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50"/>
  </p:notesMasterIdLst>
  <p:handoutMasterIdLst>
    <p:handoutMasterId r:id="rId51"/>
  </p:handoutMasterIdLst>
  <p:sldIdLst>
    <p:sldId id="1010" r:id="rId3"/>
    <p:sldId id="1083" r:id="rId4"/>
    <p:sldId id="1087" r:id="rId5"/>
    <p:sldId id="1097" r:id="rId6"/>
    <p:sldId id="1098" r:id="rId7"/>
    <p:sldId id="1099" r:id="rId8"/>
    <p:sldId id="1100" r:id="rId9"/>
    <p:sldId id="1101" r:id="rId10"/>
    <p:sldId id="1088" r:id="rId11"/>
    <p:sldId id="1089" r:id="rId12"/>
    <p:sldId id="1090" r:id="rId13"/>
    <p:sldId id="1091" r:id="rId14"/>
    <p:sldId id="1092" r:id="rId15"/>
    <p:sldId id="1093" r:id="rId16"/>
    <p:sldId id="1094" r:id="rId17"/>
    <p:sldId id="1095" r:id="rId18"/>
    <p:sldId id="1096" r:id="rId19"/>
    <p:sldId id="1102" r:id="rId20"/>
    <p:sldId id="1104" r:id="rId21"/>
    <p:sldId id="1134" r:id="rId22"/>
    <p:sldId id="1135" r:id="rId23"/>
    <p:sldId id="1136" r:id="rId24"/>
    <p:sldId id="1137" r:id="rId25"/>
    <p:sldId id="1105" r:id="rId26"/>
    <p:sldId id="1110" r:id="rId27"/>
    <p:sldId id="1109" r:id="rId28"/>
    <p:sldId id="1107" r:id="rId29"/>
    <p:sldId id="1106" r:id="rId30"/>
    <p:sldId id="1108" r:id="rId31"/>
    <p:sldId id="1111" r:id="rId32"/>
    <p:sldId id="1115" r:id="rId33"/>
    <p:sldId id="1116" r:id="rId34"/>
    <p:sldId id="1117" r:id="rId35"/>
    <p:sldId id="1121" r:id="rId36"/>
    <p:sldId id="1118" r:id="rId37"/>
    <p:sldId id="1119" r:id="rId38"/>
    <p:sldId id="1120" r:id="rId39"/>
    <p:sldId id="1124" r:id="rId40"/>
    <p:sldId id="1123" r:id="rId41"/>
    <p:sldId id="1125" r:id="rId42"/>
    <p:sldId id="1126" r:id="rId43"/>
    <p:sldId id="1127" r:id="rId44"/>
    <p:sldId id="1130" r:id="rId45"/>
    <p:sldId id="1128" r:id="rId46"/>
    <p:sldId id="1131" r:id="rId47"/>
    <p:sldId id="1132" r:id="rId48"/>
    <p:sldId id="1133" r:id="rId49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88099" autoAdjust="0"/>
  </p:normalViewPr>
  <p:slideViewPr>
    <p:cSldViewPr snapToGrid="0">
      <p:cViewPr>
        <p:scale>
          <a:sx n="70" d="100"/>
          <a:sy n="70" d="100"/>
        </p:scale>
        <p:origin x="-144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 smtClean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 smtClean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 smtClean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 smtClean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 smtClean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‹Nº›</a:t>
            </a:fld>
            <a:endParaRPr lang="es-ES" sz="1200" b="1" i="0" smtClean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text styles</a:t>
            </a:r>
          </a:p>
          <a:p>
            <a:pPr lvl="1"/>
            <a:r>
              <a:rPr lang="en-US" altLang="es-AR" smtClean="0"/>
              <a:t>Second level</a:t>
            </a:r>
          </a:p>
          <a:p>
            <a:pPr lvl="2"/>
            <a:r>
              <a:rPr lang="en-US" altLang="es-AR" smtClean="0"/>
              <a:t>Third level</a:t>
            </a:r>
          </a:p>
          <a:p>
            <a:pPr lvl="3"/>
            <a:r>
              <a:rPr lang="en-US" altLang="es-AR" smtClean="0"/>
              <a:t>Fourth level</a:t>
            </a:r>
          </a:p>
          <a:p>
            <a:pPr lvl="4"/>
            <a:r>
              <a:rPr lang="en-US" altLang="es-AR" smtClean="0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9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2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678675"/>
            <a:ext cx="7451725" cy="442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Maven simplifies and standardizes the project build process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smtClean="0">
                <a:solidFill>
                  <a:schemeClr val="tx2"/>
                </a:solidFill>
              </a:rPr>
              <a:t>It </a:t>
            </a:r>
            <a:r>
              <a:rPr lang="en-US" altLang="es-AR" sz="2400" b="1" dirty="0">
                <a:solidFill>
                  <a:schemeClr val="tx2"/>
                </a:solidFill>
              </a:rPr>
              <a:t>handles compilation, distribution, documentation, team collaboration and other tasks seamlessly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smtClean="0">
                <a:solidFill>
                  <a:schemeClr val="tx2"/>
                </a:solidFill>
              </a:rPr>
              <a:t>Maven can </a:t>
            </a:r>
            <a:r>
              <a:rPr lang="en-US" altLang="es-AR" sz="2400" b="1" dirty="0">
                <a:solidFill>
                  <a:schemeClr val="tx2"/>
                </a:solidFill>
              </a:rPr>
              <a:t>build multiple projects together, publish projects information, deploy projects, share JARs across several projects and help in collaboration of teams.</a:t>
            </a: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304499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Ir al </a:t>
            </a:r>
            <a:r>
              <a:rPr lang="es-MX" sz="1800" b="1" i="0" dirty="0" err="1">
                <a:solidFill>
                  <a:schemeClr val="tx2"/>
                </a:solidFill>
              </a:rPr>
              <a:t>worksapce</a:t>
            </a:r>
            <a:r>
              <a:rPr lang="es-MX" sz="1800" b="1" i="0" dirty="0">
                <a:solidFill>
                  <a:schemeClr val="tx2"/>
                </a:solidFill>
              </a:rPr>
              <a:t> y ejecutar</a:t>
            </a:r>
          </a:p>
          <a:p>
            <a:pPr lvl="1">
              <a:buClr>
                <a:srgbClr val="FF9900"/>
              </a:buClr>
              <a:buSzPct val="70000"/>
              <a:defRPr/>
            </a:pPr>
            <a:r>
              <a:rPr lang="es-MX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mvn</a:t>
            </a:r>
            <a:r>
              <a:rPr lang="es-MX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2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archetype:generate</a:t>
            </a:r>
            <a:endParaRPr lang="es-MX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Clr>
                <a:srgbClr val="FF9900"/>
              </a:buClr>
              <a:buSzPct val="70000"/>
              <a:defRPr/>
            </a:pPr>
            <a:endParaRPr lang="es-MX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b="1" i="0" dirty="0" smtClean="0">
                <a:solidFill>
                  <a:schemeClr val="tx2"/>
                </a:solidFill>
              </a:rPr>
              <a:t>Ingresar &lt;</a:t>
            </a:r>
            <a:r>
              <a:rPr lang="es-MX" sz="1800" b="1" i="0" dirty="0" err="1" smtClean="0">
                <a:solidFill>
                  <a:schemeClr val="tx2"/>
                </a:solidFill>
              </a:rPr>
              <a:t>enter</a:t>
            </a:r>
            <a:r>
              <a:rPr lang="es-MX" sz="1800" b="1" i="0" dirty="0" smtClean="0">
                <a:solidFill>
                  <a:schemeClr val="tx2"/>
                </a:solidFill>
              </a:rPr>
              <a:t>&gt; in “</a:t>
            </a:r>
            <a:r>
              <a:rPr lang="es-MX" sz="1800" b="1" i="0" dirty="0" err="1" smtClean="0">
                <a:solidFill>
                  <a:schemeClr val="tx2"/>
                </a:solidFill>
              </a:rPr>
              <a:t>Choose</a:t>
            </a:r>
            <a:r>
              <a:rPr lang="es-MX" sz="1800" b="1" i="0" dirty="0" smtClean="0">
                <a:solidFill>
                  <a:schemeClr val="tx2"/>
                </a:solidFill>
              </a:rPr>
              <a:t> a </a:t>
            </a:r>
            <a:r>
              <a:rPr lang="es-MX" sz="1800" b="1" i="0" dirty="0" err="1" smtClean="0">
                <a:solidFill>
                  <a:schemeClr val="tx2"/>
                </a:solidFill>
              </a:rPr>
              <a:t>number</a:t>
            </a:r>
            <a:r>
              <a:rPr lang="es-MX" sz="1800" b="1" i="0" dirty="0" smtClean="0">
                <a:solidFill>
                  <a:schemeClr val="tx2"/>
                </a:solidFill>
              </a:rPr>
              <a:t> </a:t>
            </a:r>
            <a:r>
              <a:rPr lang="es-MX" sz="1800" b="1" i="0" dirty="0" err="1" smtClean="0">
                <a:solidFill>
                  <a:schemeClr val="tx2"/>
                </a:solidFill>
              </a:rPr>
              <a:t>or</a:t>
            </a:r>
            <a:r>
              <a:rPr lang="es-MX" sz="1800" b="1" i="0" dirty="0" smtClean="0">
                <a:solidFill>
                  <a:schemeClr val="tx2"/>
                </a:solidFill>
              </a:rPr>
              <a:t> </a:t>
            </a:r>
            <a:r>
              <a:rPr lang="es-MX" sz="1800" b="1" i="0" dirty="0" err="1" smtClean="0">
                <a:solidFill>
                  <a:schemeClr val="tx2"/>
                </a:solidFill>
              </a:rPr>
              <a:t>appy</a:t>
            </a:r>
            <a:r>
              <a:rPr lang="es-MX" sz="1800" b="1" i="0" dirty="0" smtClean="0">
                <a:solidFill>
                  <a:schemeClr val="tx2"/>
                </a:solidFill>
              </a:rPr>
              <a:t> </a:t>
            </a:r>
            <a:r>
              <a:rPr lang="es-MX" sz="1800" b="1" i="0" dirty="0" err="1" smtClean="0">
                <a:solidFill>
                  <a:schemeClr val="tx2"/>
                </a:solidFill>
              </a:rPr>
              <a:t>filter</a:t>
            </a:r>
            <a:r>
              <a:rPr lang="es-MX" sz="1800" b="1" i="0" dirty="0" smtClean="0">
                <a:solidFill>
                  <a:schemeClr val="tx2"/>
                </a:solidFill>
              </a:rPr>
              <a:t> …….: 766: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Ingresar &lt;</a:t>
            </a:r>
            <a:r>
              <a:rPr lang="es-MX" sz="1800" b="1" i="0" dirty="0" err="1">
                <a:solidFill>
                  <a:schemeClr val="tx2"/>
                </a:solidFill>
              </a:rPr>
              <a:t>enter</a:t>
            </a:r>
            <a:r>
              <a:rPr lang="es-MX" sz="1800" b="1" i="0" dirty="0">
                <a:solidFill>
                  <a:schemeClr val="tx2"/>
                </a:solidFill>
              </a:rPr>
              <a:t>&gt; in “</a:t>
            </a:r>
            <a:r>
              <a:rPr lang="es-MX" sz="1800" b="1" i="0" dirty="0" err="1">
                <a:solidFill>
                  <a:schemeClr val="tx2"/>
                </a:solidFill>
              </a:rPr>
              <a:t>Choose</a:t>
            </a:r>
            <a:r>
              <a:rPr lang="es-MX" sz="1800" b="1" i="0" dirty="0">
                <a:solidFill>
                  <a:schemeClr val="tx2"/>
                </a:solidFill>
              </a:rPr>
              <a:t> a </a:t>
            </a:r>
            <a:r>
              <a:rPr lang="es-MX" sz="1800" b="1" i="0" dirty="0" err="1" smtClean="0">
                <a:solidFill>
                  <a:schemeClr val="tx2"/>
                </a:solidFill>
              </a:rPr>
              <a:t>number</a:t>
            </a:r>
            <a:r>
              <a:rPr lang="es-MX" sz="1800" b="1" i="0" dirty="0" smtClean="0">
                <a:solidFill>
                  <a:schemeClr val="tx2"/>
                </a:solidFill>
              </a:rPr>
              <a:t>: 6</a:t>
            </a:r>
            <a:r>
              <a:rPr lang="es-MX" sz="1800" b="1" i="0" dirty="0">
                <a:solidFill>
                  <a:schemeClr val="tx2"/>
                </a:solidFill>
              </a:rPr>
              <a:t>:</a:t>
            </a:r>
            <a:endParaRPr lang="es-MX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7" y="2119645"/>
            <a:ext cx="8061642" cy="1073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5" y="4185028"/>
            <a:ext cx="7945203" cy="13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7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304499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Ingresar </a:t>
            </a:r>
            <a:r>
              <a:rPr lang="es-MX" sz="1800" b="1" i="0" dirty="0" smtClean="0">
                <a:solidFill>
                  <a:schemeClr val="tx2"/>
                </a:solidFill>
              </a:rPr>
              <a:t>el &lt;</a:t>
            </a:r>
            <a:r>
              <a:rPr lang="es-MX" sz="1800" b="1" i="0" dirty="0" err="1" smtClean="0">
                <a:solidFill>
                  <a:schemeClr val="tx2"/>
                </a:solidFill>
              </a:rPr>
              <a:t>groupId</a:t>
            </a:r>
            <a:r>
              <a:rPr lang="es-MX" sz="1800" b="1" i="0" dirty="0" smtClean="0">
                <a:solidFill>
                  <a:schemeClr val="tx2"/>
                </a:solidFill>
              </a:rPr>
              <a:t>&gt;, por lo general ‘</a:t>
            </a:r>
            <a:r>
              <a:rPr lang="es-MX" sz="1800" b="1" i="0" dirty="0" err="1" smtClean="0">
                <a:solidFill>
                  <a:schemeClr val="tx2"/>
                </a:solidFill>
              </a:rPr>
              <a:t>com.avaya.ept</a:t>
            </a:r>
            <a:r>
              <a:rPr lang="es-MX" sz="1800" b="1" i="0" dirty="0" smtClean="0">
                <a:solidFill>
                  <a:schemeClr val="tx2"/>
                </a:solidFill>
              </a:rPr>
              <a:t>’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Ingresar </a:t>
            </a:r>
            <a:r>
              <a:rPr lang="es-MX" sz="1800" b="1" i="0" dirty="0" smtClean="0">
                <a:solidFill>
                  <a:schemeClr val="tx2"/>
                </a:solidFill>
              </a:rPr>
              <a:t>como &lt;</a:t>
            </a:r>
            <a:r>
              <a:rPr lang="es-MX" sz="1800" b="1" i="0" dirty="0" err="1" smtClean="0">
                <a:solidFill>
                  <a:schemeClr val="tx2"/>
                </a:solidFill>
              </a:rPr>
              <a:t>artifactId</a:t>
            </a:r>
            <a:r>
              <a:rPr lang="es-MX" sz="1800" b="1" i="0" dirty="0" smtClean="0">
                <a:solidFill>
                  <a:schemeClr val="tx2"/>
                </a:solidFill>
              </a:rPr>
              <a:t>&gt;. El nombre del proyecto Java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Ingresar </a:t>
            </a:r>
            <a:r>
              <a:rPr lang="es-MX" sz="1800" b="1" i="0" dirty="0" smtClean="0">
                <a:solidFill>
                  <a:schemeClr val="tx2"/>
                </a:solidFill>
              </a:rPr>
              <a:t>‘1.0 &lt;versión&gt;</a:t>
            </a:r>
            <a:endParaRPr lang="es-MX" sz="1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b="1" i="0" dirty="0" smtClean="0">
                <a:solidFill>
                  <a:schemeClr val="tx2"/>
                </a:solidFill>
              </a:rPr>
              <a:t>Ingresar &lt;</a:t>
            </a:r>
            <a:r>
              <a:rPr lang="es-MX" sz="1800" b="1" i="0" dirty="0" err="1" smtClean="0">
                <a:solidFill>
                  <a:schemeClr val="tx2"/>
                </a:solidFill>
              </a:rPr>
              <a:t>enter</a:t>
            </a:r>
            <a:r>
              <a:rPr lang="es-MX" sz="1800" b="1" i="0" dirty="0" smtClean="0">
                <a:solidFill>
                  <a:schemeClr val="tx2"/>
                </a:solidFill>
              </a:rPr>
              <a:t>&gt; en los </a:t>
            </a:r>
            <a:r>
              <a:rPr lang="es-MX" sz="1800" b="1" i="0" dirty="0" err="1" smtClean="0">
                <a:solidFill>
                  <a:schemeClr val="tx2"/>
                </a:solidFill>
              </a:rPr>
              <a:t>prompts</a:t>
            </a:r>
            <a:r>
              <a:rPr lang="es-MX" sz="1800" b="1" i="0" dirty="0" smtClean="0">
                <a:solidFill>
                  <a:schemeClr val="tx2"/>
                </a:solidFill>
              </a:rPr>
              <a:t> restantes confirmando el valor:</a:t>
            </a:r>
            <a:endParaRPr lang="es-MX" sz="1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9" y="2452661"/>
            <a:ext cx="7881759" cy="80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9" y="4052509"/>
            <a:ext cx="7795797" cy="163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1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304499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b="1" i="0" dirty="0" smtClean="0">
                <a:solidFill>
                  <a:schemeClr val="tx2"/>
                </a:solidFill>
              </a:rPr>
              <a:t>Si la creación del proyecto es exitosa, aparecerá este mensaje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b="1" i="0" dirty="0" smtClean="0">
                <a:solidFill>
                  <a:schemeClr val="tx2"/>
                </a:solidFill>
              </a:rPr>
              <a:t>Y en el </a:t>
            </a:r>
            <a:r>
              <a:rPr lang="es-MX" sz="1800" b="1" i="0" dirty="0" err="1" smtClean="0">
                <a:solidFill>
                  <a:schemeClr val="tx2"/>
                </a:solidFill>
              </a:rPr>
              <a:t>workspace</a:t>
            </a:r>
            <a:r>
              <a:rPr lang="es-MX" sz="1800" b="1" i="0" dirty="0" smtClean="0">
                <a:solidFill>
                  <a:schemeClr val="tx2"/>
                </a:solidFill>
              </a:rPr>
              <a:t> la carpeta ya estará creada</a:t>
            </a:r>
            <a:endParaRPr lang="es-MX" sz="1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5" y="1798708"/>
            <a:ext cx="8003691" cy="124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5" y="3553298"/>
            <a:ext cx="2352198" cy="294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8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05239" y="1280069"/>
            <a:ext cx="8315680" cy="520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When a Maven project is created, Maven creates default project 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structure: source </a:t>
            </a:r>
            <a:r>
              <a:rPr lang="en-US" altLang="es-AR" sz="2400" b="1" dirty="0">
                <a:solidFill>
                  <a:schemeClr val="tx2"/>
                </a:solidFill>
              </a:rPr>
              <a:t>code files, resource files and other configurations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.</a:t>
            </a:r>
            <a:endParaRPr lang="en-US" altLang="es-AR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17125"/>
              </p:ext>
            </p:extLst>
          </p:nvPr>
        </p:nvGraphicFramePr>
        <p:xfrm>
          <a:off x="503246" y="2485408"/>
          <a:ext cx="5078688" cy="3172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4726"/>
                <a:gridCol w="3193962"/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1" i="1" dirty="0" err="1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Created</a:t>
                      </a:r>
                      <a:r>
                        <a:rPr lang="es-AR" sz="1400" b="1" i="1" baseline="0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400" b="1" i="1" baseline="0" dirty="0" err="1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with</a:t>
                      </a:r>
                      <a:r>
                        <a:rPr lang="es-AR" sz="1400" b="1" i="1" baseline="0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400" b="1" i="1" baseline="0" dirty="0" err="1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archetype</a:t>
                      </a:r>
                      <a:r>
                        <a:rPr lang="es-AR" sz="1400" b="1" i="1" baseline="0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400" b="1" i="1" baseline="0" dirty="0" err="1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generation</a:t>
                      </a:r>
                      <a:r>
                        <a:rPr lang="es-AR" sz="1400" b="1" i="1" baseline="0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endParaRPr lang="es-AR" sz="1400" b="1" i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i="0" dirty="0" smtClean="0">
                          <a:solidFill>
                            <a:schemeClr val="tx2"/>
                          </a:solidFill>
                          <a:effectLst/>
                        </a:rPr>
                        <a:t>   </a:t>
                      </a:r>
                      <a:r>
                        <a:rPr lang="es-AR" sz="1400" b="0" i="0" dirty="0" err="1" smtClean="0">
                          <a:solidFill>
                            <a:schemeClr val="tx2"/>
                          </a:solidFill>
                          <a:effectLst/>
                        </a:rPr>
                        <a:t>source</a:t>
                      </a:r>
                      <a:r>
                        <a:rPr lang="es-AR" sz="1400" b="0" i="0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code</a:t>
                      </a: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${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basedir</a:t>
                      </a: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}/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src</a:t>
                      </a: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/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main</a:t>
                      </a: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/java</a:t>
                      </a: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i="0" dirty="0" smtClean="0">
                          <a:solidFill>
                            <a:schemeClr val="tx2"/>
                          </a:solidFill>
                          <a:effectLst/>
                        </a:rPr>
                        <a:t>   </a:t>
                      </a:r>
                      <a:r>
                        <a:rPr lang="es-AR" sz="1400" b="0" i="0" dirty="0" err="1" smtClean="0">
                          <a:solidFill>
                            <a:schemeClr val="tx2"/>
                          </a:solidFill>
                          <a:effectLst/>
                        </a:rPr>
                        <a:t>tests</a:t>
                      </a: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${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basedir</a:t>
                      </a: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}/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src</a:t>
                      </a: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/test</a:t>
                      </a: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i="1" dirty="0" err="1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Created</a:t>
                      </a:r>
                      <a:r>
                        <a:rPr lang="es-AR" sz="1400" b="1" i="1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400" b="1" i="1" dirty="0" err="1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manually</a:t>
                      </a:r>
                      <a:r>
                        <a:rPr lang="es-AR" sz="1400" b="1" i="1" baseline="0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endParaRPr lang="es-AR" sz="1400" b="1" i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i="0" dirty="0" smtClean="0">
                          <a:solidFill>
                            <a:schemeClr val="tx2"/>
                          </a:solidFill>
                          <a:effectLst/>
                        </a:rPr>
                        <a:t>   </a:t>
                      </a:r>
                      <a:r>
                        <a:rPr lang="es-AR" sz="1400" b="0" i="0" dirty="0" err="1" smtClean="0">
                          <a:solidFill>
                            <a:schemeClr val="tx2"/>
                          </a:solidFill>
                          <a:effectLst/>
                        </a:rPr>
                        <a:t>resources</a:t>
                      </a: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${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basedir</a:t>
                      </a: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}/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src</a:t>
                      </a: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/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main</a:t>
                      </a: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/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resources</a:t>
                      </a: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i="1" dirty="0" err="1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Created</a:t>
                      </a:r>
                      <a:r>
                        <a:rPr lang="es-AR" sz="1400" b="1" i="1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at </a:t>
                      </a:r>
                      <a:r>
                        <a:rPr lang="es-AR" sz="1400" b="1" i="1" dirty="0" err="1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compilation</a:t>
                      </a:r>
                      <a:r>
                        <a:rPr lang="es-AR" sz="1400" b="1" i="1" dirty="0" smtClean="0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time:</a:t>
                      </a:r>
                      <a:endParaRPr lang="es-AR" sz="1400" b="1" i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i="0" dirty="0" smtClean="0">
                          <a:solidFill>
                            <a:schemeClr val="tx2"/>
                          </a:solidFill>
                          <a:effectLst/>
                        </a:rPr>
                        <a:t>   </a:t>
                      </a:r>
                      <a:r>
                        <a:rPr lang="es-AR" sz="1400" b="0" i="0" dirty="0" err="1" smtClean="0">
                          <a:solidFill>
                            <a:schemeClr val="tx2"/>
                          </a:solidFill>
                          <a:effectLst/>
                        </a:rPr>
                        <a:t>distributable</a:t>
                      </a:r>
                      <a:r>
                        <a:rPr lang="es-AR" sz="1400" b="0" i="0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JAR</a:t>
                      </a: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i="0">
                          <a:solidFill>
                            <a:schemeClr val="tx2"/>
                          </a:solidFill>
                          <a:effectLst/>
                        </a:rPr>
                        <a:t>${basedir}/target</a:t>
                      </a:r>
                      <a:endParaRPr lang="es-AR" sz="1400" b="0" i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i="0" dirty="0" smtClean="0">
                          <a:solidFill>
                            <a:schemeClr val="tx2"/>
                          </a:solidFill>
                          <a:effectLst/>
                        </a:rPr>
                        <a:t>   </a:t>
                      </a:r>
                      <a:r>
                        <a:rPr lang="es-AR" sz="1400" b="0" i="0" dirty="0" err="1" smtClean="0">
                          <a:solidFill>
                            <a:schemeClr val="tx2"/>
                          </a:solidFill>
                          <a:effectLst/>
                        </a:rPr>
                        <a:t>complied</a:t>
                      </a:r>
                      <a:r>
                        <a:rPr lang="es-AR" sz="1400" b="0" i="0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byte 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code</a:t>
                      </a: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${</a:t>
                      </a:r>
                      <a:r>
                        <a:rPr lang="es-AR" sz="1400" b="0" i="0" dirty="0" err="1">
                          <a:solidFill>
                            <a:schemeClr val="tx2"/>
                          </a:solidFill>
                          <a:effectLst/>
                        </a:rPr>
                        <a:t>basedir</a:t>
                      </a:r>
                      <a:r>
                        <a:rPr lang="es-AR" sz="1400" b="0" i="0" dirty="0">
                          <a:solidFill>
                            <a:schemeClr val="tx2"/>
                          </a:solidFill>
                          <a:effectLst/>
                        </a:rPr>
                        <a:t>}/target/clases</a:t>
                      </a:r>
                      <a:endParaRPr lang="es-AR" sz="1400" b="0" i="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414" y="2438338"/>
            <a:ext cx="3590598" cy="338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827356"/>
              </p:ext>
            </p:extLst>
          </p:nvPr>
        </p:nvGraphicFramePr>
        <p:xfrm>
          <a:off x="1502390" y="5005315"/>
          <a:ext cx="1445526" cy="1300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Packager Shell Object" showAsIcon="1" r:id="rId4" imgW="762120" imgH="685800" progId="Package">
                  <p:embed/>
                </p:oleObj>
              </mc:Choice>
              <mc:Fallback>
                <p:oleObj name="Packager Shell Object" showAsIcon="1" r:id="rId4" imgW="7621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2390" y="5005315"/>
                        <a:ext cx="1445526" cy="1300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7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05239" y="1280070"/>
            <a:ext cx="8315680" cy="7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smtClean="0">
                <a:solidFill>
                  <a:schemeClr val="tx2"/>
                </a:solidFill>
              </a:rPr>
              <a:t>The Project is created and needs to be setup for Eclipse, running from the </a:t>
            </a:r>
            <a:r>
              <a:rPr lang="es-MX" sz="2000" b="1" i="0" dirty="0" err="1" smtClean="0">
                <a:solidFill>
                  <a:schemeClr val="tx2"/>
                </a:solidFill>
              </a:rPr>
              <a:t>project</a:t>
            </a:r>
            <a:r>
              <a:rPr lang="es-MX" sz="2000" b="1" i="0" dirty="0" smtClean="0">
                <a:solidFill>
                  <a:schemeClr val="tx2"/>
                </a:solidFill>
              </a:rPr>
              <a:t> folder ‘</a:t>
            </a:r>
            <a:r>
              <a:rPr lang="es-AR" altLang="es-AR" sz="2000" b="1" dirty="0" err="1" smtClean="0">
                <a:solidFill>
                  <a:schemeClr val="tx2"/>
                </a:solidFill>
              </a:rPr>
              <a:t>mvn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</a:t>
            </a:r>
            <a:r>
              <a:rPr lang="es-AR" altLang="es-AR" sz="2000" b="1" dirty="0" err="1" smtClean="0">
                <a:solidFill>
                  <a:schemeClr val="tx2"/>
                </a:solidFill>
              </a:rPr>
              <a:t>eclipse:eclipse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'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n-US" altLang="es-AR" sz="2000" b="1" dirty="0">
              <a:solidFill>
                <a:schemeClr val="tx2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9" y="1987611"/>
            <a:ext cx="8315680" cy="88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8" y="3131900"/>
            <a:ext cx="5214949" cy="109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3084511"/>
            <a:ext cx="3182104" cy="307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05238" y="4651860"/>
            <a:ext cx="5289125" cy="174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smtClean="0">
                <a:solidFill>
                  <a:schemeClr val="tx2"/>
                </a:solidFill>
              </a:rPr>
              <a:t>This creates the ‘.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classpath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”’and  ‘.project’ files.</a:t>
            </a:r>
          </a:p>
        </p:txBody>
      </p:sp>
    </p:spTree>
    <p:extLst>
      <p:ext uri="{BB962C8B-B14F-4D97-AF65-F5344CB8AC3E}">
        <p14:creationId xmlns:p14="http://schemas.microsoft.com/office/powerpoint/2010/main" val="21896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05239" y="1280070"/>
            <a:ext cx="8315680" cy="7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smtClean="0">
                <a:solidFill>
                  <a:schemeClr val="tx2"/>
                </a:solidFill>
              </a:rPr>
              <a:t>Now we are ready to go to Eclipse and ‘import’ the project by ‘File -&gt; Import -&gt; Existing Projects into Workspace’</a:t>
            </a:r>
            <a:endParaRPr lang="es-AR" altLang="es-AR" sz="2000" b="1" dirty="0" smtClean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altLang="es-AR" sz="2000" b="1" dirty="0">
              <a:solidFill>
                <a:schemeClr val="tx2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9" y="1795581"/>
            <a:ext cx="14573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47" y="1795582"/>
            <a:ext cx="2433095" cy="201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27" y="1795581"/>
            <a:ext cx="4386476" cy="347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0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05239" y="1280070"/>
            <a:ext cx="8315680" cy="7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smtClean="0">
                <a:solidFill>
                  <a:schemeClr val="tx2"/>
                </a:solidFill>
              </a:rPr>
              <a:t>Select the project in the list and make sure that  ‘Copy project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inot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workspace’ is UNCHECKED</a:t>
            </a:r>
            <a:endParaRPr lang="es-AR" altLang="es-AR" sz="2000" b="1" dirty="0" smtClean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altLang="es-AR" sz="2000" b="1" dirty="0">
              <a:solidFill>
                <a:schemeClr val="tx2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9" y="1947961"/>
            <a:ext cx="3988487" cy="44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68" y="2623403"/>
            <a:ext cx="3672759" cy="312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4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05239" y="1280070"/>
            <a:ext cx="8315680" cy="7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smtClean="0">
                <a:solidFill>
                  <a:schemeClr val="tx2"/>
                </a:solidFill>
              </a:rPr>
              <a:t>If a compilation error appears, make sure that the M2_REPO variable is set correctly at the project’s Build Path</a:t>
            </a:r>
            <a:r>
              <a:rPr lang="es-ES" altLang="es-AR" sz="2000" b="1" dirty="0" smtClean="0">
                <a:solidFill>
                  <a:schemeClr val="tx2"/>
                </a:solidFill>
              </a:rPr>
              <a:t>.</a:t>
            </a:r>
            <a:endParaRPr lang="es-AR" altLang="es-AR" sz="2000" b="1" dirty="0" smtClean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altLang="es-AR" sz="2000" b="1" dirty="0">
              <a:solidFill>
                <a:schemeClr val="tx2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9" y="1987613"/>
            <a:ext cx="5558833" cy="12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7" y="3208273"/>
            <a:ext cx="6801703" cy="334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Eclipse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429125"/>
            <a:ext cx="8583446" cy="427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MX" sz="1800" b="1" i="0" dirty="0" err="1" smtClean="0">
                <a:solidFill>
                  <a:schemeClr val="tx2"/>
                </a:solidFill>
              </a:rPr>
              <a:t>Delete</a:t>
            </a:r>
            <a:r>
              <a:rPr lang="es-MX" sz="1800" b="1" i="0" dirty="0" smtClean="0">
                <a:solidFill>
                  <a:schemeClr val="tx2"/>
                </a:solidFill>
              </a:rPr>
              <a:t> </a:t>
            </a:r>
            <a:r>
              <a:rPr lang="es-MX" sz="1800" b="1" i="0" dirty="0" err="1" smtClean="0">
                <a:solidFill>
                  <a:schemeClr val="tx2"/>
                </a:solidFill>
              </a:rPr>
              <a:t>the</a:t>
            </a:r>
            <a:r>
              <a:rPr lang="es-MX" sz="1800" b="1" i="0" dirty="0" smtClean="0">
                <a:solidFill>
                  <a:schemeClr val="tx2"/>
                </a:solidFill>
              </a:rPr>
              <a:t> ‘.</a:t>
            </a:r>
            <a:r>
              <a:rPr lang="es-MX" sz="1800" b="1" i="0" dirty="0" err="1">
                <a:solidFill>
                  <a:schemeClr val="tx2"/>
                </a:solidFill>
              </a:rPr>
              <a:t>classpath</a:t>
            </a:r>
            <a:r>
              <a:rPr lang="es-MX" sz="1800" b="1" i="0" dirty="0">
                <a:solidFill>
                  <a:schemeClr val="tx2"/>
                </a:solidFill>
              </a:rPr>
              <a:t>”’and </a:t>
            </a:r>
            <a:r>
              <a:rPr lang="es-MX" sz="1800" b="1" i="0" dirty="0" smtClean="0">
                <a:solidFill>
                  <a:schemeClr val="tx2"/>
                </a:solidFill>
              </a:rPr>
              <a:t>‘.</a:t>
            </a:r>
            <a:r>
              <a:rPr lang="es-MX" sz="1800" b="1" i="0" dirty="0" err="1">
                <a:solidFill>
                  <a:schemeClr val="tx2"/>
                </a:solidFill>
              </a:rPr>
              <a:t>project</a:t>
            </a:r>
            <a:r>
              <a:rPr lang="es-MX" sz="1800" b="1" i="0" dirty="0">
                <a:solidFill>
                  <a:schemeClr val="tx2"/>
                </a:solidFill>
              </a:rPr>
              <a:t>’ </a:t>
            </a:r>
            <a:r>
              <a:rPr lang="es-MX" sz="1800" b="1" i="0" dirty="0" smtClean="0">
                <a:solidFill>
                  <a:schemeClr val="tx2"/>
                </a:solidFill>
              </a:rPr>
              <a:t>files -&gt; ‘</a:t>
            </a:r>
            <a:r>
              <a:rPr lang="es-MX" sz="1800" b="1" i="0" dirty="0" err="1" smtClean="0">
                <a:solidFill>
                  <a:schemeClr val="tx2"/>
                </a:solidFill>
              </a:rPr>
              <a:t>mvn</a:t>
            </a:r>
            <a:r>
              <a:rPr lang="es-MX" sz="1800" b="1" i="0" dirty="0" smtClean="0">
                <a:solidFill>
                  <a:schemeClr val="tx2"/>
                </a:solidFill>
              </a:rPr>
              <a:t> </a:t>
            </a:r>
            <a:r>
              <a:rPr lang="es-MX" sz="1800" b="1" i="0" dirty="0" err="1" smtClean="0">
                <a:solidFill>
                  <a:schemeClr val="tx2"/>
                </a:solidFill>
              </a:rPr>
              <a:t>eclipse:clean</a:t>
            </a:r>
            <a:r>
              <a:rPr lang="es-MX" sz="1800" b="1" i="0" dirty="0" smtClean="0">
                <a:solidFill>
                  <a:schemeClr val="tx2"/>
                </a:solidFill>
              </a:rPr>
              <a:t>’ </a:t>
            </a:r>
            <a:r>
              <a:rPr lang="es-MX" sz="1800" b="1" i="0" dirty="0" smtClean="0">
                <a:solidFill>
                  <a:schemeClr val="tx2"/>
                </a:solidFill>
              </a:rPr>
              <a:t>(</a:t>
            </a:r>
            <a:r>
              <a:rPr lang="es-MX" sz="1800" b="1" i="0" dirty="0" err="1" smtClean="0">
                <a:solidFill>
                  <a:schemeClr val="tx2"/>
                </a:solidFill>
              </a:rPr>
              <a:t>not</a:t>
            </a:r>
            <a:r>
              <a:rPr lang="es-MX" sz="1800" b="1" i="0" dirty="0" smtClean="0">
                <a:solidFill>
                  <a:schemeClr val="tx2"/>
                </a:solidFill>
              </a:rPr>
              <a:t> </a:t>
            </a:r>
            <a:r>
              <a:rPr lang="es-MX" sz="1800" b="1" i="0" dirty="0" err="1" smtClean="0">
                <a:solidFill>
                  <a:schemeClr val="tx2"/>
                </a:solidFill>
              </a:rPr>
              <a:t>much</a:t>
            </a:r>
            <a:r>
              <a:rPr lang="es-MX" sz="1800" b="1" i="0" dirty="0" smtClean="0">
                <a:solidFill>
                  <a:schemeClr val="tx2"/>
                </a:solidFill>
              </a:rPr>
              <a:t> </a:t>
            </a:r>
            <a:r>
              <a:rPr lang="es-MX" sz="1800" b="1" i="0" dirty="0" err="1" smtClean="0">
                <a:solidFill>
                  <a:schemeClr val="tx2"/>
                </a:solidFill>
              </a:rPr>
              <a:t>used</a:t>
            </a:r>
            <a:r>
              <a:rPr lang="es-MX" sz="1800" b="1" i="0" dirty="0" smtClean="0">
                <a:solidFill>
                  <a:schemeClr val="tx2"/>
                </a:solidFill>
              </a:rPr>
              <a:t>)</a:t>
            </a:r>
            <a:endParaRPr lang="es-MX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s-MX" sz="1800" b="1" i="0" dirty="0" smtClean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MX" sz="1800" b="1" i="0" dirty="0" smtClean="0">
                <a:solidFill>
                  <a:schemeClr val="tx2"/>
                </a:solidFill>
              </a:rPr>
              <a:t>Antes                                                    </a:t>
            </a:r>
            <a:r>
              <a:rPr lang="es-MX" sz="1800" b="1" i="0" dirty="0" err="1" smtClean="0">
                <a:solidFill>
                  <a:schemeClr val="tx2"/>
                </a:solidFill>
              </a:rPr>
              <a:t>Despues</a:t>
            </a:r>
            <a:endParaRPr lang="es-MX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sz="1800" b="1" i="0" dirty="0">
              <a:solidFill>
                <a:schemeClr val="tx2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4" y="2272336"/>
            <a:ext cx="8455788" cy="81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021" y="4027517"/>
            <a:ext cx="4144383" cy="138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7" y="4027518"/>
            <a:ext cx="3604694" cy="182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7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Eclipse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429125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Create/Update </a:t>
            </a:r>
            <a:r>
              <a:rPr lang="en-US" sz="1800" b="1" i="0" dirty="0">
                <a:solidFill>
                  <a:schemeClr val="tx2"/>
                </a:solidFill>
              </a:rPr>
              <a:t>the ‘.</a:t>
            </a:r>
            <a:r>
              <a:rPr lang="en-US" sz="1800" b="1" i="0" dirty="0" err="1">
                <a:solidFill>
                  <a:schemeClr val="tx2"/>
                </a:solidFill>
              </a:rPr>
              <a:t>classpath</a:t>
            </a:r>
            <a:r>
              <a:rPr lang="en-US" sz="1800" b="1" i="0" dirty="0">
                <a:solidFill>
                  <a:schemeClr val="tx2"/>
                </a:solidFill>
              </a:rPr>
              <a:t>”’and ‘.project’ files </a:t>
            </a:r>
            <a:r>
              <a:rPr lang="en-US" sz="1800" b="1" i="0" dirty="0" smtClean="0">
                <a:solidFill>
                  <a:schemeClr val="tx2"/>
                </a:solidFill>
              </a:rPr>
              <a:t>(i.e. when pom.xml </a:t>
            </a:r>
            <a:r>
              <a:rPr lang="en-US" sz="1800" b="1" i="0" dirty="0">
                <a:solidFill>
                  <a:schemeClr val="tx2"/>
                </a:solidFill>
              </a:rPr>
              <a:t>is changed) -&gt; ‘</a:t>
            </a:r>
            <a:r>
              <a:rPr lang="en-US" sz="1800" b="1" i="0" dirty="0" err="1">
                <a:solidFill>
                  <a:schemeClr val="tx2"/>
                </a:solidFill>
              </a:rPr>
              <a:t>mvn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eclipse:eclipse</a:t>
            </a:r>
            <a:r>
              <a:rPr lang="en-US" sz="1800" b="1" i="0" dirty="0" smtClean="0">
                <a:solidFill>
                  <a:schemeClr val="tx2"/>
                </a:solidFill>
              </a:rPr>
              <a:t>’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Once done refresh the project in Eclipse by pressing ‘F5’</a:t>
            </a:r>
            <a:endParaRPr lang="es-MX" sz="1800" b="1" i="0" dirty="0">
              <a:solidFill>
                <a:schemeClr val="tx2"/>
              </a:solidFill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3" y="3477143"/>
            <a:ext cx="3604694" cy="182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3" y="2153622"/>
            <a:ext cx="8177389" cy="7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2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730446"/>
            <a:ext cx="7451725" cy="428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Maven project structure and contents are declared in an xml file, pom.xml referred as Project Object Model (POM), which is the fundamental unit of the entire Maven system.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Much of the project management and build related tasks are maintained by Maven plugins. </a:t>
            </a:r>
          </a:p>
        </p:txBody>
      </p:sp>
    </p:spTree>
    <p:extLst>
      <p:ext uri="{BB962C8B-B14F-4D97-AF65-F5344CB8AC3E}">
        <p14:creationId xmlns:p14="http://schemas.microsoft.com/office/powerpoint/2010/main" val="30171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Repositories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429125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sz="2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2800" b="1" i="0" dirty="0" smtClean="0">
                <a:solidFill>
                  <a:schemeClr val="tx2"/>
                </a:solidFill>
              </a:rPr>
              <a:t>Local Repository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2400" b="1" i="0" dirty="0" smtClean="0">
                <a:solidFill>
                  <a:schemeClr val="tx2"/>
                </a:solidFill>
              </a:rPr>
              <a:t>Folder </a:t>
            </a:r>
            <a:r>
              <a:rPr lang="en-US" sz="2400" b="1" i="0" dirty="0">
                <a:solidFill>
                  <a:schemeClr val="tx2"/>
                </a:solidFill>
              </a:rPr>
              <a:t>location on your </a:t>
            </a:r>
            <a:r>
              <a:rPr lang="en-US" sz="2400" b="1" i="0" dirty="0" smtClean="0">
                <a:solidFill>
                  <a:schemeClr val="tx2"/>
                </a:solidFill>
              </a:rPr>
              <a:t>machine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endParaRPr lang="en-US" sz="24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2800" b="1" i="0" dirty="0" smtClean="0">
                <a:solidFill>
                  <a:schemeClr val="tx2"/>
                </a:solidFill>
              </a:rPr>
              <a:t>Central Repository (Maven Central)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2400" b="1" i="0" dirty="0" smtClean="0">
                <a:solidFill>
                  <a:schemeClr val="tx2"/>
                </a:solidFill>
              </a:rPr>
              <a:t>Provided </a:t>
            </a:r>
            <a:r>
              <a:rPr lang="en-US" sz="2400" b="1" i="0" dirty="0">
                <a:solidFill>
                  <a:schemeClr val="tx2"/>
                </a:solidFill>
              </a:rPr>
              <a:t>by Maven community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n-US" sz="2800" b="1" i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Repositories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429125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2800" b="1" i="0" dirty="0" smtClean="0">
                <a:solidFill>
                  <a:schemeClr val="tx2"/>
                </a:solidFill>
              </a:rPr>
              <a:t>Local Repository</a:t>
            </a:r>
          </a:p>
          <a:p>
            <a:pPr>
              <a:buClr>
                <a:srgbClr val="008000"/>
              </a:buClr>
              <a:buSzPct val="140000"/>
              <a:defRPr/>
            </a:pPr>
            <a:endParaRPr lang="en-US" sz="2400" b="1" i="0" dirty="0" smtClean="0">
              <a:solidFill>
                <a:schemeClr val="tx2"/>
              </a:solidFill>
            </a:endParaRPr>
          </a:p>
          <a:p>
            <a:pPr>
              <a:buClr>
                <a:srgbClr val="008000"/>
              </a:buClr>
              <a:buSzPct val="140000"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Is </a:t>
            </a:r>
            <a:r>
              <a:rPr lang="en-US" sz="2400" b="1" dirty="0">
                <a:solidFill>
                  <a:schemeClr val="tx2"/>
                </a:solidFill>
              </a:rPr>
              <a:t>a folder location on your machine, where Maven keeps your project's all dependencies (library jars, plugin jars </a:t>
            </a:r>
            <a:r>
              <a:rPr lang="en-US" sz="2400" b="1" dirty="0" err="1">
                <a:solidFill>
                  <a:schemeClr val="tx2"/>
                </a:solidFill>
              </a:rPr>
              <a:t>etc</a:t>
            </a:r>
            <a:r>
              <a:rPr lang="en-US" sz="2400" b="1" dirty="0">
                <a:solidFill>
                  <a:schemeClr val="tx2"/>
                </a:solidFill>
              </a:rPr>
              <a:t>). When you run a Maven build, then Maven automatically downloads all the dependency jars into the local repository</a:t>
            </a:r>
            <a:r>
              <a:rPr lang="en-US" sz="2400" b="1" dirty="0" smtClean="0">
                <a:solidFill>
                  <a:schemeClr val="tx2"/>
                </a:solidFill>
              </a:rPr>
              <a:t>.</a:t>
            </a:r>
            <a:endParaRPr lang="es-MX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Repositories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429125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2800" b="1" i="0" dirty="0">
                <a:solidFill>
                  <a:schemeClr val="tx2"/>
                </a:solidFill>
              </a:rPr>
              <a:t>Central Repository (Maven Central</a:t>
            </a:r>
            <a:r>
              <a:rPr lang="en-US" sz="2800" b="1" i="0" dirty="0" smtClean="0">
                <a:solidFill>
                  <a:schemeClr val="tx2"/>
                </a:solidFill>
              </a:rPr>
              <a:t>)</a:t>
            </a:r>
          </a:p>
          <a:p>
            <a:pPr>
              <a:buClr>
                <a:srgbClr val="008000"/>
              </a:buClr>
              <a:buSzPct val="140000"/>
              <a:defRPr/>
            </a:pPr>
            <a:endParaRPr lang="en-US" sz="2400" b="1" i="0" dirty="0" smtClean="0">
              <a:solidFill>
                <a:schemeClr val="tx2"/>
              </a:solidFill>
            </a:endParaRPr>
          </a:p>
          <a:p>
            <a:pPr>
              <a:buClr>
                <a:srgbClr val="008000"/>
              </a:buClr>
              <a:buSzPct val="140000"/>
              <a:defRPr/>
            </a:pPr>
            <a:r>
              <a:rPr lang="en-US" sz="2400" b="1" dirty="0">
                <a:solidFill>
                  <a:schemeClr val="tx2"/>
                </a:solidFill>
              </a:rPr>
              <a:t>Is a repository provided by Maven community. When Maven does not find any dependency in local repository it searches in this central repository</a:t>
            </a:r>
            <a:r>
              <a:rPr lang="en-US" sz="2400" b="1" dirty="0" smtClean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008000"/>
              </a:buClr>
              <a:buSzPct val="140000"/>
              <a:defRPr/>
            </a:pPr>
            <a:endParaRPr lang="en-US" sz="2400" b="1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This </a:t>
            </a:r>
            <a:r>
              <a:rPr lang="en-US" sz="2000" b="1" dirty="0">
                <a:solidFill>
                  <a:schemeClr val="tx2"/>
                </a:solidFill>
              </a:rPr>
              <a:t>repository is managed by Maven community.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It </a:t>
            </a:r>
            <a:r>
              <a:rPr lang="en-US" sz="2000" b="1" dirty="0">
                <a:solidFill>
                  <a:schemeClr val="tx2"/>
                </a:solidFill>
              </a:rPr>
              <a:t>is not required to be configured.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It </a:t>
            </a:r>
            <a:r>
              <a:rPr lang="en-US" sz="2000" b="1" dirty="0">
                <a:solidFill>
                  <a:schemeClr val="tx2"/>
                </a:solidFill>
              </a:rPr>
              <a:t>requires internet access to be searched</a:t>
            </a:r>
            <a:r>
              <a:rPr lang="en-US" sz="2000" b="1" dirty="0" smtClean="0">
                <a:solidFill>
                  <a:schemeClr val="tx2"/>
                </a:solidFill>
              </a:rPr>
              <a:t>.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Repositories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429125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2800" b="1" i="0" dirty="0" smtClean="0">
                <a:solidFill>
                  <a:schemeClr val="tx2"/>
                </a:solidFill>
              </a:rPr>
              <a:t>Custom Repository (Avaya Central)</a:t>
            </a:r>
          </a:p>
          <a:p>
            <a:pPr>
              <a:buClr>
                <a:srgbClr val="008000"/>
              </a:buClr>
              <a:buSzPct val="140000"/>
              <a:defRPr/>
            </a:pPr>
            <a:endParaRPr lang="en-US" sz="2400" b="1" i="0" dirty="0" smtClean="0">
              <a:solidFill>
                <a:schemeClr val="tx2"/>
              </a:solidFill>
            </a:endParaRPr>
          </a:p>
          <a:p>
            <a:pPr>
              <a:buClr>
                <a:srgbClr val="008000"/>
              </a:buClr>
              <a:buSzPct val="140000"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Maven can be configured to use a different repository instead of Maven Central, such as Avaya ‘nexus’ repository.</a:t>
            </a:r>
          </a:p>
          <a:p>
            <a:pPr>
              <a:buClr>
                <a:srgbClr val="008000"/>
              </a:buClr>
              <a:buSzPct val="140000"/>
              <a:defRPr/>
            </a:pP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Clr>
                <a:srgbClr val="008000"/>
              </a:buClr>
              <a:buSzPct val="140000"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This configuration can be performed in two different ways: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Through the Maven configuration file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In the project’s pom.xml file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265352"/>
            <a:ext cx="8583446" cy="52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rgbClr val="FF9900"/>
              </a:buClr>
              <a:buSzPct val="140000"/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A basic Maven </a:t>
            </a:r>
            <a:r>
              <a:rPr lang="en-US" sz="1800" b="1" i="0" dirty="0">
                <a:solidFill>
                  <a:schemeClr val="tx2"/>
                </a:solidFill>
              </a:rPr>
              <a:t>Build Lifecycle </a:t>
            </a:r>
            <a:r>
              <a:rPr lang="en-US" sz="1800" b="1" i="0" dirty="0" smtClean="0">
                <a:solidFill>
                  <a:schemeClr val="tx2"/>
                </a:solidFill>
              </a:rPr>
              <a:t>consists </a:t>
            </a:r>
            <a:r>
              <a:rPr lang="en-US" sz="1800" b="1" i="0" dirty="0">
                <a:solidFill>
                  <a:schemeClr val="tx2"/>
                </a:solidFill>
              </a:rPr>
              <a:t>of following sequence of </a:t>
            </a:r>
            <a:r>
              <a:rPr lang="en-US" sz="1800" b="1" i="0" dirty="0" smtClean="0">
                <a:solidFill>
                  <a:schemeClr val="tx2"/>
                </a:solidFill>
              </a:rPr>
              <a:t>phases:</a:t>
            </a:r>
            <a:endParaRPr lang="en-US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Validate</a:t>
            </a:r>
            <a:endParaRPr lang="en-US" sz="1800" b="1" i="0" dirty="0">
              <a:solidFill>
                <a:schemeClr val="tx2"/>
              </a:solidFill>
            </a:endParaRPr>
          </a:p>
          <a:p>
            <a:pPr marL="742950" lvl="1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Validates whether project is correct and all necessary information is available to complete the build </a:t>
            </a:r>
            <a:r>
              <a:rPr lang="en-US" b="1" i="0" dirty="0" smtClean="0">
                <a:solidFill>
                  <a:schemeClr val="tx2"/>
                </a:solidFill>
              </a:rPr>
              <a:t>process.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Compile</a:t>
            </a:r>
          </a:p>
          <a:p>
            <a:pPr marL="742950" lvl="1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 smtClean="0">
                <a:solidFill>
                  <a:schemeClr val="tx2"/>
                </a:solidFill>
              </a:rPr>
              <a:t>Source </a:t>
            </a:r>
            <a:r>
              <a:rPr lang="en-US" b="1" i="0" dirty="0">
                <a:solidFill>
                  <a:schemeClr val="tx2"/>
                </a:solidFill>
              </a:rPr>
              <a:t>code </a:t>
            </a:r>
            <a:r>
              <a:rPr lang="en-US" b="1" i="0" dirty="0" smtClean="0">
                <a:solidFill>
                  <a:schemeClr val="tx2"/>
                </a:solidFill>
              </a:rPr>
              <a:t>compilation. Compiles what is in </a:t>
            </a:r>
            <a:r>
              <a:rPr lang="es-AR" b="1" i="0" dirty="0" smtClean="0">
                <a:solidFill>
                  <a:schemeClr val="tx2"/>
                </a:solidFill>
              </a:rPr>
              <a:t>“</a:t>
            </a:r>
            <a:r>
              <a:rPr lang="es-AR" b="1" i="0" dirty="0" err="1">
                <a:solidFill>
                  <a:schemeClr val="tx2"/>
                </a:solidFill>
              </a:rPr>
              <a:t>src</a:t>
            </a:r>
            <a:r>
              <a:rPr lang="es-AR" b="1" i="0" dirty="0">
                <a:solidFill>
                  <a:schemeClr val="tx2"/>
                </a:solidFill>
              </a:rPr>
              <a:t>” (.java, .</a:t>
            </a:r>
            <a:r>
              <a:rPr lang="es-AR" b="1" i="0" dirty="0" err="1">
                <a:solidFill>
                  <a:schemeClr val="tx2"/>
                </a:solidFill>
              </a:rPr>
              <a:t>properties</a:t>
            </a:r>
            <a:r>
              <a:rPr lang="es-AR" b="1" i="0" dirty="0">
                <a:solidFill>
                  <a:schemeClr val="tx2"/>
                </a:solidFill>
              </a:rPr>
              <a:t>, etc.) </a:t>
            </a:r>
            <a:r>
              <a:rPr lang="es-AR" b="1" i="0" dirty="0" smtClean="0">
                <a:solidFill>
                  <a:schemeClr val="tx2"/>
                </a:solidFill>
              </a:rPr>
              <a:t>and places </a:t>
            </a:r>
            <a:r>
              <a:rPr lang="es-AR" b="1" i="0" dirty="0" err="1" smtClean="0">
                <a:solidFill>
                  <a:schemeClr val="tx2"/>
                </a:solidFill>
              </a:rPr>
              <a:t>the</a:t>
            </a:r>
            <a:r>
              <a:rPr lang="es-AR" b="1" i="0" dirty="0" smtClean="0">
                <a:solidFill>
                  <a:schemeClr val="tx2"/>
                </a:solidFill>
              </a:rPr>
              <a:t> </a:t>
            </a:r>
            <a:r>
              <a:rPr lang="es-AR" b="1" i="0" dirty="0" err="1" smtClean="0">
                <a:solidFill>
                  <a:schemeClr val="tx2"/>
                </a:solidFill>
              </a:rPr>
              <a:t>compilation</a:t>
            </a:r>
            <a:r>
              <a:rPr lang="es-AR" b="1" i="0" dirty="0" smtClean="0">
                <a:solidFill>
                  <a:schemeClr val="tx2"/>
                </a:solidFill>
              </a:rPr>
              <a:t> in “</a:t>
            </a:r>
            <a:r>
              <a:rPr lang="es-AR" b="1" i="0" dirty="0">
                <a:solidFill>
                  <a:schemeClr val="tx2"/>
                </a:solidFill>
              </a:rPr>
              <a:t>target” </a:t>
            </a:r>
            <a:r>
              <a:rPr lang="es-AR" b="1" i="0" dirty="0" smtClean="0">
                <a:solidFill>
                  <a:schemeClr val="tx2"/>
                </a:solidFill>
              </a:rPr>
              <a:t>(.</a:t>
            </a:r>
            <a:r>
              <a:rPr lang="es-AR" b="1" i="0" dirty="0">
                <a:solidFill>
                  <a:schemeClr val="tx2"/>
                </a:solidFill>
              </a:rPr>
              <a:t>java </a:t>
            </a:r>
            <a:r>
              <a:rPr lang="es-AR" b="1" i="0" dirty="0" err="1" smtClean="0">
                <a:solidFill>
                  <a:schemeClr val="tx2"/>
                </a:solidFill>
              </a:rPr>
              <a:t>is</a:t>
            </a:r>
            <a:r>
              <a:rPr lang="es-AR" b="1" i="0" dirty="0" smtClean="0">
                <a:solidFill>
                  <a:schemeClr val="tx2"/>
                </a:solidFill>
              </a:rPr>
              <a:t> </a:t>
            </a:r>
            <a:r>
              <a:rPr lang="es-AR" b="1" i="0" dirty="0" err="1" smtClean="0">
                <a:solidFill>
                  <a:schemeClr val="tx2"/>
                </a:solidFill>
              </a:rPr>
              <a:t>now.class</a:t>
            </a:r>
            <a:r>
              <a:rPr lang="es-AR" b="1" i="0" dirty="0" smtClean="0">
                <a:solidFill>
                  <a:schemeClr val="tx2"/>
                </a:solidFill>
              </a:rPr>
              <a:t>)</a:t>
            </a:r>
            <a:endParaRPr lang="en-US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Package</a:t>
            </a:r>
          </a:p>
          <a:p>
            <a:pPr marL="742950" lvl="1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Creates the JAR / </a:t>
            </a:r>
            <a:r>
              <a:rPr lang="en-US" b="1" i="0" dirty="0" smtClean="0">
                <a:solidFill>
                  <a:schemeClr val="tx2"/>
                </a:solidFill>
              </a:rPr>
              <a:t>WAR files. </a:t>
            </a:r>
            <a:r>
              <a:rPr lang="en-US" b="1" i="0" dirty="0">
                <a:solidFill>
                  <a:schemeClr val="tx2"/>
                </a:solidFill>
              </a:rPr>
              <a:t>Takes what is in </a:t>
            </a:r>
            <a:r>
              <a:rPr lang="es-AR" b="1" i="0" dirty="0">
                <a:solidFill>
                  <a:schemeClr val="tx2"/>
                </a:solidFill>
              </a:rPr>
              <a:t>“target” (.</a:t>
            </a:r>
            <a:r>
              <a:rPr lang="es-AR" b="1" i="0" dirty="0" err="1">
                <a:solidFill>
                  <a:schemeClr val="tx2"/>
                </a:solidFill>
              </a:rPr>
              <a:t>class</a:t>
            </a:r>
            <a:r>
              <a:rPr lang="es-AR" b="1" i="0" dirty="0">
                <a:solidFill>
                  <a:schemeClr val="tx2"/>
                </a:solidFill>
              </a:rPr>
              <a:t>, .</a:t>
            </a:r>
            <a:r>
              <a:rPr lang="es-AR" b="1" i="0" dirty="0" err="1">
                <a:solidFill>
                  <a:schemeClr val="tx2"/>
                </a:solidFill>
              </a:rPr>
              <a:t>properties</a:t>
            </a:r>
            <a:r>
              <a:rPr lang="es-AR" b="1" i="0" dirty="0">
                <a:solidFill>
                  <a:schemeClr val="tx2"/>
                </a:solidFill>
              </a:rPr>
              <a:t>, etc.), </a:t>
            </a:r>
            <a:r>
              <a:rPr lang="es-AR" b="1" i="0" dirty="0" err="1">
                <a:solidFill>
                  <a:schemeClr val="tx2"/>
                </a:solidFill>
              </a:rPr>
              <a:t>generates</a:t>
            </a:r>
            <a:r>
              <a:rPr lang="es-AR" b="1" i="0" dirty="0">
                <a:solidFill>
                  <a:schemeClr val="tx2"/>
                </a:solidFill>
              </a:rPr>
              <a:t> a </a:t>
            </a:r>
            <a:r>
              <a:rPr lang="es-AR" b="1" i="0" dirty="0" err="1">
                <a:solidFill>
                  <a:schemeClr val="tx2"/>
                </a:solidFill>
              </a:rPr>
              <a:t>jar</a:t>
            </a:r>
            <a:r>
              <a:rPr lang="es-AR" b="1" i="0" dirty="0">
                <a:solidFill>
                  <a:schemeClr val="tx2"/>
                </a:solidFill>
              </a:rPr>
              <a:t> </a:t>
            </a:r>
            <a:r>
              <a:rPr lang="es-AR" b="1" i="0" dirty="0" err="1">
                <a:solidFill>
                  <a:schemeClr val="tx2"/>
                </a:solidFill>
              </a:rPr>
              <a:t>or</a:t>
            </a:r>
            <a:r>
              <a:rPr lang="es-AR" b="1" i="0" dirty="0">
                <a:solidFill>
                  <a:schemeClr val="tx2"/>
                </a:solidFill>
              </a:rPr>
              <a:t> </a:t>
            </a:r>
            <a:r>
              <a:rPr lang="es-AR" b="1" i="0" dirty="0" err="1">
                <a:solidFill>
                  <a:schemeClr val="tx2"/>
                </a:solidFill>
              </a:rPr>
              <a:t>war</a:t>
            </a:r>
            <a:r>
              <a:rPr lang="es-AR" b="1" i="0" dirty="0">
                <a:solidFill>
                  <a:schemeClr val="tx2"/>
                </a:solidFill>
              </a:rPr>
              <a:t> </a:t>
            </a:r>
            <a:r>
              <a:rPr lang="es-AR" b="1" i="0" dirty="0" err="1" smtClean="0">
                <a:solidFill>
                  <a:schemeClr val="tx2"/>
                </a:solidFill>
              </a:rPr>
              <a:t>with</a:t>
            </a:r>
            <a:r>
              <a:rPr lang="es-AR" b="1" i="0" dirty="0" smtClean="0">
                <a:solidFill>
                  <a:schemeClr val="tx2"/>
                </a:solidFill>
              </a:rPr>
              <a:t> </a:t>
            </a:r>
            <a:r>
              <a:rPr lang="es-AR" b="1" i="0" dirty="0" err="1" smtClean="0">
                <a:solidFill>
                  <a:schemeClr val="tx2"/>
                </a:solidFill>
              </a:rPr>
              <a:t>all</a:t>
            </a:r>
            <a:r>
              <a:rPr lang="es-AR" b="1" i="0" dirty="0" smtClean="0">
                <a:solidFill>
                  <a:schemeClr val="tx2"/>
                </a:solidFill>
              </a:rPr>
              <a:t> </a:t>
            </a:r>
            <a:r>
              <a:rPr lang="es-AR" b="1" i="0" dirty="0" err="1" smtClean="0">
                <a:solidFill>
                  <a:schemeClr val="tx2"/>
                </a:solidFill>
              </a:rPr>
              <a:t>the</a:t>
            </a:r>
            <a:r>
              <a:rPr lang="es-AR" b="1" i="0" dirty="0" smtClean="0">
                <a:solidFill>
                  <a:schemeClr val="tx2"/>
                </a:solidFill>
              </a:rPr>
              <a:t> files in </a:t>
            </a:r>
            <a:r>
              <a:rPr lang="es-AR" b="1" i="0" dirty="0" err="1">
                <a:solidFill>
                  <a:schemeClr val="tx2"/>
                </a:solidFill>
              </a:rPr>
              <a:t>the</a:t>
            </a:r>
            <a:r>
              <a:rPr lang="es-AR" b="1" i="0" dirty="0">
                <a:solidFill>
                  <a:schemeClr val="tx2"/>
                </a:solidFill>
              </a:rPr>
              <a:t> </a:t>
            </a:r>
            <a:r>
              <a:rPr lang="es-AR" b="1" i="0" dirty="0" err="1">
                <a:solidFill>
                  <a:schemeClr val="tx2"/>
                </a:solidFill>
              </a:rPr>
              <a:t>same</a:t>
            </a:r>
            <a:r>
              <a:rPr lang="es-AR" b="1" i="0" dirty="0">
                <a:solidFill>
                  <a:schemeClr val="tx2"/>
                </a:solidFill>
              </a:rPr>
              <a:t> “target” </a:t>
            </a:r>
            <a:r>
              <a:rPr lang="es-AR" b="1" i="0" dirty="0" smtClean="0">
                <a:solidFill>
                  <a:schemeClr val="tx2"/>
                </a:solidFill>
              </a:rPr>
              <a:t>folder.</a:t>
            </a:r>
            <a:endParaRPr lang="es-AR" b="1" i="0" dirty="0">
              <a:solidFill>
                <a:schemeClr val="tx2"/>
              </a:solidFill>
            </a:endParaRPr>
          </a:p>
          <a:p>
            <a:pPr marL="742950" lvl="1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AR" b="1" i="0" dirty="0" err="1">
                <a:solidFill>
                  <a:schemeClr val="tx2"/>
                </a:solidFill>
              </a:rPr>
              <a:t>These</a:t>
            </a:r>
            <a:r>
              <a:rPr lang="es-AR" b="1" i="0" dirty="0">
                <a:solidFill>
                  <a:schemeClr val="tx2"/>
                </a:solidFill>
              </a:rPr>
              <a:t> JAR / WAR files are </a:t>
            </a:r>
            <a:r>
              <a:rPr lang="es-AR" b="1" i="0" dirty="0" err="1">
                <a:solidFill>
                  <a:schemeClr val="tx2"/>
                </a:solidFill>
              </a:rPr>
              <a:t>to</a:t>
            </a:r>
            <a:r>
              <a:rPr lang="es-AR" b="1" i="0" dirty="0">
                <a:solidFill>
                  <a:schemeClr val="tx2"/>
                </a:solidFill>
              </a:rPr>
              <a:t> be </a:t>
            </a:r>
            <a:r>
              <a:rPr lang="es-AR" b="1" i="0" dirty="0" err="1">
                <a:solidFill>
                  <a:schemeClr val="tx2"/>
                </a:solidFill>
              </a:rPr>
              <a:t>deployed</a:t>
            </a:r>
            <a:r>
              <a:rPr lang="es-AR" b="1" i="0" dirty="0">
                <a:solidFill>
                  <a:schemeClr val="tx2"/>
                </a:solidFill>
              </a:rPr>
              <a:t> </a:t>
            </a:r>
            <a:r>
              <a:rPr lang="es-AR" b="1" i="0" dirty="0" err="1">
                <a:solidFill>
                  <a:schemeClr val="tx2"/>
                </a:solidFill>
              </a:rPr>
              <a:t>to</a:t>
            </a:r>
            <a:r>
              <a:rPr lang="es-AR" b="1" i="0" dirty="0">
                <a:solidFill>
                  <a:schemeClr val="tx2"/>
                </a:solidFill>
              </a:rPr>
              <a:t> </a:t>
            </a:r>
            <a:r>
              <a:rPr lang="es-AR" b="1" i="0" dirty="0" err="1">
                <a:solidFill>
                  <a:schemeClr val="tx2"/>
                </a:solidFill>
              </a:rPr>
              <a:t>Tomcat</a:t>
            </a:r>
            <a:r>
              <a:rPr lang="es-AR" b="1" i="0" dirty="0">
                <a:solidFill>
                  <a:schemeClr val="tx2"/>
                </a:solidFill>
              </a:rPr>
              <a:t>/</a:t>
            </a:r>
            <a:r>
              <a:rPr lang="es-AR" b="1" i="0" dirty="0" err="1">
                <a:solidFill>
                  <a:schemeClr val="tx2"/>
                </a:solidFill>
              </a:rPr>
              <a:t>Weblogic</a:t>
            </a:r>
            <a:endParaRPr lang="en-US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Install</a:t>
            </a:r>
          </a:p>
          <a:p>
            <a:pPr marL="742950" lvl="1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Installs the package </a:t>
            </a:r>
            <a:r>
              <a:rPr lang="en-US" b="1" i="0" dirty="0" smtClean="0">
                <a:solidFill>
                  <a:schemeClr val="tx2"/>
                </a:solidFill>
              </a:rPr>
              <a:t>(.jar) in the local </a:t>
            </a:r>
            <a:r>
              <a:rPr lang="en-US" b="1" i="0" dirty="0">
                <a:solidFill>
                  <a:schemeClr val="tx2"/>
                </a:solidFill>
              </a:rPr>
              <a:t>maven </a:t>
            </a:r>
            <a:r>
              <a:rPr lang="en-US" b="1" i="0" dirty="0" smtClean="0">
                <a:solidFill>
                  <a:schemeClr val="tx2"/>
                </a:solidFill>
              </a:rPr>
              <a:t>repository</a:t>
            </a:r>
            <a:r>
              <a:rPr lang="es-ES" b="1" i="0" dirty="0" smtClean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008000"/>
              </a:buClr>
              <a:buSzPct val="140000"/>
              <a:defRPr/>
            </a:pPr>
            <a:r>
              <a:rPr lang="en-US" b="1" i="0" dirty="0" smtClean="0">
                <a:solidFill>
                  <a:schemeClr val="tx2"/>
                </a:solidFill>
              </a:rPr>
              <a:t>When </a:t>
            </a:r>
            <a:r>
              <a:rPr lang="en-US" b="1" i="0" dirty="0">
                <a:solidFill>
                  <a:schemeClr val="tx2"/>
                </a:solidFill>
              </a:rPr>
              <a:t>a phase is called via Maven command, for example </a:t>
            </a:r>
            <a:r>
              <a:rPr lang="en-US" b="1" i="0" dirty="0" err="1">
                <a:solidFill>
                  <a:schemeClr val="tx2"/>
                </a:solidFill>
              </a:rPr>
              <a:t>mvn</a:t>
            </a:r>
            <a:r>
              <a:rPr lang="en-US" b="1" i="0" dirty="0">
                <a:solidFill>
                  <a:schemeClr val="tx2"/>
                </a:solidFill>
              </a:rPr>
              <a:t> compile, only phases </a:t>
            </a:r>
            <a:r>
              <a:rPr lang="en-US" b="1" i="0" dirty="0" err="1">
                <a:solidFill>
                  <a:schemeClr val="tx2"/>
                </a:solidFill>
              </a:rPr>
              <a:t>upto</a:t>
            </a:r>
            <a:r>
              <a:rPr lang="en-US" b="1" i="0" dirty="0">
                <a:solidFill>
                  <a:schemeClr val="tx2"/>
                </a:solidFill>
              </a:rPr>
              <a:t> and including that phase will execute.</a:t>
            </a:r>
            <a:endParaRPr lang="es-AR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MX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51332"/>
              </p:ext>
            </p:extLst>
          </p:nvPr>
        </p:nvGraphicFramePr>
        <p:xfrm>
          <a:off x="365703" y="1130297"/>
          <a:ext cx="8000375" cy="5623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393"/>
                <a:gridCol w="6509982"/>
              </a:tblGrid>
              <a:tr h="1672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Lifecycle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Phase</a:t>
                      </a:r>
                      <a:endParaRPr lang="es-AR" sz="10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Description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320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validate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Validates whether project is correct and all necessary information is available to complete the build process.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16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initialize</a:t>
                      </a:r>
                      <a:endParaRPr lang="es-AR" sz="10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Initializes build state, for example set properties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16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generate-sources</a:t>
                      </a:r>
                      <a:endParaRPr lang="es-AR" sz="10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Generate any source code to be included in compilation phase.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16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process-sources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Process the source code, for example, filter any value.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16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generate-resources</a:t>
                      </a:r>
                      <a:endParaRPr lang="es-AR" sz="10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Generate resources to be included in the package.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320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process-resources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Copy and process the resources into the destination directory, ready for packaging phase.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16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compile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Compile the source code of the project.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320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process-classes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Post-process the generated files from compilation, for example to do bytecode enhancement/optimization on Java classes.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16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generate-test-sources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Generate any test source code to be included in compilation phase.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16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process-test-sources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Process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the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test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source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code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for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example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filter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any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values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.</a:t>
                      </a:r>
                      <a:endParaRPr lang="es-AR" sz="10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16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test-compile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Compile the test source code into the test destination directory.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16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process-test-classes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Process the generated files from test code file compilation.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16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test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Run tests using a suitable unit testing framework(Junit is one).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320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prepare-package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Perform any operations necessary to prepare a package before the actual packaging.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320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package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Take the compiled code and package it in its distributable format, such as a JAR, WAR, or EAR file.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320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pre-integration-test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Perform actions required before integration tests are executed. For example, setting up the required environment.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320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integration-test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Process and deploy the package if necessary into an environment where integration tests can be run.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320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post-integration-test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Perform actions required after integration tests have been executed. For example, cleaning up the environment.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320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verify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Run any check-ups to verify the package is valid and meets quality criterias.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320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install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Install the package into the local repository, which can be used as a dependency in other projects locally.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  <a:tr h="320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chemeClr val="tx2"/>
                          </a:solidFill>
                          <a:effectLst/>
                        </a:rPr>
                        <a:t>deploy</a:t>
                      </a:r>
                      <a:endParaRPr lang="es-AR" sz="10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Copies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the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final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package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to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the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remote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repository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for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sharing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with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other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developers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 and </a:t>
                      </a:r>
                      <a:r>
                        <a:rPr lang="es-AR" sz="1000" dirty="0" err="1">
                          <a:solidFill>
                            <a:schemeClr val="tx2"/>
                          </a:solidFill>
                          <a:effectLst/>
                        </a:rPr>
                        <a:t>projects</a:t>
                      </a:r>
                      <a:r>
                        <a:rPr lang="es-AR" sz="1000" dirty="0">
                          <a:solidFill>
                            <a:schemeClr val="tx2"/>
                          </a:solidFill>
                          <a:effectLst/>
                        </a:rPr>
                        <a:t>.</a:t>
                      </a:r>
                      <a:endParaRPr lang="es-AR" sz="10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02" marR="5802" marT="5802" marB="5802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429125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2000" b="1" i="0" dirty="0" err="1" smtClean="0">
                <a:solidFill>
                  <a:schemeClr val="tx2"/>
                </a:solidFill>
              </a:rPr>
              <a:t>mvn</a:t>
            </a:r>
            <a:r>
              <a:rPr lang="en-US" sz="2000" b="1" i="0" dirty="0" smtClean="0">
                <a:solidFill>
                  <a:schemeClr val="tx2"/>
                </a:solidFill>
              </a:rPr>
              <a:t> validate</a:t>
            </a:r>
          </a:p>
          <a:p>
            <a:pPr marL="285750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validate only</a:t>
            </a:r>
            <a:endParaRPr lang="en-US" sz="1800" b="1" i="0" dirty="0">
              <a:solidFill>
                <a:schemeClr val="tx2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25" y="2357576"/>
            <a:ext cx="6817498" cy="237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5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429125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2000" b="1" i="0" dirty="0" err="1" smtClean="0">
                <a:solidFill>
                  <a:schemeClr val="tx2"/>
                </a:solidFill>
              </a:rPr>
              <a:t>mvn</a:t>
            </a:r>
            <a:r>
              <a:rPr lang="en-US" sz="2000" b="1" i="0" dirty="0" smtClean="0">
                <a:solidFill>
                  <a:schemeClr val="tx2"/>
                </a:solidFill>
              </a:rPr>
              <a:t> compile</a:t>
            </a:r>
          </a:p>
          <a:p>
            <a:pPr marL="285750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compile</a:t>
            </a:r>
            <a:endParaRPr lang="en-US" sz="1800" b="1" i="0" dirty="0">
              <a:solidFill>
                <a:schemeClr val="tx2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81" y="2713392"/>
            <a:ext cx="6436018" cy="311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429125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2000" b="1" i="0" dirty="0" err="1" smtClean="0">
                <a:solidFill>
                  <a:schemeClr val="tx2"/>
                </a:solidFill>
              </a:rPr>
              <a:t>mvn</a:t>
            </a:r>
            <a:r>
              <a:rPr lang="en-US" sz="2000" b="1" i="0" dirty="0" smtClean="0">
                <a:solidFill>
                  <a:schemeClr val="tx2"/>
                </a:solidFill>
              </a:rPr>
              <a:t> package</a:t>
            </a:r>
          </a:p>
          <a:p>
            <a:pPr marL="285750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compile</a:t>
            </a:r>
          </a:p>
          <a:p>
            <a:pPr marL="285750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run Unit Tests</a:t>
            </a:r>
          </a:p>
          <a:p>
            <a:pPr marL="285750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package</a:t>
            </a:r>
            <a:endParaRPr lang="en-US" sz="1800" b="1" i="0" dirty="0">
              <a:solidFill>
                <a:schemeClr val="tx2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53" y="1174155"/>
            <a:ext cx="5683654" cy="527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3" y="3409238"/>
            <a:ext cx="2333936" cy="232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4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429125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2000" b="1" i="0" dirty="0" err="1" smtClean="0">
                <a:solidFill>
                  <a:schemeClr val="tx2"/>
                </a:solidFill>
              </a:rPr>
              <a:t>mvn</a:t>
            </a:r>
            <a:r>
              <a:rPr lang="en-US" sz="2000" b="1" i="0" dirty="0" smtClean="0">
                <a:solidFill>
                  <a:schemeClr val="tx2"/>
                </a:solidFill>
              </a:rPr>
              <a:t> install</a:t>
            </a:r>
          </a:p>
          <a:p>
            <a:pPr marL="285750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compile</a:t>
            </a:r>
          </a:p>
          <a:p>
            <a:pPr marL="285750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run Unit Tests</a:t>
            </a:r>
          </a:p>
          <a:p>
            <a:pPr marL="285750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package</a:t>
            </a:r>
          </a:p>
          <a:p>
            <a:pPr marL="285750" indent="-28575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install</a:t>
            </a:r>
            <a:endParaRPr lang="en-US" sz="1800" b="1" i="0" dirty="0">
              <a:solidFill>
                <a:schemeClr val="tx2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8" y="1129713"/>
            <a:ext cx="6257996" cy="537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59" y="2113460"/>
            <a:ext cx="29432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6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4" y="1369633"/>
            <a:ext cx="7451725" cy="519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rgbClr val="FF9900"/>
              </a:buClr>
              <a:buSzPct val="140000"/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POM </a:t>
            </a:r>
            <a:r>
              <a:rPr lang="en-US" sz="2000" b="1" i="0" dirty="0" smtClean="0">
                <a:solidFill>
                  <a:schemeClr val="tx2"/>
                </a:solidFill>
              </a:rPr>
              <a:t>(Project </a:t>
            </a:r>
            <a:r>
              <a:rPr lang="en-US" sz="2000" b="1" i="0" dirty="0">
                <a:solidFill>
                  <a:schemeClr val="tx2"/>
                </a:solidFill>
              </a:rPr>
              <a:t>Object </a:t>
            </a:r>
            <a:r>
              <a:rPr lang="en-US" sz="2000" b="1" i="0" dirty="0" smtClean="0">
                <a:solidFill>
                  <a:schemeClr val="tx2"/>
                </a:solidFill>
              </a:rPr>
              <a:t>Model) is </a:t>
            </a:r>
            <a:r>
              <a:rPr lang="en-US" sz="2000" b="1" i="0" dirty="0">
                <a:solidFill>
                  <a:schemeClr val="tx2"/>
                </a:solidFill>
              </a:rPr>
              <a:t>an XML file that contains information about the project, goals and plugins. It always resides in the base directory of the project as pom.xml.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sz="2000" b="1" i="0" dirty="0" smtClean="0">
                <a:solidFill>
                  <a:schemeClr val="tx2"/>
                </a:solidFill>
              </a:rPr>
              <a:t>Maven </a:t>
            </a:r>
            <a:r>
              <a:rPr lang="en-US" sz="2000" b="1" i="0" dirty="0">
                <a:solidFill>
                  <a:schemeClr val="tx2"/>
                </a:solidFill>
              </a:rPr>
              <a:t>reads the POM in the current directory, </a:t>
            </a:r>
            <a:r>
              <a:rPr lang="en-US" sz="2000" b="1" i="0" dirty="0" smtClean="0">
                <a:solidFill>
                  <a:schemeClr val="tx2"/>
                </a:solidFill>
              </a:rPr>
              <a:t> then </a:t>
            </a:r>
            <a:r>
              <a:rPr lang="en-US" sz="2000" b="1" i="0" dirty="0">
                <a:solidFill>
                  <a:schemeClr val="tx2"/>
                </a:solidFill>
              </a:rPr>
              <a:t>executes </a:t>
            </a:r>
            <a:r>
              <a:rPr lang="en-US" sz="2000" b="1" i="0" dirty="0" smtClean="0">
                <a:solidFill>
                  <a:schemeClr val="tx2"/>
                </a:solidFill>
              </a:rPr>
              <a:t>a phase or goal.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sz="2000" b="1" i="0" dirty="0" smtClean="0">
                <a:solidFill>
                  <a:schemeClr val="tx2"/>
                </a:solidFill>
              </a:rPr>
              <a:t>Some </a:t>
            </a:r>
            <a:r>
              <a:rPr lang="en-US" sz="2000" b="1" i="0" dirty="0">
                <a:solidFill>
                  <a:schemeClr val="tx2"/>
                </a:solidFill>
              </a:rPr>
              <a:t>of the configuration that can be specified in the POM are following</a:t>
            </a:r>
            <a:r>
              <a:rPr lang="en-US" sz="2000" b="1" i="0" dirty="0" smtClean="0">
                <a:solidFill>
                  <a:schemeClr val="tx2"/>
                </a:solidFill>
              </a:rPr>
              <a:t>:</a:t>
            </a: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dependencies</a:t>
            </a:r>
            <a:endParaRPr lang="en-US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plugins</a:t>
            </a:r>
            <a:endParaRPr lang="en-US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goals</a:t>
            </a:r>
            <a:endParaRPr lang="en-US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build </a:t>
            </a:r>
            <a:r>
              <a:rPr lang="en-US" sz="1800" b="1" i="0" dirty="0">
                <a:solidFill>
                  <a:schemeClr val="tx2"/>
                </a:solidFill>
              </a:rPr>
              <a:t>profiles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project </a:t>
            </a:r>
            <a:r>
              <a:rPr lang="en-US" sz="1800" b="1" i="0" dirty="0">
                <a:solidFill>
                  <a:schemeClr val="tx2"/>
                </a:solidFill>
              </a:rPr>
              <a:t>version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developers</a:t>
            </a:r>
            <a:endParaRPr lang="en-US" sz="18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1800" b="1" i="0" dirty="0" smtClean="0">
                <a:solidFill>
                  <a:schemeClr val="tx2"/>
                </a:solidFill>
              </a:rPr>
              <a:t>mailing list</a:t>
            </a:r>
            <a:endParaRPr lang="en-US" sz="1800" b="1" i="0" dirty="0">
              <a:solidFill>
                <a:schemeClr val="tx2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424" y="3595948"/>
            <a:ext cx="5736168" cy="25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Clean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3133" y="1429125"/>
            <a:ext cx="858344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2000" b="1" i="0" dirty="0" err="1" smtClean="0">
                <a:solidFill>
                  <a:schemeClr val="tx2"/>
                </a:solidFill>
              </a:rPr>
              <a:t>mvn</a:t>
            </a:r>
            <a:r>
              <a:rPr lang="en-US" sz="2000" b="1" i="0" dirty="0" smtClean="0">
                <a:solidFill>
                  <a:schemeClr val="tx2"/>
                </a:solidFill>
              </a:rPr>
              <a:t> clean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65" y="1921610"/>
            <a:ext cx="6259456" cy="258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2" y="4951625"/>
            <a:ext cx="3067629" cy="139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9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Phases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&amp;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altLang="es-AR" sz="2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3600" b="1" i="0" dirty="0" smtClean="0">
                <a:solidFill>
                  <a:schemeClr val="tx2"/>
                </a:solidFill>
              </a:rPr>
              <a:t>Lifecycles </a:t>
            </a:r>
            <a:r>
              <a:rPr lang="en-US" altLang="es-AR" sz="3600" b="1" i="0" dirty="0">
                <a:solidFill>
                  <a:schemeClr val="tx2"/>
                </a:solidFill>
              </a:rPr>
              <a:t>have </a:t>
            </a:r>
            <a:r>
              <a:rPr lang="en-US" altLang="es-AR" sz="3600" b="1" i="0" dirty="0" smtClean="0">
                <a:solidFill>
                  <a:schemeClr val="tx2"/>
                </a:solidFill>
              </a:rPr>
              <a:t>Phases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altLang="es-AR" sz="36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3600" b="1" i="0" dirty="0">
                <a:solidFill>
                  <a:schemeClr val="tx2"/>
                </a:solidFill>
              </a:rPr>
              <a:t>Phases have </a:t>
            </a:r>
            <a:r>
              <a:rPr lang="en-US" altLang="es-AR" sz="3600" b="1" i="0" dirty="0" smtClean="0">
                <a:solidFill>
                  <a:schemeClr val="tx2"/>
                </a:solidFill>
              </a:rPr>
              <a:t>Goals</a:t>
            </a:r>
            <a:endParaRPr lang="en-US" altLang="es-AR" sz="36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Phases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&amp;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4000" b="1" dirty="0" smtClean="0">
                <a:solidFill>
                  <a:schemeClr val="tx2"/>
                </a:solidFill>
              </a:rPr>
              <a:t>Lifecycles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4000" b="1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3600" b="1" i="0" dirty="0" smtClean="0">
                <a:solidFill>
                  <a:schemeClr val="tx2"/>
                </a:solidFill>
              </a:rPr>
              <a:t>Build (Default)</a:t>
            </a:r>
            <a:endParaRPr lang="en-US" sz="36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3600" b="1" i="0" dirty="0" smtClean="0">
                <a:solidFill>
                  <a:schemeClr val="tx2"/>
                </a:solidFill>
              </a:rPr>
              <a:t>Clean</a:t>
            </a:r>
            <a:endParaRPr lang="en-US" sz="36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sz="3600" b="1" i="0" dirty="0" smtClean="0">
                <a:solidFill>
                  <a:schemeClr val="tx2"/>
                </a:solidFill>
              </a:rPr>
              <a:t>Site</a:t>
            </a:r>
            <a:endParaRPr lang="en-US" sz="36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Phases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800" b="1" dirty="0" smtClean="0">
                <a:solidFill>
                  <a:schemeClr val="tx2"/>
                </a:solidFill>
              </a:rPr>
              <a:t>When you execute the ‘</a:t>
            </a:r>
            <a:r>
              <a:rPr lang="en-US" altLang="es-AR" sz="2800" b="1" dirty="0" err="1" smtClean="0">
                <a:solidFill>
                  <a:schemeClr val="tx2"/>
                </a:solidFill>
              </a:rPr>
              <a:t>mvn</a:t>
            </a:r>
            <a:r>
              <a:rPr lang="en-US" altLang="es-AR" sz="2800" b="1" dirty="0" smtClean="0">
                <a:solidFill>
                  <a:schemeClr val="tx2"/>
                </a:solidFill>
              </a:rPr>
              <a:t>’ command you can specify a ‘Phase’ or a ‘Goal’, regardless of the ‘Lifecycle’ !!!!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800" b="1" dirty="0" smtClean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800" b="1" dirty="0" smtClean="0">
                <a:solidFill>
                  <a:schemeClr val="tx2"/>
                </a:solidFill>
              </a:rPr>
              <a:t>Examples:</a:t>
            </a:r>
            <a:endParaRPr lang="en-US" altLang="es-AR" sz="28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dirty="0" smtClean="0">
                <a:solidFill>
                  <a:schemeClr val="tx2"/>
                </a:solidFill>
              </a:rPr>
              <a:t>‘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mvn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clean’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altLang="es-AR" sz="2000" i="0" dirty="0" smtClean="0">
                <a:solidFill>
                  <a:schemeClr val="tx2"/>
                </a:solidFill>
              </a:rPr>
              <a:t>executes the phase named ‘clean’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dirty="0">
                <a:solidFill>
                  <a:schemeClr val="tx2"/>
                </a:solidFill>
              </a:rPr>
              <a:t>‘</a:t>
            </a:r>
            <a:r>
              <a:rPr lang="en-US" altLang="es-AR" sz="2000" b="1" dirty="0" err="1">
                <a:solidFill>
                  <a:schemeClr val="tx2"/>
                </a:solidFill>
              </a:rPr>
              <a:t>mvn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clean:clean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’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altLang="es-AR" sz="2000" i="0" dirty="0" smtClean="0">
                <a:solidFill>
                  <a:schemeClr val="tx2"/>
                </a:solidFill>
              </a:rPr>
              <a:t>Using the plugin ‘clean’ executes </a:t>
            </a:r>
            <a:r>
              <a:rPr lang="en-US" altLang="es-AR" sz="2000" i="0" dirty="0">
                <a:solidFill>
                  <a:schemeClr val="tx2"/>
                </a:solidFill>
              </a:rPr>
              <a:t>the goal </a:t>
            </a:r>
            <a:r>
              <a:rPr lang="en-US" altLang="es-AR" sz="2000" i="0" dirty="0" smtClean="0">
                <a:solidFill>
                  <a:schemeClr val="tx2"/>
                </a:solidFill>
              </a:rPr>
              <a:t>also named </a:t>
            </a:r>
            <a:r>
              <a:rPr lang="en-US" altLang="es-AR" sz="2000" i="0" dirty="0">
                <a:solidFill>
                  <a:schemeClr val="tx2"/>
                </a:solidFill>
              </a:rPr>
              <a:t>‘</a:t>
            </a:r>
            <a:r>
              <a:rPr lang="en-US" altLang="es-AR" sz="2000" i="0" dirty="0" smtClean="0">
                <a:solidFill>
                  <a:schemeClr val="tx2"/>
                </a:solidFill>
              </a:rPr>
              <a:t>clean’</a:t>
            </a:r>
            <a:endParaRPr lang="en-US" altLang="es-AR" sz="20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Phases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i="0" dirty="0" smtClean="0">
                <a:solidFill>
                  <a:schemeClr val="tx2"/>
                </a:solidFill>
              </a:rPr>
              <a:t>Goals </a:t>
            </a:r>
            <a:r>
              <a:rPr lang="en-US" altLang="es-AR" sz="2000" b="1" i="0" dirty="0">
                <a:solidFill>
                  <a:schemeClr val="tx2"/>
                </a:solidFill>
              </a:rPr>
              <a:t>are executed in phases. </a:t>
            </a:r>
            <a:endParaRPr lang="en-US" altLang="es-AR" sz="20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altLang="es-AR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i="0" dirty="0">
                <a:solidFill>
                  <a:schemeClr val="tx2"/>
                </a:solidFill>
              </a:rPr>
              <a:t>The compile phase goals will always be executed before the test phase goals which will always be executed before the package phase goals and so on.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altLang="es-AR" sz="20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i="0" dirty="0" smtClean="0">
                <a:solidFill>
                  <a:schemeClr val="tx2"/>
                </a:solidFill>
              </a:rPr>
              <a:t>If </a:t>
            </a:r>
            <a:r>
              <a:rPr lang="en-US" altLang="es-AR" sz="2000" b="1" i="0" dirty="0">
                <a:solidFill>
                  <a:schemeClr val="tx2"/>
                </a:solidFill>
              </a:rPr>
              <a:t>you specify a phase then maven will run all phases up to the phase, and for each phase it will run all goals attached to that phase.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altLang="es-AR" sz="20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i="0" dirty="0" smtClean="0">
                <a:solidFill>
                  <a:schemeClr val="tx2"/>
                </a:solidFill>
              </a:rPr>
              <a:t>If </a:t>
            </a:r>
            <a:r>
              <a:rPr lang="en-US" altLang="es-AR" sz="2000" b="1" i="0" dirty="0">
                <a:solidFill>
                  <a:schemeClr val="tx2"/>
                </a:solidFill>
              </a:rPr>
              <a:t>you specify a goal when you execute Maven then it will still run all phases up to the phase for that goal.</a:t>
            </a:r>
          </a:p>
        </p:txBody>
      </p:sp>
    </p:spTree>
    <p:extLst>
      <p:ext uri="{BB962C8B-B14F-4D97-AF65-F5344CB8AC3E}">
        <p14:creationId xmlns:p14="http://schemas.microsoft.com/office/powerpoint/2010/main" val="32071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Phases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&amp;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4000" b="1" dirty="0" smtClean="0">
                <a:solidFill>
                  <a:schemeClr val="tx2"/>
                </a:solidFill>
              </a:rPr>
              <a:t>Phases of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4000" b="1" dirty="0" smtClean="0">
                <a:solidFill>
                  <a:schemeClr val="tx2"/>
                </a:solidFill>
              </a:rPr>
              <a:t>Build (Default) Lifecycle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8362" y="3259058"/>
            <a:ext cx="88301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tx2"/>
                </a:solidFill>
                <a:latin typeface="Eurostile"/>
                <a:cs typeface="Arial" pitchFamily="34" charset="0"/>
              </a:rPr>
              <a:t>validate -&gt; initialize -&gt; generate-sources -&gt; process-sources -&gt; generate-resources -&gt; process-resources -&gt; compile -&gt; process-classes -&gt; generate-test-sources -&gt; process-test-sources -&gt; generate-test-resources -&gt; process-test-resources -&gt; test-compile -&gt; process-test-classes -&gt; test -&gt; prepare-package -&gt; package -&gt; pre-integration-test -&gt; integration-test -&gt; post-integration-test -&gt; verify -&gt; install -&gt; deploy&lt;/phase&gt;</a:t>
            </a:r>
          </a:p>
        </p:txBody>
      </p:sp>
    </p:spTree>
    <p:extLst>
      <p:ext uri="{BB962C8B-B14F-4D97-AF65-F5344CB8AC3E}">
        <p14:creationId xmlns:p14="http://schemas.microsoft.com/office/powerpoint/2010/main" val="33595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Phases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&amp;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4000" b="1" dirty="0" smtClean="0">
                <a:solidFill>
                  <a:schemeClr val="tx2"/>
                </a:solidFill>
              </a:rPr>
              <a:t>Phases of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4000" b="1" dirty="0" smtClean="0">
                <a:solidFill>
                  <a:schemeClr val="tx2"/>
                </a:solidFill>
              </a:rPr>
              <a:t>Clean Lifecycle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3898" y="3575482"/>
            <a:ext cx="88301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tx2"/>
                </a:solidFill>
                <a:latin typeface="Eurostile"/>
                <a:cs typeface="Arial" pitchFamily="34" charset="0"/>
              </a:rPr>
              <a:t>pre-clean -&gt; clean -&gt; post-clean</a:t>
            </a:r>
          </a:p>
        </p:txBody>
      </p:sp>
    </p:spTree>
    <p:extLst>
      <p:ext uri="{BB962C8B-B14F-4D97-AF65-F5344CB8AC3E}">
        <p14:creationId xmlns:p14="http://schemas.microsoft.com/office/powerpoint/2010/main" val="17207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Lifecycles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Phases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&amp;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4000" b="1" dirty="0" smtClean="0">
                <a:solidFill>
                  <a:schemeClr val="tx2"/>
                </a:solidFill>
              </a:rPr>
              <a:t>Phases of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4000" b="1" dirty="0" smtClean="0">
                <a:solidFill>
                  <a:schemeClr val="tx2"/>
                </a:solidFill>
              </a:rPr>
              <a:t>Site Lifecycle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3898" y="3792437"/>
            <a:ext cx="88301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tx2"/>
                </a:solidFill>
                <a:latin typeface="Eurostile"/>
                <a:cs typeface="Arial" pitchFamily="34" charset="0"/>
              </a:rPr>
              <a:t>pre-site -&gt; site -&gt; post-site -&gt; site-deploy</a:t>
            </a:r>
          </a:p>
        </p:txBody>
      </p:sp>
    </p:spTree>
    <p:extLst>
      <p:ext uri="{BB962C8B-B14F-4D97-AF65-F5344CB8AC3E}">
        <p14:creationId xmlns:p14="http://schemas.microsoft.com/office/powerpoint/2010/main" val="26348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Plugins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Maven is 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a </a:t>
            </a:r>
            <a:r>
              <a:rPr lang="en-US" altLang="es-AR" sz="2400" b="1" dirty="0">
                <a:solidFill>
                  <a:schemeClr val="tx2"/>
                </a:solidFill>
              </a:rPr>
              <a:t>plugin execution 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framework.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smtClean="0">
                <a:solidFill>
                  <a:schemeClr val="tx2"/>
                </a:solidFill>
              </a:rPr>
              <a:t>Plugins do :</a:t>
            </a: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dirty="0">
                <a:solidFill>
                  <a:schemeClr val="tx2"/>
                </a:solidFill>
              </a:rPr>
              <a:t>create jar file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dirty="0">
                <a:solidFill>
                  <a:schemeClr val="tx2"/>
                </a:solidFill>
              </a:rPr>
              <a:t>create war file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dirty="0">
                <a:solidFill>
                  <a:schemeClr val="tx2"/>
                </a:solidFill>
              </a:rPr>
              <a:t>compile code files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dirty="0">
                <a:solidFill>
                  <a:schemeClr val="tx2"/>
                </a:solidFill>
              </a:rPr>
              <a:t>unit testing of code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dirty="0">
                <a:solidFill>
                  <a:schemeClr val="tx2"/>
                </a:solidFill>
              </a:rPr>
              <a:t>create project documentation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000" b="1" dirty="0">
                <a:solidFill>
                  <a:schemeClr val="tx2"/>
                </a:solidFill>
              </a:rPr>
              <a:t>create project reports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smtClean="0">
                <a:solidFill>
                  <a:schemeClr val="tx2"/>
                </a:solidFill>
              </a:rPr>
              <a:t>A </a:t>
            </a:r>
            <a:r>
              <a:rPr lang="en-US" altLang="es-AR" sz="2400" b="1" dirty="0">
                <a:solidFill>
                  <a:schemeClr val="tx2"/>
                </a:solidFill>
              </a:rPr>
              <a:t>plugin 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can be executed like this:</a:t>
            </a:r>
            <a:endParaRPr lang="en-US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smtClean="0">
                <a:solidFill>
                  <a:schemeClr val="tx2"/>
                </a:solidFill>
              </a:rPr>
              <a:t>	</a:t>
            </a:r>
            <a:r>
              <a:rPr lang="en-US" altLang="es-AR" sz="2400" b="1" dirty="0" err="1" smtClean="0">
                <a:solidFill>
                  <a:schemeClr val="tx2"/>
                </a:solidFill>
              </a:rPr>
              <a:t>mvn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 </a:t>
            </a:r>
            <a:r>
              <a:rPr lang="en-US" altLang="es-AR" sz="2400" b="1" dirty="0">
                <a:solidFill>
                  <a:schemeClr val="tx2"/>
                </a:solidFill>
              </a:rPr>
              <a:t>[plugin-name]:[goal-name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]</a:t>
            </a:r>
            <a:endParaRPr lang="en-US" altLang="es-AR" sz="1800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mvn [plugin-name]:[goal-name]</a:t>
            </a:r>
            <a:r>
              <a:rPr kumimoji="0" lang="es-A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Plugins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800" b="1" dirty="0" smtClean="0">
                <a:solidFill>
                  <a:schemeClr val="tx2"/>
                </a:solidFill>
              </a:rPr>
              <a:t>Plugin types: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8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400" b="1" dirty="0">
                <a:solidFill>
                  <a:schemeClr val="tx2"/>
                </a:solidFill>
              </a:rPr>
              <a:t>Build 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plugins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altLang="es-AR" sz="2000" b="1" dirty="0" smtClean="0">
                <a:solidFill>
                  <a:schemeClr val="tx2"/>
                </a:solidFill>
              </a:rPr>
              <a:t>They </a:t>
            </a:r>
            <a:r>
              <a:rPr lang="en-US" altLang="es-AR" sz="2000" b="1" dirty="0">
                <a:solidFill>
                  <a:schemeClr val="tx2"/>
                </a:solidFill>
              </a:rPr>
              <a:t>execute during the build and should be configured in the &lt;build/&gt; element of pom.xml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2400" b="1" dirty="0">
                <a:solidFill>
                  <a:schemeClr val="tx2"/>
                </a:solidFill>
              </a:rPr>
              <a:t>Reporting 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plugins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altLang="es-AR" sz="2000" b="1" dirty="0">
                <a:solidFill>
                  <a:schemeClr val="tx2"/>
                </a:solidFill>
              </a:rPr>
              <a:t>They execute during the site generation and they should be configured in the &lt;reporting/&gt; element of the pom.xml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mvn [plugin-name]:[goal-name]</a:t>
            </a:r>
            <a:r>
              <a:rPr kumimoji="0" lang="es-A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Install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05239" y="1280070"/>
            <a:ext cx="8315680" cy="7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>
                <a:solidFill>
                  <a:schemeClr val="tx2"/>
                </a:solidFill>
              </a:rPr>
              <a:t>Download  Maven 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from “maven.apache.org</a:t>
            </a:r>
            <a:endParaRPr lang="en-US" altLang="es-AR" sz="2000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6" y="1987612"/>
            <a:ext cx="69818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6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Plugins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800" b="1" dirty="0" smtClean="0">
                <a:solidFill>
                  <a:schemeClr val="tx2"/>
                </a:solidFill>
              </a:rPr>
              <a:t>Plugin example for clean lifecycle: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8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endParaRPr lang="en-US" altLang="es-AR" sz="2400" b="1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endParaRPr lang="en-US" altLang="es-AR" sz="2400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mvn [plugin-name]:[goal-name]</a:t>
            </a:r>
            <a:r>
              <a:rPr kumimoji="0" lang="es-A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340308"/>
              </p:ext>
            </p:extLst>
          </p:nvPr>
        </p:nvGraphicFramePr>
        <p:xfrm>
          <a:off x="6543515" y="1484786"/>
          <a:ext cx="2081943" cy="114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Packager Shell Object" showAsIcon="1" r:id="rId4" imgW="1244880" imgH="685800" progId="Package">
                  <p:embed/>
                </p:oleObj>
              </mc:Choice>
              <mc:Fallback>
                <p:oleObj name="Packager Shell Object" showAsIcon="1" r:id="rId4" imgW="1244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3515" y="1484786"/>
                        <a:ext cx="2081943" cy="1147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4" y="2803844"/>
            <a:ext cx="7973662" cy="352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9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Plugins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800" b="1" dirty="0" smtClean="0">
                <a:solidFill>
                  <a:schemeClr val="tx2"/>
                </a:solidFill>
              </a:rPr>
              <a:t>Plugin example for clean phase: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8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altLang="es-AR" sz="2400" b="1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n-US" altLang="es-AR" sz="2400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mvn [plugin-name]:[goal-name]</a:t>
            </a:r>
            <a:r>
              <a:rPr kumimoji="0" lang="es-A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8" y="2009894"/>
            <a:ext cx="6885746" cy="444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8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Plugins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800" b="1" dirty="0" smtClean="0">
                <a:solidFill>
                  <a:schemeClr val="tx2"/>
                </a:solidFill>
              </a:rPr>
              <a:t>Plugin example for build lifecycle: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8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endParaRPr lang="en-US" altLang="es-AR" sz="2400" b="1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  <a:defRPr/>
            </a:pPr>
            <a:endParaRPr lang="en-US" altLang="es-AR" sz="2400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mvn [plugin-name]:[goal-name]</a:t>
            </a:r>
            <a:r>
              <a:rPr kumimoji="0" lang="es-A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72058"/>
              </p:ext>
            </p:extLst>
          </p:nvPr>
        </p:nvGraphicFramePr>
        <p:xfrm>
          <a:off x="6581306" y="1484786"/>
          <a:ext cx="2235969" cy="124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Packager Shell Object" showAsIcon="1" r:id="rId4" imgW="1232280" imgH="685800" progId="Package">
                  <p:embed/>
                </p:oleObj>
              </mc:Choice>
              <mc:Fallback>
                <p:oleObj name="Packager Shell Object" showAsIcon="1" r:id="rId4" imgW="12322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1306" y="1484786"/>
                        <a:ext cx="2235969" cy="124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1965418"/>
            <a:ext cx="6462630" cy="441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1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Dependencies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Copy dependencies from mavenrepository.com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1800" b="1" dirty="0">
                <a:solidFill>
                  <a:schemeClr val="tx2"/>
                </a:solidFill>
              </a:rPr>
              <a:t>(example for </a:t>
            </a:r>
            <a:r>
              <a:rPr lang="es-MX" sz="1800" b="1" dirty="0">
                <a:solidFill>
                  <a:schemeClr val="tx2"/>
                </a:solidFill>
              </a:rPr>
              <a:t>“</a:t>
            </a:r>
            <a:r>
              <a:rPr lang="es-MX" sz="1800" b="1" dirty="0" err="1">
                <a:solidFill>
                  <a:schemeClr val="tx2"/>
                </a:solidFill>
              </a:rPr>
              <a:t>spring</a:t>
            </a:r>
            <a:r>
              <a:rPr lang="es-MX" sz="1800" b="1" dirty="0">
                <a:solidFill>
                  <a:schemeClr val="tx2"/>
                </a:solidFill>
              </a:rPr>
              <a:t>”</a:t>
            </a:r>
            <a:r>
              <a:rPr lang="es-AR" altLang="es-AR" sz="1800" b="1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1" y="2380942"/>
            <a:ext cx="7343037" cy="421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2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Dependencies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smtClean="0">
                <a:solidFill>
                  <a:schemeClr val="tx2"/>
                </a:solidFill>
              </a:rPr>
              <a:t>Choose the correct version</a:t>
            </a:r>
            <a:endParaRPr lang="es-AR" altLang="es-AR" sz="1800" b="1" dirty="0">
              <a:solidFill>
                <a:schemeClr val="tx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1945470"/>
            <a:ext cx="7032625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8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Dependencies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7" y="1484786"/>
            <a:ext cx="7451725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smtClean="0">
                <a:solidFill>
                  <a:schemeClr val="tx2"/>
                </a:solidFill>
              </a:rPr>
              <a:t>‘</a:t>
            </a:r>
            <a:r>
              <a:rPr lang="en-US" altLang="es-AR" sz="2400" b="1" dirty="0" err="1" smtClean="0">
                <a:solidFill>
                  <a:schemeClr val="tx2"/>
                </a:solidFill>
              </a:rPr>
              <a:t>Cut&amp;Paste</a:t>
            </a:r>
            <a:r>
              <a:rPr lang="en-US" altLang="es-AR" sz="2400" b="1" dirty="0" smtClean="0">
                <a:solidFill>
                  <a:schemeClr val="tx2"/>
                </a:solidFill>
              </a:rPr>
              <a:t>’ the </a:t>
            </a:r>
            <a:r>
              <a:rPr lang="en-US" altLang="es-AR" sz="2400" b="1" dirty="0" err="1" smtClean="0">
                <a:solidFill>
                  <a:schemeClr val="tx2"/>
                </a:solidFill>
              </a:rPr>
              <a:t>dependencyversion</a:t>
            </a:r>
            <a:endParaRPr lang="es-AR" altLang="es-AR" sz="1800" b="1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18" y="1954663"/>
            <a:ext cx="6664325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2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Dependencies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844955" y="1335609"/>
            <a:ext cx="3780430" cy="46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smtClean="0">
                <a:solidFill>
                  <a:schemeClr val="tx2"/>
                </a:solidFill>
              </a:rPr>
              <a:t>Insert the dependency un the project pom.xml</a:t>
            </a:r>
            <a:endParaRPr lang="es-AR" altLang="es-AR" sz="1800" b="1" dirty="0">
              <a:solidFill>
                <a:schemeClr val="tx2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311133"/>
            <a:ext cx="4075113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2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05239" y="1143592"/>
            <a:ext cx="7451725" cy="560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smtClean="0">
                <a:solidFill>
                  <a:schemeClr val="tx2"/>
                </a:solidFill>
              </a:rPr>
              <a:t>El ‘pom.xml”’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puede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invocar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a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otros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‘pom.xml’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por</a:t>
            </a:r>
            <a:r>
              <a:rPr lang="en-US" altLang="es-AR" sz="2000" b="1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1800" b="1" dirty="0" err="1">
                <a:solidFill>
                  <a:schemeClr val="tx2"/>
                </a:solidFill>
              </a:rPr>
              <a:t>Herencia</a:t>
            </a:r>
            <a:endParaRPr lang="en-US" altLang="es-AR" sz="1800" b="1" dirty="0">
              <a:solidFill>
                <a:schemeClr val="tx2"/>
              </a:solidFill>
            </a:endParaRP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&lt;parent&gt;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	&lt;</a:t>
            </a:r>
            <a:r>
              <a:rPr lang="en-US" altLang="es-AR" sz="1200" i="0" dirty="0" err="1">
                <a:solidFill>
                  <a:schemeClr val="tx2"/>
                </a:solidFill>
              </a:rPr>
              <a:t>groupId</a:t>
            </a:r>
            <a:r>
              <a:rPr lang="en-US" altLang="es-AR" sz="1200" i="0" dirty="0">
                <a:solidFill>
                  <a:schemeClr val="tx2"/>
                </a:solidFill>
              </a:rPr>
              <a:t>&gt;</a:t>
            </a:r>
            <a:r>
              <a:rPr lang="en-US" altLang="es-AR" sz="1200" i="0" dirty="0" err="1">
                <a:solidFill>
                  <a:schemeClr val="tx2"/>
                </a:solidFill>
              </a:rPr>
              <a:t>com.avaya</a:t>
            </a:r>
            <a:r>
              <a:rPr lang="en-US" altLang="es-AR" sz="1200" i="0" dirty="0">
                <a:solidFill>
                  <a:schemeClr val="tx2"/>
                </a:solidFill>
              </a:rPr>
              <a:t>&lt;/</a:t>
            </a:r>
            <a:r>
              <a:rPr lang="en-US" altLang="es-AR" sz="1200" i="0" dirty="0" err="1">
                <a:solidFill>
                  <a:schemeClr val="tx2"/>
                </a:solidFill>
              </a:rPr>
              <a:t>groupId</a:t>
            </a:r>
            <a:r>
              <a:rPr lang="en-US" altLang="es-AR" sz="1200" i="0" dirty="0">
                <a:solidFill>
                  <a:schemeClr val="tx2"/>
                </a:solidFill>
              </a:rPr>
              <a:t>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	&lt;</a:t>
            </a:r>
            <a:r>
              <a:rPr lang="en-US" altLang="es-AR" sz="1200" i="0" dirty="0" err="1">
                <a:solidFill>
                  <a:schemeClr val="tx2"/>
                </a:solidFill>
              </a:rPr>
              <a:t>artifactId</a:t>
            </a:r>
            <a:r>
              <a:rPr lang="en-US" altLang="es-AR" sz="1200" i="0" dirty="0">
                <a:solidFill>
                  <a:schemeClr val="tx2"/>
                </a:solidFill>
              </a:rPr>
              <a:t>&gt;</a:t>
            </a:r>
            <a:r>
              <a:rPr lang="en-US" altLang="es-AR" sz="1200" i="0" dirty="0" err="1">
                <a:solidFill>
                  <a:schemeClr val="tx2"/>
                </a:solidFill>
              </a:rPr>
              <a:t>AvayaPomLibraryApp</a:t>
            </a:r>
            <a:r>
              <a:rPr lang="en-US" altLang="es-AR" sz="1200" i="0" dirty="0">
                <a:solidFill>
                  <a:schemeClr val="tx2"/>
                </a:solidFill>
              </a:rPr>
              <a:t>&lt;/</a:t>
            </a:r>
            <a:r>
              <a:rPr lang="en-US" altLang="es-AR" sz="1200" i="0" dirty="0" err="1">
                <a:solidFill>
                  <a:schemeClr val="tx2"/>
                </a:solidFill>
              </a:rPr>
              <a:t>artifactId</a:t>
            </a:r>
            <a:r>
              <a:rPr lang="en-US" altLang="es-AR" sz="1200" i="0" dirty="0">
                <a:solidFill>
                  <a:schemeClr val="tx2"/>
                </a:solidFill>
              </a:rPr>
              <a:t>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	&lt;version&gt;1.0&lt;/version&gt;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&lt;/parent&gt;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1800" b="1" dirty="0" err="1">
                <a:solidFill>
                  <a:schemeClr val="tx2"/>
                </a:solidFill>
              </a:rPr>
              <a:t>Dependencia</a:t>
            </a:r>
            <a:endParaRPr lang="en-US" altLang="es-AR" sz="1800" b="1" dirty="0">
              <a:solidFill>
                <a:schemeClr val="tx2"/>
              </a:solidFill>
            </a:endParaRP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 smtClean="0">
                <a:solidFill>
                  <a:schemeClr val="tx2"/>
                </a:solidFill>
              </a:rPr>
              <a:t>&lt;</a:t>
            </a:r>
            <a:r>
              <a:rPr lang="en-US" altLang="es-AR" sz="1200" i="0" dirty="0">
                <a:solidFill>
                  <a:schemeClr val="tx2"/>
                </a:solidFill>
              </a:rPr>
              <a:t>dependency&gt;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	&lt;</a:t>
            </a:r>
            <a:r>
              <a:rPr lang="en-US" altLang="es-AR" sz="1200" i="0" dirty="0" err="1">
                <a:solidFill>
                  <a:schemeClr val="tx2"/>
                </a:solidFill>
              </a:rPr>
              <a:t>groupId</a:t>
            </a:r>
            <a:r>
              <a:rPr lang="en-US" altLang="es-AR" sz="1200" i="0" dirty="0">
                <a:solidFill>
                  <a:schemeClr val="tx2"/>
                </a:solidFill>
              </a:rPr>
              <a:t>&gt;</a:t>
            </a:r>
            <a:r>
              <a:rPr lang="en-US" altLang="es-AR" sz="1200" i="0" dirty="0" err="1">
                <a:solidFill>
                  <a:schemeClr val="tx2"/>
                </a:solidFill>
              </a:rPr>
              <a:t>com.avaya</a:t>
            </a:r>
            <a:r>
              <a:rPr lang="en-US" altLang="es-AR" sz="1200" i="0" dirty="0">
                <a:solidFill>
                  <a:schemeClr val="tx2"/>
                </a:solidFill>
              </a:rPr>
              <a:t>&lt;/</a:t>
            </a:r>
            <a:r>
              <a:rPr lang="en-US" altLang="es-AR" sz="1200" i="0" dirty="0" err="1">
                <a:solidFill>
                  <a:schemeClr val="tx2"/>
                </a:solidFill>
              </a:rPr>
              <a:t>groupId</a:t>
            </a:r>
            <a:r>
              <a:rPr lang="en-US" altLang="es-AR" sz="1200" i="0" dirty="0">
                <a:solidFill>
                  <a:schemeClr val="tx2"/>
                </a:solidFill>
              </a:rPr>
              <a:t>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	&lt;</a:t>
            </a:r>
            <a:r>
              <a:rPr lang="en-US" altLang="es-AR" sz="1200" i="0" dirty="0" err="1">
                <a:solidFill>
                  <a:schemeClr val="tx2"/>
                </a:solidFill>
              </a:rPr>
              <a:t>artifactId</a:t>
            </a:r>
            <a:r>
              <a:rPr lang="en-US" altLang="es-AR" sz="1200" i="0" dirty="0">
                <a:solidFill>
                  <a:schemeClr val="tx2"/>
                </a:solidFill>
              </a:rPr>
              <a:t>&gt;</a:t>
            </a:r>
            <a:r>
              <a:rPr lang="en-US" altLang="es-AR" sz="1200" i="0" dirty="0" err="1">
                <a:solidFill>
                  <a:schemeClr val="tx2"/>
                </a:solidFill>
              </a:rPr>
              <a:t>Workshop_Business</a:t>
            </a:r>
            <a:r>
              <a:rPr lang="en-US" altLang="es-AR" sz="1200" i="0" dirty="0">
                <a:solidFill>
                  <a:schemeClr val="tx2"/>
                </a:solidFill>
              </a:rPr>
              <a:t>&lt;/</a:t>
            </a:r>
            <a:r>
              <a:rPr lang="en-US" altLang="es-AR" sz="1200" i="0" dirty="0" err="1">
                <a:solidFill>
                  <a:schemeClr val="tx2"/>
                </a:solidFill>
              </a:rPr>
              <a:t>artifactId</a:t>
            </a:r>
            <a:r>
              <a:rPr lang="en-US" altLang="es-AR" sz="1200" i="0" dirty="0">
                <a:solidFill>
                  <a:schemeClr val="tx2"/>
                </a:solidFill>
              </a:rPr>
              <a:t>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	&lt;version&gt;1.0&lt;/version&gt;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	&lt;type&gt;jar&lt;/type&gt;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 smtClean="0">
                <a:solidFill>
                  <a:schemeClr val="tx2"/>
                </a:solidFill>
              </a:rPr>
              <a:t>&lt;/</a:t>
            </a:r>
            <a:r>
              <a:rPr lang="en-US" altLang="es-AR" sz="1200" i="0" dirty="0">
                <a:solidFill>
                  <a:schemeClr val="tx2"/>
                </a:solidFill>
              </a:rPr>
              <a:t>dependency&gt;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n-US" altLang="es-AR" sz="1800" b="1" dirty="0">
                <a:solidFill>
                  <a:schemeClr val="tx2"/>
                </a:solidFill>
              </a:rPr>
              <a:t>Modulo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 smtClean="0">
                <a:solidFill>
                  <a:schemeClr val="tx2"/>
                </a:solidFill>
              </a:rPr>
              <a:t>&lt;</a:t>
            </a:r>
            <a:r>
              <a:rPr lang="en-US" altLang="es-AR" sz="1200" i="0" dirty="0">
                <a:solidFill>
                  <a:schemeClr val="tx2"/>
                </a:solidFill>
              </a:rPr>
              <a:t>modules&gt;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	&lt;</a:t>
            </a:r>
            <a:r>
              <a:rPr lang="en-US" altLang="es-AR" sz="1200" i="0" dirty="0" smtClean="0">
                <a:solidFill>
                  <a:schemeClr val="tx2"/>
                </a:solidFill>
              </a:rPr>
              <a:t>module&gt;</a:t>
            </a:r>
            <a:r>
              <a:rPr lang="en-US" altLang="es-AR" sz="1200" i="0" dirty="0" err="1" smtClean="0">
                <a:solidFill>
                  <a:schemeClr val="tx2"/>
                </a:solidFill>
              </a:rPr>
              <a:t>Workshop_Business</a:t>
            </a:r>
            <a:r>
              <a:rPr lang="en-US" altLang="es-AR" sz="1200" i="0" dirty="0">
                <a:solidFill>
                  <a:schemeClr val="tx2"/>
                </a:solidFill>
              </a:rPr>
              <a:t>&lt;/module&gt;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	&lt;</a:t>
            </a:r>
            <a:r>
              <a:rPr lang="en-US" altLang="es-AR" sz="1200" i="0" dirty="0" smtClean="0">
                <a:solidFill>
                  <a:schemeClr val="tx2"/>
                </a:solidFill>
              </a:rPr>
              <a:t>module&gt;</a:t>
            </a:r>
            <a:r>
              <a:rPr lang="en-US" altLang="es-AR" sz="1200" i="0" dirty="0" err="1" smtClean="0">
                <a:solidFill>
                  <a:schemeClr val="tx2"/>
                </a:solidFill>
              </a:rPr>
              <a:t>Workshop_BusinessImpl</a:t>
            </a:r>
            <a:r>
              <a:rPr lang="en-US" altLang="es-AR" sz="1200" i="0" dirty="0">
                <a:solidFill>
                  <a:schemeClr val="tx2"/>
                </a:solidFill>
              </a:rPr>
              <a:t>&lt;/module&gt;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</a:rPr>
              <a:t>	&lt;</a:t>
            </a:r>
            <a:r>
              <a:rPr lang="en-US" altLang="es-AR" sz="1200" i="0" dirty="0" smtClean="0">
                <a:solidFill>
                  <a:schemeClr val="tx2"/>
                </a:solidFill>
              </a:rPr>
              <a:t>module&gt;</a:t>
            </a:r>
            <a:r>
              <a:rPr lang="en-US" altLang="es-AR" sz="1200" i="0" dirty="0" err="1" smtClean="0">
                <a:solidFill>
                  <a:schemeClr val="tx2"/>
                </a:solidFill>
              </a:rPr>
              <a:t>Workshop_BusinessMock</a:t>
            </a:r>
            <a:r>
              <a:rPr lang="en-US" altLang="es-AR" sz="1200" i="0" dirty="0">
                <a:solidFill>
                  <a:schemeClr val="tx2"/>
                </a:solidFill>
              </a:rPr>
              <a:t>&lt;/module</a:t>
            </a:r>
            <a:r>
              <a:rPr lang="en-US" altLang="es-AR" sz="1200" i="0" dirty="0" smtClean="0">
                <a:solidFill>
                  <a:schemeClr val="tx2"/>
                </a:solidFill>
              </a:rPr>
              <a:t>&gt;</a:t>
            </a:r>
          </a:p>
          <a:p>
            <a:pPr lvl="1">
              <a:buClr>
                <a:srgbClr val="FF9900"/>
              </a:buClr>
              <a:buSzPct val="70000"/>
            </a:pPr>
            <a:r>
              <a:rPr lang="en-US" altLang="es-AR" sz="1200" i="0" dirty="0" smtClean="0">
                <a:solidFill>
                  <a:schemeClr val="tx2"/>
                </a:solidFill>
              </a:rPr>
              <a:t>&lt;/modules</a:t>
            </a:r>
            <a:r>
              <a:rPr lang="en-US" altLang="es-AR" sz="1200" i="0" dirty="0">
                <a:solidFill>
                  <a:schemeClr val="tx2"/>
                </a:solidFill>
              </a:rPr>
              <a:t>&gt;</a:t>
            </a:r>
          </a:p>
          <a:p>
            <a:pPr lvl="1">
              <a:buClr>
                <a:srgbClr val="FF9900"/>
              </a:buClr>
              <a:buSzPct val="70000"/>
            </a:pPr>
            <a:endParaRPr lang="en-US" altLang="es-AR" sz="14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Install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05239" y="1280070"/>
            <a:ext cx="8315680" cy="7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 err="1" smtClean="0">
                <a:solidFill>
                  <a:schemeClr val="tx2"/>
                </a:solidFill>
              </a:rPr>
              <a:t>Uncompress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and </a:t>
            </a:r>
            <a:r>
              <a:rPr lang="es-AR" altLang="es-AR" sz="2000" b="1" dirty="0" err="1" smtClean="0">
                <a:solidFill>
                  <a:schemeClr val="tx2"/>
                </a:solidFill>
              </a:rPr>
              <a:t>copy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</a:t>
            </a:r>
            <a:r>
              <a:rPr lang="es-AR" altLang="es-AR" sz="2000" b="1" dirty="0" err="1" smtClean="0">
                <a:solidFill>
                  <a:schemeClr val="tx2"/>
                </a:solidFill>
              </a:rPr>
              <a:t>to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</a:t>
            </a:r>
            <a:r>
              <a:rPr lang="es-AR" altLang="es-AR" sz="2000" b="1" dirty="0" err="1" smtClean="0">
                <a:solidFill>
                  <a:schemeClr val="tx2"/>
                </a:solidFill>
              </a:rPr>
              <a:t>any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folder</a:t>
            </a: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9" y="2158432"/>
            <a:ext cx="60769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1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Install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05239" y="1280070"/>
            <a:ext cx="8315680" cy="7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 err="1" smtClean="0">
                <a:solidFill>
                  <a:schemeClr val="tx2"/>
                </a:solidFill>
              </a:rPr>
              <a:t>Go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</a:t>
            </a:r>
            <a:r>
              <a:rPr lang="es-AR" altLang="es-AR" sz="2000" b="1" dirty="0" err="1" smtClean="0">
                <a:solidFill>
                  <a:schemeClr val="tx2"/>
                </a:solidFill>
              </a:rPr>
              <a:t>to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</a:t>
            </a:r>
            <a:r>
              <a:rPr lang="es-AR" altLang="es-AR" sz="2000" b="1" dirty="0" err="1" smtClean="0">
                <a:solidFill>
                  <a:schemeClr val="tx2"/>
                </a:solidFill>
              </a:rPr>
              <a:t>Environment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Variables</a:t>
            </a: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9" y="1678196"/>
            <a:ext cx="310197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51" y="1781384"/>
            <a:ext cx="4603750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51" y="3448045"/>
            <a:ext cx="27432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2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Install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05239" y="1280070"/>
            <a:ext cx="8315680" cy="7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 smtClean="0">
                <a:solidFill>
                  <a:schemeClr val="tx2"/>
                </a:solidFill>
              </a:rPr>
              <a:t>In </a:t>
            </a:r>
            <a:r>
              <a:rPr lang="es-AR" altLang="es-AR" sz="2000" b="1" dirty="0" err="1" smtClean="0">
                <a:solidFill>
                  <a:schemeClr val="tx2"/>
                </a:solidFill>
              </a:rPr>
              <a:t>Environment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Variables set JAVA_HOME</a:t>
            </a: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9" y="1633841"/>
            <a:ext cx="40100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674571" y="1862096"/>
            <a:ext cx="4046348" cy="7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  <a:defRPr/>
            </a:pPr>
            <a:r>
              <a:rPr lang="es-AR" altLang="es-AR" sz="2000" b="1" dirty="0" smtClean="0">
                <a:solidFill>
                  <a:schemeClr val="tx2"/>
                </a:solidFill>
              </a:rPr>
              <a:t>And </a:t>
            </a:r>
            <a:r>
              <a:rPr lang="es-AR" altLang="es-AR" sz="2000" b="1" dirty="0" err="1" smtClean="0">
                <a:solidFill>
                  <a:schemeClr val="tx2"/>
                </a:solidFill>
              </a:rPr>
              <a:t>also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</a:t>
            </a:r>
            <a:r>
              <a:rPr lang="es-AR" altLang="es-AR" sz="2000" b="1" dirty="0" err="1" smtClean="0">
                <a:solidFill>
                  <a:schemeClr val="tx2"/>
                </a:solidFill>
              </a:rPr>
              <a:t>add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</a:t>
            </a:r>
            <a:r>
              <a:rPr lang="es-MX" altLang="es-AR" sz="2000" b="1" dirty="0" err="1" smtClean="0">
                <a:solidFill>
                  <a:schemeClr val="tx2"/>
                </a:solidFill>
              </a:rPr>
              <a:t>maven’s</a:t>
            </a:r>
            <a:r>
              <a:rPr lang="es-MX" sz="2000" b="1" dirty="0" smtClean="0">
                <a:solidFill>
                  <a:schemeClr val="tx2"/>
                </a:solidFill>
              </a:rPr>
              <a:t> “</a:t>
            </a:r>
            <a:r>
              <a:rPr lang="es-MX" sz="2000" b="1" dirty="0" err="1">
                <a:solidFill>
                  <a:schemeClr val="tx2"/>
                </a:solidFill>
              </a:rPr>
              <a:t>bin</a:t>
            </a:r>
            <a:r>
              <a:rPr lang="es-MX" sz="2000" b="1" dirty="0">
                <a:solidFill>
                  <a:schemeClr val="tx2"/>
                </a:solidFill>
              </a:rPr>
              <a:t>” </a:t>
            </a:r>
            <a:r>
              <a:rPr lang="es-MX" sz="2000" b="1" dirty="0" err="1">
                <a:solidFill>
                  <a:schemeClr val="tx2"/>
                </a:solidFill>
              </a:rPr>
              <a:t>directory</a:t>
            </a:r>
            <a:r>
              <a:rPr lang="es-MX" sz="2000" b="1" dirty="0">
                <a:solidFill>
                  <a:schemeClr val="tx2"/>
                </a:solidFill>
              </a:rPr>
              <a:t> </a:t>
            </a:r>
            <a:r>
              <a:rPr lang="es-MX" sz="2000" b="1" dirty="0" err="1" smtClean="0">
                <a:solidFill>
                  <a:schemeClr val="tx2"/>
                </a:solidFill>
              </a:rPr>
              <a:t>to</a:t>
            </a:r>
            <a:r>
              <a:rPr lang="es-MX" sz="2000" b="1" dirty="0" smtClean="0">
                <a:solidFill>
                  <a:schemeClr val="tx2"/>
                </a:solidFill>
              </a:rPr>
              <a:t> PATH</a:t>
            </a:r>
            <a:endParaRPr lang="es-MX" sz="2000" b="1" dirty="0">
              <a:solidFill>
                <a:schemeClr val="tx2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079" y="2760966"/>
            <a:ext cx="4337050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6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Install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05239" y="1280070"/>
            <a:ext cx="8315680" cy="155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  <a:defRPr/>
            </a:pPr>
            <a:r>
              <a:rPr lang="es-MX" sz="2000" b="1" i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Check</a:t>
            </a:r>
            <a:r>
              <a:rPr lang="es-MX" sz="2000" b="1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2000" b="1" i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MX" sz="2000" b="1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2000" b="1" i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installation</a:t>
            </a:r>
            <a:r>
              <a:rPr lang="es-MX" sz="2000" b="1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2000" b="1" i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running</a:t>
            </a:r>
            <a:r>
              <a:rPr lang="es-MX" sz="2000" b="1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2000" b="1" i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s-MX" sz="2000" b="1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2000" b="1" i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</a:t>
            </a:r>
            <a:r>
              <a:rPr lang="es-MX" sz="2000" b="1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2000" b="1" i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command</a:t>
            </a:r>
            <a:r>
              <a:rPr lang="es-MX" sz="2000" b="1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line:</a:t>
            </a:r>
          </a:p>
          <a:p>
            <a:pPr>
              <a:buClr>
                <a:srgbClr val="FF9900"/>
              </a:buClr>
              <a:buSzPct val="70000"/>
              <a:defRPr/>
            </a:pPr>
            <a:r>
              <a:rPr lang="es-AR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mvn</a:t>
            </a:r>
            <a:r>
              <a:rPr lang="es-A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A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s-AR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version</a:t>
            </a:r>
            <a:endParaRPr lang="es-AR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Clr>
                <a:srgbClr val="FF9900"/>
              </a:buClr>
              <a:buSzPct val="70000"/>
              <a:buFontTx/>
              <a:buBlip>
                <a:blip r:embed="rId2"/>
              </a:buBlip>
              <a:defRPr/>
            </a:pP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Clr>
                <a:srgbClr val="FF9900"/>
              </a:buClr>
              <a:buSzPct val="70000"/>
              <a:buFontTx/>
              <a:buBlip>
                <a:blip r:embed="rId2"/>
              </a:buBlip>
              <a:defRPr/>
            </a:pP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9" y="3045299"/>
            <a:ext cx="73660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5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Maven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Project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4" y="1369633"/>
            <a:ext cx="7451725" cy="519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rgbClr val="FF9900"/>
              </a:buClr>
              <a:buSzPct val="140000"/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Before creating a POM, we should first decide the project group (</a:t>
            </a:r>
            <a:r>
              <a:rPr lang="en-US" sz="2000" b="1" i="0" dirty="0" err="1">
                <a:solidFill>
                  <a:schemeClr val="tx2"/>
                </a:solidFill>
              </a:rPr>
              <a:t>groupId</a:t>
            </a:r>
            <a:r>
              <a:rPr lang="en-US" sz="2000" b="1" i="0" dirty="0">
                <a:solidFill>
                  <a:schemeClr val="tx2"/>
                </a:solidFill>
              </a:rPr>
              <a:t>), its name(</a:t>
            </a:r>
            <a:r>
              <a:rPr lang="en-US" sz="2000" b="1" i="0" dirty="0" err="1">
                <a:solidFill>
                  <a:schemeClr val="tx2"/>
                </a:solidFill>
              </a:rPr>
              <a:t>artifactId</a:t>
            </a:r>
            <a:r>
              <a:rPr lang="en-US" sz="2000" b="1" i="0" dirty="0">
                <a:solidFill>
                  <a:schemeClr val="tx2"/>
                </a:solidFill>
              </a:rPr>
              <a:t>) and its version as these attributes help in uniquely identifying the project in repository</a:t>
            </a:r>
            <a:r>
              <a:rPr lang="en-US" sz="2000" b="1" i="0" dirty="0" smtClean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r>
              <a:rPr lang="es-AR" dirty="0">
                <a:solidFill>
                  <a:schemeClr val="tx2"/>
                </a:solidFill>
              </a:rPr>
              <a:t>&lt;</a:t>
            </a:r>
            <a:r>
              <a:rPr lang="es-AR" dirty="0" err="1">
                <a:solidFill>
                  <a:schemeClr val="tx2"/>
                </a:solidFill>
              </a:rPr>
              <a:t>project</a:t>
            </a:r>
            <a:r>
              <a:rPr lang="es-AR" dirty="0">
                <a:solidFill>
                  <a:schemeClr val="tx2"/>
                </a:solidFill>
              </a:rPr>
              <a:t> </a:t>
            </a:r>
            <a:r>
              <a:rPr lang="es-AR" dirty="0" err="1">
                <a:solidFill>
                  <a:schemeClr val="tx2"/>
                </a:solidFill>
              </a:rPr>
              <a:t>xmlns</a:t>
            </a:r>
            <a:r>
              <a:rPr lang="es-AR" dirty="0">
                <a:solidFill>
                  <a:schemeClr val="tx2"/>
                </a:solidFill>
              </a:rPr>
              <a:t>="http://maven.apache.org/POM/4.0.0"</a:t>
            </a:r>
          </a:p>
          <a:p>
            <a:r>
              <a:rPr lang="es-AR" dirty="0">
                <a:solidFill>
                  <a:schemeClr val="tx2"/>
                </a:solidFill>
              </a:rPr>
              <a:t>   </a:t>
            </a:r>
            <a:r>
              <a:rPr lang="es-AR" dirty="0" err="1">
                <a:solidFill>
                  <a:schemeClr val="tx2"/>
                </a:solidFill>
              </a:rPr>
              <a:t>xmlns:xsi</a:t>
            </a:r>
            <a:r>
              <a:rPr lang="es-AR" dirty="0">
                <a:solidFill>
                  <a:schemeClr val="tx2"/>
                </a:solidFill>
              </a:rPr>
              <a:t>="http://www.w3.org/2001/XMLSchema-instance"</a:t>
            </a:r>
          </a:p>
          <a:p>
            <a:r>
              <a:rPr lang="es-AR" dirty="0">
                <a:solidFill>
                  <a:schemeClr val="tx2"/>
                </a:solidFill>
              </a:rPr>
              <a:t>   </a:t>
            </a:r>
            <a:r>
              <a:rPr lang="es-AR" dirty="0" err="1">
                <a:solidFill>
                  <a:schemeClr val="tx2"/>
                </a:solidFill>
              </a:rPr>
              <a:t>xsi:schemaLocation</a:t>
            </a:r>
            <a:r>
              <a:rPr lang="es-AR" dirty="0">
                <a:solidFill>
                  <a:schemeClr val="tx2"/>
                </a:solidFill>
              </a:rPr>
              <a:t>="http://maven.apache.org/POM/4.0.0</a:t>
            </a:r>
          </a:p>
          <a:p>
            <a:r>
              <a:rPr lang="es-AR" dirty="0">
                <a:solidFill>
                  <a:schemeClr val="tx2"/>
                </a:solidFill>
              </a:rPr>
              <a:t>   http://maven.apache.org/xsd/maven-4.0.0.xsd"&gt;</a:t>
            </a:r>
          </a:p>
          <a:p>
            <a:r>
              <a:rPr lang="es-AR" dirty="0">
                <a:solidFill>
                  <a:schemeClr val="tx2"/>
                </a:solidFill>
              </a:rPr>
              <a:t>   &lt;</a:t>
            </a:r>
            <a:r>
              <a:rPr lang="es-AR" dirty="0" err="1">
                <a:solidFill>
                  <a:schemeClr val="tx2"/>
                </a:solidFill>
              </a:rPr>
              <a:t>modelVersion</a:t>
            </a:r>
            <a:r>
              <a:rPr lang="es-AR" dirty="0">
                <a:solidFill>
                  <a:schemeClr val="tx2"/>
                </a:solidFill>
              </a:rPr>
              <a:t>&gt;4.0.0&lt;/</a:t>
            </a:r>
            <a:r>
              <a:rPr lang="es-AR" dirty="0" err="1">
                <a:solidFill>
                  <a:schemeClr val="tx2"/>
                </a:solidFill>
              </a:rPr>
              <a:t>modelVersion</a:t>
            </a:r>
            <a:r>
              <a:rPr lang="es-AR" dirty="0">
                <a:solidFill>
                  <a:schemeClr val="tx2"/>
                </a:solidFill>
              </a:rPr>
              <a:t>&gt;</a:t>
            </a:r>
          </a:p>
          <a:p>
            <a:r>
              <a:rPr lang="es-AR" dirty="0">
                <a:solidFill>
                  <a:schemeClr val="tx2"/>
                </a:solidFill>
              </a:rPr>
              <a:t> </a:t>
            </a:r>
            <a:r>
              <a:rPr lang="es-AR" dirty="0" smtClean="0">
                <a:solidFill>
                  <a:srgbClr val="FF0000"/>
                </a:solidFill>
              </a:rPr>
              <a:t>   </a:t>
            </a:r>
            <a:r>
              <a:rPr lang="es-AR" dirty="0">
                <a:solidFill>
                  <a:srgbClr val="FF0000"/>
                </a:solidFill>
              </a:rPr>
              <a:t>&lt;</a:t>
            </a:r>
            <a:r>
              <a:rPr lang="es-AR" dirty="0" err="1">
                <a:solidFill>
                  <a:srgbClr val="FF0000"/>
                </a:solidFill>
              </a:rPr>
              <a:t>groupId</a:t>
            </a:r>
            <a:r>
              <a:rPr lang="es-AR" dirty="0">
                <a:solidFill>
                  <a:srgbClr val="FF0000"/>
                </a:solidFill>
              </a:rPr>
              <a:t>&gt;</a:t>
            </a:r>
            <a:r>
              <a:rPr lang="es-AR" dirty="0" err="1">
                <a:solidFill>
                  <a:srgbClr val="FF0000"/>
                </a:solidFill>
              </a:rPr>
              <a:t>com.companyname.project-group</a:t>
            </a:r>
            <a:r>
              <a:rPr lang="es-AR" dirty="0">
                <a:solidFill>
                  <a:srgbClr val="FF0000"/>
                </a:solidFill>
              </a:rPr>
              <a:t>&lt;/</a:t>
            </a:r>
            <a:r>
              <a:rPr lang="es-AR" dirty="0" err="1">
                <a:solidFill>
                  <a:srgbClr val="FF0000"/>
                </a:solidFill>
              </a:rPr>
              <a:t>groupId</a:t>
            </a:r>
            <a:r>
              <a:rPr lang="es-AR" dirty="0">
                <a:solidFill>
                  <a:srgbClr val="FF0000"/>
                </a:solidFill>
              </a:rPr>
              <a:t>&gt;</a:t>
            </a:r>
          </a:p>
          <a:p>
            <a:r>
              <a:rPr lang="es-AR" dirty="0">
                <a:solidFill>
                  <a:srgbClr val="FF0000"/>
                </a:solidFill>
              </a:rPr>
              <a:t>   &lt;</a:t>
            </a:r>
            <a:r>
              <a:rPr lang="es-AR" dirty="0" err="1">
                <a:solidFill>
                  <a:srgbClr val="FF0000"/>
                </a:solidFill>
              </a:rPr>
              <a:t>artifactId</a:t>
            </a:r>
            <a:r>
              <a:rPr lang="es-AR" dirty="0">
                <a:solidFill>
                  <a:srgbClr val="FF0000"/>
                </a:solidFill>
              </a:rPr>
              <a:t>&gt;</a:t>
            </a:r>
            <a:r>
              <a:rPr lang="es-AR" dirty="0" err="1">
                <a:solidFill>
                  <a:srgbClr val="FF0000"/>
                </a:solidFill>
              </a:rPr>
              <a:t>project</a:t>
            </a:r>
            <a:r>
              <a:rPr lang="es-AR" dirty="0">
                <a:solidFill>
                  <a:srgbClr val="FF0000"/>
                </a:solidFill>
              </a:rPr>
              <a:t>&lt;/</a:t>
            </a:r>
            <a:r>
              <a:rPr lang="es-AR" dirty="0" err="1">
                <a:solidFill>
                  <a:srgbClr val="FF0000"/>
                </a:solidFill>
              </a:rPr>
              <a:t>artifactId</a:t>
            </a:r>
            <a:r>
              <a:rPr lang="es-AR" dirty="0">
                <a:solidFill>
                  <a:srgbClr val="FF0000"/>
                </a:solidFill>
              </a:rPr>
              <a:t>&gt;</a:t>
            </a:r>
          </a:p>
          <a:p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>
                <a:solidFill>
                  <a:schemeClr val="tx2"/>
                </a:solidFill>
              </a:rPr>
              <a:t>  &lt;</a:t>
            </a:r>
            <a:r>
              <a:rPr lang="es-AR" dirty="0" err="1">
                <a:solidFill>
                  <a:schemeClr val="tx2"/>
                </a:solidFill>
              </a:rPr>
              <a:t>version</a:t>
            </a:r>
            <a:r>
              <a:rPr lang="es-AR" dirty="0">
                <a:solidFill>
                  <a:schemeClr val="tx2"/>
                </a:solidFill>
              </a:rPr>
              <a:t>&gt;1.0&lt;/</a:t>
            </a:r>
            <a:r>
              <a:rPr lang="es-AR" dirty="0" err="1">
                <a:solidFill>
                  <a:schemeClr val="tx2"/>
                </a:solidFill>
              </a:rPr>
              <a:t>version</a:t>
            </a:r>
            <a:r>
              <a:rPr lang="es-AR" dirty="0">
                <a:solidFill>
                  <a:schemeClr val="tx2"/>
                </a:solidFill>
              </a:rPr>
              <a:t>&gt;</a:t>
            </a:r>
          </a:p>
          <a:p>
            <a:r>
              <a:rPr lang="es-AR" dirty="0">
                <a:solidFill>
                  <a:schemeClr val="tx2"/>
                </a:solidFill>
              </a:rPr>
              <a:t> </a:t>
            </a:r>
            <a:r>
              <a:rPr lang="es-AR" dirty="0" smtClean="0">
                <a:solidFill>
                  <a:schemeClr val="tx2"/>
                </a:solidFill>
              </a:rPr>
              <a:t>&lt;/</a:t>
            </a:r>
            <a:r>
              <a:rPr lang="es-AR" dirty="0" err="1">
                <a:solidFill>
                  <a:schemeClr val="tx2"/>
                </a:solidFill>
              </a:rPr>
              <a:t>project</a:t>
            </a:r>
            <a:r>
              <a:rPr lang="es-AR" dirty="0">
                <a:solidFill>
                  <a:schemeClr val="tx2"/>
                </a:solidFill>
              </a:rPr>
              <a:t>&gt;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n-US" sz="1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5337</TotalTime>
  <Words>1833</Words>
  <Application>Microsoft Office PowerPoint</Application>
  <PresentationFormat>Carta (216 x 279 mm)</PresentationFormat>
  <Paragraphs>320</Paragraphs>
  <Slides>47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0" baseType="lpstr">
      <vt:lpstr>Redmond Template v3</vt:lpstr>
      <vt:lpstr>Custom Design</vt:lpstr>
      <vt:lpstr>Packager Shell Object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Guillermo Prada</cp:lastModifiedBy>
  <cp:revision>680</cp:revision>
  <cp:lastPrinted>2005-04-07T19:27:31Z</cp:lastPrinted>
  <dcterms:created xsi:type="dcterms:W3CDTF">2009-02-23T17:30:19Z</dcterms:created>
  <dcterms:modified xsi:type="dcterms:W3CDTF">2016-04-20T11:58:29Z</dcterms:modified>
</cp:coreProperties>
</file>