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26"/>
  </p:notesMasterIdLst>
  <p:handoutMasterIdLst>
    <p:handoutMasterId r:id="rId27"/>
  </p:handoutMasterIdLst>
  <p:sldIdLst>
    <p:sldId id="1024" r:id="rId3"/>
    <p:sldId id="1031" r:id="rId4"/>
    <p:sldId id="1025" r:id="rId5"/>
    <p:sldId id="1026" r:id="rId6"/>
    <p:sldId id="1027" r:id="rId7"/>
    <p:sldId id="1020" r:id="rId8"/>
    <p:sldId id="1021" r:id="rId9"/>
    <p:sldId id="1022" r:id="rId10"/>
    <p:sldId id="1029" r:id="rId11"/>
    <p:sldId id="1030" r:id="rId12"/>
    <p:sldId id="1028" r:id="rId13"/>
    <p:sldId id="1016" r:id="rId14"/>
    <p:sldId id="1018" r:id="rId15"/>
    <p:sldId id="1019" r:id="rId16"/>
    <p:sldId id="1017" r:id="rId17"/>
    <p:sldId id="1014" r:id="rId18"/>
    <p:sldId id="1036" r:id="rId19"/>
    <p:sldId id="1037" r:id="rId20"/>
    <p:sldId id="1015" r:id="rId21"/>
    <p:sldId id="1032" r:id="rId22"/>
    <p:sldId id="1033" r:id="rId23"/>
    <p:sldId id="1034" r:id="rId24"/>
    <p:sldId id="1035" r:id="rId25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66"/>
    <a:srgbClr val="669900"/>
    <a:srgbClr val="FF9933"/>
    <a:srgbClr val="CCCC00"/>
    <a:srgbClr val="339933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88099" autoAdjust="0"/>
  </p:normalViewPr>
  <p:slideViewPr>
    <p:cSldViewPr snapToGrid="0">
      <p:cViewPr varScale="1">
        <p:scale>
          <a:sx n="72" d="100"/>
          <a:sy n="72" d="100"/>
        </p:scale>
        <p:origin x="14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‹#›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Oceana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1212-D91F-4E44-9BA5-90C745A3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429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3200" i="0" dirty="0">
                <a:solidFill>
                  <a:schemeClr val="tx2"/>
                </a:solidFill>
              </a:rPr>
              <a:t>IMPORTANTE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32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3200" i="0" dirty="0">
                <a:solidFill>
                  <a:schemeClr val="tx2"/>
                </a:solidFill>
              </a:rPr>
              <a:t>Este </a:t>
            </a:r>
            <a:r>
              <a:rPr lang="en-US" altLang="es-AR" sz="3200" i="0" dirty="0" err="1">
                <a:solidFill>
                  <a:schemeClr val="tx2"/>
                </a:solidFill>
              </a:rPr>
              <a:t>instructivo</a:t>
            </a:r>
            <a:r>
              <a:rPr lang="en-US" altLang="es-AR" sz="3200" i="0" dirty="0">
                <a:solidFill>
                  <a:schemeClr val="tx2"/>
                </a:solidFill>
              </a:rPr>
              <a:t> es sobre el PDC de ‘OCEANA SERVICES’, que </a:t>
            </a:r>
            <a:r>
              <a:rPr lang="en-US" altLang="es-AR" sz="3200" i="0" dirty="0" err="1">
                <a:solidFill>
                  <a:schemeClr val="tx2"/>
                </a:solidFill>
              </a:rPr>
              <a:t>usa</a:t>
            </a:r>
            <a:r>
              <a:rPr lang="en-US" altLang="es-AR" sz="3200" i="0" dirty="0">
                <a:solidFill>
                  <a:schemeClr val="tx2"/>
                </a:solidFill>
              </a:rPr>
              <a:t> las APIs de Oceana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32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3200" i="0" dirty="0">
                <a:solidFill>
                  <a:schemeClr val="tx2"/>
                </a:solidFill>
              </a:rPr>
              <a:t>Esto NO ES para el PDC de ‘CONTEXT STORE’, que </a:t>
            </a:r>
            <a:r>
              <a:rPr lang="en-US" altLang="es-AR" sz="3200" i="0" dirty="0" err="1">
                <a:solidFill>
                  <a:schemeClr val="tx2"/>
                </a:solidFill>
              </a:rPr>
              <a:t>usa</a:t>
            </a:r>
            <a:r>
              <a:rPr lang="en-US" altLang="es-AR" sz="3200" i="0" dirty="0">
                <a:solidFill>
                  <a:schemeClr val="tx2"/>
                </a:solidFill>
              </a:rPr>
              <a:t> las APIs de Context Store. Ese es otro PDC </a:t>
            </a:r>
            <a:r>
              <a:rPr lang="en-US" altLang="es-AR" sz="3200" i="0" dirty="0" err="1">
                <a:solidFill>
                  <a:schemeClr val="tx2"/>
                </a:solidFill>
              </a:rPr>
              <a:t>Diferente</a:t>
            </a:r>
            <a:r>
              <a:rPr lang="en-US" altLang="es-AR" sz="3200" i="0" dirty="0">
                <a:solidFill>
                  <a:schemeClr val="tx2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1226361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87FBF-970D-4FD2-A5EA-0DC7D145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40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Ejemplo</a:t>
            </a:r>
            <a:r>
              <a:rPr lang="en-US" altLang="es-AR" sz="2800" i="0" dirty="0">
                <a:solidFill>
                  <a:schemeClr val="tx2"/>
                </a:solidFill>
              </a:rPr>
              <a:t> de JSON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ACBF2-50B2-4260-B5B8-5CC6F6D2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2171402"/>
            <a:ext cx="8331491" cy="319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"contextId":"3153142269", </a:t>
            </a:r>
            <a:r>
              <a:rPr lang="en-US" altLang="es-AR" sz="14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Aca estamos ‘forzando’ el </a:t>
            </a:r>
            <a:r>
              <a:rPr lang="en-US" altLang="es-AR" sz="14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ContextId</a:t>
            </a:r>
            <a:endParaRPr lang="en-US" altLang="es-AR" sz="18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"groupId":"111111",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"persistToEDM":true,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	"Field5Label":"Entered_Zip",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"Field5Value":"10111",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"Field6Label":"Entered_DOB"},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8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51499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87FBF-970D-4FD2-A5EA-0DC7D145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161064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Ejemplo</a:t>
            </a:r>
            <a:r>
              <a:rPr lang="en-US" altLang="es-AR" sz="2800" i="0" dirty="0">
                <a:solidFill>
                  <a:schemeClr val="tx2"/>
                </a:solidFill>
              </a:rPr>
              <a:t> de JSON Data</a:t>
            </a:r>
            <a:r>
              <a:rPr lang="en-US" altLang="es-AR" sz="2000" i="0" dirty="0">
                <a:solidFill>
                  <a:schemeClr val="tx2"/>
                </a:solidFill>
              </a:rPr>
              <a:t> (context ID </a:t>
            </a:r>
            <a:r>
              <a:rPr lang="en-US" altLang="es-AR" sz="2000" i="0" dirty="0" err="1">
                <a:solidFill>
                  <a:schemeClr val="tx2"/>
                </a:solidFill>
              </a:rPr>
              <a:t>seteado</a:t>
            </a:r>
            <a:r>
              <a:rPr lang="en-US" altLang="es-AR" sz="2000" i="0" dirty="0">
                <a:solidFill>
                  <a:schemeClr val="tx2"/>
                </a:solidFill>
              </a:rPr>
              <a:t> por el Context Store)</a:t>
            </a:r>
            <a:endParaRPr lang="en-US" altLang="es-AR" sz="2800" i="0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ACBF2-50B2-4260-B5B8-5CC6F6D2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583221"/>
            <a:ext cx="8755560" cy="554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"persistToEDM":true,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"groupId":"11",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Tiene que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coincidir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el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	"Field1Label":"Patient Name",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"Field1Value":"Jemo Test“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"schema":{"Locale":"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en_us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Contenido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schema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definido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 el SA de Oceana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"CustomerId":"11",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Tiene que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coincidir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 el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"DataCenter":"Primary",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"Strategy":"Most Idle",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ServiceMap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 "1":{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"attributes":{	"Language":["English"],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es una lista!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LocationGS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FDMO_FlatIron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LocationRG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":["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MH_Manhattan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"Service":["Appointment"],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"Channel":["Voice"]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"rank":1,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"priority":5,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"maxProficiency":8,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"minProficiency":8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TransferServiceMap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ResourceMap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3961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1/4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9458B-9310-42F4-A952-1DDE453E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0"/>
            <a:ext cx="9144000" cy="228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FA5F8D-02C3-4952-BADC-6FC05D59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40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Usar</a:t>
            </a:r>
            <a:r>
              <a:rPr lang="en-US" altLang="es-AR" sz="2800" i="0" dirty="0">
                <a:solidFill>
                  <a:schemeClr val="tx2"/>
                </a:solidFill>
              </a:rPr>
              <a:t> el </a:t>
            </a:r>
            <a:r>
              <a:rPr lang="en-US" altLang="es-AR" sz="2800" i="0" dirty="0" err="1">
                <a:solidFill>
                  <a:schemeClr val="tx2"/>
                </a:solidFill>
              </a:rPr>
              <a:t>objeto</a:t>
            </a:r>
            <a:r>
              <a:rPr lang="en-US" altLang="es-AR" sz="2800" i="0" dirty="0">
                <a:solidFill>
                  <a:schemeClr val="tx2"/>
                </a:solidFill>
              </a:rPr>
              <a:t> ‘Create Context’ del Palette</a:t>
            </a:r>
          </a:p>
        </p:txBody>
      </p:sp>
    </p:spTree>
    <p:extLst>
      <p:ext uri="{BB962C8B-B14F-4D97-AF65-F5344CB8AC3E}">
        <p14:creationId xmlns:p14="http://schemas.microsoft.com/office/powerpoint/2010/main" val="12885177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2/4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33310-B144-48B8-B9BA-F8BFC949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41738"/>
            <a:ext cx="8886825" cy="2952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A2907-675D-4549-85A8-039CFDB8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40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Usar</a:t>
            </a:r>
            <a:r>
              <a:rPr lang="en-US" altLang="es-AR" sz="2800" i="0" dirty="0">
                <a:solidFill>
                  <a:schemeClr val="tx2"/>
                </a:solidFill>
              </a:rPr>
              <a:t> un try/catch y </a:t>
            </a:r>
            <a:r>
              <a:rPr lang="en-US" altLang="es-AR" sz="2800" i="0" dirty="0" err="1">
                <a:solidFill>
                  <a:schemeClr val="tx2"/>
                </a:solidFill>
              </a:rPr>
              <a:t>tacear</a:t>
            </a:r>
            <a:r>
              <a:rPr lang="en-US" altLang="es-AR" sz="2800" i="0" dirty="0">
                <a:solidFill>
                  <a:schemeClr val="tx2"/>
                </a:solidFill>
              </a:rPr>
              <a:t> </a:t>
            </a:r>
            <a:r>
              <a:rPr lang="en-US" altLang="es-AR" sz="2800" i="0" dirty="0" err="1">
                <a:solidFill>
                  <a:schemeClr val="tx2"/>
                </a:solidFill>
              </a:rPr>
              <a:t>errores</a:t>
            </a:r>
            <a:endParaRPr lang="en-US" altLang="es-AR" sz="2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35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3/4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8316B-5C10-4554-BFAE-2887E890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7" y="1974574"/>
            <a:ext cx="4372946" cy="34323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F14DD6-4419-417C-A37B-78FC044BF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582" y="1974574"/>
            <a:ext cx="3781632" cy="444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La IP es de OCEANA (no del Context Store)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Hay que pasar el </a:t>
            </a:r>
            <a:r>
              <a:rPr lang="en-US" altLang="es-AR" sz="2800" i="0" dirty="0" err="1">
                <a:solidFill>
                  <a:schemeClr val="tx2"/>
                </a:solidFill>
              </a:rPr>
              <a:t>ContextId</a:t>
            </a:r>
            <a:r>
              <a:rPr lang="en-US" altLang="es-AR" sz="2800" i="0" dirty="0">
                <a:solidFill>
                  <a:schemeClr val="tx2"/>
                </a:solidFill>
              </a:rPr>
              <a:t> que se quiere </a:t>
            </a:r>
            <a:r>
              <a:rPr lang="en-US" altLang="es-AR" sz="2800" i="0" dirty="0" err="1">
                <a:solidFill>
                  <a:schemeClr val="tx2"/>
                </a:solidFill>
              </a:rPr>
              <a:t>actualizar</a:t>
            </a:r>
            <a:endParaRPr lang="en-US" altLang="es-AR" sz="28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El JSON Data hay que </a:t>
            </a:r>
            <a:r>
              <a:rPr lang="en-US" altLang="es-AR" sz="2800" i="0" dirty="0" err="1">
                <a:solidFill>
                  <a:schemeClr val="tx2"/>
                </a:solidFill>
              </a:rPr>
              <a:t>crearlo</a:t>
            </a:r>
            <a:r>
              <a:rPr lang="en-US" altLang="es-AR" sz="2800" i="0" dirty="0">
                <a:solidFill>
                  <a:schemeClr val="tx2"/>
                </a:solidFill>
              </a:rPr>
              <a:t> ‘a mano’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000" i="0" dirty="0">
                <a:solidFill>
                  <a:schemeClr val="tx2"/>
                </a:solidFill>
              </a:rPr>
              <a:t>NOTA: no hay una variable con el ‘</a:t>
            </a:r>
            <a:r>
              <a:rPr lang="en-US" altLang="es-AR" sz="2000" i="0" dirty="0" err="1">
                <a:solidFill>
                  <a:schemeClr val="tx2"/>
                </a:solidFill>
              </a:rPr>
              <a:t>resultado</a:t>
            </a:r>
            <a:r>
              <a:rPr lang="en-US" altLang="es-AR" sz="2000" i="0" dirty="0">
                <a:solidFill>
                  <a:schemeClr val="tx2"/>
                </a:solidFill>
              </a:rPr>
              <a:t>’ de la </a:t>
            </a:r>
            <a:r>
              <a:rPr lang="en-US" altLang="es-AR" sz="2000" i="0" dirty="0" err="1">
                <a:solidFill>
                  <a:schemeClr val="tx2"/>
                </a:solidFill>
              </a:rPr>
              <a:t>operacion</a:t>
            </a:r>
            <a:endParaRPr lang="en-US" altLang="es-AR" sz="20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78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4/4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AA21-53EB-4F32-8DCA-50C2AF6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36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"data":{"Field10Label":"Patient Phone","Field10Value":"3988888888"},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"groupId":"111111",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NUNCA PONER ESTE !!!!!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"contextId":"3153142269",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ContextId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aca,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sino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como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Property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OD cuando se hace el Update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s-AR" sz="1200" i="0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persistToEDM</a:t>
            </a:r>
            <a:r>
              <a:rPr lang="en-US" altLang="es-AR" sz="1200" i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":true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NUNCA PONER ESTE !!!!!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FCC69-CFC7-4AF1-BC15-4C787788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40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Ejemplo</a:t>
            </a:r>
            <a:r>
              <a:rPr lang="en-US" altLang="es-AR" sz="2800" i="0" dirty="0">
                <a:solidFill>
                  <a:schemeClr val="tx2"/>
                </a:solidFill>
              </a:rPr>
              <a:t> de JSON Data</a:t>
            </a:r>
          </a:p>
        </p:txBody>
      </p:sp>
    </p:spTree>
    <p:extLst>
      <p:ext uri="{BB962C8B-B14F-4D97-AF65-F5344CB8AC3E}">
        <p14:creationId xmlns:p14="http://schemas.microsoft.com/office/powerpoint/2010/main" val="20060917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9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400:"contextId and </a:t>
            </a:r>
            <a:r>
              <a:rPr lang="en-US" altLang="es-AR" sz="2400" i="0" dirty="0" err="1">
                <a:solidFill>
                  <a:schemeClr val="tx2"/>
                </a:solidFill>
              </a:rPr>
              <a:t>routingId</a:t>
            </a:r>
            <a:r>
              <a:rPr lang="en-US" altLang="es-AR" sz="2400" i="0" dirty="0">
                <a:solidFill>
                  <a:schemeClr val="tx2"/>
                </a:solidFill>
              </a:rPr>
              <a:t> combination already exists in the repository.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000" dirty="0">
                <a:solidFill>
                  <a:schemeClr val="tx2"/>
                </a:solidFill>
              </a:rPr>
              <a:t>Esto </a:t>
            </a:r>
            <a:r>
              <a:rPr lang="en-US" altLang="es-AR" sz="2000" dirty="0" err="1">
                <a:solidFill>
                  <a:schemeClr val="tx2"/>
                </a:solidFill>
              </a:rPr>
              <a:t>sucede</a:t>
            </a:r>
            <a:r>
              <a:rPr lang="en-US" altLang="es-AR" sz="2000" dirty="0">
                <a:solidFill>
                  <a:schemeClr val="tx2"/>
                </a:solidFill>
              </a:rPr>
              <a:t> cuando se </a:t>
            </a:r>
            <a:r>
              <a:rPr lang="en-US" altLang="es-AR" sz="2000" dirty="0" err="1">
                <a:solidFill>
                  <a:schemeClr val="tx2"/>
                </a:solidFill>
              </a:rPr>
              <a:t>trata</a:t>
            </a:r>
            <a:r>
              <a:rPr lang="en-US" altLang="es-AR" sz="2000" dirty="0">
                <a:solidFill>
                  <a:schemeClr val="tx2"/>
                </a:solidFill>
              </a:rPr>
              <a:t> de </a:t>
            </a:r>
            <a:r>
              <a:rPr lang="en-US" altLang="es-AR" sz="2000" dirty="0" err="1">
                <a:solidFill>
                  <a:schemeClr val="tx2"/>
                </a:solidFill>
              </a:rPr>
              <a:t>crear</a:t>
            </a:r>
            <a:r>
              <a:rPr lang="en-US" altLang="es-AR" sz="2000" dirty="0">
                <a:solidFill>
                  <a:schemeClr val="tx2"/>
                </a:solidFill>
              </a:rPr>
              <a:t> un </a:t>
            </a:r>
            <a:r>
              <a:rPr lang="en-US" altLang="es-AR" sz="2000" dirty="0" err="1">
                <a:solidFill>
                  <a:schemeClr val="tx2"/>
                </a:solidFill>
              </a:rPr>
              <a:t>Contexto</a:t>
            </a:r>
            <a:r>
              <a:rPr lang="en-US" altLang="es-AR" sz="2000" dirty="0">
                <a:solidFill>
                  <a:schemeClr val="tx2"/>
                </a:solidFill>
              </a:rPr>
              <a:t> (forzando el </a:t>
            </a:r>
            <a:r>
              <a:rPr lang="en-US" altLang="es-AR" sz="2000" dirty="0" err="1">
                <a:solidFill>
                  <a:schemeClr val="tx2"/>
                </a:solidFill>
              </a:rPr>
              <a:t>ContextID</a:t>
            </a:r>
            <a:r>
              <a:rPr lang="en-US" altLang="es-AR" sz="2000" dirty="0">
                <a:solidFill>
                  <a:schemeClr val="tx2"/>
                </a:solidFill>
              </a:rPr>
              <a:t>) y el context </a:t>
            </a:r>
            <a:r>
              <a:rPr lang="en-US" altLang="es-AR" sz="2000" dirty="0" err="1">
                <a:solidFill>
                  <a:schemeClr val="tx2"/>
                </a:solidFill>
              </a:rPr>
              <a:t>ya</a:t>
            </a:r>
            <a:r>
              <a:rPr lang="en-US" altLang="es-AR" sz="2000" dirty="0">
                <a:solidFill>
                  <a:schemeClr val="tx2"/>
                </a:solidFill>
              </a:rPr>
              <a:t> </a:t>
            </a:r>
            <a:r>
              <a:rPr lang="en-US" altLang="es-AR" sz="2000" dirty="0" err="1">
                <a:solidFill>
                  <a:schemeClr val="tx2"/>
                </a:solidFill>
              </a:rPr>
              <a:t>existe</a:t>
            </a:r>
            <a:r>
              <a:rPr lang="en-US" altLang="es-AR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B1BB2-B75B-4840-A3A9-07E977C0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"contextId":"3988888888",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Si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contextId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este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"groupId":"111111",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"persistToEDM":true,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"data":{"Field10Label":"Patient Phone","Field10Value":"3988888888"},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6878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9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400:Can not deserialize instance of </a:t>
            </a:r>
            <a:r>
              <a:rPr lang="en-US" altLang="es-AR" sz="2400" i="0" dirty="0" err="1">
                <a:solidFill>
                  <a:schemeClr val="tx2"/>
                </a:solidFill>
              </a:rPr>
              <a:t>java.util.List</a:t>
            </a:r>
            <a:r>
              <a:rPr lang="en-US" altLang="es-AR" sz="2400" i="0" dirty="0">
                <a:solidFill>
                  <a:schemeClr val="tx2"/>
                </a:solidFill>
              </a:rPr>
              <a:t> out of VALUE_STRING token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000" dirty="0" err="1">
                <a:solidFill>
                  <a:schemeClr val="tx2"/>
                </a:solidFill>
              </a:rPr>
              <a:t>Recordar</a:t>
            </a:r>
            <a:r>
              <a:rPr lang="en-US" altLang="es-AR" sz="2000" dirty="0">
                <a:solidFill>
                  <a:schemeClr val="tx2"/>
                </a:solidFill>
              </a:rPr>
              <a:t> que los </a:t>
            </a:r>
            <a:r>
              <a:rPr lang="en-US" altLang="es-AR" sz="2000" dirty="0" err="1">
                <a:solidFill>
                  <a:schemeClr val="tx2"/>
                </a:solidFill>
              </a:rPr>
              <a:t>atributos</a:t>
            </a:r>
            <a:r>
              <a:rPr lang="en-US" altLang="es-AR" sz="2000" dirty="0">
                <a:solidFill>
                  <a:schemeClr val="tx2"/>
                </a:solidFill>
              </a:rPr>
              <a:t> son una lista !!!!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B1BB2-B75B-4840-A3A9-07E977C0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2"/>
            <a:ext cx="8543527" cy="40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. . 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 . . . . 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ServiceMap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 "1":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"attributes":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Language":"English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DEBE SER LISTA: [“English“]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LocationGS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FDMO_FlatIron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DEBE SER UNA LISTA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LocationRG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MH_Manhattan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DEBE SER UNA LISTA</a:t>
            </a: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Channel":"Voice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},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DEBE SER UNA LISTA</a:t>
            </a: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. . 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 . . 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773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8"/>
            <a:ext cx="8543527" cy="49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ERROR :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Could not Create Context with Schema :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24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1800" dirty="0" err="1">
                <a:solidFill>
                  <a:schemeClr val="tx2"/>
                </a:solidFill>
              </a:rPr>
              <a:t>java.lang.ClassCastException</a:t>
            </a:r>
            <a:r>
              <a:rPr lang="en-US" altLang="es-AR" sz="1800" dirty="0">
                <a:solidFill>
                  <a:schemeClr val="tx2"/>
                </a:solidFill>
              </a:rPr>
              <a:t>: </a:t>
            </a:r>
            <a:r>
              <a:rPr lang="en-US" altLang="es-AR" sz="1800" dirty="0" err="1">
                <a:solidFill>
                  <a:schemeClr val="tx2"/>
                </a:solidFill>
              </a:rPr>
              <a:t>com.avaya.sce.pdc.oceanaservices.OceanaServices</a:t>
            </a:r>
            <a:r>
              <a:rPr lang="en-US" altLang="es-AR" sz="1800" dirty="0">
                <a:solidFill>
                  <a:schemeClr val="tx2"/>
                </a:solidFill>
              </a:rPr>
              <a:t> cannot be cast to com.avaya.sce.pdc.oceanaservices.OceanaServicesjava.lang.ClassCastException: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1800" dirty="0">
                <a:solidFill>
                  <a:srgbClr val="FF0000"/>
                </a:solidFill>
              </a:rPr>
              <a:t> </a:t>
            </a:r>
            <a:r>
              <a:rPr lang="en-US" altLang="es-AR" sz="1800" dirty="0" err="1">
                <a:solidFill>
                  <a:srgbClr val="FF0000"/>
                </a:solidFill>
              </a:rPr>
              <a:t>com.avaya.sce.pdc.oceanaservices.OceanaServices</a:t>
            </a:r>
            <a:r>
              <a:rPr lang="en-US" altLang="es-AR" sz="1800" dirty="0">
                <a:solidFill>
                  <a:srgbClr val="FF0000"/>
                </a:solidFill>
              </a:rPr>
              <a:t> cannot be cast to </a:t>
            </a:r>
            <a:r>
              <a:rPr lang="en-US" altLang="es-AR" sz="1800" dirty="0" err="1">
                <a:solidFill>
                  <a:srgbClr val="FF0000"/>
                </a:solidFill>
              </a:rPr>
              <a:t>com.avaya.sce.pdc.oceanaservices.OceanaServices</a:t>
            </a:r>
            <a:endParaRPr lang="en-US" altLang="es-AR" sz="1800" dirty="0">
              <a:solidFill>
                <a:srgbClr val="FF0000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endParaRPr lang="en-US" altLang="es-AR" sz="180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endParaRPr lang="en-US" altLang="es-AR" sz="180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000" i="0" dirty="0">
                <a:solidFill>
                  <a:srgbClr val="FF0000"/>
                </a:solidFill>
              </a:rPr>
              <a:t>Este error </a:t>
            </a:r>
            <a:r>
              <a:rPr lang="en-US" altLang="es-AR" sz="2000" i="0" dirty="0" err="1">
                <a:solidFill>
                  <a:srgbClr val="FF0000"/>
                </a:solidFill>
              </a:rPr>
              <a:t>salta</a:t>
            </a:r>
            <a:r>
              <a:rPr lang="en-US" altLang="es-AR" sz="2000" i="0" dirty="0">
                <a:solidFill>
                  <a:srgbClr val="FF0000"/>
                </a:solidFill>
              </a:rPr>
              <a:t> cuando </a:t>
            </a:r>
            <a:r>
              <a:rPr lang="en-US" altLang="es-AR" sz="2000" i="0" dirty="0" err="1">
                <a:solidFill>
                  <a:srgbClr val="FF0000"/>
                </a:solidFill>
              </a:rPr>
              <a:t>tratamos</a:t>
            </a:r>
            <a:r>
              <a:rPr lang="en-US" altLang="es-AR" sz="2000" i="0" dirty="0">
                <a:solidFill>
                  <a:srgbClr val="FF0000"/>
                </a:solidFill>
              </a:rPr>
              <a:t> de </a:t>
            </a:r>
            <a:r>
              <a:rPr lang="en-US" altLang="es-AR" sz="2000" i="0" dirty="0" err="1">
                <a:solidFill>
                  <a:srgbClr val="FF0000"/>
                </a:solidFill>
              </a:rPr>
              <a:t>realizar</a:t>
            </a:r>
            <a:r>
              <a:rPr lang="en-US" altLang="es-AR" sz="2000" i="0" dirty="0">
                <a:solidFill>
                  <a:srgbClr val="FF0000"/>
                </a:solidFill>
              </a:rPr>
              <a:t> </a:t>
            </a:r>
            <a:r>
              <a:rPr lang="en-US" altLang="es-AR" sz="2000" i="0" dirty="0" err="1">
                <a:solidFill>
                  <a:srgbClr val="FF0000"/>
                </a:solidFill>
              </a:rPr>
              <a:t>operaciones</a:t>
            </a:r>
            <a:r>
              <a:rPr lang="en-US" altLang="es-AR" sz="2000" i="0" dirty="0">
                <a:solidFill>
                  <a:srgbClr val="FF0000"/>
                </a:solidFill>
              </a:rPr>
              <a:t> de Create/Update desde </a:t>
            </a:r>
            <a:r>
              <a:rPr lang="en-US" altLang="es-AR" sz="2000" i="0" dirty="0" err="1">
                <a:solidFill>
                  <a:srgbClr val="FF0000"/>
                </a:solidFill>
              </a:rPr>
              <a:t>modulos</a:t>
            </a:r>
            <a:r>
              <a:rPr lang="en-US" altLang="es-AR" sz="2000" i="0" dirty="0">
                <a:solidFill>
                  <a:srgbClr val="FF0000"/>
                </a:solidFill>
              </a:rPr>
              <a:t> de Speech diferentes </a:t>
            </a:r>
            <a:r>
              <a:rPr lang="en-US" altLang="es-AR" sz="2000" i="0" dirty="0" err="1">
                <a:solidFill>
                  <a:srgbClr val="FF0000"/>
                </a:solidFill>
              </a:rPr>
              <a:t>en</a:t>
            </a:r>
            <a:r>
              <a:rPr lang="en-US" altLang="es-AR" sz="2000" i="0" dirty="0">
                <a:solidFill>
                  <a:srgbClr val="FF0000"/>
                </a:solidFill>
              </a:rPr>
              <a:t> una misma llamada -&gt; Esto es un bug del PDC, por eso tenemos que hacer TODAS las </a:t>
            </a:r>
            <a:r>
              <a:rPr lang="en-US" altLang="es-AR" sz="2000" i="0" dirty="0" err="1">
                <a:solidFill>
                  <a:srgbClr val="FF0000"/>
                </a:solidFill>
              </a:rPr>
              <a:t>interacciones</a:t>
            </a:r>
            <a:r>
              <a:rPr lang="en-US" altLang="es-AR" sz="2000" i="0" dirty="0">
                <a:solidFill>
                  <a:srgbClr val="FF0000"/>
                </a:solidFill>
              </a:rPr>
              <a:t> con Oceana desde el mismo Proyecto Speech (o </a:t>
            </a:r>
            <a:r>
              <a:rPr lang="en-US" altLang="es-AR" sz="2000" i="0" dirty="0" err="1">
                <a:solidFill>
                  <a:srgbClr val="FF0000"/>
                </a:solidFill>
              </a:rPr>
              <a:t>sino</a:t>
            </a:r>
            <a:r>
              <a:rPr lang="en-US" altLang="es-AR" sz="2000" i="0" dirty="0">
                <a:solidFill>
                  <a:srgbClr val="FF0000"/>
                </a:solidFill>
              </a:rPr>
              <a:t> </a:t>
            </a:r>
            <a:r>
              <a:rPr lang="en-US" altLang="es-AR" sz="2000" i="0" dirty="0" err="1">
                <a:solidFill>
                  <a:srgbClr val="FF0000"/>
                </a:solidFill>
              </a:rPr>
              <a:t>usar</a:t>
            </a:r>
            <a:r>
              <a:rPr lang="en-US" altLang="es-AR" sz="2000" i="0" dirty="0">
                <a:solidFill>
                  <a:srgbClr val="FF0000"/>
                </a:solidFill>
              </a:rPr>
              <a:t> el API de Oceana desde la Business, que es lo que </a:t>
            </a:r>
            <a:r>
              <a:rPr lang="en-US" altLang="es-AR" sz="2000" i="0" dirty="0" err="1">
                <a:solidFill>
                  <a:srgbClr val="FF0000"/>
                </a:solidFill>
              </a:rPr>
              <a:t>recomendamos</a:t>
            </a:r>
            <a:r>
              <a:rPr lang="en-US" altLang="es-AR" sz="2000" i="0" dirty="0">
                <a:solidFill>
                  <a:srgbClr val="FF0000"/>
                </a:solidFill>
              </a:rPr>
              <a:t>)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24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endParaRPr lang="en-US" altLang="es-A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511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7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400:"A minimum of 1 and a maximum of 6 services are permitted within the </a:t>
            </a:r>
            <a:r>
              <a:rPr lang="en-US" altLang="es-AR" sz="2400" i="0" dirty="0" err="1">
                <a:solidFill>
                  <a:schemeClr val="tx2"/>
                </a:solidFill>
              </a:rPr>
              <a:t>TransferServiceMap</a:t>
            </a:r>
            <a:endParaRPr lang="en-US" altLang="es-AR" sz="2400" i="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AA21-53EB-4F32-8DCA-50C2AF6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 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ResourceMap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TransferServiceMap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":{}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Tiene que ser "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TransferServiceMap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":null (no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vacío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o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directamente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enviar el "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TransferServiceMap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"data“:	{"Field6Label":"Entered_DOB","Field6Value":19800910,"Field5Value":10111, 	"Field5Label":"Entered_Zip","Field10Value":5559876543,"Field10Label":"Patient 	Phone“}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Id: null,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Topic: null,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Journey Element: null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44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Oceana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1212-D91F-4E44-9BA5-90C745A3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492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3200" i="0" dirty="0">
                <a:solidFill>
                  <a:schemeClr val="tx2"/>
                </a:solidFill>
              </a:rPr>
              <a:t>LIMITACIONES IMPORTANTES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3200" i="0" dirty="0" err="1">
                <a:solidFill>
                  <a:schemeClr val="tx2"/>
                </a:solidFill>
              </a:rPr>
              <a:t>Todas</a:t>
            </a:r>
            <a:r>
              <a:rPr lang="en-US" altLang="es-AR" sz="3200" i="0" dirty="0">
                <a:solidFill>
                  <a:schemeClr val="tx2"/>
                </a:solidFill>
              </a:rPr>
              <a:t> las </a:t>
            </a:r>
            <a:r>
              <a:rPr lang="en-US" altLang="es-AR" sz="3200" i="0" dirty="0" err="1">
                <a:solidFill>
                  <a:schemeClr val="tx2"/>
                </a:solidFill>
              </a:rPr>
              <a:t>interacciones</a:t>
            </a:r>
            <a:r>
              <a:rPr lang="en-US" altLang="es-AR" sz="3200" i="0" dirty="0">
                <a:solidFill>
                  <a:schemeClr val="tx2"/>
                </a:solidFill>
              </a:rPr>
              <a:t> de OCEANA tienen que </a:t>
            </a:r>
            <a:r>
              <a:rPr lang="en-US" altLang="es-AR" sz="3200" i="0" dirty="0" err="1">
                <a:solidFill>
                  <a:schemeClr val="tx2"/>
                </a:solidFill>
              </a:rPr>
              <a:t>hacerse</a:t>
            </a:r>
            <a:r>
              <a:rPr lang="en-US" altLang="es-AR" sz="3200" i="0" dirty="0">
                <a:solidFill>
                  <a:schemeClr val="tx2"/>
                </a:solidFill>
              </a:rPr>
              <a:t> dese el mismo Speech Project. Si la aplicacion se divide </a:t>
            </a:r>
            <a:r>
              <a:rPr lang="en-US" altLang="es-AR" sz="3200" i="0" dirty="0" err="1">
                <a:solidFill>
                  <a:schemeClr val="tx2"/>
                </a:solidFill>
              </a:rPr>
              <a:t>en</a:t>
            </a:r>
            <a:r>
              <a:rPr lang="en-US" altLang="es-AR" sz="3200" i="0" dirty="0">
                <a:solidFill>
                  <a:schemeClr val="tx2"/>
                </a:solidFill>
              </a:rPr>
              <a:t> </a:t>
            </a:r>
            <a:r>
              <a:rPr lang="en-US" altLang="es-AR" sz="3200" i="0" dirty="0" err="1">
                <a:solidFill>
                  <a:schemeClr val="tx2"/>
                </a:solidFill>
              </a:rPr>
              <a:t>varios</a:t>
            </a:r>
            <a:r>
              <a:rPr lang="en-US" altLang="es-AR" sz="3200" i="0" dirty="0">
                <a:solidFill>
                  <a:schemeClr val="tx2"/>
                </a:solidFill>
              </a:rPr>
              <a:t> Speech Projects, solo </a:t>
            </a:r>
            <a:r>
              <a:rPr lang="en-US" altLang="es-AR" sz="3200" i="0" dirty="0" err="1">
                <a:solidFill>
                  <a:schemeClr val="tx2"/>
                </a:solidFill>
              </a:rPr>
              <a:t>en</a:t>
            </a:r>
            <a:r>
              <a:rPr lang="en-US" altLang="es-AR" sz="3200" i="0" dirty="0">
                <a:solidFill>
                  <a:schemeClr val="tx2"/>
                </a:solidFill>
              </a:rPr>
              <a:t> </a:t>
            </a:r>
            <a:r>
              <a:rPr lang="en-US" altLang="es-AR" sz="3200" i="0" dirty="0" err="1">
                <a:solidFill>
                  <a:schemeClr val="tx2"/>
                </a:solidFill>
              </a:rPr>
              <a:t>uno</a:t>
            </a:r>
            <a:r>
              <a:rPr lang="en-US" altLang="es-AR" sz="3200" i="0" dirty="0">
                <a:solidFill>
                  <a:schemeClr val="tx2"/>
                </a:solidFill>
              </a:rPr>
              <a:t> de ellos </a:t>
            </a:r>
            <a:r>
              <a:rPr lang="en-US" altLang="es-AR" sz="3200" i="0" dirty="0" err="1">
                <a:solidFill>
                  <a:schemeClr val="tx2"/>
                </a:solidFill>
              </a:rPr>
              <a:t>podrán</a:t>
            </a:r>
            <a:r>
              <a:rPr lang="en-US" altLang="es-AR" sz="3200" i="0" dirty="0">
                <a:solidFill>
                  <a:schemeClr val="tx2"/>
                </a:solidFill>
              </a:rPr>
              <a:t> estar TODAS las </a:t>
            </a:r>
            <a:r>
              <a:rPr lang="en-US" altLang="es-AR" sz="3200" i="0" dirty="0" err="1">
                <a:solidFill>
                  <a:schemeClr val="tx2"/>
                </a:solidFill>
              </a:rPr>
              <a:t>interacciones</a:t>
            </a:r>
            <a:r>
              <a:rPr lang="en-US" altLang="es-AR" sz="3200" i="0" dirty="0">
                <a:solidFill>
                  <a:schemeClr val="tx2"/>
                </a:solidFill>
              </a:rPr>
              <a:t>.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32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3200" i="0" dirty="0">
                <a:solidFill>
                  <a:srgbClr val="FF0000"/>
                </a:solidFill>
              </a:rPr>
              <a:t>A partir de las </a:t>
            </a:r>
            <a:r>
              <a:rPr lang="en-US" altLang="es-AR" sz="3200" i="0" dirty="0" err="1">
                <a:solidFill>
                  <a:srgbClr val="FF0000"/>
                </a:solidFill>
              </a:rPr>
              <a:t>limitaciones</a:t>
            </a:r>
            <a:r>
              <a:rPr lang="en-US" altLang="es-AR" sz="3200" i="0" dirty="0">
                <a:solidFill>
                  <a:srgbClr val="FF0000"/>
                </a:solidFill>
              </a:rPr>
              <a:t> de </a:t>
            </a:r>
            <a:r>
              <a:rPr lang="en-US" altLang="es-AR" sz="3200" i="0" dirty="0" err="1">
                <a:solidFill>
                  <a:srgbClr val="FF0000"/>
                </a:solidFill>
              </a:rPr>
              <a:t>este</a:t>
            </a:r>
            <a:r>
              <a:rPr lang="en-US" altLang="es-AR" sz="3200" i="0" dirty="0">
                <a:solidFill>
                  <a:srgbClr val="FF0000"/>
                </a:solidFill>
              </a:rPr>
              <a:t> PDC se </a:t>
            </a:r>
            <a:r>
              <a:rPr lang="en-US" altLang="es-AR" sz="3200" i="0" dirty="0" err="1">
                <a:solidFill>
                  <a:srgbClr val="FF0000"/>
                </a:solidFill>
              </a:rPr>
              <a:t>sugiere</a:t>
            </a:r>
            <a:r>
              <a:rPr lang="en-US" altLang="es-AR" sz="3200" i="0" dirty="0">
                <a:solidFill>
                  <a:srgbClr val="FF0000"/>
                </a:solidFill>
              </a:rPr>
              <a:t> </a:t>
            </a:r>
            <a:r>
              <a:rPr lang="en-US" altLang="es-AR" sz="3200" i="0" dirty="0" err="1">
                <a:solidFill>
                  <a:srgbClr val="FF0000"/>
                </a:solidFill>
              </a:rPr>
              <a:t>usar</a:t>
            </a:r>
            <a:r>
              <a:rPr lang="en-US" altLang="es-AR" sz="3200" i="0" dirty="0">
                <a:solidFill>
                  <a:srgbClr val="FF0000"/>
                </a:solidFill>
              </a:rPr>
              <a:t> </a:t>
            </a:r>
            <a:r>
              <a:rPr lang="en-US" altLang="es-AR" sz="3200" i="0" dirty="0" err="1">
                <a:solidFill>
                  <a:srgbClr val="FF0000"/>
                </a:solidFill>
              </a:rPr>
              <a:t>directamente</a:t>
            </a:r>
            <a:r>
              <a:rPr lang="en-US" altLang="es-AR" sz="3200" i="0" dirty="0">
                <a:solidFill>
                  <a:srgbClr val="FF0000"/>
                </a:solidFill>
              </a:rPr>
              <a:t> las APIs de Oceana desde la Business Layer, y NO USAR ESTE PDC.</a:t>
            </a:r>
          </a:p>
        </p:txBody>
      </p:sp>
    </p:spTree>
    <p:extLst>
      <p:ext uri="{BB962C8B-B14F-4D97-AF65-F5344CB8AC3E}">
        <p14:creationId xmlns:p14="http://schemas.microsoft.com/office/powerpoint/2010/main" val="17680107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114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 Unrecognized field "</a:t>
            </a:r>
            <a:r>
              <a:rPr lang="en-US" altLang="es-AR" sz="2400" i="0" dirty="0" err="1">
                <a:solidFill>
                  <a:schemeClr val="tx2"/>
                </a:solidFill>
              </a:rPr>
              <a:t>persistToEDM</a:t>
            </a:r>
            <a:r>
              <a:rPr lang="en-US" altLang="es-AR" sz="2400" i="0" dirty="0">
                <a:solidFill>
                  <a:schemeClr val="tx2"/>
                </a:solidFill>
              </a:rPr>
              <a:t>" 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(Class </a:t>
            </a:r>
            <a:r>
              <a:rPr lang="en-US" altLang="es-AR" sz="2400" i="0" dirty="0" err="1">
                <a:solidFill>
                  <a:schemeClr val="tx2"/>
                </a:solidFill>
              </a:rPr>
              <a:t>com.avaya.oceana.core.data.pojo.DataAndSchema</a:t>
            </a:r>
            <a:r>
              <a:rPr lang="en-US" altLang="es-AR" sz="2400" i="0" dirty="0">
                <a:solidFill>
                  <a:schemeClr val="tx2"/>
                </a:solidFill>
              </a:rPr>
              <a:t>), not marked as ignorable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AA21-53EB-4F32-8DCA-50C2AF6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persistToEDM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":true,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Este campo NO TIENE QUE ESTAR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Context (solo </a:t>
            </a:r>
            <a:r>
              <a:rPr lang="en-U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"data":{"Field5Label":"Entered_Zip","Field5Value":"98102"},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4437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114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 Unrecognized field "</a:t>
            </a:r>
            <a:r>
              <a:rPr lang="en-US" altLang="es-AR" sz="2400" i="0" dirty="0" err="1">
                <a:solidFill>
                  <a:schemeClr val="tx2"/>
                </a:solidFill>
              </a:rPr>
              <a:t>contextId</a:t>
            </a:r>
            <a:r>
              <a:rPr lang="en-US" altLang="es-AR" sz="2400" i="0" dirty="0">
                <a:solidFill>
                  <a:schemeClr val="tx2"/>
                </a:solidFill>
              </a:rPr>
              <a:t>“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 (Class </a:t>
            </a:r>
            <a:r>
              <a:rPr lang="en-US" altLang="es-AR" sz="2400" i="0" dirty="0" err="1">
                <a:solidFill>
                  <a:schemeClr val="tx2"/>
                </a:solidFill>
              </a:rPr>
              <a:t>com.avaya.oceana.core.data.pojo.DataAndSchema</a:t>
            </a:r>
            <a:r>
              <a:rPr lang="en-US" altLang="es-AR" sz="2400" i="0" dirty="0">
                <a:solidFill>
                  <a:schemeClr val="tx2"/>
                </a:solidFill>
              </a:rPr>
              <a:t>), not marked as ignorable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AA21-53EB-4F32-8DCA-50C2AF6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"contextId":"6466801558",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s-E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UPDATE CONTEXT el </a:t>
            </a:r>
            <a:r>
              <a:rPr lang="es-E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ContextId</a:t>
            </a:r>
            <a:r>
              <a:rPr lang="es-E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va </a:t>
            </a:r>
            <a:r>
              <a:rPr lang="es-E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s-E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sino que va como </a:t>
            </a:r>
            <a:r>
              <a:rPr lang="es-E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s-E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 el OD cuando se hace el </a:t>
            </a:r>
            <a:r>
              <a:rPr lang="es-ES" altLang="es-AR" sz="1200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lang="es-ES" altLang="es-AR" sz="12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s-ES" altLang="es-AR" sz="1200" i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"data":{"Field5Label":"Entered_Zip","Field5Value":"98102"},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36100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114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 Unrecognized field "</a:t>
            </a:r>
            <a:r>
              <a:rPr lang="en-US" altLang="es-AR" sz="2400" i="0" dirty="0" err="1">
                <a:solidFill>
                  <a:schemeClr val="tx2"/>
                </a:solidFill>
              </a:rPr>
              <a:t>groupId</a:t>
            </a:r>
            <a:r>
              <a:rPr lang="en-US" altLang="es-AR" sz="2400" i="0" dirty="0">
                <a:solidFill>
                  <a:schemeClr val="tx2"/>
                </a:solidFill>
              </a:rPr>
              <a:t>“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(Class </a:t>
            </a:r>
            <a:r>
              <a:rPr lang="en-US" altLang="es-AR" sz="2400" i="0" dirty="0" err="1">
                <a:solidFill>
                  <a:schemeClr val="tx2"/>
                </a:solidFill>
              </a:rPr>
              <a:t>com.avaya.oceana.core.data.pojo.DataAndSchema</a:t>
            </a:r>
            <a:r>
              <a:rPr lang="en-US" altLang="es-AR" sz="2400" i="0" dirty="0">
                <a:solidFill>
                  <a:schemeClr val="tx2"/>
                </a:solidFill>
              </a:rPr>
              <a:t>), not marked as ignorable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AA21-53EB-4F32-8DCA-50C2AF6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"groupId":"111111", </a:t>
            </a: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Este parametron NO VA cuando es CONTEXT UPDATE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"data":{"Field5Label":"Entered_Zip","Field5Value":"98102"},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0972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Errores Comunes –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Update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endParaRPr lang="es-ES" sz="3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321E3-6D46-4B66-8A7E-59919D6F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114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400: "A schema must be specified; 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BAA21-53EB-4F32-8DCA-50C2AF6A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71" y="2511843"/>
            <a:ext cx="8543527" cy="257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Data que 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produjo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errro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"data":{"Field5Label":"Entered_Zip","Field5Value":"98102"}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Faltó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incluir</a:t>
            </a: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Schema, el JSON debería ser </a:t>
            </a:r>
            <a:r>
              <a:rPr lang="en-US" altLang="es-AR" sz="1200" i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</a:t>
            </a: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"data":{"Field5Label":"Entered_Zip","Field5Value":"98102"},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"schema":{}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r>
              <a:rPr lang="en-US" altLang="es-AR" sz="1200" i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Clr>
                <a:srgbClr val="FF9900"/>
              </a:buClr>
              <a:buSzPct val="70000"/>
            </a:pPr>
            <a:endParaRPr lang="en-US" altLang="es-AR" sz="1200" i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39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Oceana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1212-D91F-4E44-9BA5-90C745A3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7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 err="1">
                <a:solidFill>
                  <a:schemeClr val="tx2"/>
                </a:solidFill>
              </a:rPr>
              <a:t>Activación</a:t>
            </a:r>
            <a:r>
              <a:rPr lang="en-US" altLang="es-AR" sz="2400" i="0" dirty="0">
                <a:solidFill>
                  <a:schemeClr val="tx2"/>
                </a:solidFill>
              </a:rPr>
              <a:t> </a:t>
            </a: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el Proyecto Speech (Orchestration Designer)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4C862-6BA4-4561-A323-711E8129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8" y="2097892"/>
            <a:ext cx="7305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6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Oceana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1212-D91F-4E44-9BA5-90C745A3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69" y="1368039"/>
            <a:ext cx="8543527" cy="7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 err="1">
                <a:solidFill>
                  <a:schemeClr val="tx2"/>
                </a:solidFill>
              </a:rPr>
              <a:t>Objetos</a:t>
            </a:r>
            <a:r>
              <a:rPr lang="en-US" altLang="es-AR" sz="2400" i="0" dirty="0">
                <a:solidFill>
                  <a:schemeClr val="tx2"/>
                </a:solidFill>
              </a:rPr>
              <a:t> ‘drag &amp; drop’ </a:t>
            </a:r>
            <a:r>
              <a:rPr lang="en-US" altLang="es-AR" sz="2400" i="0" dirty="0" err="1">
                <a:solidFill>
                  <a:schemeClr val="tx2"/>
                </a:solidFill>
              </a:rPr>
              <a:t>en</a:t>
            </a:r>
            <a:r>
              <a:rPr lang="en-US" altLang="es-AR" sz="2400" i="0" dirty="0">
                <a:solidFill>
                  <a:schemeClr val="tx2"/>
                </a:solidFill>
              </a:rPr>
              <a:t> el Palette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01747-BEC3-4C28-9D2C-7CFC763E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" y="1922670"/>
            <a:ext cx="6920619" cy="46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02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Sobre el Oceana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Services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11212-D91F-4E44-9BA5-90C745A3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39"/>
            <a:ext cx="3348674" cy="397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Notar</a:t>
            </a:r>
            <a:r>
              <a:rPr lang="en-US" altLang="es-AR" sz="2800" i="0" dirty="0">
                <a:solidFill>
                  <a:schemeClr val="tx2"/>
                </a:solidFill>
              </a:rPr>
              <a:t> que no solo hay </a:t>
            </a:r>
            <a:r>
              <a:rPr lang="en-US" altLang="es-AR" sz="2800" i="0" dirty="0" err="1">
                <a:solidFill>
                  <a:schemeClr val="tx2"/>
                </a:solidFill>
              </a:rPr>
              <a:t>operaciones</a:t>
            </a:r>
            <a:r>
              <a:rPr lang="en-US" altLang="es-AR" sz="2800" i="0" dirty="0">
                <a:solidFill>
                  <a:schemeClr val="tx2"/>
                </a:solidFill>
              </a:rPr>
              <a:t> para </a:t>
            </a:r>
            <a:r>
              <a:rPr lang="en-US" altLang="es-AR" sz="2800" i="0" dirty="0" err="1">
                <a:solidFill>
                  <a:schemeClr val="tx2"/>
                </a:solidFill>
              </a:rPr>
              <a:t>interactuar</a:t>
            </a:r>
            <a:r>
              <a:rPr lang="en-US" altLang="es-AR" sz="2800" i="0" dirty="0">
                <a:solidFill>
                  <a:schemeClr val="tx2"/>
                </a:solidFill>
              </a:rPr>
              <a:t> con el </a:t>
            </a:r>
            <a:r>
              <a:rPr lang="en-US" altLang="es-AR" sz="2800" i="0" dirty="0" err="1">
                <a:solidFill>
                  <a:schemeClr val="tx2"/>
                </a:solidFill>
              </a:rPr>
              <a:t>Contex</a:t>
            </a:r>
            <a:r>
              <a:rPr lang="en-US" altLang="es-AR" sz="2800" i="0" dirty="0">
                <a:solidFill>
                  <a:schemeClr val="tx2"/>
                </a:solidFill>
              </a:rPr>
              <a:t> Store (Create, Get, Update), </a:t>
            </a:r>
            <a:r>
              <a:rPr lang="en-US" altLang="es-AR" sz="2800" i="0" dirty="0" err="1">
                <a:solidFill>
                  <a:schemeClr val="tx2"/>
                </a:solidFill>
              </a:rPr>
              <a:t>sino</a:t>
            </a:r>
            <a:r>
              <a:rPr lang="en-US" altLang="es-AR" sz="2800" i="0" dirty="0">
                <a:solidFill>
                  <a:schemeClr val="tx2"/>
                </a:solidFill>
              </a:rPr>
              <a:t> que también con </a:t>
            </a:r>
            <a:r>
              <a:rPr lang="en-US" altLang="es-AR" sz="2800" i="0" dirty="0" err="1">
                <a:solidFill>
                  <a:schemeClr val="tx2"/>
                </a:solidFill>
              </a:rPr>
              <a:t>otros</a:t>
            </a:r>
            <a:r>
              <a:rPr lang="en-US" altLang="es-AR" sz="2800" i="0" dirty="0">
                <a:solidFill>
                  <a:schemeClr val="tx2"/>
                </a:solidFill>
              </a:rPr>
              <a:t> Servicios de Oceana (Find Customer Id) que nada tienen que </a:t>
            </a:r>
            <a:r>
              <a:rPr lang="en-US" altLang="es-AR" sz="2800" i="0" dirty="0" err="1">
                <a:solidFill>
                  <a:schemeClr val="tx2"/>
                </a:solidFill>
              </a:rPr>
              <a:t>ver</a:t>
            </a:r>
            <a:r>
              <a:rPr lang="en-US" altLang="es-AR" sz="2800" i="0" dirty="0">
                <a:solidFill>
                  <a:schemeClr val="tx2"/>
                </a:solidFill>
              </a:rPr>
              <a:t> con Context 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FF05C-7E68-4D24-BDB4-4BC2C022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01" y="1204912"/>
            <a:ext cx="4079230" cy="50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84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8D683-701B-4655-94B7-AD3AA0D1E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34" y="2328478"/>
            <a:ext cx="9144000" cy="2748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C4C634-6981-4701-AEFE-D95AE8D8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40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Usar</a:t>
            </a:r>
            <a:r>
              <a:rPr lang="en-US" altLang="es-AR" sz="2800" i="0" dirty="0">
                <a:solidFill>
                  <a:schemeClr val="tx2"/>
                </a:solidFill>
              </a:rPr>
              <a:t> el </a:t>
            </a:r>
            <a:r>
              <a:rPr lang="en-US" altLang="es-AR" sz="2800" i="0" dirty="0" err="1">
                <a:solidFill>
                  <a:schemeClr val="tx2"/>
                </a:solidFill>
              </a:rPr>
              <a:t>objeto</a:t>
            </a:r>
            <a:r>
              <a:rPr lang="en-US" altLang="es-AR" sz="2800" i="0" dirty="0">
                <a:solidFill>
                  <a:schemeClr val="tx2"/>
                </a:solidFill>
              </a:rPr>
              <a:t> ‘Create Context’ del Palette</a:t>
            </a:r>
          </a:p>
        </p:txBody>
      </p:sp>
    </p:spTree>
    <p:extLst>
      <p:ext uri="{BB962C8B-B14F-4D97-AF65-F5344CB8AC3E}">
        <p14:creationId xmlns:p14="http://schemas.microsoft.com/office/powerpoint/2010/main" val="2038405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633EF-CD33-4ECD-BC56-5A827D18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524126"/>
            <a:ext cx="8543925" cy="3028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887FBF-970D-4FD2-A5EA-0DC7D145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40"/>
            <a:ext cx="8574792" cy="54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 err="1">
                <a:solidFill>
                  <a:schemeClr val="tx2"/>
                </a:solidFill>
              </a:rPr>
              <a:t>Usar</a:t>
            </a:r>
            <a:r>
              <a:rPr lang="en-US" altLang="es-AR" sz="2800" i="0" dirty="0">
                <a:solidFill>
                  <a:schemeClr val="tx2"/>
                </a:solidFill>
              </a:rPr>
              <a:t> un try/catch y </a:t>
            </a:r>
            <a:r>
              <a:rPr lang="en-US" altLang="es-AR" sz="2800" i="0" dirty="0" err="1">
                <a:solidFill>
                  <a:schemeClr val="tx2"/>
                </a:solidFill>
              </a:rPr>
              <a:t>tacear</a:t>
            </a:r>
            <a:r>
              <a:rPr lang="en-US" altLang="es-AR" sz="2800" i="0" dirty="0">
                <a:solidFill>
                  <a:schemeClr val="tx2"/>
                </a:solidFill>
              </a:rPr>
              <a:t> </a:t>
            </a:r>
            <a:r>
              <a:rPr lang="en-US" altLang="es-AR" sz="2800" i="0" dirty="0" err="1">
                <a:solidFill>
                  <a:schemeClr val="tx2"/>
                </a:solidFill>
              </a:rPr>
              <a:t>errores</a:t>
            </a:r>
            <a:endParaRPr lang="en-US" altLang="es-AR" sz="28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926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B3A5B-8397-4A8F-8269-2BAFFB10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2" y="1265375"/>
            <a:ext cx="4143375" cy="3876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DEB863-FB86-413D-BF35-6FBA9F16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084" y="1265375"/>
            <a:ext cx="4143373" cy="493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La IP es de OCEANA (no del Context Store)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El JSON Data hay que </a:t>
            </a:r>
            <a:r>
              <a:rPr lang="en-US" altLang="es-AR" sz="2800" i="0" dirty="0" err="1">
                <a:solidFill>
                  <a:schemeClr val="tx2"/>
                </a:solidFill>
              </a:rPr>
              <a:t>crearlo</a:t>
            </a:r>
            <a:r>
              <a:rPr lang="en-US" altLang="es-AR" sz="2800" i="0" dirty="0">
                <a:solidFill>
                  <a:schemeClr val="tx2"/>
                </a:solidFill>
              </a:rPr>
              <a:t> ‘a mano’. </a:t>
            </a:r>
            <a:r>
              <a:rPr lang="en-US" altLang="es-AR" sz="2000" i="0" dirty="0">
                <a:solidFill>
                  <a:schemeClr val="tx2"/>
                </a:solidFill>
              </a:rPr>
              <a:t>Nota: Si se quiere ‘</a:t>
            </a:r>
            <a:r>
              <a:rPr lang="en-US" altLang="es-AR" sz="2000" i="0" dirty="0" err="1">
                <a:solidFill>
                  <a:schemeClr val="tx2"/>
                </a:solidFill>
              </a:rPr>
              <a:t>forzar</a:t>
            </a:r>
            <a:r>
              <a:rPr lang="en-US" altLang="es-AR" sz="2000" i="0" dirty="0">
                <a:solidFill>
                  <a:schemeClr val="tx2"/>
                </a:solidFill>
              </a:rPr>
              <a:t>’ el </a:t>
            </a:r>
            <a:r>
              <a:rPr lang="en-US" altLang="es-AR" sz="2000" i="0" dirty="0" err="1">
                <a:solidFill>
                  <a:schemeClr val="tx2"/>
                </a:solidFill>
              </a:rPr>
              <a:t>ContextID</a:t>
            </a:r>
            <a:r>
              <a:rPr lang="en-US" altLang="es-AR" sz="2000" i="0" dirty="0">
                <a:solidFill>
                  <a:schemeClr val="tx2"/>
                </a:solidFill>
              </a:rPr>
              <a:t> desde la aplicacion (</a:t>
            </a:r>
            <a:r>
              <a:rPr lang="en-US" altLang="es-AR" sz="2000" i="0" dirty="0" err="1">
                <a:solidFill>
                  <a:schemeClr val="tx2"/>
                </a:solidFill>
              </a:rPr>
              <a:t>en</a:t>
            </a:r>
            <a:r>
              <a:rPr lang="en-US" altLang="es-AR" sz="2000" i="0" dirty="0">
                <a:solidFill>
                  <a:schemeClr val="tx2"/>
                </a:solidFill>
              </a:rPr>
              <a:t> vez de que lo </a:t>
            </a:r>
            <a:r>
              <a:rPr lang="en-US" altLang="es-AR" sz="2000" i="0" dirty="0" err="1">
                <a:solidFill>
                  <a:schemeClr val="tx2"/>
                </a:solidFill>
              </a:rPr>
              <a:t>fije</a:t>
            </a:r>
            <a:r>
              <a:rPr lang="en-US" altLang="es-AR" sz="2000" i="0" dirty="0">
                <a:solidFill>
                  <a:schemeClr val="tx2"/>
                </a:solidFill>
              </a:rPr>
              <a:t> el Context </a:t>
            </a:r>
            <a:r>
              <a:rPr lang="en-US" altLang="es-AR" sz="2000" i="0" dirty="0" err="1">
                <a:solidFill>
                  <a:schemeClr val="tx2"/>
                </a:solidFill>
              </a:rPr>
              <a:t>Stre</a:t>
            </a:r>
            <a:r>
              <a:rPr lang="en-US" altLang="es-AR" sz="2000" i="0" dirty="0">
                <a:solidFill>
                  <a:schemeClr val="tx2"/>
                </a:solidFill>
              </a:rPr>
              <a:t>), hay que </a:t>
            </a:r>
            <a:r>
              <a:rPr lang="en-US" altLang="es-AR" sz="2000" i="0" dirty="0" err="1">
                <a:solidFill>
                  <a:schemeClr val="tx2"/>
                </a:solidFill>
              </a:rPr>
              <a:t>ponerlo</a:t>
            </a:r>
            <a:r>
              <a:rPr lang="en-US" altLang="es-AR" sz="2000" i="0" dirty="0">
                <a:solidFill>
                  <a:schemeClr val="tx2"/>
                </a:solidFill>
              </a:rPr>
              <a:t> </a:t>
            </a:r>
            <a:r>
              <a:rPr lang="en-US" altLang="es-AR" sz="2000" i="0" dirty="0" err="1">
                <a:solidFill>
                  <a:schemeClr val="tx2"/>
                </a:solidFill>
              </a:rPr>
              <a:t>en</a:t>
            </a:r>
            <a:r>
              <a:rPr lang="en-US" altLang="es-AR" sz="2000" i="0" dirty="0">
                <a:solidFill>
                  <a:schemeClr val="tx2"/>
                </a:solidFill>
              </a:rPr>
              <a:t> el JSON Data.</a:t>
            </a:r>
            <a:r>
              <a:rPr lang="en-US" altLang="es-AR" sz="2800" i="0" dirty="0">
                <a:solidFill>
                  <a:schemeClr val="tx2"/>
                </a:solidFill>
              </a:rPr>
              <a:t>1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Lease Time es cuanto </a:t>
            </a:r>
            <a:r>
              <a:rPr lang="en-US" altLang="es-AR" sz="2800" i="0" dirty="0" err="1">
                <a:solidFill>
                  <a:schemeClr val="tx2"/>
                </a:solidFill>
              </a:rPr>
              <a:t>va</a:t>
            </a:r>
            <a:r>
              <a:rPr lang="en-US" altLang="es-AR" sz="2800" i="0" dirty="0">
                <a:solidFill>
                  <a:schemeClr val="tx2"/>
                </a:solidFill>
              </a:rPr>
              <a:t> a </a:t>
            </a:r>
            <a:r>
              <a:rPr lang="en-US" altLang="es-AR" sz="2800" i="0" dirty="0" err="1">
                <a:solidFill>
                  <a:schemeClr val="tx2"/>
                </a:solidFill>
              </a:rPr>
              <a:t>durar</a:t>
            </a:r>
            <a:r>
              <a:rPr lang="en-US" altLang="es-AR" sz="2800" i="0" dirty="0">
                <a:solidFill>
                  <a:schemeClr val="tx2"/>
                </a:solidFill>
              </a:rPr>
              <a:t> la información </a:t>
            </a:r>
            <a:r>
              <a:rPr lang="en-US" altLang="es-AR" sz="2800" i="0" dirty="0" err="1">
                <a:solidFill>
                  <a:schemeClr val="tx2"/>
                </a:solidFill>
              </a:rPr>
              <a:t>en</a:t>
            </a:r>
            <a:r>
              <a:rPr lang="en-US" altLang="es-AR" sz="2800" i="0" dirty="0">
                <a:solidFill>
                  <a:schemeClr val="tx2"/>
                </a:solidFill>
              </a:rPr>
              <a:t> el Context Store (</a:t>
            </a:r>
            <a:r>
              <a:rPr lang="en-US" altLang="es-AR" sz="2800" i="0" dirty="0" err="1">
                <a:solidFill>
                  <a:schemeClr val="tx2"/>
                </a:solidFill>
              </a:rPr>
              <a:t>en</a:t>
            </a:r>
            <a:r>
              <a:rPr lang="en-US" altLang="es-AR" sz="2800" i="0" dirty="0">
                <a:solidFill>
                  <a:schemeClr val="tx2"/>
                </a:solidFill>
              </a:rPr>
              <a:t> </a:t>
            </a:r>
            <a:r>
              <a:rPr lang="en-US" altLang="es-AR" sz="2800" i="0" dirty="0" err="1">
                <a:solidFill>
                  <a:schemeClr val="tx2"/>
                </a:solidFill>
              </a:rPr>
              <a:t>ms</a:t>
            </a:r>
            <a:r>
              <a:rPr lang="en-US" altLang="es-AR" sz="2800" i="0" dirty="0">
                <a:solidFill>
                  <a:schemeClr val="tx2"/>
                </a:solidFill>
              </a:rPr>
              <a:t>)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La variable ‘Result’ </a:t>
            </a:r>
            <a:r>
              <a:rPr lang="en-US" altLang="es-AR" sz="2800" i="0" dirty="0" err="1">
                <a:solidFill>
                  <a:schemeClr val="tx2"/>
                </a:solidFill>
              </a:rPr>
              <a:t>devolverá</a:t>
            </a:r>
            <a:r>
              <a:rPr lang="en-US" altLang="es-AR" sz="2800" i="0" dirty="0">
                <a:solidFill>
                  <a:schemeClr val="tx2"/>
                </a:solidFill>
              </a:rPr>
              <a:t> el Context Id.</a:t>
            </a:r>
          </a:p>
        </p:txBody>
      </p:sp>
    </p:spTree>
    <p:extLst>
      <p:ext uri="{BB962C8B-B14F-4D97-AF65-F5344CB8AC3E}">
        <p14:creationId xmlns:p14="http://schemas.microsoft.com/office/powerpoint/2010/main" val="25393051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D00E0E-9AF6-4C17-91FF-3C3B7FB6F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Tips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para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Context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87FBF-970D-4FD2-A5EA-0DC7D145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70" y="1368039"/>
            <a:ext cx="8574792" cy="438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EL PDC hace un POST del JSON DATA a la URL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i="0" dirty="0">
                <a:solidFill>
                  <a:schemeClr val="tx2"/>
                </a:solidFill>
              </a:rPr>
              <a:t>https://acp36dc9clstr1.avayacloud.com/services/OceanaCoreDataService/oceana/data/context/schema?lease=300001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Donde ‘Lease’ es el Least Time</a:t>
            </a:r>
          </a:p>
          <a:p>
            <a:pPr algn="just">
              <a:buClr>
                <a:srgbClr val="FF9900"/>
              </a:buClr>
              <a:buSzPct val="70000"/>
            </a:pPr>
            <a:endParaRPr lang="en-US" altLang="es-AR" sz="2800" i="0" dirty="0">
              <a:solidFill>
                <a:schemeClr val="tx2"/>
              </a:solidFill>
            </a:endParaRP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800" i="0" dirty="0">
                <a:solidFill>
                  <a:schemeClr val="tx2"/>
                </a:solidFill>
              </a:rPr>
              <a:t>Si el context </a:t>
            </a:r>
            <a:r>
              <a:rPr lang="en-US" altLang="es-AR" sz="2800" i="0" dirty="0" err="1">
                <a:solidFill>
                  <a:schemeClr val="tx2"/>
                </a:solidFill>
              </a:rPr>
              <a:t>ya</a:t>
            </a:r>
            <a:r>
              <a:rPr lang="en-US" altLang="es-AR" sz="2800" i="0" dirty="0">
                <a:solidFill>
                  <a:schemeClr val="tx2"/>
                </a:solidFill>
              </a:rPr>
              <a:t> </a:t>
            </a:r>
            <a:r>
              <a:rPr lang="en-US" altLang="es-AR" sz="2800" i="0" dirty="0" err="1">
                <a:solidFill>
                  <a:schemeClr val="tx2"/>
                </a:solidFill>
              </a:rPr>
              <a:t>existe</a:t>
            </a:r>
            <a:r>
              <a:rPr lang="en-US" altLang="es-AR" sz="2800" i="0" dirty="0">
                <a:solidFill>
                  <a:schemeClr val="tx2"/>
                </a:solidFill>
              </a:rPr>
              <a:t>, el Create </a:t>
            </a:r>
            <a:r>
              <a:rPr lang="en-US" altLang="es-AR" sz="2800" i="0" dirty="0" err="1">
                <a:solidFill>
                  <a:schemeClr val="tx2"/>
                </a:solidFill>
              </a:rPr>
              <a:t>tira</a:t>
            </a:r>
            <a:r>
              <a:rPr lang="en-US" altLang="es-AR" sz="2800" i="0" dirty="0">
                <a:solidFill>
                  <a:schemeClr val="tx2"/>
                </a:solidFill>
              </a:rPr>
              <a:t> una </a:t>
            </a:r>
            <a:r>
              <a:rPr lang="en-US" altLang="es-AR" sz="2800" i="0" dirty="0" err="1">
                <a:solidFill>
                  <a:schemeClr val="tx2"/>
                </a:solidFill>
              </a:rPr>
              <a:t>excepción</a:t>
            </a:r>
            <a:r>
              <a:rPr lang="en-US" altLang="es-AR" sz="2800" i="0" dirty="0">
                <a:solidFill>
                  <a:schemeClr val="tx2"/>
                </a:solidFill>
              </a:rPr>
              <a:t> con el error</a:t>
            </a:r>
          </a:p>
          <a:p>
            <a:pPr algn="just">
              <a:buClr>
                <a:srgbClr val="FF9900"/>
              </a:buClr>
              <a:buSzPct val="70000"/>
            </a:pPr>
            <a:r>
              <a:rPr lang="en-US" altLang="es-AR" sz="2400" i="0" dirty="0">
                <a:solidFill>
                  <a:schemeClr val="tx2"/>
                </a:solidFill>
              </a:rPr>
              <a:t>[400:"contextId and </a:t>
            </a:r>
            <a:r>
              <a:rPr lang="en-US" altLang="es-AR" sz="2400" i="0" dirty="0" err="1">
                <a:solidFill>
                  <a:schemeClr val="tx2"/>
                </a:solidFill>
              </a:rPr>
              <a:t>routingId</a:t>
            </a:r>
            <a:r>
              <a:rPr lang="en-US" altLang="es-AR" sz="2400" i="0" dirty="0">
                <a:solidFill>
                  <a:schemeClr val="tx2"/>
                </a:solidFill>
              </a:rPr>
              <a:t> combination already exists in the repository."]</a:t>
            </a:r>
          </a:p>
        </p:txBody>
      </p:sp>
    </p:spTree>
    <p:extLst>
      <p:ext uri="{BB962C8B-B14F-4D97-AF65-F5344CB8AC3E}">
        <p14:creationId xmlns:p14="http://schemas.microsoft.com/office/powerpoint/2010/main" val="24288840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7332</TotalTime>
  <Words>1184</Words>
  <Application>Microsoft Office PowerPoint</Application>
  <PresentationFormat>Letter Paper (8.5x11 in)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EDS</vt:lpstr>
      <vt:lpstr>Eurostile</vt:lpstr>
      <vt:lpstr>Times New Roman</vt:lpstr>
      <vt:lpstr>Wingdings</vt:lpstr>
      <vt:lpstr>Redmond Template v3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Certius Administrator</cp:lastModifiedBy>
  <cp:revision>757</cp:revision>
  <cp:lastPrinted>2005-04-07T19:27:31Z</cp:lastPrinted>
  <dcterms:created xsi:type="dcterms:W3CDTF">2009-02-23T17:30:19Z</dcterms:created>
  <dcterms:modified xsi:type="dcterms:W3CDTF">2020-04-22T16:36:36Z</dcterms:modified>
</cp:coreProperties>
</file>