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2" r:id="rId2"/>
  </p:sldMasterIdLst>
  <p:notesMasterIdLst>
    <p:notesMasterId r:id="rId51"/>
  </p:notesMasterIdLst>
  <p:handoutMasterIdLst>
    <p:handoutMasterId r:id="rId52"/>
  </p:handoutMasterIdLst>
  <p:sldIdLst>
    <p:sldId id="1010" r:id="rId3"/>
    <p:sldId id="1060" r:id="rId4"/>
    <p:sldId id="1058" r:id="rId5"/>
    <p:sldId id="1032" r:id="rId6"/>
    <p:sldId id="1059" r:id="rId7"/>
    <p:sldId id="1061" r:id="rId8"/>
    <p:sldId id="1031" r:id="rId9"/>
    <p:sldId id="1033" r:id="rId10"/>
    <p:sldId id="1036" r:id="rId11"/>
    <p:sldId id="1037" r:id="rId12"/>
    <p:sldId id="1038" r:id="rId13"/>
    <p:sldId id="1039" r:id="rId14"/>
    <p:sldId id="1056" r:id="rId15"/>
    <p:sldId id="1057" r:id="rId16"/>
    <p:sldId id="1040" r:id="rId17"/>
    <p:sldId id="1082" r:id="rId18"/>
    <p:sldId id="1062" r:id="rId19"/>
    <p:sldId id="1041" r:id="rId20"/>
    <p:sldId id="1063" r:id="rId21"/>
    <p:sldId id="1065" r:id="rId22"/>
    <p:sldId id="1064" r:id="rId23"/>
    <p:sldId id="1042" r:id="rId24"/>
    <p:sldId id="1044" r:id="rId25"/>
    <p:sldId id="1066" r:id="rId26"/>
    <p:sldId id="1067" r:id="rId27"/>
    <p:sldId id="1068" r:id="rId28"/>
    <p:sldId id="1069" r:id="rId29"/>
    <p:sldId id="1045" r:id="rId30"/>
    <p:sldId id="1070" r:id="rId31"/>
    <p:sldId id="1085" r:id="rId32"/>
    <p:sldId id="1043" r:id="rId33"/>
    <p:sldId id="1071" r:id="rId34"/>
    <p:sldId id="1072" r:id="rId35"/>
    <p:sldId id="1076" r:id="rId36"/>
    <p:sldId id="1073" r:id="rId37"/>
    <p:sldId id="1047" r:id="rId38"/>
    <p:sldId id="1048" r:id="rId39"/>
    <p:sldId id="1074" r:id="rId40"/>
    <p:sldId id="1051" r:id="rId41"/>
    <p:sldId id="1075" r:id="rId42"/>
    <p:sldId id="1083" r:id="rId43"/>
    <p:sldId id="1052" r:id="rId44"/>
    <p:sldId id="1053" r:id="rId45"/>
    <p:sldId id="1077" r:id="rId46"/>
    <p:sldId id="1078" r:id="rId47"/>
    <p:sldId id="1080" r:id="rId48"/>
    <p:sldId id="1081" r:id="rId49"/>
    <p:sldId id="1084" r:id="rId50"/>
  </p:sldIdLst>
  <p:sldSz cx="9144000" cy="6858000" type="letter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9966"/>
    <a:srgbClr val="669900"/>
    <a:srgbClr val="FF9933"/>
    <a:srgbClr val="CCCC00"/>
    <a:srgbClr val="339933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88099" autoAdjust="0"/>
  </p:normalViewPr>
  <p:slideViewPr>
    <p:cSldViewPr snapToGrid="0">
      <p:cViewPr varScale="1">
        <p:scale>
          <a:sx n="72" d="100"/>
          <a:sy n="72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26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563563" y="949325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63563" y="3736975"/>
            <a:ext cx="2887662" cy="2127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563563" y="6521450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00139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1275" y="-20638"/>
            <a:ext cx="321627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0200" y="-20638"/>
            <a:ext cx="313372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9363" y="698500"/>
            <a:ext cx="4826000" cy="3619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79513" y="4560888"/>
            <a:ext cx="4956175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1" tIns="47263" rIns="94521" bIns="472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1275" y="9148763"/>
            <a:ext cx="32162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0200" y="9148763"/>
            <a:ext cx="31337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37E8446-F989-446E-AD40-2F70C488F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741488" y="9013825"/>
            <a:ext cx="47402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800" i="0">
                <a:solidFill>
                  <a:schemeClr val="tx1"/>
                </a:solidFill>
                <a:latin typeface="Arial" charset="0"/>
              </a:rPr>
              <a:t>EDS and the EDS logo are registered marks of Electronic Data Systems Corporation.</a:t>
            </a:r>
            <a:br>
              <a:rPr lang="en-US" altLang="es-AR" sz="800" i="0">
                <a:solidFill>
                  <a:schemeClr val="tx1"/>
                </a:solidFill>
                <a:latin typeface="Arial" charset="0"/>
              </a:rPr>
            </a:b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EDS is an equal opportunity employer, m/f/v/d.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Copyright ©1997 Electronic Data Systems Corporation. All rights reserved.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073150" y="8832850"/>
            <a:ext cx="72707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3800" i="0">
                <a:solidFill>
                  <a:schemeClr val="tx1"/>
                </a:solidFill>
                <a:latin typeface="ED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9100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571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000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715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7429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Para Powerpoint 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29300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1" descr="Bottom Para Powerpoint 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99715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83020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197100" cy="53387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274638"/>
            <a:ext cx="6438900" cy="5338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621145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68A99-47AE-4F65-9F61-CB937FE4A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79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9677A-9887-4655-B89C-01EB4456D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3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6C691-6803-4EB7-A4B3-3C21116A1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989E6-12C3-4960-B04C-25BF84224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11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1A471-6F57-479E-897C-08E78EBD2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6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4D8AF-0FAD-4188-8496-0AC0FDE57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8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6ACAA-1023-4BF1-9851-ED687BC4D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0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84E9D-B937-45C0-A436-DD367CEDD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4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326272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7D6E2-7668-4C59-A8D2-F91380E65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47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DE3E4-D89E-42A6-AD78-874A416A99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38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64A4E-D085-45E5-852D-BA2F3846F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5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2772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32377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32041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74088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5558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53793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75913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1130300"/>
            <a:ext cx="87884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11"/>
          <p:cNvSpPr>
            <a:spLocks noChangeArrowheads="1"/>
          </p:cNvSpPr>
          <p:nvPr/>
        </p:nvSpPr>
        <p:spPr bwMode="auto">
          <a:xfrm>
            <a:off x="942975" y="6364288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s-ES_tradnl" altLang="es-AR" sz="14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0" name="Text Box 26"/>
          <p:cNvSpPr txBox="1">
            <a:spLocks noChangeArrowheads="1"/>
          </p:cNvSpPr>
          <p:nvPr userDrawn="1"/>
        </p:nvSpPr>
        <p:spPr bwMode="auto">
          <a:xfrm rot="10800000">
            <a:off x="-92075" y="6518275"/>
            <a:ext cx="3492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marL="342900" indent="-3429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algn="r" eaLnBrk="1" hangingPunct="1">
              <a:defRPr/>
            </a:pPr>
            <a:fld id="{39730358-1A4A-4CA7-90C8-9F5CE6DF993B}" type="slidenum">
              <a:rPr lang="es-ES" sz="1200" b="1" i="0" smtClean="0">
                <a:solidFill>
                  <a:schemeClr val="tx1"/>
                </a:solidFill>
              </a:rPr>
              <a:pPr algn="r" eaLnBrk="1" hangingPunct="1">
                <a:defRPr/>
              </a:pPr>
              <a:t>‹#›</a:t>
            </a:fld>
            <a:endParaRPr lang="es-ES" sz="1200" b="1" i="0">
              <a:solidFill>
                <a:schemeClr val="tx1"/>
              </a:solidFill>
            </a:endParaRPr>
          </a:p>
        </p:txBody>
      </p:sp>
      <p:pic>
        <p:nvPicPr>
          <p:cNvPr id="1029" name="7 Image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53975"/>
            <a:ext cx="15748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0163"/>
            <a:ext cx="91440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9013"/>
            <a:ext cx="9144000" cy="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11" r:id="rId2"/>
    <p:sldLayoutId id="2147484412" r:id="rId3"/>
    <p:sldLayoutId id="2147484413" r:id="rId4"/>
    <p:sldLayoutId id="2147484414" r:id="rId5"/>
    <p:sldLayoutId id="2147484415" r:id="rId6"/>
    <p:sldLayoutId id="2147484416" r:id="rId7"/>
    <p:sldLayoutId id="2147484417" r:id="rId8"/>
    <p:sldLayoutId id="2147484418" r:id="rId9"/>
    <p:sldLayoutId id="2147484419" r:id="rId10"/>
    <p:sldLayoutId id="2147484420" r:id="rId11"/>
  </p:sldLayoutIdLst>
  <p:transition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70000"/>
        <a:buFont typeface="Wingdings" pitchFamily="2" charset="2"/>
        <a:buChar char="q"/>
        <a:defRPr sz="2800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0000"/>
        <a:buFont typeface="Wingdings" pitchFamily="2" charset="2"/>
        <a:buChar char="Ø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5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5000"/>
        <a:buChar char="o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text styles</a:t>
            </a:r>
          </a:p>
          <a:p>
            <a:pPr lvl="1"/>
            <a:r>
              <a:rPr lang="en-US" altLang="es-AR"/>
              <a:t>Second level</a:t>
            </a:r>
          </a:p>
          <a:p>
            <a:pPr lvl="2"/>
            <a:r>
              <a:rPr lang="en-US" altLang="es-AR"/>
              <a:t>Third level</a:t>
            </a:r>
          </a:p>
          <a:p>
            <a:pPr lvl="3"/>
            <a:r>
              <a:rPr lang="en-US" altLang="es-AR"/>
              <a:t>Fourth level</a:t>
            </a:r>
          </a:p>
          <a:p>
            <a:pPr lvl="4"/>
            <a:r>
              <a:rPr lang="en-US" altLang="es-AR"/>
              <a:t>Fifth level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1012EB3-7892-4C72-8A7B-182087428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nfluence.forge.avaya.com/display/FORGE/GForge#GForge-CreateanAutomationAccoun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19138" y="1935163"/>
            <a:ext cx="7451725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s-AR" altLang="es-AR" sz="2400" b="1" dirty="0" err="1">
                <a:solidFill>
                  <a:schemeClr val="tx2"/>
                </a:solidFill>
              </a:rPr>
              <a:t>Bamboo</a:t>
            </a:r>
            <a:r>
              <a:rPr lang="es-AR" altLang="es-AR" sz="2400" b="1" dirty="0">
                <a:solidFill>
                  <a:schemeClr val="tx2"/>
                </a:solidFill>
              </a:rPr>
              <a:t> es una herramienta que compila y empaqueta todos los componentes (archivos) del proyecto que se esta desarrollando, y los deja listos para </a:t>
            </a:r>
            <a:r>
              <a:rPr lang="es-AR" altLang="es-AR" sz="2400" b="1" dirty="0" err="1">
                <a:solidFill>
                  <a:schemeClr val="tx2"/>
                </a:solidFill>
              </a:rPr>
              <a:t>deployar</a:t>
            </a:r>
            <a:r>
              <a:rPr lang="es-AR" altLang="es-AR" sz="2400" b="1" dirty="0">
                <a:solidFill>
                  <a:schemeClr val="tx2"/>
                </a:solidFill>
              </a:rPr>
              <a:t> en el entorno del cliente.</a:t>
            </a:r>
          </a:p>
          <a:p>
            <a:pPr>
              <a:buClr>
                <a:srgbClr val="FF9900"/>
              </a:buClr>
              <a:buSzPct val="70000"/>
            </a:pPr>
            <a:endParaRPr lang="es-AR" altLang="es-AR" sz="2400" b="1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400" b="1" dirty="0">
                <a:solidFill>
                  <a:schemeClr val="tx2"/>
                </a:solidFill>
              </a:rPr>
              <a:t>También se encarga de ejecutar Sonar, que es una herramienta de inspección de código fuente y ejecución automática de los test unitarios (esto lo hace únicamente en los proyectos Java, no en los proyectos </a:t>
            </a:r>
            <a:r>
              <a:rPr lang="es-AR" altLang="es-AR" sz="2400" b="1" dirty="0" err="1">
                <a:solidFill>
                  <a:schemeClr val="tx2"/>
                </a:solidFill>
              </a:rPr>
              <a:t>Speech</a:t>
            </a:r>
            <a:r>
              <a:rPr lang="es-AR" altLang="es-AR" sz="2400" b="1" dirty="0">
                <a:solidFill>
                  <a:schemeClr val="tx2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Business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501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Los </a:t>
            </a:r>
            <a:r>
              <a:rPr lang="es-AR" sz="2000" b="1" i="0" dirty="0" err="1">
                <a:solidFill>
                  <a:schemeClr val="tx2"/>
                </a:solidFill>
              </a:rPr>
              <a:t>Poms</a:t>
            </a:r>
            <a:r>
              <a:rPr lang="es-AR" sz="2000" b="1" i="0" dirty="0">
                <a:solidFill>
                  <a:schemeClr val="tx2"/>
                </a:solidFill>
              </a:rPr>
              <a:t> que corresponden a la Business los seguiremos trabajando como siempre, solamente hay que incluir en estos la referencia al </a:t>
            </a:r>
            <a:r>
              <a:rPr lang="es-AR" sz="2000" b="1" i="0" dirty="0" err="1">
                <a:solidFill>
                  <a:schemeClr val="tx2"/>
                </a:solidFill>
              </a:rPr>
              <a:t>parent</a:t>
            </a:r>
            <a:r>
              <a:rPr lang="es-AR" sz="2000" b="1" i="0" dirty="0">
                <a:solidFill>
                  <a:schemeClr val="tx2"/>
                </a:solidFill>
              </a:rPr>
              <a:t> </a:t>
            </a:r>
            <a:r>
              <a:rPr lang="es-AR" sz="2000" b="1" i="0" dirty="0" err="1">
                <a:solidFill>
                  <a:schemeClr val="tx2"/>
                </a:solidFill>
              </a:rPr>
              <a:t>pom</a:t>
            </a:r>
            <a:r>
              <a:rPr lang="es-AR" sz="2000" b="1" i="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endParaRPr lang="es-AR" sz="2000" b="1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>
              <a:buClr>
                <a:srgbClr val="FF99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&lt;</a:t>
            </a:r>
            <a:r>
              <a:rPr lang="es-MX" sz="1400" dirty="0" err="1">
                <a:solidFill>
                  <a:schemeClr val="tx2"/>
                </a:solidFill>
              </a:rPr>
              <a:t>parent</a:t>
            </a:r>
            <a:r>
              <a:rPr lang="es-MX" sz="1400" dirty="0">
                <a:solidFill>
                  <a:schemeClr val="tx2"/>
                </a:solidFill>
              </a:rPr>
              <a:t>&gt;</a:t>
            </a:r>
          </a:p>
          <a:p>
            <a:pPr lvl="2">
              <a:buClr>
                <a:srgbClr val="FF99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       &lt;</a:t>
            </a:r>
            <a:r>
              <a:rPr lang="es-MX" sz="1400" dirty="0" err="1">
                <a:solidFill>
                  <a:schemeClr val="tx2"/>
                </a:solidFill>
              </a:rPr>
              <a:t>groupId</a:t>
            </a:r>
            <a:r>
              <a:rPr lang="es-MX" sz="1400" dirty="0">
                <a:solidFill>
                  <a:schemeClr val="tx2"/>
                </a:solidFill>
              </a:rPr>
              <a:t>&gt;</a:t>
            </a:r>
            <a:r>
              <a:rPr lang="es-MX" sz="1400" dirty="0" err="1">
                <a:solidFill>
                  <a:schemeClr val="tx2"/>
                </a:solidFill>
              </a:rPr>
              <a:t>com.avaya.ept</a:t>
            </a:r>
            <a:r>
              <a:rPr lang="es-MX" sz="1400" dirty="0">
                <a:solidFill>
                  <a:schemeClr val="tx2"/>
                </a:solidFill>
              </a:rPr>
              <a:t>&lt;/</a:t>
            </a:r>
            <a:r>
              <a:rPr lang="es-MX" sz="1400" dirty="0" err="1">
                <a:solidFill>
                  <a:schemeClr val="tx2"/>
                </a:solidFill>
              </a:rPr>
              <a:t>groupId</a:t>
            </a:r>
            <a:r>
              <a:rPr lang="es-MX" sz="1400" dirty="0">
                <a:solidFill>
                  <a:schemeClr val="tx2"/>
                </a:solidFill>
              </a:rPr>
              <a:t>&gt; 	 </a:t>
            </a:r>
          </a:p>
          <a:p>
            <a:pPr lvl="2">
              <a:buClr>
                <a:srgbClr val="FF99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       &lt;</a:t>
            </a:r>
            <a:r>
              <a:rPr lang="es-MX" sz="1400" dirty="0" err="1">
                <a:solidFill>
                  <a:schemeClr val="tx2"/>
                </a:solidFill>
              </a:rPr>
              <a:t>artifactId</a:t>
            </a:r>
            <a:r>
              <a:rPr lang="es-MX" sz="1400" dirty="0">
                <a:solidFill>
                  <a:schemeClr val="tx2"/>
                </a:solidFill>
              </a:rPr>
              <a:t>&gt;{</a:t>
            </a:r>
            <a:r>
              <a:rPr lang="es-MX" sz="1400" dirty="0" err="1">
                <a:solidFill>
                  <a:schemeClr val="tx2"/>
                </a:solidFill>
              </a:rPr>
              <a:t>Proyect</a:t>
            </a:r>
            <a:r>
              <a:rPr lang="es-MX" sz="1400" dirty="0">
                <a:solidFill>
                  <a:schemeClr val="tx2"/>
                </a:solidFill>
              </a:rPr>
              <a:t>}_</a:t>
            </a:r>
            <a:r>
              <a:rPr lang="es-MX" sz="1400" dirty="0" err="1">
                <a:solidFill>
                  <a:schemeClr val="tx2"/>
                </a:solidFill>
              </a:rPr>
              <a:t>Model</a:t>
            </a:r>
            <a:r>
              <a:rPr lang="es-MX" sz="1400" dirty="0">
                <a:solidFill>
                  <a:schemeClr val="tx2"/>
                </a:solidFill>
              </a:rPr>
              <a:t>&lt;/</a:t>
            </a:r>
            <a:r>
              <a:rPr lang="es-MX" sz="1400" dirty="0" err="1">
                <a:solidFill>
                  <a:schemeClr val="tx2"/>
                </a:solidFill>
              </a:rPr>
              <a:t>artifactId</a:t>
            </a:r>
            <a:r>
              <a:rPr lang="es-MX" sz="1400" dirty="0">
                <a:solidFill>
                  <a:schemeClr val="tx2"/>
                </a:solidFill>
              </a:rPr>
              <a:t>&gt;</a:t>
            </a:r>
          </a:p>
          <a:p>
            <a:pPr lvl="2">
              <a:buClr>
                <a:srgbClr val="FF99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       &lt;</a:t>
            </a:r>
            <a:r>
              <a:rPr lang="es-MX" sz="1400" dirty="0" err="1">
                <a:solidFill>
                  <a:schemeClr val="tx2"/>
                </a:solidFill>
              </a:rPr>
              <a:t>version</a:t>
            </a:r>
            <a:r>
              <a:rPr lang="es-MX" sz="1400" dirty="0">
                <a:solidFill>
                  <a:schemeClr val="tx2"/>
                </a:solidFill>
              </a:rPr>
              <a:t>&gt;1.0&lt;/</a:t>
            </a:r>
            <a:r>
              <a:rPr lang="es-MX" sz="1400" dirty="0" err="1">
                <a:solidFill>
                  <a:schemeClr val="tx2"/>
                </a:solidFill>
              </a:rPr>
              <a:t>version</a:t>
            </a:r>
            <a:r>
              <a:rPr lang="es-MX" sz="1400" dirty="0">
                <a:solidFill>
                  <a:schemeClr val="tx2"/>
                </a:solidFill>
              </a:rPr>
              <a:t>&gt;</a:t>
            </a:r>
          </a:p>
          <a:p>
            <a:pPr lvl="2">
              <a:buClr>
                <a:srgbClr val="FF99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&lt;/</a:t>
            </a:r>
            <a:r>
              <a:rPr lang="es-MX" sz="1400" dirty="0" err="1">
                <a:solidFill>
                  <a:schemeClr val="tx2"/>
                </a:solidFill>
              </a:rPr>
              <a:t>parent</a:t>
            </a:r>
            <a:r>
              <a:rPr lang="es-MX" sz="1400" dirty="0">
                <a:solidFill>
                  <a:schemeClr val="tx2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Módulos </a:t>
            </a:r>
            <a:r>
              <a:rPr lang="en-U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</a:pPr>
            <a:r>
              <a:rPr lang="es-AR" altLang="es-AR" sz="2000" b="1" i="0">
                <a:solidFill>
                  <a:schemeClr val="tx2"/>
                </a:solidFill>
              </a:rPr>
              <a:t>La carpeta CallFlow, la cual contiene todo el desarrollo de los módulos OD también debe contener un Pom y usaremos el siguiente template:</a:t>
            </a: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454309" y="5047753"/>
            <a:ext cx="7451725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Este únicamente posee la referencia al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parent</a:t>
            </a:r>
            <a:r>
              <a:rPr lang="es-MX" altLang="es-AR" sz="2000" b="1" i="0" dirty="0">
                <a:solidFill>
                  <a:schemeClr val="tx2"/>
                </a:solidFill>
              </a:rPr>
              <a:t>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Pom</a:t>
            </a:r>
            <a:r>
              <a:rPr lang="es-MX" altLang="es-AR" sz="2000" b="1" i="0" dirty="0">
                <a:solidFill>
                  <a:schemeClr val="tx2"/>
                </a:solidFill>
              </a:rPr>
              <a:t> e indica cuales son los módulos “hijos”</a:t>
            </a: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397794"/>
              </p:ext>
            </p:extLst>
          </p:nvPr>
        </p:nvGraphicFramePr>
        <p:xfrm>
          <a:off x="3138392" y="2865177"/>
          <a:ext cx="1740090" cy="1468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8392" y="2865177"/>
                        <a:ext cx="1740090" cy="1468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Módulos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7"/>
            <a:ext cx="7451725" cy="324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Para que los módulos </a:t>
            </a:r>
            <a:r>
              <a:rPr lang="en-US" sz="2000" b="1" i="0" dirty="0">
                <a:solidFill>
                  <a:schemeClr val="tx2"/>
                </a:solidFill>
              </a:rPr>
              <a:t>speech</a:t>
            </a:r>
            <a:r>
              <a:rPr lang="es-AR" sz="2000" b="1" i="0" dirty="0">
                <a:solidFill>
                  <a:schemeClr val="tx2"/>
                </a:solidFill>
              </a:rPr>
              <a:t> compilen y se genere correctamente el </a:t>
            </a:r>
            <a:r>
              <a:rPr lang="es-AR" sz="2000" b="1" i="0" dirty="0" err="1">
                <a:solidFill>
                  <a:schemeClr val="tx2"/>
                </a:solidFill>
              </a:rPr>
              <a:t>war</a:t>
            </a:r>
            <a:r>
              <a:rPr lang="es-AR" sz="2000" b="1" i="0" dirty="0">
                <a:solidFill>
                  <a:schemeClr val="tx2"/>
                </a:solidFill>
              </a:rPr>
              <a:t>, hay que seguir los siguientes pasos para cada módulo de </a:t>
            </a:r>
            <a:r>
              <a:rPr lang="es-AR" sz="2000" b="1" i="0" dirty="0" err="1">
                <a:solidFill>
                  <a:schemeClr val="tx2"/>
                </a:solidFill>
              </a:rPr>
              <a:t>Speech</a:t>
            </a:r>
            <a:r>
              <a:rPr lang="es-AR" sz="2000" b="1" i="0" dirty="0">
                <a:solidFill>
                  <a:schemeClr val="tx2"/>
                </a:solidFill>
              </a:rPr>
              <a:t>:</a:t>
            </a:r>
          </a:p>
          <a:p>
            <a:pPr marL="800100" lvl="1" indent="-342900">
              <a:buClr>
                <a:srgbClr val="008000"/>
              </a:buClr>
              <a:buSzPct val="80000"/>
              <a:buFontTx/>
              <a:buChar char="►"/>
              <a:defRPr/>
            </a:pPr>
            <a:r>
              <a:rPr lang="es-AR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 1:</a:t>
            </a: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Asegurarse de que el OD tenga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seteado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correctamente los valores por defecto de exportación.</a:t>
            </a:r>
          </a:p>
          <a:p>
            <a:pPr marL="1714500" lvl="3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Sobre el proyecto de </a:t>
            </a:r>
            <a:r>
              <a:rPr lang="es-MX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con el </a:t>
            </a:r>
            <a:r>
              <a:rPr lang="es-MX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boton</a:t>
            </a: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derecho del mouse ir a </a:t>
            </a:r>
            <a:r>
              <a:rPr lang="es-MX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Properties</a:t>
            </a: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-&gt;</a:t>
            </a:r>
            <a:r>
              <a:rPr lang="es-MX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Orchestration</a:t>
            </a: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MX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Designer</a:t>
            </a: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-&gt;General</a:t>
            </a:r>
          </a:p>
          <a:p>
            <a:pPr marL="1714500" lvl="3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Sobre el proyecto de </a:t>
            </a:r>
            <a:r>
              <a:rPr lang="es-MX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con el </a:t>
            </a:r>
            <a:r>
              <a:rPr lang="es-MX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boton</a:t>
            </a: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derecho del mouse ir a </a:t>
            </a:r>
            <a:r>
              <a:rPr lang="es-MX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Properties</a:t>
            </a: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-&gt;</a:t>
            </a:r>
            <a:r>
              <a:rPr lang="es-MX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Orchestration</a:t>
            </a: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MX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Designer</a:t>
            </a: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-&gt;</a:t>
            </a:r>
            <a:r>
              <a:rPr lang="es-MX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endParaRPr lang="es-MX" sz="14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Luego generar un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war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exportándolo mediante el OD.</a:t>
            </a:r>
          </a:p>
          <a:p>
            <a:pPr marL="1714500" lvl="3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endParaRPr lang="es-MX" sz="14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endParaRPr lang="es-MX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68" y="4591050"/>
            <a:ext cx="2676525" cy="188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2" y="4591050"/>
            <a:ext cx="31146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7189788" y="1341437"/>
            <a:ext cx="1654490" cy="14219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Valido solo para </a:t>
            </a:r>
            <a:r>
              <a:rPr lang="es-ES" sz="2400" b="1" cap="none" spc="0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Tomcat</a:t>
            </a:r>
            <a:r>
              <a:rPr lang="es-ES" sz="2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y </a:t>
            </a:r>
            <a:r>
              <a:rPr lang="es-ES" sz="2400" b="1" cap="none" spc="0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Weblogic</a:t>
            </a:r>
            <a:endParaRPr lang="es-ES" sz="2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Módulos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7"/>
            <a:ext cx="7451725" cy="478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Para que los módulos </a:t>
            </a:r>
            <a:r>
              <a:rPr lang="en-US" sz="2000" b="1" i="0" dirty="0">
                <a:solidFill>
                  <a:schemeClr val="tx2"/>
                </a:solidFill>
              </a:rPr>
              <a:t>speech</a:t>
            </a:r>
            <a:r>
              <a:rPr lang="es-AR" sz="2000" b="1" i="0" dirty="0">
                <a:solidFill>
                  <a:schemeClr val="tx2"/>
                </a:solidFill>
              </a:rPr>
              <a:t> compilen y se genere correctamente el </a:t>
            </a:r>
            <a:r>
              <a:rPr lang="es-AR" sz="2000" b="1" i="0" dirty="0" err="1">
                <a:solidFill>
                  <a:schemeClr val="tx2"/>
                </a:solidFill>
              </a:rPr>
              <a:t>war</a:t>
            </a:r>
            <a:r>
              <a:rPr lang="es-AR" sz="2000" b="1" i="0" dirty="0">
                <a:solidFill>
                  <a:schemeClr val="tx2"/>
                </a:solidFill>
              </a:rPr>
              <a:t>, hay que seguir los siguientes pasos para cada módulo de </a:t>
            </a:r>
            <a:r>
              <a:rPr lang="es-AR" sz="2000" b="1" i="0" dirty="0" err="1">
                <a:solidFill>
                  <a:schemeClr val="tx2"/>
                </a:solidFill>
              </a:rPr>
              <a:t>Speech</a:t>
            </a:r>
            <a:r>
              <a:rPr lang="es-AR" sz="2000" b="1" i="0" dirty="0">
                <a:solidFill>
                  <a:schemeClr val="tx2"/>
                </a:solidFill>
              </a:rPr>
              <a:t>:</a:t>
            </a:r>
          </a:p>
          <a:p>
            <a:pPr marL="800100" lvl="1" indent="-342900">
              <a:buClr>
                <a:srgbClr val="008000"/>
              </a:buClr>
              <a:buSzPct val="80000"/>
              <a:buFontTx/>
              <a:buChar char="►"/>
              <a:defRPr/>
            </a:pPr>
            <a:r>
              <a:rPr lang="es-AR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 2 (caso </a:t>
            </a:r>
            <a:r>
              <a:rPr lang="es-AR" sz="1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Tomcat</a:t>
            </a:r>
            <a:r>
              <a:rPr lang="es-AR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):</a:t>
            </a: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Abrir el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war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y extraer de este los archivos “index.html” y “META-INF\context.xml”, así como el folder “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jsp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</a:t>
            </a: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Agregar estos archivos al código fuente del proyecto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-&gt;</a:t>
            </a:r>
          </a:p>
          <a:p>
            <a:pPr marL="800100" lvl="1" indent="-342900">
              <a:buClr>
                <a:srgbClr val="008000"/>
              </a:buClr>
              <a:buSzPct val="80000"/>
              <a:buFontTx/>
              <a:buChar char="►"/>
              <a:defRPr/>
            </a:pPr>
            <a:r>
              <a:rPr lang="es-AR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 2 (caso </a:t>
            </a:r>
            <a:r>
              <a:rPr lang="es-AR" sz="1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WebLogic</a:t>
            </a:r>
            <a:r>
              <a:rPr lang="es-AR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):</a:t>
            </a: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Abrir el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war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y extraer de este el archivo “index.html” y el folder “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jsp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</a:t>
            </a: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Solo para OD7: extraer también “weblogic.xml”</a:t>
            </a: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Agregar estos archivos al código fuente del proyecto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-&gt;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687" y="2266950"/>
            <a:ext cx="140017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9642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Módulos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7"/>
            <a:ext cx="7451725" cy="478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Para que los módulos </a:t>
            </a:r>
            <a:r>
              <a:rPr lang="en-US" sz="2000" b="1" i="0" dirty="0">
                <a:solidFill>
                  <a:schemeClr val="tx2"/>
                </a:solidFill>
              </a:rPr>
              <a:t>speech</a:t>
            </a:r>
            <a:r>
              <a:rPr lang="es-AR" sz="2000" b="1" i="0" dirty="0">
                <a:solidFill>
                  <a:schemeClr val="tx2"/>
                </a:solidFill>
              </a:rPr>
              <a:t> compilen y se genere correctamente el </a:t>
            </a:r>
            <a:r>
              <a:rPr lang="es-AR" sz="2000" b="1" i="0" dirty="0" err="1">
                <a:solidFill>
                  <a:schemeClr val="tx2"/>
                </a:solidFill>
              </a:rPr>
              <a:t>war</a:t>
            </a:r>
            <a:r>
              <a:rPr lang="es-AR" sz="2000" b="1" i="0" dirty="0">
                <a:solidFill>
                  <a:schemeClr val="tx2"/>
                </a:solidFill>
              </a:rPr>
              <a:t>, hay que seguir los siguientes pasos para cada módulo de </a:t>
            </a:r>
            <a:r>
              <a:rPr lang="es-AR" sz="2000" b="1" i="0" dirty="0" err="1">
                <a:solidFill>
                  <a:schemeClr val="tx2"/>
                </a:solidFill>
              </a:rPr>
              <a:t>Speech</a:t>
            </a:r>
            <a:r>
              <a:rPr lang="es-AR" sz="2000" b="1" i="0" dirty="0">
                <a:solidFill>
                  <a:schemeClr val="tx2"/>
                </a:solidFill>
              </a:rPr>
              <a:t>:</a:t>
            </a:r>
          </a:p>
          <a:p>
            <a:pPr marL="800100" lvl="1" indent="-342900">
              <a:buClr>
                <a:srgbClr val="008000"/>
              </a:buClr>
              <a:buSzPct val="80000"/>
              <a:buFontTx/>
              <a:buChar char="►"/>
              <a:defRPr/>
            </a:pPr>
            <a:r>
              <a:rPr lang="es-AR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 3:</a:t>
            </a: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Agregar el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del modulo de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para el que usaremos el siguiente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template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967172"/>
              </p:ext>
            </p:extLst>
          </p:nvPr>
        </p:nvGraphicFramePr>
        <p:xfrm>
          <a:off x="2803620" y="4026090"/>
          <a:ext cx="2440154" cy="1176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Packager Shell Object" showAsIcon="1" r:id="rId4" imgW="1422720" imgH="685800" progId="Package">
                  <p:embed/>
                </p:oleObj>
              </mc:Choice>
              <mc:Fallback>
                <p:oleObj name="Packager Shell Object" showAsIcon="1" r:id="rId4" imgW="14227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3620" y="4026090"/>
                        <a:ext cx="2440154" cy="1176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9718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Módulos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289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00100" lvl="1" indent="-342900">
              <a:buClr>
                <a:srgbClr val="008000"/>
              </a:buClr>
              <a:buSzPct val="80000"/>
              <a:buFontTx/>
              <a:buChar char="►"/>
              <a:defRPr/>
            </a:pPr>
            <a:r>
              <a:rPr lang="es-AR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 4:</a:t>
            </a: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Asegurarse de que las versiones sean las que se están usando en el desarrollo y de cambiar el nombre del proyecto. Verificarlo en los archivos pom.xml del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trunk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y en el de cada proyecto de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endParaRPr lang="es-MX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>
              <a:buClr>
                <a:srgbClr val="008000"/>
              </a:buClr>
              <a:buSzPct val="80000"/>
              <a:defRPr/>
            </a:pPr>
            <a:endParaRPr lang="es-MX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>
              <a:buClr>
                <a:srgbClr val="008000"/>
              </a:buClr>
              <a:buSzPct val="80000"/>
              <a:defRPr/>
            </a:pPr>
            <a:r>
              <a:rPr lang="en-US" sz="1400" dirty="0">
                <a:solidFill>
                  <a:schemeClr val="tx2"/>
                </a:solidFill>
              </a:rPr>
              <a:t>&lt;attribute value="07.00.18.01" name="</a:t>
            </a:r>
            <a:r>
              <a:rPr lang="en-US" sz="1400" dirty="0" err="1">
                <a:solidFill>
                  <a:schemeClr val="tx2"/>
                </a:solidFill>
              </a:rPr>
              <a:t>dd</a:t>
            </a:r>
            <a:r>
              <a:rPr lang="en-US" sz="1400" dirty="0">
                <a:solidFill>
                  <a:schemeClr val="tx2"/>
                </a:solidFill>
              </a:rPr>
              <a:t>-version-</a:t>
            </a:r>
            <a:r>
              <a:rPr lang="en-US" sz="1400" dirty="0" err="1">
                <a:solidFill>
                  <a:schemeClr val="tx2"/>
                </a:solidFill>
              </a:rPr>
              <a:t>runtimeCommon</a:t>
            </a:r>
            <a:r>
              <a:rPr lang="en-US" sz="1400" dirty="0">
                <a:solidFill>
                  <a:schemeClr val="tx2"/>
                </a:solidFill>
              </a:rPr>
              <a:t>"/&gt;</a:t>
            </a:r>
          </a:p>
          <a:p>
            <a:pPr lvl="2">
              <a:buClr>
                <a:srgbClr val="008000"/>
              </a:buClr>
              <a:buSzPct val="80000"/>
              <a:defRPr/>
            </a:pPr>
            <a:r>
              <a:rPr lang="en-US" sz="1400" dirty="0">
                <a:solidFill>
                  <a:schemeClr val="tx2"/>
                </a:solidFill>
              </a:rPr>
              <a:t>&lt;attribute value="07.00.18.01" name="</a:t>
            </a:r>
            <a:r>
              <a:rPr lang="en-US" sz="1400" dirty="0" err="1">
                <a:solidFill>
                  <a:schemeClr val="tx2"/>
                </a:solidFill>
              </a:rPr>
              <a:t>dd</a:t>
            </a:r>
            <a:r>
              <a:rPr lang="en-US" sz="1400" dirty="0">
                <a:solidFill>
                  <a:schemeClr val="tx2"/>
                </a:solidFill>
              </a:rPr>
              <a:t>-version-runtime"/&gt;</a:t>
            </a:r>
          </a:p>
          <a:p>
            <a:pPr lvl="2">
              <a:buClr>
                <a:srgbClr val="008000"/>
              </a:buClr>
              <a:buSzPct val="80000"/>
              <a:defRPr/>
            </a:pPr>
            <a:r>
              <a:rPr lang="en-US" sz="1400" dirty="0">
                <a:solidFill>
                  <a:schemeClr val="tx2"/>
                </a:solidFill>
              </a:rPr>
              <a:t>&lt;attribute value="7.0.0.1801" name="</a:t>
            </a:r>
            <a:r>
              <a:rPr lang="en-US" sz="1400" dirty="0" err="1">
                <a:solidFill>
                  <a:schemeClr val="tx2"/>
                </a:solidFill>
              </a:rPr>
              <a:t>dd</a:t>
            </a:r>
            <a:r>
              <a:rPr lang="en-US" sz="1400" dirty="0">
                <a:solidFill>
                  <a:schemeClr val="tx2"/>
                </a:solidFill>
              </a:rPr>
              <a:t>-ide-version"/&gt;</a:t>
            </a:r>
            <a:endParaRPr lang="es-MX" sz="1400" dirty="0">
              <a:solidFill>
                <a:schemeClr val="tx2"/>
              </a:solidFill>
            </a:endParaRP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endParaRPr lang="es-MX" sz="18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Carpeta Data</a:t>
            </a:r>
            <a:endParaRPr lang="en-U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245316" y="1341438"/>
            <a:ext cx="7526242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</a:pPr>
            <a:r>
              <a:rPr lang="es-AR" altLang="es-AR" sz="2000" b="1" i="0" dirty="0">
                <a:solidFill>
                  <a:schemeClr val="tx2"/>
                </a:solidFill>
              </a:rPr>
              <a:t>La carpeta Data, la cual contiene archivos de configuración de las aplicaciones de </a:t>
            </a:r>
            <a:r>
              <a:rPr lang="es-AR" altLang="es-AR" sz="2000" b="1" i="0" dirty="0" err="1">
                <a:solidFill>
                  <a:schemeClr val="tx2"/>
                </a:solidFill>
              </a:rPr>
              <a:t>Speech</a:t>
            </a:r>
            <a:r>
              <a:rPr lang="es-AR" altLang="es-AR" sz="2000" b="1" i="0" dirty="0">
                <a:solidFill>
                  <a:schemeClr val="tx2"/>
                </a:solidFill>
              </a:rPr>
              <a:t>, audios y gramáticas, también debe contener un </a:t>
            </a:r>
            <a:r>
              <a:rPr lang="es-AR" altLang="es-AR" sz="2000" b="1" i="0" dirty="0" err="1">
                <a:solidFill>
                  <a:schemeClr val="tx2"/>
                </a:solidFill>
              </a:rPr>
              <a:t>Pom</a:t>
            </a:r>
            <a:r>
              <a:rPr lang="es-AR" altLang="es-AR" sz="2000" b="1" i="0" dirty="0">
                <a:solidFill>
                  <a:schemeClr val="tx2"/>
                </a:solidFill>
              </a:rPr>
              <a:t> y usaremos el siguiente </a:t>
            </a:r>
            <a:r>
              <a:rPr lang="es-AR" altLang="es-AR" sz="2000" b="1" i="0" dirty="0" err="1">
                <a:solidFill>
                  <a:schemeClr val="tx2"/>
                </a:solidFill>
              </a:rPr>
              <a:t>template</a:t>
            </a:r>
            <a:r>
              <a:rPr lang="es-AR" altLang="es-AR" sz="2000" b="1" i="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454309" y="5047753"/>
            <a:ext cx="7451725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Este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pom</a:t>
            </a:r>
            <a:r>
              <a:rPr lang="es-MX" altLang="es-AR" sz="2000" b="1" i="0" dirty="0">
                <a:solidFill>
                  <a:schemeClr val="tx2"/>
                </a:solidFill>
              </a:rPr>
              <a:t> hace referencia al “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assembly</a:t>
            </a:r>
            <a:r>
              <a:rPr lang="es-MX" altLang="es-AR" sz="2000" b="1" i="0" dirty="0">
                <a:solidFill>
                  <a:schemeClr val="tx2"/>
                </a:solidFill>
              </a:rPr>
              <a:t>” de la Carpeta Data.</a:t>
            </a:r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082398"/>
              </p:ext>
            </p:extLst>
          </p:nvPr>
        </p:nvGraphicFramePr>
        <p:xfrm>
          <a:off x="2705723" y="3166281"/>
          <a:ext cx="2336177" cy="1327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Packager Shell Object" showAsIcon="1" r:id="rId4" imgW="1206720" imgH="685800" progId="Package">
                  <p:embed/>
                </p:oleObj>
              </mc:Choice>
              <mc:Fallback>
                <p:oleObj name="Packager Shell Object" showAsIcon="1" r:id="rId4" imgW="12067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05723" y="3166281"/>
                        <a:ext cx="2336177" cy="1327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603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Assembly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del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trunk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719304" y="1888307"/>
            <a:ext cx="7451725" cy="3598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sz="2000" b="1" i="0" dirty="0">
                <a:solidFill>
                  <a:schemeClr val="tx2"/>
                </a:solidFill>
              </a:rPr>
              <a:t>El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 es básicamente juntar todo lo que hay que </a:t>
            </a:r>
            <a:r>
              <a:rPr lang="es-MX" sz="2000" b="1" i="0" dirty="0" err="1">
                <a:solidFill>
                  <a:schemeClr val="tx2"/>
                </a:solidFill>
              </a:rPr>
              <a:t>deployar</a:t>
            </a:r>
            <a:r>
              <a:rPr lang="es-MX" sz="2000" b="1" i="0" dirty="0">
                <a:solidFill>
                  <a:schemeClr val="tx2"/>
                </a:solidFill>
              </a:rPr>
              <a:t> y ponerlo en un archivo </a:t>
            </a:r>
            <a:r>
              <a:rPr lang="es-MX" sz="2000" b="1" i="0" dirty="0" err="1">
                <a:solidFill>
                  <a:schemeClr val="tx2"/>
                </a:solidFill>
              </a:rPr>
              <a:t>zip</a:t>
            </a:r>
            <a:r>
              <a:rPr lang="es-MX" sz="2000" b="1" i="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sz="2000" b="1" i="0" dirty="0">
                <a:solidFill>
                  <a:schemeClr val="tx2"/>
                </a:solidFill>
              </a:rPr>
              <a:t>El proceso de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 se ejecuta después de la compilación.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sz="2000" b="1" i="0" dirty="0">
                <a:solidFill>
                  <a:schemeClr val="tx2"/>
                </a:solidFill>
              </a:rPr>
              <a:t>Para el proceso de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 se usa un </a:t>
            </a:r>
            <a:r>
              <a:rPr lang="es-MX" sz="2000" b="1" i="0" dirty="0" err="1">
                <a:solidFill>
                  <a:schemeClr val="tx2"/>
                </a:solidFill>
              </a:rPr>
              <a:t>plugin</a:t>
            </a:r>
            <a:r>
              <a:rPr lang="es-MX" sz="2000" b="1" i="0" dirty="0">
                <a:solidFill>
                  <a:schemeClr val="tx2"/>
                </a:solidFill>
              </a:rPr>
              <a:t> de </a:t>
            </a:r>
            <a:r>
              <a:rPr lang="es-MX" sz="2000" b="1" i="0" dirty="0" err="1">
                <a:solidFill>
                  <a:schemeClr val="tx2"/>
                </a:solidFill>
              </a:rPr>
              <a:t>maven</a:t>
            </a:r>
            <a:r>
              <a:rPr lang="es-MX" sz="2000" b="1" i="0" dirty="0">
                <a:solidFill>
                  <a:schemeClr val="tx2"/>
                </a:solidFill>
              </a:rPr>
              <a:t>, al que hay que indicarle, mediante un archivo de configuración específico (</a:t>
            </a:r>
            <a:r>
              <a:rPr lang="es-MX" sz="2000" b="1" i="0" dirty="0" err="1">
                <a:solidFill>
                  <a:schemeClr val="tx2"/>
                </a:solidFill>
              </a:rPr>
              <a:t>xml</a:t>
            </a:r>
            <a:r>
              <a:rPr lang="es-MX" sz="2000" b="1" i="0" dirty="0">
                <a:solidFill>
                  <a:schemeClr val="tx2"/>
                </a:solidFill>
              </a:rPr>
              <a:t>), cuales son las carpetas y archivos que deben ser copiados dentro del </a:t>
            </a:r>
            <a:r>
              <a:rPr lang="es-MX" sz="2000" b="1" i="0" dirty="0" err="1">
                <a:solidFill>
                  <a:schemeClr val="tx2"/>
                </a:solidFill>
              </a:rPr>
              <a:t>zip</a:t>
            </a:r>
            <a:r>
              <a:rPr lang="es-MX" sz="2000" b="1" i="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307975" y="3963988"/>
            <a:ext cx="745172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54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Assembly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del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trunk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sz="2000" b="1" i="0" dirty="0">
                <a:solidFill>
                  <a:schemeClr val="tx2"/>
                </a:solidFill>
              </a:rPr>
              <a:t>El </a:t>
            </a:r>
            <a:r>
              <a:rPr lang="es-MX" sz="2000" b="1" i="0" dirty="0" err="1">
                <a:solidFill>
                  <a:schemeClr val="tx2"/>
                </a:solidFill>
              </a:rPr>
              <a:t>pom</a:t>
            </a:r>
            <a:r>
              <a:rPr lang="es-MX" sz="2000" b="1" i="0" dirty="0">
                <a:solidFill>
                  <a:schemeClr val="tx2"/>
                </a:solidFill>
              </a:rPr>
              <a:t> ubicado en el </a:t>
            </a:r>
            <a:r>
              <a:rPr lang="es-MX" sz="2000" b="1" i="0" dirty="0" err="1">
                <a:solidFill>
                  <a:schemeClr val="tx2"/>
                </a:solidFill>
              </a:rPr>
              <a:t>trunk</a:t>
            </a:r>
            <a:r>
              <a:rPr lang="es-MX" sz="2000" b="1" i="0" dirty="0">
                <a:solidFill>
                  <a:schemeClr val="tx2"/>
                </a:solidFill>
              </a:rPr>
              <a:t> contiene un </a:t>
            </a:r>
            <a:r>
              <a:rPr lang="es-MX" sz="2000" b="1" i="0" dirty="0" err="1">
                <a:solidFill>
                  <a:schemeClr val="tx2"/>
                </a:solidFill>
              </a:rPr>
              <a:t>profile</a:t>
            </a:r>
            <a:r>
              <a:rPr lang="es-MX" sz="2000" b="1" i="0" dirty="0">
                <a:solidFill>
                  <a:schemeClr val="tx2"/>
                </a:solidFill>
              </a:rPr>
              <a:t> que invoca al </a:t>
            </a:r>
            <a:r>
              <a:rPr lang="es-MX" sz="2000" b="1" i="0" dirty="0" err="1">
                <a:solidFill>
                  <a:schemeClr val="tx2"/>
                </a:solidFill>
              </a:rPr>
              <a:t>plugin</a:t>
            </a:r>
            <a:r>
              <a:rPr lang="es-MX" sz="2000" b="1" i="0" dirty="0">
                <a:solidFill>
                  <a:schemeClr val="tx2"/>
                </a:solidFill>
              </a:rPr>
              <a:t>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, el cual es el encargado de recolectar todos los </a:t>
            </a:r>
            <a:r>
              <a:rPr lang="es-MX" sz="2000" b="1" i="0" dirty="0" err="1">
                <a:solidFill>
                  <a:schemeClr val="tx2"/>
                </a:solidFill>
              </a:rPr>
              <a:t>wars</a:t>
            </a:r>
            <a:r>
              <a:rPr lang="es-MX" sz="2000" b="1" i="0" dirty="0">
                <a:solidFill>
                  <a:schemeClr val="tx2"/>
                </a:solidFill>
              </a:rPr>
              <a:t> y </a:t>
            </a:r>
            <a:r>
              <a:rPr lang="es-MX" sz="2000" b="1" i="0" dirty="0" err="1">
                <a:solidFill>
                  <a:schemeClr val="tx2"/>
                </a:solidFill>
              </a:rPr>
              <a:t>jars</a:t>
            </a:r>
            <a:r>
              <a:rPr lang="es-MX" sz="2000" b="1" i="0" dirty="0">
                <a:solidFill>
                  <a:schemeClr val="tx2"/>
                </a:solidFill>
              </a:rPr>
              <a:t> y armar el archivo </a:t>
            </a:r>
            <a:r>
              <a:rPr lang="es-MX" sz="2000" b="1" i="0" dirty="0" err="1">
                <a:solidFill>
                  <a:schemeClr val="tx2"/>
                </a:solidFill>
              </a:rPr>
              <a:t>zip</a:t>
            </a:r>
            <a:r>
              <a:rPr lang="es-MX" sz="2000" b="1" i="0" dirty="0">
                <a:solidFill>
                  <a:schemeClr val="tx2"/>
                </a:solidFill>
              </a:rPr>
              <a:t>. 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sz="2000" b="1" i="0" dirty="0">
                <a:solidFill>
                  <a:schemeClr val="tx2"/>
                </a:solidFill>
              </a:rPr>
              <a:t>Por prolijidad crearemos una carpeta dentro del </a:t>
            </a:r>
            <a:r>
              <a:rPr lang="es-MX" sz="2000" b="1" i="0" dirty="0" err="1">
                <a:solidFill>
                  <a:schemeClr val="tx2"/>
                </a:solidFill>
              </a:rPr>
              <a:t>trunk</a:t>
            </a:r>
            <a:r>
              <a:rPr lang="es-MX" sz="2000" b="1" i="0" dirty="0">
                <a:solidFill>
                  <a:schemeClr val="tx2"/>
                </a:solidFill>
              </a:rPr>
              <a:t>, que contenga el </a:t>
            </a:r>
            <a:r>
              <a:rPr lang="es-MX" sz="2000" b="1" i="0" dirty="0" err="1">
                <a:solidFill>
                  <a:schemeClr val="tx2"/>
                </a:solidFill>
              </a:rPr>
              <a:t>xml</a:t>
            </a:r>
            <a:r>
              <a:rPr lang="es-MX" sz="2000" b="1" i="0" dirty="0">
                <a:solidFill>
                  <a:schemeClr val="tx2"/>
                </a:solidFill>
              </a:rPr>
              <a:t> de configuración del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. 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  <p:pic>
        <p:nvPicPr>
          <p:cNvPr id="14340" name="Picture 5" descr="C:\Users\matiasm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87" y="3317768"/>
            <a:ext cx="8249171" cy="198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307975" y="3963988"/>
            <a:ext cx="745172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Assembly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del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trunk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282575" y="1341437"/>
            <a:ext cx="7451725" cy="504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r>
              <a:rPr lang="es-MX" sz="2000" b="1" i="0" dirty="0">
                <a:solidFill>
                  <a:schemeClr val="tx2"/>
                </a:solidFill>
              </a:rPr>
              <a:t>Para el </a:t>
            </a:r>
            <a:r>
              <a:rPr lang="es-MX" sz="2000" b="1" i="0" dirty="0" err="1">
                <a:solidFill>
                  <a:schemeClr val="tx2"/>
                </a:solidFill>
              </a:rPr>
              <a:t>xml</a:t>
            </a:r>
            <a:r>
              <a:rPr lang="es-MX" sz="2000" b="1" i="0" dirty="0">
                <a:solidFill>
                  <a:schemeClr val="tx2"/>
                </a:solidFill>
              </a:rPr>
              <a:t> del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 del </a:t>
            </a:r>
            <a:r>
              <a:rPr lang="es-MX" sz="2000" b="1" i="0" dirty="0" err="1">
                <a:solidFill>
                  <a:schemeClr val="tx2"/>
                </a:solidFill>
              </a:rPr>
              <a:t>trunk</a:t>
            </a:r>
            <a:r>
              <a:rPr lang="es-MX" sz="2000" b="1" i="0" dirty="0">
                <a:solidFill>
                  <a:schemeClr val="tx2"/>
                </a:solidFill>
              </a:rPr>
              <a:t> usaremos el siguiente </a:t>
            </a:r>
            <a:r>
              <a:rPr lang="es-MX" sz="2000" b="1" i="0" dirty="0" err="1">
                <a:solidFill>
                  <a:schemeClr val="tx2"/>
                </a:solidFill>
              </a:rPr>
              <a:t>template</a:t>
            </a: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r>
              <a:rPr lang="es-MX" sz="2000" b="1" i="0" dirty="0">
                <a:solidFill>
                  <a:schemeClr val="tx2"/>
                </a:solidFill>
              </a:rPr>
              <a:t>Opcionalmente pueden armarse tres XML diferentes de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 para: </a:t>
            </a:r>
            <a:r>
              <a:rPr lang="es-MX" sz="2000" b="1" i="0" dirty="0" err="1">
                <a:solidFill>
                  <a:schemeClr val="tx2"/>
                </a:solidFill>
              </a:rPr>
              <a:t>dev</a:t>
            </a:r>
            <a:r>
              <a:rPr lang="es-MX" sz="2000" b="1" i="0" dirty="0">
                <a:solidFill>
                  <a:schemeClr val="tx2"/>
                </a:solidFill>
              </a:rPr>
              <a:t>, </a:t>
            </a:r>
            <a:r>
              <a:rPr lang="es-MX" sz="2000" b="1" i="0" dirty="0" err="1">
                <a:solidFill>
                  <a:schemeClr val="tx2"/>
                </a:solidFill>
              </a:rPr>
              <a:t>prod</a:t>
            </a:r>
            <a:r>
              <a:rPr lang="es-MX" sz="2000" b="1" i="0" dirty="0">
                <a:solidFill>
                  <a:schemeClr val="tx2"/>
                </a:solidFill>
              </a:rPr>
              <a:t> (donde los archivos de configuración de la aplicación son diferentes), y adicionalmente se puede poner un XML de “no audios” para evitar copiar todos los audios dentro del </a:t>
            </a:r>
            <a:r>
              <a:rPr lang="es-MX" sz="2000" b="1" i="0" dirty="0" err="1">
                <a:solidFill>
                  <a:schemeClr val="tx2"/>
                </a:solidFill>
              </a:rPr>
              <a:t>zip</a:t>
            </a:r>
            <a:r>
              <a:rPr lang="es-MX" sz="2000" b="1" i="0" dirty="0">
                <a:solidFill>
                  <a:schemeClr val="tx2"/>
                </a:solidFill>
              </a:rPr>
              <a:t> cada vez que se hace un </a:t>
            </a:r>
            <a:r>
              <a:rPr lang="es-MX" sz="2000" b="1" i="0" dirty="0" err="1">
                <a:solidFill>
                  <a:schemeClr val="tx2"/>
                </a:solidFill>
              </a:rPr>
              <a:t>build</a:t>
            </a:r>
            <a:r>
              <a:rPr lang="es-MX" sz="2000" b="1" i="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307975" y="3963988"/>
            <a:ext cx="745172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582374"/>
              </p:ext>
            </p:extLst>
          </p:nvPr>
        </p:nvGraphicFramePr>
        <p:xfrm>
          <a:off x="1899312" y="2661313"/>
          <a:ext cx="3866488" cy="111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Packager Shell Object" showAsIcon="1" r:id="rId4" imgW="2388240" imgH="685800" progId="Package">
                  <p:embed/>
                </p:oleObj>
              </mc:Choice>
              <mc:Fallback>
                <p:oleObj name="Packager Shell Object" showAsIcon="1" r:id="rId4" imgW="23882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99312" y="2661313"/>
                        <a:ext cx="3866488" cy="111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665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Creacion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del Proyecto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0374" y="1369633"/>
            <a:ext cx="7451725" cy="4649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Para crear el proyecto de </a:t>
            </a:r>
            <a:r>
              <a:rPr lang="es-MX" sz="2000" b="1" i="0" dirty="0" err="1">
                <a:solidFill>
                  <a:schemeClr val="tx2"/>
                </a:solidFill>
              </a:rPr>
              <a:t>Bamboo</a:t>
            </a:r>
            <a:r>
              <a:rPr lang="es-MX" sz="2000" b="1" i="0" dirty="0">
                <a:solidFill>
                  <a:schemeClr val="tx2"/>
                </a:solidFill>
              </a:rPr>
              <a:t> necesitamos la siguiente información: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Nombre del Proyecto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Link en </a:t>
            </a:r>
            <a:r>
              <a:rPr lang="es-MX" sz="1800" b="1" i="0" dirty="0" err="1">
                <a:solidFill>
                  <a:schemeClr val="tx2"/>
                </a:solidFill>
              </a:rPr>
              <a:t>Forge</a:t>
            </a:r>
            <a:r>
              <a:rPr lang="es-MX" sz="1800" b="1" i="0" dirty="0">
                <a:solidFill>
                  <a:schemeClr val="tx2"/>
                </a:solidFill>
              </a:rPr>
              <a:t> del Proyecto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Link al </a:t>
            </a:r>
            <a:r>
              <a:rPr lang="es-MX" sz="1800" b="1" i="0" dirty="0" err="1">
                <a:solidFill>
                  <a:schemeClr val="tx2"/>
                </a:solidFill>
              </a:rPr>
              <a:t>svn</a:t>
            </a:r>
            <a:r>
              <a:rPr lang="es-MX" sz="1800" b="1" i="0" dirty="0">
                <a:solidFill>
                  <a:schemeClr val="tx2"/>
                </a:solidFill>
              </a:rPr>
              <a:t> del Proyecto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Nombre de los planes de </a:t>
            </a:r>
            <a:r>
              <a:rPr lang="es-MX" sz="1800" b="1" i="0" dirty="0" err="1">
                <a:solidFill>
                  <a:schemeClr val="tx2"/>
                </a:solidFill>
              </a:rPr>
              <a:t>build</a:t>
            </a:r>
            <a:r>
              <a:rPr lang="es-MX" sz="1800" b="1" i="0" dirty="0">
                <a:solidFill>
                  <a:schemeClr val="tx2"/>
                </a:solidFill>
              </a:rPr>
              <a:t> que se quieran configurar (se pueden armar también mas adelante. Cada plan es una configuración específica para ejecución de </a:t>
            </a:r>
            <a:r>
              <a:rPr lang="es-MX" sz="1800" b="1" i="0" dirty="0" err="1">
                <a:solidFill>
                  <a:schemeClr val="tx2"/>
                </a:solidFill>
              </a:rPr>
              <a:t>Bamboo</a:t>
            </a:r>
            <a:r>
              <a:rPr lang="es-MX" sz="1800" b="1" i="0" dirty="0">
                <a:solidFill>
                  <a:schemeClr val="tx2"/>
                </a:solidFill>
              </a:rPr>
              <a:t>. Normalmente se configura un plan nocturno (</a:t>
            </a:r>
            <a:r>
              <a:rPr lang="es-MX" sz="1800" b="1" i="0" dirty="0" err="1">
                <a:solidFill>
                  <a:schemeClr val="tx2"/>
                </a:solidFill>
              </a:rPr>
              <a:t>Nightly</a:t>
            </a:r>
            <a:r>
              <a:rPr lang="es-MX" sz="1800" b="1" i="0" dirty="0">
                <a:solidFill>
                  <a:schemeClr val="tx2"/>
                </a:solidFill>
              </a:rPr>
              <a:t>) que ejecuta </a:t>
            </a:r>
            <a:r>
              <a:rPr lang="es-MX" sz="1800" b="1" i="0" dirty="0" err="1">
                <a:solidFill>
                  <a:schemeClr val="tx2"/>
                </a:solidFill>
              </a:rPr>
              <a:t>Bamboo+Sonar</a:t>
            </a:r>
            <a:r>
              <a:rPr lang="es-MX" sz="1800" b="1" i="0" dirty="0">
                <a:solidFill>
                  <a:schemeClr val="tx2"/>
                </a:solidFill>
              </a:rPr>
              <a:t> una vez por noche, y un plan diurno (</a:t>
            </a:r>
            <a:r>
              <a:rPr lang="es-MX" sz="1800" b="1" i="0" dirty="0" err="1">
                <a:solidFill>
                  <a:schemeClr val="tx2"/>
                </a:solidFill>
              </a:rPr>
              <a:t>Daily</a:t>
            </a:r>
            <a:r>
              <a:rPr lang="es-MX" sz="1800" b="1" i="0" dirty="0">
                <a:solidFill>
                  <a:schemeClr val="tx2"/>
                </a:solidFill>
              </a:rPr>
              <a:t>) que ejecuta </a:t>
            </a:r>
            <a:r>
              <a:rPr lang="es-MX" sz="1800" b="1" i="0" dirty="0" err="1">
                <a:solidFill>
                  <a:schemeClr val="tx2"/>
                </a:solidFill>
              </a:rPr>
              <a:t>Bamboo</a:t>
            </a:r>
            <a:r>
              <a:rPr lang="es-MX" sz="1800" b="1" i="0" dirty="0">
                <a:solidFill>
                  <a:schemeClr val="tx2"/>
                </a:solidFill>
              </a:rPr>
              <a:t> solo si se detectan modificaciones al </a:t>
            </a:r>
            <a:r>
              <a:rPr lang="es-MX" sz="1800" b="1" i="0" dirty="0" err="1">
                <a:solidFill>
                  <a:schemeClr val="tx2"/>
                </a:solidFill>
              </a:rPr>
              <a:t>svn</a:t>
            </a:r>
            <a:r>
              <a:rPr lang="es-MX" sz="1800" b="1" i="0" dirty="0">
                <a:solidFill>
                  <a:schemeClr val="tx2"/>
                </a:solidFill>
              </a:rPr>
              <a:t>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AR" sz="1800" b="1" i="0" dirty="0">
                <a:solidFill>
                  <a:schemeClr val="tx2"/>
                </a:solidFill>
              </a:rPr>
              <a:t>Opcional: Link a algún proyecto de </a:t>
            </a:r>
            <a:r>
              <a:rPr lang="es-AR" sz="1800" b="1" i="0" dirty="0" err="1">
                <a:solidFill>
                  <a:schemeClr val="tx2"/>
                </a:solidFill>
              </a:rPr>
              <a:t>Bamboo</a:t>
            </a:r>
            <a:r>
              <a:rPr lang="es-AR" sz="1800" b="1" i="0" dirty="0">
                <a:solidFill>
                  <a:schemeClr val="tx2"/>
                </a:solidFill>
              </a:rPr>
              <a:t> del cual se pueda copiar un plan</a:t>
            </a:r>
          </a:p>
        </p:txBody>
      </p:sp>
    </p:spTree>
    <p:extLst>
      <p:ext uri="{BB962C8B-B14F-4D97-AF65-F5344CB8AC3E}">
        <p14:creationId xmlns:p14="http://schemas.microsoft.com/office/powerpoint/2010/main" val="1870608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Assembly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del Data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sz="2000" b="1" i="0" dirty="0">
                <a:solidFill>
                  <a:schemeClr val="tx2"/>
                </a:solidFill>
              </a:rPr>
              <a:t>El </a:t>
            </a:r>
            <a:r>
              <a:rPr lang="es-MX" sz="2000" b="1" i="0" dirty="0" err="1">
                <a:solidFill>
                  <a:schemeClr val="tx2"/>
                </a:solidFill>
              </a:rPr>
              <a:t>pom</a:t>
            </a:r>
            <a:r>
              <a:rPr lang="es-MX" sz="2000" b="1" i="0" dirty="0">
                <a:solidFill>
                  <a:schemeClr val="tx2"/>
                </a:solidFill>
              </a:rPr>
              <a:t> ubicado en la carpeta Data contiene un </a:t>
            </a:r>
            <a:r>
              <a:rPr lang="es-MX" sz="2000" b="1" i="0" dirty="0" err="1">
                <a:solidFill>
                  <a:schemeClr val="tx2"/>
                </a:solidFill>
              </a:rPr>
              <a:t>profile</a:t>
            </a:r>
            <a:r>
              <a:rPr lang="es-MX" sz="2000" b="1" i="0" dirty="0">
                <a:solidFill>
                  <a:schemeClr val="tx2"/>
                </a:solidFill>
              </a:rPr>
              <a:t> que invoca al </a:t>
            </a:r>
            <a:r>
              <a:rPr lang="es-MX" sz="2000" b="1" i="0" dirty="0" err="1">
                <a:solidFill>
                  <a:schemeClr val="tx2"/>
                </a:solidFill>
              </a:rPr>
              <a:t>plugin</a:t>
            </a:r>
            <a:r>
              <a:rPr lang="es-MX" sz="2000" b="1" i="0" dirty="0">
                <a:solidFill>
                  <a:schemeClr val="tx2"/>
                </a:solidFill>
              </a:rPr>
              <a:t>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 para la carpeta Data, el cual es el encargado de recolectar todos los folders y archivos de la carpeta data y armar un archivo </a:t>
            </a:r>
            <a:r>
              <a:rPr lang="es-MX" sz="2000" b="1" i="0" dirty="0" err="1">
                <a:solidFill>
                  <a:schemeClr val="tx2"/>
                </a:solidFill>
              </a:rPr>
              <a:t>zip</a:t>
            </a:r>
            <a:r>
              <a:rPr lang="es-MX" sz="2000" b="1" i="0" dirty="0">
                <a:solidFill>
                  <a:schemeClr val="tx2"/>
                </a:solidFill>
              </a:rPr>
              <a:t> específico con los contenidos de la carpeta Data.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sz="2000" b="1" i="0" dirty="0">
                <a:solidFill>
                  <a:schemeClr val="tx2"/>
                </a:solidFill>
              </a:rPr>
              <a:t>Por prolijidad crearemos una carpeta dentro de la carpeta Data, que contenga el </a:t>
            </a:r>
            <a:r>
              <a:rPr lang="es-MX" sz="2000" b="1" i="0" dirty="0" err="1">
                <a:solidFill>
                  <a:schemeClr val="tx2"/>
                </a:solidFill>
              </a:rPr>
              <a:t>xml</a:t>
            </a:r>
            <a:r>
              <a:rPr lang="es-MX" sz="2000" b="1" i="0" dirty="0">
                <a:solidFill>
                  <a:schemeClr val="tx2"/>
                </a:solidFill>
              </a:rPr>
              <a:t> de configuración del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. 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307975" y="3963988"/>
            <a:ext cx="745172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187" y="3681561"/>
            <a:ext cx="4663420" cy="2814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819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Assembly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del Data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282575" y="1341437"/>
            <a:ext cx="7451725" cy="504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r>
              <a:rPr lang="es-MX" sz="2000" b="1" i="0" dirty="0">
                <a:solidFill>
                  <a:schemeClr val="tx2"/>
                </a:solidFill>
              </a:rPr>
              <a:t>Para el </a:t>
            </a:r>
            <a:r>
              <a:rPr lang="es-MX" sz="2000" b="1" i="0" dirty="0" err="1">
                <a:solidFill>
                  <a:schemeClr val="tx2"/>
                </a:solidFill>
              </a:rPr>
              <a:t>xml</a:t>
            </a:r>
            <a:r>
              <a:rPr lang="es-MX" sz="2000" b="1" i="0" dirty="0">
                <a:solidFill>
                  <a:schemeClr val="tx2"/>
                </a:solidFill>
              </a:rPr>
              <a:t> del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 de la carpeta Data usaremos el siguiente </a:t>
            </a:r>
            <a:r>
              <a:rPr lang="es-MX" sz="2000" b="1" i="0" dirty="0" err="1">
                <a:solidFill>
                  <a:schemeClr val="tx2"/>
                </a:solidFill>
              </a:rPr>
              <a:t>template</a:t>
            </a: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307975" y="3963988"/>
            <a:ext cx="745172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89769"/>
              </p:ext>
            </p:extLst>
          </p:nvPr>
        </p:nvGraphicFramePr>
        <p:xfrm>
          <a:off x="2127510" y="2585942"/>
          <a:ext cx="4308520" cy="127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Packager Shell Object" showAsIcon="1" r:id="rId4" imgW="2311920" imgH="685800" progId="Package">
                  <p:embed/>
                </p:oleObj>
              </mc:Choice>
              <mc:Fallback>
                <p:oleObj name="Packager Shell Object" showAsIcon="1" r:id="rId4" imgW="23119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7510" y="2585942"/>
                        <a:ext cx="4308520" cy="1278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420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Chequeo de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5113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Para verificar que todos los </a:t>
            </a:r>
            <a:r>
              <a:rPr lang="es-MX" sz="2000" b="1" i="0" dirty="0" err="1">
                <a:solidFill>
                  <a:schemeClr val="tx2"/>
                </a:solidFill>
              </a:rPr>
              <a:t>poms</a:t>
            </a:r>
            <a:r>
              <a:rPr lang="es-MX" sz="2000" b="1" i="0" dirty="0">
                <a:solidFill>
                  <a:schemeClr val="tx2"/>
                </a:solidFill>
              </a:rPr>
              <a:t> funcionen correctamente ejecutar desde la PC, mas precisamente desde el </a:t>
            </a:r>
            <a:r>
              <a:rPr lang="es-MX" sz="2000" b="1" i="0" dirty="0" err="1">
                <a:solidFill>
                  <a:schemeClr val="tx2"/>
                </a:solidFill>
              </a:rPr>
              <a:t>trunk</a:t>
            </a:r>
            <a:r>
              <a:rPr lang="es-MX" sz="2000" b="1" i="0" dirty="0">
                <a:solidFill>
                  <a:schemeClr val="tx2"/>
                </a:solidFill>
              </a:rPr>
              <a:t> del proyecto, la instrucción de </a:t>
            </a:r>
            <a:r>
              <a:rPr lang="es-MX" sz="2000" b="1" i="0" dirty="0" err="1">
                <a:solidFill>
                  <a:schemeClr val="tx2"/>
                </a:solidFill>
              </a:rPr>
              <a:t>maven</a:t>
            </a:r>
            <a:r>
              <a:rPr lang="es-MX" sz="2000" b="1" i="0" dirty="0">
                <a:solidFill>
                  <a:schemeClr val="tx2"/>
                </a:solidFill>
              </a:rPr>
              <a:t>: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MX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es-MX" sz="1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mvn</a:t>
            </a:r>
            <a:r>
              <a:rPr lang="es-MX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MX" sz="1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package</a:t>
            </a:r>
            <a:endParaRPr lang="es-MX" sz="18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Para ejecutar el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 ejecutar primero el </a:t>
            </a:r>
            <a:r>
              <a:rPr lang="es-MX" sz="2000" b="1" i="0" dirty="0" err="1">
                <a:solidFill>
                  <a:schemeClr val="tx2"/>
                </a:solidFill>
              </a:rPr>
              <a:t>package</a:t>
            </a:r>
            <a:r>
              <a:rPr lang="es-MX" sz="2000" b="1" i="0" dirty="0">
                <a:solidFill>
                  <a:schemeClr val="tx2"/>
                </a:solidFill>
              </a:rPr>
              <a:t> y luego el </a:t>
            </a:r>
            <a:r>
              <a:rPr lang="es-MX" sz="2000" b="1" i="0" dirty="0" err="1">
                <a:solidFill>
                  <a:schemeClr val="tx2"/>
                </a:solidFill>
              </a:rPr>
              <a:t>goal</a:t>
            </a:r>
            <a:r>
              <a:rPr lang="es-MX" sz="2000" b="1" i="0" dirty="0">
                <a:solidFill>
                  <a:schemeClr val="tx2"/>
                </a:solidFill>
              </a:rPr>
              <a:t> de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: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MX" sz="20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s-MX" sz="1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mvn</a:t>
            </a:r>
            <a:r>
              <a:rPr lang="es-MX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MX" sz="1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package</a:t>
            </a:r>
            <a:endParaRPr lang="es-MX" sz="18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MX" sz="20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s-MX" sz="1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mvn</a:t>
            </a:r>
            <a:r>
              <a:rPr lang="es-MX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MX" sz="1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validate</a:t>
            </a:r>
            <a:r>
              <a:rPr lang="es-MX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</a:t>
            </a:r>
            <a:r>
              <a:rPr lang="es-MX" sz="1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PIvrATT-bundle</a:t>
            </a:r>
            <a:endParaRPr lang="es-MX" sz="18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s-MX" sz="18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24" y="4261396"/>
            <a:ext cx="7369791" cy="219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Acceso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El link a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Bamboo</a:t>
            </a:r>
            <a:r>
              <a:rPr lang="es-MX" altLang="es-AR" sz="2000" b="1" i="0" dirty="0">
                <a:solidFill>
                  <a:schemeClr val="tx2"/>
                </a:solidFill>
              </a:rPr>
              <a:t> se encuentra en la página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Forge</a:t>
            </a:r>
            <a:r>
              <a:rPr lang="es-MX" altLang="es-AR" sz="2000" b="1" i="0" dirty="0">
                <a:solidFill>
                  <a:schemeClr val="tx2"/>
                </a:solidFill>
              </a:rPr>
              <a:t> del proyecto.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132" y="2561917"/>
            <a:ext cx="3930556" cy="393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Acceso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282575" y="1341437"/>
            <a:ext cx="7451725" cy="144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altLang="es-AR" sz="2000" b="1" i="0" dirty="0" err="1">
                <a:solidFill>
                  <a:schemeClr val="tx2"/>
                </a:solidFill>
              </a:rPr>
              <a:t>Loguearse</a:t>
            </a:r>
            <a:r>
              <a:rPr lang="es-MX" altLang="es-AR" sz="2000" b="1" i="0" dirty="0">
                <a:solidFill>
                  <a:schemeClr val="tx2"/>
                </a:solidFill>
              </a:rPr>
              <a:t> en la pagina de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bamboo</a:t>
            </a:r>
            <a:r>
              <a:rPr lang="es-MX" altLang="es-AR" sz="2000" b="1" i="0" dirty="0">
                <a:solidFill>
                  <a:schemeClr val="tx2"/>
                </a:solidFill>
              </a:rPr>
              <a:t> del proyecto en cuestión, utilizando las credenciales Global del Avaya.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Se visualizarán todos los planes de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Bamboo</a:t>
            </a:r>
            <a:r>
              <a:rPr lang="es-MX" altLang="es-AR" sz="2000" b="1" i="0" dirty="0">
                <a:solidFill>
                  <a:schemeClr val="tx2"/>
                </a:solidFill>
              </a:rPr>
              <a:t> para este proyecto.</a:t>
            </a: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282575" y="5882185"/>
            <a:ext cx="7451725" cy="70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altLang="es-AR" sz="2000" b="1" i="0" dirty="0">
              <a:solidFill>
                <a:schemeClr val="tx2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36" y="2784143"/>
            <a:ext cx="8024685" cy="309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870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282575" y="1341437"/>
            <a:ext cx="7451725" cy="475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Por lo general, para cada proyecto se configuran dos planes:</a:t>
            </a:r>
          </a:p>
          <a:p>
            <a:pPr marL="800100" lvl="1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altLang="es-AR" sz="1800" b="1" i="0" dirty="0">
                <a:solidFill>
                  <a:schemeClr val="tx2"/>
                </a:solidFill>
              </a:rPr>
              <a:t>Uno nocturno, que es configurado para que se ejecute a una determinada hora todas las noches, y que también ejecuta Sonar.</a:t>
            </a:r>
          </a:p>
          <a:p>
            <a:pPr marL="800100" lvl="1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altLang="es-AR" sz="1800" b="1" i="0" dirty="0">
                <a:solidFill>
                  <a:schemeClr val="tx2"/>
                </a:solidFill>
              </a:rPr>
              <a:t>Uno diurno, que es configurado para que se ejecute cada vez que se hace un </a:t>
            </a:r>
            <a:r>
              <a:rPr lang="es-MX" altLang="es-AR" sz="1800" b="1" i="0" dirty="0" err="1">
                <a:solidFill>
                  <a:schemeClr val="tx2"/>
                </a:solidFill>
              </a:rPr>
              <a:t>commit</a:t>
            </a:r>
            <a:endParaRPr lang="es-MX" altLang="es-AR" sz="1800" b="1" i="0" dirty="0">
              <a:solidFill>
                <a:schemeClr val="tx2"/>
              </a:solidFill>
            </a:endParaRPr>
          </a:p>
          <a:p>
            <a:pPr marL="342900" lvl="1" indent="-342900">
              <a:buClr>
                <a:srgbClr val="FF9900"/>
              </a:buClr>
              <a:buSzPct val="140000"/>
              <a:buBlip>
                <a:blip r:embed="rId2"/>
              </a:buBlip>
            </a:pPr>
            <a:endParaRPr lang="es-MX" altLang="es-AR" sz="2000" b="1" i="0" dirty="0">
              <a:solidFill>
                <a:schemeClr val="tx2"/>
              </a:solidFill>
            </a:endParaRPr>
          </a:p>
          <a:p>
            <a:pPr marL="342900" lvl="1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Una vez que se termine de ejecutar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bamboo</a:t>
            </a:r>
            <a:r>
              <a:rPr lang="es-MX" altLang="es-AR" sz="2000" b="1" i="0" dirty="0">
                <a:solidFill>
                  <a:schemeClr val="tx2"/>
                </a:solidFill>
              </a:rPr>
              <a:t> sobre el proyecto, tendremos disponible el ‘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build</a:t>
            </a:r>
            <a:r>
              <a:rPr lang="es-MX" altLang="es-AR" sz="2000" b="1" i="0" dirty="0">
                <a:solidFill>
                  <a:schemeClr val="tx2"/>
                </a:solidFill>
              </a:rPr>
              <a:t>’ con todos los archivos a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deployar</a:t>
            </a:r>
            <a:r>
              <a:rPr lang="es-MX" altLang="es-AR" sz="2000" b="1" i="0" dirty="0">
                <a:solidFill>
                  <a:schemeClr val="tx2"/>
                </a:solidFill>
              </a:rPr>
              <a:t> en el entorno del cliente.</a:t>
            </a:r>
          </a:p>
          <a:p>
            <a:pPr marL="342900" lvl="1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Si también se ejecuta Sonar (plan nocturno) podremos ver en el tablero de control de Sonar los resultados de la inspección de Sonar sobre el código fuente del proyecto.</a:t>
            </a:r>
          </a:p>
          <a:p>
            <a:pPr marL="800100" lvl="1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altLang="es-AR" sz="1800" b="1" i="0" dirty="0">
              <a:solidFill>
                <a:schemeClr val="tx2"/>
              </a:solidFill>
            </a:endParaRP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282575" y="5882185"/>
            <a:ext cx="7451725" cy="70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altLang="es-AR" sz="2000" b="1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53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91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Si se accede a cualquiera de los planes se podrá visualizar todos los ‘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build</a:t>
            </a:r>
            <a:r>
              <a:rPr lang="es-MX" altLang="es-AR" sz="2000" b="1" i="0" dirty="0">
                <a:solidFill>
                  <a:schemeClr val="tx2"/>
                </a:solidFill>
              </a:rPr>
              <a:t>’ ejecutados por ese plan.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4" y="2251881"/>
            <a:ext cx="68865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76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91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Si se selecciona un ‘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build</a:t>
            </a:r>
            <a:r>
              <a:rPr lang="es-MX" altLang="es-AR" sz="2000" b="1" i="0" dirty="0">
                <a:solidFill>
                  <a:schemeClr val="tx2"/>
                </a:solidFill>
              </a:rPr>
              <a:t>’ en particular, en la pestaña de ‘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Artifacts</a:t>
            </a:r>
            <a:r>
              <a:rPr lang="es-MX" altLang="es-AR" sz="2000" b="1" i="0" dirty="0">
                <a:solidFill>
                  <a:schemeClr val="tx2"/>
                </a:solidFill>
              </a:rPr>
              <a:t>’ se podrá acceder al link para bajar los archivos a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deployar</a:t>
            </a:r>
            <a:r>
              <a:rPr lang="es-MX" altLang="es-AR" sz="2000" b="1" i="0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48" y="2251881"/>
            <a:ext cx="6676871" cy="431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713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91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Para configurar un plan, acceder a cualquiera de los planes creados para el proyecto en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Bamboo</a:t>
            </a:r>
            <a:r>
              <a:rPr lang="es-MX" altLang="es-AR" sz="2000" b="1" i="0" dirty="0">
                <a:solidFill>
                  <a:schemeClr val="tx2"/>
                </a:solidFill>
              </a:rPr>
              <a:t>, y luego seleccionar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Actions</a:t>
            </a:r>
            <a:r>
              <a:rPr lang="es-MX" altLang="es-AR" sz="2000" b="1" i="0" dirty="0">
                <a:solidFill>
                  <a:schemeClr val="tx2"/>
                </a:solidFill>
              </a:rPr>
              <a:t> </a:t>
            </a:r>
            <a:r>
              <a:rPr lang="es-MX" altLang="es-AR" sz="2000" b="1" i="0" dirty="0">
                <a:solidFill>
                  <a:schemeClr val="tx2"/>
                </a:solidFill>
                <a:sym typeface="Wingdings" pitchFamily="2" charset="2"/>
              </a:rPr>
              <a:t> Configure Plan</a:t>
            </a:r>
            <a:r>
              <a:rPr lang="es-MX" altLang="es-AR" sz="2000" b="1" i="0" dirty="0">
                <a:solidFill>
                  <a:schemeClr val="tx2"/>
                </a:solidFill>
              </a:rPr>
              <a:t>:</a:t>
            </a: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7" y="2612812"/>
            <a:ext cx="38481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8"/>
            <a:ext cx="8702399" cy="2157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Verificar la URL del repositorio yendo a ‘Plan </a:t>
            </a:r>
            <a:r>
              <a:rPr lang="es-MX" sz="2000" b="1" i="0" dirty="0" err="1">
                <a:solidFill>
                  <a:schemeClr val="tx2"/>
                </a:solidFill>
              </a:rPr>
              <a:t>Configuration</a:t>
            </a:r>
            <a:r>
              <a:rPr lang="es-MX" sz="2000" b="1" i="0" dirty="0">
                <a:solidFill>
                  <a:schemeClr val="tx2"/>
                </a:solidFill>
              </a:rPr>
              <a:t> -&gt; </a:t>
            </a:r>
            <a:r>
              <a:rPr lang="es-MX" sz="2000" b="1" i="0" dirty="0" err="1">
                <a:solidFill>
                  <a:schemeClr val="tx2"/>
                </a:solidFill>
              </a:rPr>
              <a:t>Repositories</a:t>
            </a:r>
            <a:r>
              <a:rPr lang="es-MX" sz="2000" b="1" i="0" dirty="0">
                <a:solidFill>
                  <a:schemeClr val="tx2"/>
                </a:solidFill>
              </a:rPr>
              <a:t>”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Arial" panose="020B0604020202020204" pitchFamily="34" charset="0"/>
              <a:buChar char="•"/>
              <a:defRPr/>
            </a:pP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 URL tiene que verse como: https://scm.forge.avaya.com. Lo que viene después del forge.avaya.com hay que dejarlo igual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Arial" panose="020B0604020202020204" pitchFamily="34" charset="0"/>
              <a:buChar char="•"/>
              <a:defRPr/>
            </a:pP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Poner en </a:t>
            </a:r>
            <a:r>
              <a:rPr lang="es-ES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username</a:t>
            </a: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el </a:t>
            </a:r>
            <a:r>
              <a:rPr lang="es-ES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username</a:t>
            </a: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 su proyecto (que se generó desde </a:t>
            </a:r>
            <a:r>
              <a:rPr lang="es-ES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Forge</a:t>
            </a: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), </a:t>
            </a:r>
            <a:r>
              <a:rPr lang="es-ES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Ej</a:t>
            </a: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es-ES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miamidade-automation</a:t>
            </a: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Arial" panose="020B0604020202020204" pitchFamily="34" charset="0"/>
              <a:buChar char="•"/>
              <a:defRPr/>
            </a:pP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Poner como </a:t>
            </a:r>
            <a:r>
              <a:rPr lang="es-ES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Authentication</a:t>
            </a: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</a:t>
            </a: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es-ES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Password</a:t>
            </a: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y poner el </a:t>
            </a:r>
            <a:r>
              <a:rPr lang="es-ES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password</a:t>
            </a: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correspondiente (que se generó desde </a:t>
            </a:r>
            <a:r>
              <a:rPr lang="es-ES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Forge</a:t>
            </a: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627409"/>
            <a:ext cx="6234527" cy="38978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13914" y="3597858"/>
            <a:ext cx="2467872" cy="110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tx2"/>
                </a:solidFill>
              </a:rPr>
              <a:t>Como crear la </a:t>
            </a:r>
            <a:r>
              <a:rPr lang="es-AR" dirty="0" err="1">
                <a:solidFill>
                  <a:schemeClr val="tx2"/>
                </a:solidFill>
              </a:rPr>
              <a:t>automation</a:t>
            </a:r>
            <a:r>
              <a:rPr lang="es-AR" dirty="0">
                <a:solidFill>
                  <a:schemeClr val="tx2"/>
                </a:solidFill>
              </a:rPr>
              <a:t> </a:t>
            </a:r>
            <a:r>
              <a:rPr lang="es-AR" dirty="0" err="1">
                <a:solidFill>
                  <a:schemeClr val="tx2"/>
                </a:solidFill>
              </a:rPr>
              <a:t>account</a:t>
            </a:r>
            <a:r>
              <a:rPr lang="es-AR" dirty="0">
                <a:solidFill>
                  <a:schemeClr val="tx2"/>
                </a:solidFill>
              </a:rPr>
              <a:t>: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s-AR" u="sng" dirty="0">
                <a:solidFill>
                  <a:schemeClr val="tx2"/>
                </a:solidFill>
                <a:hlinkClick r:id="rId4"/>
              </a:rPr>
              <a:t>https://confluence.forge.avaya.com/display/FORGE/GForge#GForge-CreateanAutomationAccount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9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Creacion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del Proyecto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0374" y="1369634"/>
            <a:ext cx="7451725" cy="2410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Para crear el proyecto de </a:t>
            </a:r>
            <a:r>
              <a:rPr lang="es-MX" sz="2000" b="1" i="0" dirty="0" err="1">
                <a:solidFill>
                  <a:schemeClr val="tx2"/>
                </a:solidFill>
              </a:rPr>
              <a:t>Bamboo</a:t>
            </a:r>
            <a:r>
              <a:rPr lang="es-MX" sz="2000" b="1" i="0" dirty="0">
                <a:solidFill>
                  <a:schemeClr val="tx2"/>
                </a:solidFill>
              </a:rPr>
              <a:t> hay que abrir un ticket a EDS, lo que se hace de la siguiente manera: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Ir al Jira (de cualquier proyecto)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Crear un nuevo ticket  para el proyecto “EDS </a:t>
            </a:r>
            <a:r>
              <a:rPr lang="es-MX" sz="1800" b="1" i="0" dirty="0" err="1">
                <a:solidFill>
                  <a:schemeClr val="tx2"/>
                </a:solidFill>
              </a:rPr>
              <a:t>Common</a:t>
            </a:r>
            <a:r>
              <a:rPr lang="es-MX" sz="1800" b="1" i="0" dirty="0">
                <a:solidFill>
                  <a:schemeClr val="tx2"/>
                </a:solidFill>
              </a:rPr>
              <a:t> </a:t>
            </a:r>
            <a:r>
              <a:rPr lang="es-MX" sz="1800" b="1" i="0" dirty="0" err="1">
                <a:solidFill>
                  <a:schemeClr val="tx2"/>
                </a:solidFill>
              </a:rPr>
              <a:t>Development</a:t>
            </a:r>
            <a:r>
              <a:rPr lang="es-MX" sz="1800" b="1" i="0" dirty="0">
                <a:solidFill>
                  <a:schemeClr val="tx2"/>
                </a:solidFill>
              </a:rPr>
              <a:t>” como “</a:t>
            </a:r>
            <a:r>
              <a:rPr lang="es-MX" sz="1800" b="1" i="0" dirty="0" err="1">
                <a:solidFill>
                  <a:schemeClr val="tx2"/>
                </a:solidFill>
              </a:rPr>
              <a:t>Task</a:t>
            </a:r>
            <a:r>
              <a:rPr lang="es-MX" sz="1800" b="1" i="0" dirty="0">
                <a:solidFill>
                  <a:schemeClr val="tx2"/>
                </a:solidFill>
              </a:rPr>
              <a:t>”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sz="1800" b="1" i="0" dirty="0">
                <a:solidFill>
                  <a:schemeClr val="tx2"/>
                </a:solidFill>
              </a:rPr>
              <a:t>El summary del ticket </a:t>
            </a:r>
            <a:r>
              <a:rPr lang="en-US" sz="1800" b="1" i="0" dirty="0" err="1">
                <a:solidFill>
                  <a:schemeClr val="tx2"/>
                </a:solidFill>
              </a:rPr>
              <a:t>debe</a:t>
            </a:r>
            <a:r>
              <a:rPr lang="en-US" sz="1800" b="1" i="0" dirty="0">
                <a:solidFill>
                  <a:schemeClr val="tx2"/>
                </a:solidFill>
              </a:rPr>
              <a:t> </a:t>
            </a:r>
            <a:r>
              <a:rPr lang="en-US" sz="1800" b="1" i="0" dirty="0" err="1">
                <a:solidFill>
                  <a:schemeClr val="tx2"/>
                </a:solidFill>
              </a:rPr>
              <a:t>ser</a:t>
            </a:r>
            <a:r>
              <a:rPr lang="en-US" sz="1800" b="1" i="0" dirty="0">
                <a:solidFill>
                  <a:schemeClr val="tx2"/>
                </a:solidFill>
              </a:rPr>
              <a:t>: </a:t>
            </a:r>
            <a:r>
              <a:rPr lang="en-US" sz="1800" b="1" dirty="0">
                <a:solidFill>
                  <a:schemeClr val="tx2"/>
                </a:solidFill>
              </a:rPr>
              <a:t>“Please create a bamboo project and build plan for {</a:t>
            </a:r>
            <a:r>
              <a:rPr lang="en-US" sz="1800" b="1" dirty="0" err="1">
                <a:solidFill>
                  <a:schemeClr val="tx2"/>
                </a:solidFill>
              </a:rPr>
              <a:t>Proyect</a:t>
            </a:r>
            <a:r>
              <a:rPr lang="en-US" sz="1800" b="1" dirty="0">
                <a:solidFill>
                  <a:schemeClr val="tx2"/>
                </a:solidFill>
              </a:rPr>
              <a:t> Name} project.”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endParaRPr lang="es-MX" sz="2000" b="1" i="0" dirty="0">
              <a:solidFill>
                <a:schemeClr val="tx2"/>
              </a:solidFill>
            </a:endParaRP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3" y="3780430"/>
            <a:ext cx="7382884" cy="2729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609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 – Nexus 3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2575" y="1341438"/>
            <a:ext cx="8702399" cy="1043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Para que el proyecto compile en Nexus 3, agreguen una variable llamada “AUTOMATION_PASSWORD”, en </a:t>
            </a:r>
            <a:r>
              <a:rPr lang="es-MX" sz="2000" b="1" i="0" dirty="0" err="1">
                <a:solidFill>
                  <a:schemeClr val="tx2"/>
                </a:solidFill>
              </a:rPr>
              <a:t>bamboo</a:t>
            </a:r>
            <a:r>
              <a:rPr lang="es-MX" sz="2000" b="1" i="0" dirty="0">
                <a:solidFill>
                  <a:schemeClr val="tx2"/>
                </a:solidFill>
              </a:rPr>
              <a:t>. El valor debe ser el que se obtiene al ir a la pestaña </a:t>
            </a:r>
            <a:r>
              <a:rPr lang="es-MX" sz="2000" b="1" i="0" dirty="0" err="1">
                <a:solidFill>
                  <a:schemeClr val="tx2"/>
                </a:solidFill>
              </a:rPr>
              <a:t>Automation</a:t>
            </a:r>
            <a:r>
              <a:rPr lang="es-MX" sz="2000" b="1" i="0" dirty="0">
                <a:solidFill>
                  <a:schemeClr val="tx2"/>
                </a:solidFill>
              </a:rPr>
              <a:t> del </a:t>
            </a:r>
            <a:r>
              <a:rPr lang="es-MX" sz="2000" b="1" i="0" dirty="0" err="1">
                <a:solidFill>
                  <a:schemeClr val="tx2"/>
                </a:solidFill>
              </a:rPr>
              <a:t>forge</a:t>
            </a:r>
            <a:r>
              <a:rPr lang="es-MX" sz="2000" b="1" i="0" dirty="0">
                <a:solidFill>
                  <a:schemeClr val="tx2"/>
                </a:solidFill>
              </a:rPr>
              <a:t> (es necesario ser administrador).</a:t>
            </a:r>
          </a:p>
        </p:txBody>
      </p:sp>
      <p:pic>
        <p:nvPicPr>
          <p:cNvPr id="5" name="Picture 4" descr="d7d316d5ee9232d6af09ad4ecb5d9d7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05" y="2385391"/>
            <a:ext cx="6721337" cy="3428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739078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Seleccionar Default Job en ‘</a:t>
            </a:r>
            <a:r>
              <a:rPr lang="es-MX" sz="2000" b="1" i="0" dirty="0" err="1">
                <a:solidFill>
                  <a:schemeClr val="tx2"/>
                </a:solidFill>
              </a:rPr>
              <a:t>Stages</a:t>
            </a:r>
            <a:r>
              <a:rPr lang="es-MX" sz="2000" b="1" i="0" dirty="0">
                <a:solidFill>
                  <a:schemeClr val="tx2"/>
                </a:solidFill>
              </a:rPr>
              <a:t> &amp; Jobs -&gt; Default </a:t>
            </a:r>
            <a:r>
              <a:rPr lang="es-MX" sz="2000" b="1" i="0" dirty="0" err="1">
                <a:solidFill>
                  <a:schemeClr val="tx2"/>
                </a:solidFill>
              </a:rPr>
              <a:t>Stage</a:t>
            </a:r>
            <a:r>
              <a:rPr lang="es-MX" sz="2000" b="1" i="0" dirty="0">
                <a:solidFill>
                  <a:schemeClr val="tx2"/>
                </a:solidFill>
              </a:rPr>
              <a:t> -&gt; Default Job -&gt; </a:t>
            </a:r>
            <a:r>
              <a:rPr lang="es-MX" sz="2000" b="1" i="0" dirty="0" err="1">
                <a:solidFill>
                  <a:schemeClr val="tx2"/>
                </a:solidFill>
              </a:rPr>
              <a:t>Tasks</a:t>
            </a:r>
            <a:r>
              <a:rPr lang="es-MX" sz="2000" b="1" i="0" dirty="0">
                <a:solidFill>
                  <a:schemeClr val="tx2"/>
                </a:solidFill>
              </a:rPr>
              <a:t>’</a:t>
            </a:r>
            <a:endParaRPr lang="es-MX" sz="18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838" y="2115403"/>
            <a:ext cx="4936779" cy="3961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34974" y="2557345"/>
            <a:ext cx="2690363" cy="262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Las tareas que se configuran son:</a:t>
            </a:r>
          </a:p>
          <a:p>
            <a:pPr marL="800100" lvl="1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1800" b="1" i="0" dirty="0" err="1">
                <a:solidFill>
                  <a:schemeClr val="tx2"/>
                </a:solidFill>
              </a:rPr>
              <a:t>Checkout</a:t>
            </a:r>
            <a:endParaRPr lang="es-MX" sz="1800" b="1" i="0" dirty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1800" b="1" i="0" dirty="0" err="1">
                <a:solidFill>
                  <a:schemeClr val="tx2"/>
                </a:solidFill>
              </a:rPr>
              <a:t>Maven</a:t>
            </a:r>
            <a:r>
              <a:rPr lang="es-MX" sz="1800" b="1" i="0" dirty="0">
                <a:solidFill>
                  <a:schemeClr val="tx2"/>
                </a:solidFill>
              </a:rPr>
              <a:t> </a:t>
            </a:r>
            <a:r>
              <a:rPr lang="es-MX" sz="1800" b="1" i="0" dirty="0" err="1">
                <a:solidFill>
                  <a:schemeClr val="tx2"/>
                </a:solidFill>
              </a:rPr>
              <a:t>Clean</a:t>
            </a:r>
            <a:r>
              <a:rPr lang="es-MX" sz="1800" b="1" i="0" dirty="0">
                <a:solidFill>
                  <a:schemeClr val="tx2"/>
                </a:solidFill>
              </a:rPr>
              <a:t> </a:t>
            </a:r>
            <a:r>
              <a:rPr lang="es-MX" sz="1800" b="1" i="0" dirty="0" err="1">
                <a:solidFill>
                  <a:schemeClr val="tx2"/>
                </a:solidFill>
              </a:rPr>
              <a:t>Package</a:t>
            </a:r>
            <a:endParaRPr lang="es-MX" sz="1800" b="1" i="0" dirty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1800" b="1" i="0" dirty="0" err="1">
                <a:solidFill>
                  <a:schemeClr val="tx2"/>
                </a:solidFill>
              </a:rPr>
              <a:t>Maven</a:t>
            </a:r>
            <a:r>
              <a:rPr lang="es-MX" sz="1800" b="1" i="0" dirty="0">
                <a:solidFill>
                  <a:schemeClr val="tx2"/>
                </a:solidFill>
              </a:rPr>
              <a:t> </a:t>
            </a:r>
            <a:r>
              <a:rPr lang="es-MX" sz="1800" b="1" i="0" dirty="0" err="1">
                <a:solidFill>
                  <a:schemeClr val="tx2"/>
                </a:solidFill>
              </a:rPr>
              <a:t>Validate</a:t>
            </a:r>
            <a:endParaRPr lang="es-MX" sz="1800" b="1" i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 err="1">
                <a:solidFill>
                  <a:schemeClr val="tx2"/>
                </a:solidFill>
              </a:rPr>
              <a:t>Checkout</a:t>
            </a:r>
            <a:r>
              <a:rPr lang="es-MX" sz="2000" b="1" i="0" dirty="0">
                <a:solidFill>
                  <a:schemeClr val="tx2"/>
                </a:solidFill>
              </a:rPr>
              <a:t>: se configura el </a:t>
            </a:r>
            <a:r>
              <a:rPr lang="es-MX" sz="2000" b="1" i="0" dirty="0" err="1">
                <a:solidFill>
                  <a:schemeClr val="tx2"/>
                </a:solidFill>
              </a:rPr>
              <a:t>checkout</a:t>
            </a:r>
            <a:r>
              <a:rPr lang="es-MX" sz="2000" b="1" i="0" dirty="0">
                <a:solidFill>
                  <a:schemeClr val="tx2"/>
                </a:solidFill>
              </a:rPr>
              <a:t> </a:t>
            </a:r>
            <a:r>
              <a:rPr lang="es-MX" sz="2000" b="1" i="0" dirty="0" err="1">
                <a:solidFill>
                  <a:schemeClr val="tx2"/>
                </a:solidFill>
              </a:rPr>
              <a:t>directory</a:t>
            </a:r>
            <a:r>
              <a:rPr lang="es-MX" sz="2000" b="1" i="0" dirty="0">
                <a:solidFill>
                  <a:schemeClr val="tx2"/>
                </a:solidFill>
              </a:rPr>
              <a:t> (poner ‘</a:t>
            </a:r>
            <a:r>
              <a:rPr lang="es-MX" sz="2000" b="1" i="0" dirty="0" err="1">
                <a:solidFill>
                  <a:schemeClr val="tx2"/>
                </a:solidFill>
              </a:rPr>
              <a:t>ept</a:t>
            </a:r>
            <a:r>
              <a:rPr lang="es-MX" sz="2000" b="1" i="0" dirty="0">
                <a:solidFill>
                  <a:schemeClr val="tx2"/>
                </a:solidFill>
              </a:rPr>
              <a:t>-&lt;nombre-del-proyecto&gt; o similar)</a:t>
            </a:r>
            <a:endParaRPr lang="es-MX" sz="18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4" y="2579403"/>
            <a:ext cx="681037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783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0870" y="1060106"/>
            <a:ext cx="8151741" cy="88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 err="1">
                <a:solidFill>
                  <a:schemeClr val="tx2"/>
                </a:solidFill>
              </a:rPr>
              <a:t>Maven</a:t>
            </a:r>
            <a:r>
              <a:rPr lang="es-MX" sz="2000" b="1" i="0" dirty="0">
                <a:solidFill>
                  <a:schemeClr val="tx2"/>
                </a:solidFill>
              </a:rPr>
              <a:t> </a:t>
            </a:r>
            <a:r>
              <a:rPr lang="es-MX" sz="2000" b="1" i="0" dirty="0" err="1">
                <a:solidFill>
                  <a:schemeClr val="tx2"/>
                </a:solidFill>
              </a:rPr>
              <a:t>Clean</a:t>
            </a:r>
            <a:r>
              <a:rPr lang="es-MX" sz="2000" b="1" i="0" dirty="0">
                <a:solidFill>
                  <a:schemeClr val="tx2"/>
                </a:solidFill>
              </a:rPr>
              <a:t> </a:t>
            </a:r>
            <a:r>
              <a:rPr lang="es-MX" sz="2000" b="1" i="0" dirty="0" err="1">
                <a:solidFill>
                  <a:schemeClr val="tx2"/>
                </a:solidFill>
              </a:rPr>
              <a:t>Package</a:t>
            </a:r>
            <a:r>
              <a:rPr lang="es-MX" sz="2000" b="1" i="0" dirty="0">
                <a:solidFill>
                  <a:schemeClr val="tx2"/>
                </a:solidFill>
              </a:rPr>
              <a:t> (sin Sonar – caso Plan Diurno)</a:t>
            </a:r>
          </a:p>
          <a:p>
            <a:pPr marL="457200" lvl="2">
              <a:buClr>
                <a:srgbClr val="FF99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-s ${</a:t>
            </a:r>
            <a:r>
              <a:rPr lang="es-MX" sz="1400" dirty="0" err="1">
                <a:solidFill>
                  <a:schemeClr val="tx2"/>
                </a:solidFill>
              </a:rPr>
              <a:t>bamboo.build.working.directory</a:t>
            </a:r>
            <a:r>
              <a:rPr lang="es-MX" sz="1400" dirty="0">
                <a:solidFill>
                  <a:schemeClr val="tx2"/>
                </a:solidFill>
              </a:rPr>
              <a:t>}/</a:t>
            </a:r>
            <a:r>
              <a:rPr lang="es-MX" sz="1400" dirty="0">
                <a:solidFill>
                  <a:srgbClr val="FF0000"/>
                </a:solidFill>
              </a:rPr>
              <a:t>&lt;</a:t>
            </a:r>
            <a:r>
              <a:rPr lang="es-MX" sz="1400" dirty="0" err="1">
                <a:solidFill>
                  <a:srgbClr val="FF0000"/>
                </a:solidFill>
              </a:rPr>
              <a:t>working</a:t>
            </a:r>
            <a:r>
              <a:rPr lang="es-MX" sz="1400" dirty="0">
                <a:solidFill>
                  <a:srgbClr val="FF0000"/>
                </a:solidFill>
              </a:rPr>
              <a:t> sub </a:t>
            </a:r>
            <a:r>
              <a:rPr lang="es-MX" sz="1400" dirty="0" err="1">
                <a:solidFill>
                  <a:srgbClr val="FF0000"/>
                </a:solidFill>
              </a:rPr>
              <a:t>directory</a:t>
            </a:r>
            <a:r>
              <a:rPr lang="es-MX" sz="1400" dirty="0">
                <a:solidFill>
                  <a:srgbClr val="FF0000"/>
                </a:solidFill>
              </a:rPr>
              <a:t>&gt;</a:t>
            </a:r>
            <a:r>
              <a:rPr lang="es-MX" sz="1400" dirty="0">
                <a:solidFill>
                  <a:schemeClr val="tx2"/>
                </a:solidFill>
              </a:rPr>
              <a:t>/settings.xml </a:t>
            </a:r>
            <a:r>
              <a:rPr lang="es-MX" sz="1400" dirty="0" err="1">
                <a:solidFill>
                  <a:schemeClr val="tx2"/>
                </a:solidFill>
              </a:rPr>
              <a:t>clean</a:t>
            </a:r>
            <a:r>
              <a:rPr lang="es-MX" sz="1400" dirty="0">
                <a:solidFill>
                  <a:schemeClr val="tx2"/>
                </a:solidFill>
              </a:rPr>
              <a:t> </a:t>
            </a:r>
            <a:r>
              <a:rPr lang="es-MX" sz="1400" dirty="0" err="1">
                <a:solidFill>
                  <a:schemeClr val="tx2"/>
                </a:solidFill>
              </a:rPr>
              <a:t>package</a:t>
            </a:r>
            <a:r>
              <a:rPr lang="es-MX" sz="1400" dirty="0">
                <a:solidFill>
                  <a:schemeClr val="tx2"/>
                </a:solidFill>
              </a:rPr>
              <a:t> -U -B -e -</a:t>
            </a:r>
            <a:r>
              <a:rPr lang="es-MX" sz="1400" dirty="0" err="1">
                <a:solidFill>
                  <a:schemeClr val="tx2"/>
                </a:solidFill>
              </a:rPr>
              <a:t>Dmaven</a:t>
            </a:r>
            <a:r>
              <a:rPr lang="es-MX" sz="1400" dirty="0">
                <a:solidFill>
                  <a:schemeClr val="tx2"/>
                </a:solidFill>
              </a:rPr>
              <a:t> repo local=${</a:t>
            </a:r>
            <a:r>
              <a:rPr lang="es-MX" sz="1400" dirty="0" err="1">
                <a:solidFill>
                  <a:schemeClr val="tx2"/>
                </a:solidFill>
              </a:rPr>
              <a:t>bamboo</a:t>
            </a:r>
            <a:r>
              <a:rPr lang="es-MX" sz="1400" dirty="0">
                <a:solidFill>
                  <a:schemeClr val="tx2"/>
                </a:solidFill>
              </a:rPr>
              <a:t> </a:t>
            </a:r>
            <a:r>
              <a:rPr lang="es-MX" sz="1400" dirty="0" err="1">
                <a:solidFill>
                  <a:schemeClr val="tx2"/>
                </a:solidFill>
              </a:rPr>
              <a:t>build</a:t>
            </a:r>
            <a:r>
              <a:rPr lang="es-MX" sz="1400" dirty="0">
                <a:solidFill>
                  <a:schemeClr val="tx2"/>
                </a:solidFill>
              </a:rPr>
              <a:t> </a:t>
            </a:r>
            <a:r>
              <a:rPr lang="es-MX" sz="1400" dirty="0" err="1">
                <a:solidFill>
                  <a:schemeClr val="tx2"/>
                </a:solidFill>
              </a:rPr>
              <a:t>working</a:t>
            </a:r>
            <a:r>
              <a:rPr lang="es-MX" sz="1400" dirty="0">
                <a:solidFill>
                  <a:schemeClr val="tx2"/>
                </a:solidFill>
              </a:rPr>
              <a:t> </a:t>
            </a:r>
            <a:r>
              <a:rPr lang="es-MX" sz="1400" dirty="0" err="1">
                <a:solidFill>
                  <a:schemeClr val="tx2"/>
                </a:solidFill>
              </a:rPr>
              <a:t>directory</a:t>
            </a:r>
            <a:r>
              <a:rPr lang="es-MX" sz="1400" dirty="0">
                <a:solidFill>
                  <a:schemeClr val="tx2"/>
                </a:solidFill>
              </a:rPr>
              <a:t>}/</a:t>
            </a:r>
            <a:r>
              <a:rPr lang="es-MX" sz="1400" dirty="0" err="1">
                <a:solidFill>
                  <a:schemeClr val="tx2"/>
                </a:solidFill>
              </a:rPr>
              <a:t>maven_repo</a:t>
            </a:r>
            <a:r>
              <a:rPr lang="es-MX" sz="1400" dirty="0">
                <a:solidFill>
                  <a:schemeClr val="tx2"/>
                </a:solidFill>
              </a:rPr>
              <a:t>/local -</a:t>
            </a:r>
            <a:r>
              <a:rPr lang="es-MX" sz="1400" dirty="0" err="1">
                <a:solidFill>
                  <a:schemeClr val="tx2"/>
                </a:solidFill>
              </a:rPr>
              <a:t>Dautomationpassword</a:t>
            </a:r>
            <a:r>
              <a:rPr lang="es-MX" sz="1400" dirty="0">
                <a:solidFill>
                  <a:schemeClr val="tx2"/>
                </a:solidFill>
              </a:rPr>
              <a:t>=${</a:t>
            </a:r>
            <a:r>
              <a:rPr lang="es-MX" sz="1400" dirty="0" err="1">
                <a:solidFill>
                  <a:schemeClr val="tx2"/>
                </a:solidFill>
              </a:rPr>
              <a:t>bamboo.AUTOMATION_PASSWORD</a:t>
            </a:r>
            <a:r>
              <a:rPr lang="es-MX" sz="1400" dirty="0">
                <a:solidFill>
                  <a:schemeClr val="tx2"/>
                </a:solidFill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018" y="1948070"/>
            <a:ext cx="6669444" cy="435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74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9"/>
            <a:ext cx="8151741" cy="1507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 err="1">
                <a:solidFill>
                  <a:schemeClr val="tx2"/>
                </a:solidFill>
              </a:rPr>
              <a:t>Maven</a:t>
            </a:r>
            <a:r>
              <a:rPr lang="es-MX" sz="2000" b="1" i="0" dirty="0">
                <a:solidFill>
                  <a:schemeClr val="tx2"/>
                </a:solidFill>
              </a:rPr>
              <a:t> </a:t>
            </a:r>
            <a:r>
              <a:rPr lang="es-MX" sz="2000" b="1" i="0" dirty="0" err="1">
                <a:solidFill>
                  <a:schemeClr val="tx2"/>
                </a:solidFill>
              </a:rPr>
              <a:t>Clean</a:t>
            </a:r>
            <a:r>
              <a:rPr lang="es-MX" sz="2000" b="1" i="0" dirty="0">
                <a:solidFill>
                  <a:schemeClr val="tx2"/>
                </a:solidFill>
              </a:rPr>
              <a:t> </a:t>
            </a:r>
            <a:r>
              <a:rPr lang="es-MX" sz="2000" b="1" i="0" dirty="0" err="1">
                <a:solidFill>
                  <a:schemeClr val="tx2"/>
                </a:solidFill>
              </a:rPr>
              <a:t>Package</a:t>
            </a:r>
            <a:r>
              <a:rPr lang="es-MX" sz="2000" b="1" i="0" dirty="0">
                <a:solidFill>
                  <a:schemeClr val="tx2"/>
                </a:solidFill>
              </a:rPr>
              <a:t> (con Sonar – caso Plan Nocturno)</a:t>
            </a:r>
          </a:p>
          <a:p>
            <a:pPr marL="457200" lvl="2">
              <a:buClr>
                <a:srgbClr val="FF99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-s ${</a:t>
            </a:r>
            <a:r>
              <a:rPr lang="es-MX" sz="1400" dirty="0" err="1">
                <a:solidFill>
                  <a:schemeClr val="tx2"/>
                </a:solidFill>
              </a:rPr>
              <a:t>bamboo.build.working.directory</a:t>
            </a:r>
            <a:r>
              <a:rPr lang="es-MX" sz="1400" dirty="0">
                <a:solidFill>
                  <a:schemeClr val="tx2"/>
                </a:solidFill>
              </a:rPr>
              <a:t>}/</a:t>
            </a:r>
            <a:r>
              <a:rPr lang="es-MX" sz="1400" dirty="0">
                <a:solidFill>
                  <a:srgbClr val="FF0000"/>
                </a:solidFill>
              </a:rPr>
              <a:t>&lt;</a:t>
            </a:r>
            <a:r>
              <a:rPr lang="es-MX" sz="1400" dirty="0" err="1">
                <a:solidFill>
                  <a:srgbClr val="FF0000"/>
                </a:solidFill>
              </a:rPr>
              <a:t>working</a:t>
            </a:r>
            <a:r>
              <a:rPr lang="es-MX" sz="1400" dirty="0">
                <a:solidFill>
                  <a:srgbClr val="FF0000"/>
                </a:solidFill>
              </a:rPr>
              <a:t> sub </a:t>
            </a:r>
            <a:r>
              <a:rPr lang="es-MX" sz="1400" dirty="0" err="1">
                <a:solidFill>
                  <a:srgbClr val="FF0000"/>
                </a:solidFill>
              </a:rPr>
              <a:t>directory</a:t>
            </a:r>
            <a:r>
              <a:rPr lang="es-MX" sz="1400" dirty="0">
                <a:solidFill>
                  <a:srgbClr val="FF0000"/>
                </a:solidFill>
              </a:rPr>
              <a:t>&gt;</a:t>
            </a:r>
            <a:r>
              <a:rPr lang="es-MX" sz="1400" dirty="0">
                <a:solidFill>
                  <a:schemeClr val="tx2"/>
                </a:solidFill>
              </a:rPr>
              <a:t>/settings.xml </a:t>
            </a:r>
            <a:r>
              <a:rPr lang="es-MX" sz="1400" dirty="0" err="1">
                <a:solidFill>
                  <a:schemeClr val="tx2"/>
                </a:solidFill>
              </a:rPr>
              <a:t>clean</a:t>
            </a:r>
            <a:r>
              <a:rPr lang="es-MX" sz="1400" dirty="0">
                <a:solidFill>
                  <a:schemeClr val="tx2"/>
                </a:solidFill>
              </a:rPr>
              <a:t> </a:t>
            </a:r>
            <a:r>
              <a:rPr lang="es-MX" sz="1400" dirty="0" err="1">
                <a:solidFill>
                  <a:schemeClr val="tx2"/>
                </a:solidFill>
              </a:rPr>
              <a:t>package</a:t>
            </a:r>
            <a:r>
              <a:rPr lang="es-MX" sz="1400" dirty="0">
                <a:solidFill>
                  <a:schemeClr val="tx2"/>
                </a:solidFill>
              </a:rPr>
              <a:t> -U -B -e -</a:t>
            </a:r>
            <a:r>
              <a:rPr lang="es-MX" sz="1400" dirty="0" err="1">
                <a:solidFill>
                  <a:schemeClr val="tx2"/>
                </a:solidFill>
              </a:rPr>
              <a:t>Dmaven</a:t>
            </a:r>
            <a:r>
              <a:rPr lang="es-MX" sz="1400" dirty="0">
                <a:solidFill>
                  <a:schemeClr val="tx2"/>
                </a:solidFill>
              </a:rPr>
              <a:t> repo local=${</a:t>
            </a:r>
            <a:r>
              <a:rPr lang="es-MX" sz="1400" dirty="0" err="1">
                <a:solidFill>
                  <a:schemeClr val="tx2"/>
                </a:solidFill>
              </a:rPr>
              <a:t>bamboo</a:t>
            </a:r>
            <a:r>
              <a:rPr lang="es-MX" sz="1400" dirty="0">
                <a:solidFill>
                  <a:schemeClr val="tx2"/>
                </a:solidFill>
              </a:rPr>
              <a:t> </a:t>
            </a:r>
            <a:r>
              <a:rPr lang="es-MX" sz="1400" dirty="0" err="1">
                <a:solidFill>
                  <a:schemeClr val="tx2"/>
                </a:solidFill>
              </a:rPr>
              <a:t>build</a:t>
            </a:r>
            <a:r>
              <a:rPr lang="es-MX" sz="1400" dirty="0">
                <a:solidFill>
                  <a:schemeClr val="tx2"/>
                </a:solidFill>
              </a:rPr>
              <a:t> </a:t>
            </a:r>
            <a:r>
              <a:rPr lang="es-MX" sz="1400" dirty="0" err="1">
                <a:solidFill>
                  <a:schemeClr val="tx2"/>
                </a:solidFill>
              </a:rPr>
              <a:t>working</a:t>
            </a:r>
            <a:r>
              <a:rPr lang="es-MX" sz="1400" dirty="0">
                <a:solidFill>
                  <a:schemeClr val="tx2"/>
                </a:solidFill>
              </a:rPr>
              <a:t> </a:t>
            </a:r>
            <a:r>
              <a:rPr lang="es-MX" sz="1400" dirty="0" err="1">
                <a:solidFill>
                  <a:schemeClr val="tx2"/>
                </a:solidFill>
              </a:rPr>
              <a:t>directory</a:t>
            </a:r>
            <a:r>
              <a:rPr lang="es-MX" sz="1400" dirty="0">
                <a:solidFill>
                  <a:schemeClr val="tx2"/>
                </a:solidFill>
              </a:rPr>
              <a:t>}/</a:t>
            </a:r>
            <a:r>
              <a:rPr lang="es-MX" sz="1400" dirty="0" err="1">
                <a:solidFill>
                  <a:schemeClr val="tx2"/>
                </a:solidFill>
              </a:rPr>
              <a:t>maven_repo</a:t>
            </a:r>
            <a:r>
              <a:rPr lang="es-MX" sz="1400" dirty="0">
                <a:solidFill>
                  <a:schemeClr val="tx2"/>
                </a:solidFill>
              </a:rPr>
              <a:t>/local -</a:t>
            </a:r>
            <a:r>
              <a:rPr lang="es-MX" sz="1400" dirty="0" err="1">
                <a:solidFill>
                  <a:schemeClr val="tx2"/>
                </a:solidFill>
              </a:rPr>
              <a:t>Dautomationpassword</a:t>
            </a:r>
            <a:r>
              <a:rPr lang="es-MX" sz="1400" dirty="0">
                <a:solidFill>
                  <a:schemeClr val="tx2"/>
                </a:solidFill>
              </a:rPr>
              <a:t>=${</a:t>
            </a:r>
            <a:r>
              <a:rPr lang="es-MX" sz="1400" dirty="0" err="1">
                <a:solidFill>
                  <a:schemeClr val="tx2"/>
                </a:solidFill>
              </a:rPr>
              <a:t>bamboo.AUTOMATION_PASSWORD</a:t>
            </a:r>
            <a:r>
              <a:rPr lang="es-MX" sz="1400" dirty="0">
                <a:solidFill>
                  <a:schemeClr val="tx2"/>
                </a:solidFill>
              </a:rPr>
              <a:t>} </a:t>
            </a:r>
            <a:r>
              <a:rPr lang="es-AR" sz="1400" dirty="0" err="1">
                <a:solidFill>
                  <a:schemeClr val="tx2"/>
                </a:solidFill>
              </a:rPr>
              <a:t>sonar:sonar</a:t>
            </a:r>
            <a:endParaRPr lang="es-AR" sz="1400" dirty="0">
              <a:solidFill>
                <a:schemeClr val="tx2"/>
              </a:solidFill>
            </a:endParaRPr>
          </a:p>
          <a:p>
            <a:pPr marL="457200" lvl="2">
              <a:buClr>
                <a:srgbClr val="FF9900"/>
              </a:buClr>
              <a:buSzPct val="140000"/>
              <a:defRPr/>
            </a:pPr>
            <a:r>
              <a:rPr lang="es-MX" sz="1400" i="0" dirty="0">
                <a:solidFill>
                  <a:schemeClr val="tx2"/>
                </a:solidFill>
              </a:rPr>
              <a:t>Nota: para que sonar funcione hay que acordarse de poner el </a:t>
            </a:r>
            <a:r>
              <a:rPr lang="es-MX" sz="1400" i="0" dirty="0" err="1">
                <a:solidFill>
                  <a:schemeClr val="tx2"/>
                </a:solidFill>
              </a:rPr>
              <a:t>password</a:t>
            </a:r>
            <a:r>
              <a:rPr lang="es-MX" sz="1400" i="0" dirty="0">
                <a:solidFill>
                  <a:schemeClr val="tx2"/>
                </a:solidFill>
              </a:rPr>
              <a:t> de sonar en el POM del </a:t>
            </a:r>
            <a:r>
              <a:rPr lang="es-MX" sz="1400" i="0" dirty="0" err="1">
                <a:solidFill>
                  <a:schemeClr val="tx2"/>
                </a:solidFill>
              </a:rPr>
              <a:t>trunk</a:t>
            </a:r>
            <a:r>
              <a:rPr lang="es-MX" sz="1400" i="0" dirty="0">
                <a:solidFill>
                  <a:schemeClr val="tx2"/>
                </a:solidFill>
              </a:rPr>
              <a:t> y </a:t>
            </a:r>
            <a:r>
              <a:rPr lang="es-MX" sz="1400" i="0" dirty="0" err="1">
                <a:solidFill>
                  <a:schemeClr val="tx2"/>
                </a:solidFill>
              </a:rPr>
              <a:t>setear</a:t>
            </a:r>
            <a:r>
              <a:rPr lang="es-MX" sz="1400" i="0" dirty="0">
                <a:solidFill>
                  <a:schemeClr val="tx2"/>
                </a:solidFill>
              </a:rPr>
              <a:t> JDK 1.7 en el </a:t>
            </a:r>
            <a:r>
              <a:rPr lang="es-MX" sz="1400" i="0" dirty="0" err="1">
                <a:solidFill>
                  <a:schemeClr val="tx2"/>
                </a:solidFill>
              </a:rPr>
              <a:t>Build</a:t>
            </a:r>
            <a:r>
              <a:rPr lang="es-MX" sz="1400" i="0" dirty="0">
                <a:solidFill>
                  <a:schemeClr val="tx2"/>
                </a:solidFill>
              </a:rPr>
              <a:t> JDK (según la pantalla acá abajo).</a:t>
            </a:r>
            <a:endParaRPr lang="es-AR" sz="1400" i="0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37" y="2849217"/>
            <a:ext cx="7216016" cy="353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93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 err="1">
                <a:solidFill>
                  <a:schemeClr val="tx2"/>
                </a:solidFill>
              </a:rPr>
              <a:t>Maven</a:t>
            </a:r>
            <a:r>
              <a:rPr lang="es-MX" sz="2000" b="1" i="0" dirty="0">
                <a:solidFill>
                  <a:schemeClr val="tx2"/>
                </a:solidFill>
              </a:rPr>
              <a:t>  </a:t>
            </a:r>
            <a:r>
              <a:rPr lang="es-MX" sz="2000" b="1" i="0" dirty="0" err="1">
                <a:solidFill>
                  <a:schemeClr val="tx2"/>
                </a:solidFill>
              </a:rPr>
              <a:t>Verify</a:t>
            </a:r>
            <a:endParaRPr lang="es-MX" sz="2000" b="1" i="0" dirty="0">
              <a:solidFill>
                <a:schemeClr val="tx2"/>
              </a:solidFill>
            </a:endParaRPr>
          </a:p>
          <a:p>
            <a:pPr lvl="1">
              <a:buClr>
                <a:srgbClr val="FF9900"/>
              </a:buClr>
              <a:buSzPct val="140000"/>
              <a:defRPr/>
            </a:pPr>
            <a:r>
              <a:rPr lang="es-MX" sz="1400" i="0" dirty="0" err="1">
                <a:solidFill>
                  <a:schemeClr val="tx2"/>
                </a:solidFill>
              </a:rPr>
              <a:t>validate</a:t>
            </a:r>
            <a:r>
              <a:rPr lang="es-MX" sz="1400" i="0" dirty="0">
                <a:solidFill>
                  <a:schemeClr val="tx2"/>
                </a:solidFill>
              </a:rPr>
              <a:t> -</a:t>
            </a:r>
            <a:r>
              <a:rPr lang="es-MX" sz="1400" i="0" dirty="0" err="1">
                <a:solidFill>
                  <a:schemeClr val="tx2"/>
                </a:solidFill>
              </a:rPr>
              <a:t>Dmaven.repo.local</a:t>
            </a:r>
            <a:r>
              <a:rPr lang="es-MX" sz="1400" i="0" dirty="0">
                <a:solidFill>
                  <a:schemeClr val="tx2"/>
                </a:solidFill>
              </a:rPr>
              <a:t>=${</a:t>
            </a:r>
            <a:r>
              <a:rPr lang="es-MX" sz="1400" i="0" dirty="0" err="1">
                <a:solidFill>
                  <a:schemeClr val="tx2"/>
                </a:solidFill>
              </a:rPr>
              <a:t>bamboo.build.working.directory</a:t>
            </a:r>
            <a:r>
              <a:rPr lang="es-MX" sz="1400" i="0" dirty="0">
                <a:solidFill>
                  <a:schemeClr val="tx2"/>
                </a:solidFill>
              </a:rPr>
              <a:t>}/</a:t>
            </a:r>
            <a:r>
              <a:rPr lang="es-MX" sz="1400" i="0" dirty="0" err="1">
                <a:solidFill>
                  <a:schemeClr val="tx2"/>
                </a:solidFill>
              </a:rPr>
              <a:t>maven_repo</a:t>
            </a:r>
            <a:r>
              <a:rPr lang="es-MX" sz="1400" i="0" dirty="0">
                <a:solidFill>
                  <a:schemeClr val="tx2"/>
                </a:solidFill>
              </a:rPr>
              <a:t>/local -</a:t>
            </a:r>
            <a:r>
              <a:rPr lang="es-MX" sz="1400" i="0" dirty="0" err="1">
                <a:solidFill>
                  <a:schemeClr val="tx2"/>
                </a:solidFill>
              </a:rPr>
              <a:t>PIvrATT-bundle</a:t>
            </a:r>
            <a:endParaRPr lang="es-MX" sz="1400" i="0" dirty="0">
              <a:solidFill>
                <a:schemeClr val="tx2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5" y="2272684"/>
            <a:ext cx="5685547" cy="4258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185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212850"/>
            <a:ext cx="83756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En la pestaña </a:t>
            </a:r>
            <a:r>
              <a:rPr lang="es-AR" sz="2000" b="1" i="0" dirty="0" err="1">
                <a:solidFill>
                  <a:schemeClr val="tx2"/>
                </a:solidFill>
              </a:rPr>
              <a:t>Requeriments</a:t>
            </a:r>
            <a:r>
              <a:rPr lang="es-AR" sz="2000" b="1" i="0" dirty="0">
                <a:solidFill>
                  <a:schemeClr val="tx2"/>
                </a:solidFill>
              </a:rPr>
              <a:t> del Default Job, </a:t>
            </a:r>
            <a:r>
              <a:rPr lang="es-AR" sz="2000" b="1" i="0" dirty="0" err="1">
                <a:solidFill>
                  <a:schemeClr val="tx2"/>
                </a:solidFill>
              </a:rPr>
              <a:t>chequar</a:t>
            </a:r>
            <a:r>
              <a:rPr lang="es-AR" sz="2000" b="1" i="0" dirty="0">
                <a:solidFill>
                  <a:schemeClr val="tx2"/>
                </a:solidFill>
              </a:rPr>
              <a:t> que estén las versiones de java y </a:t>
            </a:r>
            <a:r>
              <a:rPr lang="es-AR" sz="2000" b="1" i="0" dirty="0" err="1">
                <a:solidFill>
                  <a:schemeClr val="tx2"/>
                </a:solidFill>
              </a:rPr>
              <a:t>maven</a:t>
            </a:r>
            <a:r>
              <a:rPr lang="es-AR" sz="2000" b="1" i="0" dirty="0">
                <a:solidFill>
                  <a:schemeClr val="tx2"/>
                </a:solidFill>
              </a:rPr>
              <a:t> correctas.</a:t>
            </a:r>
            <a:endParaRPr lang="es-MX" sz="2000" b="1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711" y="1838325"/>
            <a:ext cx="4616142" cy="4616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212850"/>
            <a:ext cx="83756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En la pestaña </a:t>
            </a:r>
            <a:r>
              <a:rPr lang="es-AR" sz="2000" b="1" i="0" dirty="0" err="1">
                <a:solidFill>
                  <a:schemeClr val="tx2"/>
                </a:solidFill>
              </a:rPr>
              <a:t>Artifacts</a:t>
            </a:r>
            <a:r>
              <a:rPr lang="es-AR" sz="2000" b="1" i="0" dirty="0">
                <a:solidFill>
                  <a:schemeClr val="tx2"/>
                </a:solidFill>
              </a:rPr>
              <a:t> poner la ruta correcta en la cual esta el </a:t>
            </a:r>
            <a:r>
              <a:rPr lang="es-AR" sz="2000" b="1" i="0" dirty="0" err="1">
                <a:solidFill>
                  <a:schemeClr val="tx2"/>
                </a:solidFill>
              </a:rPr>
              <a:t>zip</a:t>
            </a:r>
            <a:r>
              <a:rPr lang="es-AR" sz="2000" b="1" i="0" dirty="0">
                <a:solidFill>
                  <a:schemeClr val="tx2"/>
                </a:solidFill>
              </a:rPr>
              <a:t> generado por </a:t>
            </a:r>
            <a:r>
              <a:rPr lang="es-AR" sz="2000" b="1" i="0" dirty="0" err="1">
                <a:solidFill>
                  <a:schemeClr val="tx2"/>
                </a:solidFill>
              </a:rPr>
              <a:t>assembly</a:t>
            </a:r>
            <a:r>
              <a:rPr lang="es-AR" sz="2000" b="1" i="0" dirty="0">
                <a:solidFill>
                  <a:schemeClr val="tx2"/>
                </a:solidFill>
              </a:rPr>
              <a:t> (</a:t>
            </a:r>
            <a:r>
              <a:rPr lang="es-AR" sz="2000" b="1" i="0" dirty="0" err="1">
                <a:solidFill>
                  <a:schemeClr val="tx2"/>
                </a:solidFill>
              </a:rPr>
              <a:t>location</a:t>
            </a:r>
            <a:r>
              <a:rPr lang="es-AR" sz="2000" b="1" i="0" dirty="0">
                <a:solidFill>
                  <a:schemeClr val="tx2"/>
                </a:solidFill>
              </a:rPr>
              <a:t> y </a:t>
            </a:r>
            <a:r>
              <a:rPr lang="es-AR" sz="2000" b="1" i="0" dirty="0" err="1">
                <a:solidFill>
                  <a:schemeClr val="tx2"/>
                </a:solidFill>
              </a:rPr>
              <a:t>name</a:t>
            </a:r>
            <a:r>
              <a:rPr lang="es-AR" sz="2000" b="1" i="0" dirty="0">
                <a:solidFill>
                  <a:schemeClr val="tx2"/>
                </a:solidFill>
              </a:rPr>
              <a:t>).</a:t>
            </a:r>
            <a:endParaRPr lang="es-MX" sz="2000" b="1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2265860"/>
            <a:ext cx="73533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212850"/>
            <a:ext cx="8375650" cy="303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En la ‘Plan </a:t>
            </a:r>
            <a:r>
              <a:rPr lang="es-AR" sz="2000" b="1" i="0" dirty="0" err="1">
                <a:solidFill>
                  <a:schemeClr val="tx2"/>
                </a:solidFill>
              </a:rPr>
              <a:t>Configuration</a:t>
            </a:r>
            <a:r>
              <a:rPr lang="es-AR" sz="2000" b="1" i="0" dirty="0">
                <a:solidFill>
                  <a:schemeClr val="tx2"/>
                </a:solidFill>
              </a:rPr>
              <a:t> -&gt; </a:t>
            </a:r>
            <a:r>
              <a:rPr lang="es-AR" sz="2000" b="1" i="0" dirty="0" err="1">
                <a:solidFill>
                  <a:schemeClr val="tx2"/>
                </a:solidFill>
              </a:rPr>
              <a:t>Triggers</a:t>
            </a:r>
            <a:r>
              <a:rPr lang="es-AR" sz="2000" b="1" i="0" dirty="0">
                <a:solidFill>
                  <a:schemeClr val="tx2"/>
                </a:solidFill>
              </a:rPr>
              <a:t>’ se configura la frecuencia con que se ejecuta el plan.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endParaRPr lang="es-AR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Plan Diurno: el plan se ejecuta ante cambios en el </a:t>
            </a:r>
            <a:r>
              <a:rPr lang="es-AR" sz="2000" b="1" i="0" dirty="0" err="1">
                <a:solidFill>
                  <a:schemeClr val="tx2"/>
                </a:solidFill>
              </a:rPr>
              <a:t>svn</a:t>
            </a:r>
            <a:r>
              <a:rPr lang="es-AR" sz="2000" b="1" i="0" dirty="0">
                <a:solidFill>
                  <a:schemeClr val="tx2"/>
                </a:solidFill>
              </a:rPr>
              <a:t>, como es el caso del plan diurno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AR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Plan Nocturno: el plan se ejecuta a un determinado horario de la noche.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endParaRPr lang="es-AR" sz="2000" b="1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711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212850"/>
            <a:ext cx="8375650" cy="1039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Ejemplo de plan Diurno: Se debe configurar un </a:t>
            </a:r>
            <a:r>
              <a:rPr lang="es-AR" sz="2000" b="1" i="0" dirty="0" err="1">
                <a:solidFill>
                  <a:schemeClr val="tx2"/>
                </a:solidFill>
              </a:rPr>
              <a:t>Remote</a:t>
            </a:r>
            <a:r>
              <a:rPr lang="es-AR" sz="2000" b="1" i="0" dirty="0">
                <a:solidFill>
                  <a:schemeClr val="tx2"/>
                </a:solidFill>
              </a:rPr>
              <a:t> </a:t>
            </a:r>
            <a:r>
              <a:rPr lang="es-AR" sz="2000" b="1" i="0" dirty="0" err="1">
                <a:solidFill>
                  <a:schemeClr val="tx2"/>
                </a:solidFill>
              </a:rPr>
              <a:t>trigger</a:t>
            </a:r>
            <a:r>
              <a:rPr lang="es-AR" sz="2000" b="1" i="0" dirty="0">
                <a:solidFill>
                  <a:schemeClr val="tx2"/>
                </a:solidFill>
              </a:rPr>
              <a:t> de la siguiente manera: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Donde en </a:t>
            </a:r>
            <a:r>
              <a:rPr lang="es-AR" sz="2000" b="1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Trigger</a:t>
            </a:r>
            <a:r>
              <a:rPr lang="es-AR" sz="20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IP </a:t>
            </a:r>
            <a:r>
              <a:rPr lang="es-AR" sz="2000" b="1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Addresses</a:t>
            </a:r>
            <a:r>
              <a:rPr lang="es-AR" sz="20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135.20.112.9, 127.0.0.1</a:t>
            </a:r>
            <a:endParaRPr lang="es-MX" sz="2000" b="1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2101819"/>
            <a:ext cx="8606052" cy="39092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Creacion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del Proyecto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65125" y="1389063"/>
            <a:ext cx="745172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En la descripción del </a:t>
            </a:r>
            <a:r>
              <a:rPr lang="es-MX" sz="2000" b="1" i="0" dirty="0" err="1">
                <a:solidFill>
                  <a:schemeClr val="tx2"/>
                </a:solidFill>
              </a:rPr>
              <a:t>issue</a:t>
            </a:r>
            <a:r>
              <a:rPr lang="es-MX" sz="2000" b="1" i="0" dirty="0">
                <a:solidFill>
                  <a:schemeClr val="tx2"/>
                </a:solidFill>
              </a:rPr>
              <a:t>:</a:t>
            </a:r>
          </a:p>
          <a:p>
            <a:pPr lvl="1">
              <a:defRPr/>
            </a:pPr>
            <a:r>
              <a:rPr lang="en-US" dirty="0">
                <a:solidFill>
                  <a:schemeClr val="tx2"/>
                </a:solidFill>
              </a:rPr>
              <a:t>Name of and link to your Avaya Forge project: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EPT </a:t>
            </a:r>
            <a:r>
              <a:rPr lang="en-US" b="1" dirty="0">
                <a:solidFill>
                  <a:schemeClr val="tx2"/>
                </a:solidFill>
              </a:rPr>
              <a:t>{</a:t>
            </a:r>
            <a:r>
              <a:rPr lang="en-US" b="1" dirty="0" err="1">
                <a:solidFill>
                  <a:schemeClr val="tx2"/>
                </a:solidFill>
              </a:rPr>
              <a:t>Proyect</a:t>
            </a:r>
            <a:r>
              <a:rPr lang="en-US" b="1" dirty="0">
                <a:solidFill>
                  <a:schemeClr val="tx2"/>
                </a:solidFill>
              </a:rPr>
              <a:t> Name}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{Link a la </a:t>
            </a:r>
            <a:r>
              <a:rPr lang="en-US" b="1" dirty="0" err="1">
                <a:solidFill>
                  <a:schemeClr val="tx2"/>
                </a:solidFill>
              </a:rPr>
              <a:t>pagina</a:t>
            </a:r>
            <a:r>
              <a:rPr lang="en-US" b="1" dirty="0">
                <a:solidFill>
                  <a:schemeClr val="tx2"/>
                </a:solidFill>
              </a:rPr>
              <a:t> principal de forge}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Specific directory within your SVN repo that should be the base for checkout: </a:t>
            </a:r>
            <a:r>
              <a:rPr lang="en-US" b="1" dirty="0">
                <a:solidFill>
                  <a:schemeClr val="tx2"/>
                </a:solidFill>
              </a:rPr>
              <a:t>{URL del svn del </a:t>
            </a:r>
            <a:r>
              <a:rPr lang="en-US" b="1" dirty="0" err="1">
                <a:solidFill>
                  <a:schemeClr val="tx2"/>
                </a:solidFill>
              </a:rPr>
              <a:t>proyecto</a:t>
            </a:r>
            <a:r>
              <a:rPr lang="en-US" b="1" dirty="0">
                <a:solidFill>
                  <a:schemeClr val="tx2"/>
                </a:solidFill>
              </a:rPr>
              <a:t>}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Platform requirements: Windows/Linux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Tool requirements JDK 1.7, Maven 3.0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Instructions on how to invoke your build: If possible, we will edit build plan.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Specific artifacts to copy out from the build subversion workspace to the Bamboo artifacts tab: We would like to edit artifacts configuration as well.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Any certificate or code signing that is required: No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Please create two plans with the following Keys: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{</a:t>
            </a:r>
            <a:r>
              <a:rPr lang="en-US" b="1" dirty="0" err="1">
                <a:solidFill>
                  <a:schemeClr val="tx2"/>
                </a:solidFill>
              </a:rPr>
              <a:t>Nombre</a:t>
            </a:r>
            <a:r>
              <a:rPr lang="en-US" b="1" dirty="0">
                <a:solidFill>
                  <a:schemeClr val="tx2"/>
                </a:solidFill>
              </a:rPr>
              <a:t> del plan 1}</a:t>
            </a:r>
            <a:r>
              <a:rPr lang="en-US" i="0" dirty="0">
                <a:solidFill>
                  <a:schemeClr val="tx2"/>
                </a:solidFill>
              </a:rPr>
              <a:t> (</a:t>
            </a:r>
            <a:r>
              <a:rPr lang="en-US" i="0" dirty="0" err="1">
                <a:solidFill>
                  <a:schemeClr val="tx2"/>
                </a:solidFill>
              </a:rPr>
              <a:t>Ej</a:t>
            </a:r>
            <a:r>
              <a:rPr lang="en-US" i="0" dirty="0">
                <a:solidFill>
                  <a:schemeClr val="tx2"/>
                </a:solidFill>
              </a:rPr>
              <a:t>.: XPLN Trunk Daily)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{</a:t>
            </a:r>
            <a:r>
              <a:rPr lang="en-US" b="1" dirty="0" err="1">
                <a:solidFill>
                  <a:schemeClr val="tx2"/>
                </a:solidFill>
              </a:rPr>
              <a:t>Nombre</a:t>
            </a:r>
            <a:r>
              <a:rPr lang="en-US" b="1" dirty="0">
                <a:solidFill>
                  <a:schemeClr val="tx2"/>
                </a:solidFill>
              </a:rPr>
              <a:t> del plan 2}</a:t>
            </a:r>
            <a:r>
              <a:rPr lang="en-US" i="0" dirty="0">
                <a:solidFill>
                  <a:schemeClr val="tx2"/>
                </a:solidFill>
              </a:rPr>
              <a:t> (</a:t>
            </a:r>
            <a:r>
              <a:rPr lang="en-US" i="0" dirty="0" err="1">
                <a:solidFill>
                  <a:schemeClr val="tx2"/>
                </a:solidFill>
              </a:rPr>
              <a:t>Ej</a:t>
            </a:r>
            <a:r>
              <a:rPr lang="en-US" i="0" dirty="0">
                <a:solidFill>
                  <a:schemeClr val="tx2"/>
                </a:solidFill>
              </a:rPr>
              <a:t>.: XPLN Trunk Nightly)</a:t>
            </a:r>
          </a:p>
          <a:p>
            <a:pPr lvl="1">
              <a:defRPr/>
            </a:pPr>
            <a:r>
              <a:rPr lang="en-US" i="0" dirty="0">
                <a:solidFill>
                  <a:schemeClr val="tx2"/>
                </a:solidFill>
              </a:rPr>
              <a:t>….</a:t>
            </a:r>
          </a:p>
          <a:p>
            <a:pPr lvl="1">
              <a:defRPr/>
            </a:pPr>
            <a:r>
              <a:rPr lang="en-US" dirty="0">
                <a:solidFill>
                  <a:schemeClr val="tx2"/>
                </a:solidFill>
              </a:rPr>
              <a:t>Please use this plan as template: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{</a:t>
            </a:r>
            <a:r>
              <a:rPr lang="en-US" b="1" dirty="0" err="1">
                <a:solidFill>
                  <a:schemeClr val="tx2"/>
                </a:solidFill>
              </a:rPr>
              <a:t>Opcional</a:t>
            </a:r>
            <a:r>
              <a:rPr lang="en-US" b="1" dirty="0">
                <a:solidFill>
                  <a:schemeClr val="tx2"/>
                </a:solidFill>
              </a:rPr>
              <a:t>: Link a </a:t>
            </a:r>
            <a:r>
              <a:rPr lang="en-US" b="1" dirty="0" err="1">
                <a:solidFill>
                  <a:schemeClr val="tx2"/>
                </a:solidFill>
              </a:rPr>
              <a:t>algun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proyecto</a:t>
            </a:r>
            <a:r>
              <a:rPr lang="en-US" b="1" dirty="0">
                <a:solidFill>
                  <a:schemeClr val="tx2"/>
                </a:solidFill>
              </a:rPr>
              <a:t> de bamboo del </a:t>
            </a:r>
            <a:r>
              <a:rPr lang="en-US" b="1" dirty="0" err="1">
                <a:solidFill>
                  <a:schemeClr val="tx2"/>
                </a:solidFill>
              </a:rPr>
              <a:t>cual</a:t>
            </a:r>
            <a:r>
              <a:rPr lang="en-US" b="1" dirty="0">
                <a:solidFill>
                  <a:schemeClr val="tx2"/>
                </a:solidFill>
              </a:rPr>
              <a:t> se </a:t>
            </a:r>
            <a:r>
              <a:rPr lang="en-US" b="1" dirty="0" err="1">
                <a:solidFill>
                  <a:schemeClr val="tx2"/>
                </a:solidFill>
              </a:rPr>
              <a:t>pueda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copiar</a:t>
            </a:r>
            <a:r>
              <a:rPr lang="en-US" b="1" dirty="0">
                <a:solidFill>
                  <a:schemeClr val="tx2"/>
                </a:solidFill>
              </a:rPr>
              <a:t> un plan}</a:t>
            </a:r>
          </a:p>
          <a:p>
            <a:pPr lvl="1">
              <a:defRPr/>
            </a:pPr>
            <a:r>
              <a:rPr lang="en-US" dirty="0">
                <a:solidFill>
                  <a:schemeClr val="tx2"/>
                </a:solidFill>
              </a:rPr>
              <a:t>Thank you,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212850"/>
            <a:ext cx="8375650" cy="1039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Ejemplo de plan Nocturno: ejecuta el plan a las 10 pm todos los días.</a:t>
            </a:r>
            <a:endParaRPr lang="es-MX" sz="2000" b="1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2251881"/>
            <a:ext cx="760095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86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212850"/>
            <a:ext cx="83756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En la configuración del Plan asegurarse que tenga permisos para los </a:t>
            </a:r>
            <a:r>
              <a:rPr lang="es-AR" sz="2000" b="1" i="0" dirty="0" err="1">
                <a:solidFill>
                  <a:schemeClr val="tx2"/>
                </a:solidFill>
              </a:rPr>
              <a:t>commiters</a:t>
            </a:r>
            <a:r>
              <a:rPr lang="es-AR" sz="2000" b="1" i="0" dirty="0">
                <a:solidFill>
                  <a:schemeClr val="tx2"/>
                </a:solidFill>
              </a:rPr>
              <a:t>.</a:t>
            </a:r>
            <a:endParaRPr lang="es-MX" sz="2000" b="1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12" y="2019300"/>
            <a:ext cx="8607080" cy="429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26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212850"/>
            <a:ext cx="83756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En la pestaña Plan </a:t>
            </a:r>
            <a:r>
              <a:rPr lang="es-AR" sz="2000" b="1" i="0" dirty="0" err="1">
                <a:solidFill>
                  <a:schemeClr val="tx2"/>
                </a:solidFill>
              </a:rPr>
              <a:t>Details</a:t>
            </a:r>
            <a:r>
              <a:rPr lang="es-AR" sz="2000" b="1" i="0" dirty="0">
                <a:solidFill>
                  <a:schemeClr val="tx2"/>
                </a:solidFill>
              </a:rPr>
              <a:t> configurar el plan en </a:t>
            </a:r>
            <a:r>
              <a:rPr lang="es-AR" sz="2000" b="1" i="0" dirty="0" err="1">
                <a:solidFill>
                  <a:schemeClr val="tx2"/>
                </a:solidFill>
              </a:rPr>
              <a:t>enabled</a:t>
            </a:r>
            <a:r>
              <a:rPr lang="es-AR" sz="2000" b="1" i="0" dirty="0">
                <a:solidFill>
                  <a:schemeClr val="tx2"/>
                </a:solidFill>
              </a:rPr>
              <a:t>.</a:t>
            </a:r>
            <a:endParaRPr lang="es-MX" sz="2000" b="1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2" y="1967315"/>
            <a:ext cx="528637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212850"/>
            <a:ext cx="83756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Luego de completar los pasos previos se puede ejecutar de forma manual el plan.</a:t>
            </a:r>
            <a:endParaRPr lang="es-MX" sz="2000" b="1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7652" name="Picture 2" descr="C:\Users\matiasm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52" y="2369024"/>
            <a:ext cx="47910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Bajar el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Build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El link a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Bamboo</a:t>
            </a:r>
            <a:r>
              <a:rPr lang="es-MX" altLang="es-AR" sz="2000" b="1" i="0" dirty="0">
                <a:solidFill>
                  <a:schemeClr val="tx2"/>
                </a:solidFill>
              </a:rPr>
              <a:t> se encuentra en la página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Forge</a:t>
            </a:r>
            <a:r>
              <a:rPr lang="es-MX" altLang="es-AR" sz="2000" b="1" i="0" dirty="0">
                <a:solidFill>
                  <a:schemeClr val="tx2"/>
                </a:solidFill>
              </a:rPr>
              <a:t> del proyecto.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132" y="2561917"/>
            <a:ext cx="3930556" cy="393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3410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Bajar el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Build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282575" y="1341437"/>
            <a:ext cx="7451725" cy="144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altLang="es-AR" sz="2000" b="1" i="0" dirty="0" err="1">
                <a:solidFill>
                  <a:schemeClr val="tx2"/>
                </a:solidFill>
              </a:rPr>
              <a:t>Loguearse</a:t>
            </a:r>
            <a:r>
              <a:rPr lang="es-MX" altLang="es-AR" sz="2000" b="1" i="0" dirty="0">
                <a:solidFill>
                  <a:schemeClr val="tx2"/>
                </a:solidFill>
              </a:rPr>
              <a:t> en la pagina de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bamboo</a:t>
            </a:r>
            <a:r>
              <a:rPr lang="es-MX" altLang="es-AR" sz="2000" b="1" i="0" dirty="0">
                <a:solidFill>
                  <a:schemeClr val="tx2"/>
                </a:solidFill>
              </a:rPr>
              <a:t> del proyecto en cuestión, utilizando las credenciales Global del Avaya.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Se visualizarán todos los planes de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Bamboo</a:t>
            </a:r>
            <a:r>
              <a:rPr lang="es-MX" altLang="es-AR" sz="2000" b="1" i="0" dirty="0">
                <a:solidFill>
                  <a:schemeClr val="tx2"/>
                </a:solidFill>
              </a:rPr>
              <a:t> para este proyecto.</a:t>
            </a: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282575" y="5882185"/>
            <a:ext cx="7451725" cy="70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altLang="es-AR" sz="2000" b="1" i="0" dirty="0">
              <a:solidFill>
                <a:schemeClr val="tx2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36" y="2784143"/>
            <a:ext cx="8024685" cy="309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7012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Bajar el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Build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91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Si se accede a cualquiera de los planes se podrá visualizar todos los ‘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build</a:t>
            </a:r>
            <a:r>
              <a:rPr lang="es-MX" altLang="es-AR" sz="2000" b="1" i="0" dirty="0">
                <a:solidFill>
                  <a:schemeClr val="tx2"/>
                </a:solidFill>
              </a:rPr>
              <a:t>’ ejecutados por ese plan.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4" y="2251881"/>
            <a:ext cx="68865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9456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Bajar el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Build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91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Si se selecciona un ‘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build</a:t>
            </a:r>
            <a:r>
              <a:rPr lang="es-MX" altLang="es-AR" sz="2000" b="1" i="0" dirty="0">
                <a:solidFill>
                  <a:schemeClr val="tx2"/>
                </a:solidFill>
              </a:rPr>
              <a:t>’ en particular, en la pestaña de ‘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Artifacts</a:t>
            </a:r>
            <a:r>
              <a:rPr lang="es-MX" altLang="es-AR" sz="2000" b="1" i="0" dirty="0">
                <a:solidFill>
                  <a:schemeClr val="tx2"/>
                </a:solidFill>
              </a:rPr>
              <a:t>’ se podrá acceder al link para bajar los archivos a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deployar</a:t>
            </a:r>
            <a:r>
              <a:rPr lang="es-MX" altLang="es-AR" sz="2000" b="1" i="0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48" y="2251881"/>
            <a:ext cx="6676871" cy="431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653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Clonar un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91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Desde la página de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Avaya</a:t>
            </a:r>
            <a:r>
              <a:rPr lang="es-MX" altLang="es-AR" sz="2000" b="1" i="0" dirty="0">
                <a:solidFill>
                  <a:schemeClr val="tx2"/>
                </a:solidFill>
              </a:rPr>
              <a:t>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Forge</a:t>
            </a:r>
            <a:r>
              <a:rPr lang="es-MX" altLang="es-AR" sz="2000" b="1" i="0" dirty="0">
                <a:solidFill>
                  <a:schemeClr val="tx2"/>
                </a:solidFill>
              </a:rPr>
              <a:t> del proyecto, ir a la pestaña “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Bamboo</a:t>
            </a:r>
            <a:r>
              <a:rPr lang="es-MX" altLang="es-AR" sz="2000" b="1" i="0" dirty="0">
                <a:solidFill>
                  <a:schemeClr val="tx2"/>
                </a:solidFill>
              </a:rPr>
              <a:t>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72" y="2147393"/>
            <a:ext cx="8560904" cy="339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Creacion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del Proyecto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18" y="2204730"/>
            <a:ext cx="8299629" cy="2981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94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Creacion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del Proyecto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65125" y="1389063"/>
            <a:ext cx="7451725" cy="102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Una vez que EDS ha creado el </a:t>
            </a:r>
            <a:r>
              <a:rPr lang="es-MX" sz="2000" b="1" i="0" dirty="0" err="1">
                <a:solidFill>
                  <a:schemeClr val="tx2"/>
                </a:solidFill>
              </a:rPr>
              <a:t>Babmoo</a:t>
            </a:r>
            <a:r>
              <a:rPr lang="es-MX" sz="2000" b="1" i="0" dirty="0">
                <a:solidFill>
                  <a:schemeClr val="tx2"/>
                </a:solidFill>
              </a:rPr>
              <a:t>, aparecerá el link y la pestaña en el </a:t>
            </a:r>
            <a:r>
              <a:rPr lang="es-MX" sz="2000" b="1" i="0" dirty="0" err="1">
                <a:solidFill>
                  <a:schemeClr val="tx2"/>
                </a:solidFill>
              </a:rPr>
              <a:t>Forge</a:t>
            </a:r>
            <a:r>
              <a:rPr lang="es-MX" sz="2000" b="1" i="0" dirty="0">
                <a:solidFill>
                  <a:schemeClr val="tx2"/>
                </a:solidFill>
              </a:rPr>
              <a:t> del Proyecto, de la siguiente forma: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075858"/>
            <a:ext cx="50673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62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617663"/>
            <a:ext cx="7451725" cy="223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De acuerdo con el </a:t>
            </a:r>
            <a:r>
              <a:rPr lang="es-MX" sz="2000" b="1" i="0" dirty="0" err="1">
                <a:solidFill>
                  <a:schemeClr val="tx2"/>
                </a:solidFill>
              </a:rPr>
              <a:t>schedule</a:t>
            </a:r>
            <a:r>
              <a:rPr lang="es-MX" sz="2000" b="1" i="0" dirty="0">
                <a:solidFill>
                  <a:schemeClr val="tx2"/>
                </a:solidFill>
              </a:rPr>
              <a:t> del plan que se haya configurado, </a:t>
            </a:r>
            <a:r>
              <a:rPr lang="es-MX" sz="2000" b="1" i="0" dirty="0" err="1">
                <a:solidFill>
                  <a:schemeClr val="tx2"/>
                </a:solidFill>
              </a:rPr>
              <a:t>Bamboo</a:t>
            </a:r>
            <a:r>
              <a:rPr lang="es-MX" sz="2000" b="1" i="0" dirty="0">
                <a:solidFill>
                  <a:schemeClr val="tx2"/>
                </a:solidFill>
              </a:rPr>
              <a:t> descarga del svn toda la carpeta </a:t>
            </a:r>
            <a:r>
              <a:rPr lang="es-MX" sz="2000" b="1" i="0" dirty="0" err="1">
                <a:solidFill>
                  <a:schemeClr val="tx2"/>
                </a:solidFill>
              </a:rPr>
              <a:t>trunk</a:t>
            </a:r>
            <a:r>
              <a:rPr lang="es-MX" sz="2000" b="1" i="0" dirty="0">
                <a:solidFill>
                  <a:schemeClr val="tx2"/>
                </a:solidFill>
              </a:rPr>
              <a:t> y con </a:t>
            </a:r>
            <a:r>
              <a:rPr lang="es-MX" sz="2000" b="1" i="0" dirty="0" err="1">
                <a:solidFill>
                  <a:schemeClr val="tx2"/>
                </a:solidFill>
              </a:rPr>
              <a:t>maven</a:t>
            </a:r>
            <a:r>
              <a:rPr lang="es-MX" sz="2000" b="1" i="0" dirty="0">
                <a:solidFill>
                  <a:schemeClr val="tx2"/>
                </a:solidFill>
              </a:rPr>
              <a:t> intenta compilar todo el proyecto.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Para que </a:t>
            </a:r>
            <a:r>
              <a:rPr lang="es-MX" sz="2000" b="1" i="0" dirty="0" err="1">
                <a:solidFill>
                  <a:schemeClr val="tx2"/>
                </a:solidFill>
              </a:rPr>
              <a:t>bamboo</a:t>
            </a:r>
            <a:r>
              <a:rPr lang="es-MX" sz="2000" b="1" i="0" dirty="0">
                <a:solidFill>
                  <a:schemeClr val="tx2"/>
                </a:solidFill>
              </a:rPr>
              <a:t> pueda compilar todos los proyectos hay que crear los </a:t>
            </a:r>
            <a:r>
              <a:rPr lang="es-MX" sz="2000" b="1" i="0" dirty="0" err="1">
                <a:solidFill>
                  <a:schemeClr val="tx2"/>
                </a:solidFill>
              </a:rPr>
              <a:t>POMs</a:t>
            </a:r>
            <a:r>
              <a:rPr lang="es-MX" sz="2000" b="1" i="0" dirty="0">
                <a:solidFill>
                  <a:schemeClr val="tx2"/>
                </a:solidFill>
              </a:rPr>
              <a:t> en todas las carpetas y subcarpetas, partiendo desde el </a:t>
            </a:r>
            <a:r>
              <a:rPr lang="es-MX" sz="2000" b="1" i="0" dirty="0" err="1">
                <a:solidFill>
                  <a:schemeClr val="tx2"/>
                </a:solidFill>
              </a:rPr>
              <a:t>trunk</a:t>
            </a:r>
            <a:r>
              <a:rPr lang="es-MX" sz="2000" b="1" i="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La estructura que debe tener el </a:t>
            </a:r>
            <a:r>
              <a:rPr lang="es-MX" sz="2000" b="1" i="0" dirty="0" err="1">
                <a:solidFill>
                  <a:schemeClr val="tx2"/>
                </a:solidFill>
              </a:rPr>
              <a:t>trunk</a:t>
            </a:r>
            <a:r>
              <a:rPr lang="es-MX" sz="2000" b="1" i="0" dirty="0">
                <a:solidFill>
                  <a:schemeClr val="tx2"/>
                </a:solidFill>
              </a:rPr>
              <a:t> es la siguiente:</a:t>
            </a:r>
            <a:endParaRPr lang="es-MX" sz="18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buClr>
                <a:srgbClr val="008000"/>
              </a:buClr>
              <a:buSzPct val="80000"/>
              <a:defRPr/>
            </a:pPr>
            <a:endParaRPr lang="es-MX" sz="18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172" name="Picture 5" descr="C:\Users\matiasm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36" y="3992491"/>
            <a:ext cx="3805237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282575" y="1519238"/>
            <a:ext cx="775652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Para el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parent</a:t>
            </a:r>
            <a:r>
              <a:rPr lang="es-MX" altLang="es-AR" sz="2000" b="1" i="0" dirty="0">
                <a:solidFill>
                  <a:schemeClr val="tx2"/>
                </a:solidFill>
              </a:rPr>
              <a:t>/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trunk</a:t>
            </a:r>
            <a:r>
              <a:rPr lang="es-MX" altLang="es-AR" sz="2000" b="1" i="0" dirty="0">
                <a:solidFill>
                  <a:schemeClr val="tx2"/>
                </a:solidFill>
              </a:rPr>
              <a:t>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Pom</a:t>
            </a:r>
            <a:r>
              <a:rPr lang="es-MX" altLang="es-AR" sz="2000" b="1" i="0" dirty="0">
                <a:solidFill>
                  <a:schemeClr val="tx2"/>
                </a:solidFill>
              </a:rPr>
              <a:t> usaremos el siguiente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template</a:t>
            </a:r>
            <a:r>
              <a:rPr lang="es-MX" altLang="es-AR" sz="2000" b="1" i="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77825" y="5554638"/>
            <a:ext cx="7756525" cy="86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Este ejemplo es el que se usó para el </a:t>
            </a:r>
            <a:r>
              <a:rPr lang="es-MX" sz="2000" b="1" i="0" dirty="0" err="1">
                <a:solidFill>
                  <a:schemeClr val="tx2"/>
                </a:solidFill>
              </a:rPr>
              <a:t>IvrATT</a:t>
            </a:r>
            <a:r>
              <a:rPr lang="es-MX" sz="2000" b="1" i="0" dirty="0">
                <a:solidFill>
                  <a:schemeClr val="tx2"/>
                </a:solidFill>
              </a:rPr>
              <a:t>(AMDOCS) de Nextel </a:t>
            </a:r>
            <a:r>
              <a:rPr lang="es-MX" sz="2000" b="1" i="0" dirty="0" err="1">
                <a:solidFill>
                  <a:schemeClr val="tx2"/>
                </a:solidFill>
              </a:rPr>
              <a:t>Mexico</a:t>
            </a:r>
            <a:r>
              <a:rPr lang="es-MX" sz="2000" b="1" i="0" dirty="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931144"/>
              </p:ext>
            </p:extLst>
          </p:nvPr>
        </p:nvGraphicFramePr>
        <p:xfrm>
          <a:off x="2886500" y="2715692"/>
          <a:ext cx="2103019" cy="1774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86500" y="2715692"/>
                        <a:ext cx="2103019" cy="1774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Model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282575" y="1328738"/>
            <a:ext cx="7451725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La carpeta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Model</a:t>
            </a:r>
            <a:r>
              <a:rPr lang="es-MX" altLang="es-AR" sz="2000" b="1" i="0" dirty="0">
                <a:solidFill>
                  <a:schemeClr val="tx2"/>
                </a:solidFill>
              </a:rPr>
              <a:t>, la cual contiene todo el desarrollo de la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business</a:t>
            </a:r>
            <a:r>
              <a:rPr lang="es-MX" altLang="es-AR" sz="2000" b="1" i="0" dirty="0">
                <a:solidFill>
                  <a:schemeClr val="tx2"/>
                </a:solidFill>
              </a:rPr>
              <a:t> también debe contener un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Pom</a:t>
            </a:r>
            <a:r>
              <a:rPr lang="es-MX" altLang="es-AR" sz="2000" b="1" i="0" dirty="0">
                <a:solidFill>
                  <a:schemeClr val="tx2"/>
                </a:solidFill>
              </a:rPr>
              <a:t> y usaremos el siguiente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template</a:t>
            </a:r>
            <a:r>
              <a:rPr lang="es-MX" altLang="es-AR" sz="2000" b="1" i="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282575" y="5061401"/>
            <a:ext cx="7451725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Este únicamente posee la referencia al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parent</a:t>
            </a:r>
            <a:r>
              <a:rPr lang="es-MX" altLang="es-AR" sz="2000" b="1" i="0" dirty="0">
                <a:solidFill>
                  <a:schemeClr val="tx2"/>
                </a:solidFill>
              </a:rPr>
              <a:t>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Pom</a:t>
            </a:r>
            <a:r>
              <a:rPr lang="es-MX" altLang="es-AR" sz="2000" b="1" i="0" dirty="0">
                <a:solidFill>
                  <a:schemeClr val="tx2"/>
                </a:solidFill>
              </a:rPr>
              <a:t> e indica cuales son los módulos “hijos”</a:t>
            </a: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27363"/>
              </p:ext>
            </p:extLst>
          </p:nvPr>
        </p:nvGraphicFramePr>
        <p:xfrm>
          <a:off x="2975211" y="2755995"/>
          <a:ext cx="1740090" cy="1468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5211" y="2755995"/>
                        <a:ext cx="1740090" cy="1468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edmond Template v3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0033CC"/>
      </a:accent1>
      <a:accent2>
        <a:srgbClr val="3333CC"/>
      </a:accent2>
      <a:accent3>
        <a:srgbClr val="FFFFFF"/>
      </a:accent3>
      <a:accent4>
        <a:srgbClr val="DADADA"/>
      </a:accent4>
      <a:accent5>
        <a:srgbClr val="AAADE2"/>
      </a:accent5>
      <a:accent6>
        <a:srgbClr val="2D2DB9"/>
      </a:accent6>
      <a:hlink>
        <a:srgbClr val="CCCCFF"/>
      </a:hlink>
      <a:folHlink>
        <a:srgbClr val="B2B2B2"/>
      </a:folHlink>
    </a:clrScheme>
    <a:fontScheme name="Redmond Template 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Redmond Template 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mond Template v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Redmond Template v3</Template>
  <TotalTime>5138</TotalTime>
  <Words>2316</Words>
  <Application>Microsoft Office PowerPoint</Application>
  <PresentationFormat>Letter Paper (8.5x11 in)</PresentationFormat>
  <Paragraphs>192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EDS</vt:lpstr>
      <vt:lpstr>Eurostile</vt:lpstr>
      <vt:lpstr>Times New Roman</vt:lpstr>
      <vt:lpstr>Wingdings</vt:lpstr>
      <vt:lpstr>Redmond Template v3</vt:lpstr>
      <vt:lpstr>Custom Design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GustavoB</dc:creator>
  <cp:lastModifiedBy>fernando.wagner</cp:lastModifiedBy>
  <cp:revision>619</cp:revision>
  <cp:lastPrinted>2005-04-07T19:27:31Z</cp:lastPrinted>
  <dcterms:created xsi:type="dcterms:W3CDTF">2009-02-23T17:30:19Z</dcterms:created>
  <dcterms:modified xsi:type="dcterms:W3CDTF">2017-05-11T16:32:23Z</dcterms:modified>
</cp:coreProperties>
</file>