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49"/>
  </p:notesMasterIdLst>
  <p:handoutMasterIdLst>
    <p:handoutMasterId r:id="rId50"/>
  </p:handoutMasterIdLst>
  <p:sldIdLst>
    <p:sldId id="1010" r:id="rId3"/>
    <p:sldId id="1060" r:id="rId4"/>
    <p:sldId id="1061" r:id="rId5"/>
    <p:sldId id="1031" r:id="rId6"/>
    <p:sldId id="1033" r:id="rId7"/>
    <p:sldId id="1036" r:id="rId8"/>
    <p:sldId id="1037" r:id="rId9"/>
    <p:sldId id="1038" r:id="rId10"/>
    <p:sldId id="1039" r:id="rId11"/>
    <p:sldId id="1086" r:id="rId12"/>
    <p:sldId id="1056" r:id="rId13"/>
    <p:sldId id="1057" r:id="rId14"/>
    <p:sldId id="1040" r:id="rId15"/>
    <p:sldId id="1082" r:id="rId16"/>
    <p:sldId id="1062" r:id="rId17"/>
    <p:sldId id="1041" r:id="rId18"/>
    <p:sldId id="1063" r:id="rId19"/>
    <p:sldId id="1065" r:id="rId20"/>
    <p:sldId id="1064" r:id="rId21"/>
    <p:sldId id="1042" r:id="rId22"/>
    <p:sldId id="1044" r:id="rId23"/>
    <p:sldId id="1066" r:id="rId24"/>
    <p:sldId id="1067" r:id="rId25"/>
    <p:sldId id="1068" r:id="rId26"/>
    <p:sldId id="1069" r:id="rId27"/>
    <p:sldId id="1045" r:id="rId28"/>
    <p:sldId id="1070" r:id="rId29"/>
    <p:sldId id="1085" r:id="rId30"/>
    <p:sldId id="1043" r:id="rId31"/>
    <p:sldId id="1071" r:id="rId32"/>
    <p:sldId id="1072" r:id="rId33"/>
    <p:sldId id="1076" r:id="rId34"/>
    <p:sldId id="1073" r:id="rId35"/>
    <p:sldId id="1047" r:id="rId36"/>
    <p:sldId id="1048" r:id="rId37"/>
    <p:sldId id="1074" r:id="rId38"/>
    <p:sldId id="1051" r:id="rId39"/>
    <p:sldId id="1075" r:id="rId40"/>
    <p:sldId id="1083" r:id="rId41"/>
    <p:sldId id="1052" r:id="rId42"/>
    <p:sldId id="1053" r:id="rId43"/>
    <p:sldId id="1077" r:id="rId44"/>
    <p:sldId id="1078" r:id="rId45"/>
    <p:sldId id="1080" r:id="rId46"/>
    <p:sldId id="1081" r:id="rId47"/>
    <p:sldId id="1084" r:id="rId48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2" d="100"/>
          <a:sy n="72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nfluence.forge.avaya.com/display/FORGE/GForge#GForge-CreateanAutomationAccou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39624" y="1458086"/>
            <a:ext cx="7451725" cy="482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 err="1">
                <a:solidFill>
                  <a:schemeClr val="tx2"/>
                </a:solidFill>
              </a:rPr>
              <a:t>Bamboo</a:t>
            </a:r>
            <a:r>
              <a:rPr lang="es-AR" altLang="es-AR" sz="2400" b="1" dirty="0">
                <a:solidFill>
                  <a:schemeClr val="tx2"/>
                </a:solidFill>
              </a:rPr>
              <a:t> es una herramienta que compila y empaqueta todos los componentes (archivos) del proyecto que se esta desarrollando, y los deja listos para </a:t>
            </a:r>
            <a:r>
              <a:rPr lang="es-AR" altLang="es-AR" sz="2400" b="1" dirty="0" err="1">
                <a:solidFill>
                  <a:schemeClr val="tx2"/>
                </a:solidFill>
              </a:rPr>
              <a:t>deployar</a:t>
            </a:r>
            <a:r>
              <a:rPr lang="es-AR" altLang="es-AR" sz="2400" b="1" dirty="0">
                <a:solidFill>
                  <a:schemeClr val="tx2"/>
                </a:solidFill>
              </a:rPr>
              <a:t> en el entorno del cliente.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También se encarga de ejecutar Sonar, que es una herramienta de inspección de código fuente y ejecución automática de los test unitarios (esto lo hace únicamente en los proyectos Java, no en los proyectos </a:t>
            </a:r>
            <a:r>
              <a:rPr lang="es-AR" altLang="es-AR" sz="2400" b="1" dirty="0" err="1">
                <a:solidFill>
                  <a:schemeClr val="tx2"/>
                </a:solidFill>
              </a:rPr>
              <a:t>Speech</a:t>
            </a:r>
            <a:r>
              <a:rPr lang="es-AR" altLang="es-AR" sz="2400" b="1" dirty="0">
                <a:solidFill>
                  <a:schemeClr val="tx2"/>
                </a:solidFill>
              </a:rPr>
              <a:t>)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Además se encarga de ejecutar </a:t>
            </a:r>
            <a:r>
              <a:rPr lang="es-AR" altLang="es-AR" sz="2400" b="1" dirty="0" err="1">
                <a:solidFill>
                  <a:schemeClr val="tx2"/>
                </a:solidFill>
              </a:rPr>
              <a:t>Coverity</a:t>
            </a:r>
            <a:r>
              <a:rPr lang="es-AR" altLang="es-AR" sz="2400" b="1" dirty="0">
                <a:solidFill>
                  <a:schemeClr val="tx2"/>
                </a:solidFill>
              </a:rPr>
              <a:t>, que realiza inspección estática de código y reporta errores creando tickets de Jira automáticamente.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 la Exportación mediante el OD, en el caso de OD </a:t>
            </a:r>
            <a:r>
              <a:rPr lang="es-MX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7.x 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hay que asegurarse de seleccionar</a:t>
            </a:r>
          </a:p>
          <a:p>
            <a:pPr lvl="1">
              <a:buClr>
                <a:srgbClr val="008000"/>
              </a:buClr>
              <a:buSzPct val="80000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“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Include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Validation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JSP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pages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endParaRPr lang="es-MX" sz="14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189788" y="1341437"/>
            <a:ext cx="1654490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Valido solo para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Tomcat</a:t>
            </a:r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y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Weblogic</a:t>
            </a:r>
            <a:endParaRPr lang="es-ES" sz="2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8A9B5-854D-49A9-BCC8-A80F115B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90" y="1763698"/>
            <a:ext cx="4343814" cy="46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Para que los módulos </a:t>
            </a:r>
            <a:r>
              <a:rPr lang="en-US" sz="2000" b="1" i="0" dirty="0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 compilen y se genere correctamente el </a:t>
            </a:r>
            <a:r>
              <a:rPr lang="es-AR" sz="2000" b="1" i="0" dirty="0" err="1">
                <a:solidFill>
                  <a:schemeClr val="tx2"/>
                </a:solidFill>
              </a:rPr>
              <a:t>war</a:t>
            </a:r>
            <a:r>
              <a:rPr lang="es-AR" sz="2000" b="1" i="0" dirty="0">
                <a:solidFill>
                  <a:schemeClr val="tx2"/>
                </a:solidFill>
              </a:rPr>
              <a:t>, hay que seguir los siguientes pasos para cada módulo de </a:t>
            </a:r>
            <a:r>
              <a:rPr 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2 (caso </a:t>
            </a:r>
            <a:r>
              <a:rPr lang="es-AR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</a:t>
            </a: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extraer de este los archivos “index.html” y “META-INF\context.xml”, así como el folder “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jsp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estos archivos al código fuente del proyecto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-&gt;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2 (caso </a:t>
            </a:r>
            <a:r>
              <a:rPr lang="es-AR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WebLogic</a:t>
            </a: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extraer de este el archivo “index.html” y el folder “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jsp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Solo para OD7: extraer también “weblogic.xml”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estos archivos al código fuente del proyecto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-&gt;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7" y="2266950"/>
            <a:ext cx="14001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64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Para que los módulos </a:t>
            </a:r>
            <a:r>
              <a:rPr lang="en-US" sz="2000" b="1" i="0" dirty="0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 compilen y se genere correctamente el </a:t>
            </a:r>
            <a:r>
              <a:rPr lang="es-AR" sz="2000" b="1" i="0" dirty="0" err="1">
                <a:solidFill>
                  <a:schemeClr val="tx2"/>
                </a:solidFill>
              </a:rPr>
              <a:t>war</a:t>
            </a:r>
            <a:r>
              <a:rPr lang="es-AR" sz="2000" b="1" i="0" dirty="0">
                <a:solidFill>
                  <a:schemeClr val="tx2"/>
                </a:solidFill>
              </a:rPr>
              <a:t>, hay que seguir los siguientes pasos para cada módulo de </a:t>
            </a:r>
            <a:r>
              <a:rPr 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3: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modulo de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para el que usaremos el siguiente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template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67172"/>
              </p:ext>
            </p:extLst>
          </p:nvPr>
        </p:nvGraphicFramePr>
        <p:xfrm>
          <a:off x="2803620" y="4026090"/>
          <a:ext cx="2440154" cy="117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Packager Shell Object" showAsIcon="1" r:id="rId4" imgW="1422720" imgH="685800" progId="Package">
                  <p:embed/>
                </p:oleObj>
              </mc:Choice>
              <mc:Fallback>
                <p:oleObj name="Packager Shell Object" showAsIcon="1" r:id="rId4" imgW="1422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3620" y="4026090"/>
                        <a:ext cx="2440154" cy="117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71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289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4: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Asegurarse de que las versiones sean las que se están usando en el desarrollo y de cambiar el nombre del proyecto. Verificarlo en los archivos pom.xml del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en el de cada proyecto de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Clr>
                <a:srgbClr val="008000"/>
              </a:buClr>
              <a:buSzPct val="80000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Clr>
                <a:srgbClr val="008000"/>
              </a:buClr>
              <a:buSzPct val="80000"/>
              <a:defRPr/>
            </a:pPr>
            <a:r>
              <a:rPr lang="en-US" sz="1400" dirty="0">
                <a:solidFill>
                  <a:schemeClr val="tx2"/>
                </a:solidFill>
              </a:rPr>
              <a:t>&lt;attribute value="07.00.18.01" name="</a:t>
            </a:r>
            <a:r>
              <a:rPr lang="en-US" sz="1400" dirty="0" err="1">
                <a:solidFill>
                  <a:schemeClr val="tx2"/>
                </a:solidFill>
              </a:rPr>
              <a:t>dd</a:t>
            </a:r>
            <a:r>
              <a:rPr lang="en-US" sz="1400" dirty="0">
                <a:solidFill>
                  <a:schemeClr val="tx2"/>
                </a:solidFill>
              </a:rPr>
              <a:t>-version-</a:t>
            </a:r>
            <a:r>
              <a:rPr lang="en-US" sz="1400" dirty="0" err="1">
                <a:solidFill>
                  <a:schemeClr val="tx2"/>
                </a:solidFill>
              </a:rPr>
              <a:t>runtimeCommon</a:t>
            </a:r>
            <a:r>
              <a:rPr lang="en-US" sz="1400" dirty="0">
                <a:solidFill>
                  <a:schemeClr val="tx2"/>
                </a:solidFill>
              </a:rPr>
              <a:t>"/&gt;</a:t>
            </a:r>
          </a:p>
          <a:p>
            <a:pPr lvl="2">
              <a:buClr>
                <a:srgbClr val="008000"/>
              </a:buClr>
              <a:buSzPct val="80000"/>
              <a:defRPr/>
            </a:pPr>
            <a:r>
              <a:rPr lang="en-US" sz="1400" dirty="0">
                <a:solidFill>
                  <a:schemeClr val="tx2"/>
                </a:solidFill>
              </a:rPr>
              <a:t>&lt;attribute value="07.00.18.01" name="</a:t>
            </a:r>
            <a:r>
              <a:rPr lang="en-US" sz="1400" dirty="0" err="1">
                <a:solidFill>
                  <a:schemeClr val="tx2"/>
                </a:solidFill>
              </a:rPr>
              <a:t>dd</a:t>
            </a:r>
            <a:r>
              <a:rPr lang="en-US" sz="1400" dirty="0">
                <a:solidFill>
                  <a:schemeClr val="tx2"/>
                </a:solidFill>
              </a:rPr>
              <a:t>-version-runtime"/&gt;</a:t>
            </a:r>
          </a:p>
          <a:p>
            <a:pPr lvl="2">
              <a:buClr>
                <a:srgbClr val="008000"/>
              </a:buClr>
              <a:buSzPct val="80000"/>
              <a:defRPr/>
            </a:pPr>
            <a:r>
              <a:rPr lang="en-US" sz="1400" dirty="0">
                <a:solidFill>
                  <a:schemeClr val="tx2"/>
                </a:solidFill>
              </a:rPr>
              <a:t>&lt;attribute value="7.0.0.1801" name="</a:t>
            </a:r>
            <a:r>
              <a:rPr lang="en-US" sz="1400" dirty="0" err="1">
                <a:solidFill>
                  <a:schemeClr val="tx2"/>
                </a:solidFill>
              </a:rPr>
              <a:t>dd</a:t>
            </a:r>
            <a:r>
              <a:rPr lang="en-US" sz="1400" dirty="0">
                <a:solidFill>
                  <a:schemeClr val="tx2"/>
                </a:solidFill>
              </a:rPr>
              <a:t>-ide-version"/&gt;</a:t>
            </a:r>
            <a:endParaRPr lang="es-MX" sz="1400" dirty="0">
              <a:solidFill>
                <a:schemeClr val="tx2"/>
              </a:solidFill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Carpeta Data</a:t>
            </a:r>
            <a:endParaRPr lang="en-U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45316" y="1341438"/>
            <a:ext cx="752624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AR" altLang="es-AR" sz="2000" b="1" i="0" dirty="0">
                <a:solidFill>
                  <a:schemeClr val="tx2"/>
                </a:solidFill>
              </a:rPr>
              <a:t>La carpeta Data, la cual contiene archivos de configuración de las aplicaciones de </a:t>
            </a:r>
            <a:r>
              <a:rPr lang="es-AR" alt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altLang="es-AR" sz="2000" b="1" i="0" dirty="0">
                <a:solidFill>
                  <a:schemeClr val="tx2"/>
                </a:solidFill>
              </a:rPr>
              <a:t>, audios y gramáticas, también debe contener un </a:t>
            </a:r>
            <a:r>
              <a:rPr lang="es-AR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AR" altLang="es-AR" sz="2000" b="1" i="0" dirty="0">
                <a:solidFill>
                  <a:schemeClr val="tx2"/>
                </a:solidFill>
              </a:rPr>
              <a:t> y usaremos el siguiente </a:t>
            </a:r>
            <a:r>
              <a:rPr lang="es-AR" altLang="es-AR" sz="2000" b="1" i="0" dirty="0" err="1">
                <a:solidFill>
                  <a:schemeClr val="tx2"/>
                </a:solidFill>
              </a:rPr>
              <a:t>template</a:t>
            </a:r>
            <a:r>
              <a:rPr lang="es-AR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4309" y="5047753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Este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hace referencia al “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assembly</a:t>
            </a:r>
            <a:r>
              <a:rPr lang="es-MX" altLang="es-AR" sz="2000" b="1" i="0" dirty="0">
                <a:solidFill>
                  <a:schemeClr val="tx2"/>
                </a:solidFill>
              </a:rPr>
              <a:t>” de la Carpeta Data.</a:t>
            </a: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82398"/>
              </p:ext>
            </p:extLst>
          </p:nvPr>
        </p:nvGraphicFramePr>
        <p:xfrm>
          <a:off x="2705723" y="3166281"/>
          <a:ext cx="2336177" cy="132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Packager Shell Object" showAsIcon="1" r:id="rId4" imgW="1206720" imgH="685800" progId="Package">
                  <p:embed/>
                </p:oleObj>
              </mc:Choice>
              <mc:Fallback>
                <p:oleObj name="Packager Shell Object" showAsIcon="1" r:id="rId4" imgW="1206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723" y="3166281"/>
                        <a:ext cx="2336177" cy="1327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0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719304" y="1888307"/>
            <a:ext cx="7451725" cy="359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es básicamente juntar todo lo que hay que </a:t>
            </a:r>
            <a:r>
              <a:rPr lang="es-MX" sz="2000" b="1" i="0" dirty="0" err="1">
                <a:solidFill>
                  <a:schemeClr val="tx2"/>
                </a:solidFill>
              </a:rPr>
              <a:t>deployar</a:t>
            </a:r>
            <a:r>
              <a:rPr lang="es-MX" sz="2000" b="1" i="0" dirty="0">
                <a:solidFill>
                  <a:schemeClr val="tx2"/>
                </a:solidFill>
              </a:rPr>
              <a:t> y ponerlo en un archivo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proceso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se ejecuta después de la compilación.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el proceso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se usa un </a:t>
            </a:r>
            <a:r>
              <a:rPr lang="es-MX" sz="2000" b="1" i="0" dirty="0" err="1">
                <a:solidFill>
                  <a:schemeClr val="tx2"/>
                </a:solidFill>
              </a:rPr>
              <a:t>plugin</a:t>
            </a:r>
            <a:r>
              <a:rPr lang="es-MX" sz="2000" b="1" i="0" dirty="0">
                <a:solidFill>
                  <a:schemeClr val="tx2"/>
                </a:solidFill>
              </a:rPr>
              <a:t> de </a:t>
            </a: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, al que hay que indicarle, mediante un archivo de configuración específico (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), cuales son las carpetas y archivos que deben ser copiados dentro del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5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</a:t>
            </a:r>
            <a:r>
              <a:rPr lang="es-MX" sz="2000" b="1" i="0" dirty="0" err="1">
                <a:solidFill>
                  <a:schemeClr val="tx2"/>
                </a:solidFill>
              </a:rPr>
              <a:t>pom</a:t>
            </a:r>
            <a:r>
              <a:rPr lang="es-MX" sz="2000" b="1" i="0" dirty="0">
                <a:solidFill>
                  <a:schemeClr val="tx2"/>
                </a:solidFill>
              </a:rPr>
              <a:t> ubicado en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contiene un </a:t>
            </a:r>
            <a:r>
              <a:rPr lang="es-MX" sz="2000" b="1" i="0" dirty="0" err="1">
                <a:solidFill>
                  <a:schemeClr val="tx2"/>
                </a:solidFill>
              </a:rPr>
              <a:t>profile</a:t>
            </a:r>
            <a:r>
              <a:rPr lang="es-MX" sz="2000" b="1" i="0" dirty="0">
                <a:solidFill>
                  <a:schemeClr val="tx2"/>
                </a:solidFill>
              </a:rPr>
              <a:t> que invoca al </a:t>
            </a:r>
            <a:r>
              <a:rPr lang="es-MX" sz="2000" b="1" i="0" dirty="0" err="1">
                <a:solidFill>
                  <a:schemeClr val="tx2"/>
                </a:solidFill>
              </a:rPr>
              <a:t>plugin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, el cual es el encargado de recolectar todos los </a:t>
            </a:r>
            <a:r>
              <a:rPr lang="es-MX" sz="2000" b="1" i="0" dirty="0" err="1">
                <a:solidFill>
                  <a:schemeClr val="tx2"/>
                </a:solidFill>
              </a:rPr>
              <a:t>wars</a:t>
            </a:r>
            <a:r>
              <a:rPr lang="es-MX" sz="2000" b="1" i="0" dirty="0">
                <a:solidFill>
                  <a:schemeClr val="tx2"/>
                </a:solidFill>
              </a:rPr>
              <a:t> y </a:t>
            </a:r>
            <a:r>
              <a:rPr lang="es-MX" sz="2000" b="1" i="0" dirty="0" err="1">
                <a:solidFill>
                  <a:schemeClr val="tx2"/>
                </a:solidFill>
              </a:rPr>
              <a:t>jars</a:t>
            </a:r>
            <a:r>
              <a:rPr lang="es-MX" sz="2000" b="1" i="0" dirty="0">
                <a:solidFill>
                  <a:schemeClr val="tx2"/>
                </a:solidFill>
              </a:rPr>
              <a:t> y armar el archivo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Por prolijidad crearemos una carpeta dentro del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, que contenga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 configuración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pic>
        <p:nvPicPr>
          <p:cNvPr id="14340" name="Picture 5" descr="C:\Users\matiasm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7" y="3317768"/>
            <a:ext cx="8249171" cy="198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504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usaremos el siguiente </a:t>
            </a:r>
            <a:r>
              <a:rPr lang="es-MX" sz="2000" b="1" i="0" dirty="0" err="1">
                <a:solidFill>
                  <a:schemeClr val="tx2"/>
                </a:solidFill>
              </a:rPr>
              <a:t>template</a:t>
            </a: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Opcionalmente pueden armarse tres XML diferentes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para: </a:t>
            </a:r>
            <a:r>
              <a:rPr lang="es-MX" sz="2000" b="1" i="0" dirty="0" err="1">
                <a:solidFill>
                  <a:schemeClr val="tx2"/>
                </a:solidFill>
              </a:rPr>
              <a:t>dev</a:t>
            </a:r>
            <a:r>
              <a:rPr lang="es-MX" sz="2000" b="1" i="0" dirty="0">
                <a:solidFill>
                  <a:schemeClr val="tx2"/>
                </a:solidFill>
              </a:rPr>
              <a:t>, </a:t>
            </a:r>
            <a:r>
              <a:rPr lang="es-MX" sz="2000" b="1" i="0" dirty="0" err="1">
                <a:solidFill>
                  <a:schemeClr val="tx2"/>
                </a:solidFill>
              </a:rPr>
              <a:t>prod</a:t>
            </a:r>
            <a:r>
              <a:rPr lang="es-MX" sz="2000" b="1" i="0" dirty="0">
                <a:solidFill>
                  <a:schemeClr val="tx2"/>
                </a:solidFill>
              </a:rPr>
              <a:t> (donde los archivos de configuración de la aplicación son diferentes), y adicionalmente se puede poner un XML de “no audios” para evitar copiar todos los audios dentro del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 cada vez que se hace un </a:t>
            </a:r>
            <a:r>
              <a:rPr lang="es-MX" sz="2000" b="1" i="0" dirty="0" err="1">
                <a:solidFill>
                  <a:schemeClr val="tx2"/>
                </a:solidFill>
              </a:rPr>
              <a:t>build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582374"/>
              </p:ext>
            </p:extLst>
          </p:nvPr>
        </p:nvGraphicFramePr>
        <p:xfrm>
          <a:off x="1899312" y="2661313"/>
          <a:ext cx="3866488" cy="111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Packager Shell Object" showAsIcon="1" r:id="rId4" imgW="2388240" imgH="685800" progId="Package">
                  <p:embed/>
                </p:oleObj>
              </mc:Choice>
              <mc:Fallback>
                <p:oleObj name="Packager Shell Object" showAsIcon="1" r:id="rId4" imgW="23882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9312" y="2661313"/>
                        <a:ext cx="3866488" cy="111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65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Data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</a:t>
            </a:r>
            <a:r>
              <a:rPr lang="es-MX" sz="2000" b="1" i="0" dirty="0" err="1">
                <a:solidFill>
                  <a:schemeClr val="tx2"/>
                </a:solidFill>
              </a:rPr>
              <a:t>pom</a:t>
            </a:r>
            <a:r>
              <a:rPr lang="es-MX" sz="2000" b="1" i="0" dirty="0">
                <a:solidFill>
                  <a:schemeClr val="tx2"/>
                </a:solidFill>
              </a:rPr>
              <a:t> ubicado en la carpeta Data contiene un </a:t>
            </a:r>
            <a:r>
              <a:rPr lang="es-MX" sz="2000" b="1" i="0" dirty="0" err="1">
                <a:solidFill>
                  <a:schemeClr val="tx2"/>
                </a:solidFill>
              </a:rPr>
              <a:t>profile</a:t>
            </a:r>
            <a:r>
              <a:rPr lang="es-MX" sz="2000" b="1" i="0" dirty="0">
                <a:solidFill>
                  <a:schemeClr val="tx2"/>
                </a:solidFill>
              </a:rPr>
              <a:t> que invoca al </a:t>
            </a:r>
            <a:r>
              <a:rPr lang="es-MX" sz="2000" b="1" i="0" dirty="0" err="1">
                <a:solidFill>
                  <a:schemeClr val="tx2"/>
                </a:solidFill>
              </a:rPr>
              <a:t>plugin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para la carpeta Data, el cual es el encargado de recolectar todos los folders y archivos de la carpeta data y armar un archivo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 específico con los contenidos de la carpeta Data.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Por prolijidad crearemos una carpeta dentro de la carpeta Data, que contenga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 configuración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7" y="3681561"/>
            <a:ext cx="4663420" cy="281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81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Data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504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de la carpeta Data usaremos el siguiente </a:t>
            </a:r>
            <a:r>
              <a:rPr lang="es-MX" sz="2000" b="1" i="0" dirty="0" err="1">
                <a:solidFill>
                  <a:schemeClr val="tx2"/>
                </a:solidFill>
              </a:rPr>
              <a:t>template</a:t>
            </a: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9769"/>
              </p:ext>
            </p:extLst>
          </p:nvPr>
        </p:nvGraphicFramePr>
        <p:xfrm>
          <a:off x="2127510" y="2585942"/>
          <a:ext cx="4308520" cy="127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Packager Shell Object" showAsIcon="1" r:id="rId4" imgW="2311920" imgH="685800" progId="Package">
                  <p:embed/>
                </p:oleObj>
              </mc:Choice>
              <mc:Fallback>
                <p:oleObj name="Packager Shell Object" showAsIcon="1" r:id="rId4" imgW="2311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7510" y="2585942"/>
                        <a:ext cx="4308520" cy="1278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2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4" y="1369633"/>
            <a:ext cx="7451725" cy="464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Solo el administrador puede crear el proyecto de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y los Planes de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, desde la página de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del proyecto, pestaña “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>
                <a:solidFill>
                  <a:schemeClr val="tx2"/>
                </a:solidFill>
              </a:rPr>
              <a:t>”.</a:t>
            </a:r>
            <a:endParaRPr lang="es-AR" sz="1800" b="1" i="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3DD46-A049-451F-8222-20BEA677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8" y="2100469"/>
            <a:ext cx="6772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Chequeo de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511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verificar que todos los </a:t>
            </a:r>
            <a:r>
              <a:rPr lang="es-MX" sz="2000" b="1" i="0" dirty="0" err="1">
                <a:solidFill>
                  <a:schemeClr val="tx2"/>
                </a:solidFill>
              </a:rPr>
              <a:t>poms</a:t>
            </a:r>
            <a:r>
              <a:rPr lang="es-MX" sz="2000" b="1" i="0" dirty="0">
                <a:solidFill>
                  <a:schemeClr val="tx2"/>
                </a:solidFill>
              </a:rPr>
              <a:t> funcionen correctamente ejecutar desde la PC, mas precisamente desde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del proyecto, la instrucción de </a:t>
            </a: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package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ejecutar 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ejecutar primero el </a:t>
            </a:r>
            <a:r>
              <a:rPr lang="es-MX" sz="2000" b="1" i="0" dirty="0" err="1">
                <a:solidFill>
                  <a:schemeClr val="tx2"/>
                </a:solidFill>
              </a:rPr>
              <a:t>package</a:t>
            </a:r>
            <a:r>
              <a:rPr lang="es-MX" sz="2000" b="1" i="0" dirty="0">
                <a:solidFill>
                  <a:schemeClr val="tx2"/>
                </a:solidFill>
              </a:rPr>
              <a:t> y luego el </a:t>
            </a:r>
            <a:r>
              <a:rPr lang="es-MX" sz="2000" b="1" i="0" dirty="0" err="1">
                <a:solidFill>
                  <a:schemeClr val="tx2"/>
                </a:solidFill>
              </a:rPr>
              <a:t>goal</a:t>
            </a:r>
            <a:r>
              <a:rPr lang="es-MX" sz="2000" b="1" i="0" dirty="0">
                <a:solidFill>
                  <a:schemeClr val="tx2"/>
                </a:solidFill>
              </a:rPr>
              <a:t>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package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validate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PIvrATT-bundle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4" y="4261396"/>
            <a:ext cx="7369791" cy="21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Acceso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El link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se encuentra en la página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2" y="2561917"/>
            <a:ext cx="3930556" cy="393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Acceso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144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 err="1">
                <a:solidFill>
                  <a:schemeClr val="tx2"/>
                </a:solidFill>
              </a:rPr>
              <a:t>Loguearse</a:t>
            </a:r>
            <a:r>
              <a:rPr lang="es-MX" altLang="es-AR" sz="2000" b="1" i="0" dirty="0">
                <a:solidFill>
                  <a:schemeClr val="tx2"/>
                </a:solidFill>
              </a:rPr>
              <a:t> en la pagina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 en cuestión, utilizando las credenciales Global del Avaya.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Se visualizarán todos los planes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para este proyecto.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82575" y="5882185"/>
            <a:ext cx="7451725" cy="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2784143"/>
            <a:ext cx="8024685" cy="30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70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Por lo general, para cada proyecto se configuran dos planes: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1800" b="1" i="0" dirty="0">
                <a:solidFill>
                  <a:schemeClr val="tx2"/>
                </a:solidFill>
              </a:rPr>
              <a:t>Uno nocturno, que es configurado para que se ejecute a una determinada hora todas las noches, y que también ejecuta Sonar.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1800" b="1" i="0" dirty="0">
                <a:solidFill>
                  <a:schemeClr val="tx2"/>
                </a:solidFill>
              </a:rPr>
              <a:t>Uno diurno, que es configurado para que se ejecute cada vez que se hace un </a:t>
            </a:r>
            <a:r>
              <a:rPr lang="es-MX" altLang="es-AR" sz="1800" b="1" i="0" dirty="0" err="1">
                <a:solidFill>
                  <a:schemeClr val="tx2"/>
                </a:solidFill>
              </a:rPr>
              <a:t>commit</a:t>
            </a:r>
            <a:endParaRPr lang="es-MX" altLang="es-AR" sz="1800" b="1" i="0" dirty="0">
              <a:solidFill>
                <a:schemeClr val="tx2"/>
              </a:solidFill>
            </a:endParaRP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Una vez que se termine de ejecutar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sobre el proyecto, tendremos disponible el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con todos los archivos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 en el entorno del cliente.</a:t>
            </a: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también se ejecuta Sonar (plan nocturno) podremos ver en el tablero de control de Sonar los resultados de la inspección de Sonar sobre el código fuente del proyecto.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1800" b="1" i="0" dirty="0">
              <a:solidFill>
                <a:schemeClr val="tx2"/>
              </a:solidFill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82575" y="5882185"/>
            <a:ext cx="7451725" cy="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accede a cualquiera de los planes se podrá visualizar todos los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ejecutados por ese plan.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251881"/>
            <a:ext cx="68865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selecciona un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en particular, en la pestaña de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Artifacts</a:t>
            </a:r>
            <a:r>
              <a:rPr lang="es-MX" altLang="es-AR" sz="2000" b="1" i="0" dirty="0">
                <a:solidFill>
                  <a:schemeClr val="tx2"/>
                </a:solidFill>
              </a:rPr>
              <a:t>’ se podrá acceder al link para bajar los archivos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2251881"/>
            <a:ext cx="6676871" cy="431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71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Para configurar un plan, acceder a cualquiera de los planes creados para el proyecto en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, y luego seleccionar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Actions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>
                <a:solidFill>
                  <a:schemeClr val="tx2"/>
                </a:solidFill>
                <a:sym typeface="Wingdings" pitchFamily="2" charset="2"/>
              </a:rPr>
              <a:t> Configure Plan</a:t>
            </a:r>
            <a:r>
              <a:rPr lang="es-MX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7" y="2612812"/>
            <a:ext cx="384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8702399" cy="215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Verificar la URL del repositorio yendo a ‘Plan </a:t>
            </a:r>
            <a:r>
              <a:rPr lang="es-MX" sz="2000" b="1" i="0" dirty="0" err="1">
                <a:solidFill>
                  <a:schemeClr val="tx2"/>
                </a:solidFill>
              </a:rPr>
              <a:t>Configuration</a:t>
            </a:r>
            <a:r>
              <a:rPr lang="es-MX" sz="2000" b="1" i="0" dirty="0">
                <a:solidFill>
                  <a:schemeClr val="tx2"/>
                </a:solidFill>
              </a:rPr>
              <a:t> -&gt; </a:t>
            </a:r>
            <a:r>
              <a:rPr lang="es-MX" sz="2000" b="1" i="0" dirty="0" err="1">
                <a:solidFill>
                  <a:schemeClr val="tx2"/>
                </a:solidFill>
              </a:rPr>
              <a:t>Repositories</a:t>
            </a:r>
            <a:r>
              <a:rPr lang="es-MX" sz="2000" b="1" i="0" dirty="0">
                <a:solidFill>
                  <a:schemeClr val="tx2"/>
                </a:solidFill>
              </a:rPr>
              <a:t>”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Arial" panose="020B0604020202020204" pitchFamily="34" charset="0"/>
              <a:buChar char="•"/>
              <a:defRPr/>
            </a:pP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 URL tiene que verse como: https://scm.forge.avaya.com. Lo que viene después del forge.avaya.com hay que dejarlo igual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Arial" panose="020B0604020202020204" pitchFamily="34" charset="0"/>
              <a:buChar char="•"/>
              <a:defRPr/>
            </a:pP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Poner en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username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el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username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su proyecto (que se generó desde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Ej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miamidade-automation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Arial" panose="020B0604020202020204" pitchFamily="34" charset="0"/>
              <a:buChar char="•"/>
              <a:defRPr/>
            </a:pP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Poner como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Authentication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Password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poner el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password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correspondiente (que se generó desde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627409"/>
            <a:ext cx="6234527" cy="3897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3914" y="3597858"/>
            <a:ext cx="2467872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Como crear la </a:t>
            </a:r>
            <a:r>
              <a:rPr lang="es-AR" dirty="0" err="1">
                <a:solidFill>
                  <a:schemeClr val="tx2"/>
                </a:solidFill>
              </a:rPr>
              <a:t>automation</a:t>
            </a:r>
            <a:r>
              <a:rPr lang="es-AR" dirty="0">
                <a:solidFill>
                  <a:schemeClr val="tx2"/>
                </a:solidFill>
              </a:rPr>
              <a:t> </a:t>
            </a:r>
            <a:r>
              <a:rPr lang="es-AR" dirty="0" err="1">
                <a:solidFill>
                  <a:schemeClr val="tx2"/>
                </a:solidFill>
              </a:rPr>
              <a:t>account</a:t>
            </a:r>
            <a:r>
              <a:rPr lang="es-AR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s-AR" u="sng" dirty="0">
                <a:solidFill>
                  <a:schemeClr val="tx2"/>
                </a:solidFill>
                <a:hlinkClick r:id="rId4"/>
              </a:rPr>
              <a:t>https://confluence.forge.avaya.com/display/FORGE/GForge#GForge-CreateanAutomationAccount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94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 – Nexus 3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2575" y="1341438"/>
            <a:ext cx="8702399" cy="104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que el proyecto compile en Nexus 3, agreguen una variable llamada “AUTOMATION_PASSWORD”, en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. El valor debe ser el que se obtiene al ir a la pestaña </a:t>
            </a:r>
            <a:r>
              <a:rPr lang="es-MX" sz="2000" b="1" i="0" dirty="0" err="1">
                <a:solidFill>
                  <a:schemeClr val="tx2"/>
                </a:solidFill>
              </a:rPr>
              <a:t>Automation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(es necesario ser administrador).</a:t>
            </a:r>
          </a:p>
        </p:txBody>
      </p:sp>
      <p:pic>
        <p:nvPicPr>
          <p:cNvPr id="5" name="Picture 4" descr="d7d316d5ee9232d6af09ad4ecb5d9d7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5" y="2385391"/>
            <a:ext cx="6721337" cy="3428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39078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Seleccionar Default Job en ‘</a:t>
            </a:r>
            <a:r>
              <a:rPr lang="es-MX" sz="2000" b="1" i="0" dirty="0" err="1">
                <a:solidFill>
                  <a:schemeClr val="tx2"/>
                </a:solidFill>
              </a:rPr>
              <a:t>Stages</a:t>
            </a:r>
            <a:r>
              <a:rPr lang="es-MX" sz="2000" b="1" i="0" dirty="0">
                <a:solidFill>
                  <a:schemeClr val="tx2"/>
                </a:solidFill>
              </a:rPr>
              <a:t> &amp; Jobs -&gt; Default </a:t>
            </a:r>
            <a:r>
              <a:rPr lang="es-MX" sz="2000" b="1" i="0" dirty="0" err="1">
                <a:solidFill>
                  <a:schemeClr val="tx2"/>
                </a:solidFill>
              </a:rPr>
              <a:t>Stage</a:t>
            </a:r>
            <a:r>
              <a:rPr lang="es-MX" sz="2000" b="1" i="0" dirty="0">
                <a:solidFill>
                  <a:schemeClr val="tx2"/>
                </a:solidFill>
              </a:rPr>
              <a:t> -&gt; Default Job -&gt; </a:t>
            </a:r>
            <a:r>
              <a:rPr lang="es-MX" sz="2000" b="1" i="0" dirty="0" err="1">
                <a:solidFill>
                  <a:schemeClr val="tx2"/>
                </a:solidFill>
              </a:rPr>
              <a:t>Tasks</a:t>
            </a:r>
            <a:r>
              <a:rPr lang="es-MX" sz="2000" b="1" i="0" dirty="0">
                <a:solidFill>
                  <a:schemeClr val="tx2"/>
                </a:solidFill>
              </a:rPr>
              <a:t>’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38" y="2115403"/>
            <a:ext cx="4936779" cy="396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4974" y="2557345"/>
            <a:ext cx="2690363" cy="262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Las tareas que se configuran son: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 err="1">
                <a:solidFill>
                  <a:schemeClr val="tx2"/>
                </a:solidFill>
              </a:rPr>
              <a:t>Checkout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Clean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Package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Validate</a:t>
            </a:r>
            <a:endParaRPr lang="es-MX" sz="18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125" y="1389063"/>
            <a:ext cx="7451725" cy="102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Una vez que se ha creado el </a:t>
            </a:r>
            <a:r>
              <a:rPr lang="es-MX" sz="2000" b="1" i="0" dirty="0" err="1">
                <a:solidFill>
                  <a:schemeClr val="tx2"/>
                </a:solidFill>
              </a:rPr>
              <a:t>Babmoo</a:t>
            </a:r>
            <a:r>
              <a:rPr lang="es-MX" sz="2000" b="1" i="0" dirty="0">
                <a:solidFill>
                  <a:schemeClr val="tx2"/>
                </a:solidFill>
              </a:rPr>
              <a:t>, aparecerá el link y la pestaña en el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del Proyecto, de la siguiente forma: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075858"/>
            <a:ext cx="50673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62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Checkout</a:t>
            </a:r>
            <a:r>
              <a:rPr lang="es-MX" sz="2000" b="1" i="0" dirty="0">
                <a:solidFill>
                  <a:schemeClr val="tx2"/>
                </a:solidFill>
              </a:rPr>
              <a:t>: se configura el </a:t>
            </a:r>
            <a:r>
              <a:rPr lang="es-MX" sz="2000" b="1" i="0" dirty="0" err="1">
                <a:solidFill>
                  <a:schemeClr val="tx2"/>
                </a:solidFill>
              </a:rPr>
              <a:t>checkout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directory</a:t>
            </a:r>
            <a:r>
              <a:rPr lang="es-MX" sz="2000" b="1" i="0" dirty="0">
                <a:solidFill>
                  <a:schemeClr val="tx2"/>
                </a:solidFill>
              </a:rPr>
              <a:t> (poner ‘</a:t>
            </a:r>
            <a:r>
              <a:rPr lang="es-MX" sz="2000" b="1" i="0" dirty="0" err="1">
                <a:solidFill>
                  <a:schemeClr val="tx2"/>
                </a:solidFill>
              </a:rPr>
              <a:t>ept</a:t>
            </a:r>
            <a:r>
              <a:rPr lang="es-MX" sz="2000" b="1" i="0" dirty="0">
                <a:solidFill>
                  <a:schemeClr val="tx2"/>
                </a:solidFill>
              </a:rPr>
              <a:t>-&lt;nombre-del-proyecto&gt; o similar)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2579403"/>
            <a:ext cx="68103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783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0870" y="1060106"/>
            <a:ext cx="8151741" cy="88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Clean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Package</a:t>
            </a:r>
            <a:r>
              <a:rPr lang="es-MX" sz="2000" b="1" i="0" dirty="0">
                <a:solidFill>
                  <a:schemeClr val="tx2"/>
                </a:solidFill>
              </a:rPr>
              <a:t> (sin Sonar – caso Plan Diurno)</a:t>
            </a:r>
          </a:p>
          <a:p>
            <a:pPr marL="457200"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-s ${</a:t>
            </a:r>
            <a:r>
              <a:rPr lang="es-MX" sz="1400" dirty="0" err="1">
                <a:solidFill>
                  <a:schemeClr val="tx2"/>
                </a:solidFill>
              </a:rPr>
              <a:t>bamboo.build.working.directory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>
                <a:solidFill>
                  <a:srgbClr val="FF0000"/>
                </a:solidFill>
              </a:rPr>
              <a:t>&lt;</a:t>
            </a:r>
            <a:r>
              <a:rPr lang="es-MX" sz="1400" dirty="0" err="1">
                <a:solidFill>
                  <a:srgbClr val="FF0000"/>
                </a:solidFill>
              </a:rPr>
              <a:t>working</a:t>
            </a:r>
            <a:r>
              <a:rPr lang="es-MX" sz="1400" dirty="0">
                <a:solidFill>
                  <a:srgbClr val="FF0000"/>
                </a:solidFill>
              </a:rPr>
              <a:t> sub </a:t>
            </a:r>
            <a:r>
              <a:rPr lang="es-MX" sz="1400" dirty="0" err="1">
                <a:solidFill>
                  <a:srgbClr val="FF0000"/>
                </a:solidFill>
              </a:rPr>
              <a:t>directory</a:t>
            </a:r>
            <a:r>
              <a:rPr lang="es-MX" sz="1400" dirty="0">
                <a:solidFill>
                  <a:srgbClr val="FF0000"/>
                </a:solidFill>
              </a:rPr>
              <a:t>&gt;</a:t>
            </a:r>
            <a:r>
              <a:rPr lang="es-MX" sz="1400" dirty="0">
                <a:solidFill>
                  <a:schemeClr val="tx2"/>
                </a:solidFill>
              </a:rPr>
              <a:t>/settings.xml </a:t>
            </a:r>
            <a:r>
              <a:rPr lang="es-MX" sz="1400" dirty="0" err="1">
                <a:solidFill>
                  <a:schemeClr val="tx2"/>
                </a:solidFill>
              </a:rPr>
              <a:t>clean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package</a:t>
            </a:r>
            <a:r>
              <a:rPr lang="es-MX" sz="1400" dirty="0">
                <a:solidFill>
                  <a:schemeClr val="tx2"/>
                </a:solidFill>
              </a:rPr>
              <a:t> -U -B -e -</a:t>
            </a:r>
            <a:r>
              <a:rPr lang="es-MX" sz="1400" dirty="0" err="1">
                <a:solidFill>
                  <a:schemeClr val="tx2"/>
                </a:solidFill>
              </a:rPr>
              <a:t>Dmaven</a:t>
            </a:r>
            <a:r>
              <a:rPr lang="es-MX" sz="1400" dirty="0">
                <a:solidFill>
                  <a:schemeClr val="tx2"/>
                </a:solidFill>
              </a:rPr>
              <a:t> repo local=${</a:t>
            </a:r>
            <a:r>
              <a:rPr lang="es-MX" sz="1400" dirty="0" err="1">
                <a:solidFill>
                  <a:schemeClr val="tx2"/>
                </a:solidFill>
              </a:rPr>
              <a:t>bamboo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build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working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 err="1">
                <a:solidFill>
                  <a:schemeClr val="tx2"/>
                </a:solidFill>
              </a:rPr>
              <a:t>maven_repo</a:t>
            </a:r>
            <a:r>
              <a:rPr lang="es-MX" sz="1400" dirty="0">
                <a:solidFill>
                  <a:schemeClr val="tx2"/>
                </a:solidFill>
              </a:rPr>
              <a:t>/local -</a:t>
            </a:r>
            <a:r>
              <a:rPr lang="es-MX" sz="1400" dirty="0" err="1">
                <a:solidFill>
                  <a:schemeClr val="tx2"/>
                </a:solidFill>
              </a:rPr>
              <a:t>Dautomationpassword</a:t>
            </a:r>
            <a:r>
              <a:rPr lang="es-MX" sz="1400" dirty="0">
                <a:solidFill>
                  <a:schemeClr val="tx2"/>
                </a:solidFill>
              </a:rPr>
              <a:t>=${</a:t>
            </a:r>
            <a:r>
              <a:rPr lang="es-MX" sz="1400" dirty="0" err="1">
                <a:solidFill>
                  <a:schemeClr val="tx2"/>
                </a:solidFill>
              </a:rPr>
              <a:t>bamboo.AUTOMATION_PASSWORD</a:t>
            </a:r>
            <a:r>
              <a:rPr lang="es-MX" sz="14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18" y="1948070"/>
            <a:ext cx="6669444" cy="43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4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9"/>
            <a:ext cx="8151741" cy="15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Clean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Package</a:t>
            </a:r>
            <a:r>
              <a:rPr lang="es-MX" sz="2000" b="1" i="0" dirty="0">
                <a:solidFill>
                  <a:schemeClr val="tx2"/>
                </a:solidFill>
              </a:rPr>
              <a:t> (con Sonar – caso Plan Nocturno)</a:t>
            </a:r>
          </a:p>
          <a:p>
            <a:pPr marL="457200"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-s ${</a:t>
            </a:r>
            <a:r>
              <a:rPr lang="es-MX" sz="1400" dirty="0" err="1">
                <a:solidFill>
                  <a:schemeClr val="tx2"/>
                </a:solidFill>
              </a:rPr>
              <a:t>bamboo.build.working.directory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>
                <a:solidFill>
                  <a:srgbClr val="FF0000"/>
                </a:solidFill>
              </a:rPr>
              <a:t>&lt;</a:t>
            </a:r>
            <a:r>
              <a:rPr lang="es-MX" sz="1400" dirty="0" err="1">
                <a:solidFill>
                  <a:srgbClr val="FF0000"/>
                </a:solidFill>
              </a:rPr>
              <a:t>working</a:t>
            </a:r>
            <a:r>
              <a:rPr lang="es-MX" sz="1400" dirty="0">
                <a:solidFill>
                  <a:srgbClr val="FF0000"/>
                </a:solidFill>
              </a:rPr>
              <a:t> sub </a:t>
            </a:r>
            <a:r>
              <a:rPr lang="es-MX" sz="1400" dirty="0" err="1">
                <a:solidFill>
                  <a:srgbClr val="FF0000"/>
                </a:solidFill>
              </a:rPr>
              <a:t>directory</a:t>
            </a:r>
            <a:r>
              <a:rPr lang="es-MX" sz="1400" dirty="0">
                <a:solidFill>
                  <a:srgbClr val="FF0000"/>
                </a:solidFill>
              </a:rPr>
              <a:t>&gt;</a:t>
            </a:r>
            <a:r>
              <a:rPr lang="es-MX" sz="1400" dirty="0">
                <a:solidFill>
                  <a:schemeClr val="tx2"/>
                </a:solidFill>
              </a:rPr>
              <a:t>/settings.xml </a:t>
            </a:r>
            <a:r>
              <a:rPr lang="es-MX" sz="1400" dirty="0" err="1">
                <a:solidFill>
                  <a:schemeClr val="tx2"/>
                </a:solidFill>
              </a:rPr>
              <a:t>clean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package</a:t>
            </a:r>
            <a:r>
              <a:rPr lang="es-MX" sz="1400" dirty="0">
                <a:solidFill>
                  <a:schemeClr val="tx2"/>
                </a:solidFill>
              </a:rPr>
              <a:t> -U -B -e -</a:t>
            </a:r>
            <a:r>
              <a:rPr lang="es-MX" sz="1400" dirty="0" err="1">
                <a:solidFill>
                  <a:schemeClr val="tx2"/>
                </a:solidFill>
              </a:rPr>
              <a:t>Dmaven</a:t>
            </a:r>
            <a:r>
              <a:rPr lang="es-MX" sz="1400" dirty="0">
                <a:solidFill>
                  <a:schemeClr val="tx2"/>
                </a:solidFill>
              </a:rPr>
              <a:t> repo local=${</a:t>
            </a:r>
            <a:r>
              <a:rPr lang="es-MX" sz="1400" dirty="0" err="1">
                <a:solidFill>
                  <a:schemeClr val="tx2"/>
                </a:solidFill>
              </a:rPr>
              <a:t>bamboo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build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working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 err="1">
                <a:solidFill>
                  <a:schemeClr val="tx2"/>
                </a:solidFill>
              </a:rPr>
              <a:t>maven_repo</a:t>
            </a:r>
            <a:r>
              <a:rPr lang="es-MX" sz="1400" dirty="0">
                <a:solidFill>
                  <a:schemeClr val="tx2"/>
                </a:solidFill>
              </a:rPr>
              <a:t>/local -</a:t>
            </a:r>
            <a:r>
              <a:rPr lang="es-MX" sz="1400" dirty="0" err="1">
                <a:solidFill>
                  <a:schemeClr val="tx2"/>
                </a:solidFill>
              </a:rPr>
              <a:t>Dautomationpassword</a:t>
            </a:r>
            <a:r>
              <a:rPr lang="es-MX" sz="1400" dirty="0">
                <a:solidFill>
                  <a:schemeClr val="tx2"/>
                </a:solidFill>
              </a:rPr>
              <a:t>=${</a:t>
            </a:r>
            <a:r>
              <a:rPr lang="es-MX" sz="1400" dirty="0" err="1">
                <a:solidFill>
                  <a:schemeClr val="tx2"/>
                </a:solidFill>
              </a:rPr>
              <a:t>bamboo.AUTOMATION_PASSWORD</a:t>
            </a:r>
            <a:r>
              <a:rPr lang="es-MX" sz="1400" dirty="0">
                <a:solidFill>
                  <a:schemeClr val="tx2"/>
                </a:solidFill>
              </a:rPr>
              <a:t>} </a:t>
            </a:r>
            <a:r>
              <a:rPr lang="es-AR" sz="1400" dirty="0" err="1">
                <a:solidFill>
                  <a:schemeClr val="tx2"/>
                </a:solidFill>
              </a:rPr>
              <a:t>sonar:sonar</a:t>
            </a:r>
            <a:endParaRPr lang="es-AR" sz="1400" dirty="0">
              <a:solidFill>
                <a:schemeClr val="tx2"/>
              </a:solidFill>
            </a:endParaRPr>
          </a:p>
          <a:p>
            <a:pPr marL="457200" lvl="2">
              <a:buClr>
                <a:srgbClr val="FF9900"/>
              </a:buClr>
              <a:buSzPct val="140000"/>
              <a:defRPr/>
            </a:pPr>
            <a:r>
              <a:rPr lang="es-MX" sz="1400" i="0" dirty="0">
                <a:solidFill>
                  <a:schemeClr val="tx2"/>
                </a:solidFill>
              </a:rPr>
              <a:t>Nota: para que sonar funcione hay que acordarse de poner el </a:t>
            </a:r>
            <a:r>
              <a:rPr lang="es-MX" sz="1400" i="0" dirty="0" err="1">
                <a:solidFill>
                  <a:schemeClr val="tx2"/>
                </a:solidFill>
              </a:rPr>
              <a:t>password</a:t>
            </a:r>
            <a:r>
              <a:rPr lang="es-MX" sz="1400" i="0" dirty="0">
                <a:solidFill>
                  <a:schemeClr val="tx2"/>
                </a:solidFill>
              </a:rPr>
              <a:t> de sonar en el POM del </a:t>
            </a:r>
            <a:r>
              <a:rPr lang="es-MX" sz="1400" i="0" dirty="0" err="1">
                <a:solidFill>
                  <a:schemeClr val="tx2"/>
                </a:solidFill>
              </a:rPr>
              <a:t>trunk</a:t>
            </a:r>
            <a:r>
              <a:rPr lang="es-MX" sz="1400" i="0" dirty="0">
                <a:solidFill>
                  <a:schemeClr val="tx2"/>
                </a:solidFill>
              </a:rPr>
              <a:t> y </a:t>
            </a:r>
            <a:r>
              <a:rPr lang="es-MX" sz="1400" i="0" dirty="0" err="1">
                <a:solidFill>
                  <a:schemeClr val="tx2"/>
                </a:solidFill>
              </a:rPr>
              <a:t>setear</a:t>
            </a:r>
            <a:r>
              <a:rPr lang="es-MX" sz="1400" i="0" dirty="0">
                <a:solidFill>
                  <a:schemeClr val="tx2"/>
                </a:solidFill>
              </a:rPr>
              <a:t> JDK 1.7 en el </a:t>
            </a:r>
            <a:r>
              <a:rPr lang="es-MX" sz="1400" i="0" dirty="0" err="1">
                <a:solidFill>
                  <a:schemeClr val="tx2"/>
                </a:solidFill>
              </a:rPr>
              <a:t>Build</a:t>
            </a:r>
            <a:r>
              <a:rPr lang="es-MX" sz="1400" i="0" dirty="0">
                <a:solidFill>
                  <a:schemeClr val="tx2"/>
                </a:solidFill>
              </a:rPr>
              <a:t> JDK (según la pantalla acá abajo).</a:t>
            </a:r>
            <a:endParaRPr lang="es-AR" sz="1400" i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7" y="2849217"/>
            <a:ext cx="7216016" cy="35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3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 </a:t>
            </a:r>
            <a:r>
              <a:rPr lang="es-MX" sz="2000" b="1" i="0" dirty="0" err="1">
                <a:solidFill>
                  <a:schemeClr val="tx2"/>
                </a:solidFill>
              </a:rPr>
              <a:t>Verify</a:t>
            </a:r>
            <a:endParaRPr lang="es-MX" sz="2000" b="1" i="0" dirty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140000"/>
              <a:defRPr/>
            </a:pPr>
            <a:r>
              <a:rPr lang="es-MX" sz="1400" i="0" dirty="0" err="1">
                <a:solidFill>
                  <a:schemeClr val="tx2"/>
                </a:solidFill>
              </a:rPr>
              <a:t>validate</a:t>
            </a:r>
            <a:r>
              <a:rPr lang="es-MX" sz="1400" i="0" dirty="0">
                <a:solidFill>
                  <a:schemeClr val="tx2"/>
                </a:solidFill>
              </a:rPr>
              <a:t> -</a:t>
            </a:r>
            <a:r>
              <a:rPr lang="es-MX" sz="1400" i="0" dirty="0" err="1">
                <a:solidFill>
                  <a:schemeClr val="tx2"/>
                </a:solidFill>
              </a:rPr>
              <a:t>Dmaven.repo.local</a:t>
            </a:r>
            <a:r>
              <a:rPr lang="es-MX" sz="1400" i="0" dirty="0">
                <a:solidFill>
                  <a:schemeClr val="tx2"/>
                </a:solidFill>
              </a:rPr>
              <a:t>=${</a:t>
            </a:r>
            <a:r>
              <a:rPr lang="es-MX" sz="1400" i="0" dirty="0" err="1">
                <a:solidFill>
                  <a:schemeClr val="tx2"/>
                </a:solidFill>
              </a:rPr>
              <a:t>bamboo.build.working.directory</a:t>
            </a:r>
            <a:r>
              <a:rPr lang="es-MX" sz="1400" i="0" dirty="0">
                <a:solidFill>
                  <a:schemeClr val="tx2"/>
                </a:solidFill>
              </a:rPr>
              <a:t>}/</a:t>
            </a:r>
            <a:r>
              <a:rPr lang="es-MX" sz="1400" i="0" dirty="0" err="1">
                <a:solidFill>
                  <a:schemeClr val="tx2"/>
                </a:solidFill>
              </a:rPr>
              <a:t>maven_repo</a:t>
            </a:r>
            <a:r>
              <a:rPr lang="es-MX" sz="1400" i="0" dirty="0">
                <a:solidFill>
                  <a:schemeClr val="tx2"/>
                </a:solidFill>
              </a:rPr>
              <a:t>/local -</a:t>
            </a:r>
            <a:r>
              <a:rPr lang="es-MX" sz="1400" i="0" dirty="0" err="1">
                <a:solidFill>
                  <a:schemeClr val="tx2"/>
                </a:solidFill>
              </a:rPr>
              <a:t>PIvrATT-bundle</a:t>
            </a:r>
            <a:endParaRPr lang="es-MX" sz="1400" i="0" dirty="0">
              <a:solidFill>
                <a:schemeClr val="tx2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5" y="2272684"/>
            <a:ext cx="5685547" cy="425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185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pestaña </a:t>
            </a:r>
            <a:r>
              <a:rPr lang="es-AR" sz="2000" b="1" i="0" dirty="0" err="1">
                <a:solidFill>
                  <a:schemeClr val="tx2"/>
                </a:solidFill>
              </a:rPr>
              <a:t>Requeriments</a:t>
            </a:r>
            <a:r>
              <a:rPr lang="es-AR" sz="2000" b="1" i="0" dirty="0">
                <a:solidFill>
                  <a:schemeClr val="tx2"/>
                </a:solidFill>
              </a:rPr>
              <a:t> del Default Job, </a:t>
            </a:r>
            <a:r>
              <a:rPr lang="es-AR" sz="2000" b="1" i="0" dirty="0" err="1">
                <a:solidFill>
                  <a:schemeClr val="tx2"/>
                </a:solidFill>
              </a:rPr>
              <a:t>chequar</a:t>
            </a:r>
            <a:r>
              <a:rPr lang="es-AR" sz="2000" b="1" i="0" dirty="0">
                <a:solidFill>
                  <a:schemeClr val="tx2"/>
                </a:solidFill>
              </a:rPr>
              <a:t> que estén las versiones de java y </a:t>
            </a:r>
            <a:r>
              <a:rPr lang="es-AR" sz="2000" b="1" i="0" dirty="0" err="1">
                <a:solidFill>
                  <a:schemeClr val="tx2"/>
                </a:solidFill>
              </a:rPr>
              <a:t>maven</a:t>
            </a:r>
            <a:r>
              <a:rPr lang="es-AR" sz="2000" b="1" i="0" dirty="0">
                <a:solidFill>
                  <a:schemeClr val="tx2"/>
                </a:solidFill>
              </a:rPr>
              <a:t> correctas.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11" y="1838325"/>
            <a:ext cx="4616142" cy="461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pestaña </a:t>
            </a:r>
            <a:r>
              <a:rPr lang="es-AR" sz="2000" b="1" i="0" dirty="0" err="1">
                <a:solidFill>
                  <a:schemeClr val="tx2"/>
                </a:solidFill>
              </a:rPr>
              <a:t>Artifacts</a:t>
            </a:r>
            <a:r>
              <a:rPr lang="es-AR" sz="2000" b="1" i="0" dirty="0">
                <a:solidFill>
                  <a:schemeClr val="tx2"/>
                </a:solidFill>
              </a:rPr>
              <a:t> poner la ruta correcta en la cual esta el </a:t>
            </a:r>
            <a:r>
              <a:rPr lang="es-AR" sz="2000" b="1" i="0" dirty="0" err="1">
                <a:solidFill>
                  <a:schemeClr val="tx2"/>
                </a:solidFill>
              </a:rPr>
              <a:t>zip</a:t>
            </a:r>
            <a:r>
              <a:rPr lang="es-AR" sz="2000" b="1" i="0" dirty="0">
                <a:solidFill>
                  <a:schemeClr val="tx2"/>
                </a:solidFill>
              </a:rPr>
              <a:t> generado por </a:t>
            </a:r>
            <a:r>
              <a:rPr lang="es-AR" sz="2000" b="1" i="0" dirty="0" err="1">
                <a:solidFill>
                  <a:schemeClr val="tx2"/>
                </a:solidFill>
              </a:rPr>
              <a:t>assembly</a:t>
            </a:r>
            <a:r>
              <a:rPr lang="es-AR" sz="2000" b="1" i="0" dirty="0">
                <a:solidFill>
                  <a:schemeClr val="tx2"/>
                </a:solidFill>
              </a:rPr>
              <a:t> (</a:t>
            </a:r>
            <a:r>
              <a:rPr lang="es-AR" sz="2000" b="1" i="0" dirty="0" err="1">
                <a:solidFill>
                  <a:schemeClr val="tx2"/>
                </a:solidFill>
              </a:rPr>
              <a:t>location</a:t>
            </a:r>
            <a:r>
              <a:rPr lang="es-AR" sz="2000" b="1" i="0" dirty="0">
                <a:solidFill>
                  <a:schemeClr val="tx2"/>
                </a:solidFill>
              </a:rPr>
              <a:t> y </a:t>
            </a:r>
            <a:r>
              <a:rPr lang="es-AR" sz="2000" b="1" i="0" dirty="0" err="1">
                <a:solidFill>
                  <a:schemeClr val="tx2"/>
                </a:solidFill>
              </a:rPr>
              <a:t>name</a:t>
            </a:r>
            <a:r>
              <a:rPr lang="es-AR" sz="2000" b="1" i="0" dirty="0">
                <a:solidFill>
                  <a:schemeClr val="tx2"/>
                </a:solidFill>
              </a:rPr>
              <a:t>).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265860"/>
            <a:ext cx="73533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303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‘Plan </a:t>
            </a:r>
            <a:r>
              <a:rPr lang="es-AR" sz="2000" b="1" i="0" dirty="0" err="1">
                <a:solidFill>
                  <a:schemeClr val="tx2"/>
                </a:solidFill>
              </a:rPr>
              <a:t>Configuration</a:t>
            </a:r>
            <a:r>
              <a:rPr lang="es-AR" sz="2000" b="1" i="0" dirty="0">
                <a:solidFill>
                  <a:schemeClr val="tx2"/>
                </a:solidFill>
              </a:rPr>
              <a:t> -&gt; </a:t>
            </a:r>
            <a:r>
              <a:rPr lang="es-AR" sz="2000" b="1" i="0" dirty="0" err="1">
                <a:solidFill>
                  <a:schemeClr val="tx2"/>
                </a:solidFill>
              </a:rPr>
              <a:t>Triggers</a:t>
            </a:r>
            <a:r>
              <a:rPr lang="es-AR" sz="2000" b="1" i="0" dirty="0">
                <a:solidFill>
                  <a:schemeClr val="tx2"/>
                </a:solidFill>
              </a:rPr>
              <a:t>’ se configura la frecuencia con que se ejecuta el plan.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Plan Diurno: el plan se ejecuta ante cambios en el </a:t>
            </a:r>
            <a:r>
              <a:rPr lang="es-AR" sz="2000" b="1" i="0" dirty="0" err="1">
                <a:solidFill>
                  <a:schemeClr val="tx2"/>
                </a:solidFill>
              </a:rPr>
              <a:t>svn</a:t>
            </a:r>
            <a:r>
              <a:rPr lang="es-AR" sz="2000" b="1" i="0" dirty="0">
                <a:solidFill>
                  <a:schemeClr val="tx2"/>
                </a:solidFill>
              </a:rPr>
              <a:t>, como es el caso del plan diurno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Plan Nocturno: el plan se ejecuta a un determinado horario de la noche.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11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103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Ejemplo de plan Diurno: Se debe configurar un </a:t>
            </a:r>
            <a:r>
              <a:rPr lang="es-AR" sz="2000" b="1" i="0" dirty="0" err="1">
                <a:solidFill>
                  <a:schemeClr val="tx2"/>
                </a:solidFill>
              </a:rPr>
              <a:t>Remote</a:t>
            </a:r>
            <a:r>
              <a:rPr lang="es-AR" sz="2000" b="1" i="0" dirty="0">
                <a:solidFill>
                  <a:schemeClr val="tx2"/>
                </a:solidFill>
              </a:rPr>
              <a:t> </a:t>
            </a:r>
            <a:r>
              <a:rPr lang="es-AR" sz="2000" b="1" i="0" dirty="0" err="1">
                <a:solidFill>
                  <a:schemeClr val="tx2"/>
                </a:solidFill>
              </a:rPr>
              <a:t>trigger</a:t>
            </a:r>
            <a:r>
              <a:rPr lang="es-AR" sz="2000" b="1" i="0" dirty="0">
                <a:solidFill>
                  <a:schemeClr val="tx2"/>
                </a:solidFill>
              </a:rPr>
              <a:t> de la siguiente manera: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Donde en </a:t>
            </a:r>
            <a:r>
              <a:rPr lang="es-AR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Trigger</a:t>
            </a:r>
            <a:r>
              <a:rPr lang="es-AR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IP </a:t>
            </a:r>
            <a:r>
              <a:rPr lang="es-AR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Addresses</a:t>
            </a:r>
            <a:r>
              <a:rPr lang="es-AR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135.20.112.9, 127.0.0.1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101819"/>
            <a:ext cx="8606052" cy="39092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103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Ejemplo de plan Nocturno: ejecuta el plan a las 10 pm todos los días.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251881"/>
            <a:ext cx="76009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86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configuración del Plan asegurarse que tenga permisos para los </a:t>
            </a:r>
            <a:r>
              <a:rPr lang="es-AR" sz="2000" b="1" i="0" dirty="0" err="1">
                <a:solidFill>
                  <a:schemeClr val="tx2"/>
                </a:solidFill>
              </a:rPr>
              <a:t>commiters</a:t>
            </a:r>
            <a:r>
              <a:rPr lang="es-AR" sz="2000" b="1" i="0" dirty="0">
                <a:solidFill>
                  <a:schemeClr val="tx2"/>
                </a:solidFill>
              </a:rPr>
              <a:t>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2" y="2019300"/>
            <a:ext cx="8607080" cy="42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617663"/>
            <a:ext cx="7451725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De acuerdo con el </a:t>
            </a:r>
            <a:r>
              <a:rPr lang="es-MX" sz="2000" b="1" i="0" dirty="0" err="1">
                <a:solidFill>
                  <a:schemeClr val="tx2"/>
                </a:solidFill>
              </a:rPr>
              <a:t>schedule</a:t>
            </a:r>
            <a:r>
              <a:rPr lang="es-MX" sz="2000" b="1" i="0" dirty="0">
                <a:solidFill>
                  <a:schemeClr val="tx2"/>
                </a:solidFill>
              </a:rPr>
              <a:t> del plan que se haya configurado,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descarga del svn toda la carpeta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y con </a:t>
            </a: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intenta compilar todo el proyecto.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que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pueda compilar todos los proyectos hay que crear los </a:t>
            </a:r>
            <a:r>
              <a:rPr lang="es-MX" sz="2000" b="1" i="0" dirty="0" err="1">
                <a:solidFill>
                  <a:schemeClr val="tx2"/>
                </a:solidFill>
              </a:rPr>
              <a:t>POMs</a:t>
            </a:r>
            <a:r>
              <a:rPr lang="es-MX" sz="2000" b="1" i="0" dirty="0">
                <a:solidFill>
                  <a:schemeClr val="tx2"/>
                </a:solidFill>
              </a:rPr>
              <a:t> en todas las carpetas y subcarpetas, partiendo desde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La estructura que debe tener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es la siguiente: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Clr>
                <a:srgbClr val="008000"/>
              </a:buClr>
              <a:buSzPct val="80000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2" name="Picture 5" descr="C:\Users\matiasm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36" y="3992491"/>
            <a:ext cx="3805237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pestaña Plan </a:t>
            </a:r>
            <a:r>
              <a:rPr lang="es-AR" sz="2000" b="1" i="0" dirty="0" err="1">
                <a:solidFill>
                  <a:schemeClr val="tx2"/>
                </a:solidFill>
              </a:rPr>
              <a:t>Details</a:t>
            </a:r>
            <a:r>
              <a:rPr lang="es-AR" sz="2000" b="1" i="0" dirty="0">
                <a:solidFill>
                  <a:schemeClr val="tx2"/>
                </a:solidFill>
              </a:rPr>
              <a:t> configurar el plan en </a:t>
            </a:r>
            <a:r>
              <a:rPr lang="es-AR" sz="2000" b="1" i="0" dirty="0" err="1">
                <a:solidFill>
                  <a:schemeClr val="tx2"/>
                </a:solidFill>
              </a:rPr>
              <a:t>enabled</a:t>
            </a:r>
            <a:r>
              <a:rPr lang="es-AR" sz="2000" b="1" i="0" dirty="0">
                <a:solidFill>
                  <a:schemeClr val="tx2"/>
                </a:solidFill>
              </a:rPr>
              <a:t>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967315"/>
            <a:ext cx="52863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Luego de completar los pasos previos se puede ejecutar de forma manual el plan.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2" name="Picture 2" descr="C:\Users\matiasm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52" y="2369024"/>
            <a:ext cx="47910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El link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se encuentra en la página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2" y="2561917"/>
            <a:ext cx="3930556" cy="393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41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144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 err="1">
                <a:solidFill>
                  <a:schemeClr val="tx2"/>
                </a:solidFill>
              </a:rPr>
              <a:t>Loguearse</a:t>
            </a:r>
            <a:r>
              <a:rPr lang="es-MX" altLang="es-AR" sz="2000" b="1" i="0" dirty="0">
                <a:solidFill>
                  <a:schemeClr val="tx2"/>
                </a:solidFill>
              </a:rPr>
              <a:t> en la pagina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 en cuestión, utilizando las credenciales Global del Avaya.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Se visualizarán todos los planes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para este proyecto.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82575" y="5882185"/>
            <a:ext cx="7451725" cy="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2784143"/>
            <a:ext cx="8024685" cy="30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701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accede a cualquiera de los planes se podrá visualizar todos los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ejecutados por ese plan.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251881"/>
            <a:ext cx="68865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45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selecciona un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en particular, en la pestaña de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Artifacts</a:t>
            </a:r>
            <a:r>
              <a:rPr lang="es-MX" altLang="es-AR" sz="2000" b="1" i="0" dirty="0">
                <a:solidFill>
                  <a:schemeClr val="tx2"/>
                </a:solidFill>
              </a:rPr>
              <a:t>’ se podrá acceder al link para bajar los archivos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2251881"/>
            <a:ext cx="6676871" cy="431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653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Clonar un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Desde la página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Avaya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proyecto, ir a la pestaña “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2" y="2147393"/>
            <a:ext cx="8560904" cy="33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82575" y="1519238"/>
            <a:ext cx="77565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Para el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MX" altLang="es-AR" sz="2000" b="1" i="0" dirty="0">
                <a:solidFill>
                  <a:schemeClr val="tx2"/>
                </a:solidFill>
              </a:rPr>
              <a:t>/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trunk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usaremos el siguiente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template</a:t>
            </a:r>
            <a:r>
              <a:rPr lang="es-MX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7825" y="5554638"/>
            <a:ext cx="7756525" cy="86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Este ejemplo es el que se usó para el </a:t>
            </a:r>
            <a:r>
              <a:rPr lang="es-MX" sz="2000" b="1" i="0" dirty="0" err="1">
                <a:solidFill>
                  <a:schemeClr val="tx2"/>
                </a:solidFill>
              </a:rPr>
              <a:t>IvrATT</a:t>
            </a:r>
            <a:r>
              <a:rPr lang="es-MX" sz="2000" b="1" i="0" dirty="0">
                <a:solidFill>
                  <a:schemeClr val="tx2"/>
                </a:solidFill>
              </a:rPr>
              <a:t>(AMDOCS) de Nextel </a:t>
            </a:r>
            <a:r>
              <a:rPr lang="es-MX" sz="2000" b="1" i="0" dirty="0" err="1">
                <a:solidFill>
                  <a:schemeClr val="tx2"/>
                </a:solidFill>
              </a:rPr>
              <a:t>Mexico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31144"/>
              </p:ext>
            </p:extLst>
          </p:nvPr>
        </p:nvGraphicFramePr>
        <p:xfrm>
          <a:off x="2886500" y="2715692"/>
          <a:ext cx="2103019" cy="177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6500" y="2715692"/>
                        <a:ext cx="2103019" cy="1774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82575" y="1328738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La carpeta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Model</a:t>
            </a:r>
            <a:r>
              <a:rPr lang="es-MX" altLang="es-AR" sz="2000" b="1" i="0" dirty="0">
                <a:solidFill>
                  <a:schemeClr val="tx2"/>
                </a:solidFill>
              </a:rPr>
              <a:t>, la cual contiene todo el desarrollo de la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business</a:t>
            </a:r>
            <a:r>
              <a:rPr lang="es-MX" altLang="es-AR" sz="2000" b="1" i="0" dirty="0">
                <a:solidFill>
                  <a:schemeClr val="tx2"/>
                </a:solidFill>
              </a:rPr>
              <a:t> también debe contener un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y usaremos el siguiente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template</a:t>
            </a:r>
            <a:r>
              <a:rPr lang="es-MX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282575" y="5061401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Este únicamente posee la referencia al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e indica cuales son los módulos “hijos”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7363"/>
              </p:ext>
            </p:extLst>
          </p:nvPr>
        </p:nvGraphicFramePr>
        <p:xfrm>
          <a:off x="2975211" y="2755995"/>
          <a:ext cx="1740090" cy="146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5211" y="2755995"/>
                        <a:ext cx="1740090" cy="146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Business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Los </a:t>
            </a:r>
            <a:r>
              <a:rPr lang="es-AR" sz="2000" b="1" i="0" dirty="0" err="1">
                <a:solidFill>
                  <a:schemeClr val="tx2"/>
                </a:solidFill>
              </a:rPr>
              <a:t>Poms</a:t>
            </a:r>
            <a:r>
              <a:rPr lang="es-AR" sz="2000" b="1" i="0" dirty="0">
                <a:solidFill>
                  <a:schemeClr val="tx2"/>
                </a:solidFill>
              </a:rPr>
              <a:t> que corresponden a la Business los seguiremos trabajando como siempre, solamente hay que incluir en estos la referencia al </a:t>
            </a:r>
            <a:r>
              <a:rPr 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AR" sz="2000" b="1" i="0" dirty="0">
                <a:solidFill>
                  <a:schemeClr val="tx2"/>
                </a:solidFill>
              </a:rPr>
              <a:t> </a:t>
            </a:r>
            <a:r>
              <a:rPr lang="es-AR" sz="2000" b="1" i="0" dirty="0" err="1">
                <a:solidFill>
                  <a:schemeClr val="tx2"/>
                </a:solidFill>
              </a:rPr>
              <a:t>pom</a:t>
            </a:r>
            <a:r>
              <a:rPr lang="es-AR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</a:t>
            </a:r>
            <a:r>
              <a:rPr lang="es-MX" sz="1400" dirty="0" err="1">
                <a:solidFill>
                  <a:schemeClr val="tx2"/>
                </a:solidFill>
              </a:rPr>
              <a:t>parent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  &lt;</a:t>
            </a:r>
            <a:r>
              <a:rPr lang="es-MX" sz="1400" dirty="0" err="1">
                <a:solidFill>
                  <a:schemeClr val="tx2"/>
                </a:solidFill>
              </a:rPr>
              <a:t>groupId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  <a:r>
              <a:rPr lang="es-MX" sz="1400" dirty="0" err="1">
                <a:solidFill>
                  <a:schemeClr val="tx2"/>
                </a:solidFill>
              </a:rPr>
              <a:t>com.avaya.ept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groupId</a:t>
            </a:r>
            <a:r>
              <a:rPr lang="es-MX" sz="1400" dirty="0">
                <a:solidFill>
                  <a:schemeClr val="tx2"/>
                </a:solidFill>
              </a:rPr>
              <a:t>&gt; 	 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  &lt;</a:t>
            </a:r>
            <a:r>
              <a:rPr lang="es-MX" sz="1400" dirty="0" err="1">
                <a:solidFill>
                  <a:schemeClr val="tx2"/>
                </a:solidFill>
              </a:rPr>
              <a:t>artifactId</a:t>
            </a:r>
            <a:r>
              <a:rPr lang="es-MX" sz="1400" dirty="0">
                <a:solidFill>
                  <a:schemeClr val="tx2"/>
                </a:solidFill>
              </a:rPr>
              <a:t>&gt;{</a:t>
            </a:r>
            <a:r>
              <a:rPr lang="es-MX" sz="1400" dirty="0" err="1">
                <a:solidFill>
                  <a:schemeClr val="tx2"/>
                </a:solidFill>
              </a:rPr>
              <a:t>Proyect</a:t>
            </a:r>
            <a:r>
              <a:rPr lang="es-MX" sz="1400" dirty="0">
                <a:solidFill>
                  <a:schemeClr val="tx2"/>
                </a:solidFill>
              </a:rPr>
              <a:t>}_</a:t>
            </a:r>
            <a:r>
              <a:rPr lang="es-MX" sz="1400" dirty="0" err="1">
                <a:solidFill>
                  <a:schemeClr val="tx2"/>
                </a:solidFill>
              </a:rPr>
              <a:t>Model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artifactId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  &lt;</a:t>
            </a:r>
            <a:r>
              <a:rPr lang="es-MX" sz="1400" dirty="0" err="1">
                <a:solidFill>
                  <a:schemeClr val="tx2"/>
                </a:solidFill>
              </a:rPr>
              <a:t>version</a:t>
            </a:r>
            <a:r>
              <a:rPr lang="es-MX" sz="1400" dirty="0">
                <a:solidFill>
                  <a:schemeClr val="tx2"/>
                </a:solidFill>
              </a:rPr>
              <a:t>&gt;1.0&lt;/</a:t>
            </a:r>
            <a:r>
              <a:rPr lang="es-MX" sz="1400" dirty="0" err="1">
                <a:solidFill>
                  <a:schemeClr val="tx2"/>
                </a:solidFill>
              </a:rPr>
              <a:t>version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parent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n-U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AR" altLang="es-AR" sz="2000" b="1" i="0">
                <a:solidFill>
                  <a:schemeClr val="tx2"/>
                </a:solidFill>
              </a:rPr>
              <a:t>La carpeta CallFlow, la cual contiene todo el desarrollo de los módulos OD también debe contener un Pom y usaremos el siguiente template: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4309" y="5047753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Este únicamente posee la referencia al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e indica cuales son los módulos “hijos”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97794"/>
              </p:ext>
            </p:extLst>
          </p:nvPr>
        </p:nvGraphicFramePr>
        <p:xfrm>
          <a:off x="3138392" y="2865177"/>
          <a:ext cx="1740090" cy="146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8392" y="2865177"/>
                        <a:ext cx="1740090" cy="146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Para que los módulos </a:t>
            </a:r>
            <a:r>
              <a:rPr lang="en-US" sz="2000" b="1" i="0" dirty="0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 compilen y se genere correctamente el </a:t>
            </a:r>
            <a:r>
              <a:rPr lang="es-AR" sz="2000" b="1" i="0" dirty="0" err="1">
                <a:solidFill>
                  <a:schemeClr val="tx2"/>
                </a:solidFill>
              </a:rPr>
              <a:t>war</a:t>
            </a:r>
            <a:r>
              <a:rPr lang="es-AR" sz="2000" b="1" i="0" dirty="0">
                <a:solidFill>
                  <a:schemeClr val="tx2"/>
                </a:solidFill>
              </a:rPr>
              <a:t>, hay que seguir los siguientes pasos para cada módulo de </a:t>
            </a:r>
            <a:r>
              <a:rPr 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1: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Asegurarse de que el OD tenga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seteado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correctamente los valores por defecto de exportación.</a:t>
            </a:r>
          </a:p>
          <a:p>
            <a:pPr marL="1714500" lvl="3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proyecto de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con el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derecho del mouse ir a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Orchestration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Designer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-&gt;General</a:t>
            </a:r>
          </a:p>
          <a:p>
            <a:pPr marL="1714500" lvl="3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proyecto de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con el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derecho del mouse ir a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Orchestration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Designer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MX" sz="14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Luego generar un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exportándolo mediante el OD.</a:t>
            </a:r>
          </a:p>
          <a:p>
            <a:pPr marL="1714500" lvl="3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sz="14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8" y="4591050"/>
            <a:ext cx="2676525" cy="188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4591050"/>
            <a:ext cx="3114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189788" y="1341437"/>
            <a:ext cx="1654490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Valido solo para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Tomcat</a:t>
            </a:r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y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Weblogic</a:t>
            </a:r>
            <a:endParaRPr lang="es-ES" sz="2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5154</TotalTime>
  <Words>2197</Words>
  <Application>Microsoft Office PowerPoint</Application>
  <PresentationFormat>Letter Paper (8.5x11 in)</PresentationFormat>
  <Paragraphs>181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Certius Administrator</cp:lastModifiedBy>
  <cp:revision>623</cp:revision>
  <cp:lastPrinted>2005-04-07T19:27:31Z</cp:lastPrinted>
  <dcterms:created xsi:type="dcterms:W3CDTF">2009-02-23T17:30:19Z</dcterms:created>
  <dcterms:modified xsi:type="dcterms:W3CDTF">2018-02-22T12:50:04Z</dcterms:modified>
</cp:coreProperties>
</file>