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55"/>
  </p:notesMasterIdLst>
  <p:handoutMasterIdLst>
    <p:handoutMasterId r:id="rId56"/>
  </p:handoutMasterIdLst>
  <p:sldIdLst>
    <p:sldId id="1010" r:id="rId3"/>
    <p:sldId id="1060" r:id="rId4"/>
    <p:sldId id="1061" r:id="rId5"/>
    <p:sldId id="1031" r:id="rId6"/>
    <p:sldId id="1033" r:id="rId7"/>
    <p:sldId id="1036" r:id="rId8"/>
    <p:sldId id="1037" r:id="rId9"/>
    <p:sldId id="1038" r:id="rId10"/>
    <p:sldId id="1039" r:id="rId11"/>
    <p:sldId id="1086" r:id="rId12"/>
    <p:sldId id="1056" r:id="rId13"/>
    <p:sldId id="1057" r:id="rId14"/>
    <p:sldId id="1040" r:id="rId15"/>
    <p:sldId id="1082" r:id="rId16"/>
    <p:sldId id="1062" r:id="rId17"/>
    <p:sldId id="1041" r:id="rId18"/>
    <p:sldId id="1063" r:id="rId19"/>
    <p:sldId id="1065" r:id="rId20"/>
    <p:sldId id="1064" r:id="rId21"/>
    <p:sldId id="1087" r:id="rId22"/>
    <p:sldId id="1042" r:id="rId23"/>
    <p:sldId id="1044" r:id="rId24"/>
    <p:sldId id="1066" r:id="rId25"/>
    <p:sldId id="1067" r:id="rId26"/>
    <p:sldId id="1068" r:id="rId27"/>
    <p:sldId id="1069" r:id="rId28"/>
    <p:sldId id="1045" r:id="rId29"/>
    <p:sldId id="1070" r:id="rId30"/>
    <p:sldId id="1085" r:id="rId31"/>
    <p:sldId id="1043" r:id="rId32"/>
    <p:sldId id="1071" r:id="rId33"/>
    <p:sldId id="1072" r:id="rId34"/>
    <p:sldId id="1076" r:id="rId35"/>
    <p:sldId id="1073" r:id="rId36"/>
    <p:sldId id="1088" r:id="rId37"/>
    <p:sldId id="1089" r:id="rId38"/>
    <p:sldId id="1090" r:id="rId39"/>
    <p:sldId id="1091" r:id="rId40"/>
    <p:sldId id="1092" r:id="rId41"/>
    <p:sldId id="1047" r:id="rId42"/>
    <p:sldId id="1048" r:id="rId43"/>
    <p:sldId id="1074" r:id="rId44"/>
    <p:sldId id="1051" r:id="rId45"/>
    <p:sldId id="1075" r:id="rId46"/>
    <p:sldId id="1083" r:id="rId47"/>
    <p:sldId id="1052" r:id="rId48"/>
    <p:sldId id="1053" r:id="rId49"/>
    <p:sldId id="1077" r:id="rId50"/>
    <p:sldId id="1078" r:id="rId51"/>
    <p:sldId id="1080" r:id="rId52"/>
    <p:sldId id="1081" r:id="rId53"/>
    <p:sldId id="1084" r:id="rId54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72" d="100"/>
          <a:sy n="72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hyperlink" Target="https://confluence.forge.avaya.com/display/FORGE/GForge#GForge-CreateanAutomationAccount" TargetMode="Externa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nfluence.forge.avaya.com/display/FORGE/GForge#GForge-CreateanAutomationAccoun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39624" y="1458086"/>
            <a:ext cx="7451725" cy="482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 err="1">
                <a:solidFill>
                  <a:schemeClr val="tx2"/>
                </a:solidFill>
              </a:rPr>
              <a:t>Bamboo</a:t>
            </a:r>
            <a:r>
              <a:rPr lang="es-AR" altLang="es-AR" sz="2400" b="1" dirty="0">
                <a:solidFill>
                  <a:schemeClr val="tx2"/>
                </a:solidFill>
              </a:rPr>
              <a:t> es una herramienta que compila y empaqueta todos los componentes (archivos) del proyecto que se esta desarrollando, y los deja listos para </a:t>
            </a:r>
            <a:r>
              <a:rPr lang="es-AR" altLang="es-AR" sz="2400" b="1" dirty="0" err="1">
                <a:solidFill>
                  <a:schemeClr val="tx2"/>
                </a:solidFill>
              </a:rPr>
              <a:t>deployar</a:t>
            </a:r>
            <a:r>
              <a:rPr lang="es-AR" altLang="es-AR" sz="2400" b="1" dirty="0">
                <a:solidFill>
                  <a:schemeClr val="tx2"/>
                </a:solidFill>
              </a:rPr>
              <a:t> en el entorno del cliente.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También se encarga de ejecutar Sonar, que es una herramienta de inspección de código fuente y ejecución automática de los test unitarios (esto lo hace únicamente en los proyectos Java, no en los proyectos </a:t>
            </a:r>
            <a:r>
              <a:rPr lang="es-AR" altLang="es-AR" sz="2400" b="1" dirty="0" err="1">
                <a:solidFill>
                  <a:schemeClr val="tx2"/>
                </a:solidFill>
              </a:rPr>
              <a:t>Speech</a:t>
            </a:r>
            <a:r>
              <a:rPr lang="es-AR" altLang="es-AR" sz="2400" b="1" dirty="0">
                <a:solidFill>
                  <a:schemeClr val="tx2"/>
                </a:solidFill>
              </a:rPr>
              <a:t>)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Además se encarga de ejecutar </a:t>
            </a:r>
            <a:r>
              <a:rPr lang="es-AR" altLang="es-AR" sz="2400" b="1" dirty="0" err="1">
                <a:solidFill>
                  <a:schemeClr val="tx2"/>
                </a:solidFill>
              </a:rPr>
              <a:t>Coverity</a:t>
            </a:r>
            <a:r>
              <a:rPr lang="es-AR" altLang="es-AR" sz="2400" b="1" dirty="0">
                <a:solidFill>
                  <a:schemeClr val="tx2"/>
                </a:solidFill>
              </a:rPr>
              <a:t>, que realiza inspección estática de código y reporta errores creando tickets de Jira automáticamente.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 la Exportación mediante el OD, en el caso de OD </a:t>
            </a:r>
            <a:r>
              <a:rPr lang="es-MX" i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7.x 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hay que asegurarse de seleccionar</a:t>
            </a:r>
          </a:p>
          <a:p>
            <a:pPr lvl="1">
              <a:buClr>
                <a:srgbClr val="008000"/>
              </a:buClr>
              <a:buSzPct val="80000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“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Include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Validation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JSP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pages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endParaRPr lang="es-MX" sz="14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189788" y="1341437"/>
            <a:ext cx="1654490" cy="14219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Valido solo para </a:t>
            </a:r>
            <a:r>
              <a:rPr lang="es-ES" sz="24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Tomcat</a:t>
            </a:r>
            <a:r>
              <a:rPr lang="es-ES" sz="2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y </a:t>
            </a:r>
            <a:r>
              <a:rPr lang="es-ES" sz="24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Weblogic</a:t>
            </a:r>
            <a:endParaRPr lang="es-ES" sz="2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8A9B5-854D-49A9-BCC8-A80F115B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90" y="1763698"/>
            <a:ext cx="4343814" cy="46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478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Para que los módulos </a:t>
            </a:r>
            <a:r>
              <a:rPr lang="en-US" sz="2000" b="1" i="0" dirty="0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 compilen y se genere correctamente el </a:t>
            </a:r>
            <a:r>
              <a:rPr lang="es-AR" sz="2000" b="1" i="0" dirty="0" err="1">
                <a:solidFill>
                  <a:schemeClr val="tx2"/>
                </a:solidFill>
              </a:rPr>
              <a:t>war</a:t>
            </a:r>
            <a:r>
              <a:rPr lang="es-AR" sz="2000" b="1" i="0" dirty="0">
                <a:solidFill>
                  <a:schemeClr val="tx2"/>
                </a:solidFill>
              </a:rPr>
              <a:t>, hay que seguir los siguientes pasos para cada módulo de </a:t>
            </a:r>
            <a:r>
              <a:rPr 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2 (caso </a:t>
            </a:r>
            <a:r>
              <a:rPr lang="es-AR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Tomcat</a:t>
            </a: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war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extraer de este los archivos “index.html” y “META-INF\context.xml”, así como el folder “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jsp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Agregar estos archivos al código fuente del proyecto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-&gt;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2 (caso </a:t>
            </a:r>
            <a:r>
              <a:rPr lang="es-AR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WebLogic</a:t>
            </a: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war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extraer de este el archivo “index.html” y el folder “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jsp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Solo para OD7: extraer también “weblogic.xml”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Agregar estos archivos al código fuente del proyecto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-&gt;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7" y="2266950"/>
            <a:ext cx="14001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64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478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Para que los módulos </a:t>
            </a:r>
            <a:r>
              <a:rPr lang="en-US" sz="2000" b="1" i="0" dirty="0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 compilen y se genere correctamente el </a:t>
            </a:r>
            <a:r>
              <a:rPr lang="es-AR" sz="2000" b="1" i="0" dirty="0" err="1">
                <a:solidFill>
                  <a:schemeClr val="tx2"/>
                </a:solidFill>
              </a:rPr>
              <a:t>war</a:t>
            </a:r>
            <a:r>
              <a:rPr lang="es-AR" sz="2000" b="1" i="0" dirty="0">
                <a:solidFill>
                  <a:schemeClr val="tx2"/>
                </a:solidFill>
              </a:rPr>
              <a:t>, hay que seguir los siguientes pasos para cada módulo de </a:t>
            </a:r>
            <a:r>
              <a:rPr 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3: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Agregar 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modulo de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para el que usaremos el siguiente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template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967172"/>
              </p:ext>
            </p:extLst>
          </p:nvPr>
        </p:nvGraphicFramePr>
        <p:xfrm>
          <a:off x="2803620" y="4026090"/>
          <a:ext cx="2440154" cy="117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Packager Shell Object" showAsIcon="1" r:id="rId4" imgW="1422720" imgH="685800" progId="Package">
                  <p:embed/>
                </p:oleObj>
              </mc:Choice>
              <mc:Fallback>
                <p:oleObj name="Packager Shell Object" showAsIcon="1" r:id="rId4" imgW="1422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3620" y="4026090"/>
                        <a:ext cx="2440154" cy="117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71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289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4: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Asegurarse de que las versiones sean las que se están usando en el desarrollo y de cambiar el nombre del proyecto. Verificarlo en los archivos pom.xml del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en el de cada proyecto de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Clr>
                <a:srgbClr val="008000"/>
              </a:buClr>
              <a:buSzPct val="80000"/>
              <a:defRPr/>
            </a:pP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Clr>
                <a:srgbClr val="008000"/>
              </a:buClr>
              <a:buSzPct val="80000"/>
              <a:defRPr/>
            </a:pPr>
            <a:r>
              <a:rPr lang="en-US" sz="1400" dirty="0">
                <a:solidFill>
                  <a:schemeClr val="tx2"/>
                </a:solidFill>
              </a:rPr>
              <a:t>&lt;attribute value="07.00.18.01" name="</a:t>
            </a:r>
            <a:r>
              <a:rPr lang="en-US" sz="1400" dirty="0" err="1">
                <a:solidFill>
                  <a:schemeClr val="tx2"/>
                </a:solidFill>
              </a:rPr>
              <a:t>dd</a:t>
            </a:r>
            <a:r>
              <a:rPr lang="en-US" sz="1400" dirty="0">
                <a:solidFill>
                  <a:schemeClr val="tx2"/>
                </a:solidFill>
              </a:rPr>
              <a:t>-version-</a:t>
            </a:r>
            <a:r>
              <a:rPr lang="en-US" sz="1400" dirty="0" err="1">
                <a:solidFill>
                  <a:schemeClr val="tx2"/>
                </a:solidFill>
              </a:rPr>
              <a:t>runtimeCommon</a:t>
            </a:r>
            <a:r>
              <a:rPr lang="en-US" sz="1400" dirty="0">
                <a:solidFill>
                  <a:schemeClr val="tx2"/>
                </a:solidFill>
              </a:rPr>
              <a:t>"/&gt;</a:t>
            </a:r>
          </a:p>
          <a:p>
            <a:pPr lvl="2">
              <a:buClr>
                <a:srgbClr val="008000"/>
              </a:buClr>
              <a:buSzPct val="80000"/>
              <a:defRPr/>
            </a:pPr>
            <a:r>
              <a:rPr lang="en-US" sz="1400" dirty="0">
                <a:solidFill>
                  <a:schemeClr val="tx2"/>
                </a:solidFill>
              </a:rPr>
              <a:t>&lt;attribute value="07.00.18.01" name="</a:t>
            </a:r>
            <a:r>
              <a:rPr lang="en-US" sz="1400" dirty="0" err="1">
                <a:solidFill>
                  <a:schemeClr val="tx2"/>
                </a:solidFill>
              </a:rPr>
              <a:t>dd</a:t>
            </a:r>
            <a:r>
              <a:rPr lang="en-US" sz="1400" dirty="0">
                <a:solidFill>
                  <a:schemeClr val="tx2"/>
                </a:solidFill>
              </a:rPr>
              <a:t>-version-runtime"/&gt;</a:t>
            </a:r>
          </a:p>
          <a:p>
            <a:pPr lvl="2">
              <a:buClr>
                <a:srgbClr val="008000"/>
              </a:buClr>
              <a:buSzPct val="80000"/>
              <a:defRPr/>
            </a:pPr>
            <a:r>
              <a:rPr lang="en-US" sz="1400" dirty="0">
                <a:solidFill>
                  <a:schemeClr val="tx2"/>
                </a:solidFill>
              </a:rPr>
              <a:t>&lt;attribute value="7.0.0.1801" name="</a:t>
            </a:r>
            <a:r>
              <a:rPr lang="en-US" sz="1400" dirty="0" err="1">
                <a:solidFill>
                  <a:schemeClr val="tx2"/>
                </a:solidFill>
              </a:rPr>
              <a:t>dd</a:t>
            </a:r>
            <a:r>
              <a:rPr lang="en-US" sz="1400" dirty="0">
                <a:solidFill>
                  <a:schemeClr val="tx2"/>
                </a:solidFill>
              </a:rPr>
              <a:t>-ide-version"/&gt;</a:t>
            </a:r>
            <a:endParaRPr lang="es-MX" sz="1400" dirty="0">
              <a:solidFill>
                <a:schemeClr val="tx2"/>
              </a:solidFill>
            </a:endParaRP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Carpeta Data</a:t>
            </a:r>
            <a:endParaRPr lang="en-U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45316" y="1341438"/>
            <a:ext cx="752624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AR" altLang="es-AR" sz="2000" b="1" i="0" dirty="0">
                <a:solidFill>
                  <a:schemeClr val="tx2"/>
                </a:solidFill>
              </a:rPr>
              <a:t>La carpeta Data, la cual contiene archivos de configuración de las aplicaciones de </a:t>
            </a:r>
            <a:r>
              <a:rPr lang="es-AR" alt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altLang="es-AR" sz="2000" b="1" i="0" dirty="0">
                <a:solidFill>
                  <a:schemeClr val="tx2"/>
                </a:solidFill>
              </a:rPr>
              <a:t>, audios y gramáticas, también debe contener un </a:t>
            </a:r>
            <a:r>
              <a:rPr lang="es-AR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AR" altLang="es-AR" sz="2000" b="1" i="0" dirty="0">
                <a:solidFill>
                  <a:schemeClr val="tx2"/>
                </a:solidFill>
              </a:rPr>
              <a:t> y usaremos el siguiente </a:t>
            </a:r>
            <a:r>
              <a:rPr lang="es-AR" altLang="es-AR" sz="2000" b="1" i="0" dirty="0" err="1">
                <a:solidFill>
                  <a:schemeClr val="tx2"/>
                </a:solidFill>
              </a:rPr>
              <a:t>template</a:t>
            </a:r>
            <a:r>
              <a:rPr lang="es-AR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4309" y="5047753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Este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hace referencia al “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assembly</a:t>
            </a:r>
            <a:r>
              <a:rPr lang="es-MX" altLang="es-AR" sz="2000" b="1" i="0" dirty="0">
                <a:solidFill>
                  <a:schemeClr val="tx2"/>
                </a:solidFill>
              </a:rPr>
              <a:t>” de la Carpeta Data.</a:t>
            </a: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082398"/>
              </p:ext>
            </p:extLst>
          </p:nvPr>
        </p:nvGraphicFramePr>
        <p:xfrm>
          <a:off x="2705723" y="3166281"/>
          <a:ext cx="2336177" cy="1327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Packager Shell Object" showAsIcon="1" r:id="rId4" imgW="1206720" imgH="685800" progId="Package">
                  <p:embed/>
                </p:oleObj>
              </mc:Choice>
              <mc:Fallback>
                <p:oleObj name="Packager Shell Object" showAsIcon="1" r:id="rId4" imgW="1206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5723" y="3166281"/>
                        <a:ext cx="2336177" cy="1327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0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719304" y="1888307"/>
            <a:ext cx="7451725" cy="359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es básicamente juntar todo lo que hay que </a:t>
            </a:r>
            <a:r>
              <a:rPr lang="es-MX" sz="2000" b="1" i="0" dirty="0" err="1">
                <a:solidFill>
                  <a:schemeClr val="tx2"/>
                </a:solidFill>
              </a:rPr>
              <a:t>deployar</a:t>
            </a:r>
            <a:r>
              <a:rPr lang="es-MX" sz="2000" b="1" i="0" dirty="0">
                <a:solidFill>
                  <a:schemeClr val="tx2"/>
                </a:solidFill>
              </a:rPr>
              <a:t> y ponerlo en un archivo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proceso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se ejecuta después de la compilación.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Para el proceso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se usa un </a:t>
            </a:r>
            <a:r>
              <a:rPr lang="es-MX" sz="2000" b="1" i="0" dirty="0" err="1">
                <a:solidFill>
                  <a:schemeClr val="tx2"/>
                </a:solidFill>
              </a:rPr>
              <a:t>plugin</a:t>
            </a:r>
            <a:r>
              <a:rPr lang="es-MX" sz="2000" b="1" i="0" dirty="0">
                <a:solidFill>
                  <a:schemeClr val="tx2"/>
                </a:solidFill>
              </a:rPr>
              <a:t> de </a:t>
            </a: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, al que hay que indicarle, mediante un archivo de configuración específico (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), cuales son las carpetas y archivos que deben ser copiados dentro del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5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</a:t>
            </a:r>
            <a:r>
              <a:rPr lang="es-MX" sz="2000" b="1" i="0" dirty="0" err="1">
                <a:solidFill>
                  <a:schemeClr val="tx2"/>
                </a:solidFill>
              </a:rPr>
              <a:t>pom</a:t>
            </a:r>
            <a:r>
              <a:rPr lang="es-MX" sz="2000" b="1" i="0" dirty="0">
                <a:solidFill>
                  <a:schemeClr val="tx2"/>
                </a:solidFill>
              </a:rPr>
              <a:t> ubicado en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contiene un </a:t>
            </a:r>
            <a:r>
              <a:rPr lang="es-MX" sz="2000" b="1" i="0" dirty="0" err="1">
                <a:solidFill>
                  <a:schemeClr val="tx2"/>
                </a:solidFill>
              </a:rPr>
              <a:t>profile</a:t>
            </a:r>
            <a:r>
              <a:rPr lang="es-MX" sz="2000" b="1" i="0" dirty="0">
                <a:solidFill>
                  <a:schemeClr val="tx2"/>
                </a:solidFill>
              </a:rPr>
              <a:t> que invoca al </a:t>
            </a:r>
            <a:r>
              <a:rPr lang="es-MX" sz="2000" b="1" i="0" dirty="0" err="1">
                <a:solidFill>
                  <a:schemeClr val="tx2"/>
                </a:solidFill>
              </a:rPr>
              <a:t>plugin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, el cual es el encargado de recolectar todos los </a:t>
            </a:r>
            <a:r>
              <a:rPr lang="es-MX" sz="2000" b="1" i="0" dirty="0" err="1">
                <a:solidFill>
                  <a:schemeClr val="tx2"/>
                </a:solidFill>
              </a:rPr>
              <a:t>wars</a:t>
            </a:r>
            <a:r>
              <a:rPr lang="es-MX" sz="2000" b="1" i="0" dirty="0">
                <a:solidFill>
                  <a:schemeClr val="tx2"/>
                </a:solidFill>
              </a:rPr>
              <a:t> y </a:t>
            </a:r>
            <a:r>
              <a:rPr lang="es-MX" sz="2000" b="1" i="0" dirty="0" err="1">
                <a:solidFill>
                  <a:schemeClr val="tx2"/>
                </a:solidFill>
              </a:rPr>
              <a:t>jars</a:t>
            </a:r>
            <a:r>
              <a:rPr lang="es-MX" sz="2000" b="1" i="0" dirty="0">
                <a:solidFill>
                  <a:schemeClr val="tx2"/>
                </a:solidFill>
              </a:rPr>
              <a:t> y armar el archivo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. 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Por prolijidad crearemos una carpeta dentro del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, que contenga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 configuración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. 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pic>
        <p:nvPicPr>
          <p:cNvPr id="14340" name="Picture 5" descr="C:\Users\matiasm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7" y="3317768"/>
            <a:ext cx="8249171" cy="198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504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Para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usaremos el siguiente </a:t>
            </a:r>
            <a:r>
              <a:rPr lang="es-MX" sz="2000" b="1" i="0" dirty="0" err="1">
                <a:solidFill>
                  <a:schemeClr val="tx2"/>
                </a:solidFill>
              </a:rPr>
              <a:t>template</a:t>
            </a: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Opcionalmente pueden armarse tres XML diferentes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para: </a:t>
            </a:r>
            <a:r>
              <a:rPr lang="es-MX" sz="2000" b="1" i="0" dirty="0" err="1">
                <a:solidFill>
                  <a:schemeClr val="tx2"/>
                </a:solidFill>
              </a:rPr>
              <a:t>dev</a:t>
            </a:r>
            <a:r>
              <a:rPr lang="es-MX" sz="2000" b="1" i="0" dirty="0">
                <a:solidFill>
                  <a:schemeClr val="tx2"/>
                </a:solidFill>
              </a:rPr>
              <a:t>, </a:t>
            </a:r>
            <a:r>
              <a:rPr lang="es-MX" sz="2000" b="1" i="0" dirty="0" err="1">
                <a:solidFill>
                  <a:schemeClr val="tx2"/>
                </a:solidFill>
              </a:rPr>
              <a:t>prod</a:t>
            </a:r>
            <a:r>
              <a:rPr lang="es-MX" sz="2000" b="1" i="0" dirty="0">
                <a:solidFill>
                  <a:schemeClr val="tx2"/>
                </a:solidFill>
              </a:rPr>
              <a:t> (donde los archivos de configuración de la aplicación son diferentes), y adicionalmente se puede poner un XML de “no audios” para evitar copiar todos los audios dentro del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 cada vez que se hace un </a:t>
            </a:r>
            <a:r>
              <a:rPr lang="es-MX" sz="2000" b="1" i="0" dirty="0" err="1">
                <a:solidFill>
                  <a:schemeClr val="tx2"/>
                </a:solidFill>
              </a:rPr>
              <a:t>build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582374"/>
              </p:ext>
            </p:extLst>
          </p:nvPr>
        </p:nvGraphicFramePr>
        <p:xfrm>
          <a:off x="1899312" y="2661313"/>
          <a:ext cx="3866488" cy="111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Packager Shell Object" showAsIcon="1" r:id="rId4" imgW="2388240" imgH="685800" progId="Package">
                  <p:embed/>
                </p:oleObj>
              </mc:Choice>
              <mc:Fallback>
                <p:oleObj name="Packager Shell Object" showAsIcon="1" r:id="rId4" imgW="23882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9312" y="2661313"/>
                        <a:ext cx="3866488" cy="111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65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Data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El </a:t>
            </a:r>
            <a:r>
              <a:rPr lang="es-MX" sz="2000" b="1" i="0" dirty="0" err="1">
                <a:solidFill>
                  <a:schemeClr val="tx2"/>
                </a:solidFill>
              </a:rPr>
              <a:t>pom</a:t>
            </a:r>
            <a:r>
              <a:rPr lang="es-MX" sz="2000" b="1" i="0" dirty="0">
                <a:solidFill>
                  <a:schemeClr val="tx2"/>
                </a:solidFill>
              </a:rPr>
              <a:t> ubicado en la carpeta Data contiene un </a:t>
            </a:r>
            <a:r>
              <a:rPr lang="es-MX" sz="2000" b="1" i="0" dirty="0" err="1">
                <a:solidFill>
                  <a:schemeClr val="tx2"/>
                </a:solidFill>
              </a:rPr>
              <a:t>profile</a:t>
            </a:r>
            <a:r>
              <a:rPr lang="es-MX" sz="2000" b="1" i="0" dirty="0">
                <a:solidFill>
                  <a:schemeClr val="tx2"/>
                </a:solidFill>
              </a:rPr>
              <a:t> que invoca al </a:t>
            </a:r>
            <a:r>
              <a:rPr lang="es-MX" sz="2000" b="1" i="0" dirty="0" err="1">
                <a:solidFill>
                  <a:schemeClr val="tx2"/>
                </a:solidFill>
              </a:rPr>
              <a:t>plugin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para la carpeta Data, el cual es el encargado de recolectar todos los folders y archivos de la carpeta data y armar un archivo </a:t>
            </a:r>
            <a:r>
              <a:rPr lang="es-MX" sz="2000" b="1" i="0" dirty="0" err="1">
                <a:solidFill>
                  <a:schemeClr val="tx2"/>
                </a:solidFill>
              </a:rPr>
              <a:t>zip</a:t>
            </a:r>
            <a:r>
              <a:rPr lang="es-MX" sz="2000" b="1" i="0" dirty="0">
                <a:solidFill>
                  <a:schemeClr val="tx2"/>
                </a:solidFill>
              </a:rPr>
              <a:t> específico con los contenidos de la carpeta Data.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Por prolijidad crearemos una carpeta dentro de la carpeta Data, que contenga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 configuración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. 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87" y="3681561"/>
            <a:ext cx="4663420" cy="281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81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Assembly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Data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504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r>
              <a:rPr lang="es-MX" sz="2000" b="1" i="0" dirty="0">
                <a:solidFill>
                  <a:schemeClr val="tx2"/>
                </a:solidFill>
              </a:rPr>
              <a:t>Para el </a:t>
            </a:r>
            <a:r>
              <a:rPr lang="es-MX" sz="2000" b="1" i="0" dirty="0" err="1">
                <a:solidFill>
                  <a:schemeClr val="tx2"/>
                </a:solidFill>
              </a:rPr>
              <a:t>xml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de la carpeta Data usaremos el siguiente </a:t>
            </a:r>
            <a:r>
              <a:rPr lang="es-MX" sz="2000" b="1" i="0" dirty="0" err="1">
                <a:solidFill>
                  <a:schemeClr val="tx2"/>
                </a:solidFill>
              </a:rPr>
              <a:t>template</a:t>
            </a: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307975" y="3963988"/>
            <a:ext cx="74517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endParaRPr lang="es-MX" sz="2000" b="1" i="0" dirty="0">
              <a:solidFill>
                <a:schemeClr val="tx2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89769"/>
              </p:ext>
            </p:extLst>
          </p:nvPr>
        </p:nvGraphicFramePr>
        <p:xfrm>
          <a:off x="2127510" y="2585942"/>
          <a:ext cx="4308520" cy="127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Packager Shell Object" showAsIcon="1" r:id="rId4" imgW="2311920" imgH="685800" progId="Package">
                  <p:embed/>
                </p:oleObj>
              </mc:Choice>
              <mc:Fallback>
                <p:oleObj name="Packager Shell Object" showAsIcon="1" r:id="rId4" imgW="2311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7510" y="2585942"/>
                        <a:ext cx="4308520" cy="1278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2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Creacion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Proyecto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0374" y="1369633"/>
            <a:ext cx="7451725" cy="464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Solo el administrador puede crear el proyecto de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 y los Planes de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, desde la página de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 del proyecto, pestaña “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>
                <a:solidFill>
                  <a:schemeClr val="tx2"/>
                </a:solidFill>
              </a:rPr>
              <a:t>”.</a:t>
            </a:r>
            <a:endParaRPr lang="es-AR" sz="1800" b="1" i="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23DD46-A049-451F-8222-20BEA677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8" y="2100469"/>
            <a:ext cx="6772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0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7BD9D01-1C72-41B9-8C54-1154237A4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Settings.xml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DC870-DA5E-431D-976F-AD72D55A2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" y="1564449"/>
            <a:ext cx="7555741" cy="480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que la aplicación compile y </a:t>
            </a:r>
            <a:r>
              <a:rPr lang="es-MX" sz="2000" b="1" i="0" dirty="0" err="1">
                <a:solidFill>
                  <a:schemeClr val="tx2"/>
                </a:solidFill>
              </a:rPr>
              <a:t>buildee</a:t>
            </a:r>
            <a:r>
              <a:rPr lang="es-MX" sz="2000" b="1" i="0" dirty="0">
                <a:solidFill>
                  <a:schemeClr val="tx2"/>
                </a:solidFill>
              </a:rPr>
              <a:t>, tanto en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 como desde consola, es necesario agregar un settings.xml con la información de la cuenta de </a:t>
            </a:r>
            <a:r>
              <a:rPr lang="es-MX" sz="2000" b="1" i="0" dirty="0" err="1">
                <a:solidFill>
                  <a:schemeClr val="tx2"/>
                </a:solidFill>
              </a:rPr>
              <a:t>automation</a:t>
            </a:r>
            <a:r>
              <a:rPr lang="es-MX" sz="2000" b="1" i="0" dirty="0">
                <a:solidFill>
                  <a:schemeClr val="tx2"/>
                </a:solidFill>
              </a:rPr>
              <a:t> . Es necesario crear la cuenta en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 algn="just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Este documento, incluye, el server, con el </a:t>
            </a:r>
            <a:r>
              <a:rPr lang="es-MX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automation</a:t>
            </a: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username</a:t>
            </a: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y el </a:t>
            </a:r>
            <a:r>
              <a:rPr lang="es-MX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mirror</a:t>
            </a: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con el link del repositorio de Nexus 3.</a:t>
            </a:r>
          </a:p>
          <a:p>
            <a:pPr marL="342900" indent="-342900" algn="just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Ejemplo de documento settings.xml: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7402E7-6B51-4401-8F0F-214F2BD0F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61534"/>
              </p:ext>
            </p:extLst>
          </p:nvPr>
        </p:nvGraphicFramePr>
        <p:xfrm>
          <a:off x="3855371" y="4121426"/>
          <a:ext cx="1433258" cy="96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Packager Shell Object" showAsIcon="1" r:id="rId4" imgW="725400" imgH="488520" progId="Package">
                  <p:embed/>
                </p:oleObj>
              </mc:Choice>
              <mc:Fallback>
                <p:oleObj name="Packager Shell Object" showAsIcon="1" r:id="rId4" imgW="72540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5371" y="4121426"/>
                        <a:ext cx="1433258" cy="965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B4F629-818F-4D0B-B241-D1EF86B48F66}"/>
              </a:ext>
            </a:extLst>
          </p:cNvPr>
          <p:cNvSpPr txBox="1"/>
          <p:nvPr/>
        </p:nvSpPr>
        <p:spPr>
          <a:xfrm>
            <a:off x="5829991" y="3969372"/>
            <a:ext cx="2467872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Como crear la </a:t>
            </a:r>
            <a:r>
              <a:rPr lang="es-AR" dirty="0" err="1">
                <a:solidFill>
                  <a:schemeClr val="tx2"/>
                </a:solidFill>
              </a:rPr>
              <a:t>automation</a:t>
            </a:r>
            <a:r>
              <a:rPr lang="es-AR" dirty="0">
                <a:solidFill>
                  <a:schemeClr val="tx2"/>
                </a:solidFill>
              </a:rPr>
              <a:t> </a:t>
            </a:r>
            <a:r>
              <a:rPr lang="es-AR" dirty="0" err="1">
                <a:solidFill>
                  <a:schemeClr val="tx2"/>
                </a:solidFill>
              </a:rPr>
              <a:t>account</a:t>
            </a:r>
            <a:r>
              <a:rPr lang="es-AR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s-AR" u="sng" dirty="0">
                <a:solidFill>
                  <a:schemeClr val="tx2"/>
                </a:solidFill>
                <a:hlinkClick r:id="rId6"/>
              </a:rPr>
              <a:t>https://confluence.forge.avaya.com/display/FORGE/GForge#GForge-CreateanAutomationAccount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9158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Chequeo de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511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verificar que todos los </a:t>
            </a:r>
            <a:r>
              <a:rPr lang="es-MX" sz="2000" b="1" i="0" dirty="0" err="1">
                <a:solidFill>
                  <a:schemeClr val="tx2"/>
                </a:solidFill>
              </a:rPr>
              <a:t>poms</a:t>
            </a:r>
            <a:r>
              <a:rPr lang="es-MX" sz="2000" b="1" i="0" dirty="0">
                <a:solidFill>
                  <a:schemeClr val="tx2"/>
                </a:solidFill>
              </a:rPr>
              <a:t> funcionen correctamente ejecutar desde la PC, mas precisamente desde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del proyecto, la instrucción de </a:t>
            </a: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mvn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package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ejecutar el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 ejecutar primero el </a:t>
            </a:r>
            <a:r>
              <a:rPr lang="es-MX" sz="2000" b="1" i="0" dirty="0" err="1">
                <a:solidFill>
                  <a:schemeClr val="tx2"/>
                </a:solidFill>
              </a:rPr>
              <a:t>package</a:t>
            </a:r>
            <a:r>
              <a:rPr lang="es-MX" sz="2000" b="1" i="0" dirty="0">
                <a:solidFill>
                  <a:schemeClr val="tx2"/>
                </a:solidFill>
              </a:rPr>
              <a:t> y luego el </a:t>
            </a:r>
            <a:r>
              <a:rPr lang="es-MX" sz="2000" b="1" i="0" dirty="0" err="1">
                <a:solidFill>
                  <a:schemeClr val="tx2"/>
                </a:solidFill>
              </a:rPr>
              <a:t>goal</a:t>
            </a:r>
            <a:r>
              <a:rPr lang="es-MX" sz="2000" b="1" i="0" dirty="0">
                <a:solidFill>
                  <a:schemeClr val="tx2"/>
                </a:solidFill>
              </a:rPr>
              <a:t> de </a:t>
            </a:r>
            <a:r>
              <a:rPr lang="es-MX" sz="2000" b="1" i="0" dirty="0" err="1">
                <a:solidFill>
                  <a:schemeClr val="tx2"/>
                </a:solidFill>
              </a:rPr>
              <a:t>assembly</a:t>
            </a:r>
            <a:r>
              <a:rPr lang="es-MX" sz="2000" b="1" i="0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mvn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package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mvn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validate</a:t>
            </a:r>
            <a:r>
              <a:rPr lang="es-MX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</a:t>
            </a:r>
            <a:r>
              <a:rPr lang="es-MX" sz="18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PIvrATT-bundle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4" y="4261396"/>
            <a:ext cx="7369791" cy="21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Acceso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El link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se encuentra en la página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Forge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32" y="2561917"/>
            <a:ext cx="3930556" cy="393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Acceso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144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 err="1">
                <a:solidFill>
                  <a:schemeClr val="tx2"/>
                </a:solidFill>
              </a:rPr>
              <a:t>Loguearse</a:t>
            </a:r>
            <a:r>
              <a:rPr lang="es-MX" altLang="es-AR" sz="2000" b="1" i="0" dirty="0">
                <a:solidFill>
                  <a:schemeClr val="tx2"/>
                </a:solidFill>
              </a:rPr>
              <a:t> en la pagina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 en cuestión, utilizando las credenciales Global del Avaya.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Se visualizarán todos los planes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para este proyecto.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282575" y="5882185"/>
            <a:ext cx="7451725" cy="70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6" y="2784143"/>
            <a:ext cx="8024685" cy="309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7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47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Por lo general, para cada proyecto se configuran dos planes: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1800" b="1" i="0" dirty="0">
                <a:solidFill>
                  <a:schemeClr val="tx2"/>
                </a:solidFill>
              </a:rPr>
              <a:t>Uno nocturno, que es configurado para que se ejecute a una determinada hora todas las noches, y que también ejecuta Sonar.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1800" b="1" i="0" dirty="0">
                <a:solidFill>
                  <a:schemeClr val="tx2"/>
                </a:solidFill>
              </a:rPr>
              <a:t>Uno diurno, que es configurado para que se ejecute cada vez que se hace un </a:t>
            </a:r>
            <a:r>
              <a:rPr lang="es-MX" altLang="es-AR" sz="1800" b="1" i="0" dirty="0" err="1">
                <a:solidFill>
                  <a:schemeClr val="tx2"/>
                </a:solidFill>
              </a:rPr>
              <a:t>commit</a:t>
            </a:r>
            <a:endParaRPr lang="es-MX" altLang="es-AR" sz="1800" b="1" i="0" dirty="0">
              <a:solidFill>
                <a:schemeClr val="tx2"/>
              </a:solidFill>
            </a:endParaRPr>
          </a:p>
          <a:p>
            <a:pPr marL="342900" lvl="1" indent="-342900">
              <a:buClr>
                <a:srgbClr val="FF9900"/>
              </a:buClr>
              <a:buSzPct val="140000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  <a:p>
            <a:pPr marL="342900" lvl="1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Una vez que se termine de ejecutar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sobre el proyecto, tendremos disponible el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con todos los archivos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deployar</a:t>
            </a:r>
            <a:r>
              <a:rPr lang="es-MX" altLang="es-AR" sz="2000" b="1" i="0" dirty="0">
                <a:solidFill>
                  <a:schemeClr val="tx2"/>
                </a:solidFill>
              </a:rPr>
              <a:t> en el entorno del cliente.</a:t>
            </a:r>
          </a:p>
          <a:p>
            <a:pPr marL="342900" lvl="1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también se ejecuta Sonar o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Coverity</a:t>
            </a:r>
            <a:r>
              <a:rPr lang="es-MX" altLang="es-AR" sz="2000" b="1" i="0" dirty="0">
                <a:solidFill>
                  <a:schemeClr val="tx2"/>
                </a:solidFill>
              </a:rPr>
              <a:t> (plan nocturno) podremos ver en el tablero de control de Sonar y/o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Coverity</a:t>
            </a:r>
            <a:r>
              <a:rPr lang="es-MX" altLang="es-AR" sz="2000" b="1" i="0" dirty="0">
                <a:solidFill>
                  <a:schemeClr val="tx2"/>
                </a:solidFill>
              </a:rPr>
              <a:t> los resultados de la inspección de Sonar y/o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Coverity</a:t>
            </a:r>
            <a:r>
              <a:rPr lang="es-MX" altLang="es-AR" sz="2000" b="1" i="0" dirty="0">
                <a:solidFill>
                  <a:schemeClr val="tx2"/>
                </a:solidFill>
              </a:rPr>
              <a:t> sobre el código fuente del proyecto.</a:t>
            </a:r>
          </a:p>
          <a:p>
            <a:pPr marL="342900" lvl="1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a su vez, se ejecuta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Blackduck</a:t>
            </a:r>
            <a:r>
              <a:rPr lang="es-MX" altLang="es-AR" sz="2000" b="1" i="0" dirty="0">
                <a:solidFill>
                  <a:schemeClr val="tx2"/>
                </a:solidFill>
              </a:rPr>
              <a:t> (plan nocturno o plan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blackduck</a:t>
            </a:r>
            <a:r>
              <a:rPr lang="es-MX" altLang="es-AR" sz="2000" b="1" i="0" dirty="0">
                <a:solidFill>
                  <a:schemeClr val="tx2"/>
                </a:solidFill>
              </a:rPr>
              <a:t>), se verán en el tablero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blackduck</a:t>
            </a:r>
            <a:r>
              <a:rPr lang="es-MX" altLang="es-AR" sz="2000" b="1" i="0" dirty="0">
                <a:solidFill>
                  <a:schemeClr val="tx2"/>
                </a:solidFill>
              </a:rPr>
              <a:t> las librerías analizadas.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1800" b="1" i="0" dirty="0">
              <a:solidFill>
                <a:schemeClr val="tx2"/>
              </a:solidFill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282575" y="5882185"/>
            <a:ext cx="7451725" cy="70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3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accede a cualquiera de los planes se podrá visualizar todos los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ejecutados por ese plan.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2251881"/>
            <a:ext cx="68865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selecciona un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en particular, en la pestaña de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Artifacts</a:t>
            </a:r>
            <a:r>
              <a:rPr lang="es-MX" altLang="es-AR" sz="2000" b="1" i="0" dirty="0">
                <a:solidFill>
                  <a:schemeClr val="tx2"/>
                </a:solidFill>
              </a:rPr>
              <a:t>’ se podrá acceder al link para bajar los archivos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deployar</a:t>
            </a:r>
            <a:r>
              <a:rPr lang="es-MX" altLang="es-AR" sz="2000" b="1" i="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2251881"/>
            <a:ext cx="6676871" cy="431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713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Para configurar un plan, acceder a cualquiera de los planes creados para el proyecto en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, y luego seleccionar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Actions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>
                <a:solidFill>
                  <a:schemeClr val="tx2"/>
                </a:solidFill>
                <a:sym typeface="Wingdings" pitchFamily="2" charset="2"/>
              </a:rPr>
              <a:t> Configure Plan</a:t>
            </a:r>
            <a:r>
              <a:rPr lang="es-MX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7" y="2612812"/>
            <a:ext cx="38481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8702399" cy="215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Verificar la URL del repositorio yendo a ‘Plan </a:t>
            </a:r>
            <a:r>
              <a:rPr lang="es-MX" sz="2000" b="1" i="0" dirty="0" err="1">
                <a:solidFill>
                  <a:schemeClr val="tx2"/>
                </a:solidFill>
              </a:rPr>
              <a:t>Configuration</a:t>
            </a:r>
            <a:r>
              <a:rPr lang="es-MX" sz="2000" b="1" i="0" dirty="0">
                <a:solidFill>
                  <a:schemeClr val="tx2"/>
                </a:solidFill>
              </a:rPr>
              <a:t> -&gt; </a:t>
            </a:r>
            <a:r>
              <a:rPr lang="es-MX" sz="2000" b="1" i="0" dirty="0" err="1">
                <a:solidFill>
                  <a:schemeClr val="tx2"/>
                </a:solidFill>
              </a:rPr>
              <a:t>Repositories</a:t>
            </a:r>
            <a:r>
              <a:rPr lang="es-MX" sz="2000" b="1" i="0" dirty="0">
                <a:solidFill>
                  <a:schemeClr val="tx2"/>
                </a:solidFill>
              </a:rPr>
              <a:t>”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Arial" panose="020B0604020202020204" pitchFamily="34" charset="0"/>
              <a:buChar char="•"/>
              <a:defRPr/>
            </a:pP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 URL tiene que verse como: https://scm.forge.avaya.com. Lo que viene después del forge.avaya.com hay que dejarlo igual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Arial" panose="020B0604020202020204" pitchFamily="34" charset="0"/>
              <a:buChar char="•"/>
              <a:defRPr/>
            </a:pP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Poner en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username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el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username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su proyecto (que se generó desde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Forge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Ej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miamidade-automation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800100" lvl="1" indent="-342900">
              <a:buClr>
                <a:srgbClr val="008000"/>
              </a:buClr>
              <a:buSzPct val="140000"/>
              <a:buFont typeface="Arial" panose="020B0604020202020204" pitchFamily="34" charset="0"/>
              <a:buChar char="•"/>
              <a:defRPr/>
            </a:pP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Poner como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Authentication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Password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y poner el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password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correspondiente (que se generó desde </a:t>
            </a:r>
            <a:r>
              <a:rPr lang="es-ES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Forge</a:t>
            </a:r>
            <a:r>
              <a:rPr lang="es-ES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627409"/>
            <a:ext cx="6234527" cy="3897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3914" y="3597858"/>
            <a:ext cx="2467872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Como crear la </a:t>
            </a:r>
            <a:r>
              <a:rPr lang="es-AR" dirty="0" err="1">
                <a:solidFill>
                  <a:schemeClr val="tx2"/>
                </a:solidFill>
              </a:rPr>
              <a:t>automation</a:t>
            </a:r>
            <a:r>
              <a:rPr lang="es-AR" dirty="0">
                <a:solidFill>
                  <a:schemeClr val="tx2"/>
                </a:solidFill>
              </a:rPr>
              <a:t> </a:t>
            </a:r>
            <a:r>
              <a:rPr lang="es-AR" dirty="0" err="1">
                <a:solidFill>
                  <a:schemeClr val="tx2"/>
                </a:solidFill>
              </a:rPr>
              <a:t>account</a:t>
            </a:r>
            <a:r>
              <a:rPr lang="es-AR" dirty="0">
                <a:solidFill>
                  <a:schemeClr val="tx2"/>
                </a:solidFill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s-AR" u="sng" dirty="0">
                <a:solidFill>
                  <a:schemeClr val="tx2"/>
                </a:solidFill>
                <a:hlinkClick r:id="rId4"/>
              </a:rPr>
              <a:t>https://confluence.forge.avaya.com/display/FORGE/GForge#GForge-CreateanAutomationAccount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94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 – Nexus 3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2575" y="1341438"/>
            <a:ext cx="8702399" cy="104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que el proyecto compile en Nexus 3, agreguen una variable llamada “AUTOMATION_PASSWORD”, en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. El valor debe ser el que se obtiene al ir a la pestaña </a:t>
            </a:r>
            <a:r>
              <a:rPr lang="es-MX" sz="2000" b="1" i="0" dirty="0" err="1">
                <a:solidFill>
                  <a:schemeClr val="tx2"/>
                </a:solidFill>
              </a:rPr>
              <a:t>Automation</a:t>
            </a:r>
            <a:r>
              <a:rPr lang="es-MX" sz="2000" b="1" i="0" dirty="0">
                <a:solidFill>
                  <a:schemeClr val="tx2"/>
                </a:solidFill>
              </a:rPr>
              <a:t> del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 (es necesario ser administrador).</a:t>
            </a:r>
          </a:p>
        </p:txBody>
      </p:sp>
      <p:pic>
        <p:nvPicPr>
          <p:cNvPr id="5" name="Picture 4" descr="d7d316d5ee9232d6af09ad4ecb5d9d7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05" y="2385391"/>
            <a:ext cx="6721337" cy="3428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3907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Creacion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del Proyecto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5125" y="1389063"/>
            <a:ext cx="7451725" cy="102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Una vez que se ha creado el </a:t>
            </a:r>
            <a:r>
              <a:rPr lang="es-MX" sz="2000" b="1" i="0" dirty="0" err="1">
                <a:solidFill>
                  <a:schemeClr val="tx2"/>
                </a:solidFill>
              </a:rPr>
              <a:t>Babmoo</a:t>
            </a:r>
            <a:r>
              <a:rPr lang="es-MX" sz="2000" b="1" i="0" dirty="0">
                <a:solidFill>
                  <a:schemeClr val="tx2"/>
                </a:solidFill>
              </a:rPr>
              <a:t>, aparecerá el link y la pestaña en el </a:t>
            </a:r>
            <a:r>
              <a:rPr lang="es-MX" sz="2000" b="1" i="0" dirty="0" err="1">
                <a:solidFill>
                  <a:schemeClr val="tx2"/>
                </a:solidFill>
              </a:rPr>
              <a:t>Forge</a:t>
            </a:r>
            <a:r>
              <a:rPr lang="es-MX" sz="2000" b="1" i="0" dirty="0">
                <a:solidFill>
                  <a:schemeClr val="tx2"/>
                </a:solidFill>
              </a:rPr>
              <a:t> del Proyecto, de la siguiente forma: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075858"/>
            <a:ext cx="50673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627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Seleccionar Default Job en ‘</a:t>
            </a:r>
            <a:r>
              <a:rPr lang="es-MX" sz="2000" b="1" i="0" dirty="0" err="1">
                <a:solidFill>
                  <a:schemeClr val="tx2"/>
                </a:solidFill>
              </a:rPr>
              <a:t>Stages</a:t>
            </a:r>
            <a:r>
              <a:rPr lang="es-MX" sz="2000" b="1" i="0" dirty="0">
                <a:solidFill>
                  <a:schemeClr val="tx2"/>
                </a:solidFill>
              </a:rPr>
              <a:t> &amp; Jobs -&gt; Default </a:t>
            </a:r>
            <a:r>
              <a:rPr lang="es-MX" sz="2000" b="1" i="0" dirty="0" err="1">
                <a:solidFill>
                  <a:schemeClr val="tx2"/>
                </a:solidFill>
              </a:rPr>
              <a:t>Stage</a:t>
            </a:r>
            <a:r>
              <a:rPr lang="es-MX" sz="2000" b="1" i="0" dirty="0">
                <a:solidFill>
                  <a:schemeClr val="tx2"/>
                </a:solidFill>
              </a:rPr>
              <a:t> -&gt; Default Job -&gt; </a:t>
            </a:r>
            <a:r>
              <a:rPr lang="es-MX" sz="2000" b="1" i="0" dirty="0" err="1">
                <a:solidFill>
                  <a:schemeClr val="tx2"/>
                </a:solidFill>
              </a:rPr>
              <a:t>Tasks</a:t>
            </a:r>
            <a:r>
              <a:rPr lang="es-MX" sz="2000" b="1" i="0" dirty="0">
                <a:solidFill>
                  <a:schemeClr val="tx2"/>
                </a:solidFill>
              </a:rPr>
              <a:t>’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838" y="2115403"/>
            <a:ext cx="4936779" cy="396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4974" y="2557345"/>
            <a:ext cx="2690363" cy="262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>
                <a:solidFill>
                  <a:schemeClr val="tx2"/>
                </a:solidFill>
              </a:rPr>
              <a:t>Las tareas que se configuran son:</a:t>
            </a: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 err="1">
                <a:solidFill>
                  <a:schemeClr val="tx2"/>
                </a:solidFill>
              </a:rPr>
              <a:t>Checkout</a:t>
            </a:r>
            <a:endParaRPr lang="es-MX" sz="18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 err="1">
                <a:solidFill>
                  <a:schemeClr val="tx2"/>
                </a:solidFill>
              </a:rPr>
              <a:t>Maven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Clean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Package</a:t>
            </a:r>
            <a:endParaRPr lang="es-MX" sz="1800" b="1" i="0" dirty="0">
              <a:solidFill>
                <a:schemeClr val="tx2"/>
              </a:solidFill>
            </a:endParaRPr>
          </a:p>
          <a:p>
            <a:pPr marL="800100" lvl="1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1800" b="1" i="0" dirty="0" err="1">
                <a:solidFill>
                  <a:schemeClr val="tx2"/>
                </a:solidFill>
              </a:rPr>
              <a:t>Maven</a:t>
            </a:r>
            <a:r>
              <a:rPr lang="es-MX" sz="1800" b="1" i="0" dirty="0">
                <a:solidFill>
                  <a:schemeClr val="tx2"/>
                </a:solidFill>
              </a:rPr>
              <a:t> </a:t>
            </a:r>
            <a:r>
              <a:rPr lang="es-MX" sz="1800" b="1" i="0" dirty="0" err="1">
                <a:solidFill>
                  <a:schemeClr val="tx2"/>
                </a:solidFill>
              </a:rPr>
              <a:t>Validate</a:t>
            </a:r>
            <a:endParaRPr lang="es-MX" sz="1800" b="1" i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Checkout</a:t>
            </a:r>
            <a:r>
              <a:rPr lang="es-MX" sz="2000" b="1" i="0" dirty="0">
                <a:solidFill>
                  <a:schemeClr val="tx2"/>
                </a:solidFill>
              </a:rPr>
              <a:t>: se configura el </a:t>
            </a:r>
            <a:r>
              <a:rPr lang="es-MX" sz="2000" b="1" i="0" dirty="0" err="1">
                <a:solidFill>
                  <a:schemeClr val="tx2"/>
                </a:solidFill>
              </a:rPr>
              <a:t>checkout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directory</a:t>
            </a:r>
            <a:r>
              <a:rPr lang="es-MX" sz="2000" b="1" i="0" dirty="0">
                <a:solidFill>
                  <a:schemeClr val="tx2"/>
                </a:solidFill>
              </a:rPr>
              <a:t> (poner ‘</a:t>
            </a:r>
            <a:r>
              <a:rPr lang="es-MX" sz="2000" b="1" i="0" dirty="0" err="1">
                <a:solidFill>
                  <a:schemeClr val="tx2"/>
                </a:solidFill>
              </a:rPr>
              <a:t>ept</a:t>
            </a:r>
            <a:r>
              <a:rPr lang="es-MX" sz="2000" b="1" i="0" dirty="0">
                <a:solidFill>
                  <a:schemeClr val="tx2"/>
                </a:solidFill>
              </a:rPr>
              <a:t>-&lt;nombre-del-proyecto&gt; o similar)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Configurar </a:t>
            </a:r>
            <a:r>
              <a:rPr lang="es-MX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Subversion</a:t>
            </a:r>
            <a:r>
              <a:rPr lang="es-MX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 Git.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4" y="2579403"/>
            <a:ext cx="68103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783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0870" y="1060106"/>
            <a:ext cx="8151741" cy="88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Clean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Package</a:t>
            </a:r>
            <a:r>
              <a:rPr lang="es-MX" sz="2000" b="1" i="0" dirty="0">
                <a:solidFill>
                  <a:schemeClr val="tx2"/>
                </a:solidFill>
              </a:rPr>
              <a:t> (sin Sonar – caso Plan Diurno)</a:t>
            </a:r>
          </a:p>
          <a:p>
            <a:pPr marL="457200"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-s ${</a:t>
            </a:r>
            <a:r>
              <a:rPr lang="es-MX" sz="1400" dirty="0" err="1">
                <a:solidFill>
                  <a:schemeClr val="tx2"/>
                </a:solidFill>
              </a:rPr>
              <a:t>bamboo.build.working.directory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>
                <a:solidFill>
                  <a:srgbClr val="FF0000"/>
                </a:solidFill>
              </a:rPr>
              <a:t>&lt;</a:t>
            </a:r>
            <a:r>
              <a:rPr lang="es-MX" sz="1400" dirty="0" err="1">
                <a:solidFill>
                  <a:srgbClr val="FF0000"/>
                </a:solidFill>
              </a:rPr>
              <a:t>working</a:t>
            </a:r>
            <a:r>
              <a:rPr lang="es-MX" sz="1400" dirty="0">
                <a:solidFill>
                  <a:srgbClr val="FF0000"/>
                </a:solidFill>
              </a:rPr>
              <a:t> sub </a:t>
            </a:r>
            <a:r>
              <a:rPr lang="es-MX" sz="1400" dirty="0" err="1">
                <a:solidFill>
                  <a:srgbClr val="FF0000"/>
                </a:solidFill>
              </a:rPr>
              <a:t>directory</a:t>
            </a:r>
            <a:r>
              <a:rPr lang="es-MX" sz="1400" dirty="0">
                <a:solidFill>
                  <a:srgbClr val="FF0000"/>
                </a:solidFill>
              </a:rPr>
              <a:t>&gt;</a:t>
            </a:r>
            <a:r>
              <a:rPr lang="es-MX" sz="1400" dirty="0">
                <a:solidFill>
                  <a:schemeClr val="tx2"/>
                </a:solidFill>
              </a:rPr>
              <a:t>/settings.xml </a:t>
            </a:r>
            <a:r>
              <a:rPr lang="es-MX" sz="1400" dirty="0" err="1">
                <a:solidFill>
                  <a:schemeClr val="tx2"/>
                </a:solidFill>
              </a:rPr>
              <a:t>clean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package</a:t>
            </a:r>
            <a:r>
              <a:rPr lang="es-MX" sz="1400" dirty="0">
                <a:solidFill>
                  <a:schemeClr val="tx2"/>
                </a:solidFill>
              </a:rPr>
              <a:t> -U -B -e -</a:t>
            </a:r>
            <a:r>
              <a:rPr lang="es-MX" sz="1400" dirty="0" err="1">
                <a:solidFill>
                  <a:schemeClr val="tx2"/>
                </a:solidFill>
              </a:rPr>
              <a:t>Dmaven</a:t>
            </a:r>
            <a:r>
              <a:rPr lang="es-MX" sz="1400" dirty="0">
                <a:solidFill>
                  <a:schemeClr val="tx2"/>
                </a:solidFill>
              </a:rPr>
              <a:t> repo local=${</a:t>
            </a:r>
            <a:r>
              <a:rPr lang="es-MX" sz="1400" dirty="0" err="1">
                <a:solidFill>
                  <a:schemeClr val="tx2"/>
                </a:solidFill>
              </a:rPr>
              <a:t>bamboo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build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working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 err="1">
                <a:solidFill>
                  <a:schemeClr val="tx2"/>
                </a:solidFill>
              </a:rPr>
              <a:t>maven_repo</a:t>
            </a:r>
            <a:r>
              <a:rPr lang="es-MX" sz="1400" dirty="0">
                <a:solidFill>
                  <a:schemeClr val="tx2"/>
                </a:solidFill>
              </a:rPr>
              <a:t>/local -</a:t>
            </a:r>
            <a:r>
              <a:rPr lang="es-MX" sz="1400" dirty="0" err="1">
                <a:solidFill>
                  <a:schemeClr val="tx2"/>
                </a:solidFill>
              </a:rPr>
              <a:t>Dautomationpassword</a:t>
            </a:r>
            <a:r>
              <a:rPr lang="es-MX" sz="1400" dirty="0">
                <a:solidFill>
                  <a:schemeClr val="tx2"/>
                </a:solidFill>
              </a:rPr>
              <a:t>=${</a:t>
            </a:r>
            <a:r>
              <a:rPr lang="es-MX" sz="1400" dirty="0" err="1">
                <a:solidFill>
                  <a:schemeClr val="tx2"/>
                </a:solidFill>
              </a:rPr>
              <a:t>bamboo.AUTOMATION_PASSWORD</a:t>
            </a:r>
            <a:r>
              <a:rPr lang="es-MX" sz="14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18" y="1948070"/>
            <a:ext cx="6669444" cy="43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74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9"/>
            <a:ext cx="8151741" cy="150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Clean</a:t>
            </a:r>
            <a:r>
              <a:rPr lang="es-MX" sz="2000" b="1" i="0" dirty="0">
                <a:solidFill>
                  <a:schemeClr val="tx2"/>
                </a:solidFill>
              </a:rPr>
              <a:t> </a:t>
            </a:r>
            <a:r>
              <a:rPr lang="es-MX" sz="2000" b="1" i="0" dirty="0" err="1">
                <a:solidFill>
                  <a:schemeClr val="tx2"/>
                </a:solidFill>
              </a:rPr>
              <a:t>Package</a:t>
            </a:r>
            <a:r>
              <a:rPr lang="es-MX" sz="2000" b="1" i="0" dirty="0">
                <a:solidFill>
                  <a:schemeClr val="tx2"/>
                </a:solidFill>
              </a:rPr>
              <a:t> (con Sonar – caso Plan Nocturno)</a:t>
            </a:r>
          </a:p>
          <a:p>
            <a:pPr marL="457200"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-s ${</a:t>
            </a:r>
            <a:r>
              <a:rPr lang="es-MX" sz="1400" dirty="0" err="1">
                <a:solidFill>
                  <a:schemeClr val="tx2"/>
                </a:solidFill>
              </a:rPr>
              <a:t>bamboo.build.working.directory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>
                <a:solidFill>
                  <a:srgbClr val="FF0000"/>
                </a:solidFill>
              </a:rPr>
              <a:t>&lt;</a:t>
            </a:r>
            <a:r>
              <a:rPr lang="es-MX" sz="1400" dirty="0" err="1">
                <a:solidFill>
                  <a:srgbClr val="FF0000"/>
                </a:solidFill>
              </a:rPr>
              <a:t>working</a:t>
            </a:r>
            <a:r>
              <a:rPr lang="es-MX" sz="1400" dirty="0">
                <a:solidFill>
                  <a:srgbClr val="FF0000"/>
                </a:solidFill>
              </a:rPr>
              <a:t> sub </a:t>
            </a:r>
            <a:r>
              <a:rPr lang="es-MX" sz="1400" dirty="0" err="1">
                <a:solidFill>
                  <a:srgbClr val="FF0000"/>
                </a:solidFill>
              </a:rPr>
              <a:t>directory</a:t>
            </a:r>
            <a:r>
              <a:rPr lang="es-MX" sz="1400" dirty="0">
                <a:solidFill>
                  <a:srgbClr val="FF0000"/>
                </a:solidFill>
              </a:rPr>
              <a:t>&gt;</a:t>
            </a:r>
            <a:r>
              <a:rPr lang="es-MX" sz="1400" dirty="0">
                <a:solidFill>
                  <a:schemeClr val="tx2"/>
                </a:solidFill>
              </a:rPr>
              <a:t>/settings.xml </a:t>
            </a:r>
            <a:r>
              <a:rPr lang="es-MX" sz="1400" dirty="0" err="1">
                <a:solidFill>
                  <a:schemeClr val="tx2"/>
                </a:solidFill>
              </a:rPr>
              <a:t>clean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package</a:t>
            </a:r>
            <a:r>
              <a:rPr lang="es-MX" sz="1400" dirty="0">
                <a:solidFill>
                  <a:schemeClr val="tx2"/>
                </a:solidFill>
              </a:rPr>
              <a:t> -U -B -e -</a:t>
            </a:r>
            <a:r>
              <a:rPr lang="es-MX" sz="1400" dirty="0" err="1">
                <a:solidFill>
                  <a:schemeClr val="tx2"/>
                </a:solidFill>
              </a:rPr>
              <a:t>Dmaven</a:t>
            </a:r>
            <a:r>
              <a:rPr lang="es-MX" sz="1400" dirty="0">
                <a:solidFill>
                  <a:schemeClr val="tx2"/>
                </a:solidFill>
              </a:rPr>
              <a:t> repo local=${</a:t>
            </a:r>
            <a:r>
              <a:rPr lang="es-MX" sz="1400" dirty="0" err="1">
                <a:solidFill>
                  <a:schemeClr val="tx2"/>
                </a:solidFill>
              </a:rPr>
              <a:t>bamboo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build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working</a:t>
            </a:r>
            <a:r>
              <a:rPr lang="es-MX" sz="1400" dirty="0">
                <a:solidFill>
                  <a:schemeClr val="tx2"/>
                </a:solidFill>
              </a:rPr>
              <a:t> </a:t>
            </a:r>
            <a:r>
              <a:rPr lang="es-MX" sz="1400" dirty="0" err="1">
                <a:solidFill>
                  <a:schemeClr val="tx2"/>
                </a:solidFill>
              </a:rPr>
              <a:t>directory</a:t>
            </a:r>
            <a:r>
              <a:rPr lang="es-MX" sz="1400" dirty="0">
                <a:solidFill>
                  <a:schemeClr val="tx2"/>
                </a:solidFill>
              </a:rPr>
              <a:t>}/</a:t>
            </a:r>
            <a:r>
              <a:rPr lang="es-MX" sz="1400" dirty="0" err="1">
                <a:solidFill>
                  <a:schemeClr val="tx2"/>
                </a:solidFill>
              </a:rPr>
              <a:t>maven_repo</a:t>
            </a:r>
            <a:r>
              <a:rPr lang="es-MX" sz="1400" dirty="0">
                <a:solidFill>
                  <a:schemeClr val="tx2"/>
                </a:solidFill>
              </a:rPr>
              <a:t>/local -</a:t>
            </a:r>
            <a:r>
              <a:rPr lang="es-MX" sz="1400" dirty="0" err="1">
                <a:solidFill>
                  <a:schemeClr val="tx2"/>
                </a:solidFill>
              </a:rPr>
              <a:t>Dautomationpassword</a:t>
            </a:r>
            <a:r>
              <a:rPr lang="es-MX" sz="1400" dirty="0">
                <a:solidFill>
                  <a:schemeClr val="tx2"/>
                </a:solidFill>
              </a:rPr>
              <a:t>=${</a:t>
            </a:r>
            <a:r>
              <a:rPr lang="es-MX" sz="1400" dirty="0" err="1">
                <a:solidFill>
                  <a:schemeClr val="tx2"/>
                </a:solidFill>
              </a:rPr>
              <a:t>bamboo.AUTOMATION_PASSWORD</a:t>
            </a:r>
            <a:r>
              <a:rPr lang="es-MX" sz="1400" dirty="0">
                <a:solidFill>
                  <a:schemeClr val="tx2"/>
                </a:solidFill>
              </a:rPr>
              <a:t>} </a:t>
            </a:r>
            <a:r>
              <a:rPr lang="es-AR" sz="1400" dirty="0" err="1">
                <a:solidFill>
                  <a:schemeClr val="tx2"/>
                </a:solidFill>
              </a:rPr>
              <a:t>sonar:sonar</a:t>
            </a:r>
            <a:endParaRPr lang="es-AR" sz="1400" dirty="0">
              <a:solidFill>
                <a:schemeClr val="tx2"/>
              </a:solidFill>
            </a:endParaRPr>
          </a:p>
          <a:p>
            <a:pPr marL="457200" lvl="2">
              <a:buClr>
                <a:srgbClr val="FF9900"/>
              </a:buClr>
              <a:buSzPct val="140000"/>
              <a:defRPr/>
            </a:pPr>
            <a:r>
              <a:rPr lang="es-MX" sz="1400" i="0" dirty="0">
                <a:solidFill>
                  <a:schemeClr val="tx2"/>
                </a:solidFill>
              </a:rPr>
              <a:t>Nota: para que sonar funcione hay que acordarse de poner el </a:t>
            </a:r>
            <a:r>
              <a:rPr lang="es-MX" sz="1400" i="0" dirty="0" err="1">
                <a:solidFill>
                  <a:schemeClr val="tx2"/>
                </a:solidFill>
              </a:rPr>
              <a:t>password</a:t>
            </a:r>
            <a:r>
              <a:rPr lang="es-MX" sz="1400" i="0" dirty="0">
                <a:solidFill>
                  <a:schemeClr val="tx2"/>
                </a:solidFill>
              </a:rPr>
              <a:t> de sonar en el POM del </a:t>
            </a:r>
            <a:r>
              <a:rPr lang="es-MX" sz="1400" i="0" dirty="0" err="1">
                <a:solidFill>
                  <a:schemeClr val="tx2"/>
                </a:solidFill>
              </a:rPr>
              <a:t>trunk</a:t>
            </a:r>
            <a:r>
              <a:rPr lang="es-MX" sz="1400" i="0" dirty="0">
                <a:solidFill>
                  <a:schemeClr val="tx2"/>
                </a:solidFill>
              </a:rPr>
              <a:t> y </a:t>
            </a:r>
            <a:r>
              <a:rPr lang="es-MX" sz="1400" i="0" dirty="0" err="1">
                <a:solidFill>
                  <a:schemeClr val="tx2"/>
                </a:solidFill>
              </a:rPr>
              <a:t>setear</a:t>
            </a:r>
            <a:r>
              <a:rPr lang="es-MX" sz="1400" i="0" dirty="0">
                <a:solidFill>
                  <a:schemeClr val="tx2"/>
                </a:solidFill>
              </a:rPr>
              <a:t> JDK 1.7 en el </a:t>
            </a:r>
            <a:r>
              <a:rPr lang="es-MX" sz="1400" i="0" dirty="0" err="1">
                <a:solidFill>
                  <a:schemeClr val="tx2"/>
                </a:solidFill>
              </a:rPr>
              <a:t>Build</a:t>
            </a:r>
            <a:r>
              <a:rPr lang="es-MX" sz="1400" i="0" dirty="0">
                <a:solidFill>
                  <a:schemeClr val="tx2"/>
                </a:solidFill>
              </a:rPr>
              <a:t> JDK (según la pantalla acá abajo).</a:t>
            </a:r>
            <a:endParaRPr lang="es-AR" sz="1400" i="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7" y="2849217"/>
            <a:ext cx="7216016" cy="35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93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 </a:t>
            </a:r>
            <a:r>
              <a:rPr lang="es-MX" sz="2000" b="1" i="0" dirty="0" err="1">
                <a:solidFill>
                  <a:schemeClr val="tx2"/>
                </a:solidFill>
              </a:rPr>
              <a:t>Verify</a:t>
            </a:r>
            <a:endParaRPr lang="es-MX" sz="2000" b="1" i="0" dirty="0">
              <a:solidFill>
                <a:schemeClr val="tx2"/>
              </a:solidFill>
            </a:endParaRPr>
          </a:p>
          <a:p>
            <a:pPr lvl="1">
              <a:buClr>
                <a:srgbClr val="FF9900"/>
              </a:buClr>
              <a:buSzPct val="140000"/>
              <a:defRPr/>
            </a:pPr>
            <a:r>
              <a:rPr lang="es-MX" sz="1400" i="0" dirty="0" err="1">
                <a:solidFill>
                  <a:schemeClr val="tx2"/>
                </a:solidFill>
              </a:rPr>
              <a:t>validate</a:t>
            </a:r>
            <a:r>
              <a:rPr lang="es-MX" sz="1400" i="0" dirty="0">
                <a:solidFill>
                  <a:schemeClr val="tx2"/>
                </a:solidFill>
              </a:rPr>
              <a:t> -</a:t>
            </a:r>
            <a:r>
              <a:rPr lang="es-MX" sz="1400" i="0" dirty="0" err="1">
                <a:solidFill>
                  <a:schemeClr val="tx2"/>
                </a:solidFill>
              </a:rPr>
              <a:t>Dmaven.repo.local</a:t>
            </a:r>
            <a:r>
              <a:rPr lang="es-MX" sz="1400" i="0" dirty="0">
                <a:solidFill>
                  <a:schemeClr val="tx2"/>
                </a:solidFill>
              </a:rPr>
              <a:t>=${</a:t>
            </a:r>
            <a:r>
              <a:rPr lang="es-MX" sz="1400" i="0" dirty="0" err="1">
                <a:solidFill>
                  <a:schemeClr val="tx2"/>
                </a:solidFill>
              </a:rPr>
              <a:t>bamboo.build.working.directory</a:t>
            </a:r>
            <a:r>
              <a:rPr lang="es-MX" sz="1400" i="0" dirty="0">
                <a:solidFill>
                  <a:schemeClr val="tx2"/>
                </a:solidFill>
              </a:rPr>
              <a:t>}/</a:t>
            </a:r>
            <a:r>
              <a:rPr lang="es-MX" sz="1400" i="0" dirty="0" err="1">
                <a:solidFill>
                  <a:schemeClr val="tx2"/>
                </a:solidFill>
              </a:rPr>
              <a:t>maven_repo</a:t>
            </a:r>
            <a:r>
              <a:rPr lang="es-MX" sz="1400" i="0" dirty="0">
                <a:solidFill>
                  <a:schemeClr val="tx2"/>
                </a:solidFill>
              </a:rPr>
              <a:t>/local -</a:t>
            </a:r>
            <a:r>
              <a:rPr lang="es-MX" sz="1400" i="0" dirty="0" err="1">
                <a:solidFill>
                  <a:schemeClr val="tx2"/>
                </a:solidFill>
              </a:rPr>
              <a:t>PIvrATT-bundle</a:t>
            </a:r>
            <a:endParaRPr lang="es-MX" sz="1400" i="0" dirty="0">
              <a:solidFill>
                <a:schemeClr val="tx2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5" y="2272684"/>
            <a:ext cx="5685547" cy="425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185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78BD4FA-66F3-4A95-B09B-CB2A138F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Coverity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Analisys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E0EC1B-3DB1-4FE6-829B-79BC880B9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1341439"/>
            <a:ext cx="8151741" cy="150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i="0" dirty="0" err="1">
                <a:solidFill>
                  <a:schemeClr val="tx2"/>
                </a:solidFill>
              </a:rPr>
              <a:t>En</a:t>
            </a:r>
            <a:r>
              <a:rPr lang="en-US" sz="2000" i="0" dirty="0">
                <a:solidFill>
                  <a:schemeClr val="tx2"/>
                </a:solidFill>
              </a:rPr>
              <a:t> el plan </a:t>
            </a:r>
            <a:r>
              <a:rPr lang="en-US" sz="2000" i="0" dirty="0" err="1">
                <a:solidFill>
                  <a:schemeClr val="tx2"/>
                </a:solidFill>
              </a:rPr>
              <a:t>nocturno</a:t>
            </a:r>
            <a:r>
              <a:rPr lang="en-US" sz="2000" i="0" dirty="0">
                <a:solidFill>
                  <a:schemeClr val="tx2"/>
                </a:solidFill>
              </a:rPr>
              <a:t> </a:t>
            </a:r>
            <a:r>
              <a:rPr lang="en-US" sz="2000" i="0" dirty="0" err="1">
                <a:solidFill>
                  <a:schemeClr val="tx2"/>
                </a:solidFill>
              </a:rPr>
              <a:t>agregar</a:t>
            </a:r>
            <a:r>
              <a:rPr lang="en-US" sz="2000" i="0" dirty="0">
                <a:solidFill>
                  <a:schemeClr val="tx2"/>
                </a:solidFill>
              </a:rPr>
              <a:t> un script para hacer el </a:t>
            </a:r>
            <a:r>
              <a:rPr lang="en-US" sz="2000" i="0" dirty="0" err="1">
                <a:solidFill>
                  <a:schemeClr val="tx2"/>
                </a:solidFill>
              </a:rPr>
              <a:t>análisis</a:t>
            </a:r>
            <a:r>
              <a:rPr lang="en-US" sz="2000" i="0" dirty="0">
                <a:solidFill>
                  <a:schemeClr val="tx2"/>
                </a:solidFill>
              </a:rPr>
              <a:t> de </a:t>
            </a:r>
            <a:r>
              <a:rPr lang="en-US" sz="2000" i="0" dirty="0" err="1">
                <a:solidFill>
                  <a:schemeClr val="tx2"/>
                </a:solidFill>
              </a:rPr>
              <a:t>Coverity</a:t>
            </a:r>
            <a:r>
              <a:rPr lang="en-US" sz="2000" i="0" dirty="0">
                <a:solidFill>
                  <a:schemeClr val="tx2"/>
                </a:solidFill>
              </a:rPr>
              <a:t>. Es necesario </a:t>
            </a:r>
            <a:r>
              <a:rPr lang="en-US" sz="2000" i="0" dirty="0" err="1">
                <a:solidFill>
                  <a:schemeClr val="tx2"/>
                </a:solidFill>
              </a:rPr>
              <a:t>conocer</a:t>
            </a:r>
            <a:r>
              <a:rPr lang="en-US" sz="2000" i="0" dirty="0">
                <a:solidFill>
                  <a:schemeClr val="tx2"/>
                </a:solidFill>
              </a:rPr>
              <a:t> el nombre del Proyecto de </a:t>
            </a:r>
            <a:r>
              <a:rPr lang="en-US" sz="2000" i="0" dirty="0" err="1">
                <a:solidFill>
                  <a:schemeClr val="tx2"/>
                </a:solidFill>
              </a:rPr>
              <a:t>Coverity</a:t>
            </a:r>
            <a:r>
              <a:rPr lang="en-US" sz="2000" i="0" dirty="0">
                <a:solidFill>
                  <a:schemeClr val="tx2"/>
                </a:solidFill>
              </a:rPr>
              <a:t> que se </a:t>
            </a:r>
            <a:r>
              <a:rPr lang="en-US" sz="2000" i="0" dirty="0" err="1">
                <a:solidFill>
                  <a:schemeClr val="tx2"/>
                </a:solidFill>
              </a:rPr>
              <a:t>recibe</a:t>
            </a:r>
            <a:r>
              <a:rPr lang="en-US" sz="2000" i="0" dirty="0">
                <a:solidFill>
                  <a:schemeClr val="tx2"/>
                </a:solidFill>
              </a:rPr>
              <a:t> por mail cuando se </a:t>
            </a:r>
            <a:r>
              <a:rPr lang="en-US" sz="2000" i="0" dirty="0" err="1">
                <a:solidFill>
                  <a:schemeClr val="tx2"/>
                </a:solidFill>
              </a:rPr>
              <a:t>crea</a:t>
            </a:r>
            <a:r>
              <a:rPr lang="en-US" sz="2000" i="0" dirty="0">
                <a:solidFill>
                  <a:schemeClr val="tx2"/>
                </a:solidFill>
              </a:rPr>
              <a:t> el Proyecto. </a:t>
            </a:r>
            <a:endParaRPr lang="es-AR" sz="2000" i="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6C457-56FF-4BD5-ABC5-C40C207B9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4" y="2199861"/>
            <a:ext cx="3510372" cy="3866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A076F-9258-451C-B877-22DFD121D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261" y="2164682"/>
            <a:ext cx="3809055" cy="39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8273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78BD4FA-66F3-4A95-B09B-CB2A138F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Coverity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Analisys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E0EC1B-3DB1-4FE6-829B-79BC880B9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1341439"/>
            <a:ext cx="8424103" cy="511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Script Body: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if</a:t>
            </a:r>
            <a:r>
              <a:rPr lang="es-AR" sz="800" i="0" dirty="0">
                <a:solidFill>
                  <a:schemeClr val="tx2"/>
                </a:solidFill>
              </a:rPr>
              <a:t> [ -z "$COV_STREAM" ]; </a:t>
            </a:r>
            <a:r>
              <a:rPr lang="es-AR" sz="800" i="0" dirty="0" err="1">
                <a:solidFill>
                  <a:schemeClr val="tx2"/>
                </a:solidFill>
              </a:rPr>
              <a:t>then</a:t>
            </a:r>
            <a:endParaRPr lang="es-AR" sz="800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echo "COV_STREAM </a:t>
            </a:r>
            <a:r>
              <a:rPr lang="es-AR" sz="800" i="0" dirty="0" err="1">
                <a:solidFill>
                  <a:schemeClr val="tx2"/>
                </a:solidFill>
              </a:rPr>
              <a:t>must</a:t>
            </a:r>
            <a:r>
              <a:rPr lang="es-AR" sz="800" i="0" dirty="0">
                <a:solidFill>
                  <a:schemeClr val="tx2"/>
                </a:solidFill>
              </a:rPr>
              <a:t> be set" &gt;&amp;2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exit</a:t>
            </a:r>
            <a:r>
              <a:rPr lang="es-AR" sz="800" i="0" dirty="0">
                <a:solidFill>
                  <a:schemeClr val="tx2"/>
                </a:solidFill>
              </a:rPr>
              <a:t> 1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fi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if</a:t>
            </a:r>
            <a:r>
              <a:rPr lang="es-AR" sz="800" i="0" dirty="0">
                <a:solidFill>
                  <a:schemeClr val="tx2"/>
                </a:solidFill>
              </a:rPr>
              <a:t> [ -z "$JAVA_HOME" ] ; </a:t>
            </a:r>
            <a:r>
              <a:rPr lang="es-AR" sz="800" i="0" dirty="0" err="1">
                <a:solidFill>
                  <a:schemeClr val="tx2"/>
                </a:solidFill>
              </a:rPr>
              <a:t>then</a:t>
            </a:r>
            <a:endParaRPr lang="es-AR" sz="800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echo "JAVA_HOME </a:t>
            </a:r>
            <a:r>
              <a:rPr lang="es-AR" sz="800" i="0" dirty="0" err="1">
                <a:solidFill>
                  <a:schemeClr val="tx2"/>
                </a:solidFill>
              </a:rPr>
              <a:t>must</a:t>
            </a:r>
            <a:r>
              <a:rPr lang="es-AR" sz="800" i="0" dirty="0">
                <a:solidFill>
                  <a:schemeClr val="tx2"/>
                </a:solidFill>
              </a:rPr>
              <a:t> be set" &gt;&amp;2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</a:t>
            </a:r>
            <a:r>
              <a:rPr lang="es-AR" sz="800" i="0" dirty="0" err="1">
                <a:solidFill>
                  <a:schemeClr val="tx2"/>
                </a:solidFill>
              </a:rPr>
              <a:t>exit</a:t>
            </a:r>
            <a:r>
              <a:rPr lang="es-AR" sz="800" i="0" dirty="0">
                <a:solidFill>
                  <a:schemeClr val="tx2"/>
                </a:solidFill>
              </a:rPr>
              <a:t> 1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fi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if</a:t>
            </a:r>
            <a:r>
              <a:rPr lang="es-AR" sz="800" i="0" dirty="0">
                <a:solidFill>
                  <a:schemeClr val="tx2"/>
                </a:solidFill>
              </a:rPr>
              <a:t> [ ! -d "$JAVA_HOME" ] ; </a:t>
            </a:r>
            <a:r>
              <a:rPr lang="es-AR" sz="800" i="0" dirty="0" err="1">
                <a:solidFill>
                  <a:schemeClr val="tx2"/>
                </a:solidFill>
              </a:rPr>
              <a:t>then</a:t>
            </a:r>
            <a:endParaRPr lang="es-AR" sz="800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echo "JAVA_HOME=$JAVA_HOME </a:t>
            </a:r>
            <a:r>
              <a:rPr lang="es-AR" sz="800" i="0" dirty="0" err="1">
                <a:solidFill>
                  <a:schemeClr val="tx2"/>
                </a:solidFill>
              </a:rPr>
              <a:t>does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not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appear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to</a:t>
            </a:r>
            <a:r>
              <a:rPr lang="es-AR" sz="800" i="0" dirty="0">
                <a:solidFill>
                  <a:schemeClr val="tx2"/>
                </a:solidFill>
              </a:rPr>
              <a:t> be a </a:t>
            </a:r>
            <a:r>
              <a:rPr lang="es-AR" sz="800" i="0" dirty="0" err="1">
                <a:solidFill>
                  <a:schemeClr val="tx2"/>
                </a:solidFill>
              </a:rPr>
              <a:t>valid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path</a:t>
            </a:r>
            <a:r>
              <a:rPr lang="es-AR" sz="800" i="0" dirty="0">
                <a:solidFill>
                  <a:schemeClr val="tx2"/>
                </a:solidFill>
              </a:rPr>
              <a:t>." &gt;&amp;2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</a:t>
            </a:r>
            <a:r>
              <a:rPr lang="es-AR" sz="800" i="0" dirty="0" err="1">
                <a:solidFill>
                  <a:schemeClr val="tx2"/>
                </a:solidFill>
              </a:rPr>
              <a:t>exit</a:t>
            </a:r>
            <a:r>
              <a:rPr lang="es-AR" sz="800" i="0" dirty="0">
                <a:solidFill>
                  <a:schemeClr val="tx2"/>
                </a:solidFill>
              </a:rPr>
              <a:t> 1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fi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if</a:t>
            </a:r>
            <a:r>
              <a:rPr lang="es-AR" sz="800" i="0" dirty="0">
                <a:solidFill>
                  <a:schemeClr val="tx2"/>
                </a:solidFill>
              </a:rPr>
              <a:t> [ -z "$M2_HOME" ] ; </a:t>
            </a:r>
            <a:r>
              <a:rPr lang="es-AR" sz="800" i="0" dirty="0" err="1">
                <a:solidFill>
                  <a:schemeClr val="tx2"/>
                </a:solidFill>
              </a:rPr>
              <a:t>then</a:t>
            </a:r>
            <a:endParaRPr lang="es-AR" sz="800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echo "M2_HOME </a:t>
            </a:r>
            <a:r>
              <a:rPr lang="es-AR" sz="800" i="0" dirty="0" err="1">
                <a:solidFill>
                  <a:schemeClr val="tx2"/>
                </a:solidFill>
              </a:rPr>
              <a:t>must</a:t>
            </a:r>
            <a:r>
              <a:rPr lang="es-AR" sz="800" i="0" dirty="0">
                <a:solidFill>
                  <a:schemeClr val="tx2"/>
                </a:solidFill>
              </a:rPr>
              <a:t> be set" &gt;&amp;2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</a:t>
            </a:r>
            <a:r>
              <a:rPr lang="es-AR" sz="800" i="0" dirty="0" err="1">
                <a:solidFill>
                  <a:schemeClr val="tx2"/>
                </a:solidFill>
              </a:rPr>
              <a:t>exit</a:t>
            </a:r>
            <a:r>
              <a:rPr lang="es-AR" sz="800" i="0" dirty="0">
                <a:solidFill>
                  <a:schemeClr val="tx2"/>
                </a:solidFill>
              </a:rPr>
              <a:t> 1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fi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if</a:t>
            </a:r>
            <a:r>
              <a:rPr lang="es-AR" sz="800" i="0" dirty="0">
                <a:solidFill>
                  <a:schemeClr val="tx2"/>
                </a:solidFill>
              </a:rPr>
              <a:t> [ ! -d "$M2_HOME" ] ; </a:t>
            </a:r>
            <a:r>
              <a:rPr lang="es-AR" sz="800" i="0" dirty="0" err="1">
                <a:solidFill>
                  <a:schemeClr val="tx2"/>
                </a:solidFill>
              </a:rPr>
              <a:t>then</a:t>
            </a:r>
            <a:endParaRPr lang="es-AR" sz="800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echo "M2_HOME=$M2_HOME </a:t>
            </a:r>
            <a:r>
              <a:rPr lang="es-AR" sz="800" i="0" dirty="0" err="1">
                <a:solidFill>
                  <a:schemeClr val="tx2"/>
                </a:solidFill>
              </a:rPr>
              <a:t>does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not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appear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to</a:t>
            </a:r>
            <a:r>
              <a:rPr lang="es-AR" sz="800" i="0" dirty="0">
                <a:solidFill>
                  <a:schemeClr val="tx2"/>
                </a:solidFill>
              </a:rPr>
              <a:t> be a </a:t>
            </a:r>
            <a:r>
              <a:rPr lang="es-AR" sz="800" i="0" dirty="0" err="1">
                <a:solidFill>
                  <a:schemeClr val="tx2"/>
                </a:solidFill>
              </a:rPr>
              <a:t>valid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path</a:t>
            </a:r>
            <a:r>
              <a:rPr lang="es-AR" sz="800" i="0" dirty="0">
                <a:solidFill>
                  <a:schemeClr val="tx2"/>
                </a:solidFill>
              </a:rPr>
              <a:t>." &gt;&amp;2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</a:t>
            </a:r>
            <a:r>
              <a:rPr lang="es-AR" sz="800" i="0" dirty="0" err="1">
                <a:solidFill>
                  <a:schemeClr val="tx2"/>
                </a:solidFill>
              </a:rPr>
              <a:t>exit</a:t>
            </a:r>
            <a:r>
              <a:rPr lang="es-AR" sz="800" i="0" dirty="0">
                <a:solidFill>
                  <a:schemeClr val="tx2"/>
                </a:solidFill>
              </a:rPr>
              <a:t> 1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fi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export</a:t>
            </a:r>
            <a:r>
              <a:rPr lang="es-AR" sz="800" i="0" dirty="0">
                <a:solidFill>
                  <a:schemeClr val="tx2"/>
                </a:solidFill>
              </a:rPr>
              <a:t> PATH=${PATH}:${M2_HOME}/</a:t>
            </a:r>
            <a:r>
              <a:rPr lang="es-AR" sz="800" i="0" dirty="0" err="1">
                <a:solidFill>
                  <a:schemeClr val="tx2"/>
                </a:solidFill>
              </a:rPr>
              <a:t>bin</a:t>
            </a:r>
            <a:r>
              <a:rPr lang="es-AR" sz="800" i="0" dirty="0">
                <a:solidFill>
                  <a:schemeClr val="tx2"/>
                </a:solidFill>
              </a:rPr>
              <a:t>:${COV_SA_PATH}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if</a:t>
            </a:r>
            <a:r>
              <a:rPr lang="es-AR" sz="800" i="0" dirty="0">
                <a:solidFill>
                  <a:schemeClr val="tx2"/>
                </a:solidFill>
              </a:rPr>
              <a:t> [ "$#" -</a:t>
            </a:r>
            <a:r>
              <a:rPr lang="es-AR" sz="800" i="0" dirty="0" err="1">
                <a:solidFill>
                  <a:schemeClr val="tx2"/>
                </a:solidFill>
              </a:rPr>
              <a:t>eq</a:t>
            </a:r>
            <a:r>
              <a:rPr lang="es-AR" sz="800" i="0" dirty="0">
                <a:solidFill>
                  <a:schemeClr val="tx2"/>
                </a:solidFill>
              </a:rPr>
              <a:t> "0" ]; </a:t>
            </a:r>
            <a:r>
              <a:rPr lang="es-AR" sz="800" i="0" dirty="0" err="1">
                <a:solidFill>
                  <a:schemeClr val="tx2"/>
                </a:solidFill>
              </a:rPr>
              <a:t>then</a:t>
            </a:r>
            <a:endParaRPr lang="es-AR" sz="800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echo "</a:t>
            </a:r>
            <a:r>
              <a:rPr lang="es-AR" sz="800" i="0" dirty="0" err="1">
                <a:solidFill>
                  <a:schemeClr val="tx2"/>
                </a:solidFill>
              </a:rPr>
              <a:t>Missing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build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command</a:t>
            </a:r>
            <a:r>
              <a:rPr lang="es-AR" sz="800" i="0" dirty="0">
                <a:solidFill>
                  <a:schemeClr val="tx2"/>
                </a:solidFill>
              </a:rPr>
              <a:t>" &gt;&amp;2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</a:t>
            </a:r>
            <a:r>
              <a:rPr lang="es-AR" sz="800" i="0" dirty="0" err="1">
                <a:solidFill>
                  <a:schemeClr val="tx2"/>
                </a:solidFill>
              </a:rPr>
              <a:t>exit</a:t>
            </a:r>
            <a:r>
              <a:rPr lang="es-AR" sz="800" i="0" dirty="0">
                <a:solidFill>
                  <a:schemeClr val="tx2"/>
                </a:solidFill>
              </a:rPr>
              <a:t> 1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fi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rm</a:t>
            </a:r>
            <a:r>
              <a:rPr lang="es-AR" sz="800" i="0" dirty="0">
                <a:solidFill>
                  <a:schemeClr val="tx2"/>
                </a:solidFill>
              </a:rPr>
              <a:t> -</a:t>
            </a:r>
            <a:r>
              <a:rPr lang="es-AR" sz="800" i="0" dirty="0" err="1">
                <a:solidFill>
                  <a:schemeClr val="tx2"/>
                </a:solidFill>
              </a:rPr>
              <a:t>rf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analysis_dir</a:t>
            </a:r>
            <a:endParaRPr lang="es-AR" sz="800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coverity_analysis_config_file</a:t>
            </a:r>
            <a:r>
              <a:rPr lang="es-AR" sz="800" i="0" dirty="0">
                <a:solidFill>
                  <a:schemeClr val="tx2"/>
                </a:solidFill>
              </a:rPr>
              <a:t>="${COV_STREAM}_config.xml"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coverity_analysis_dir</a:t>
            </a:r>
            <a:r>
              <a:rPr lang="es-AR" sz="800" i="0" dirty="0">
                <a:solidFill>
                  <a:schemeClr val="tx2"/>
                </a:solidFill>
              </a:rPr>
              <a:t>="${</a:t>
            </a:r>
            <a:r>
              <a:rPr lang="es-AR" sz="800" i="0" dirty="0" err="1">
                <a:solidFill>
                  <a:schemeClr val="tx2"/>
                </a:solidFill>
              </a:rPr>
              <a:t>bamboo.build.working.directory</a:t>
            </a:r>
            <a:r>
              <a:rPr lang="es-AR" sz="800" i="0" dirty="0">
                <a:solidFill>
                  <a:schemeClr val="tx2"/>
                </a:solidFill>
              </a:rPr>
              <a:t>}/</a:t>
            </a:r>
            <a:r>
              <a:rPr lang="es-AR" sz="800" i="0" dirty="0" err="1">
                <a:solidFill>
                  <a:schemeClr val="tx2"/>
                </a:solidFill>
              </a:rPr>
              <a:t>analysis_dir</a:t>
            </a:r>
            <a:r>
              <a:rPr lang="es-AR" sz="800" i="0" dirty="0">
                <a:solidFill>
                  <a:schemeClr val="tx2"/>
                </a:solidFill>
              </a:rPr>
              <a:t>"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 err="1">
                <a:solidFill>
                  <a:schemeClr val="tx2"/>
                </a:solidFill>
              </a:rPr>
              <a:t>if</a:t>
            </a:r>
            <a:r>
              <a:rPr lang="es-AR" sz="800" i="0" dirty="0">
                <a:solidFill>
                  <a:schemeClr val="tx2"/>
                </a:solidFill>
              </a:rPr>
              <a:t> [ -d $</a:t>
            </a:r>
            <a:r>
              <a:rPr lang="es-AR" sz="800" i="0" dirty="0" err="1">
                <a:solidFill>
                  <a:schemeClr val="tx2"/>
                </a:solidFill>
              </a:rPr>
              <a:t>coverity_analysis_dir</a:t>
            </a:r>
            <a:r>
              <a:rPr lang="es-AR" sz="800" i="0" dirty="0">
                <a:solidFill>
                  <a:schemeClr val="tx2"/>
                </a:solidFill>
              </a:rPr>
              <a:t> ]; </a:t>
            </a:r>
            <a:r>
              <a:rPr lang="es-AR" sz="800" i="0" dirty="0" err="1">
                <a:solidFill>
                  <a:schemeClr val="tx2"/>
                </a:solidFill>
              </a:rPr>
              <a:t>then</a:t>
            </a:r>
            <a:endParaRPr lang="es-AR" sz="800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</a:t>
            </a:r>
            <a:r>
              <a:rPr lang="es-AR" sz="800" i="0" dirty="0" err="1">
                <a:solidFill>
                  <a:schemeClr val="tx2"/>
                </a:solidFill>
              </a:rPr>
              <a:t>rm</a:t>
            </a:r>
            <a:r>
              <a:rPr lang="es-AR" sz="800" i="0" dirty="0">
                <a:solidFill>
                  <a:schemeClr val="tx2"/>
                </a:solidFill>
              </a:rPr>
              <a:t> -r -f $</a:t>
            </a:r>
            <a:r>
              <a:rPr lang="es-AR" sz="800" i="0" dirty="0" err="1">
                <a:solidFill>
                  <a:schemeClr val="tx2"/>
                </a:solidFill>
              </a:rPr>
              <a:t>coverity_analysis_dir</a:t>
            </a:r>
            <a:endParaRPr lang="es-AR" sz="800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fi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  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${bamboo.capability.Coverity-8.7}/</a:t>
            </a:r>
            <a:r>
              <a:rPr lang="es-AR" sz="800" i="0" dirty="0" err="1">
                <a:solidFill>
                  <a:schemeClr val="tx2"/>
                </a:solidFill>
              </a:rPr>
              <a:t>cov</a:t>
            </a:r>
            <a:r>
              <a:rPr lang="es-AR" sz="800" i="0" dirty="0">
                <a:solidFill>
                  <a:schemeClr val="tx2"/>
                </a:solidFill>
              </a:rPr>
              <a:t>-configure --java --</a:t>
            </a:r>
            <a:r>
              <a:rPr lang="es-AR" sz="800" i="0" dirty="0" err="1">
                <a:solidFill>
                  <a:schemeClr val="tx2"/>
                </a:solidFill>
              </a:rPr>
              <a:t>config</a:t>
            </a:r>
            <a:r>
              <a:rPr lang="es-AR" sz="800" i="0" dirty="0">
                <a:solidFill>
                  <a:schemeClr val="tx2"/>
                </a:solidFill>
              </a:rPr>
              <a:t> $</a:t>
            </a:r>
            <a:r>
              <a:rPr lang="es-AR" sz="800" i="0" dirty="0" err="1">
                <a:solidFill>
                  <a:schemeClr val="tx2"/>
                </a:solidFill>
              </a:rPr>
              <a:t>coverity_analysis_config_file</a:t>
            </a:r>
            <a:r>
              <a:rPr lang="es-AR" sz="800" i="0" dirty="0">
                <a:solidFill>
                  <a:schemeClr val="tx2"/>
                </a:solidFill>
              </a:rPr>
              <a:t> || </a:t>
            </a:r>
            <a:r>
              <a:rPr lang="es-AR" sz="800" i="0" dirty="0" err="1">
                <a:solidFill>
                  <a:schemeClr val="tx2"/>
                </a:solidFill>
              </a:rPr>
              <a:t>exit</a:t>
            </a:r>
            <a:r>
              <a:rPr lang="es-AR" sz="800" i="0" dirty="0">
                <a:solidFill>
                  <a:schemeClr val="tx2"/>
                </a:solidFill>
              </a:rPr>
              <a:t> 1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${bamboo.capability.Coverity-8.7}/</a:t>
            </a:r>
            <a:r>
              <a:rPr lang="es-AR" sz="800" i="0" dirty="0" err="1">
                <a:solidFill>
                  <a:schemeClr val="tx2"/>
                </a:solidFill>
              </a:rPr>
              <a:t>cov-build</a:t>
            </a:r>
            <a:r>
              <a:rPr lang="es-AR" sz="800" i="0" dirty="0">
                <a:solidFill>
                  <a:schemeClr val="tx2"/>
                </a:solidFill>
              </a:rPr>
              <a:t> --</a:t>
            </a:r>
            <a:r>
              <a:rPr lang="es-AR" sz="800" i="0" dirty="0" err="1">
                <a:solidFill>
                  <a:schemeClr val="tx2"/>
                </a:solidFill>
              </a:rPr>
              <a:t>config</a:t>
            </a:r>
            <a:r>
              <a:rPr lang="es-AR" sz="800" i="0" dirty="0">
                <a:solidFill>
                  <a:schemeClr val="tx2"/>
                </a:solidFill>
              </a:rPr>
              <a:t> $</a:t>
            </a:r>
            <a:r>
              <a:rPr lang="es-AR" sz="800" i="0" dirty="0" err="1">
                <a:solidFill>
                  <a:schemeClr val="tx2"/>
                </a:solidFill>
              </a:rPr>
              <a:t>coverity_analysis_config_file</a:t>
            </a:r>
            <a:r>
              <a:rPr lang="es-AR" sz="800" i="0" dirty="0">
                <a:solidFill>
                  <a:schemeClr val="tx2"/>
                </a:solidFill>
              </a:rPr>
              <a:t> --</a:t>
            </a:r>
            <a:r>
              <a:rPr lang="es-AR" sz="800" i="0" dirty="0" err="1">
                <a:solidFill>
                  <a:schemeClr val="tx2"/>
                </a:solidFill>
              </a:rPr>
              <a:t>dir</a:t>
            </a:r>
            <a:r>
              <a:rPr lang="es-AR" sz="800" i="0" dirty="0">
                <a:solidFill>
                  <a:schemeClr val="tx2"/>
                </a:solidFill>
              </a:rPr>
              <a:t> $</a:t>
            </a:r>
            <a:r>
              <a:rPr lang="es-AR" sz="800" i="0" dirty="0" err="1">
                <a:solidFill>
                  <a:schemeClr val="tx2"/>
                </a:solidFill>
              </a:rPr>
              <a:t>coverity_analysis_dir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mvn</a:t>
            </a:r>
            <a:r>
              <a:rPr lang="es-AR" sz="800" i="0" dirty="0">
                <a:solidFill>
                  <a:schemeClr val="tx2"/>
                </a:solidFill>
              </a:rPr>
              <a:t> -B -s ${</a:t>
            </a:r>
            <a:r>
              <a:rPr lang="es-AR" sz="800" i="0" dirty="0" err="1">
                <a:solidFill>
                  <a:schemeClr val="tx2"/>
                </a:solidFill>
              </a:rPr>
              <a:t>bamboo.build.working.directory</a:t>
            </a:r>
            <a:r>
              <a:rPr lang="es-AR" sz="800" i="0" dirty="0">
                <a:solidFill>
                  <a:schemeClr val="tx2"/>
                </a:solidFill>
              </a:rPr>
              <a:t>}/</a:t>
            </a:r>
            <a:r>
              <a:rPr lang="es-AR" sz="800" i="0" dirty="0" err="1">
                <a:solidFill>
                  <a:schemeClr val="tx2"/>
                </a:solidFill>
              </a:rPr>
              <a:t>mgm-ivrpwdreset</a:t>
            </a:r>
            <a:r>
              <a:rPr lang="es-AR" sz="800" i="0" dirty="0">
                <a:solidFill>
                  <a:schemeClr val="tx2"/>
                </a:solidFill>
              </a:rPr>
              <a:t>/settings.xml -</a:t>
            </a:r>
            <a:r>
              <a:rPr lang="es-AR" sz="800" i="0" dirty="0" err="1">
                <a:solidFill>
                  <a:schemeClr val="tx2"/>
                </a:solidFill>
              </a:rPr>
              <a:t>Dmaven.repo.local</a:t>
            </a:r>
            <a:r>
              <a:rPr lang="es-AR" sz="800" i="0" dirty="0">
                <a:solidFill>
                  <a:schemeClr val="tx2"/>
                </a:solidFill>
              </a:rPr>
              <a:t>=${</a:t>
            </a:r>
            <a:r>
              <a:rPr lang="es-AR" sz="800" i="0" dirty="0" err="1">
                <a:solidFill>
                  <a:schemeClr val="tx2"/>
                </a:solidFill>
              </a:rPr>
              <a:t>bamboo.build.working.directory</a:t>
            </a:r>
            <a:r>
              <a:rPr lang="es-AR" sz="800" i="0" dirty="0">
                <a:solidFill>
                  <a:schemeClr val="tx2"/>
                </a:solidFill>
              </a:rPr>
              <a:t>}/</a:t>
            </a:r>
            <a:r>
              <a:rPr lang="es-AR" sz="800" i="0" dirty="0" err="1">
                <a:solidFill>
                  <a:schemeClr val="tx2"/>
                </a:solidFill>
              </a:rPr>
              <a:t>maven_repo</a:t>
            </a:r>
            <a:r>
              <a:rPr lang="es-AR" sz="800" i="0" dirty="0">
                <a:solidFill>
                  <a:schemeClr val="tx2"/>
                </a:solidFill>
              </a:rPr>
              <a:t>/local </a:t>
            </a:r>
            <a:r>
              <a:rPr lang="es-AR" sz="800" i="0" dirty="0" err="1">
                <a:solidFill>
                  <a:schemeClr val="tx2"/>
                </a:solidFill>
              </a:rPr>
              <a:t>clean</a:t>
            </a:r>
            <a:r>
              <a:rPr lang="es-AR" sz="800" i="0" dirty="0">
                <a:solidFill>
                  <a:schemeClr val="tx2"/>
                </a:solidFill>
              </a:rPr>
              <a:t> compile || </a:t>
            </a:r>
            <a:r>
              <a:rPr lang="es-AR" sz="800" i="0" dirty="0" err="1">
                <a:solidFill>
                  <a:schemeClr val="tx2"/>
                </a:solidFill>
              </a:rPr>
              <a:t>exit</a:t>
            </a:r>
            <a:r>
              <a:rPr lang="es-AR" sz="800" i="0" dirty="0">
                <a:solidFill>
                  <a:schemeClr val="tx2"/>
                </a:solidFill>
              </a:rPr>
              <a:t> 1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${bamboo.capability.Coverity-8.7}/</a:t>
            </a:r>
            <a:r>
              <a:rPr lang="es-AR" sz="800" i="0" dirty="0" err="1">
                <a:solidFill>
                  <a:schemeClr val="tx2"/>
                </a:solidFill>
              </a:rPr>
              <a:t>cov-analyze</a:t>
            </a:r>
            <a:r>
              <a:rPr lang="es-AR" sz="800" i="0" dirty="0">
                <a:solidFill>
                  <a:schemeClr val="tx2"/>
                </a:solidFill>
              </a:rPr>
              <a:t> --</a:t>
            </a:r>
            <a:r>
              <a:rPr lang="es-AR" sz="800" i="0" dirty="0" err="1">
                <a:solidFill>
                  <a:schemeClr val="tx2"/>
                </a:solidFill>
              </a:rPr>
              <a:t>include</a:t>
            </a:r>
            <a:r>
              <a:rPr lang="es-AR" sz="800" i="0" dirty="0">
                <a:solidFill>
                  <a:schemeClr val="tx2"/>
                </a:solidFill>
              </a:rPr>
              <a:t>-java --</a:t>
            </a:r>
            <a:r>
              <a:rPr lang="es-AR" sz="800" i="0" dirty="0" err="1">
                <a:solidFill>
                  <a:schemeClr val="tx2"/>
                </a:solidFill>
              </a:rPr>
              <a:t>dir</a:t>
            </a:r>
            <a:r>
              <a:rPr lang="es-AR" sz="800" i="0" dirty="0">
                <a:solidFill>
                  <a:schemeClr val="tx2"/>
                </a:solidFill>
              </a:rPr>
              <a:t> $</a:t>
            </a:r>
            <a:r>
              <a:rPr lang="es-AR" sz="800" i="0" dirty="0" err="1">
                <a:solidFill>
                  <a:schemeClr val="tx2"/>
                </a:solidFill>
              </a:rPr>
              <a:t>coverity_analysis_dir</a:t>
            </a:r>
            <a:r>
              <a:rPr lang="es-AR" sz="800" i="0" dirty="0">
                <a:solidFill>
                  <a:schemeClr val="tx2"/>
                </a:solidFill>
              </a:rPr>
              <a:t> || </a:t>
            </a:r>
            <a:r>
              <a:rPr lang="es-AR" sz="800" i="0" dirty="0" err="1">
                <a:solidFill>
                  <a:schemeClr val="tx2"/>
                </a:solidFill>
              </a:rPr>
              <a:t>exit</a:t>
            </a:r>
            <a:r>
              <a:rPr lang="es-AR" sz="800" i="0" dirty="0">
                <a:solidFill>
                  <a:schemeClr val="tx2"/>
                </a:solidFill>
              </a:rPr>
              <a:t> 1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${bamboo.capability.Coverity-8.7}/</a:t>
            </a:r>
            <a:r>
              <a:rPr lang="es-AR" sz="800" i="0" dirty="0" err="1">
                <a:solidFill>
                  <a:schemeClr val="tx2"/>
                </a:solidFill>
              </a:rPr>
              <a:t>cov-format-errors</a:t>
            </a:r>
            <a:r>
              <a:rPr lang="es-AR" sz="800" i="0" dirty="0">
                <a:solidFill>
                  <a:schemeClr val="tx2"/>
                </a:solidFill>
              </a:rPr>
              <a:t> --</a:t>
            </a:r>
            <a:r>
              <a:rPr lang="es-AR" sz="800" i="0" dirty="0" err="1">
                <a:solidFill>
                  <a:schemeClr val="tx2"/>
                </a:solidFill>
              </a:rPr>
              <a:t>dir</a:t>
            </a:r>
            <a:r>
              <a:rPr lang="es-AR" sz="800" i="0" dirty="0">
                <a:solidFill>
                  <a:schemeClr val="tx2"/>
                </a:solidFill>
              </a:rPr>
              <a:t> $</a:t>
            </a:r>
            <a:r>
              <a:rPr lang="es-AR" sz="800" i="0" dirty="0" err="1">
                <a:solidFill>
                  <a:schemeClr val="tx2"/>
                </a:solidFill>
              </a:rPr>
              <a:t>coverity_analysis_dir</a:t>
            </a:r>
            <a:r>
              <a:rPr lang="es-AR" sz="800" i="0" dirty="0">
                <a:solidFill>
                  <a:schemeClr val="tx2"/>
                </a:solidFill>
              </a:rPr>
              <a:t> --</a:t>
            </a:r>
            <a:r>
              <a:rPr lang="es-AR" sz="800" i="0" dirty="0" err="1">
                <a:solidFill>
                  <a:schemeClr val="tx2"/>
                </a:solidFill>
              </a:rPr>
              <a:t>emacs-style</a:t>
            </a:r>
            <a:r>
              <a:rPr lang="es-AR" sz="800" i="0" dirty="0">
                <a:solidFill>
                  <a:schemeClr val="tx2"/>
                </a:solidFill>
              </a:rPr>
              <a:t> &gt; coverity_errors.txt || </a:t>
            </a:r>
            <a:r>
              <a:rPr lang="es-AR" sz="800" i="0" dirty="0" err="1">
                <a:solidFill>
                  <a:schemeClr val="tx2"/>
                </a:solidFill>
              </a:rPr>
              <a:t>exit</a:t>
            </a:r>
            <a:r>
              <a:rPr lang="es-AR" sz="800" i="0" dirty="0">
                <a:solidFill>
                  <a:schemeClr val="tx2"/>
                </a:solidFill>
              </a:rPr>
              <a:t> 1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s-AR" sz="800" i="0" dirty="0">
                <a:solidFill>
                  <a:schemeClr val="tx2"/>
                </a:solidFill>
              </a:rPr>
              <a:t>${bamboo.capability.Coverity-8.7}/</a:t>
            </a:r>
            <a:r>
              <a:rPr lang="es-AR" sz="800" i="0" dirty="0" err="1">
                <a:solidFill>
                  <a:schemeClr val="tx2"/>
                </a:solidFill>
              </a:rPr>
              <a:t>cov-commit-defects</a:t>
            </a:r>
            <a:r>
              <a:rPr lang="es-AR" sz="800" i="0" dirty="0">
                <a:solidFill>
                  <a:schemeClr val="tx2"/>
                </a:solidFill>
              </a:rPr>
              <a:t> --</a:t>
            </a:r>
            <a:r>
              <a:rPr lang="es-AR" sz="800" i="0" dirty="0" err="1">
                <a:solidFill>
                  <a:schemeClr val="tx2"/>
                </a:solidFill>
              </a:rPr>
              <a:t>dir</a:t>
            </a:r>
            <a:r>
              <a:rPr lang="es-AR" sz="800" i="0" dirty="0">
                <a:solidFill>
                  <a:schemeClr val="tx2"/>
                </a:solidFill>
              </a:rPr>
              <a:t> $</a:t>
            </a:r>
            <a:r>
              <a:rPr lang="es-AR" sz="800" i="0" dirty="0" err="1">
                <a:solidFill>
                  <a:schemeClr val="tx2"/>
                </a:solidFill>
              </a:rPr>
              <a:t>coverity_analysis_dir</a:t>
            </a:r>
            <a:r>
              <a:rPr lang="es-AR" sz="800" i="0" dirty="0">
                <a:solidFill>
                  <a:schemeClr val="tx2"/>
                </a:solidFill>
              </a:rPr>
              <a:t> --host coverity.avaya.com --https-</a:t>
            </a:r>
            <a:r>
              <a:rPr lang="es-AR" sz="800" i="0" dirty="0" err="1">
                <a:solidFill>
                  <a:schemeClr val="tx2"/>
                </a:solidFill>
              </a:rPr>
              <a:t>port</a:t>
            </a:r>
            <a:r>
              <a:rPr lang="es-AR" sz="800" i="0" dirty="0">
                <a:solidFill>
                  <a:schemeClr val="tx2"/>
                </a:solidFill>
              </a:rPr>
              <a:t> 8443 --</a:t>
            </a:r>
            <a:r>
              <a:rPr lang="es-AR" sz="800" i="0" dirty="0" err="1">
                <a:solidFill>
                  <a:schemeClr val="tx2"/>
                </a:solidFill>
              </a:rPr>
              <a:t>stream</a:t>
            </a:r>
            <a:r>
              <a:rPr lang="es-AR" sz="800" i="0" dirty="0">
                <a:solidFill>
                  <a:schemeClr val="tx2"/>
                </a:solidFill>
              </a:rPr>
              <a:t> ${COV_STREAM} --</a:t>
            </a:r>
            <a:r>
              <a:rPr lang="es-AR" sz="800" i="0" dirty="0" err="1">
                <a:solidFill>
                  <a:schemeClr val="tx2"/>
                </a:solidFill>
              </a:rPr>
              <a:t>user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commitusr</a:t>
            </a:r>
            <a:r>
              <a:rPr lang="es-AR" sz="800" i="0" dirty="0">
                <a:solidFill>
                  <a:schemeClr val="tx2"/>
                </a:solidFill>
              </a:rPr>
              <a:t> --</a:t>
            </a:r>
            <a:r>
              <a:rPr lang="es-AR" sz="800" i="0" dirty="0" err="1">
                <a:solidFill>
                  <a:schemeClr val="tx2"/>
                </a:solidFill>
              </a:rPr>
              <a:t>password</a:t>
            </a:r>
            <a:r>
              <a:rPr lang="es-AR" sz="800" i="0" dirty="0">
                <a:solidFill>
                  <a:schemeClr val="tx2"/>
                </a:solidFill>
              </a:rPr>
              <a:t> </a:t>
            </a:r>
            <a:r>
              <a:rPr lang="es-AR" sz="800" i="0" dirty="0" err="1">
                <a:solidFill>
                  <a:schemeClr val="tx2"/>
                </a:solidFill>
              </a:rPr>
              <a:t>commitusr</a:t>
            </a:r>
            <a:endParaRPr lang="es-AR" sz="8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5417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78BD4FA-66F3-4A95-B09B-CB2A138F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Coverity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Analisys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E0EC1B-3DB1-4FE6-829B-79BC880B9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1341439"/>
            <a:ext cx="8424103" cy="13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Argument: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i="0" dirty="0" err="1">
                <a:solidFill>
                  <a:schemeClr val="tx2"/>
                </a:solidFill>
              </a:rPr>
              <a:t>mvn</a:t>
            </a:r>
            <a:r>
              <a:rPr lang="en-US" i="0" dirty="0">
                <a:solidFill>
                  <a:schemeClr val="tx2"/>
                </a:solidFill>
              </a:rPr>
              <a:t> -</a:t>
            </a:r>
            <a:r>
              <a:rPr lang="en-US" i="0" dirty="0" err="1">
                <a:solidFill>
                  <a:schemeClr val="tx2"/>
                </a:solidFill>
              </a:rPr>
              <a:t>Dmaven.repo.local</a:t>
            </a:r>
            <a:r>
              <a:rPr lang="en-US" i="0" dirty="0">
                <a:solidFill>
                  <a:schemeClr val="tx2"/>
                </a:solidFill>
              </a:rPr>
              <a:t>=${</a:t>
            </a:r>
            <a:r>
              <a:rPr lang="en-US" i="0" dirty="0" err="1">
                <a:solidFill>
                  <a:schemeClr val="tx2"/>
                </a:solidFill>
              </a:rPr>
              <a:t>bamboo.build.working.directory</a:t>
            </a:r>
            <a:r>
              <a:rPr lang="en-US" i="0" dirty="0">
                <a:solidFill>
                  <a:schemeClr val="tx2"/>
                </a:solidFill>
              </a:rPr>
              <a:t>}/</a:t>
            </a:r>
            <a:r>
              <a:rPr lang="en-US" i="0" dirty="0" err="1">
                <a:solidFill>
                  <a:schemeClr val="tx2"/>
                </a:solidFill>
              </a:rPr>
              <a:t>maven_repo</a:t>
            </a:r>
            <a:r>
              <a:rPr lang="en-US" i="0" dirty="0">
                <a:solidFill>
                  <a:schemeClr val="tx2"/>
                </a:solidFill>
              </a:rPr>
              <a:t> -</a:t>
            </a:r>
            <a:r>
              <a:rPr lang="en-US" i="0" dirty="0" err="1">
                <a:solidFill>
                  <a:schemeClr val="tx2"/>
                </a:solidFill>
              </a:rPr>
              <a:t>Dproject.bambooBuildNumber</a:t>
            </a:r>
            <a:r>
              <a:rPr lang="en-US" i="0" dirty="0">
                <a:solidFill>
                  <a:schemeClr val="tx2"/>
                </a:solidFill>
              </a:rPr>
              <a:t>=${</a:t>
            </a:r>
            <a:r>
              <a:rPr lang="en-US" i="0" dirty="0" err="1">
                <a:solidFill>
                  <a:schemeClr val="tx2"/>
                </a:solidFill>
              </a:rPr>
              <a:t>bamboo.buildNumber</a:t>
            </a:r>
            <a:r>
              <a:rPr lang="en-US" i="0" dirty="0">
                <a:solidFill>
                  <a:schemeClr val="tx2"/>
                </a:solidFill>
              </a:rPr>
              <a:t>}  -s settings/maven/conf/settings.xml clean install -</a:t>
            </a:r>
            <a:r>
              <a:rPr lang="en-US" i="0" dirty="0" err="1">
                <a:solidFill>
                  <a:schemeClr val="tx2"/>
                </a:solidFill>
              </a:rPr>
              <a:t>Dbamboo.buildNumber</a:t>
            </a:r>
            <a:r>
              <a:rPr lang="en-US" i="0" dirty="0">
                <a:solidFill>
                  <a:schemeClr val="tx2"/>
                </a:solidFill>
              </a:rPr>
              <a:t>=${</a:t>
            </a:r>
            <a:r>
              <a:rPr lang="en-US" i="0" dirty="0" err="1">
                <a:solidFill>
                  <a:schemeClr val="tx2"/>
                </a:solidFill>
              </a:rPr>
              <a:t>bamboo.buildNumber</a:t>
            </a:r>
            <a:r>
              <a:rPr lang="en-US" i="0" dirty="0">
                <a:solidFill>
                  <a:schemeClr val="tx2"/>
                </a:solidFill>
              </a:rPr>
              <a:t>}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0A60D-2472-458E-9276-C9D6E23B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48" y="3117299"/>
            <a:ext cx="8424103" cy="13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Environment Variables: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i="0" dirty="0">
                <a:solidFill>
                  <a:schemeClr val="tx2"/>
                </a:solidFill>
              </a:rPr>
              <a:t>COV_STREAM=</a:t>
            </a:r>
            <a:r>
              <a:rPr lang="en-US" b="1" i="0" dirty="0">
                <a:solidFill>
                  <a:schemeClr val="tx2"/>
                </a:solidFill>
              </a:rPr>
              <a:t>&lt;COV_STREAM&gt;</a:t>
            </a:r>
            <a:r>
              <a:rPr lang="en-US" i="0" dirty="0">
                <a:solidFill>
                  <a:schemeClr val="tx2"/>
                </a:solidFill>
              </a:rPr>
              <a:t> JAVA_HOME="${</a:t>
            </a:r>
            <a:r>
              <a:rPr lang="en-US" i="0" dirty="0" err="1">
                <a:solidFill>
                  <a:schemeClr val="tx2"/>
                </a:solidFill>
              </a:rPr>
              <a:t>bamboo.capability.system.jdk.JDK</a:t>
            </a:r>
            <a:r>
              <a:rPr lang="en-US" i="0" dirty="0">
                <a:solidFill>
                  <a:schemeClr val="tx2"/>
                </a:solidFill>
              </a:rPr>
              <a:t> 1.8}" M2_HOME="${bamboo.capability.system.builder.mvn3.Maven 3.2.5}"  PATH=$PATH:${bamboo.capability.Coverity-8.0}:$M2_HOME/bin MAVEN_OPTS="-Xmx1024m -</a:t>
            </a:r>
            <a:r>
              <a:rPr lang="en-US" i="0" dirty="0" err="1">
                <a:solidFill>
                  <a:schemeClr val="tx2"/>
                </a:solidFill>
              </a:rPr>
              <a:t>XX:MaxPermSize</a:t>
            </a:r>
            <a:r>
              <a:rPr lang="en-US" i="0" dirty="0">
                <a:solidFill>
                  <a:schemeClr val="tx2"/>
                </a:solidFill>
              </a:rPr>
              <a:t>=1024m"</a:t>
            </a: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5E334B-032F-4F21-98D4-8D7BDC658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47" y="4505808"/>
            <a:ext cx="8424103" cy="13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NOTA: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i="0" dirty="0">
                <a:solidFill>
                  <a:schemeClr val="tx2"/>
                </a:solidFill>
              </a:rPr>
              <a:t>Cambiar </a:t>
            </a:r>
            <a:r>
              <a:rPr lang="en-US" i="0" dirty="0" err="1">
                <a:solidFill>
                  <a:schemeClr val="tx2"/>
                </a:solidFill>
              </a:rPr>
              <a:t>en</a:t>
            </a:r>
            <a:r>
              <a:rPr lang="en-US" i="0" dirty="0">
                <a:solidFill>
                  <a:schemeClr val="tx2"/>
                </a:solidFill>
              </a:rPr>
              <a:t> el script body la </a:t>
            </a:r>
            <a:r>
              <a:rPr lang="en-US" i="0" dirty="0" err="1">
                <a:solidFill>
                  <a:schemeClr val="tx2"/>
                </a:solidFill>
              </a:rPr>
              <a:t>dirección</a:t>
            </a:r>
            <a:r>
              <a:rPr lang="en-US" i="0" dirty="0">
                <a:solidFill>
                  <a:schemeClr val="tx2"/>
                </a:solidFill>
              </a:rPr>
              <a:t> del settings.xml.</a:t>
            </a: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1784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431EAB5-F295-44B3-ABE3-27918F81C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Blackduck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03BD-4121-49C1-AD08-AD9DC9251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1341439"/>
            <a:ext cx="8424103" cy="13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Es necesario </a:t>
            </a:r>
            <a:r>
              <a:rPr lang="en-US" sz="2000" b="1" i="0" dirty="0" err="1">
                <a:solidFill>
                  <a:schemeClr val="tx2"/>
                </a:solidFill>
              </a:rPr>
              <a:t>configurar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en</a:t>
            </a:r>
            <a:r>
              <a:rPr lang="en-US" sz="2000" b="1" i="0" dirty="0">
                <a:solidFill>
                  <a:schemeClr val="tx2"/>
                </a:solidFill>
              </a:rPr>
              <a:t> Bamboo un script para </a:t>
            </a:r>
            <a:r>
              <a:rPr lang="en-US" sz="2000" b="1" i="0" dirty="0" err="1">
                <a:solidFill>
                  <a:schemeClr val="tx2"/>
                </a:solidFill>
              </a:rPr>
              <a:t>ejecutar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blackduck</a:t>
            </a:r>
            <a:r>
              <a:rPr lang="en-US" sz="2000" b="1" i="0" dirty="0">
                <a:solidFill>
                  <a:schemeClr val="tx2"/>
                </a:solidFill>
              </a:rPr>
              <a:t>, y que se </a:t>
            </a:r>
            <a:r>
              <a:rPr lang="en-US" sz="2000" b="1" i="0" dirty="0" err="1">
                <a:solidFill>
                  <a:schemeClr val="tx2"/>
                </a:solidFill>
              </a:rPr>
              <a:t>haga</a:t>
            </a:r>
            <a:r>
              <a:rPr lang="en-US" sz="2000" b="1" i="0" dirty="0">
                <a:solidFill>
                  <a:schemeClr val="tx2"/>
                </a:solidFill>
              </a:rPr>
              <a:t> el </a:t>
            </a:r>
            <a:r>
              <a:rPr lang="en-US" sz="2000" b="1" i="0" dirty="0" err="1">
                <a:solidFill>
                  <a:schemeClr val="tx2"/>
                </a:solidFill>
              </a:rPr>
              <a:t>escaneo</a:t>
            </a:r>
            <a:r>
              <a:rPr lang="en-US" sz="2000" b="1" i="0" dirty="0">
                <a:solidFill>
                  <a:schemeClr val="tx2"/>
                </a:solidFill>
              </a:rPr>
              <a:t> de </a:t>
            </a:r>
            <a:r>
              <a:rPr lang="en-US" sz="2000" b="1" i="0" dirty="0" err="1">
                <a:solidFill>
                  <a:schemeClr val="tx2"/>
                </a:solidFill>
              </a:rPr>
              <a:t>librerias</a:t>
            </a:r>
            <a:r>
              <a:rPr lang="en-US" sz="2000" b="1" i="0" dirty="0">
                <a:solidFill>
                  <a:schemeClr val="tx2"/>
                </a:solidFill>
              </a:rPr>
              <a:t>. Para esto es </a:t>
            </a:r>
            <a:r>
              <a:rPr lang="en-US" sz="2000" b="1" i="0" dirty="0" err="1">
                <a:solidFill>
                  <a:schemeClr val="tx2"/>
                </a:solidFill>
              </a:rPr>
              <a:t>conveniente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crear</a:t>
            </a:r>
            <a:r>
              <a:rPr lang="en-US" sz="2000" b="1" i="0" dirty="0">
                <a:solidFill>
                  <a:schemeClr val="tx2"/>
                </a:solidFill>
              </a:rPr>
              <a:t> un plan </a:t>
            </a:r>
            <a:r>
              <a:rPr lang="en-US" sz="2000" b="1" i="0" dirty="0" err="1">
                <a:solidFill>
                  <a:schemeClr val="tx2"/>
                </a:solidFill>
              </a:rPr>
              <a:t>aparte</a:t>
            </a:r>
            <a:r>
              <a:rPr lang="en-US" sz="2000" b="1" i="0" dirty="0">
                <a:solidFill>
                  <a:schemeClr val="tx2"/>
                </a:solidFill>
              </a:rPr>
              <a:t>, que </a:t>
            </a:r>
            <a:r>
              <a:rPr lang="en-US" sz="2000" b="1" i="0" dirty="0" err="1">
                <a:solidFill>
                  <a:schemeClr val="tx2"/>
                </a:solidFill>
              </a:rPr>
              <a:t>contenga</a:t>
            </a:r>
            <a:r>
              <a:rPr lang="en-US" sz="2000" b="1" i="0" dirty="0">
                <a:solidFill>
                  <a:schemeClr val="tx2"/>
                </a:solidFill>
              </a:rPr>
              <a:t> solo la task de checkout. </a:t>
            </a:r>
            <a:r>
              <a:rPr lang="en-US" sz="2000" b="1" i="0" dirty="0" err="1">
                <a:solidFill>
                  <a:schemeClr val="tx2"/>
                </a:solidFill>
              </a:rPr>
              <a:t>Tras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ejecutar</a:t>
            </a:r>
            <a:r>
              <a:rPr lang="en-US" sz="2000" b="1" i="0" dirty="0">
                <a:solidFill>
                  <a:schemeClr val="tx2"/>
                </a:solidFill>
              </a:rPr>
              <a:t> el plan, </a:t>
            </a:r>
            <a:r>
              <a:rPr lang="en-US" sz="2000" b="1" i="0" dirty="0" err="1">
                <a:solidFill>
                  <a:schemeClr val="tx2"/>
                </a:solidFill>
              </a:rPr>
              <a:t>si</a:t>
            </a:r>
            <a:r>
              <a:rPr lang="en-US" sz="2000" b="1" i="0" dirty="0">
                <a:solidFill>
                  <a:schemeClr val="tx2"/>
                </a:solidFill>
              </a:rPr>
              <a:t> no hay </a:t>
            </a:r>
            <a:r>
              <a:rPr lang="en-US" sz="2000" b="1" i="0" dirty="0" err="1">
                <a:solidFill>
                  <a:schemeClr val="tx2"/>
                </a:solidFill>
              </a:rPr>
              <a:t>errores</a:t>
            </a:r>
            <a:r>
              <a:rPr lang="en-US" sz="2000" b="1" i="0" dirty="0">
                <a:solidFill>
                  <a:schemeClr val="tx2"/>
                </a:solidFill>
              </a:rPr>
              <a:t>, </a:t>
            </a:r>
            <a:r>
              <a:rPr lang="en-US" sz="2000" b="1" i="0" dirty="0" err="1">
                <a:solidFill>
                  <a:schemeClr val="tx2"/>
                </a:solidFill>
              </a:rPr>
              <a:t>ir</a:t>
            </a:r>
            <a:r>
              <a:rPr lang="en-US" sz="2000" b="1" i="0" dirty="0">
                <a:solidFill>
                  <a:schemeClr val="tx2"/>
                </a:solidFill>
              </a:rPr>
              <a:t> al </a:t>
            </a:r>
            <a:r>
              <a:rPr lang="en-US" sz="2000" b="1" i="0" dirty="0" err="1">
                <a:solidFill>
                  <a:schemeClr val="tx2"/>
                </a:solidFill>
              </a:rPr>
              <a:t>tablero</a:t>
            </a:r>
            <a:r>
              <a:rPr lang="en-US" sz="2000" b="1" i="0" dirty="0">
                <a:solidFill>
                  <a:schemeClr val="tx2"/>
                </a:solidFill>
              </a:rPr>
              <a:t> de </a:t>
            </a:r>
            <a:r>
              <a:rPr lang="en-US" sz="2000" b="1" i="0" dirty="0" err="1">
                <a:solidFill>
                  <a:schemeClr val="tx2"/>
                </a:solidFill>
              </a:rPr>
              <a:t>Blackduck</a:t>
            </a:r>
            <a:r>
              <a:rPr lang="en-US" sz="2000" b="1" i="0" dirty="0">
                <a:solidFill>
                  <a:schemeClr val="tx2"/>
                </a:solidFill>
              </a:rPr>
              <a:t> Hub.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 err="1">
                <a:solidFill>
                  <a:schemeClr val="tx2"/>
                </a:solidFill>
              </a:rPr>
              <a:t>Además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hayq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ue</a:t>
            </a:r>
            <a:r>
              <a:rPr lang="en-US" sz="2000" b="1" i="0" dirty="0">
                <a:solidFill>
                  <a:schemeClr val="tx2"/>
                </a:solidFill>
              </a:rPr>
              <a:t> </a:t>
            </a:r>
            <a:r>
              <a:rPr lang="en-US" sz="2000" b="1" i="0" dirty="0" err="1">
                <a:solidFill>
                  <a:schemeClr val="tx2"/>
                </a:solidFill>
              </a:rPr>
              <a:t>agregar</a:t>
            </a:r>
            <a:r>
              <a:rPr lang="en-US" sz="2000" b="1" i="0" dirty="0">
                <a:solidFill>
                  <a:schemeClr val="tx2"/>
                </a:solidFill>
              </a:rPr>
              <a:t> otra task, que sea el script de </a:t>
            </a:r>
            <a:r>
              <a:rPr lang="en-US" sz="2000" b="1" i="0" dirty="0" err="1">
                <a:solidFill>
                  <a:schemeClr val="tx2"/>
                </a:solidFill>
              </a:rPr>
              <a:t>blackduck</a:t>
            </a:r>
            <a:r>
              <a:rPr lang="en-US" sz="2000" b="1" i="0" dirty="0">
                <a:solidFill>
                  <a:schemeClr val="tx2"/>
                </a:solidFill>
              </a:rPr>
              <a:t> hub.</a:t>
            </a:r>
            <a:endParaRPr lang="en-US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63757-1A87-4399-A980-95B4DBB1D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3117299"/>
            <a:ext cx="6559826" cy="31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483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431EAB5-F295-44B3-ABE3-27918F81C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Blackduck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03BD-4121-49C1-AD08-AD9DC9251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1341439"/>
            <a:ext cx="8424103" cy="138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Script Body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sz="800" i="0" dirty="0">
                <a:solidFill>
                  <a:schemeClr val="tx2"/>
                </a:solidFill>
              </a:rPr>
              <a:t>#!/bin/bash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sz="800" i="0" dirty="0">
                <a:solidFill>
                  <a:schemeClr val="tx2"/>
                </a:solidFill>
              </a:rPr>
              <a:t>echo "Executing </a:t>
            </a:r>
            <a:r>
              <a:rPr lang="en-US" sz="800" i="0" dirty="0" err="1">
                <a:solidFill>
                  <a:schemeClr val="tx2"/>
                </a:solidFill>
              </a:rPr>
              <a:t>BlackDuck</a:t>
            </a:r>
            <a:r>
              <a:rPr lang="en-US" sz="800" i="0" dirty="0">
                <a:solidFill>
                  <a:schemeClr val="tx2"/>
                </a:solidFill>
              </a:rPr>
              <a:t> Hub Scan Task"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sz="800" i="0" dirty="0">
                <a:solidFill>
                  <a:schemeClr val="tx2"/>
                </a:solidFill>
              </a:rPr>
              <a:t>export JAVA_HOME=${bamboo_capability_system_jdk_JDK_1_8}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sz="800" i="0" dirty="0">
                <a:solidFill>
                  <a:schemeClr val="tx2"/>
                </a:solidFill>
              </a:rPr>
              <a:t>export M2_HOME=${bamboo_capability_system_builder_mvn3_Maven_3}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sz="800" i="0" dirty="0">
                <a:solidFill>
                  <a:schemeClr val="tx2"/>
                </a:solidFill>
              </a:rPr>
              <a:t>export MAVEN_OPTS="-</a:t>
            </a:r>
            <a:r>
              <a:rPr lang="en-US" sz="800" i="0" dirty="0" err="1">
                <a:solidFill>
                  <a:schemeClr val="tx2"/>
                </a:solidFill>
              </a:rPr>
              <a:t>Dmaven.repo.local</a:t>
            </a:r>
            <a:r>
              <a:rPr lang="en-US" sz="800" i="0" dirty="0">
                <a:solidFill>
                  <a:schemeClr val="tx2"/>
                </a:solidFill>
              </a:rPr>
              <a:t>=${</a:t>
            </a:r>
            <a:r>
              <a:rPr lang="en-US" sz="800" i="0" dirty="0" err="1">
                <a:solidFill>
                  <a:schemeClr val="tx2"/>
                </a:solidFill>
              </a:rPr>
              <a:t>bamboo.working.directory</a:t>
            </a:r>
            <a:r>
              <a:rPr lang="en-US" sz="800" i="0" dirty="0">
                <a:solidFill>
                  <a:schemeClr val="tx2"/>
                </a:solidFill>
              </a:rPr>
              <a:t>}/</a:t>
            </a:r>
            <a:r>
              <a:rPr lang="en-US" sz="800" i="0" dirty="0" err="1">
                <a:solidFill>
                  <a:schemeClr val="tx2"/>
                </a:solidFill>
              </a:rPr>
              <a:t>maven_repo</a:t>
            </a:r>
            <a:r>
              <a:rPr lang="en-US" sz="800" i="0" dirty="0">
                <a:solidFill>
                  <a:schemeClr val="tx2"/>
                </a:solidFill>
              </a:rPr>
              <a:t>/local"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sz="800" i="0" dirty="0">
                <a:solidFill>
                  <a:schemeClr val="tx2"/>
                </a:solidFill>
              </a:rPr>
              <a:t>export PATH=$JAVA_HOME/bin:$M2_HOME/bin:$PATH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sz="800" i="0" dirty="0">
                <a:solidFill>
                  <a:schemeClr val="tx2"/>
                </a:solidFill>
              </a:rPr>
              <a:t>export </a:t>
            </a:r>
            <a:r>
              <a:rPr lang="en-US" sz="800" i="0" dirty="0" err="1">
                <a:solidFill>
                  <a:schemeClr val="tx2"/>
                </a:solidFill>
              </a:rPr>
              <a:t>npm_config_cache</a:t>
            </a:r>
            <a:r>
              <a:rPr lang="en-US" sz="800" i="0" dirty="0">
                <a:solidFill>
                  <a:schemeClr val="tx2"/>
                </a:solidFill>
              </a:rPr>
              <a:t>=${</a:t>
            </a:r>
            <a:r>
              <a:rPr lang="en-US" sz="800" i="0" dirty="0" err="1">
                <a:solidFill>
                  <a:schemeClr val="tx2"/>
                </a:solidFill>
              </a:rPr>
              <a:t>bamboo.build.working.directory</a:t>
            </a:r>
            <a:r>
              <a:rPr lang="en-US" sz="800" i="0" dirty="0">
                <a:solidFill>
                  <a:schemeClr val="tx2"/>
                </a:solidFill>
              </a:rPr>
              <a:t>}/</a:t>
            </a:r>
            <a:r>
              <a:rPr lang="en-US" sz="800" i="0" dirty="0" err="1">
                <a:solidFill>
                  <a:schemeClr val="tx2"/>
                </a:solidFill>
              </a:rPr>
              <a:t>npm</a:t>
            </a:r>
            <a:endParaRPr lang="en-US" sz="800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sz="800" i="0" dirty="0">
                <a:solidFill>
                  <a:schemeClr val="tx2"/>
                </a:solidFill>
              </a:rPr>
              <a:t>export SCAN_CLI_OPTS="-Xms1g -Xmx8g"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n-US" sz="800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sz="800" i="0" dirty="0">
                <a:solidFill>
                  <a:schemeClr val="tx2"/>
                </a:solidFill>
              </a:rPr>
              <a:t>bash &lt;(curl -s https://blackducksoftware.github.io/hub-detect/hub-detect.sh) --detect.project.name=EPTTELMEX-</a:t>
            </a:r>
            <a:r>
              <a:rPr lang="en-US" sz="800" i="0" dirty="0" err="1">
                <a:solidFill>
                  <a:schemeClr val="tx2"/>
                </a:solidFill>
              </a:rPr>
              <a:t>Telmex</a:t>
            </a:r>
            <a:r>
              <a:rPr lang="en-US" sz="800" i="0" dirty="0">
                <a:solidFill>
                  <a:schemeClr val="tx2"/>
                </a:solidFill>
              </a:rPr>
              <a:t>-Mexico --detect.project.version.name=EPTTELMEX-1.0 --</a:t>
            </a:r>
            <a:r>
              <a:rPr lang="en-US" sz="800" i="0" dirty="0" err="1">
                <a:solidFill>
                  <a:schemeClr val="tx2"/>
                </a:solidFill>
              </a:rPr>
              <a:t>blackduck.hub.trust.cert</a:t>
            </a:r>
            <a:r>
              <a:rPr lang="en-US" sz="800" i="0" dirty="0">
                <a:solidFill>
                  <a:schemeClr val="tx2"/>
                </a:solidFill>
              </a:rPr>
              <a:t>=true --</a:t>
            </a:r>
            <a:r>
              <a:rPr lang="en-US" sz="800" i="0" dirty="0" err="1">
                <a:solidFill>
                  <a:schemeClr val="tx2"/>
                </a:solidFill>
              </a:rPr>
              <a:t>detect.source.path</a:t>
            </a:r>
            <a:r>
              <a:rPr lang="en-US" sz="800" i="0" dirty="0">
                <a:solidFill>
                  <a:schemeClr val="tx2"/>
                </a:solidFill>
              </a:rPr>
              <a:t>=${</a:t>
            </a:r>
            <a:r>
              <a:rPr lang="en-US" sz="800" i="0" dirty="0" err="1">
                <a:solidFill>
                  <a:schemeClr val="tx2"/>
                </a:solidFill>
              </a:rPr>
              <a:t>bamboo.working.directory</a:t>
            </a:r>
            <a:r>
              <a:rPr lang="en-US" sz="800" i="0" dirty="0">
                <a:solidFill>
                  <a:schemeClr val="tx2"/>
                </a:solidFill>
              </a:rPr>
              <a:t>}/</a:t>
            </a:r>
            <a:r>
              <a:rPr lang="en-US" sz="800" i="0" dirty="0" err="1">
                <a:solidFill>
                  <a:schemeClr val="tx2"/>
                </a:solidFill>
              </a:rPr>
              <a:t>ept-telmex-edificios</a:t>
            </a:r>
            <a:r>
              <a:rPr lang="en-US" sz="800" i="0" dirty="0">
                <a:solidFill>
                  <a:schemeClr val="tx2"/>
                </a:solidFill>
              </a:rPr>
              <a:t> --</a:t>
            </a:r>
            <a:r>
              <a:rPr lang="en-US" sz="800" i="0" dirty="0" err="1">
                <a:solidFill>
                  <a:schemeClr val="tx2"/>
                </a:solidFill>
              </a:rPr>
              <a:t>detect.output.path</a:t>
            </a:r>
            <a:r>
              <a:rPr lang="en-US" sz="800" i="0" dirty="0">
                <a:solidFill>
                  <a:schemeClr val="tx2"/>
                </a:solidFill>
              </a:rPr>
              <a:t>=${</a:t>
            </a:r>
            <a:r>
              <a:rPr lang="en-US" sz="800" i="0" dirty="0" err="1">
                <a:solidFill>
                  <a:schemeClr val="tx2"/>
                </a:solidFill>
              </a:rPr>
              <a:t>bamboo.working.directory</a:t>
            </a:r>
            <a:r>
              <a:rPr lang="en-US" sz="800" i="0" dirty="0">
                <a:solidFill>
                  <a:schemeClr val="tx2"/>
                </a:solidFill>
              </a:rPr>
              <a:t>} --</a:t>
            </a:r>
            <a:r>
              <a:rPr lang="en-US" sz="800" i="0" dirty="0" err="1">
                <a:solidFill>
                  <a:schemeClr val="tx2"/>
                </a:solidFill>
              </a:rPr>
              <a:t>blackduck.timeout</a:t>
            </a:r>
            <a:r>
              <a:rPr lang="en-US" sz="800" i="0" dirty="0">
                <a:solidFill>
                  <a:schemeClr val="tx2"/>
                </a:solidFill>
              </a:rPr>
              <a:t>=1200 --</a:t>
            </a:r>
            <a:r>
              <a:rPr lang="en-US" sz="800" i="0" dirty="0" err="1">
                <a:solidFill>
                  <a:schemeClr val="tx2"/>
                </a:solidFill>
              </a:rPr>
              <a:t>detect.api.timeout</a:t>
            </a:r>
            <a:r>
              <a:rPr lang="en-US" sz="800" i="0" dirty="0">
                <a:solidFill>
                  <a:schemeClr val="tx2"/>
                </a:solidFill>
              </a:rPr>
              <a:t>=30000000 --</a:t>
            </a:r>
            <a:r>
              <a:rPr lang="en-US" sz="800" i="0" dirty="0" err="1">
                <a:solidFill>
                  <a:schemeClr val="tx2"/>
                </a:solidFill>
              </a:rPr>
              <a:t>detect.maven.build.command</a:t>
            </a:r>
            <a:r>
              <a:rPr lang="en-US" sz="800" i="0" dirty="0">
                <a:solidFill>
                  <a:schemeClr val="tx2"/>
                </a:solidFill>
              </a:rPr>
              <a:t>="clean\ install\ -s\ ${</a:t>
            </a:r>
            <a:r>
              <a:rPr lang="en-US" sz="800" i="0" dirty="0" err="1">
                <a:solidFill>
                  <a:schemeClr val="tx2"/>
                </a:solidFill>
              </a:rPr>
              <a:t>bamboo.build.working.directory</a:t>
            </a:r>
            <a:r>
              <a:rPr lang="en-US" sz="800" i="0" dirty="0">
                <a:solidFill>
                  <a:schemeClr val="tx2"/>
                </a:solidFill>
              </a:rPr>
              <a:t>}/</a:t>
            </a:r>
            <a:r>
              <a:rPr lang="en-US" sz="800" i="0" dirty="0" err="1">
                <a:solidFill>
                  <a:schemeClr val="tx2"/>
                </a:solidFill>
              </a:rPr>
              <a:t>ept-telmex-edificios</a:t>
            </a:r>
            <a:r>
              <a:rPr lang="en-US" sz="800" i="0" dirty="0">
                <a:solidFill>
                  <a:schemeClr val="tx2"/>
                </a:solidFill>
              </a:rPr>
              <a:t>/settings.xml\ -</a:t>
            </a:r>
            <a:r>
              <a:rPr lang="en-US" sz="800" i="0" dirty="0" err="1">
                <a:solidFill>
                  <a:schemeClr val="tx2"/>
                </a:solidFill>
              </a:rPr>
              <a:t>Dmaven.repo.local</a:t>
            </a:r>
            <a:r>
              <a:rPr lang="en-US" sz="800" i="0" dirty="0">
                <a:solidFill>
                  <a:schemeClr val="tx2"/>
                </a:solidFill>
              </a:rPr>
              <a:t>=${</a:t>
            </a:r>
            <a:r>
              <a:rPr lang="en-US" sz="800" i="0" dirty="0" err="1">
                <a:solidFill>
                  <a:schemeClr val="tx2"/>
                </a:solidFill>
              </a:rPr>
              <a:t>bamboo.build.working.directory</a:t>
            </a:r>
            <a:r>
              <a:rPr lang="en-US" sz="800" i="0" dirty="0">
                <a:solidFill>
                  <a:schemeClr val="tx2"/>
                </a:solidFill>
              </a:rPr>
              <a:t>}/</a:t>
            </a:r>
            <a:r>
              <a:rPr lang="en-US" sz="800" i="0" dirty="0" err="1">
                <a:solidFill>
                  <a:schemeClr val="tx2"/>
                </a:solidFill>
              </a:rPr>
              <a:t>maven_repo</a:t>
            </a:r>
            <a:r>
              <a:rPr lang="en-US" sz="800" i="0" dirty="0">
                <a:solidFill>
                  <a:schemeClr val="tx2"/>
                </a:solidFill>
              </a:rPr>
              <a:t>/local\ -</a:t>
            </a:r>
            <a:r>
              <a:rPr lang="en-US" sz="800" i="0" dirty="0" err="1">
                <a:solidFill>
                  <a:schemeClr val="tx2"/>
                </a:solidFill>
              </a:rPr>
              <a:t>Dautomation_password</a:t>
            </a:r>
            <a:r>
              <a:rPr lang="en-US" sz="800" i="0" dirty="0">
                <a:solidFill>
                  <a:schemeClr val="tx2"/>
                </a:solidFill>
              </a:rPr>
              <a:t>=EVaLA3E6A3U5\ -</a:t>
            </a:r>
            <a:r>
              <a:rPr lang="en-US" sz="800" i="0" dirty="0" err="1">
                <a:solidFill>
                  <a:schemeClr val="tx2"/>
                </a:solidFill>
              </a:rPr>
              <a:t>Dmaven.test.skip</a:t>
            </a:r>
            <a:r>
              <a:rPr lang="en-US" sz="800" i="0" dirty="0">
                <a:solidFill>
                  <a:schemeClr val="tx2"/>
                </a:solidFill>
              </a:rPr>
              <a:t>=true" --</a:t>
            </a:r>
            <a:r>
              <a:rPr lang="en-US" sz="800" i="0" dirty="0" err="1">
                <a:solidFill>
                  <a:schemeClr val="tx2"/>
                </a:solidFill>
              </a:rPr>
              <a:t>detect.blackduck.signature.scanner.snippet.mode</a:t>
            </a:r>
            <a:r>
              <a:rPr lang="en-US" sz="800" i="0" dirty="0">
                <a:solidFill>
                  <a:schemeClr val="tx2"/>
                </a:solidFill>
              </a:rPr>
              <a:t>=true --</a:t>
            </a:r>
            <a:r>
              <a:rPr lang="en-US" sz="800" i="0" dirty="0" err="1">
                <a:solidFill>
                  <a:schemeClr val="tx2"/>
                </a:solidFill>
              </a:rPr>
              <a:t>blackduck.hub.username</a:t>
            </a:r>
            <a:r>
              <a:rPr lang="en-US" sz="800" i="0" dirty="0">
                <a:solidFill>
                  <a:schemeClr val="tx2"/>
                </a:solidFill>
              </a:rPr>
              <a:t>=</a:t>
            </a:r>
            <a:r>
              <a:rPr lang="en-US" sz="800" i="0" dirty="0" err="1">
                <a:solidFill>
                  <a:schemeClr val="tx2"/>
                </a:solidFill>
              </a:rPr>
              <a:t>epttelmex</a:t>
            </a:r>
            <a:r>
              <a:rPr lang="en-US" sz="800" i="0" dirty="0">
                <a:solidFill>
                  <a:schemeClr val="tx2"/>
                </a:solidFill>
              </a:rPr>
              <a:t>-automation --</a:t>
            </a:r>
            <a:r>
              <a:rPr lang="en-US" sz="800" i="0" dirty="0" err="1">
                <a:solidFill>
                  <a:schemeClr val="tx2"/>
                </a:solidFill>
              </a:rPr>
              <a:t>blackduck.hub.password</a:t>
            </a:r>
            <a:r>
              <a:rPr lang="en-US" sz="800" i="0" dirty="0">
                <a:solidFill>
                  <a:schemeClr val="tx2"/>
                </a:solidFill>
              </a:rPr>
              <a:t>=EVaLA3E6A3U5 --blackduck.url=https://blackduck.avaya.com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n-US" sz="2000" b="1" i="0" dirty="0">
                <a:solidFill>
                  <a:schemeClr val="tx2"/>
                </a:solidFill>
              </a:rPr>
              <a:t>Environment Variables</a:t>
            </a:r>
          </a:p>
          <a:p>
            <a:pPr>
              <a:buClr>
                <a:srgbClr val="FF9900"/>
              </a:buClr>
              <a:buSzPct val="140000"/>
              <a:defRPr/>
            </a:pPr>
            <a:r>
              <a:rPr lang="en-US" i="0" dirty="0">
                <a:solidFill>
                  <a:schemeClr val="tx2"/>
                </a:solidFill>
              </a:rPr>
              <a:t>SCAN_CLI_OPTS=-Xms1g -Xmx8g JAVA_HOME=${</a:t>
            </a:r>
            <a:r>
              <a:rPr lang="en-US" i="0" dirty="0" err="1">
                <a:solidFill>
                  <a:schemeClr val="tx2"/>
                </a:solidFill>
              </a:rPr>
              <a:t>bamboo.capability.system.jdk.JDK</a:t>
            </a:r>
            <a:r>
              <a:rPr lang="en-US" i="0" dirty="0">
                <a:solidFill>
                  <a:schemeClr val="tx2"/>
                </a:solidFill>
              </a:rPr>
              <a:t> 1.8} M2_HOME=${bamboo.capability.system.builder.mvn3.Maven 3} MAVEN_OPTS="-Xms256m -Xmx512m"</a:t>
            </a: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140000"/>
              <a:defRPr/>
            </a:pPr>
            <a:endParaRPr lang="en-US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557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617663"/>
            <a:ext cx="7451725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De acuerdo con el </a:t>
            </a:r>
            <a:r>
              <a:rPr lang="es-MX" sz="2000" b="1" i="0" dirty="0" err="1">
                <a:solidFill>
                  <a:schemeClr val="tx2"/>
                </a:solidFill>
              </a:rPr>
              <a:t>schedule</a:t>
            </a:r>
            <a:r>
              <a:rPr lang="es-MX" sz="2000" b="1" i="0" dirty="0">
                <a:solidFill>
                  <a:schemeClr val="tx2"/>
                </a:solidFill>
              </a:rPr>
              <a:t> del plan que se haya configurado,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 descarga del svn toda la carpeta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y con </a:t>
            </a:r>
            <a:r>
              <a:rPr lang="es-MX" sz="2000" b="1" i="0" dirty="0" err="1">
                <a:solidFill>
                  <a:schemeClr val="tx2"/>
                </a:solidFill>
              </a:rPr>
              <a:t>maven</a:t>
            </a:r>
            <a:r>
              <a:rPr lang="es-MX" sz="2000" b="1" i="0" dirty="0">
                <a:solidFill>
                  <a:schemeClr val="tx2"/>
                </a:solidFill>
              </a:rPr>
              <a:t> intenta compilar todo el proyecto.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Para que </a:t>
            </a:r>
            <a:r>
              <a:rPr lang="es-MX" sz="2000" b="1" i="0" dirty="0" err="1">
                <a:solidFill>
                  <a:schemeClr val="tx2"/>
                </a:solidFill>
              </a:rPr>
              <a:t>bamboo</a:t>
            </a:r>
            <a:r>
              <a:rPr lang="es-MX" sz="2000" b="1" i="0" dirty="0">
                <a:solidFill>
                  <a:schemeClr val="tx2"/>
                </a:solidFill>
              </a:rPr>
              <a:t> pueda compilar todos los proyectos hay que crear los </a:t>
            </a:r>
            <a:r>
              <a:rPr lang="es-MX" sz="2000" b="1" i="0" dirty="0" err="1">
                <a:solidFill>
                  <a:schemeClr val="tx2"/>
                </a:solidFill>
              </a:rPr>
              <a:t>POMs</a:t>
            </a:r>
            <a:r>
              <a:rPr lang="es-MX" sz="2000" b="1" i="0" dirty="0">
                <a:solidFill>
                  <a:schemeClr val="tx2"/>
                </a:solidFill>
              </a:rPr>
              <a:t> en todas las carpetas y subcarpetas, partiendo desde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La estructura que debe tener el </a:t>
            </a:r>
            <a:r>
              <a:rPr lang="es-MX" sz="2000" b="1" i="0" dirty="0" err="1">
                <a:solidFill>
                  <a:schemeClr val="tx2"/>
                </a:solidFill>
              </a:rPr>
              <a:t>trunk</a:t>
            </a:r>
            <a:r>
              <a:rPr lang="es-MX" sz="2000" b="1" i="0" dirty="0">
                <a:solidFill>
                  <a:schemeClr val="tx2"/>
                </a:solidFill>
              </a:rPr>
              <a:t> es la siguiente:</a:t>
            </a: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Clr>
                <a:srgbClr val="008000"/>
              </a:buClr>
              <a:buSzPct val="80000"/>
              <a:defRPr/>
            </a:pPr>
            <a:endParaRPr lang="es-MX" sz="18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72" name="Picture 5" descr="C:\Users\matiasm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36" y="3992491"/>
            <a:ext cx="3805237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pestaña </a:t>
            </a:r>
            <a:r>
              <a:rPr lang="es-AR" sz="2000" b="1" i="0" dirty="0" err="1">
                <a:solidFill>
                  <a:schemeClr val="tx2"/>
                </a:solidFill>
              </a:rPr>
              <a:t>Requeriments</a:t>
            </a:r>
            <a:r>
              <a:rPr lang="es-AR" sz="2000" b="1" i="0" dirty="0">
                <a:solidFill>
                  <a:schemeClr val="tx2"/>
                </a:solidFill>
              </a:rPr>
              <a:t> del Default Job, </a:t>
            </a:r>
            <a:r>
              <a:rPr lang="es-AR" sz="2000" b="1" i="0" dirty="0" err="1">
                <a:solidFill>
                  <a:schemeClr val="tx2"/>
                </a:solidFill>
              </a:rPr>
              <a:t>chequar</a:t>
            </a:r>
            <a:r>
              <a:rPr lang="es-AR" sz="2000" b="1" i="0" dirty="0">
                <a:solidFill>
                  <a:schemeClr val="tx2"/>
                </a:solidFill>
              </a:rPr>
              <a:t> que estén las versiones de java y </a:t>
            </a:r>
            <a:r>
              <a:rPr lang="es-AR" sz="2000" b="1" i="0" dirty="0" err="1">
                <a:solidFill>
                  <a:schemeClr val="tx2"/>
                </a:solidFill>
              </a:rPr>
              <a:t>maven</a:t>
            </a:r>
            <a:r>
              <a:rPr lang="es-AR" sz="2000" b="1" i="0" dirty="0">
                <a:solidFill>
                  <a:schemeClr val="tx2"/>
                </a:solidFill>
              </a:rPr>
              <a:t> correctas.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11" y="1838325"/>
            <a:ext cx="4616142" cy="461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pestaña </a:t>
            </a:r>
            <a:r>
              <a:rPr lang="es-AR" sz="2000" b="1" i="0" dirty="0" err="1">
                <a:solidFill>
                  <a:schemeClr val="tx2"/>
                </a:solidFill>
              </a:rPr>
              <a:t>Artifacts</a:t>
            </a:r>
            <a:r>
              <a:rPr lang="es-AR" sz="2000" b="1" i="0" dirty="0">
                <a:solidFill>
                  <a:schemeClr val="tx2"/>
                </a:solidFill>
              </a:rPr>
              <a:t> poner la ruta correcta en la cual esta el </a:t>
            </a:r>
            <a:r>
              <a:rPr lang="es-AR" sz="2000" b="1" i="0" dirty="0" err="1">
                <a:solidFill>
                  <a:schemeClr val="tx2"/>
                </a:solidFill>
              </a:rPr>
              <a:t>zip</a:t>
            </a:r>
            <a:r>
              <a:rPr lang="es-AR" sz="2000" b="1" i="0" dirty="0">
                <a:solidFill>
                  <a:schemeClr val="tx2"/>
                </a:solidFill>
              </a:rPr>
              <a:t> generado por </a:t>
            </a:r>
            <a:r>
              <a:rPr lang="es-AR" sz="2000" b="1" i="0" dirty="0" err="1">
                <a:solidFill>
                  <a:schemeClr val="tx2"/>
                </a:solidFill>
              </a:rPr>
              <a:t>assembly</a:t>
            </a:r>
            <a:r>
              <a:rPr lang="es-AR" sz="2000" b="1" i="0" dirty="0">
                <a:solidFill>
                  <a:schemeClr val="tx2"/>
                </a:solidFill>
              </a:rPr>
              <a:t> (</a:t>
            </a:r>
            <a:r>
              <a:rPr lang="es-AR" sz="2000" b="1" i="0" dirty="0" err="1">
                <a:solidFill>
                  <a:schemeClr val="tx2"/>
                </a:solidFill>
              </a:rPr>
              <a:t>location</a:t>
            </a:r>
            <a:r>
              <a:rPr lang="es-AR" sz="2000" b="1" i="0" dirty="0">
                <a:solidFill>
                  <a:schemeClr val="tx2"/>
                </a:solidFill>
              </a:rPr>
              <a:t> y </a:t>
            </a:r>
            <a:r>
              <a:rPr lang="es-AR" sz="2000" b="1" i="0" dirty="0" err="1">
                <a:solidFill>
                  <a:schemeClr val="tx2"/>
                </a:solidFill>
              </a:rPr>
              <a:t>name</a:t>
            </a:r>
            <a:r>
              <a:rPr lang="es-AR" sz="2000" b="1" i="0" dirty="0">
                <a:solidFill>
                  <a:schemeClr val="tx2"/>
                </a:solidFill>
              </a:rPr>
              <a:t>).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265860"/>
            <a:ext cx="73533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303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‘Plan </a:t>
            </a:r>
            <a:r>
              <a:rPr lang="es-AR" sz="2000" b="1" i="0" dirty="0" err="1">
                <a:solidFill>
                  <a:schemeClr val="tx2"/>
                </a:solidFill>
              </a:rPr>
              <a:t>Configuration</a:t>
            </a:r>
            <a:r>
              <a:rPr lang="es-AR" sz="2000" b="1" i="0" dirty="0">
                <a:solidFill>
                  <a:schemeClr val="tx2"/>
                </a:solidFill>
              </a:rPr>
              <a:t> -&gt; </a:t>
            </a:r>
            <a:r>
              <a:rPr lang="es-AR" sz="2000" b="1" i="0" dirty="0" err="1">
                <a:solidFill>
                  <a:schemeClr val="tx2"/>
                </a:solidFill>
              </a:rPr>
              <a:t>Triggers</a:t>
            </a:r>
            <a:r>
              <a:rPr lang="es-AR" sz="2000" b="1" i="0" dirty="0">
                <a:solidFill>
                  <a:schemeClr val="tx2"/>
                </a:solidFill>
              </a:rPr>
              <a:t>’ se configura la frecuencia con que se ejecuta el plan.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Plan Diurno: el plan se ejecuta ante cambios en el </a:t>
            </a:r>
            <a:r>
              <a:rPr lang="es-AR" sz="2000" b="1" i="0" dirty="0" err="1">
                <a:solidFill>
                  <a:schemeClr val="tx2"/>
                </a:solidFill>
              </a:rPr>
              <a:t>svn</a:t>
            </a:r>
            <a:r>
              <a:rPr lang="es-AR" sz="2000" b="1" i="0" dirty="0">
                <a:solidFill>
                  <a:schemeClr val="tx2"/>
                </a:solidFill>
              </a:rPr>
              <a:t>, como es el caso del plan diurno</a:t>
            </a: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Plan Nocturno: el plan se ejecuta a un determinado horario de la noche.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11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103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Ejemplo de plan Diurno: Se debe configurar un </a:t>
            </a:r>
            <a:r>
              <a:rPr lang="es-AR" sz="2000" b="1" i="0" dirty="0" err="1">
                <a:solidFill>
                  <a:schemeClr val="tx2"/>
                </a:solidFill>
              </a:rPr>
              <a:t>Remote</a:t>
            </a:r>
            <a:r>
              <a:rPr lang="es-AR" sz="2000" b="1" i="0" dirty="0">
                <a:solidFill>
                  <a:schemeClr val="tx2"/>
                </a:solidFill>
              </a:rPr>
              <a:t> </a:t>
            </a:r>
            <a:r>
              <a:rPr lang="es-AR" sz="2000" b="1" i="0" dirty="0" err="1">
                <a:solidFill>
                  <a:schemeClr val="tx2"/>
                </a:solidFill>
              </a:rPr>
              <a:t>trigger</a:t>
            </a:r>
            <a:r>
              <a:rPr lang="es-AR" sz="2000" b="1" i="0" dirty="0">
                <a:solidFill>
                  <a:schemeClr val="tx2"/>
                </a:solidFill>
              </a:rPr>
              <a:t> de la siguiente manera: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Donde en </a:t>
            </a:r>
            <a:r>
              <a:rPr lang="es-AR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Trigger</a:t>
            </a:r>
            <a:r>
              <a:rPr lang="es-AR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IP </a:t>
            </a:r>
            <a:r>
              <a:rPr lang="es-AR" sz="2000" b="1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Addresses</a:t>
            </a:r>
            <a:r>
              <a:rPr lang="es-AR" sz="2000" b="1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135.20.112.9, 127.0.0.1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2101819"/>
            <a:ext cx="8606052" cy="39092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103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Ejemplo de plan Nocturno: ejecuta el plan a las 10 pm todos los días.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251881"/>
            <a:ext cx="76009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86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configuración del Plan asegurarse que tenga permisos para los </a:t>
            </a:r>
            <a:r>
              <a:rPr lang="es-AR" sz="2000" b="1" i="0" dirty="0" err="1">
                <a:solidFill>
                  <a:schemeClr val="tx2"/>
                </a:solidFill>
              </a:rPr>
              <a:t>commiters</a:t>
            </a:r>
            <a:r>
              <a:rPr lang="es-AR" sz="2000" b="1" i="0" dirty="0">
                <a:solidFill>
                  <a:schemeClr val="tx2"/>
                </a:solidFill>
              </a:rPr>
              <a:t>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2" y="2019300"/>
            <a:ext cx="8607080" cy="42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6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En la pestaña Plan </a:t>
            </a:r>
            <a:r>
              <a:rPr lang="es-AR" sz="2000" b="1" i="0" dirty="0" err="1">
                <a:solidFill>
                  <a:schemeClr val="tx2"/>
                </a:solidFill>
              </a:rPr>
              <a:t>Details</a:t>
            </a:r>
            <a:r>
              <a:rPr lang="es-AR" sz="2000" b="1" i="0" dirty="0">
                <a:solidFill>
                  <a:schemeClr val="tx2"/>
                </a:solidFill>
              </a:rPr>
              <a:t> configurar el plan en </a:t>
            </a:r>
            <a:r>
              <a:rPr lang="es-AR" sz="2000" b="1" i="0" dirty="0" err="1">
                <a:solidFill>
                  <a:schemeClr val="tx2"/>
                </a:solidFill>
              </a:rPr>
              <a:t>enabled</a:t>
            </a:r>
            <a:r>
              <a:rPr lang="es-AR" sz="2000" b="1" i="0" dirty="0">
                <a:solidFill>
                  <a:schemeClr val="tx2"/>
                </a:solidFill>
              </a:rPr>
              <a:t>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967315"/>
            <a:ext cx="52863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Configuración del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212850"/>
            <a:ext cx="8375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Luego de completar los pasos previos se puede ejecutar de forma manual el plan.</a:t>
            </a:r>
            <a:endParaRPr lang="es-MX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7652" name="Picture 2" descr="C:\Users\matiasm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52" y="2369024"/>
            <a:ext cx="47910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El link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se encuentra en la página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Forge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32" y="2561917"/>
            <a:ext cx="3930556" cy="393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341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144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 err="1">
                <a:solidFill>
                  <a:schemeClr val="tx2"/>
                </a:solidFill>
              </a:rPr>
              <a:t>Loguearse</a:t>
            </a:r>
            <a:r>
              <a:rPr lang="es-MX" altLang="es-AR" sz="2000" b="1" i="0" dirty="0">
                <a:solidFill>
                  <a:schemeClr val="tx2"/>
                </a:solidFill>
              </a:rPr>
              <a:t> en la pagina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 en cuestión, utilizando las credenciales Global del Avaya.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Se visualizarán todos los planes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 para este proyecto.</a:t>
            </a: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282575" y="5882185"/>
            <a:ext cx="7451725" cy="70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</a:pPr>
            <a:endParaRPr lang="es-MX" altLang="es-AR" sz="2000" b="1" i="0" dirty="0">
              <a:solidFill>
                <a:schemeClr val="tx2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36" y="2784143"/>
            <a:ext cx="8024685" cy="309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70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82575" y="1519238"/>
            <a:ext cx="77565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Para el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MX" altLang="es-AR" sz="2000" b="1" i="0" dirty="0">
                <a:solidFill>
                  <a:schemeClr val="tx2"/>
                </a:solidFill>
              </a:rPr>
              <a:t>/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trunk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usaremos el siguiente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template</a:t>
            </a:r>
            <a:r>
              <a:rPr lang="es-MX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7825" y="5554638"/>
            <a:ext cx="7756525" cy="86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  <a:defRPr/>
            </a:pPr>
            <a:r>
              <a:rPr lang="es-MX" sz="2000" b="1" i="0" dirty="0">
                <a:solidFill>
                  <a:schemeClr val="tx2"/>
                </a:solidFill>
              </a:rPr>
              <a:t>Este ejemplo es el que se usó para el </a:t>
            </a:r>
            <a:r>
              <a:rPr lang="es-MX" sz="2000" b="1" i="0" dirty="0" err="1">
                <a:solidFill>
                  <a:schemeClr val="tx2"/>
                </a:solidFill>
              </a:rPr>
              <a:t>IvrATT</a:t>
            </a:r>
            <a:r>
              <a:rPr lang="es-MX" sz="2000" b="1" i="0" dirty="0">
                <a:solidFill>
                  <a:schemeClr val="tx2"/>
                </a:solidFill>
              </a:rPr>
              <a:t>(AMDOCS) de Nextel </a:t>
            </a:r>
            <a:r>
              <a:rPr lang="es-MX" sz="2000" b="1" i="0" dirty="0" err="1">
                <a:solidFill>
                  <a:schemeClr val="tx2"/>
                </a:solidFill>
              </a:rPr>
              <a:t>Mexico</a:t>
            </a:r>
            <a:r>
              <a:rPr lang="es-MX" sz="2000" b="1" i="0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86715"/>
              </p:ext>
            </p:extLst>
          </p:nvPr>
        </p:nvGraphicFramePr>
        <p:xfrm>
          <a:off x="2884488" y="3040063"/>
          <a:ext cx="21066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Packager Shell Object" showAsIcon="1" r:id="rId4" imgW="915480" imgH="488520" progId="Package">
                  <p:embed/>
                </p:oleObj>
              </mc:Choice>
              <mc:Fallback>
                <p:oleObj name="Packager Shell Object" showAsIcon="1" r:id="rId4" imgW="91548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4488" y="3040063"/>
                        <a:ext cx="2106612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accede a cualquiera de los planes se podrá visualizar todos los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ejecutados por ese plan.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2251881"/>
            <a:ext cx="68865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45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Bajar el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Si se selecciona un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build</a:t>
            </a:r>
            <a:r>
              <a:rPr lang="es-MX" altLang="es-AR" sz="2000" b="1" i="0" dirty="0">
                <a:solidFill>
                  <a:schemeClr val="tx2"/>
                </a:solidFill>
              </a:rPr>
              <a:t>’ en particular, en la pestaña de ‘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Artifacts</a:t>
            </a:r>
            <a:r>
              <a:rPr lang="es-MX" altLang="es-AR" sz="2000" b="1" i="0" dirty="0">
                <a:solidFill>
                  <a:schemeClr val="tx2"/>
                </a:solidFill>
              </a:rPr>
              <a:t>’ se podrá acceder al link para bajar los archivos 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deployar</a:t>
            </a:r>
            <a:r>
              <a:rPr lang="es-MX" altLang="es-AR" sz="2000" b="1" i="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2251881"/>
            <a:ext cx="6676871" cy="431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653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Clonar un Plan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91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Blip>
                <a:blip r:embed="rId2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Desde la página de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Avaya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Forge</a:t>
            </a:r>
            <a:r>
              <a:rPr lang="es-MX" altLang="es-AR" sz="2000" b="1" i="0" dirty="0">
                <a:solidFill>
                  <a:schemeClr val="tx2"/>
                </a:solidFill>
              </a:rPr>
              <a:t> del proyecto, ir a la pestaña “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Bamboo</a:t>
            </a:r>
            <a:r>
              <a:rPr lang="es-MX" altLang="es-AR" sz="2000" b="1" i="0" dirty="0">
                <a:solidFill>
                  <a:schemeClr val="tx2"/>
                </a:solidFill>
              </a:rPr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2" y="2147393"/>
            <a:ext cx="8560904" cy="33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Model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82575" y="1328738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La carpeta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Model</a:t>
            </a:r>
            <a:r>
              <a:rPr lang="es-MX" altLang="es-AR" sz="2000" b="1" i="0" dirty="0">
                <a:solidFill>
                  <a:schemeClr val="tx2"/>
                </a:solidFill>
              </a:rPr>
              <a:t>, la cual contiene todo el desarrollo de la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business</a:t>
            </a:r>
            <a:r>
              <a:rPr lang="es-MX" altLang="es-AR" sz="2000" b="1" i="0" dirty="0">
                <a:solidFill>
                  <a:schemeClr val="tx2"/>
                </a:solidFill>
              </a:rPr>
              <a:t> también debe contener un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y usaremos el siguiente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template</a:t>
            </a:r>
            <a:r>
              <a:rPr lang="es-MX" altLang="es-AR" sz="2000" b="1" i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282575" y="5061401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Este únicamente posee la referencia al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e indica cuales son los módulos “hijos”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27363"/>
              </p:ext>
            </p:extLst>
          </p:nvPr>
        </p:nvGraphicFramePr>
        <p:xfrm>
          <a:off x="2975211" y="2755995"/>
          <a:ext cx="1740090" cy="146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5211" y="2755995"/>
                        <a:ext cx="1740090" cy="1468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Business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Los </a:t>
            </a:r>
            <a:r>
              <a:rPr lang="es-AR" sz="2000" b="1" i="0" dirty="0" err="1">
                <a:solidFill>
                  <a:schemeClr val="tx2"/>
                </a:solidFill>
              </a:rPr>
              <a:t>Poms</a:t>
            </a:r>
            <a:r>
              <a:rPr lang="es-AR" sz="2000" b="1" i="0" dirty="0">
                <a:solidFill>
                  <a:schemeClr val="tx2"/>
                </a:solidFill>
              </a:rPr>
              <a:t> que corresponden a la Business los seguiremos trabajando como siempre, solamente hay que incluir en estos la referencia al </a:t>
            </a:r>
            <a:r>
              <a:rPr 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AR" sz="2000" b="1" i="0" dirty="0">
                <a:solidFill>
                  <a:schemeClr val="tx2"/>
                </a:solidFill>
              </a:rPr>
              <a:t> </a:t>
            </a:r>
            <a:r>
              <a:rPr lang="es-AR" sz="2000" b="1" i="0" dirty="0" err="1">
                <a:solidFill>
                  <a:schemeClr val="tx2"/>
                </a:solidFill>
              </a:rPr>
              <a:t>pom</a:t>
            </a:r>
            <a:r>
              <a:rPr lang="es-AR" sz="2000" b="1" i="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endParaRPr lang="es-AR" sz="2000" b="1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</a:t>
            </a:r>
            <a:r>
              <a:rPr lang="es-MX" sz="1400" dirty="0" err="1">
                <a:solidFill>
                  <a:schemeClr val="tx2"/>
                </a:solidFill>
              </a:rPr>
              <a:t>parent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  &lt;</a:t>
            </a:r>
            <a:r>
              <a:rPr lang="es-MX" sz="1400" dirty="0" err="1">
                <a:solidFill>
                  <a:schemeClr val="tx2"/>
                </a:solidFill>
              </a:rPr>
              <a:t>groupId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  <a:r>
              <a:rPr lang="es-MX" sz="1400" dirty="0" err="1">
                <a:solidFill>
                  <a:schemeClr val="tx2"/>
                </a:solidFill>
              </a:rPr>
              <a:t>com.avaya.ept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groupId</a:t>
            </a:r>
            <a:r>
              <a:rPr lang="es-MX" sz="1400" dirty="0">
                <a:solidFill>
                  <a:schemeClr val="tx2"/>
                </a:solidFill>
              </a:rPr>
              <a:t>&gt; 	 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  &lt;</a:t>
            </a:r>
            <a:r>
              <a:rPr lang="es-MX" sz="1400" dirty="0" err="1">
                <a:solidFill>
                  <a:schemeClr val="tx2"/>
                </a:solidFill>
              </a:rPr>
              <a:t>artifactId</a:t>
            </a:r>
            <a:r>
              <a:rPr lang="es-MX" sz="1400" dirty="0">
                <a:solidFill>
                  <a:schemeClr val="tx2"/>
                </a:solidFill>
              </a:rPr>
              <a:t>&gt;{</a:t>
            </a:r>
            <a:r>
              <a:rPr lang="es-MX" sz="1400" dirty="0" err="1">
                <a:solidFill>
                  <a:schemeClr val="tx2"/>
                </a:solidFill>
              </a:rPr>
              <a:t>Proyect</a:t>
            </a:r>
            <a:r>
              <a:rPr lang="es-MX" sz="1400" dirty="0">
                <a:solidFill>
                  <a:schemeClr val="tx2"/>
                </a:solidFill>
              </a:rPr>
              <a:t>}_</a:t>
            </a:r>
            <a:r>
              <a:rPr lang="es-MX" sz="1400" dirty="0" err="1">
                <a:solidFill>
                  <a:schemeClr val="tx2"/>
                </a:solidFill>
              </a:rPr>
              <a:t>Model</a:t>
            </a: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artifactId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       &lt;</a:t>
            </a:r>
            <a:r>
              <a:rPr lang="es-MX" sz="1400" dirty="0" err="1">
                <a:solidFill>
                  <a:schemeClr val="tx2"/>
                </a:solidFill>
              </a:rPr>
              <a:t>version</a:t>
            </a:r>
            <a:r>
              <a:rPr lang="es-MX" sz="1400" dirty="0">
                <a:solidFill>
                  <a:schemeClr val="tx2"/>
                </a:solidFill>
              </a:rPr>
              <a:t>&gt;1.0&lt;/</a:t>
            </a:r>
            <a:r>
              <a:rPr lang="es-MX" sz="1400" dirty="0" err="1">
                <a:solidFill>
                  <a:schemeClr val="tx2"/>
                </a:solidFill>
              </a:rPr>
              <a:t>version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  <a:p>
            <a:pPr lvl="2">
              <a:buClr>
                <a:srgbClr val="FF9900"/>
              </a:buClr>
              <a:buSzPct val="140000"/>
              <a:defRPr/>
            </a:pPr>
            <a:r>
              <a:rPr lang="es-MX" sz="1400" dirty="0">
                <a:solidFill>
                  <a:schemeClr val="tx2"/>
                </a:solidFill>
              </a:rPr>
              <a:t>&lt;/</a:t>
            </a:r>
            <a:r>
              <a:rPr lang="es-MX" sz="1400" dirty="0" err="1">
                <a:solidFill>
                  <a:schemeClr val="tx2"/>
                </a:solidFill>
              </a:rPr>
              <a:t>parent</a:t>
            </a:r>
            <a:r>
              <a:rPr lang="es-MX" sz="1400" dirty="0">
                <a:solidFill>
                  <a:schemeClr val="tx2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n-U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82575" y="1341438"/>
            <a:ext cx="74517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AR" altLang="es-AR" sz="2000" b="1" i="0">
                <a:solidFill>
                  <a:schemeClr val="tx2"/>
                </a:solidFill>
              </a:rPr>
              <a:t>La carpeta CallFlow, la cual contiene todo el desarrollo de los módulos OD también debe contener un Pom y usaremos el siguiente template:</a:t>
            </a: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4309" y="5047753"/>
            <a:ext cx="745172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3"/>
              </a:buBlip>
            </a:pPr>
            <a:r>
              <a:rPr lang="es-MX" altLang="es-AR" sz="2000" b="1" i="0" dirty="0">
                <a:solidFill>
                  <a:schemeClr val="tx2"/>
                </a:solidFill>
              </a:rPr>
              <a:t>Este únicamente posee la referencia al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parent</a:t>
            </a:r>
            <a:r>
              <a:rPr lang="es-MX" altLang="es-AR" sz="2000" b="1" i="0" dirty="0">
                <a:solidFill>
                  <a:schemeClr val="tx2"/>
                </a:solidFill>
              </a:rPr>
              <a:t> </a:t>
            </a:r>
            <a:r>
              <a:rPr lang="es-MX" altLang="es-AR" sz="2000" b="1" i="0" dirty="0" err="1">
                <a:solidFill>
                  <a:schemeClr val="tx2"/>
                </a:solidFill>
              </a:rPr>
              <a:t>Pom</a:t>
            </a:r>
            <a:r>
              <a:rPr lang="es-MX" altLang="es-AR" sz="2000" b="1" i="0" dirty="0">
                <a:solidFill>
                  <a:schemeClr val="tx2"/>
                </a:solidFill>
              </a:rPr>
              <a:t> e indica cuales son los módulos “hijos”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97794"/>
              </p:ext>
            </p:extLst>
          </p:nvPr>
        </p:nvGraphicFramePr>
        <p:xfrm>
          <a:off x="3138392" y="2865177"/>
          <a:ext cx="1740090" cy="146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8392" y="2865177"/>
                        <a:ext cx="1740090" cy="1468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Bamboo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Poms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Módulos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575" y="1341437"/>
            <a:ext cx="7451725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rgbClr val="FF9900"/>
              </a:buClr>
              <a:buSzPct val="140000"/>
              <a:buFont typeface="Wingdings" pitchFamily="2" charset="2"/>
              <a:buBlip>
                <a:blip r:embed="rId2"/>
              </a:buBlip>
              <a:defRPr/>
            </a:pPr>
            <a:r>
              <a:rPr lang="es-AR" sz="2000" b="1" i="0" dirty="0">
                <a:solidFill>
                  <a:schemeClr val="tx2"/>
                </a:solidFill>
              </a:rPr>
              <a:t>Para que los módulos </a:t>
            </a:r>
            <a:r>
              <a:rPr lang="en-US" sz="2000" b="1" i="0" dirty="0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 compilen y se genere correctamente el </a:t>
            </a:r>
            <a:r>
              <a:rPr lang="es-AR" sz="2000" b="1" i="0" dirty="0" err="1">
                <a:solidFill>
                  <a:schemeClr val="tx2"/>
                </a:solidFill>
              </a:rPr>
              <a:t>war</a:t>
            </a:r>
            <a:r>
              <a:rPr lang="es-AR" sz="2000" b="1" i="0" dirty="0">
                <a:solidFill>
                  <a:schemeClr val="tx2"/>
                </a:solidFill>
              </a:rPr>
              <a:t>, hay que seguir los siguientes pasos para cada módulo de </a:t>
            </a:r>
            <a:r>
              <a:rPr lang="es-AR" sz="2000" b="1" i="0" dirty="0" err="1">
                <a:solidFill>
                  <a:schemeClr val="tx2"/>
                </a:solidFill>
              </a:rPr>
              <a:t>Speech</a:t>
            </a:r>
            <a:r>
              <a:rPr lang="es-AR" sz="2000" b="1" i="0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Clr>
                <a:srgbClr val="008000"/>
              </a:buClr>
              <a:buSzPct val="80000"/>
              <a:buFontTx/>
              <a:buChar char="►"/>
              <a:defRPr/>
            </a:pPr>
            <a:r>
              <a:rPr lang="es-AR" sz="18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 1:</a:t>
            </a: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Asegurarse de que el OD tenga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seteado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correctamente los valores por defecto de exportación.</a:t>
            </a:r>
          </a:p>
          <a:p>
            <a:pPr marL="1714500" lvl="3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Sobre el proyecto de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con el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boton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derecho del mouse ir a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Properties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Orchestration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Designer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-&gt;General</a:t>
            </a:r>
          </a:p>
          <a:p>
            <a:pPr marL="1714500" lvl="3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Sobre el proyecto de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con el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boton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derecho del mouse ir a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Properties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Orchestration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Designer</a:t>
            </a:r>
            <a:r>
              <a:rPr lang="es-MX" sz="1400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lang="es-MX" sz="1400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Speech</a:t>
            </a:r>
            <a:endParaRPr lang="es-MX" sz="14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Luego generar un </a:t>
            </a:r>
            <a:r>
              <a:rPr lang="es-MX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war</a:t>
            </a:r>
            <a:r>
              <a:rPr lang="es-MX" i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exportándolo mediante el OD.</a:t>
            </a:r>
          </a:p>
          <a:p>
            <a:pPr marL="1714500" lvl="3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sz="1400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57300" lvl="2" indent="-342900">
              <a:buClr>
                <a:srgbClr val="008000"/>
              </a:buClr>
              <a:buSzPct val="80000"/>
              <a:buFont typeface="Wingdings" pitchFamily="2" charset="2"/>
              <a:buChar char="§"/>
              <a:defRPr/>
            </a:pPr>
            <a:endParaRPr lang="es-MX" i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8" y="4591050"/>
            <a:ext cx="2676525" cy="188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4591050"/>
            <a:ext cx="31146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7189788" y="1341437"/>
            <a:ext cx="1654490" cy="14219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Valido solo para </a:t>
            </a:r>
            <a:r>
              <a:rPr lang="es-ES" sz="24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Tomcat</a:t>
            </a:r>
            <a:r>
              <a:rPr lang="es-ES" sz="2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y </a:t>
            </a:r>
            <a:r>
              <a:rPr lang="es-ES" sz="2400" b="1" cap="none" spc="0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Weblogic</a:t>
            </a:r>
            <a:endParaRPr lang="es-ES" sz="2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5680</TotalTime>
  <Words>3402</Words>
  <Application>Microsoft Office PowerPoint</Application>
  <PresentationFormat>Letter Paper (8.5x11 in)</PresentationFormat>
  <Paragraphs>254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EDS</vt:lpstr>
      <vt:lpstr>Eurostile</vt:lpstr>
      <vt:lpstr>Times New Roman</vt:lpstr>
      <vt:lpstr>Wingdings</vt:lpstr>
      <vt:lpstr>Redmond Template v3</vt:lpstr>
      <vt:lpstr>Custom Design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fernando.wagner</cp:lastModifiedBy>
  <cp:revision>633</cp:revision>
  <cp:lastPrinted>2005-04-07T19:27:31Z</cp:lastPrinted>
  <dcterms:created xsi:type="dcterms:W3CDTF">2009-02-23T17:30:19Z</dcterms:created>
  <dcterms:modified xsi:type="dcterms:W3CDTF">2019-04-26T20:51:37Z</dcterms:modified>
</cp:coreProperties>
</file>