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14"/>
  </p:notesMasterIdLst>
  <p:handoutMasterIdLst>
    <p:handoutMasterId r:id="rId15"/>
  </p:handoutMasterIdLst>
  <p:sldIdLst>
    <p:sldId id="1018" r:id="rId3"/>
    <p:sldId id="1010" r:id="rId4"/>
    <p:sldId id="1011" r:id="rId5"/>
    <p:sldId id="1012" r:id="rId6"/>
    <p:sldId id="1019" r:id="rId7"/>
    <p:sldId id="1013" r:id="rId8"/>
    <p:sldId id="1014" r:id="rId9"/>
    <p:sldId id="1015" r:id="rId10"/>
    <p:sldId id="1017" r:id="rId11"/>
    <p:sldId id="1020" r:id="rId12"/>
    <p:sldId id="1016" r:id="rId13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FF9966"/>
    <a:srgbClr val="669900"/>
    <a:srgbClr val="FF9933"/>
    <a:srgbClr val="CCCC00"/>
    <a:srgbClr val="33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74" d="100"/>
          <a:sy n="74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3cx.com/voip/softphone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Avaya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testing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environment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8" y="1935163"/>
            <a:ext cx="7641091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 err="1">
                <a:solidFill>
                  <a:schemeClr val="tx2"/>
                </a:solidFill>
              </a:rPr>
              <a:t>Avaya</a:t>
            </a:r>
            <a:r>
              <a:rPr lang="es-AR" altLang="es-AR" sz="2400" b="1" dirty="0">
                <a:solidFill>
                  <a:schemeClr val="tx2"/>
                </a:solidFill>
              </a:rPr>
              <a:t> nos facilitó un entorno de </a:t>
            </a:r>
            <a:r>
              <a:rPr lang="es-AR" altLang="es-AR" sz="2400" b="1" dirty="0" err="1">
                <a:solidFill>
                  <a:schemeClr val="tx2"/>
                </a:solidFill>
              </a:rPr>
              <a:t>testing</a:t>
            </a:r>
            <a:r>
              <a:rPr lang="es-AR" altLang="es-AR" sz="2400" b="1" dirty="0">
                <a:solidFill>
                  <a:schemeClr val="tx2"/>
                </a:solidFill>
              </a:rPr>
              <a:t> para hacer pruebas telefónicas a las </a:t>
            </a:r>
            <a:r>
              <a:rPr lang="es-AR" altLang="es-AR" sz="2400" b="1" dirty="0" err="1">
                <a:solidFill>
                  <a:schemeClr val="tx2"/>
                </a:solidFill>
              </a:rPr>
              <a:t>aplicaciónes</a:t>
            </a:r>
            <a:r>
              <a:rPr lang="es-AR" altLang="es-AR" sz="2400" b="1" dirty="0">
                <a:solidFill>
                  <a:schemeClr val="tx2"/>
                </a:solidFill>
              </a:rPr>
              <a:t> mediante el sistema de telefonía interno de </a:t>
            </a:r>
            <a:r>
              <a:rPr lang="es-AR" altLang="es-AR" sz="2400" b="1" dirty="0" err="1">
                <a:solidFill>
                  <a:schemeClr val="tx2"/>
                </a:solidFill>
              </a:rPr>
              <a:t>Avaya</a:t>
            </a:r>
            <a:r>
              <a:rPr lang="es-AR" altLang="es-AR" sz="2400" b="1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Para hacer </a:t>
            </a:r>
            <a:r>
              <a:rPr lang="es-AR" altLang="es-AR" sz="2400" b="1" dirty="0" err="1">
                <a:solidFill>
                  <a:schemeClr val="tx2"/>
                </a:solidFill>
              </a:rPr>
              <a:t>llamdas</a:t>
            </a:r>
            <a:r>
              <a:rPr lang="es-AR" altLang="es-AR" sz="2400" b="1" dirty="0">
                <a:solidFill>
                  <a:schemeClr val="tx2"/>
                </a:solidFill>
              </a:rPr>
              <a:t> al entorno de </a:t>
            </a:r>
            <a:r>
              <a:rPr lang="es-AR" altLang="es-AR" sz="2400" b="1" dirty="0" err="1">
                <a:solidFill>
                  <a:schemeClr val="tx2"/>
                </a:solidFill>
              </a:rPr>
              <a:t>testing</a:t>
            </a:r>
            <a:r>
              <a:rPr lang="es-AR" altLang="es-AR" sz="2400" b="1" dirty="0">
                <a:solidFill>
                  <a:schemeClr val="tx2"/>
                </a:solidFill>
              </a:rPr>
              <a:t> se usa el “</a:t>
            </a:r>
            <a:r>
              <a:rPr lang="es-AR" altLang="es-AR" sz="2400" b="1" dirty="0" err="1">
                <a:solidFill>
                  <a:schemeClr val="tx2"/>
                </a:solidFill>
              </a:rPr>
              <a:t>softphone</a:t>
            </a:r>
            <a:r>
              <a:rPr lang="es-AR" altLang="es-AR" sz="2400" b="1" dirty="0">
                <a:solidFill>
                  <a:schemeClr val="tx2"/>
                </a:solidFill>
              </a:rPr>
              <a:t>” de </a:t>
            </a:r>
            <a:r>
              <a:rPr lang="es-AR" altLang="es-AR" sz="2400" b="1" dirty="0" err="1">
                <a:solidFill>
                  <a:schemeClr val="tx2"/>
                </a:solidFill>
              </a:rPr>
              <a:t>Avaya</a:t>
            </a:r>
            <a:r>
              <a:rPr lang="es-AR" altLang="es-AR" sz="2400" b="1" dirty="0">
                <a:solidFill>
                  <a:schemeClr val="tx2"/>
                </a:solidFill>
              </a:rPr>
              <a:t> </a:t>
            </a:r>
            <a:r>
              <a:rPr lang="es-AR" altLang="es-AR" sz="2400" b="1" dirty="0" err="1">
                <a:solidFill>
                  <a:schemeClr val="tx2"/>
                </a:solidFill>
              </a:rPr>
              <a:t>OneX</a:t>
            </a:r>
            <a:r>
              <a:rPr lang="es-AR" altLang="es-AR" sz="2400" b="1" dirty="0">
                <a:solidFill>
                  <a:schemeClr val="tx2"/>
                </a:solidFill>
              </a:rPr>
              <a:t>.</a:t>
            </a:r>
            <a:br>
              <a:rPr lang="es-AR" altLang="es-AR" sz="2400" b="1" dirty="0">
                <a:solidFill>
                  <a:schemeClr val="tx2"/>
                </a:solidFill>
              </a:rPr>
            </a:b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5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3CX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5857" y="1294634"/>
            <a:ext cx="8273194" cy="32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 smtClean="0">
                <a:solidFill>
                  <a:schemeClr val="tx2"/>
                </a:solidFill>
              </a:rPr>
              <a:t>La cuenta se debe </a:t>
            </a:r>
            <a:r>
              <a:rPr lang="es-AR" altLang="es-AR" sz="2000" b="1" dirty="0" err="1" smtClean="0">
                <a:solidFill>
                  <a:schemeClr val="tx2"/>
                </a:solidFill>
              </a:rPr>
              <a:t>setear</a:t>
            </a:r>
            <a:r>
              <a:rPr lang="es-AR" altLang="es-AR" sz="2000" b="1" dirty="0" smtClean="0">
                <a:solidFill>
                  <a:schemeClr val="tx2"/>
                </a:solidFill>
              </a:rPr>
              <a:t> con alguna de las extensiones</a:t>
            </a:r>
            <a:endParaRPr lang="en-US" altLang="es-AR" sz="2000" b="1" dirty="0" smtClean="0">
              <a:solidFill>
                <a:schemeClr val="tx2"/>
              </a:solidFill>
            </a:endParaRPr>
          </a:p>
          <a:p>
            <a:r>
              <a:rPr lang="en-US" altLang="es-AR" sz="2000" b="1" dirty="0" smtClean="0">
                <a:solidFill>
                  <a:schemeClr val="tx2"/>
                </a:solidFill>
              </a:rPr>
              <a:t>Control </a:t>
            </a:r>
            <a:r>
              <a:rPr lang="en-US" altLang="es-AR" sz="2000" b="1" dirty="0">
                <a:solidFill>
                  <a:schemeClr val="tx2"/>
                </a:solidFill>
              </a:rPr>
              <a:t>Manager:   </a:t>
            </a:r>
            <a:r>
              <a:rPr lang="en-US" sz="2000" b="1" dirty="0" smtClean="0">
                <a:solidFill>
                  <a:srgbClr val="008000"/>
                </a:solidFill>
              </a:rPr>
              <a:t>135.20.201.14</a:t>
            </a:r>
            <a:endParaRPr lang="en-US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err="1" smtClean="0">
                <a:solidFill>
                  <a:schemeClr val="tx2"/>
                </a:solidFill>
              </a:rPr>
              <a:t>Extensiones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: </a:t>
            </a:r>
            <a:r>
              <a:rPr lang="en-US" altLang="es-AR" sz="2000" b="1" dirty="0" smtClean="0">
                <a:solidFill>
                  <a:srgbClr val="008000"/>
                </a:solidFill>
              </a:rPr>
              <a:t>50051</a:t>
            </a:r>
            <a:r>
              <a:rPr lang="en-US" altLang="es-AR" sz="2000" b="1" dirty="0">
                <a:solidFill>
                  <a:srgbClr val="008000"/>
                </a:solidFill>
              </a:rPr>
              <a:t>, </a:t>
            </a:r>
            <a:r>
              <a:rPr lang="en-US" altLang="es-AR" sz="2000" b="1" dirty="0" smtClean="0">
                <a:solidFill>
                  <a:srgbClr val="008000"/>
                </a:solidFill>
              </a:rPr>
              <a:t>50052, 50053, 50054, 50055</a:t>
            </a:r>
            <a:r>
              <a:rPr lang="en-US" altLang="es-AR" sz="2000" b="1" dirty="0">
                <a:solidFill>
                  <a:srgbClr val="008000"/>
                </a:solidFill>
              </a:rPr>
              <a:t>		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smtClean="0">
                <a:solidFill>
                  <a:schemeClr val="tx2"/>
                </a:solidFill>
              </a:rPr>
              <a:t>Password</a:t>
            </a:r>
            <a:r>
              <a:rPr lang="en-US" altLang="es-AR" sz="2000" b="1" dirty="0">
                <a:solidFill>
                  <a:schemeClr val="tx2"/>
                </a:solidFill>
              </a:rPr>
              <a:t>: </a:t>
            </a:r>
            <a:r>
              <a:rPr lang="en-US" altLang="es-AR" sz="2000" b="1" dirty="0" smtClean="0">
                <a:solidFill>
                  <a:srgbClr val="008000"/>
                </a:solidFill>
              </a:rPr>
              <a:t>123456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</a:t>
            </a:r>
            <a:endParaRPr lang="en-US" altLang="es-AR" sz="20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n-US" altLang="es-AR" sz="2000" b="1" dirty="0" smtClean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n-US" altLang="es-AR" sz="20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027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3CX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5857" y="3687314"/>
            <a:ext cx="8273194" cy="85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78" y="1061097"/>
            <a:ext cx="38766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4760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Avaya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testing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environment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8" y="1935163"/>
            <a:ext cx="7641091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Este </a:t>
            </a:r>
            <a:r>
              <a:rPr lang="es-AR" altLang="es-AR" sz="2400" b="1" dirty="0" err="1">
                <a:solidFill>
                  <a:schemeClr val="tx2"/>
                </a:solidFill>
              </a:rPr>
              <a:t>tip</a:t>
            </a:r>
            <a:r>
              <a:rPr lang="es-AR" altLang="es-AR" sz="2400" b="1" dirty="0">
                <a:solidFill>
                  <a:schemeClr val="tx2"/>
                </a:solidFill>
              </a:rPr>
              <a:t> presupone: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- Se usa AEP v7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- Se usa </a:t>
            </a:r>
            <a:r>
              <a:rPr lang="es-AR" altLang="es-AR" sz="2400" b="1" dirty="0" err="1">
                <a:solidFill>
                  <a:schemeClr val="tx2"/>
                </a:solidFill>
              </a:rPr>
              <a:t>tomcat</a:t>
            </a:r>
            <a:r>
              <a:rPr lang="es-AR" altLang="es-AR" sz="2400" b="1" dirty="0">
                <a:solidFill>
                  <a:schemeClr val="tx2"/>
                </a:solidFill>
              </a:rPr>
              <a:t>: se puede usar uno existente (preguntar primero) o mejor instalar otro nuevo en un nuevo puerto.</a:t>
            </a:r>
            <a:br>
              <a:rPr lang="es-AR" altLang="es-AR" sz="2400" b="1" dirty="0">
                <a:solidFill>
                  <a:schemeClr val="tx2"/>
                </a:solidFill>
              </a:rPr>
            </a:br>
            <a:r>
              <a:rPr lang="es-AR" altLang="es-AR" sz="2400" b="1" dirty="0">
                <a:solidFill>
                  <a:schemeClr val="tx2"/>
                </a:solidFill>
              </a:rPr>
              <a:t>- Se tiene acceso a la VPN de </a:t>
            </a:r>
            <a:r>
              <a:rPr lang="es-AR" altLang="es-AR" sz="2400" b="1" dirty="0" err="1">
                <a:solidFill>
                  <a:schemeClr val="tx2"/>
                </a:solidFill>
              </a:rPr>
              <a:t>Avaya</a:t>
            </a:r>
            <a:r>
              <a:rPr lang="es-AR" altLang="es-AR" sz="2400" b="1" dirty="0">
                <a:solidFill>
                  <a:schemeClr val="tx2"/>
                </a:solidFill>
              </a:rPr>
              <a:t/>
            </a:r>
            <a:br>
              <a:rPr lang="es-AR" altLang="es-AR" sz="2400" b="1" dirty="0">
                <a:solidFill>
                  <a:schemeClr val="tx2"/>
                </a:solidFill>
              </a:rPr>
            </a:b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Server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8802" y="1545407"/>
            <a:ext cx="8021525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Las información de conectividad del </a:t>
            </a:r>
            <a:r>
              <a:rPr lang="es-AR" altLang="es-AR" sz="1800" b="1" dirty="0" err="1">
                <a:solidFill>
                  <a:schemeClr val="tx2"/>
                </a:solidFill>
              </a:rPr>
              <a:t>application</a:t>
            </a:r>
            <a:r>
              <a:rPr lang="es-AR" altLang="es-AR" sz="1800" b="1" dirty="0">
                <a:solidFill>
                  <a:schemeClr val="tx2"/>
                </a:solidFill>
              </a:rPr>
              <a:t> server es la siguiente.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IP: </a:t>
            </a:r>
            <a:r>
              <a:rPr lang="es-AR" altLang="es-AR" sz="1800" b="1" dirty="0">
                <a:solidFill>
                  <a:srgbClr val="008000"/>
                </a:solidFill>
              </a:rPr>
              <a:t>135.122.99.86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 err="1">
                <a:solidFill>
                  <a:schemeClr val="tx2"/>
                </a:solidFill>
              </a:rPr>
              <a:t>User</a:t>
            </a:r>
            <a:r>
              <a:rPr lang="es-AR" altLang="es-AR" sz="1800" b="1" dirty="0">
                <a:solidFill>
                  <a:schemeClr val="tx2"/>
                </a:solidFill>
              </a:rPr>
              <a:t>: </a:t>
            </a:r>
            <a:r>
              <a:rPr lang="es-AR" altLang="es-AR" sz="1800" b="1" dirty="0" err="1">
                <a:solidFill>
                  <a:srgbClr val="008000"/>
                </a:solidFill>
              </a:rPr>
              <a:t>root</a:t>
            </a:r>
            <a:endParaRPr lang="es-AR" altLang="es-AR" sz="18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Pass: </a:t>
            </a:r>
            <a:r>
              <a:rPr lang="es-AR" altLang="es-AR" sz="1800" b="1" dirty="0">
                <a:solidFill>
                  <a:srgbClr val="008000"/>
                </a:solidFill>
              </a:rPr>
              <a:t>hell0!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8802" y="3290317"/>
            <a:ext cx="4254868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Conectarse por </a:t>
            </a:r>
            <a:r>
              <a:rPr lang="es-AR" altLang="es-AR" sz="1800" b="1" dirty="0" err="1">
                <a:solidFill>
                  <a:schemeClr val="tx2"/>
                </a:solidFill>
              </a:rPr>
              <a:t>WinSCP</a:t>
            </a:r>
            <a:r>
              <a:rPr lang="es-AR" altLang="es-AR" sz="1800" b="1" dirty="0">
                <a:solidFill>
                  <a:schemeClr val="tx2"/>
                </a:solidFill>
              </a:rPr>
              <a:t> dejando los campos &lt;File </a:t>
            </a:r>
            <a:r>
              <a:rPr lang="es-AR" altLang="es-AR" sz="1800" b="1" dirty="0" err="1">
                <a:solidFill>
                  <a:schemeClr val="tx2"/>
                </a:solidFill>
              </a:rPr>
              <a:t>protocol</a:t>
            </a:r>
            <a:r>
              <a:rPr lang="es-AR" altLang="es-AR" sz="1800" b="1" dirty="0">
                <a:solidFill>
                  <a:schemeClr val="tx2"/>
                </a:solidFill>
              </a:rPr>
              <a:t>&gt; y &lt;Port </a:t>
            </a:r>
            <a:r>
              <a:rPr lang="es-AR" altLang="es-AR" sz="1800" b="1" dirty="0" err="1">
                <a:solidFill>
                  <a:schemeClr val="tx2"/>
                </a:solidFill>
              </a:rPr>
              <a:t>number</a:t>
            </a:r>
            <a:r>
              <a:rPr lang="es-AR" altLang="es-AR" sz="1800" b="1" dirty="0">
                <a:solidFill>
                  <a:schemeClr val="tx2"/>
                </a:solidFill>
              </a:rPr>
              <a:t>&gt; en sus valores por defecto.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18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Tener en cuenta que para poder acceder se debe estar </a:t>
            </a:r>
            <a:r>
              <a:rPr lang="es-AR" altLang="es-AR" sz="1800" b="1" dirty="0" err="1">
                <a:solidFill>
                  <a:schemeClr val="tx2"/>
                </a:solidFill>
              </a:rPr>
              <a:t>logueado</a:t>
            </a:r>
            <a:r>
              <a:rPr lang="es-AR" altLang="es-AR" sz="1800" b="1" dirty="0">
                <a:solidFill>
                  <a:schemeClr val="tx2"/>
                </a:solidFill>
              </a:rPr>
              <a:t> en la VPN de </a:t>
            </a:r>
            <a:r>
              <a:rPr lang="es-AR" altLang="es-AR" sz="1800" b="1" dirty="0" err="1">
                <a:solidFill>
                  <a:schemeClr val="tx2"/>
                </a:solidFill>
              </a:rPr>
              <a:t>Avaya</a:t>
            </a:r>
            <a:r>
              <a:rPr lang="es-AR" altLang="es-AR" sz="1800" b="1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834" b="43750"/>
          <a:stretch/>
        </p:blipFill>
        <p:spPr>
          <a:xfrm>
            <a:off x="5134819" y="3290317"/>
            <a:ext cx="3144358" cy="22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909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Server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801" y="1528628"/>
            <a:ext cx="8273194" cy="442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Hay dos </a:t>
            </a:r>
            <a:r>
              <a:rPr lang="es-AR" altLang="es-AR" sz="2000" b="1" dirty="0" err="1">
                <a:solidFill>
                  <a:schemeClr val="tx2"/>
                </a:solidFill>
              </a:rPr>
              <a:t>tomcats</a:t>
            </a:r>
            <a:r>
              <a:rPr lang="es-AR" altLang="es-AR" sz="2000" b="1" dirty="0">
                <a:solidFill>
                  <a:schemeClr val="tx2"/>
                </a:solidFill>
              </a:rPr>
              <a:t> instalados (pueden instalarse mas): </a:t>
            </a:r>
            <a:br>
              <a:rPr lang="es-AR" altLang="es-AR" sz="2000" b="1" dirty="0">
                <a:solidFill>
                  <a:schemeClr val="tx2"/>
                </a:solidFill>
              </a:rPr>
            </a:br>
            <a:r>
              <a:rPr lang="es-AR" altLang="es-AR" sz="2000" b="1" dirty="0">
                <a:solidFill>
                  <a:srgbClr val="008000"/>
                </a:solidFill>
              </a:rPr>
              <a:t>/</a:t>
            </a:r>
            <a:r>
              <a:rPr lang="es-AR" altLang="es-AR" sz="2000" b="1" dirty="0" err="1">
                <a:solidFill>
                  <a:srgbClr val="008000"/>
                </a:solidFill>
              </a:rPr>
              <a:t>usr</a:t>
            </a:r>
            <a:r>
              <a:rPr lang="es-AR" altLang="es-AR" sz="2000" b="1" dirty="0">
                <a:solidFill>
                  <a:srgbClr val="008000"/>
                </a:solidFill>
              </a:rPr>
              <a:t>/local/apache-tomcat-7.0.67_Certius (puerto 8080)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rgbClr val="008000"/>
                </a:solidFill>
              </a:rPr>
              <a:t>/</a:t>
            </a:r>
            <a:r>
              <a:rPr lang="es-AR" altLang="es-AR" sz="2000" b="1" dirty="0" err="1">
                <a:solidFill>
                  <a:srgbClr val="008000"/>
                </a:solidFill>
              </a:rPr>
              <a:t>usr</a:t>
            </a:r>
            <a:r>
              <a:rPr lang="es-AR" altLang="es-AR" sz="2000" b="1" dirty="0">
                <a:solidFill>
                  <a:srgbClr val="008000"/>
                </a:solidFill>
              </a:rPr>
              <a:t>/local/apache-tomcat-6.0.44_Certius (puerto 8081)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NO ESTAN INSTALADOS COMO SERVICIO. Hay que bajarlos antes de desplegar y levantarlo ejecutando por consola los comandos desde el “</a:t>
            </a:r>
            <a:r>
              <a:rPr lang="es-AR" altLang="es-AR" sz="2000" b="1" dirty="0" err="1">
                <a:solidFill>
                  <a:schemeClr val="tx2"/>
                </a:solidFill>
              </a:rPr>
              <a:t>bin</a:t>
            </a:r>
            <a:r>
              <a:rPr lang="es-AR" altLang="es-AR" sz="2000" b="1" dirty="0">
                <a:solidFill>
                  <a:schemeClr val="tx2"/>
                </a:solidFill>
              </a:rPr>
              <a:t>” del </a:t>
            </a:r>
            <a:r>
              <a:rPr lang="es-AR" altLang="es-AR" sz="2000" b="1" dirty="0" err="1">
                <a:solidFill>
                  <a:schemeClr val="tx2"/>
                </a:solidFill>
              </a:rPr>
              <a:t>tomcat</a:t>
            </a:r>
            <a:r>
              <a:rPr lang="es-AR" altLang="es-AR" sz="2000" b="1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rgbClr val="008000"/>
                </a:solidFill>
              </a:rPr>
              <a:t>shutdown.sh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rgbClr val="008000"/>
                </a:solidFill>
              </a:rPr>
              <a:t>startup.sh</a:t>
            </a:r>
            <a:endParaRPr lang="es-AR" altLang="es-AR" sz="20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Verificar que al levantar el </a:t>
            </a:r>
            <a:r>
              <a:rPr lang="es-AR" altLang="es-AR" sz="2000" b="1" dirty="0" err="1">
                <a:solidFill>
                  <a:schemeClr val="tx2"/>
                </a:solidFill>
              </a:rPr>
              <a:t>tomcat</a:t>
            </a:r>
            <a:r>
              <a:rPr lang="es-AR" altLang="es-AR" sz="2000" b="1" dirty="0">
                <a:solidFill>
                  <a:schemeClr val="tx2"/>
                </a:solidFill>
              </a:rPr>
              <a:t>, se </a:t>
            </a:r>
            <a:r>
              <a:rPr lang="es-AR" altLang="es-AR" sz="2000" b="1" dirty="0" err="1">
                <a:solidFill>
                  <a:schemeClr val="tx2"/>
                </a:solidFill>
              </a:rPr>
              <a:t>deploye</a:t>
            </a:r>
            <a:r>
              <a:rPr lang="es-AR" altLang="es-AR" sz="2000" b="1" dirty="0">
                <a:solidFill>
                  <a:schemeClr val="tx2"/>
                </a:solidFill>
              </a:rPr>
              <a:t> en </a:t>
            </a:r>
            <a:r>
              <a:rPr lang="es-AR" altLang="es-AR" sz="2000" b="1" dirty="0" err="1">
                <a:solidFill>
                  <a:schemeClr val="tx2"/>
                </a:solidFill>
              </a:rPr>
              <a:t>webapps</a:t>
            </a:r>
            <a:r>
              <a:rPr lang="es-AR" altLang="es-AR" sz="2000" b="1" dirty="0">
                <a:solidFill>
                  <a:schemeClr val="tx2"/>
                </a:solidFill>
              </a:rPr>
              <a:t> el directorio de la aplicación, con el mismo nombre que tiene el .</a:t>
            </a:r>
            <a:r>
              <a:rPr lang="es-AR" altLang="es-AR" sz="2000" b="1" dirty="0" err="1">
                <a:solidFill>
                  <a:schemeClr val="tx2"/>
                </a:solidFill>
              </a:rPr>
              <a:t>war</a:t>
            </a: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213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Server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801" y="1528628"/>
            <a:ext cx="8273194" cy="442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800" b="1" dirty="0">
                <a:solidFill>
                  <a:schemeClr val="tx2"/>
                </a:solidFill>
              </a:rPr>
              <a:t>IMPORTANTE: después de arrancar el </a:t>
            </a:r>
            <a:r>
              <a:rPr lang="es-AR" altLang="es-AR" sz="2800" b="1" dirty="0" err="1">
                <a:solidFill>
                  <a:schemeClr val="tx2"/>
                </a:solidFill>
              </a:rPr>
              <a:t>Tomcat</a:t>
            </a:r>
            <a:r>
              <a:rPr lang="es-AR" altLang="es-AR" sz="2800" b="1" dirty="0">
                <a:solidFill>
                  <a:schemeClr val="tx2"/>
                </a:solidFill>
              </a:rPr>
              <a:t> SIEMPRE hay que deshabilitar el firewall en el </a:t>
            </a:r>
            <a:r>
              <a:rPr lang="es-AR" altLang="es-AR" sz="2800" b="1" dirty="0" err="1">
                <a:solidFill>
                  <a:schemeClr val="tx2"/>
                </a:solidFill>
              </a:rPr>
              <a:t>Applicatión</a:t>
            </a:r>
            <a:r>
              <a:rPr lang="es-AR" altLang="es-AR" sz="2800" b="1" dirty="0">
                <a:solidFill>
                  <a:schemeClr val="tx2"/>
                </a:solidFill>
              </a:rPr>
              <a:t> Server, con el comando: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800" b="1" dirty="0" err="1">
                <a:solidFill>
                  <a:schemeClr val="tx2"/>
                </a:solidFill>
              </a:rPr>
              <a:t>service</a:t>
            </a:r>
            <a:r>
              <a:rPr lang="es-AR" altLang="es-AR" sz="2800" b="1" dirty="0">
                <a:solidFill>
                  <a:schemeClr val="tx2"/>
                </a:solidFill>
              </a:rPr>
              <a:t> </a:t>
            </a:r>
            <a:r>
              <a:rPr lang="es-AR" altLang="es-AR" sz="2800" b="1" dirty="0" err="1">
                <a:solidFill>
                  <a:schemeClr val="tx2"/>
                </a:solidFill>
              </a:rPr>
              <a:t>iptables</a:t>
            </a:r>
            <a:r>
              <a:rPr lang="es-AR" altLang="es-AR" sz="2800" b="1" dirty="0">
                <a:solidFill>
                  <a:schemeClr val="tx2"/>
                </a:solidFill>
              </a:rPr>
              <a:t> stop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118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Experience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Portal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801" y="1342777"/>
            <a:ext cx="8273194" cy="359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Para poder llamar a la aplicación hay que crearla en el </a:t>
            </a:r>
            <a:r>
              <a:rPr lang="es-AR" altLang="es-AR" sz="2000" b="1" dirty="0" err="1">
                <a:solidFill>
                  <a:schemeClr val="tx2"/>
                </a:solidFill>
              </a:rPr>
              <a:t>Experience</a:t>
            </a:r>
            <a:r>
              <a:rPr lang="es-AR" altLang="es-AR" sz="2000" b="1" dirty="0">
                <a:solidFill>
                  <a:schemeClr val="tx2"/>
                </a:solidFill>
              </a:rPr>
              <a:t> Portal y asignarle un DNIS. </a:t>
            </a:r>
            <a:br>
              <a:rPr lang="es-AR" altLang="es-AR" sz="2000" b="1" dirty="0">
                <a:solidFill>
                  <a:schemeClr val="tx2"/>
                </a:solidFill>
              </a:rPr>
            </a:br>
            <a:r>
              <a:rPr lang="es-AR" altLang="es-AR" sz="2000" b="1" dirty="0">
                <a:solidFill>
                  <a:schemeClr val="tx2"/>
                </a:solidFill>
              </a:rPr>
              <a:t>Ingresar con las siguientes credenciales e ir a la sección </a:t>
            </a:r>
            <a:r>
              <a:rPr lang="es-AR" altLang="es-AR" sz="2000" b="1" dirty="0" err="1">
                <a:solidFill>
                  <a:schemeClr val="tx2"/>
                </a:solidFill>
              </a:rPr>
              <a:t>Applications</a:t>
            </a:r>
            <a:r>
              <a:rPr lang="es-AR" altLang="es-AR" sz="2000" b="1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70000"/>
            </a:pPr>
            <a:r>
              <a:rPr lang="nb-NO" altLang="es-AR" sz="2000" b="1" dirty="0">
                <a:solidFill>
                  <a:schemeClr val="tx2"/>
                </a:solidFill>
              </a:rPr>
              <a:t>IP:  </a:t>
            </a:r>
            <a:r>
              <a:rPr lang="nb-NO" altLang="es-AR" sz="2000" b="1" dirty="0">
                <a:solidFill>
                  <a:srgbClr val="008000"/>
                </a:solidFill>
              </a:rPr>
              <a:t>https://</a:t>
            </a:r>
            <a:r>
              <a:rPr lang="nb-NO" altLang="es-AR" sz="2000" b="1" dirty="0" smtClean="0">
                <a:solidFill>
                  <a:srgbClr val="008000"/>
                </a:solidFill>
              </a:rPr>
              <a:t>135.20.201.10/VoicePortal</a:t>
            </a:r>
            <a:endParaRPr lang="nb-NO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nb-NO" altLang="es-AR" sz="2000" b="1" dirty="0">
                <a:solidFill>
                  <a:schemeClr val="tx2"/>
                </a:solidFill>
              </a:rPr>
              <a:t>user: </a:t>
            </a:r>
            <a:r>
              <a:rPr lang="nb-NO" altLang="es-AR" sz="2000" b="1" dirty="0" smtClean="0">
                <a:solidFill>
                  <a:srgbClr val="008000"/>
                </a:solidFill>
              </a:rPr>
              <a:t>certius</a:t>
            </a:r>
            <a:endParaRPr lang="nb-NO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nb-NO" altLang="es-AR" sz="2000" b="1" dirty="0">
                <a:solidFill>
                  <a:schemeClr val="tx2"/>
                </a:solidFill>
              </a:rPr>
              <a:t>pass: </a:t>
            </a:r>
            <a:r>
              <a:rPr lang="nb-NO" altLang="es-AR" sz="2000" b="1" dirty="0" smtClean="0">
                <a:solidFill>
                  <a:srgbClr val="008000"/>
                </a:solidFill>
              </a:rPr>
              <a:t>certius$01</a:t>
            </a: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4" y="3845606"/>
            <a:ext cx="3120293" cy="2308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0618"/>
          <a:stretch/>
        </p:blipFill>
        <p:spPr>
          <a:xfrm>
            <a:off x="4088780" y="4179428"/>
            <a:ext cx="4602215" cy="152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492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Experience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Portal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801" y="1303023"/>
            <a:ext cx="8273194" cy="47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err="1">
                <a:solidFill>
                  <a:schemeClr val="tx2"/>
                </a:solidFill>
              </a:rPr>
              <a:t>Hacer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clic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“Add”  para </a:t>
            </a:r>
            <a:r>
              <a:rPr lang="en-US" altLang="es-AR" sz="2000" b="1" dirty="0" err="1">
                <a:solidFill>
                  <a:schemeClr val="tx2"/>
                </a:solidFill>
              </a:rPr>
              <a:t>dar</a:t>
            </a:r>
            <a:r>
              <a:rPr lang="en-US" altLang="es-AR" sz="2000" b="1" dirty="0">
                <a:solidFill>
                  <a:schemeClr val="tx2"/>
                </a:solidFill>
              </a:rPr>
              <a:t> de </a:t>
            </a:r>
            <a:r>
              <a:rPr lang="en-US" altLang="es-AR" sz="2000" b="1" dirty="0" err="1">
                <a:solidFill>
                  <a:schemeClr val="tx2"/>
                </a:solidFill>
              </a:rPr>
              <a:t>alta</a:t>
            </a:r>
            <a:r>
              <a:rPr lang="en-US" altLang="es-AR" sz="2000" b="1" dirty="0">
                <a:solidFill>
                  <a:schemeClr val="tx2"/>
                </a:solidFill>
              </a:rPr>
              <a:t> la </a:t>
            </a:r>
            <a:r>
              <a:rPr lang="en-US" altLang="es-AR" sz="2000" b="1" dirty="0" err="1">
                <a:solidFill>
                  <a:schemeClr val="tx2"/>
                </a:solidFill>
              </a:rPr>
              <a:t>nueva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aplicación</a:t>
            </a:r>
            <a:r>
              <a:rPr lang="en-US" altLang="es-AR" sz="2000" b="1" dirty="0">
                <a:solidFill>
                  <a:schemeClr val="tx2"/>
                </a:solidFill>
              </a:rPr>
              <a:t>. </a:t>
            </a: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01" y="1930891"/>
            <a:ext cx="3236232" cy="1067623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7801" y="3194366"/>
            <a:ext cx="8273194" cy="15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el </a:t>
            </a:r>
            <a:r>
              <a:rPr lang="en-US" altLang="es-AR" sz="2000" b="1" dirty="0" err="1">
                <a:solidFill>
                  <a:schemeClr val="tx2"/>
                </a:solidFill>
              </a:rPr>
              <a:t>formulario</a:t>
            </a:r>
            <a:r>
              <a:rPr lang="en-US" altLang="es-AR" sz="2000" b="1" dirty="0">
                <a:solidFill>
                  <a:schemeClr val="tx2"/>
                </a:solidFill>
              </a:rPr>
              <a:t> al que se </a:t>
            </a:r>
            <a:r>
              <a:rPr lang="en-US" altLang="es-AR" sz="2000" b="1" dirty="0" err="1">
                <a:solidFill>
                  <a:schemeClr val="tx2"/>
                </a:solidFill>
              </a:rPr>
              <a:t>redirige</a:t>
            </a:r>
            <a:r>
              <a:rPr lang="en-US" altLang="es-AR" sz="2000" b="1" dirty="0">
                <a:solidFill>
                  <a:schemeClr val="tx2"/>
                </a:solidFill>
              </a:rPr>
              <a:t>, </a:t>
            </a:r>
            <a:r>
              <a:rPr lang="en-US" altLang="es-AR" sz="2000" b="1" dirty="0" err="1">
                <a:solidFill>
                  <a:schemeClr val="tx2"/>
                </a:solidFill>
              </a:rPr>
              <a:t>definir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los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parámetros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br>
              <a:rPr lang="en-US" altLang="es-AR" sz="2000" b="1" dirty="0">
                <a:solidFill>
                  <a:schemeClr val="tx2"/>
                </a:solidFill>
              </a:rPr>
            </a:br>
            <a:r>
              <a:rPr lang="en-US" altLang="es-AR" sz="2000" b="1" dirty="0">
                <a:solidFill>
                  <a:schemeClr val="tx2"/>
                </a:solidFill>
              </a:rPr>
              <a:t>- Name: </a:t>
            </a:r>
            <a:r>
              <a:rPr lang="en-US" altLang="es-AR" sz="2000" b="1" dirty="0" err="1">
                <a:solidFill>
                  <a:schemeClr val="tx2"/>
                </a:solidFill>
              </a:rPr>
              <a:t>nombre</a:t>
            </a:r>
            <a:r>
              <a:rPr lang="en-US" altLang="es-AR" sz="2000" b="1" dirty="0">
                <a:solidFill>
                  <a:schemeClr val="tx2"/>
                </a:solidFill>
              </a:rPr>
              <a:t> de la </a:t>
            </a:r>
            <a:r>
              <a:rPr lang="en-US" altLang="es-AR" sz="2000" b="1" dirty="0" err="1">
                <a:solidFill>
                  <a:schemeClr val="tx2"/>
                </a:solidFill>
              </a:rPr>
              <a:t>aplicacion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el EP</a:t>
            </a:r>
            <a:br>
              <a:rPr lang="en-US" altLang="es-AR" sz="2000" b="1" dirty="0">
                <a:solidFill>
                  <a:schemeClr val="tx2"/>
                </a:solidFill>
              </a:rPr>
            </a:br>
            <a:r>
              <a:rPr lang="en-US" altLang="es-AR" sz="2000" b="1" dirty="0">
                <a:solidFill>
                  <a:schemeClr val="tx2"/>
                </a:solidFill>
              </a:rPr>
              <a:t>- </a:t>
            </a:r>
            <a:r>
              <a:rPr lang="en-US" altLang="es-AR" sz="2000" b="1" dirty="0" err="1">
                <a:solidFill>
                  <a:schemeClr val="tx2"/>
                </a:solidFill>
              </a:rPr>
              <a:t>VoiceXML</a:t>
            </a:r>
            <a:r>
              <a:rPr lang="en-US" altLang="es-AR" sz="2000" b="1" dirty="0">
                <a:solidFill>
                  <a:schemeClr val="tx2"/>
                </a:solidFill>
              </a:rPr>
              <a:t> URL: </a:t>
            </a:r>
            <a:r>
              <a:rPr lang="en-US" altLang="es-AR" sz="2000" b="1" dirty="0">
                <a:solidFill>
                  <a:srgbClr val="008000"/>
                </a:solidFill>
              </a:rPr>
              <a:t>http://135.122.99.86:8080/&lt;DirectorioDeLaAplicacion&gt;/Start</a:t>
            </a:r>
            <a:br>
              <a:rPr lang="en-US" altLang="es-AR" sz="2000" b="1" dirty="0">
                <a:solidFill>
                  <a:srgbClr val="008000"/>
                </a:solidFill>
              </a:rPr>
            </a:br>
            <a:r>
              <a:rPr lang="en-US" altLang="es-AR" sz="2000" b="1" dirty="0">
                <a:solidFill>
                  <a:schemeClr val="tx2"/>
                </a:solidFill>
              </a:rPr>
              <a:t>- Called Number: </a:t>
            </a:r>
            <a:r>
              <a:rPr lang="en-US" altLang="es-AR" sz="2000" b="1" dirty="0" err="1">
                <a:solidFill>
                  <a:schemeClr val="tx2"/>
                </a:solidFill>
              </a:rPr>
              <a:t>ingresar</a:t>
            </a:r>
            <a:r>
              <a:rPr lang="en-US" altLang="es-AR" sz="2000" b="1" dirty="0">
                <a:solidFill>
                  <a:schemeClr val="tx2"/>
                </a:solidFill>
              </a:rPr>
              <a:t> el DNIS y </a:t>
            </a:r>
            <a:r>
              <a:rPr lang="en-US" altLang="es-AR" sz="2000" b="1" dirty="0" err="1">
                <a:solidFill>
                  <a:schemeClr val="tx2"/>
                </a:solidFill>
              </a:rPr>
              <a:t>hacer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clic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Add. Los DNIS </a:t>
            </a:r>
            <a:r>
              <a:rPr lang="en-US" altLang="es-AR" sz="2000" b="1" dirty="0" err="1">
                <a:solidFill>
                  <a:schemeClr val="tx2"/>
                </a:solidFill>
              </a:rPr>
              <a:t>provistos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por</a:t>
            </a:r>
            <a:r>
              <a:rPr lang="en-US" altLang="es-AR" sz="2000" b="1" dirty="0">
                <a:solidFill>
                  <a:schemeClr val="tx2"/>
                </a:solidFill>
              </a:rPr>
              <a:t> Avaya son </a:t>
            </a:r>
            <a:r>
              <a:rPr lang="en-US" altLang="es-AR" sz="2000" b="1" dirty="0" smtClean="0">
                <a:solidFill>
                  <a:srgbClr val="008000"/>
                </a:solidFill>
              </a:rPr>
              <a:t>30051</a:t>
            </a:r>
            <a:r>
              <a:rPr lang="en-US" altLang="es-AR" sz="2000" b="1" dirty="0">
                <a:solidFill>
                  <a:srgbClr val="008000"/>
                </a:solidFill>
              </a:rPr>
              <a:t>, </a:t>
            </a:r>
            <a:r>
              <a:rPr lang="en-US" altLang="es-AR" sz="2000" b="1" dirty="0" smtClean="0">
                <a:solidFill>
                  <a:srgbClr val="008000"/>
                </a:solidFill>
              </a:rPr>
              <a:t>30052 </a:t>
            </a:r>
            <a:r>
              <a:rPr lang="en-US" altLang="es-AR" sz="2000" b="1" dirty="0">
                <a:solidFill>
                  <a:srgbClr val="008000"/>
                </a:solidFill>
              </a:rPr>
              <a:t>, </a:t>
            </a:r>
            <a:r>
              <a:rPr lang="en-US" altLang="es-AR" sz="2000" b="1" dirty="0" smtClean="0">
                <a:solidFill>
                  <a:srgbClr val="008000"/>
                </a:solidFill>
              </a:rPr>
              <a:t>30053 </a:t>
            </a:r>
            <a:r>
              <a:rPr lang="en-US" altLang="es-AR" sz="2000" b="1" dirty="0">
                <a:solidFill>
                  <a:srgbClr val="008000"/>
                </a:solidFill>
              </a:rPr>
              <a:t>, </a:t>
            </a:r>
            <a:r>
              <a:rPr lang="en-US" altLang="es-AR" sz="2000" b="1" dirty="0" smtClean="0">
                <a:solidFill>
                  <a:srgbClr val="008000"/>
                </a:solidFill>
              </a:rPr>
              <a:t>30054 </a:t>
            </a:r>
            <a:r>
              <a:rPr lang="en-US" altLang="es-AR" sz="2000" b="1" dirty="0">
                <a:solidFill>
                  <a:schemeClr val="tx2"/>
                </a:solidFill>
              </a:rPr>
              <a:t> y </a:t>
            </a:r>
            <a:r>
              <a:rPr lang="en-US" altLang="es-AR" sz="2000" b="1" dirty="0" smtClean="0">
                <a:solidFill>
                  <a:srgbClr val="008000"/>
                </a:solidFill>
              </a:rPr>
              <a:t>30055</a:t>
            </a: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1" y="5148459"/>
            <a:ext cx="2011707" cy="831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041" y="5207858"/>
            <a:ext cx="2733231" cy="772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805" y="5207858"/>
            <a:ext cx="2041758" cy="10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723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Experience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Portal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7801" y="1303022"/>
            <a:ext cx="8273194" cy="69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err="1">
                <a:solidFill>
                  <a:schemeClr val="tx2"/>
                </a:solidFill>
              </a:rPr>
              <a:t>Dejar</a:t>
            </a:r>
            <a:r>
              <a:rPr lang="en-US" altLang="es-AR" sz="2000" b="1" dirty="0">
                <a:solidFill>
                  <a:schemeClr val="tx2"/>
                </a:solidFill>
              </a:rPr>
              <a:t> el resto de </a:t>
            </a:r>
            <a:r>
              <a:rPr lang="en-US" altLang="es-AR" sz="2000" b="1" dirty="0" err="1">
                <a:solidFill>
                  <a:schemeClr val="tx2"/>
                </a:solidFill>
              </a:rPr>
              <a:t>los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campos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su</a:t>
            </a:r>
            <a:r>
              <a:rPr lang="en-US" altLang="es-AR" sz="2000" b="1" dirty="0">
                <a:solidFill>
                  <a:schemeClr val="tx2"/>
                </a:solidFill>
              </a:rPr>
              <a:t> valor </a:t>
            </a:r>
            <a:r>
              <a:rPr lang="en-US" altLang="es-AR" sz="2000" b="1" dirty="0" err="1">
                <a:solidFill>
                  <a:schemeClr val="tx2"/>
                </a:solidFill>
              </a:rPr>
              <a:t>por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defecto</a:t>
            </a:r>
            <a:r>
              <a:rPr lang="en-US" altLang="es-AR" sz="2000" b="1" dirty="0">
                <a:solidFill>
                  <a:schemeClr val="tx2"/>
                </a:solidFill>
              </a:rPr>
              <a:t> y </a:t>
            </a:r>
            <a:r>
              <a:rPr lang="en-US" altLang="es-AR" sz="2000" b="1" dirty="0" err="1">
                <a:solidFill>
                  <a:schemeClr val="tx2"/>
                </a:solidFill>
              </a:rPr>
              <a:t>hacer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clic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Save</a:t>
            </a: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01" y="2123595"/>
            <a:ext cx="1956283" cy="90092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801" y="3485557"/>
            <a:ext cx="8273194" cy="69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Verificar que la aplicación aparezca en la lista y que esté habilitada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3" y="4179114"/>
            <a:ext cx="3866495" cy="5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3CX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5857" y="1294634"/>
            <a:ext cx="8273194" cy="32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smtClean="0">
                <a:solidFill>
                  <a:schemeClr val="tx2"/>
                </a:solidFill>
              </a:rPr>
              <a:t>Hay que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bajarse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el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programa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3CX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desde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este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link:</a:t>
            </a:r>
          </a:p>
          <a:p>
            <a:r>
              <a:rPr lang="es-AR" sz="2000" u="sng" dirty="0">
                <a:hlinkClick r:id="rId2"/>
              </a:rPr>
              <a:t>https://www.3cx.com/voip/softphone</a:t>
            </a:r>
            <a:r>
              <a:rPr lang="es-AR" sz="2000" u="sng" dirty="0" smtClean="0">
                <a:hlinkClick r:id="rId2"/>
              </a:rPr>
              <a:t>/</a:t>
            </a:r>
            <a:endParaRPr lang="en-US" altLang="es-AR" sz="2000" b="1" dirty="0" smtClean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 smtClean="0">
                <a:solidFill>
                  <a:schemeClr val="tx2"/>
                </a:solidFill>
              </a:rPr>
              <a:t>Una vez instalado hay que agregar una cuenta: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7" y="3565235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947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5813</TotalTime>
  <Words>306</Words>
  <Application>Microsoft Office PowerPoint</Application>
  <PresentationFormat>Letter Paper (8.5x11 in)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Redmond Template v3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Ignacio Rodriguez</cp:lastModifiedBy>
  <cp:revision>664</cp:revision>
  <cp:lastPrinted>2005-04-07T19:27:31Z</cp:lastPrinted>
  <dcterms:created xsi:type="dcterms:W3CDTF">2009-02-23T17:30:19Z</dcterms:created>
  <dcterms:modified xsi:type="dcterms:W3CDTF">2017-03-27T14:33:20Z</dcterms:modified>
</cp:coreProperties>
</file>