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Lst>
  <p:notesMasterIdLst>
    <p:notesMasterId r:id="rId12"/>
  </p:notesMasterIdLst>
  <p:handoutMasterIdLst>
    <p:handoutMasterId r:id="rId13"/>
  </p:handoutMasterIdLst>
  <p:sldIdLst>
    <p:sldId id="1010" r:id="rId3"/>
    <p:sldId id="1060" r:id="rId4"/>
    <p:sldId id="1061" r:id="rId5"/>
    <p:sldId id="1063" r:id="rId6"/>
    <p:sldId id="1067" r:id="rId7"/>
    <p:sldId id="1062" r:id="rId8"/>
    <p:sldId id="1066" r:id="rId9"/>
    <p:sldId id="1064" r:id="rId10"/>
    <p:sldId id="1065" r:id="rId11"/>
  </p:sldIdLst>
  <p:sldSz cx="9144000" cy="6858000" type="letter"/>
  <p:notesSz cx="7315200" cy="9601200"/>
  <p:defaultTextStyle>
    <a:defPPr>
      <a:defRPr lang="en-US"/>
    </a:defPPr>
    <a:lvl1pPr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1pPr>
    <a:lvl2pPr marL="4572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2pPr>
    <a:lvl3pPr marL="9144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3pPr>
    <a:lvl4pPr marL="13716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4pPr>
    <a:lvl5pPr marL="18288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5pPr>
    <a:lvl6pPr marL="2286000" algn="l" defTabSz="914400" rtl="0" eaLnBrk="1" latinLnBrk="0" hangingPunct="1">
      <a:defRPr sz="1600" i="1" kern="1200">
        <a:solidFill>
          <a:schemeClr val="accent1"/>
        </a:solidFill>
        <a:latin typeface="Eurostile" pitchFamily="34" charset="0"/>
        <a:ea typeface="+mn-ea"/>
        <a:cs typeface="+mn-cs"/>
      </a:defRPr>
    </a:lvl6pPr>
    <a:lvl7pPr marL="2743200" algn="l" defTabSz="914400" rtl="0" eaLnBrk="1" latinLnBrk="0" hangingPunct="1">
      <a:defRPr sz="1600" i="1" kern="1200">
        <a:solidFill>
          <a:schemeClr val="accent1"/>
        </a:solidFill>
        <a:latin typeface="Eurostile" pitchFamily="34" charset="0"/>
        <a:ea typeface="+mn-ea"/>
        <a:cs typeface="+mn-cs"/>
      </a:defRPr>
    </a:lvl7pPr>
    <a:lvl8pPr marL="3200400" algn="l" defTabSz="914400" rtl="0" eaLnBrk="1" latinLnBrk="0" hangingPunct="1">
      <a:defRPr sz="1600" i="1" kern="1200">
        <a:solidFill>
          <a:schemeClr val="accent1"/>
        </a:solidFill>
        <a:latin typeface="Eurostile" pitchFamily="34" charset="0"/>
        <a:ea typeface="+mn-ea"/>
        <a:cs typeface="+mn-cs"/>
      </a:defRPr>
    </a:lvl8pPr>
    <a:lvl9pPr marL="3657600" algn="l" defTabSz="914400" rtl="0" eaLnBrk="1" latinLnBrk="0" hangingPunct="1">
      <a:defRPr sz="1600" i="1" kern="1200">
        <a:solidFill>
          <a:schemeClr val="accent1"/>
        </a:solidFill>
        <a:latin typeface="Eurostile"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66"/>
    <a:srgbClr val="669900"/>
    <a:srgbClr val="FF9933"/>
    <a:srgbClr val="CCCC00"/>
    <a:srgbClr val="339933"/>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88099" autoAdjust="0"/>
  </p:normalViewPr>
  <p:slideViewPr>
    <p:cSldViewPr snapToGrid="0">
      <p:cViewPr varScale="1">
        <p:scale>
          <a:sx n="72" d="100"/>
          <a:sy n="72" d="100"/>
        </p:scale>
        <p:origin x="1380" y="72"/>
      </p:cViewPr>
      <p:guideLst>
        <p:guide orient="horz" pos="2160"/>
        <p:guide pos="2880"/>
      </p:guideLst>
    </p:cSldViewPr>
  </p:slideViewPr>
  <p:notesTextViewPr>
    <p:cViewPr>
      <p:scale>
        <a:sx n="100" d="100"/>
        <a:sy n="100" d="100"/>
      </p:scale>
      <p:origin x="0" y="0"/>
    </p:cViewPr>
  </p:notesTextViewPr>
  <p:notesViewPr>
    <p:cSldViewPr snapToGrid="0">
      <p:cViewPr varScale="1">
        <p:scale>
          <a:sx n="53" d="100"/>
          <a:sy n="53" d="100"/>
        </p:scale>
        <p:origin x="-2826"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563563" y="949325"/>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
        <p:nvSpPr>
          <p:cNvPr id="6147" name="Rectangle 9"/>
          <p:cNvSpPr>
            <a:spLocks noChangeArrowheads="1"/>
          </p:cNvSpPr>
          <p:nvPr/>
        </p:nvSpPr>
        <p:spPr bwMode="auto">
          <a:xfrm>
            <a:off x="563563" y="3736975"/>
            <a:ext cx="2887662" cy="2127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
        <p:nvSpPr>
          <p:cNvPr id="6148" name="Rectangle 10"/>
          <p:cNvSpPr>
            <a:spLocks noChangeArrowheads="1"/>
          </p:cNvSpPr>
          <p:nvPr/>
        </p:nvSpPr>
        <p:spPr bwMode="auto">
          <a:xfrm>
            <a:off x="563563" y="6521450"/>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Tree>
    <p:extLst>
      <p:ext uri="{BB962C8B-B14F-4D97-AF65-F5344CB8AC3E}">
        <p14:creationId xmlns:p14="http://schemas.microsoft.com/office/powerpoint/2010/main" val="3400139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41275" y="-20638"/>
            <a:ext cx="321627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1" name="Rectangle 3"/>
          <p:cNvSpPr>
            <a:spLocks noGrp="1" noChangeArrowheads="1"/>
          </p:cNvSpPr>
          <p:nvPr>
            <p:ph type="dt" idx="1"/>
          </p:nvPr>
        </p:nvSpPr>
        <p:spPr bwMode="auto">
          <a:xfrm>
            <a:off x="4140200" y="-20638"/>
            <a:ext cx="313372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algn="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49363" y="698500"/>
            <a:ext cx="4826000" cy="3619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179513" y="4560888"/>
            <a:ext cx="4956175" cy="4348162"/>
          </a:xfrm>
          <a:prstGeom prst="rect">
            <a:avLst/>
          </a:prstGeom>
          <a:noFill/>
          <a:ln w="9525">
            <a:noFill/>
            <a:miter lim="800000"/>
            <a:headEnd/>
            <a:tailEnd/>
          </a:ln>
          <a:effectLst/>
        </p:spPr>
        <p:txBody>
          <a:bodyPr vert="horz" wrap="square" lIns="94521" tIns="47263" rIns="94521" bIns="4726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41275" y="9148763"/>
            <a:ext cx="321627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4140200" y="9148763"/>
            <a:ext cx="313372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algn="r" defTabSz="938213" eaLnBrk="0" hangingPunct="0">
              <a:lnSpc>
                <a:spcPct val="100000"/>
              </a:lnSpc>
              <a:spcBef>
                <a:spcPct val="0"/>
              </a:spcBef>
              <a:buClrTx/>
              <a:buSzTx/>
              <a:buFontTx/>
              <a:buNone/>
              <a:defRPr sz="1000" i="0">
                <a:solidFill>
                  <a:schemeClr val="tx1"/>
                </a:solidFill>
                <a:latin typeface="Arial" charset="0"/>
              </a:defRPr>
            </a:lvl1pPr>
          </a:lstStyle>
          <a:p>
            <a:pPr>
              <a:defRPr/>
            </a:pPr>
            <a:fld id="{537E8446-F989-446E-AD40-2F70C488F9AF}" type="slidenum">
              <a:rPr lang="en-US"/>
              <a:pPr>
                <a:defRPr/>
              </a:pPr>
              <a:t>‹#›</a:t>
            </a:fld>
            <a:endParaRPr lang="en-US"/>
          </a:p>
        </p:txBody>
      </p:sp>
      <p:sp>
        <p:nvSpPr>
          <p:cNvPr id="5128" name="Rectangle 8"/>
          <p:cNvSpPr>
            <a:spLocks noChangeArrowheads="1"/>
          </p:cNvSpPr>
          <p:nvPr/>
        </p:nvSpPr>
        <p:spPr bwMode="auto">
          <a:xfrm>
            <a:off x="1741488" y="9013825"/>
            <a:ext cx="47402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r>
              <a:rPr lang="en-US" altLang="es-AR" sz="800" i="0">
                <a:solidFill>
                  <a:schemeClr val="tx1"/>
                </a:solidFill>
                <a:latin typeface="Arial" charset="0"/>
              </a:rPr>
              <a:t>EDS and the EDS logo are registered marks of Electronic Data Systems Corporation.</a:t>
            </a:r>
            <a:br>
              <a:rPr lang="en-US" altLang="es-AR" sz="800" i="0">
                <a:solidFill>
                  <a:schemeClr val="tx1"/>
                </a:solidFill>
                <a:latin typeface="Arial" charset="0"/>
              </a:rPr>
            </a:br>
            <a:r>
              <a:rPr lang="en-US" altLang="es-AR" sz="700" i="0">
                <a:solidFill>
                  <a:schemeClr val="tx1"/>
                </a:solidFill>
                <a:latin typeface="Arial" charset="0"/>
              </a:rPr>
              <a:t>EDS is an equal opportunity employer, m/f/v/d.</a:t>
            </a:r>
          </a:p>
          <a:p>
            <a:pPr>
              <a:lnSpc>
                <a:spcPct val="100000"/>
              </a:lnSpc>
              <a:spcBef>
                <a:spcPct val="0"/>
              </a:spcBef>
              <a:buClrTx/>
              <a:buSzTx/>
              <a:buFontTx/>
              <a:buNone/>
              <a:defRPr/>
            </a:pPr>
            <a:r>
              <a:rPr lang="en-US" altLang="es-AR" sz="700" i="0">
                <a:solidFill>
                  <a:schemeClr val="tx1"/>
                </a:solidFill>
                <a:latin typeface="Arial" charset="0"/>
              </a:rPr>
              <a:t>Copyright ©1997 Electronic Data Systems Corporation. All rights reserved.</a:t>
            </a:r>
          </a:p>
        </p:txBody>
      </p:sp>
      <p:sp>
        <p:nvSpPr>
          <p:cNvPr id="5129" name="Rectangle 9"/>
          <p:cNvSpPr>
            <a:spLocks noChangeArrowheads="1"/>
          </p:cNvSpPr>
          <p:nvPr/>
        </p:nvSpPr>
        <p:spPr bwMode="auto">
          <a:xfrm>
            <a:off x="1073150" y="8832850"/>
            <a:ext cx="7270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r>
              <a:rPr lang="en-US" altLang="es-AR" sz="3800" i="0">
                <a:solidFill>
                  <a:schemeClr val="tx1"/>
                </a:solidFill>
                <a:latin typeface="EDS" pitchFamily="2" charset="2"/>
              </a:rPr>
              <a:t>e</a:t>
            </a:r>
          </a:p>
        </p:txBody>
      </p:sp>
    </p:spTree>
    <p:extLst>
      <p:ext uri="{BB962C8B-B14F-4D97-AF65-F5344CB8AC3E}">
        <p14:creationId xmlns:p14="http://schemas.microsoft.com/office/powerpoint/2010/main" val="3191001504"/>
      </p:ext>
    </p:extLst>
  </p:cSld>
  <p:clrMap bg1="lt1" tx1="dk1" bg2="lt2" tx2="dk2" accent1="accent1" accent2="accent2" accent3="accent3" accent4="accent4" accent5="accent5" accent6="accent6" hlink="hlink" folHlink="folHlink"/>
  <p:notesStyle>
    <a:lvl1pPr marL="571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2286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4000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5715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7429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7" descr="Para Powerpoint 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1" descr="Bottom Para Powerpoint 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99715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35283020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197100" cy="5338762"/>
          </a:xfrm>
          <a:prstGeom prst="rect">
            <a:avLst/>
          </a:prstGeo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190500" y="274638"/>
            <a:ext cx="6438900" cy="5338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7962114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068A99-47AE-4F65-9F61-CB937FE4A900}" type="slidenum">
              <a:rPr lang="en-US"/>
              <a:pPr>
                <a:defRPr/>
              </a:pPr>
              <a:t>‹#›</a:t>
            </a:fld>
            <a:endParaRPr lang="en-US"/>
          </a:p>
        </p:txBody>
      </p:sp>
    </p:spTree>
    <p:extLst>
      <p:ext uri="{BB962C8B-B14F-4D97-AF65-F5344CB8AC3E}">
        <p14:creationId xmlns:p14="http://schemas.microsoft.com/office/powerpoint/2010/main" val="3844579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9677A-9887-4655-B89C-01EB4456D5FB}" type="slidenum">
              <a:rPr lang="en-US"/>
              <a:pPr>
                <a:defRPr/>
              </a:pPr>
              <a:t>‹#›</a:t>
            </a:fld>
            <a:endParaRPr lang="en-US"/>
          </a:p>
        </p:txBody>
      </p:sp>
    </p:spTree>
    <p:extLst>
      <p:ext uri="{BB962C8B-B14F-4D97-AF65-F5344CB8AC3E}">
        <p14:creationId xmlns:p14="http://schemas.microsoft.com/office/powerpoint/2010/main" val="360773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26C691-6803-4EB7-A4B3-3C21116A10CD}" type="slidenum">
              <a:rPr lang="en-US"/>
              <a:pPr>
                <a:defRPr/>
              </a:pPr>
              <a:t>‹#›</a:t>
            </a:fld>
            <a:endParaRPr lang="en-US"/>
          </a:p>
        </p:txBody>
      </p:sp>
    </p:spTree>
    <p:extLst>
      <p:ext uri="{BB962C8B-B14F-4D97-AF65-F5344CB8AC3E}">
        <p14:creationId xmlns:p14="http://schemas.microsoft.com/office/powerpoint/2010/main" val="1632145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F989E6-12C3-4960-B04C-25BF84224F48}" type="slidenum">
              <a:rPr lang="en-US"/>
              <a:pPr>
                <a:defRPr/>
              </a:pPr>
              <a:t>‹#›</a:t>
            </a:fld>
            <a:endParaRPr lang="en-US"/>
          </a:p>
        </p:txBody>
      </p:sp>
    </p:spTree>
    <p:extLst>
      <p:ext uri="{BB962C8B-B14F-4D97-AF65-F5344CB8AC3E}">
        <p14:creationId xmlns:p14="http://schemas.microsoft.com/office/powerpoint/2010/main" val="390431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AA1A471-6F57-479E-897C-08E78EBD2AB8}" type="slidenum">
              <a:rPr lang="en-US"/>
              <a:pPr>
                <a:defRPr/>
              </a:pPr>
              <a:t>‹#›</a:t>
            </a:fld>
            <a:endParaRPr lang="en-US"/>
          </a:p>
        </p:txBody>
      </p:sp>
    </p:spTree>
    <p:extLst>
      <p:ext uri="{BB962C8B-B14F-4D97-AF65-F5344CB8AC3E}">
        <p14:creationId xmlns:p14="http://schemas.microsoft.com/office/powerpoint/2010/main" val="2984246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564D8AF-0FAD-4188-8496-0AC0FDE570BB}" type="slidenum">
              <a:rPr lang="en-US"/>
              <a:pPr>
                <a:defRPr/>
              </a:pPr>
              <a:t>‹#›</a:t>
            </a:fld>
            <a:endParaRPr lang="en-US"/>
          </a:p>
        </p:txBody>
      </p:sp>
    </p:spTree>
    <p:extLst>
      <p:ext uri="{BB962C8B-B14F-4D97-AF65-F5344CB8AC3E}">
        <p14:creationId xmlns:p14="http://schemas.microsoft.com/office/powerpoint/2010/main" val="1650748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476ACAA-1023-4BF1-9851-ED687BC4DC7E}" type="slidenum">
              <a:rPr lang="en-US"/>
              <a:pPr>
                <a:defRPr/>
              </a:pPr>
              <a:t>‹#›</a:t>
            </a:fld>
            <a:endParaRPr lang="en-US"/>
          </a:p>
        </p:txBody>
      </p:sp>
    </p:spTree>
    <p:extLst>
      <p:ext uri="{BB962C8B-B14F-4D97-AF65-F5344CB8AC3E}">
        <p14:creationId xmlns:p14="http://schemas.microsoft.com/office/powerpoint/2010/main" val="2647030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484E9D-B937-45C0-A436-DD367CEDD171}" type="slidenum">
              <a:rPr lang="en-US"/>
              <a:pPr>
                <a:defRPr/>
              </a:pPr>
              <a:t>‹#›</a:t>
            </a:fld>
            <a:endParaRPr lang="en-US"/>
          </a:p>
        </p:txBody>
      </p:sp>
    </p:spTree>
    <p:extLst>
      <p:ext uri="{BB962C8B-B14F-4D97-AF65-F5344CB8AC3E}">
        <p14:creationId xmlns:p14="http://schemas.microsoft.com/office/powerpoint/2010/main" val="295834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269326272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47D6E2-7668-4C59-A8D2-F91380E65E23}" type="slidenum">
              <a:rPr lang="en-US"/>
              <a:pPr>
                <a:defRPr/>
              </a:pPr>
              <a:t>‹#›</a:t>
            </a:fld>
            <a:endParaRPr lang="en-US"/>
          </a:p>
        </p:txBody>
      </p:sp>
    </p:spTree>
    <p:extLst>
      <p:ext uri="{BB962C8B-B14F-4D97-AF65-F5344CB8AC3E}">
        <p14:creationId xmlns:p14="http://schemas.microsoft.com/office/powerpoint/2010/main" val="4153047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3DE3E4-D89E-42A6-AD78-874A416A9907}" type="slidenum">
              <a:rPr lang="en-US"/>
              <a:pPr>
                <a:defRPr/>
              </a:pPr>
              <a:t>‹#›</a:t>
            </a:fld>
            <a:endParaRPr lang="en-US"/>
          </a:p>
        </p:txBody>
      </p:sp>
    </p:spTree>
    <p:extLst>
      <p:ext uri="{BB962C8B-B14F-4D97-AF65-F5344CB8AC3E}">
        <p14:creationId xmlns:p14="http://schemas.microsoft.com/office/powerpoint/2010/main" val="2592538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964A4E-D085-45E5-852D-BA2F3846F92B}" type="slidenum">
              <a:rPr lang="en-US"/>
              <a:pPr>
                <a:defRPr/>
              </a:pPr>
              <a:t>‹#›</a:t>
            </a:fld>
            <a:endParaRPr lang="en-US"/>
          </a:p>
        </p:txBody>
      </p:sp>
    </p:spTree>
    <p:extLst>
      <p:ext uri="{BB962C8B-B14F-4D97-AF65-F5344CB8AC3E}">
        <p14:creationId xmlns:p14="http://schemas.microsoft.com/office/powerpoint/2010/main" val="373875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3327721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sz="half" idx="1"/>
          </p:nvPr>
        </p:nvSpPr>
        <p:spPr>
          <a:xfrm>
            <a:off x="1905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609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7932377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5732041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Tree>
    <p:extLst>
      <p:ext uri="{BB962C8B-B14F-4D97-AF65-F5344CB8AC3E}">
        <p14:creationId xmlns:p14="http://schemas.microsoft.com/office/powerpoint/2010/main" val="3697408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5558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53793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277591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3526" name="Rectangle 6"/>
          <p:cNvSpPr>
            <a:spLocks noGrp="1" noChangeArrowheads="1"/>
          </p:cNvSpPr>
          <p:nvPr>
            <p:ph type="body" idx="1"/>
          </p:nvPr>
        </p:nvSpPr>
        <p:spPr bwMode="auto">
          <a:xfrm>
            <a:off x="190500" y="1130300"/>
            <a:ext cx="8788400" cy="4483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11"/>
          <p:cNvSpPr>
            <a:spLocks noChangeArrowheads="1"/>
          </p:cNvSpPr>
          <p:nvPr/>
        </p:nvSpPr>
        <p:spPr bwMode="auto">
          <a:xfrm>
            <a:off x="942975" y="6364288"/>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endParaRPr lang="es-ES_tradnl" altLang="es-AR" sz="1400" i="0">
              <a:solidFill>
                <a:schemeClr val="tx1"/>
              </a:solidFill>
              <a:latin typeface="Arial" charset="0"/>
            </a:endParaRPr>
          </a:p>
        </p:txBody>
      </p:sp>
      <p:sp>
        <p:nvSpPr>
          <p:cNvPr id="1030" name="Text Box 26"/>
          <p:cNvSpPr txBox="1">
            <a:spLocks noChangeArrowheads="1"/>
          </p:cNvSpPr>
          <p:nvPr userDrawn="1"/>
        </p:nvSpPr>
        <p:spPr bwMode="auto">
          <a:xfrm rot="10800000">
            <a:off x="-92075" y="6518275"/>
            <a:ext cx="349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gn="r" eaLnBrk="1" hangingPunct="1">
              <a:defRPr/>
            </a:pPr>
            <a:fld id="{39730358-1A4A-4CA7-90C8-9F5CE6DF993B}" type="slidenum">
              <a:rPr lang="es-ES" sz="1200" b="1" i="0" smtClean="0">
                <a:solidFill>
                  <a:schemeClr val="tx1"/>
                </a:solidFill>
              </a:rPr>
              <a:pPr algn="r" eaLnBrk="1" hangingPunct="1">
                <a:defRPr/>
              </a:pPr>
              <a:t>‹#›</a:t>
            </a:fld>
            <a:endParaRPr lang="es-ES" sz="1200" b="1" i="0">
              <a:solidFill>
                <a:schemeClr val="tx1"/>
              </a:solidFill>
            </a:endParaRPr>
          </a:p>
        </p:txBody>
      </p:sp>
      <p:pic>
        <p:nvPicPr>
          <p:cNvPr id="1029" name="7 Image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85038" y="53975"/>
            <a:ext cx="15748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380163"/>
            <a:ext cx="91440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989013"/>
            <a:ext cx="9144000" cy="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432"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Lst>
  <p:transition/>
  <p:txStyles>
    <p:titleStyle>
      <a:lvl1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rgbClr val="C0C0C0"/>
        </a:buClr>
        <a:buSzPct val="70000"/>
        <a:buFont typeface="Wingdings" pitchFamily="2" charset="2"/>
        <a:buChar char="q"/>
        <a:defRPr sz="2800">
          <a:solidFill>
            <a:srgbClr val="FFFF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DDDDDD"/>
        </a:buClr>
        <a:buSzPct val="60000"/>
        <a:buFont typeface="Wingdings" pitchFamily="2" charset="2"/>
        <a:buChar char="Ø"/>
        <a:defRPr sz="24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rgbClr val="DDDDDD"/>
        </a:buClr>
        <a:buSzPct val="75000"/>
        <a:buFont typeface="Wingdings" pitchFamily="2" charset="2"/>
        <a:buChar char="n"/>
        <a:defRPr sz="2000">
          <a:solidFill>
            <a:schemeClr val="bg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rgbClr val="DDDDDD"/>
        </a:buClr>
        <a:buSzPct val="65000"/>
        <a:buChar char="o"/>
        <a:defRPr sz="2000">
          <a:solidFill>
            <a:schemeClr val="bg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AR"/>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AR"/>
              <a:t>Click to edit Master text styles</a:t>
            </a:r>
          </a:p>
          <a:p>
            <a:pPr lvl="1"/>
            <a:r>
              <a:rPr lang="en-US" altLang="es-AR"/>
              <a:t>Second level</a:t>
            </a:r>
          </a:p>
          <a:p>
            <a:pPr lvl="2"/>
            <a:r>
              <a:rPr lang="en-US" altLang="es-AR"/>
              <a:t>Third level</a:t>
            </a:r>
          </a:p>
          <a:p>
            <a:pPr lvl="3"/>
            <a:r>
              <a:rPr lang="en-US" altLang="es-AR"/>
              <a:t>Fourth level</a:t>
            </a:r>
          </a:p>
          <a:p>
            <a:pPr lvl="4"/>
            <a:r>
              <a:rPr lang="en-US" altLang="es-AR"/>
              <a:t>Fifth level</a:t>
            </a:r>
          </a:p>
        </p:txBody>
      </p:sp>
      <p:sp>
        <p:nvSpPr>
          <p:cNvPr id="5550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fld id="{51012EB3-7892-4C72-8A7B-1820874285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err="1">
                <a:solidFill>
                  <a:srgbClr val="008000"/>
                </a:solidFill>
                <a:effectLst>
                  <a:outerShdw blurRad="38100" dist="38100" dir="2700000" algn="tl">
                    <a:srgbClr val="C0C0C0"/>
                  </a:outerShdw>
                </a:effectLst>
              </a:rPr>
              <a:t>Nexus</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935163"/>
            <a:ext cx="7451725"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9900"/>
              </a:buClr>
              <a:buSzPct val="70000"/>
            </a:pPr>
            <a:r>
              <a:rPr lang="es-AR" altLang="es-AR" sz="2400" b="1" dirty="0" err="1">
                <a:solidFill>
                  <a:schemeClr val="tx2"/>
                </a:solidFill>
              </a:rPr>
              <a:t>Avaya</a:t>
            </a:r>
            <a:r>
              <a:rPr lang="es-AR" altLang="es-AR" sz="2400" b="1" dirty="0">
                <a:solidFill>
                  <a:schemeClr val="tx2"/>
                </a:solidFill>
              </a:rPr>
              <a:t> tiene un repositorio propio de </a:t>
            </a:r>
            <a:r>
              <a:rPr lang="es-AR" altLang="es-AR" sz="2400" b="1" dirty="0" err="1">
                <a:solidFill>
                  <a:schemeClr val="tx2"/>
                </a:solidFill>
              </a:rPr>
              <a:t>maven</a:t>
            </a:r>
            <a:r>
              <a:rPr lang="es-AR" altLang="es-AR" sz="2400" b="1" dirty="0">
                <a:solidFill>
                  <a:schemeClr val="tx2"/>
                </a:solidFill>
              </a:rPr>
              <a:t> llamado, </a:t>
            </a:r>
            <a:r>
              <a:rPr lang="es-AR" altLang="es-AR" sz="2400" b="1" dirty="0" err="1">
                <a:solidFill>
                  <a:schemeClr val="tx2"/>
                </a:solidFill>
              </a:rPr>
              <a:t>Nexus</a:t>
            </a:r>
            <a:r>
              <a:rPr lang="es-AR" altLang="es-AR" sz="2400" b="1" dirty="0">
                <a:solidFill>
                  <a:schemeClr val="tx2"/>
                </a:solidFill>
              </a:rPr>
              <a:t>.</a:t>
            </a:r>
          </a:p>
          <a:p>
            <a:pPr>
              <a:buClr>
                <a:srgbClr val="FF9900"/>
              </a:buClr>
              <a:buSzPct val="70000"/>
            </a:pPr>
            <a:r>
              <a:rPr lang="es-AR" altLang="es-AR" sz="2400" b="1" dirty="0">
                <a:solidFill>
                  <a:schemeClr val="tx2"/>
                </a:solidFill>
              </a:rPr>
              <a:t>TODAS las aplicaciones que desarrollemos tienen que usar este repositorio y no deben usar el repositorio de </a:t>
            </a:r>
            <a:r>
              <a:rPr lang="es-AR" altLang="es-AR" sz="2400" b="1" dirty="0" err="1">
                <a:solidFill>
                  <a:schemeClr val="tx2"/>
                </a:solidFill>
              </a:rPr>
              <a:t>maven</a:t>
            </a:r>
            <a:r>
              <a:rPr lang="es-AR" altLang="es-AR" sz="2400" b="1" dirty="0">
                <a:solidFill>
                  <a:schemeClr val="tx2"/>
                </a:solidFill>
              </a:rPr>
              <a:t> por defecto (</a:t>
            </a:r>
            <a:r>
              <a:rPr lang="es-AR" altLang="es-AR" sz="2400" b="1" dirty="0" err="1">
                <a:solidFill>
                  <a:schemeClr val="tx2"/>
                </a:solidFill>
              </a:rPr>
              <a:t>Maven</a:t>
            </a:r>
            <a:r>
              <a:rPr lang="es-AR" altLang="es-AR" sz="2400" b="1" dirty="0">
                <a:solidFill>
                  <a:schemeClr val="tx2"/>
                </a:solidFill>
              </a:rPr>
              <a:t> Central).</a:t>
            </a:r>
          </a:p>
          <a:p>
            <a:pPr>
              <a:buClr>
                <a:srgbClr val="FF9900"/>
              </a:buClr>
              <a:buSzPct val="70000"/>
            </a:pPr>
            <a:endParaRPr lang="es-AR" altLang="es-AR" sz="2400" b="1" dirty="0">
              <a:solidFill>
                <a:schemeClr val="tx2"/>
              </a:solidFill>
            </a:endParaRPr>
          </a:p>
          <a:p>
            <a:pPr>
              <a:buClr>
                <a:srgbClr val="FF9900"/>
              </a:buClr>
              <a:buSzPct val="70000"/>
            </a:pPr>
            <a:r>
              <a:rPr lang="es-AR" altLang="es-AR" sz="2800" b="1" dirty="0">
                <a:solidFill>
                  <a:schemeClr val="tx2"/>
                </a:solidFill>
              </a:rPr>
              <a:t>URL DE NEXUS: </a:t>
            </a:r>
            <a:r>
              <a:rPr lang="es-MX" sz="2800" b="1" i="0" dirty="0">
                <a:solidFill>
                  <a:schemeClr val="tx2"/>
                </a:solidFill>
              </a:rPr>
              <a:t>http://nexus.forge.avaya.com/#welcome</a:t>
            </a:r>
          </a:p>
          <a:p>
            <a:pPr>
              <a:buClr>
                <a:srgbClr val="FF9900"/>
              </a:buClr>
              <a:buSzPct val="70000"/>
            </a:pPr>
            <a:endParaRPr lang="es-AR" altLang="es-AR" sz="2400" b="1"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err="1">
                <a:solidFill>
                  <a:srgbClr val="008000"/>
                </a:solidFill>
                <a:effectLst>
                  <a:outerShdw blurRad="38100" dist="38100" dir="2700000" algn="tl">
                    <a:srgbClr val="C0C0C0"/>
                  </a:outerShdw>
                </a:effectLst>
              </a:rPr>
              <a:t>Nexus</a:t>
            </a:r>
            <a:r>
              <a:rPr lang="es-ES" sz="3000" b="1" i="0" dirty="0">
                <a:solidFill>
                  <a:srgbClr val="008000"/>
                </a:solidFill>
                <a:effectLst>
                  <a:outerShdw blurRad="38100" dist="38100" dir="2700000" algn="tl">
                    <a:srgbClr val="C0C0C0"/>
                  </a:outerShdw>
                </a:effectLst>
              </a:rPr>
              <a:t> – Configuración de </a:t>
            </a:r>
            <a:r>
              <a:rPr lang="es-ES" sz="3000" b="1" i="0" dirty="0" err="1">
                <a:solidFill>
                  <a:srgbClr val="008000"/>
                </a:solidFill>
                <a:effectLst>
                  <a:outerShdw blurRad="38100" dist="38100" dir="2700000" algn="tl">
                    <a:srgbClr val="C0C0C0"/>
                  </a:outerShdw>
                </a:effectLst>
              </a:rPr>
              <a:t>Maven</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5349219"/>
          </a:xfrm>
          <a:prstGeom prst="rect">
            <a:avLst/>
          </a:prstGeom>
          <a:noFill/>
          <a:ln w="9525">
            <a:noFill/>
            <a:miter lim="800000"/>
            <a:headEnd/>
            <a:tailEnd/>
          </a:ln>
          <a:effectLst/>
        </p:spPr>
        <p:txBody>
          <a:bodyPr/>
          <a:lstStyle/>
          <a:p>
            <a:pPr marL="342900" indent="-342900">
              <a:buClr>
                <a:srgbClr val="FF9900"/>
              </a:buClr>
              <a:buSzPct val="140000"/>
              <a:buFont typeface="Wingdings" pitchFamily="2" charset="2"/>
              <a:buBlip>
                <a:blip r:embed="rId3"/>
              </a:buBlip>
              <a:defRPr/>
            </a:pPr>
            <a:r>
              <a:rPr lang="es-MX" sz="2000" b="1" i="0" dirty="0">
                <a:solidFill>
                  <a:schemeClr val="tx2"/>
                </a:solidFill>
              </a:rPr>
              <a:t>Para que las aplicaciones que desarrollamos usen </a:t>
            </a:r>
            <a:r>
              <a:rPr lang="es-MX" sz="2000" b="1" i="0" dirty="0" err="1">
                <a:solidFill>
                  <a:schemeClr val="tx2"/>
                </a:solidFill>
              </a:rPr>
              <a:t>Nexus</a:t>
            </a:r>
            <a:r>
              <a:rPr lang="es-MX" sz="2000" b="1" i="0" dirty="0">
                <a:solidFill>
                  <a:schemeClr val="tx2"/>
                </a:solidFill>
              </a:rPr>
              <a:t> de </a:t>
            </a:r>
            <a:r>
              <a:rPr lang="es-MX" sz="2000" b="1" i="0" dirty="0" err="1">
                <a:solidFill>
                  <a:schemeClr val="tx2"/>
                </a:solidFill>
              </a:rPr>
              <a:t>Avaya</a:t>
            </a:r>
            <a:r>
              <a:rPr lang="es-MX" sz="2000" b="1" i="0" dirty="0">
                <a:solidFill>
                  <a:schemeClr val="tx2"/>
                </a:solidFill>
              </a:rPr>
              <a:t> hay que hacer lo siguiente:</a:t>
            </a:r>
          </a:p>
          <a:p>
            <a:pPr marL="800100" lvl="1" indent="-342900">
              <a:buClr>
                <a:srgbClr val="008000"/>
              </a:buClr>
              <a:buSzPct val="140000"/>
              <a:buFont typeface="Wingdings" pitchFamily="2" charset="2"/>
              <a:buChar char="§"/>
              <a:defRPr/>
            </a:pPr>
            <a:r>
              <a:rPr lang="es-MX" sz="1800" b="1" i="0" dirty="0">
                <a:solidFill>
                  <a:schemeClr val="tx2"/>
                </a:solidFill>
              </a:rPr>
              <a:t>En ‘apache-maven-3.0.5\</a:t>
            </a:r>
            <a:r>
              <a:rPr lang="es-MX" sz="1800" b="1" i="0" dirty="0" err="1">
                <a:solidFill>
                  <a:schemeClr val="tx2"/>
                </a:solidFill>
              </a:rPr>
              <a:t>conf</a:t>
            </a:r>
            <a:r>
              <a:rPr lang="es-MX" sz="1800" b="1" i="0" dirty="0">
                <a:solidFill>
                  <a:schemeClr val="tx2"/>
                </a:solidFill>
              </a:rPr>
              <a:t>\settings.xml’ añadir la configuración del </a:t>
            </a:r>
            <a:r>
              <a:rPr lang="es-MX" sz="1800" b="1" i="0" dirty="0" err="1">
                <a:solidFill>
                  <a:schemeClr val="tx2"/>
                </a:solidFill>
              </a:rPr>
              <a:t>Nexus</a:t>
            </a:r>
            <a:r>
              <a:rPr lang="es-MX" sz="1800" b="1" i="0" dirty="0">
                <a:solidFill>
                  <a:schemeClr val="tx2"/>
                </a:solidFill>
              </a:rPr>
              <a:t> de </a:t>
            </a:r>
            <a:r>
              <a:rPr lang="es-MX" sz="1800" b="1" i="0" dirty="0" err="1">
                <a:solidFill>
                  <a:schemeClr val="tx2"/>
                </a:solidFill>
              </a:rPr>
              <a:t>Avaya</a:t>
            </a:r>
            <a:r>
              <a:rPr lang="es-MX" sz="1800" b="1" i="0" dirty="0">
                <a:solidFill>
                  <a:schemeClr val="tx2"/>
                </a:solidFill>
              </a:rPr>
              <a:t> en la sección &lt;</a:t>
            </a:r>
            <a:r>
              <a:rPr lang="es-MX" sz="1800" b="1" i="0" dirty="0" err="1">
                <a:solidFill>
                  <a:schemeClr val="tx2"/>
                </a:solidFill>
              </a:rPr>
              <a:t>mirrors</a:t>
            </a:r>
            <a:r>
              <a:rPr lang="es-MX" sz="1800" b="1" i="0" dirty="0">
                <a:solidFill>
                  <a:schemeClr val="tx2"/>
                </a:solidFill>
              </a:rPr>
              <a:t>&gt;, según el siguiente ejemplo:</a:t>
            </a:r>
          </a:p>
          <a:p>
            <a:pPr marL="800100" lvl="1" indent="-342900">
              <a:buClr>
                <a:srgbClr val="008000"/>
              </a:buClr>
              <a:buSzPct val="140000"/>
              <a:buFont typeface="Wingdings" pitchFamily="2" charset="2"/>
              <a:buChar char="§"/>
              <a:defRPr/>
            </a:pPr>
            <a:endParaRPr lang="es-MX" sz="1800" b="1" i="0" dirty="0">
              <a:solidFill>
                <a:schemeClr val="tx2"/>
              </a:solidFill>
            </a:endParaRPr>
          </a:p>
          <a:p>
            <a:pPr marL="800100" lvl="1" indent="-342900">
              <a:buClr>
                <a:srgbClr val="008000"/>
              </a:buClr>
              <a:buSzPct val="140000"/>
              <a:buFont typeface="Wingdings" pitchFamily="2" charset="2"/>
              <a:buChar char="§"/>
              <a:defRPr/>
            </a:pPr>
            <a:endParaRPr lang="es-MX" sz="1800" b="1" i="0" dirty="0">
              <a:solidFill>
                <a:schemeClr val="tx2"/>
              </a:solidFill>
            </a:endParaRPr>
          </a:p>
          <a:p>
            <a:pPr marL="800100" lvl="1" indent="-342900">
              <a:buClr>
                <a:srgbClr val="008000"/>
              </a:buClr>
              <a:buSzPct val="140000"/>
              <a:buFont typeface="Wingdings" pitchFamily="2" charset="2"/>
              <a:buChar char="§"/>
              <a:defRPr/>
            </a:pPr>
            <a:r>
              <a:rPr lang="es-MX" sz="1800" b="1" i="0" dirty="0">
                <a:solidFill>
                  <a:schemeClr val="tx2"/>
                </a:solidFill>
              </a:rPr>
              <a:t>En el pom.xml del </a:t>
            </a:r>
            <a:r>
              <a:rPr lang="es-MX" sz="1800" b="1" i="0" dirty="0" err="1">
                <a:solidFill>
                  <a:schemeClr val="tx2"/>
                </a:solidFill>
              </a:rPr>
              <a:t>trunk</a:t>
            </a:r>
            <a:r>
              <a:rPr lang="es-MX" sz="1800" b="1" i="0" dirty="0">
                <a:solidFill>
                  <a:schemeClr val="tx2"/>
                </a:solidFill>
              </a:rPr>
              <a:t> del proyecto hay que poner las siguientes líneas:</a:t>
            </a:r>
          </a:p>
          <a:p>
            <a:pPr lvl="1">
              <a:buClr>
                <a:srgbClr val="008000"/>
              </a:buClr>
              <a:buSzPct val="140000"/>
              <a:defRPr/>
            </a:pPr>
            <a:r>
              <a:rPr lang="es-MX" sz="1050" i="0" dirty="0">
                <a:solidFill>
                  <a:schemeClr val="tx2"/>
                </a:solidFill>
                <a:latin typeface="+mn-lt"/>
              </a:rPr>
              <a:t>	</a:t>
            </a:r>
            <a:r>
              <a:rPr lang="es-MX" sz="1000" i="0" dirty="0">
                <a:solidFill>
                  <a:schemeClr val="tx2"/>
                </a:solidFill>
                <a:latin typeface="+mn-lt"/>
              </a:rPr>
              <a:t>&lt;</a:t>
            </a:r>
            <a:r>
              <a:rPr lang="es-MX" sz="1000" i="0" dirty="0" err="1">
                <a:solidFill>
                  <a:schemeClr val="tx2"/>
                </a:solidFill>
                <a:latin typeface="+mn-lt"/>
              </a:rPr>
              <a:t>repositories</a:t>
            </a:r>
            <a:r>
              <a:rPr lang="es-MX" sz="1000" i="0" dirty="0">
                <a:solidFill>
                  <a:schemeClr val="tx2"/>
                </a:solidFill>
                <a:latin typeface="+mn-lt"/>
              </a:rPr>
              <a:t>&gt;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repository</a:t>
            </a:r>
            <a:r>
              <a:rPr lang="es-MX" sz="1000" i="0" dirty="0">
                <a:solidFill>
                  <a:schemeClr val="tx2"/>
                </a:solidFill>
                <a:latin typeface="+mn-lt"/>
              </a:rPr>
              <a:t>&gt;</a:t>
            </a:r>
          </a:p>
          <a:p>
            <a:pPr lvl="1">
              <a:buClr>
                <a:srgbClr val="008000"/>
              </a:buClr>
              <a:buSzPct val="140000"/>
              <a:defRPr/>
            </a:pPr>
            <a:r>
              <a:rPr lang="es-MX" sz="1000" i="0" dirty="0">
                <a:solidFill>
                  <a:schemeClr val="tx2"/>
                </a:solidFill>
                <a:latin typeface="+mn-lt"/>
              </a:rPr>
              <a:t>			&lt;id&gt;central&lt;/id&gt;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url</a:t>
            </a:r>
            <a:r>
              <a:rPr lang="es-MX" sz="1000" i="0" dirty="0">
                <a:solidFill>
                  <a:schemeClr val="tx2"/>
                </a:solidFill>
                <a:latin typeface="+mn-lt"/>
              </a:rPr>
              <a:t>&gt;http://nexus.forge.avaya.com/content/groups/public&lt;/url&gt;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releases</a:t>
            </a:r>
            <a:r>
              <a:rPr lang="es-MX" sz="1000" i="0" dirty="0">
                <a:solidFill>
                  <a:schemeClr val="tx2"/>
                </a:solidFill>
                <a:latin typeface="+mn-lt"/>
              </a:rPr>
              <a:t>&gt;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enabled</a:t>
            </a:r>
            <a:r>
              <a:rPr lang="es-MX" sz="1000" i="0" dirty="0">
                <a:solidFill>
                  <a:schemeClr val="tx2"/>
                </a:solidFill>
                <a:latin typeface="+mn-lt"/>
              </a:rPr>
              <a:t>&gt;true&lt;/</a:t>
            </a:r>
            <a:r>
              <a:rPr lang="es-MX" sz="1000" i="0" dirty="0" err="1">
                <a:solidFill>
                  <a:schemeClr val="tx2"/>
                </a:solidFill>
                <a:latin typeface="+mn-lt"/>
              </a:rPr>
              <a:t>enabled</a:t>
            </a:r>
            <a:r>
              <a:rPr lang="es-MX" sz="1000" i="0" dirty="0">
                <a:solidFill>
                  <a:schemeClr val="tx2"/>
                </a:solidFill>
                <a:latin typeface="+mn-lt"/>
              </a:rPr>
              <a:t>&gt;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releases</a:t>
            </a:r>
            <a:r>
              <a:rPr lang="es-MX" sz="1000" i="0" dirty="0">
                <a:solidFill>
                  <a:schemeClr val="tx2"/>
                </a:solidFill>
                <a:latin typeface="+mn-lt"/>
              </a:rPr>
              <a:t>&gt;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snapshots</a:t>
            </a:r>
            <a:r>
              <a:rPr lang="es-MX" sz="1000" i="0" dirty="0">
                <a:solidFill>
                  <a:schemeClr val="tx2"/>
                </a:solidFill>
                <a:latin typeface="+mn-lt"/>
              </a:rPr>
              <a:t>&gt;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enabled</a:t>
            </a:r>
            <a:r>
              <a:rPr lang="es-MX" sz="1000" i="0" dirty="0">
                <a:solidFill>
                  <a:schemeClr val="tx2"/>
                </a:solidFill>
                <a:latin typeface="+mn-lt"/>
              </a:rPr>
              <a:t>&gt;true&lt;/</a:t>
            </a:r>
            <a:r>
              <a:rPr lang="es-MX" sz="1000" i="0" dirty="0" err="1">
                <a:solidFill>
                  <a:schemeClr val="tx2"/>
                </a:solidFill>
                <a:latin typeface="+mn-lt"/>
              </a:rPr>
              <a:t>enabled</a:t>
            </a:r>
            <a:r>
              <a:rPr lang="es-MX" sz="1000" i="0" dirty="0">
                <a:solidFill>
                  <a:schemeClr val="tx2"/>
                </a:solidFill>
                <a:latin typeface="+mn-lt"/>
              </a:rPr>
              <a:t>&gt;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snapshots</a:t>
            </a:r>
            <a:r>
              <a:rPr lang="es-MX" sz="1000" i="0" dirty="0">
                <a:solidFill>
                  <a:schemeClr val="tx2"/>
                </a:solidFill>
                <a:latin typeface="+mn-lt"/>
              </a:rPr>
              <a:t>&gt;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repository</a:t>
            </a:r>
            <a:r>
              <a:rPr lang="es-MX" sz="1000" i="0" dirty="0">
                <a:solidFill>
                  <a:schemeClr val="tx2"/>
                </a:solidFill>
                <a:latin typeface="+mn-lt"/>
              </a:rPr>
              <a:t>&gt;</a:t>
            </a:r>
          </a:p>
          <a:p>
            <a:pPr lvl="1">
              <a:buClr>
                <a:srgbClr val="008000"/>
              </a:buClr>
              <a:buSzPct val="140000"/>
              <a:defRPr/>
            </a:pPr>
            <a:r>
              <a:rPr lang="es-MX" sz="1000" i="0" dirty="0">
                <a:solidFill>
                  <a:schemeClr val="tx2"/>
                </a:solidFill>
                <a:latin typeface="+mn-lt"/>
              </a:rPr>
              <a:t>	&lt;/</a:t>
            </a:r>
            <a:r>
              <a:rPr lang="es-MX" sz="1000" i="0" dirty="0" err="1">
                <a:solidFill>
                  <a:schemeClr val="tx2"/>
                </a:solidFill>
                <a:latin typeface="+mn-lt"/>
              </a:rPr>
              <a:t>repositories</a:t>
            </a:r>
            <a:r>
              <a:rPr lang="es-MX" sz="1000" i="0" dirty="0">
                <a:solidFill>
                  <a:schemeClr val="tx2"/>
                </a:solidFill>
                <a:latin typeface="+mn-lt"/>
              </a:rPr>
              <a:t>&gt;</a:t>
            </a:r>
          </a:p>
        </p:txBody>
      </p:sp>
      <p:graphicFrame>
        <p:nvGraphicFramePr>
          <p:cNvPr id="3" name="Object 2"/>
          <p:cNvGraphicFramePr>
            <a:graphicFrameLocks noChangeAspect="1"/>
          </p:cNvGraphicFramePr>
          <p:nvPr>
            <p:extLst>
              <p:ext uri="{D42A27DB-BD31-4B8C-83A1-F6EECF244321}">
                <p14:modId xmlns:p14="http://schemas.microsoft.com/office/powerpoint/2010/main" val="488114393"/>
              </p:ext>
            </p:extLst>
          </p:nvPr>
        </p:nvGraphicFramePr>
        <p:xfrm>
          <a:off x="5963479" y="2408253"/>
          <a:ext cx="733839" cy="1486024"/>
        </p:xfrm>
        <a:graphic>
          <a:graphicData uri="http://schemas.openxmlformats.org/presentationml/2006/ole">
            <mc:AlternateContent xmlns:mc="http://schemas.openxmlformats.org/markup-compatibility/2006">
              <mc:Choice xmlns:v="urn:schemas-microsoft-com:vml" Requires="v">
                <p:oleObj spid="_x0000_s9246" name="Packager Shell Object" showAsIcon="1" r:id="rId4" imgW="380880" imgH="771480" progId="Package">
                  <p:embed/>
                </p:oleObj>
              </mc:Choice>
              <mc:Fallback>
                <p:oleObj name="Packager Shell Object" showAsIcon="1" r:id="rId4" imgW="380880" imgH="771480" progId="Package">
                  <p:embed/>
                  <p:pic>
                    <p:nvPicPr>
                      <p:cNvPr id="0" name=""/>
                      <p:cNvPicPr/>
                      <p:nvPr/>
                    </p:nvPicPr>
                    <p:blipFill>
                      <a:blip r:embed="rId5"/>
                      <a:stretch>
                        <a:fillRect/>
                      </a:stretch>
                    </p:blipFill>
                    <p:spPr>
                      <a:xfrm>
                        <a:off x="5963479" y="2408253"/>
                        <a:ext cx="733839" cy="1486024"/>
                      </a:xfrm>
                      <a:prstGeom prst="rect">
                        <a:avLst/>
                      </a:prstGeom>
                    </p:spPr>
                  </p:pic>
                </p:oleObj>
              </mc:Fallback>
            </mc:AlternateContent>
          </a:graphicData>
        </a:graphic>
      </p:graphicFrame>
    </p:spTree>
    <p:extLst>
      <p:ext uri="{BB962C8B-B14F-4D97-AF65-F5344CB8AC3E}">
        <p14:creationId xmlns:p14="http://schemas.microsoft.com/office/powerpoint/2010/main" val="187060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err="1">
                <a:solidFill>
                  <a:srgbClr val="008000"/>
                </a:solidFill>
                <a:effectLst>
                  <a:outerShdw blurRad="38100" dist="38100" dir="2700000" algn="tl">
                    <a:srgbClr val="C0C0C0"/>
                  </a:outerShdw>
                </a:effectLst>
              </a:rPr>
              <a:t>Nexus</a:t>
            </a:r>
            <a:r>
              <a:rPr lang="es-ES" sz="3000" b="1" i="0" dirty="0">
                <a:solidFill>
                  <a:srgbClr val="008000"/>
                </a:solidFill>
                <a:effectLst>
                  <a:outerShdw blurRad="38100" dist="38100" dir="2700000" algn="tl">
                    <a:srgbClr val="C0C0C0"/>
                  </a:outerShdw>
                </a:effectLst>
              </a:rPr>
              <a:t> – Subir componentes</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5349219"/>
          </a:xfrm>
          <a:prstGeom prst="rect">
            <a:avLst/>
          </a:prstGeom>
          <a:noFill/>
          <a:ln w="9525">
            <a:noFill/>
            <a:miter lim="800000"/>
            <a:headEnd/>
            <a:tailEnd/>
          </a:ln>
          <a:effectLst/>
        </p:spPr>
        <p:txBody>
          <a:bodyPr/>
          <a:lstStyle/>
          <a:p>
            <a:pPr marL="342900" indent="-342900">
              <a:buClr>
                <a:srgbClr val="FF9900"/>
              </a:buClr>
              <a:buSzPct val="140000"/>
              <a:buFont typeface="Wingdings" pitchFamily="2" charset="2"/>
              <a:buBlip>
                <a:blip r:embed="rId2"/>
              </a:buBlip>
              <a:defRPr/>
            </a:pPr>
            <a:r>
              <a:rPr lang="es-MX" sz="2800" b="1" i="0" u="sng" dirty="0">
                <a:solidFill>
                  <a:srgbClr val="FF0000"/>
                </a:solidFill>
              </a:rPr>
              <a:t>IMPORTANTE: solo Matias Mayo  o Guillermo Prada pueden subir componentes a </a:t>
            </a:r>
            <a:r>
              <a:rPr lang="es-MX" sz="2800" b="1" i="0" u="sng" dirty="0" err="1">
                <a:solidFill>
                  <a:srgbClr val="FF0000"/>
                </a:solidFill>
              </a:rPr>
              <a:t>Avaya</a:t>
            </a:r>
            <a:r>
              <a:rPr lang="es-MX" sz="2800" b="1" i="0" u="sng" dirty="0">
                <a:solidFill>
                  <a:srgbClr val="FF0000"/>
                </a:solidFill>
              </a:rPr>
              <a:t> </a:t>
            </a:r>
            <a:r>
              <a:rPr lang="es-MX" sz="2800" b="1" i="0" u="sng" dirty="0" err="1">
                <a:solidFill>
                  <a:srgbClr val="FF0000"/>
                </a:solidFill>
              </a:rPr>
              <a:t>Nexus</a:t>
            </a:r>
            <a:r>
              <a:rPr lang="es-MX" sz="2800" b="1" i="0" u="sng" dirty="0">
                <a:solidFill>
                  <a:srgbClr val="FF0000"/>
                </a:solidFill>
              </a:rPr>
              <a:t>.</a:t>
            </a:r>
          </a:p>
          <a:p>
            <a:pPr marL="342900" indent="-342900">
              <a:buClr>
                <a:srgbClr val="FF9900"/>
              </a:buClr>
              <a:buSzPct val="140000"/>
              <a:buFont typeface="Wingdings" pitchFamily="2" charset="2"/>
              <a:buBlip>
                <a:blip r:embed="rId2"/>
              </a:buBlip>
              <a:defRPr/>
            </a:pPr>
            <a:r>
              <a:rPr lang="es-MX" sz="2800" b="1" i="0" dirty="0">
                <a:solidFill>
                  <a:schemeClr val="tx2"/>
                </a:solidFill>
              </a:rPr>
              <a:t>Para subir/</a:t>
            </a:r>
            <a:r>
              <a:rPr lang="es-MX" sz="2800" b="1" i="0" dirty="0" err="1">
                <a:solidFill>
                  <a:schemeClr val="tx2"/>
                </a:solidFill>
              </a:rPr>
              <a:t>deployar</a:t>
            </a:r>
            <a:r>
              <a:rPr lang="es-MX" sz="2800" b="1" i="0" dirty="0">
                <a:solidFill>
                  <a:schemeClr val="tx2"/>
                </a:solidFill>
              </a:rPr>
              <a:t>/instalar componentes en el repositorio de </a:t>
            </a:r>
            <a:r>
              <a:rPr lang="es-MX" sz="2800" b="1" i="0" dirty="0" err="1">
                <a:solidFill>
                  <a:schemeClr val="tx2"/>
                </a:solidFill>
              </a:rPr>
              <a:t>Avaya</a:t>
            </a:r>
            <a:r>
              <a:rPr lang="es-MX" sz="2800" b="1" i="0" dirty="0">
                <a:solidFill>
                  <a:schemeClr val="tx2"/>
                </a:solidFill>
              </a:rPr>
              <a:t> </a:t>
            </a:r>
            <a:r>
              <a:rPr lang="es-MX" sz="2800" b="1" i="0" dirty="0" err="1">
                <a:solidFill>
                  <a:schemeClr val="tx2"/>
                </a:solidFill>
              </a:rPr>
              <a:t>Nexus</a:t>
            </a:r>
            <a:r>
              <a:rPr lang="es-MX" sz="2800" b="1" i="0" dirty="0">
                <a:solidFill>
                  <a:schemeClr val="tx2"/>
                </a:solidFill>
              </a:rPr>
              <a:t> hay, se puede hacer de dos maneras:</a:t>
            </a:r>
          </a:p>
          <a:p>
            <a:pPr marL="800100" lvl="1" indent="-342900">
              <a:buClr>
                <a:srgbClr val="008000"/>
              </a:buClr>
              <a:buSzPct val="140000"/>
              <a:buFont typeface="Wingdings" pitchFamily="2" charset="2"/>
              <a:buChar char="§"/>
              <a:defRPr/>
            </a:pPr>
            <a:r>
              <a:rPr lang="es-MX" sz="2400" b="1" i="0" dirty="0">
                <a:solidFill>
                  <a:schemeClr val="tx2"/>
                </a:solidFill>
              </a:rPr>
              <a:t>En forma manual, por línea de comando ‘</a:t>
            </a:r>
            <a:r>
              <a:rPr lang="es-MX" sz="2400" b="1" i="0" dirty="0" err="1">
                <a:solidFill>
                  <a:schemeClr val="tx2"/>
                </a:solidFill>
              </a:rPr>
              <a:t>mvn</a:t>
            </a:r>
            <a:r>
              <a:rPr lang="es-MX" sz="2400" b="1" i="0" dirty="0">
                <a:solidFill>
                  <a:schemeClr val="tx2"/>
                </a:solidFill>
              </a:rPr>
              <a:t>’</a:t>
            </a:r>
          </a:p>
          <a:p>
            <a:pPr marL="800100" lvl="1" indent="-342900">
              <a:buClr>
                <a:srgbClr val="008000"/>
              </a:buClr>
              <a:buSzPct val="140000"/>
              <a:buFont typeface="Wingdings" pitchFamily="2" charset="2"/>
              <a:buChar char="§"/>
              <a:defRPr/>
            </a:pPr>
            <a:r>
              <a:rPr lang="es-MX" sz="2400" b="1" i="0" dirty="0">
                <a:solidFill>
                  <a:schemeClr val="tx2"/>
                </a:solidFill>
              </a:rPr>
              <a:t>Con un </a:t>
            </a:r>
            <a:r>
              <a:rPr lang="es-MX" sz="2400" b="1" i="0" dirty="0" err="1">
                <a:solidFill>
                  <a:schemeClr val="tx2"/>
                </a:solidFill>
              </a:rPr>
              <a:t>plugin</a:t>
            </a:r>
            <a:r>
              <a:rPr lang="es-MX" sz="2400" b="1" i="0" dirty="0">
                <a:solidFill>
                  <a:schemeClr val="tx2"/>
                </a:solidFill>
              </a:rPr>
              <a:t> de </a:t>
            </a:r>
            <a:r>
              <a:rPr lang="es-MX" sz="2400" b="1" i="0" dirty="0" err="1">
                <a:solidFill>
                  <a:schemeClr val="tx2"/>
                </a:solidFill>
              </a:rPr>
              <a:t>maven</a:t>
            </a:r>
            <a:r>
              <a:rPr lang="es-MX" sz="2400" b="1" i="0" dirty="0">
                <a:solidFill>
                  <a:schemeClr val="tx2"/>
                </a:solidFill>
              </a:rPr>
              <a:t>, configurado en el ‘pom.xml’ del componente a </a:t>
            </a:r>
            <a:r>
              <a:rPr lang="es-MX" sz="2400" b="1" i="0" dirty="0" err="1">
                <a:solidFill>
                  <a:schemeClr val="tx2"/>
                </a:solidFill>
              </a:rPr>
              <a:t>deployar</a:t>
            </a:r>
            <a:endParaRPr lang="es-MX" sz="2400" b="1" i="0" dirty="0">
              <a:solidFill>
                <a:schemeClr val="tx2"/>
              </a:solidFill>
            </a:endParaRPr>
          </a:p>
          <a:p>
            <a:pPr marL="342900" indent="-342900">
              <a:buClr>
                <a:srgbClr val="FF9900"/>
              </a:buClr>
              <a:buSzPct val="140000"/>
              <a:buBlip>
                <a:blip r:embed="rId2"/>
              </a:buBlip>
              <a:defRPr/>
            </a:pPr>
            <a:r>
              <a:rPr lang="es-MX" sz="2800" b="1" i="0" dirty="0">
                <a:solidFill>
                  <a:schemeClr val="tx2"/>
                </a:solidFill>
              </a:rPr>
              <a:t>En este TIP se explica la primera opción.</a:t>
            </a:r>
            <a:endParaRPr lang="es-MX" sz="2400" b="1" i="0" dirty="0">
              <a:solidFill>
                <a:schemeClr val="tx2"/>
              </a:solidFill>
            </a:endParaRPr>
          </a:p>
        </p:txBody>
      </p:sp>
    </p:spTree>
    <p:extLst>
      <p:ext uri="{BB962C8B-B14F-4D97-AF65-F5344CB8AC3E}">
        <p14:creationId xmlns:p14="http://schemas.microsoft.com/office/powerpoint/2010/main" val="35167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err="1">
                <a:solidFill>
                  <a:srgbClr val="008000"/>
                </a:solidFill>
                <a:effectLst>
                  <a:outerShdw blurRad="38100" dist="38100" dir="2700000" algn="tl">
                    <a:srgbClr val="C0C0C0"/>
                  </a:outerShdw>
                </a:effectLst>
              </a:rPr>
              <a:t>Nexus</a:t>
            </a:r>
            <a:r>
              <a:rPr lang="es-ES" sz="3000" b="1" i="0" dirty="0">
                <a:solidFill>
                  <a:srgbClr val="008000"/>
                </a:solidFill>
                <a:effectLst>
                  <a:outerShdw blurRad="38100" dist="38100" dir="2700000" algn="tl">
                    <a:srgbClr val="C0C0C0"/>
                  </a:outerShdw>
                </a:effectLst>
              </a:rPr>
              <a:t> – Subir componentes</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8312565" cy="534921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s-MX" sz="2800" b="1" i="0" dirty="0">
                <a:solidFill>
                  <a:schemeClr val="tx2"/>
                </a:solidFill>
              </a:rPr>
              <a:t>Las posibles </a:t>
            </a:r>
            <a:r>
              <a:rPr lang="es-MX" sz="2800" b="1" i="0" dirty="0" err="1">
                <a:solidFill>
                  <a:schemeClr val="tx2"/>
                </a:solidFill>
              </a:rPr>
              <a:t>URLs</a:t>
            </a:r>
            <a:r>
              <a:rPr lang="es-MX" sz="2800" b="1" i="0" dirty="0">
                <a:solidFill>
                  <a:schemeClr val="tx2"/>
                </a:solidFill>
              </a:rPr>
              <a:t> donde subir/</a:t>
            </a:r>
            <a:r>
              <a:rPr lang="es-MX" sz="2800" b="1" i="0" dirty="0" err="1">
                <a:solidFill>
                  <a:schemeClr val="tx2"/>
                </a:solidFill>
              </a:rPr>
              <a:t>deployar</a:t>
            </a:r>
            <a:r>
              <a:rPr lang="es-MX" sz="2800" b="1" i="0" dirty="0">
                <a:solidFill>
                  <a:schemeClr val="tx2"/>
                </a:solidFill>
              </a:rPr>
              <a:t>/instalar los componentes son:</a:t>
            </a:r>
            <a:endParaRPr lang="es-MX" sz="2400" b="1" i="0" dirty="0">
              <a:solidFill>
                <a:schemeClr val="tx2"/>
              </a:solidFill>
            </a:endParaRPr>
          </a:p>
          <a:p>
            <a:pPr marL="800100" lvl="1" indent="-342900">
              <a:buClr>
                <a:srgbClr val="008000"/>
              </a:buClr>
              <a:buSzPct val="140000"/>
              <a:buFont typeface="Wingdings" pitchFamily="2" charset="2"/>
              <a:buChar char="§"/>
              <a:defRPr/>
            </a:pPr>
            <a:r>
              <a:rPr lang="es-MX" sz="2400" b="1" i="0" dirty="0">
                <a:solidFill>
                  <a:schemeClr val="tx2"/>
                </a:solidFill>
              </a:rPr>
              <a:t>Para </a:t>
            </a:r>
            <a:r>
              <a:rPr lang="es-MX" sz="2400" b="1" i="0" dirty="0" err="1">
                <a:solidFill>
                  <a:schemeClr val="tx2"/>
                </a:solidFill>
              </a:rPr>
              <a:t>Third</a:t>
            </a:r>
            <a:r>
              <a:rPr lang="es-MX" sz="2400" b="1" i="0" dirty="0">
                <a:solidFill>
                  <a:schemeClr val="tx2"/>
                </a:solidFill>
              </a:rPr>
              <a:t> </a:t>
            </a:r>
            <a:r>
              <a:rPr lang="es-MX" sz="2400" b="1" i="0" dirty="0" err="1">
                <a:solidFill>
                  <a:schemeClr val="tx2"/>
                </a:solidFill>
              </a:rPr>
              <a:t>party</a:t>
            </a:r>
            <a:r>
              <a:rPr lang="es-MX" sz="2400" b="1" i="0" dirty="0">
                <a:solidFill>
                  <a:schemeClr val="tx2"/>
                </a:solidFill>
              </a:rPr>
              <a:t> </a:t>
            </a:r>
            <a:r>
              <a:rPr lang="es-MX" sz="2400" b="1" i="0" dirty="0" err="1">
                <a:solidFill>
                  <a:schemeClr val="tx2"/>
                </a:solidFill>
              </a:rPr>
              <a:t>components</a:t>
            </a:r>
            <a:r>
              <a:rPr lang="es-MX" sz="2400" b="1" i="0" dirty="0">
                <a:solidFill>
                  <a:schemeClr val="tx2"/>
                </a:solidFill>
              </a:rPr>
              <a:t>:</a:t>
            </a:r>
          </a:p>
          <a:p>
            <a:pPr lvl="1">
              <a:buClr>
                <a:srgbClr val="008000"/>
              </a:buClr>
              <a:buSzPct val="140000"/>
              <a:defRPr/>
            </a:pPr>
            <a:r>
              <a:rPr lang="es-MX" sz="2000" i="0" dirty="0">
                <a:solidFill>
                  <a:schemeClr val="tx2"/>
                </a:solidFill>
              </a:rPr>
              <a:t>http://nexus.forge.avaya.com/content/repositories/thirdparty</a:t>
            </a:r>
          </a:p>
          <a:p>
            <a:pPr marL="800100" lvl="1" indent="-342900">
              <a:buClr>
                <a:srgbClr val="008000"/>
              </a:buClr>
              <a:buSzPct val="140000"/>
              <a:buFont typeface="Wingdings" pitchFamily="2" charset="2"/>
              <a:buChar char="§"/>
              <a:defRPr/>
            </a:pPr>
            <a:r>
              <a:rPr lang="es-MX" sz="2400" b="1" i="0" dirty="0">
                <a:solidFill>
                  <a:schemeClr val="tx2"/>
                </a:solidFill>
              </a:rPr>
              <a:t>Para </a:t>
            </a:r>
            <a:r>
              <a:rPr lang="es-MX" sz="2400" b="1" i="0" dirty="0" err="1">
                <a:solidFill>
                  <a:schemeClr val="tx2"/>
                </a:solidFill>
              </a:rPr>
              <a:t>Snapshots</a:t>
            </a:r>
            <a:r>
              <a:rPr lang="es-MX" sz="2400" b="1" i="0" dirty="0">
                <a:solidFill>
                  <a:schemeClr val="tx2"/>
                </a:solidFill>
              </a:rPr>
              <a:t>:</a:t>
            </a:r>
          </a:p>
          <a:p>
            <a:pPr marL="571500" lvl="2">
              <a:buClr>
                <a:srgbClr val="008000"/>
              </a:buClr>
              <a:buSzPct val="140000"/>
              <a:defRPr/>
            </a:pPr>
            <a:r>
              <a:rPr lang="es-AR" sz="2000" i="0" dirty="0">
                <a:solidFill>
                  <a:schemeClr val="tx2"/>
                </a:solidFill>
              </a:rPr>
              <a:t>http://nexus.forge.avaya.com/content/repositories/snapshots/</a:t>
            </a:r>
            <a:endParaRPr lang="es-MX" sz="2000" i="0" dirty="0">
              <a:solidFill>
                <a:schemeClr val="tx2"/>
              </a:solidFill>
            </a:endParaRPr>
          </a:p>
          <a:p>
            <a:pPr marL="800100" lvl="1" indent="-342900">
              <a:buClr>
                <a:srgbClr val="008000"/>
              </a:buClr>
              <a:buSzPct val="140000"/>
              <a:buFont typeface="Wingdings" pitchFamily="2" charset="2"/>
              <a:buChar char="§"/>
              <a:defRPr/>
            </a:pPr>
            <a:r>
              <a:rPr lang="es-MX" sz="2400" b="1" i="0" dirty="0">
                <a:solidFill>
                  <a:schemeClr val="tx2"/>
                </a:solidFill>
              </a:rPr>
              <a:t>Default (no tenemos permisos para escribir acá):</a:t>
            </a:r>
          </a:p>
          <a:p>
            <a:pPr lvl="1">
              <a:buClr>
                <a:srgbClr val="008000"/>
              </a:buClr>
              <a:buSzPct val="140000"/>
              <a:defRPr/>
            </a:pPr>
            <a:r>
              <a:rPr lang="es-MX" sz="2000" i="0" dirty="0">
                <a:solidFill>
                  <a:schemeClr val="tx2"/>
                </a:solidFill>
              </a:rPr>
              <a:t>http://nexus.forge.avaya.com/content/repositories/central</a:t>
            </a:r>
          </a:p>
        </p:txBody>
      </p:sp>
    </p:spTree>
    <p:extLst>
      <p:ext uri="{BB962C8B-B14F-4D97-AF65-F5344CB8AC3E}">
        <p14:creationId xmlns:p14="http://schemas.microsoft.com/office/powerpoint/2010/main" val="233114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err="1">
                <a:solidFill>
                  <a:srgbClr val="008000"/>
                </a:solidFill>
                <a:effectLst>
                  <a:outerShdw blurRad="38100" dist="38100" dir="2700000" algn="tl">
                    <a:srgbClr val="C0C0C0"/>
                  </a:outerShdw>
                </a:effectLst>
              </a:rPr>
              <a:t>Nexus</a:t>
            </a:r>
            <a:r>
              <a:rPr lang="es-ES" sz="3000" b="1" i="0" dirty="0">
                <a:solidFill>
                  <a:srgbClr val="008000"/>
                </a:solidFill>
                <a:effectLst>
                  <a:outerShdw blurRad="38100" dist="38100" dir="2700000" algn="tl">
                    <a:srgbClr val="C0C0C0"/>
                  </a:outerShdw>
                </a:effectLst>
              </a:rPr>
              <a:t> – Subir componentes</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8312565" cy="534921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s-MX" sz="2800" b="1" i="0" dirty="0">
                <a:solidFill>
                  <a:schemeClr val="tx2"/>
                </a:solidFill>
              </a:rPr>
              <a:t>Aclaración para el caso de SNAPSHOTS:</a:t>
            </a:r>
            <a:endParaRPr lang="es-MX" sz="2400" b="1" i="0" dirty="0">
              <a:solidFill>
                <a:schemeClr val="tx2"/>
              </a:solidFill>
            </a:endParaRPr>
          </a:p>
          <a:p>
            <a:pPr marL="800100" lvl="1" indent="-342900">
              <a:buClr>
                <a:srgbClr val="008000"/>
              </a:buClr>
              <a:buSzPct val="140000"/>
              <a:buFont typeface="Wingdings" pitchFamily="2" charset="2"/>
              <a:buChar char="§"/>
              <a:defRPr/>
            </a:pPr>
            <a:r>
              <a:rPr lang="es-ES" sz="2400" b="1" i="0" dirty="0">
                <a:solidFill>
                  <a:schemeClr val="tx2"/>
                </a:solidFill>
              </a:rPr>
              <a:t>Es el único caso donde se permite </a:t>
            </a:r>
            <a:r>
              <a:rPr lang="es-ES" sz="2400" b="1" i="0" dirty="0" err="1">
                <a:solidFill>
                  <a:schemeClr val="tx2"/>
                </a:solidFill>
              </a:rPr>
              <a:t>sobrescritura</a:t>
            </a:r>
            <a:r>
              <a:rPr lang="es-ES" sz="2400" b="1" i="0" dirty="0">
                <a:solidFill>
                  <a:schemeClr val="tx2"/>
                </a:solidFill>
              </a:rPr>
              <a:t>, es decir, el componente “pepe-1.0-SNAPSHOT.jar” se puede subir tantas veces como se quiera, y cada vez que se sube se sobrescribe la anterior (el repo guarda un </a:t>
            </a:r>
            <a:r>
              <a:rPr lang="es-ES" sz="2400" b="1" i="0" dirty="0" err="1">
                <a:solidFill>
                  <a:schemeClr val="tx2"/>
                </a:solidFill>
              </a:rPr>
              <a:t>timestamp</a:t>
            </a:r>
            <a:r>
              <a:rPr lang="es-ES" sz="2400" b="1" i="0" dirty="0">
                <a:solidFill>
                  <a:schemeClr val="tx2"/>
                </a:solidFill>
              </a:rPr>
              <a:t> del tipo “YYYYMMDD.HHMMSS” para el </a:t>
            </a:r>
            <a:r>
              <a:rPr lang="es-ES" sz="2400" b="1" i="0" dirty="0" err="1">
                <a:solidFill>
                  <a:schemeClr val="tx2"/>
                </a:solidFill>
              </a:rPr>
              <a:t>snapshot</a:t>
            </a:r>
            <a:r>
              <a:rPr lang="es-ES" sz="2400" b="1" i="0" dirty="0">
                <a:solidFill>
                  <a:schemeClr val="tx2"/>
                </a:solidFill>
              </a:rPr>
              <a:t>).</a:t>
            </a:r>
          </a:p>
          <a:p>
            <a:pPr marL="800100" lvl="1" indent="-342900">
              <a:buClr>
                <a:srgbClr val="008000"/>
              </a:buClr>
              <a:buSzPct val="140000"/>
              <a:buFont typeface="Wingdings" pitchFamily="2" charset="2"/>
              <a:buChar char="§"/>
              <a:defRPr/>
            </a:pPr>
            <a:r>
              <a:rPr lang="es-ES" sz="2400" b="1" i="0" dirty="0">
                <a:solidFill>
                  <a:schemeClr val="tx2"/>
                </a:solidFill>
              </a:rPr>
              <a:t>IMPORTANTE: esto requiere que en el proyecto que necesite usar el SNAPSHOT, hay que poner el </a:t>
            </a:r>
            <a:r>
              <a:rPr lang="es-ES" sz="2400" b="1" i="0" dirty="0" err="1">
                <a:solidFill>
                  <a:schemeClr val="tx2"/>
                </a:solidFill>
              </a:rPr>
              <a:t>flag</a:t>
            </a:r>
            <a:r>
              <a:rPr lang="es-ES" sz="2400" b="1" i="0" dirty="0">
                <a:solidFill>
                  <a:schemeClr val="tx2"/>
                </a:solidFill>
              </a:rPr>
              <a:t> -U en el </a:t>
            </a:r>
            <a:r>
              <a:rPr lang="es-ES" sz="2400" b="1" i="0" dirty="0" err="1">
                <a:solidFill>
                  <a:schemeClr val="tx2"/>
                </a:solidFill>
              </a:rPr>
              <a:t>mvn</a:t>
            </a:r>
            <a:r>
              <a:rPr lang="es-ES" sz="2400" b="1" i="0" dirty="0">
                <a:solidFill>
                  <a:schemeClr val="tx2"/>
                </a:solidFill>
              </a:rPr>
              <a:t> </a:t>
            </a:r>
            <a:r>
              <a:rPr lang="es-ES" sz="2400" b="1" i="0" dirty="0" err="1">
                <a:solidFill>
                  <a:schemeClr val="tx2"/>
                </a:solidFill>
              </a:rPr>
              <a:t>package</a:t>
            </a:r>
            <a:r>
              <a:rPr lang="es-ES" sz="2400" b="1" i="0" dirty="0">
                <a:solidFill>
                  <a:schemeClr val="tx2"/>
                </a:solidFill>
              </a:rPr>
              <a:t> para forzar que me baje siempre el último SNAPSHOT de </a:t>
            </a:r>
            <a:r>
              <a:rPr lang="es-ES" sz="2400" b="1" i="0" dirty="0" err="1">
                <a:solidFill>
                  <a:schemeClr val="tx2"/>
                </a:solidFill>
              </a:rPr>
              <a:t>Avaya</a:t>
            </a:r>
            <a:r>
              <a:rPr lang="es-ES" sz="2400" b="1" i="0" dirty="0">
                <a:solidFill>
                  <a:schemeClr val="tx2"/>
                </a:solidFill>
              </a:rPr>
              <a:t> </a:t>
            </a:r>
            <a:r>
              <a:rPr lang="es-ES" sz="2400" b="1" i="0" dirty="0" err="1">
                <a:solidFill>
                  <a:schemeClr val="tx2"/>
                </a:solidFill>
              </a:rPr>
              <a:t>Nexus</a:t>
            </a:r>
            <a:r>
              <a:rPr lang="es-ES" sz="2400" b="1" i="0" dirty="0">
                <a:solidFill>
                  <a:schemeClr val="tx2"/>
                </a:solidFill>
              </a:rPr>
              <a:t> (sobrescribiendo el bajado anteriormente al repositorio local en la PC donde se ejecuta el </a:t>
            </a:r>
            <a:r>
              <a:rPr lang="es-ES" sz="2400" b="1" i="0" dirty="0" err="1">
                <a:solidFill>
                  <a:schemeClr val="tx2"/>
                </a:solidFill>
              </a:rPr>
              <a:t>package</a:t>
            </a:r>
            <a:r>
              <a:rPr lang="es-ES" sz="2400" b="1" i="0" dirty="0">
                <a:solidFill>
                  <a:schemeClr val="tx2"/>
                </a:solidFill>
              </a:rPr>
              <a:t>).</a:t>
            </a:r>
          </a:p>
          <a:p>
            <a:pPr lvl="1">
              <a:buClr>
                <a:srgbClr val="FF9900"/>
              </a:buClr>
              <a:buSzPct val="140000"/>
              <a:defRPr/>
            </a:pPr>
            <a:r>
              <a:rPr lang="es-ES" sz="2400" b="1" i="0" dirty="0">
                <a:solidFill>
                  <a:schemeClr val="tx2"/>
                </a:solidFill>
              </a:rPr>
              <a:t>		</a:t>
            </a:r>
            <a:r>
              <a:rPr lang="es-ES" sz="3200" b="1" dirty="0">
                <a:solidFill>
                  <a:schemeClr val="tx2"/>
                </a:solidFill>
              </a:rPr>
              <a:t>	</a:t>
            </a:r>
            <a:r>
              <a:rPr lang="es-ES" sz="3200" b="1" dirty="0" err="1">
                <a:solidFill>
                  <a:schemeClr val="tx2"/>
                </a:solidFill>
              </a:rPr>
              <a:t>mvn</a:t>
            </a:r>
            <a:r>
              <a:rPr lang="es-ES" sz="3200" b="1" dirty="0">
                <a:solidFill>
                  <a:schemeClr val="tx2"/>
                </a:solidFill>
              </a:rPr>
              <a:t> </a:t>
            </a:r>
            <a:r>
              <a:rPr lang="es-ES" sz="3200" b="1" dirty="0" err="1">
                <a:solidFill>
                  <a:schemeClr val="tx2"/>
                </a:solidFill>
              </a:rPr>
              <a:t>clean</a:t>
            </a:r>
            <a:r>
              <a:rPr lang="es-ES" sz="3200" b="1" dirty="0">
                <a:solidFill>
                  <a:schemeClr val="tx2"/>
                </a:solidFill>
              </a:rPr>
              <a:t> </a:t>
            </a:r>
            <a:r>
              <a:rPr lang="es-ES" sz="3200" b="1" dirty="0" err="1">
                <a:solidFill>
                  <a:schemeClr val="tx2"/>
                </a:solidFill>
              </a:rPr>
              <a:t>package</a:t>
            </a:r>
            <a:r>
              <a:rPr lang="es-ES" sz="3200" b="1" dirty="0">
                <a:solidFill>
                  <a:schemeClr val="tx2"/>
                </a:solidFill>
              </a:rPr>
              <a:t> </a:t>
            </a:r>
            <a:r>
              <a:rPr lang="es-ES" sz="3200" b="1" dirty="0">
                <a:solidFill>
                  <a:srgbClr val="FF0000"/>
                </a:solidFill>
              </a:rPr>
              <a:t>-U</a:t>
            </a:r>
            <a:endParaRPr lang="es-ES" sz="2400" b="1" dirty="0">
              <a:solidFill>
                <a:srgbClr val="FF0000"/>
              </a:solidFill>
            </a:endParaRPr>
          </a:p>
          <a:p>
            <a:pPr marL="342900" indent="-342900">
              <a:buClr>
                <a:srgbClr val="FF9900"/>
              </a:buClr>
              <a:buSzPct val="140000"/>
              <a:buBlip>
                <a:blip r:embed="rId2"/>
              </a:buBlip>
              <a:defRPr/>
            </a:pPr>
            <a:endParaRPr lang="es-MX" sz="2400" b="1" i="0" dirty="0">
              <a:solidFill>
                <a:schemeClr val="tx2"/>
              </a:solidFill>
            </a:endParaRPr>
          </a:p>
        </p:txBody>
      </p:sp>
    </p:spTree>
    <p:extLst>
      <p:ext uri="{BB962C8B-B14F-4D97-AF65-F5344CB8AC3E}">
        <p14:creationId xmlns:p14="http://schemas.microsoft.com/office/powerpoint/2010/main" val="174756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err="1">
                <a:solidFill>
                  <a:srgbClr val="008000"/>
                </a:solidFill>
                <a:effectLst>
                  <a:outerShdw blurRad="38100" dist="38100" dir="2700000" algn="tl">
                    <a:srgbClr val="C0C0C0"/>
                  </a:outerShdw>
                </a:effectLst>
              </a:rPr>
              <a:t>Nexus</a:t>
            </a:r>
            <a:r>
              <a:rPr lang="es-ES" sz="3000" b="1" i="0" dirty="0">
                <a:solidFill>
                  <a:srgbClr val="008000"/>
                </a:solidFill>
                <a:effectLst>
                  <a:outerShdw blurRad="38100" dist="38100" dir="2700000" algn="tl">
                    <a:srgbClr val="C0C0C0"/>
                  </a:outerShdw>
                </a:effectLst>
              </a:rPr>
              <a:t> – Subir componentes</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8312565" cy="534921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s-MX" sz="2800" b="1" i="0" dirty="0">
                <a:solidFill>
                  <a:schemeClr val="tx2"/>
                </a:solidFill>
              </a:rPr>
              <a:t>Para subir/</a:t>
            </a:r>
            <a:r>
              <a:rPr lang="es-MX" sz="2800" b="1" i="0" dirty="0" err="1">
                <a:solidFill>
                  <a:schemeClr val="tx2"/>
                </a:solidFill>
              </a:rPr>
              <a:t>deployar</a:t>
            </a:r>
            <a:r>
              <a:rPr lang="es-MX" sz="2800" b="1" i="0" dirty="0">
                <a:solidFill>
                  <a:schemeClr val="tx2"/>
                </a:solidFill>
              </a:rPr>
              <a:t>/instalar componentes en el repositorio de </a:t>
            </a:r>
            <a:r>
              <a:rPr lang="es-MX" sz="2800" b="1" i="0" dirty="0" err="1">
                <a:solidFill>
                  <a:schemeClr val="tx2"/>
                </a:solidFill>
              </a:rPr>
              <a:t>Avaya</a:t>
            </a:r>
            <a:r>
              <a:rPr lang="es-MX" sz="2800" b="1" i="0" dirty="0">
                <a:solidFill>
                  <a:schemeClr val="tx2"/>
                </a:solidFill>
              </a:rPr>
              <a:t> </a:t>
            </a:r>
            <a:r>
              <a:rPr lang="es-MX" sz="2800" b="1" i="0" dirty="0" err="1">
                <a:solidFill>
                  <a:schemeClr val="tx2"/>
                </a:solidFill>
              </a:rPr>
              <a:t>Nexus</a:t>
            </a:r>
            <a:r>
              <a:rPr lang="es-MX" sz="2800" b="1" i="0" dirty="0">
                <a:solidFill>
                  <a:schemeClr val="tx2"/>
                </a:solidFill>
              </a:rPr>
              <a:t> </a:t>
            </a:r>
            <a:r>
              <a:rPr lang="es-ES" sz="2800" b="1" i="0" dirty="0">
                <a:solidFill>
                  <a:schemeClr val="tx2"/>
                </a:solidFill>
              </a:rPr>
              <a:t>por línea de comando ‘</a:t>
            </a:r>
            <a:r>
              <a:rPr lang="es-ES" sz="2800" b="1" i="0" dirty="0" err="1">
                <a:solidFill>
                  <a:schemeClr val="tx2"/>
                </a:solidFill>
              </a:rPr>
              <a:t>mvn</a:t>
            </a:r>
            <a:r>
              <a:rPr lang="es-ES" sz="2800" b="1" i="0" dirty="0">
                <a:solidFill>
                  <a:schemeClr val="tx2"/>
                </a:solidFill>
              </a:rPr>
              <a:t>, </a:t>
            </a:r>
            <a:r>
              <a:rPr lang="es-MX" sz="2800" b="1" i="0" dirty="0">
                <a:solidFill>
                  <a:schemeClr val="tx2"/>
                </a:solidFill>
              </a:rPr>
              <a:t>hay que ejecutar el siguiente comando:</a:t>
            </a:r>
          </a:p>
          <a:p>
            <a:pPr lvl="1">
              <a:buClr>
                <a:srgbClr val="008000"/>
              </a:buClr>
              <a:buSzPct val="140000"/>
              <a:defRPr/>
            </a:pPr>
            <a:r>
              <a:rPr lang="es-MX" sz="2000" i="0" dirty="0" err="1">
                <a:solidFill>
                  <a:schemeClr val="tx2"/>
                </a:solidFill>
              </a:rPr>
              <a:t>mvn</a:t>
            </a:r>
            <a:r>
              <a:rPr lang="es-MX" sz="2000" i="0" dirty="0">
                <a:solidFill>
                  <a:schemeClr val="tx2"/>
                </a:solidFill>
              </a:rPr>
              <a:t> </a:t>
            </a:r>
            <a:r>
              <a:rPr lang="es-MX" sz="2000" i="0" dirty="0" err="1">
                <a:solidFill>
                  <a:schemeClr val="tx2"/>
                </a:solidFill>
              </a:rPr>
              <a:t>deploy:deploy-file</a:t>
            </a:r>
            <a:r>
              <a:rPr lang="es-MX" sz="2000" i="0" dirty="0">
                <a:solidFill>
                  <a:schemeClr val="tx2"/>
                </a:solidFill>
              </a:rPr>
              <a:t> -</a:t>
            </a:r>
            <a:r>
              <a:rPr lang="es-MX" sz="2000" i="0" dirty="0" err="1">
                <a:solidFill>
                  <a:schemeClr val="tx2"/>
                </a:solidFill>
              </a:rPr>
              <a:t>Dfile</a:t>
            </a:r>
            <a:r>
              <a:rPr lang="es-MX" sz="2000" i="0" dirty="0">
                <a:solidFill>
                  <a:schemeClr val="tx2"/>
                </a:solidFill>
              </a:rPr>
              <a:t>=[FILE_NAME] -</a:t>
            </a:r>
            <a:r>
              <a:rPr lang="es-MX" sz="2000" i="0" dirty="0" err="1">
                <a:solidFill>
                  <a:schemeClr val="tx2"/>
                </a:solidFill>
              </a:rPr>
              <a:t>DgroupId</a:t>
            </a:r>
            <a:r>
              <a:rPr lang="es-MX" sz="2000" i="0" dirty="0">
                <a:solidFill>
                  <a:schemeClr val="tx2"/>
                </a:solidFill>
              </a:rPr>
              <a:t>=[GROUP_ID]  -</a:t>
            </a:r>
            <a:r>
              <a:rPr lang="es-MX" sz="2000" i="0" dirty="0" err="1">
                <a:solidFill>
                  <a:schemeClr val="tx2"/>
                </a:solidFill>
              </a:rPr>
              <a:t>DartifactId</a:t>
            </a:r>
            <a:r>
              <a:rPr lang="es-MX" sz="2000" i="0" dirty="0">
                <a:solidFill>
                  <a:schemeClr val="tx2"/>
                </a:solidFill>
              </a:rPr>
              <a:t>=[ARTIFACT_ID]  </a:t>
            </a:r>
          </a:p>
          <a:p>
            <a:pPr lvl="1">
              <a:buClr>
                <a:srgbClr val="008000"/>
              </a:buClr>
              <a:buSzPct val="140000"/>
              <a:defRPr/>
            </a:pPr>
            <a:r>
              <a:rPr lang="es-MX" sz="2000" i="0" dirty="0">
                <a:solidFill>
                  <a:schemeClr val="tx2"/>
                </a:solidFill>
              </a:rPr>
              <a:t>-</a:t>
            </a:r>
            <a:r>
              <a:rPr lang="es-MX" sz="2000" i="0" dirty="0" err="1">
                <a:solidFill>
                  <a:schemeClr val="tx2"/>
                </a:solidFill>
              </a:rPr>
              <a:t>Dversion</a:t>
            </a:r>
            <a:r>
              <a:rPr lang="es-MX" sz="2000" i="0" dirty="0">
                <a:solidFill>
                  <a:schemeClr val="tx2"/>
                </a:solidFill>
              </a:rPr>
              <a:t>=[VERSION]  -</a:t>
            </a:r>
            <a:r>
              <a:rPr lang="es-MX" sz="2000" i="0" dirty="0" err="1">
                <a:solidFill>
                  <a:schemeClr val="tx2"/>
                </a:solidFill>
              </a:rPr>
              <a:t>Dpackaging</a:t>
            </a:r>
            <a:r>
              <a:rPr lang="es-MX" sz="2000" i="0" dirty="0">
                <a:solidFill>
                  <a:schemeClr val="tx2"/>
                </a:solidFill>
              </a:rPr>
              <a:t>=</a:t>
            </a:r>
            <a:r>
              <a:rPr lang="es-MX" sz="2000" i="0" dirty="0" err="1">
                <a:solidFill>
                  <a:schemeClr val="tx2"/>
                </a:solidFill>
              </a:rPr>
              <a:t>jar</a:t>
            </a:r>
            <a:endParaRPr lang="es-MX" sz="2000" i="0" dirty="0">
              <a:solidFill>
                <a:schemeClr val="tx2"/>
              </a:solidFill>
            </a:endParaRPr>
          </a:p>
          <a:p>
            <a:pPr lvl="1">
              <a:buClr>
                <a:srgbClr val="008000"/>
              </a:buClr>
              <a:buSzPct val="140000"/>
              <a:defRPr/>
            </a:pPr>
            <a:r>
              <a:rPr lang="es-MX" sz="2000" i="0" dirty="0">
                <a:solidFill>
                  <a:schemeClr val="tx2"/>
                </a:solidFill>
              </a:rPr>
              <a:t>-</a:t>
            </a:r>
            <a:r>
              <a:rPr lang="es-MX" sz="2000" i="0" dirty="0" err="1">
                <a:solidFill>
                  <a:schemeClr val="tx2"/>
                </a:solidFill>
              </a:rPr>
              <a:t>Durl</a:t>
            </a:r>
            <a:r>
              <a:rPr lang="es-MX" sz="2000" i="0" dirty="0">
                <a:solidFill>
                  <a:schemeClr val="tx2"/>
                </a:solidFill>
              </a:rPr>
              <a:t>=http://nexus.forge.avaya.com/content/repositories/central</a:t>
            </a:r>
          </a:p>
          <a:p>
            <a:pPr marL="800100" lvl="1" indent="-342900">
              <a:buClr>
                <a:srgbClr val="008000"/>
              </a:buClr>
              <a:buSzPct val="140000"/>
              <a:buFont typeface="Wingdings" pitchFamily="2" charset="2"/>
              <a:buChar char="§"/>
              <a:defRPr/>
            </a:pPr>
            <a:endParaRPr lang="es-MX" sz="2400" b="1" i="0" dirty="0">
              <a:solidFill>
                <a:schemeClr val="tx2"/>
              </a:solidFill>
            </a:endParaRPr>
          </a:p>
          <a:p>
            <a:pPr marL="800100" lvl="1" indent="-342900">
              <a:buClr>
                <a:srgbClr val="008000"/>
              </a:buClr>
              <a:buSzPct val="140000"/>
              <a:buFont typeface="Wingdings" pitchFamily="2" charset="2"/>
              <a:buChar char="§"/>
              <a:defRPr/>
            </a:pPr>
            <a:r>
              <a:rPr lang="es-MX" sz="2400" b="1" i="0" dirty="0">
                <a:solidFill>
                  <a:schemeClr val="tx2"/>
                </a:solidFill>
              </a:rPr>
              <a:t>Ejemplo de un caso de SNAPSHOT:</a:t>
            </a:r>
          </a:p>
          <a:p>
            <a:pPr lvl="1">
              <a:buClr>
                <a:srgbClr val="008000"/>
              </a:buClr>
              <a:buSzPct val="140000"/>
              <a:defRPr/>
            </a:pPr>
            <a:r>
              <a:rPr lang="es-MX" sz="2000" i="0" dirty="0" err="1">
                <a:solidFill>
                  <a:schemeClr val="tx2"/>
                </a:solidFill>
              </a:rPr>
              <a:t>mvn</a:t>
            </a:r>
            <a:r>
              <a:rPr lang="es-MX" sz="2000" i="0" dirty="0">
                <a:solidFill>
                  <a:schemeClr val="tx2"/>
                </a:solidFill>
              </a:rPr>
              <a:t> </a:t>
            </a:r>
            <a:r>
              <a:rPr lang="es-MX" sz="2000" i="0" dirty="0" err="1">
                <a:solidFill>
                  <a:schemeClr val="tx2"/>
                </a:solidFill>
              </a:rPr>
              <a:t>deploy:deploy-file</a:t>
            </a:r>
            <a:r>
              <a:rPr lang="es-MX" sz="2000" i="0" dirty="0">
                <a:solidFill>
                  <a:schemeClr val="tx2"/>
                </a:solidFill>
              </a:rPr>
              <a:t> -Dfile=gwtquery-1.1.1-SNAPSHOT.jar -</a:t>
            </a:r>
            <a:r>
              <a:rPr lang="es-MX" sz="2000" i="0" dirty="0" err="1">
                <a:solidFill>
                  <a:schemeClr val="tx2"/>
                </a:solidFill>
              </a:rPr>
              <a:t>DgroupId</a:t>
            </a:r>
            <a:r>
              <a:rPr lang="es-MX" sz="2000" i="0" dirty="0">
                <a:solidFill>
                  <a:schemeClr val="tx2"/>
                </a:solidFill>
              </a:rPr>
              <a:t>=</a:t>
            </a:r>
            <a:r>
              <a:rPr lang="es-MX" sz="2000" i="0" dirty="0" err="1">
                <a:solidFill>
                  <a:schemeClr val="tx2"/>
                </a:solidFill>
              </a:rPr>
              <a:t>com.googlecode.gwtquery</a:t>
            </a:r>
            <a:r>
              <a:rPr lang="es-MX" sz="2000" i="0" dirty="0">
                <a:solidFill>
                  <a:schemeClr val="tx2"/>
                </a:solidFill>
              </a:rPr>
              <a:t>  </a:t>
            </a:r>
          </a:p>
          <a:p>
            <a:pPr lvl="1">
              <a:buClr>
                <a:srgbClr val="008000"/>
              </a:buClr>
              <a:buSzPct val="140000"/>
              <a:defRPr/>
            </a:pPr>
            <a:r>
              <a:rPr lang="es-MX" sz="2000" i="0" dirty="0">
                <a:solidFill>
                  <a:schemeClr val="tx2"/>
                </a:solidFill>
              </a:rPr>
              <a:t>-</a:t>
            </a:r>
            <a:r>
              <a:rPr lang="es-MX" sz="2000" i="0" dirty="0" err="1">
                <a:solidFill>
                  <a:schemeClr val="tx2"/>
                </a:solidFill>
              </a:rPr>
              <a:t>DartifactId</a:t>
            </a:r>
            <a:r>
              <a:rPr lang="es-MX" sz="2000" i="0" dirty="0">
                <a:solidFill>
                  <a:schemeClr val="tx2"/>
                </a:solidFill>
              </a:rPr>
              <a:t>=</a:t>
            </a:r>
            <a:r>
              <a:rPr lang="es-MX" sz="2000" i="0" dirty="0" err="1">
                <a:solidFill>
                  <a:schemeClr val="tx2"/>
                </a:solidFill>
              </a:rPr>
              <a:t>gwtquery</a:t>
            </a:r>
            <a:r>
              <a:rPr lang="es-MX" sz="2000" i="0" dirty="0">
                <a:solidFill>
                  <a:schemeClr val="tx2"/>
                </a:solidFill>
              </a:rPr>
              <a:t>  -</a:t>
            </a:r>
            <a:r>
              <a:rPr lang="es-MX" sz="2000" i="0" dirty="0" err="1">
                <a:solidFill>
                  <a:schemeClr val="tx2"/>
                </a:solidFill>
              </a:rPr>
              <a:t>Dversion</a:t>
            </a:r>
            <a:r>
              <a:rPr lang="es-MX" sz="2000" i="0" dirty="0">
                <a:solidFill>
                  <a:schemeClr val="tx2"/>
                </a:solidFill>
              </a:rPr>
              <a:t>=1.1.1-SNAPSHOT  -</a:t>
            </a:r>
            <a:r>
              <a:rPr lang="es-MX" sz="2000" i="0" dirty="0" err="1">
                <a:solidFill>
                  <a:schemeClr val="tx2"/>
                </a:solidFill>
              </a:rPr>
              <a:t>Dpackaging</a:t>
            </a:r>
            <a:r>
              <a:rPr lang="es-MX" sz="2000" i="0" dirty="0">
                <a:solidFill>
                  <a:schemeClr val="tx2"/>
                </a:solidFill>
              </a:rPr>
              <a:t>=</a:t>
            </a:r>
            <a:r>
              <a:rPr lang="es-MX" sz="2000" i="0" dirty="0" err="1">
                <a:solidFill>
                  <a:schemeClr val="tx2"/>
                </a:solidFill>
              </a:rPr>
              <a:t>jar</a:t>
            </a:r>
            <a:r>
              <a:rPr lang="es-MX" sz="2000" i="0" dirty="0">
                <a:solidFill>
                  <a:schemeClr val="tx2"/>
                </a:solidFill>
              </a:rPr>
              <a:t> </a:t>
            </a:r>
          </a:p>
          <a:p>
            <a:pPr lvl="1">
              <a:buClr>
                <a:srgbClr val="008000"/>
              </a:buClr>
              <a:buSzPct val="140000"/>
              <a:defRPr/>
            </a:pPr>
            <a:r>
              <a:rPr lang="es-MX" sz="2000" i="0" dirty="0">
                <a:solidFill>
                  <a:schemeClr val="tx2"/>
                </a:solidFill>
              </a:rPr>
              <a:t>-</a:t>
            </a:r>
            <a:r>
              <a:rPr lang="es-MX" sz="2000" i="0" dirty="0" err="1">
                <a:solidFill>
                  <a:schemeClr val="tx2"/>
                </a:solidFill>
              </a:rPr>
              <a:t>Durl</a:t>
            </a:r>
            <a:r>
              <a:rPr lang="es-MX" sz="2000" i="0" dirty="0">
                <a:solidFill>
                  <a:schemeClr val="tx2"/>
                </a:solidFill>
              </a:rPr>
              <a:t>=</a:t>
            </a:r>
            <a:r>
              <a:rPr lang="es-AR" sz="2000" i="0" dirty="0">
                <a:solidFill>
                  <a:schemeClr val="tx2"/>
                </a:solidFill>
              </a:rPr>
              <a:t>http://nexus.forge.avaya.com/content/repositories/snapshots/</a:t>
            </a:r>
            <a:endParaRPr lang="es-MX" sz="2400" b="1" i="0" dirty="0">
              <a:solidFill>
                <a:schemeClr val="tx2"/>
              </a:solidFill>
            </a:endParaRPr>
          </a:p>
        </p:txBody>
      </p:sp>
    </p:spTree>
    <p:extLst>
      <p:ext uri="{BB962C8B-B14F-4D97-AF65-F5344CB8AC3E}">
        <p14:creationId xmlns:p14="http://schemas.microsoft.com/office/powerpoint/2010/main" val="403230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err="1">
                <a:solidFill>
                  <a:srgbClr val="008000"/>
                </a:solidFill>
                <a:effectLst>
                  <a:outerShdw blurRad="38100" dist="38100" dir="2700000" algn="tl">
                    <a:srgbClr val="C0C0C0"/>
                  </a:outerShdw>
                </a:effectLst>
              </a:rPr>
              <a:t>Nexus</a:t>
            </a:r>
            <a:r>
              <a:rPr lang="es-ES" sz="3000" b="1" i="0" dirty="0">
                <a:solidFill>
                  <a:srgbClr val="008000"/>
                </a:solidFill>
                <a:effectLst>
                  <a:outerShdw blurRad="38100" dist="38100" dir="2700000" algn="tl">
                    <a:srgbClr val="C0C0C0"/>
                  </a:outerShdw>
                </a:effectLst>
              </a:rPr>
              <a:t> – Subir componentes</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8312565" cy="534921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s-MX" sz="2800" b="1" i="0" dirty="0">
                <a:solidFill>
                  <a:schemeClr val="tx2"/>
                </a:solidFill>
              </a:rPr>
              <a:t>IMPORTANTE</a:t>
            </a:r>
          </a:p>
          <a:p>
            <a:pPr marL="800100" lvl="1" indent="-342900">
              <a:buClr>
                <a:srgbClr val="008000"/>
              </a:buClr>
              <a:buSzPct val="140000"/>
              <a:buFont typeface="Wingdings" pitchFamily="2" charset="2"/>
              <a:buChar char="§"/>
              <a:defRPr/>
            </a:pPr>
            <a:r>
              <a:rPr lang="es-MX" sz="2400" b="1" i="0" dirty="0" err="1">
                <a:solidFill>
                  <a:schemeClr val="tx2"/>
                </a:solidFill>
              </a:rPr>
              <a:t>Browsear</a:t>
            </a:r>
            <a:r>
              <a:rPr lang="es-MX" sz="2400" b="1" i="0" dirty="0">
                <a:solidFill>
                  <a:schemeClr val="tx2"/>
                </a:solidFill>
              </a:rPr>
              <a:t> primero los repositorios para verificar si el componente ya existe o si existen versiones diferentes de ese mismo componente. Para ello ver el SLIDE mas adelante donde está la lista de URLS. </a:t>
            </a:r>
            <a:r>
              <a:rPr lang="es-MX" sz="2400" b="1" i="0" u="sng" dirty="0">
                <a:solidFill>
                  <a:schemeClr val="tx2"/>
                </a:solidFill>
              </a:rPr>
              <a:t>Para buscar en </a:t>
            </a:r>
            <a:r>
              <a:rPr lang="es-MX" sz="2400" b="1" i="0" u="sng" dirty="0" err="1">
                <a:solidFill>
                  <a:schemeClr val="tx2"/>
                </a:solidFill>
              </a:rPr>
              <a:t>Nexus</a:t>
            </a:r>
            <a:r>
              <a:rPr lang="es-MX" sz="2400" b="1" i="0" u="sng" dirty="0">
                <a:solidFill>
                  <a:schemeClr val="tx2"/>
                </a:solidFill>
              </a:rPr>
              <a:t> ir a</a:t>
            </a:r>
            <a:r>
              <a:rPr lang="es-MX" sz="2400" b="1" i="0" dirty="0">
                <a:solidFill>
                  <a:schemeClr val="tx2"/>
                </a:solidFill>
              </a:rPr>
              <a:t> http://nexus.forge.avaya.com/#welcome</a:t>
            </a:r>
          </a:p>
          <a:p>
            <a:pPr marL="800100" lvl="1" indent="-342900">
              <a:buClr>
                <a:srgbClr val="008000"/>
              </a:buClr>
              <a:buSzPct val="140000"/>
              <a:buFont typeface="Wingdings" pitchFamily="2" charset="2"/>
              <a:buChar char="§"/>
              <a:defRPr/>
            </a:pPr>
            <a:r>
              <a:rPr lang="es-MX" sz="2400" b="1" i="0" dirty="0">
                <a:solidFill>
                  <a:schemeClr val="tx2"/>
                </a:solidFill>
              </a:rPr>
              <a:t>No se puede subir un </a:t>
            </a:r>
            <a:r>
              <a:rPr lang="es-MX" sz="2400" b="1" i="0" dirty="0" err="1">
                <a:solidFill>
                  <a:schemeClr val="tx2"/>
                </a:solidFill>
              </a:rPr>
              <a:t>componente+version</a:t>
            </a:r>
            <a:r>
              <a:rPr lang="es-MX" sz="2400" b="1" i="0" dirty="0">
                <a:solidFill>
                  <a:schemeClr val="tx2"/>
                </a:solidFill>
              </a:rPr>
              <a:t> que ya exista (da error)</a:t>
            </a:r>
          </a:p>
          <a:p>
            <a:pPr marL="800100" lvl="1" indent="-342900">
              <a:buClr>
                <a:srgbClr val="008000"/>
              </a:buClr>
              <a:buSzPct val="140000"/>
              <a:buFont typeface="Wingdings" pitchFamily="2" charset="2"/>
              <a:buChar char="§"/>
              <a:defRPr/>
            </a:pPr>
            <a:r>
              <a:rPr lang="es-ES" sz="2400" b="1" i="0" dirty="0">
                <a:solidFill>
                  <a:schemeClr val="tx2"/>
                </a:solidFill>
              </a:rPr>
              <a:t>Para borrar cualquier componente de </a:t>
            </a:r>
            <a:r>
              <a:rPr lang="es-ES" sz="2400" b="1" i="0" dirty="0" err="1">
                <a:solidFill>
                  <a:schemeClr val="tx2"/>
                </a:solidFill>
              </a:rPr>
              <a:t>nexus</a:t>
            </a:r>
            <a:r>
              <a:rPr lang="es-ES" sz="2400" b="1" i="0" dirty="0">
                <a:solidFill>
                  <a:schemeClr val="tx2"/>
                </a:solidFill>
              </a:rPr>
              <a:t> hay que abrir un ticket en EDS, porque nosotros no podemos borrar directamente… Así que hay que tratar de no meter la pata, tanto sea con el JAR, con el REPO correcto, etc.</a:t>
            </a:r>
          </a:p>
          <a:p>
            <a:pPr marL="800100" lvl="1" indent="-342900">
              <a:buClr>
                <a:srgbClr val="008000"/>
              </a:buClr>
              <a:buSzPct val="140000"/>
              <a:buFont typeface="Wingdings" pitchFamily="2" charset="2"/>
              <a:buChar char="§"/>
              <a:defRPr/>
            </a:pPr>
            <a:endParaRPr lang="es-MX" sz="2400" b="1" i="0" dirty="0">
              <a:solidFill>
                <a:schemeClr val="tx2"/>
              </a:solidFill>
            </a:endParaRPr>
          </a:p>
        </p:txBody>
      </p:sp>
    </p:spTree>
    <p:extLst>
      <p:ext uri="{BB962C8B-B14F-4D97-AF65-F5344CB8AC3E}">
        <p14:creationId xmlns:p14="http://schemas.microsoft.com/office/powerpoint/2010/main" val="236083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err="1">
                <a:solidFill>
                  <a:srgbClr val="008000"/>
                </a:solidFill>
                <a:effectLst>
                  <a:outerShdw blurRad="38100" dist="38100" dir="2700000" algn="tl">
                    <a:srgbClr val="C0C0C0"/>
                  </a:outerShdw>
                </a:effectLst>
              </a:rPr>
              <a:t>Nexus</a:t>
            </a:r>
            <a:r>
              <a:rPr lang="es-ES" sz="3000" b="1" i="0" dirty="0">
                <a:solidFill>
                  <a:srgbClr val="008000"/>
                </a:solidFill>
                <a:effectLst>
                  <a:outerShdw blurRad="38100" dist="38100" dir="2700000" algn="tl">
                    <a:srgbClr val="C0C0C0"/>
                  </a:outerShdw>
                </a:effectLst>
              </a:rPr>
              <a:t> – Subir componentes con POM</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8312565" cy="534921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s-MX" sz="2800" b="1" i="0" dirty="0">
                <a:solidFill>
                  <a:schemeClr val="tx2"/>
                </a:solidFill>
              </a:rPr>
              <a:t>Si el componente a subir tiene dependencias de otras librerías o componentes, hay que armar un pom.xml A MEDIDA con dichas dependencias, y para subir ese POM junto con el componente hay que añadir el parámetro correspondiente en el comando:</a:t>
            </a:r>
            <a:endParaRPr lang="es-MX" sz="2400" b="1" i="0" dirty="0">
              <a:solidFill>
                <a:schemeClr val="tx2"/>
              </a:solidFill>
            </a:endParaRPr>
          </a:p>
          <a:p>
            <a:pPr lvl="1">
              <a:buClr>
                <a:srgbClr val="008000"/>
              </a:buClr>
              <a:buSzPct val="140000"/>
              <a:defRPr/>
            </a:pPr>
            <a:endParaRPr lang="es-MX" sz="2000" i="0" dirty="0">
              <a:solidFill>
                <a:schemeClr val="tx2"/>
              </a:solidFill>
            </a:endParaRPr>
          </a:p>
          <a:p>
            <a:pPr lvl="1">
              <a:buClr>
                <a:srgbClr val="008000"/>
              </a:buClr>
              <a:buSzPct val="140000"/>
              <a:defRPr/>
            </a:pPr>
            <a:r>
              <a:rPr lang="es-MX" sz="2000" i="0" dirty="0" err="1">
                <a:solidFill>
                  <a:schemeClr val="tx2"/>
                </a:solidFill>
              </a:rPr>
              <a:t>mvn</a:t>
            </a:r>
            <a:r>
              <a:rPr lang="es-MX" sz="2000" i="0" dirty="0">
                <a:solidFill>
                  <a:schemeClr val="tx2"/>
                </a:solidFill>
              </a:rPr>
              <a:t> </a:t>
            </a:r>
            <a:r>
              <a:rPr lang="es-MX" sz="2000" i="0" dirty="0" err="1">
                <a:solidFill>
                  <a:schemeClr val="tx2"/>
                </a:solidFill>
              </a:rPr>
              <a:t>deploy:deploy-file</a:t>
            </a:r>
            <a:r>
              <a:rPr lang="es-MX" sz="2000" i="0" dirty="0">
                <a:solidFill>
                  <a:schemeClr val="tx2"/>
                </a:solidFill>
              </a:rPr>
              <a:t> -</a:t>
            </a:r>
            <a:r>
              <a:rPr lang="es-MX" sz="2000" i="0" dirty="0" err="1">
                <a:solidFill>
                  <a:schemeClr val="tx2"/>
                </a:solidFill>
              </a:rPr>
              <a:t>Dfile</a:t>
            </a:r>
            <a:r>
              <a:rPr lang="es-MX" sz="2000" i="0" dirty="0">
                <a:solidFill>
                  <a:schemeClr val="tx2"/>
                </a:solidFill>
              </a:rPr>
              <a:t>=</a:t>
            </a:r>
            <a:r>
              <a:rPr lang="es-MX" sz="2000" i="0" dirty="0" err="1">
                <a:solidFill>
                  <a:schemeClr val="tx2"/>
                </a:solidFill>
              </a:rPr>
              <a:t>PrismaLogger</a:t>
            </a:r>
            <a:r>
              <a:rPr lang="es-MX" sz="2000" i="0" dirty="0">
                <a:solidFill>
                  <a:schemeClr val="tx2"/>
                </a:solidFill>
              </a:rPr>
              <a:t>/target/</a:t>
            </a:r>
            <a:r>
              <a:rPr lang="es-MX" sz="2000" i="0" dirty="0" err="1">
                <a:solidFill>
                  <a:schemeClr val="tx2"/>
                </a:solidFill>
              </a:rPr>
              <a:t>jar</a:t>
            </a:r>
            <a:r>
              <a:rPr lang="es-MX" sz="2000" i="0" dirty="0">
                <a:solidFill>
                  <a:schemeClr val="tx2"/>
                </a:solidFill>
              </a:rPr>
              <a:t>/PrismaLogger-1.0.jar</a:t>
            </a:r>
          </a:p>
          <a:p>
            <a:pPr lvl="1">
              <a:buClr>
                <a:srgbClr val="008000"/>
              </a:buClr>
              <a:buSzPct val="140000"/>
              <a:defRPr/>
            </a:pPr>
            <a:r>
              <a:rPr lang="es-MX" sz="2000" i="0" dirty="0">
                <a:solidFill>
                  <a:schemeClr val="tx2"/>
                </a:solidFill>
              </a:rPr>
              <a:t>-</a:t>
            </a:r>
            <a:r>
              <a:rPr lang="es-MX" sz="2000" i="0" dirty="0" err="1">
                <a:solidFill>
                  <a:schemeClr val="tx2"/>
                </a:solidFill>
              </a:rPr>
              <a:t>DgroupId</a:t>
            </a:r>
            <a:r>
              <a:rPr lang="es-MX" sz="2000" i="0" dirty="0">
                <a:solidFill>
                  <a:schemeClr val="tx2"/>
                </a:solidFill>
              </a:rPr>
              <a:t>=</a:t>
            </a:r>
            <a:r>
              <a:rPr lang="es-MX" sz="2000" i="0" dirty="0" err="1">
                <a:solidFill>
                  <a:schemeClr val="tx2"/>
                </a:solidFill>
              </a:rPr>
              <a:t>com.avaya.ept</a:t>
            </a:r>
            <a:r>
              <a:rPr lang="es-MX" sz="2000" i="0" dirty="0">
                <a:solidFill>
                  <a:schemeClr val="tx2"/>
                </a:solidFill>
              </a:rPr>
              <a:t>  -</a:t>
            </a:r>
            <a:r>
              <a:rPr lang="es-MX" sz="2000" i="0" dirty="0" err="1">
                <a:solidFill>
                  <a:schemeClr val="tx2"/>
                </a:solidFill>
              </a:rPr>
              <a:t>DartifactId</a:t>
            </a:r>
            <a:r>
              <a:rPr lang="es-MX" sz="2000" i="0" dirty="0">
                <a:solidFill>
                  <a:schemeClr val="tx2"/>
                </a:solidFill>
              </a:rPr>
              <a:t>=</a:t>
            </a:r>
            <a:r>
              <a:rPr lang="es-MX" sz="2000" i="0" dirty="0" err="1">
                <a:solidFill>
                  <a:schemeClr val="tx2"/>
                </a:solidFill>
              </a:rPr>
              <a:t>pr-dblogger</a:t>
            </a:r>
            <a:r>
              <a:rPr lang="es-MX" sz="2000" i="0" dirty="0">
                <a:solidFill>
                  <a:schemeClr val="tx2"/>
                </a:solidFill>
              </a:rPr>
              <a:t>  -</a:t>
            </a:r>
            <a:r>
              <a:rPr lang="es-MX" sz="2000" i="0" dirty="0" err="1">
                <a:solidFill>
                  <a:schemeClr val="tx2"/>
                </a:solidFill>
              </a:rPr>
              <a:t>Dversion</a:t>
            </a:r>
            <a:r>
              <a:rPr lang="es-MX" sz="2000" i="0" dirty="0">
                <a:solidFill>
                  <a:schemeClr val="tx2"/>
                </a:solidFill>
              </a:rPr>
              <a:t>=1.0  -</a:t>
            </a:r>
            <a:r>
              <a:rPr lang="es-MX" sz="2000" i="0" dirty="0" err="1">
                <a:solidFill>
                  <a:schemeClr val="tx2"/>
                </a:solidFill>
              </a:rPr>
              <a:t>Dpackaging</a:t>
            </a:r>
            <a:r>
              <a:rPr lang="es-MX" sz="2000" i="0" dirty="0">
                <a:solidFill>
                  <a:schemeClr val="tx2"/>
                </a:solidFill>
              </a:rPr>
              <a:t>=</a:t>
            </a:r>
            <a:r>
              <a:rPr lang="es-MX" sz="2000" i="0" dirty="0" err="1">
                <a:solidFill>
                  <a:schemeClr val="tx2"/>
                </a:solidFill>
              </a:rPr>
              <a:t>jar</a:t>
            </a:r>
            <a:endParaRPr lang="es-MX" sz="2000" i="0" dirty="0">
              <a:solidFill>
                <a:schemeClr val="tx2"/>
              </a:solidFill>
            </a:endParaRPr>
          </a:p>
          <a:p>
            <a:pPr lvl="1">
              <a:buClr>
                <a:srgbClr val="008000"/>
              </a:buClr>
              <a:buSzPct val="140000"/>
              <a:defRPr/>
            </a:pPr>
            <a:r>
              <a:rPr lang="es-MX" sz="2000" i="0" dirty="0">
                <a:solidFill>
                  <a:srgbClr val="FF0000"/>
                </a:solidFill>
              </a:rPr>
              <a:t>-</a:t>
            </a:r>
            <a:r>
              <a:rPr lang="es-MX" sz="2000" i="0" dirty="0" err="1">
                <a:solidFill>
                  <a:srgbClr val="FF0000"/>
                </a:solidFill>
              </a:rPr>
              <a:t>DpomFile</a:t>
            </a:r>
            <a:r>
              <a:rPr lang="es-MX" sz="2000" i="0" dirty="0">
                <a:solidFill>
                  <a:srgbClr val="FF0000"/>
                </a:solidFill>
              </a:rPr>
              <a:t>=</a:t>
            </a:r>
            <a:r>
              <a:rPr lang="es-MX" sz="2000" i="0" dirty="0" err="1">
                <a:solidFill>
                  <a:srgbClr val="FF0000"/>
                </a:solidFill>
              </a:rPr>
              <a:t>PrismaLogger</a:t>
            </a:r>
            <a:r>
              <a:rPr lang="es-MX" sz="2000" i="0" dirty="0">
                <a:solidFill>
                  <a:srgbClr val="FF0000"/>
                </a:solidFill>
              </a:rPr>
              <a:t>/pomForNexusDeploy.xml</a:t>
            </a:r>
          </a:p>
          <a:p>
            <a:pPr lvl="1">
              <a:buClr>
                <a:srgbClr val="008000"/>
              </a:buClr>
              <a:buSzPct val="140000"/>
              <a:defRPr/>
            </a:pPr>
            <a:r>
              <a:rPr lang="es-MX" sz="2000" i="0" dirty="0">
                <a:solidFill>
                  <a:schemeClr val="tx2"/>
                </a:solidFill>
              </a:rPr>
              <a:t>-</a:t>
            </a:r>
            <a:r>
              <a:rPr lang="es-MX" sz="2000" i="0" dirty="0" err="1">
                <a:solidFill>
                  <a:schemeClr val="tx2"/>
                </a:solidFill>
              </a:rPr>
              <a:t>Durl</a:t>
            </a:r>
            <a:r>
              <a:rPr lang="es-MX" sz="2000" i="0" dirty="0">
                <a:solidFill>
                  <a:schemeClr val="tx2"/>
                </a:solidFill>
              </a:rPr>
              <a:t>=http://nexus.forge.avaya.com/content/repositories/thirdparty</a:t>
            </a:r>
          </a:p>
          <a:p>
            <a:pPr marL="342900" indent="-342900">
              <a:buClr>
                <a:srgbClr val="FF9900"/>
              </a:buClr>
              <a:buSzPct val="140000"/>
              <a:buBlip>
                <a:blip r:embed="rId2"/>
              </a:buBlip>
              <a:defRPr/>
            </a:pPr>
            <a:endParaRPr lang="es-MX" sz="2400" b="1" i="0" dirty="0">
              <a:solidFill>
                <a:schemeClr val="tx2"/>
              </a:solidFill>
            </a:endParaRPr>
          </a:p>
        </p:txBody>
      </p:sp>
    </p:spTree>
    <p:extLst>
      <p:ext uri="{BB962C8B-B14F-4D97-AF65-F5344CB8AC3E}">
        <p14:creationId xmlns:p14="http://schemas.microsoft.com/office/powerpoint/2010/main" val="83482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err="1">
                <a:solidFill>
                  <a:srgbClr val="008000"/>
                </a:solidFill>
                <a:effectLst>
                  <a:outerShdw blurRad="38100" dist="38100" dir="2700000" algn="tl">
                    <a:srgbClr val="C0C0C0"/>
                  </a:outerShdw>
                </a:effectLst>
              </a:rPr>
              <a:t>Nexus</a:t>
            </a:r>
            <a:r>
              <a:rPr lang="es-ES" sz="3000" b="1" i="0" dirty="0">
                <a:solidFill>
                  <a:srgbClr val="008000"/>
                </a:solidFill>
                <a:effectLst>
                  <a:outerShdw blurRad="38100" dist="38100" dir="2700000" algn="tl">
                    <a:srgbClr val="C0C0C0"/>
                  </a:outerShdw>
                </a:effectLst>
              </a:rPr>
              <a:t> – Borrar Componentes de </a:t>
            </a:r>
            <a:r>
              <a:rPr lang="es-ES" sz="3000" b="1" i="0" dirty="0" err="1">
                <a:solidFill>
                  <a:srgbClr val="008000"/>
                </a:solidFill>
                <a:effectLst>
                  <a:outerShdw blurRad="38100" dist="38100" dir="2700000" algn="tl">
                    <a:srgbClr val="C0C0C0"/>
                  </a:outerShdw>
                </a:effectLst>
              </a:rPr>
              <a:t>Avaya</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Nexus</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8312565" cy="534921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s-MX" sz="2800" b="1" i="0" dirty="0">
                <a:solidFill>
                  <a:schemeClr val="tx2"/>
                </a:solidFill>
              </a:rPr>
              <a:t>Hay que crear un ticket a EDS:</a:t>
            </a:r>
            <a:endParaRPr lang="es-MX" sz="2400" b="1" i="0" dirty="0">
              <a:solidFill>
                <a:schemeClr val="tx2"/>
              </a:solidFill>
            </a:endParaRPr>
          </a:p>
          <a:p>
            <a:pPr marL="800100" lvl="1" indent="-342900">
              <a:buClr>
                <a:srgbClr val="008000"/>
              </a:buClr>
              <a:buSzPct val="140000"/>
              <a:buFont typeface="Wingdings" pitchFamily="2" charset="2"/>
              <a:buChar char="§"/>
              <a:defRPr/>
            </a:pPr>
            <a:r>
              <a:rPr lang="es-MX" sz="2400" b="1" i="0" dirty="0">
                <a:solidFill>
                  <a:schemeClr val="tx2"/>
                </a:solidFill>
              </a:rPr>
              <a:t>Componente: </a:t>
            </a:r>
            <a:r>
              <a:rPr lang="es-MX" sz="2400" b="1" i="0" dirty="0" err="1">
                <a:solidFill>
                  <a:schemeClr val="tx2"/>
                </a:solidFill>
              </a:rPr>
              <a:t>Nexus</a:t>
            </a:r>
            <a:endParaRPr lang="es-MX" sz="2400" b="1" i="0" dirty="0">
              <a:solidFill>
                <a:schemeClr val="tx2"/>
              </a:solidFill>
            </a:endParaRPr>
          </a:p>
          <a:p>
            <a:pPr marL="800100" lvl="1" indent="-342900">
              <a:buClr>
                <a:srgbClr val="008000"/>
              </a:buClr>
              <a:buSzPct val="140000"/>
              <a:buFont typeface="Wingdings" pitchFamily="2" charset="2"/>
              <a:buChar char="§"/>
              <a:defRPr/>
            </a:pPr>
            <a:r>
              <a:rPr lang="es-MX" sz="2400" b="1" i="0" dirty="0">
                <a:solidFill>
                  <a:schemeClr val="tx2"/>
                </a:solidFill>
              </a:rPr>
              <a:t>Ejemplos:</a:t>
            </a:r>
          </a:p>
          <a:p>
            <a:pPr lvl="1">
              <a:buClr>
                <a:srgbClr val="008000"/>
              </a:buClr>
              <a:buSzPct val="140000"/>
              <a:defRPr/>
            </a:pPr>
            <a:r>
              <a:rPr lang="es-MX" sz="2000" i="0" dirty="0">
                <a:solidFill>
                  <a:schemeClr val="tx2"/>
                </a:solidFill>
              </a:rPr>
              <a:t>https://jira.forge.avaya.com/browse/EDS-29007</a:t>
            </a:r>
          </a:p>
          <a:p>
            <a:pPr lvl="1">
              <a:buClr>
                <a:srgbClr val="008000"/>
              </a:buClr>
              <a:buSzPct val="140000"/>
              <a:defRPr/>
            </a:pPr>
            <a:r>
              <a:rPr lang="es-MX" sz="2000" i="0" dirty="0">
                <a:solidFill>
                  <a:schemeClr val="tx2"/>
                </a:solidFill>
              </a:rPr>
              <a:t>https://jira.forge.avaya.com/browse/EDS-30592</a:t>
            </a:r>
          </a:p>
          <a:p>
            <a:pPr lvl="1">
              <a:buClr>
                <a:srgbClr val="008000"/>
              </a:buClr>
              <a:buSzPct val="140000"/>
              <a:defRPr/>
            </a:pPr>
            <a:r>
              <a:rPr lang="es-MX" sz="2000" i="0" dirty="0">
                <a:solidFill>
                  <a:schemeClr val="tx2"/>
                </a:solidFill>
              </a:rPr>
              <a:t>https://jira.forge.avaya.com/browse/EDS-30605</a:t>
            </a:r>
          </a:p>
          <a:p>
            <a:pPr marL="342900" indent="-342900">
              <a:buClr>
                <a:srgbClr val="FF9900"/>
              </a:buClr>
              <a:buSzPct val="140000"/>
              <a:buBlip>
                <a:blip r:embed="rId2"/>
              </a:buBlip>
              <a:defRPr/>
            </a:pPr>
            <a:endParaRPr lang="es-MX" sz="2400" b="1" i="0" dirty="0">
              <a:solidFill>
                <a:schemeClr val="tx2"/>
              </a:solidFill>
            </a:endParaRPr>
          </a:p>
        </p:txBody>
      </p:sp>
    </p:spTree>
    <p:extLst>
      <p:ext uri="{BB962C8B-B14F-4D97-AF65-F5344CB8AC3E}">
        <p14:creationId xmlns:p14="http://schemas.microsoft.com/office/powerpoint/2010/main" val="465303237"/>
      </p:ext>
    </p:extLst>
  </p:cSld>
  <p:clrMapOvr>
    <a:masterClrMapping/>
  </p:clrMapOvr>
</p:sld>
</file>

<file path=ppt/theme/theme1.xml><?xml version="1.0" encoding="utf-8"?>
<a:theme xmlns:a="http://schemas.openxmlformats.org/drawingml/2006/main" name="Redmond Template v3">
  <a:themeElements>
    <a:clrScheme name="">
      <a:dk1>
        <a:srgbClr val="FFFFFF"/>
      </a:dk1>
      <a:lt1>
        <a:srgbClr val="FFFFFF"/>
      </a:lt1>
      <a:dk2>
        <a:srgbClr val="000000"/>
      </a:dk2>
      <a:lt2>
        <a:srgbClr val="808080"/>
      </a:lt2>
      <a:accent1>
        <a:srgbClr val="0033CC"/>
      </a:accent1>
      <a:accent2>
        <a:srgbClr val="3333CC"/>
      </a:accent2>
      <a:accent3>
        <a:srgbClr val="FFFFFF"/>
      </a:accent3>
      <a:accent4>
        <a:srgbClr val="DADADA"/>
      </a:accent4>
      <a:accent5>
        <a:srgbClr val="AAADE2"/>
      </a:accent5>
      <a:accent6>
        <a:srgbClr val="2D2DB9"/>
      </a:accent6>
      <a:hlink>
        <a:srgbClr val="CCCCFF"/>
      </a:hlink>
      <a:folHlink>
        <a:srgbClr val="B2B2B2"/>
      </a:folHlink>
    </a:clrScheme>
    <a:fontScheme name="Redmond Template 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Redmond Template v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dmond Template v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dmond Template v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dmond Template v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dmond Template v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dmond Template v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dmond Template v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Redmond Template v3</Template>
  <TotalTime>5082</TotalTime>
  <Words>616</Words>
  <Application>Microsoft Office PowerPoint</Application>
  <PresentationFormat>Letter Paper (8.5x11 in)</PresentationFormat>
  <Paragraphs>71</Paragraphs>
  <Slides>9</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EDS</vt:lpstr>
      <vt:lpstr>Eurostile</vt:lpstr>
      <vt:lpstr>Times New Roman</vt:lpstr>
      <vt:lpstr>Wingdings</vt:lpstr>
      <vt:lpstr>Redmond Template v3</vt:lpstr>
      <vt:lpstr>Custom Design</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GustavoB</dc:creator>
  <cp:lastModifiedBy>Guillermo Prada</cp:lastModifiedBy>
  <cp:revision>636</cp:revision>
  <cp:lastPrinted>2005-04-07T19:27:31Z</cp:lastPrinted>
  <dcterms:created xsi:type="dcterms:W3CDTF">2009-02-23T17:30:19Z</dcterms:created>
  <dcterms:modified xsi:type="dcterms:W3CDTF">2016-11-16T15:15:46Z</dcterms:modified>
</cp:coreProperties>
</file>