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29"/>
  </p:notesMasterIdLst>
  <p:handoutMasterIdLst>
    <p:handoutMasterId r:id="rId30"/>
  </p:handoutMasterIdLst>
  <p:sldIdLst>
    <p:sldId id="1010" r:id="rId3"/>
    <p:sldId id="1089" r:id="rId4"/>
    <p:sldId id="1060" r:id="rId5"/>
    <p:sldId id="1084" r:id="rId6"/>
    <p:sldId id="1091" r:id="rId7"/>
    <p:sldId id="1083" r:id="rId8"/>
    <p:sldId id="1085" r:id="rId9"/>
    <p:sldId id="1092" r:id="rId10"/>
    <p:sldId id="1086" r:id="rId11"/>
    <p:sldId id="1087" r:id="rId12"/>
    <p:sldId id="1088" r:id="rId13"/>
    <p:sldId id="1105" r:id="rId14"/>
    <p:sldId id="1106" r:id="rId15"/>
    <p:sldId id="1107" r:id="rId16"/>
    <p:sldId id="1093" r:id="rId17"/>
    <p:sldId id="1094" r:id="rId18"/>
    <p:sldId id="1095" r:id="rId19"/>
    <p:sldId id="1096" r:id="rId20"/>
    <p:sldId id="1097" r:id="rId21"/>
    <p:sldId id="1098" r:id="rId22"/>
    <p:sldId id="1099" r:id="rId23"/>
    <p:sldId id="1100" r:id="rId24"/>
    <p:sldId id="1101" r:id="rId25"/>
    <p:sldId id="1102" r:id="rId26"/>
    <p:sldId id="1103" r:id="rId27"/>
    <p:sldId id="1104" r:id="rId28"/>
  </p:sldIdLst>
  <p:sldSz cx="9144000" cy="6858000" type="letter"/>
  <p:notesSz cx="7315200" cy="9601200"/>
  <p:defaultTextStyle>
    <a:defPPr>
      <a:defRPr lang="en-US"/>
    </a:defPPr>
    <a:lvl1pPr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1pPr>
    <a:lvl2pPr marL="4572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2pPr>
    <a:lvl3pPr marL="9144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3pPr>
    <a:lvl4pPr marL="13716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4pPr>
    <a:lvl5pPr marL="1828800" algn="l" rtl="0" fontAlgn="base">
      <a:lnSpc>
        <a:spcPct val="90000"/>
      </a:lnSpc>
      <a:spcBef>
        <a:spcPct val="50000"/>
      </a:spcBef>
      <a:spcAft>
        <a:spcPct val="0"/>
      </a:spcAft>
      <a:buClr>
        <a:srgbClr val="FF3300"/>
      </a:buClr>
      <a:buSzPct val="90000"/>
      <a:buFont typeface="Wingdings" pitchFamily="2" charset="2"/>
      <a:defRPr sz="1600" i="1" kern="1200">
        <a:solidFill>
          <a:schemeClr val="accent1"/>
        </a:solidFill>
        <a:latin typeface="Eurostile" pitchFamily="34" charset="0"/>
        <a:ea typeface="+mn-ea"/>
        <a:cs typeface="+mn-cs"/>
      </a:defRPr>
    </a:lvl5pPr>
    <a:lvl6pPr marL="2286000" algn="l" defTabSz="914400" rtl="0" eaLnBrk="1" latinLnBrk="0" hangingPunct="1">
      <a:defRPr sz="1600" i="1" kern="1200">
        <a:solidFill>
          <a:schemeClr val="accent1"/>
        </a:solidFill>
        <a:latin typeface="Eurostile" pitchFamily="34" charset="0"/>
        <a:ea typeface="+mn-ea"/>
        <a:cs typeface="+mn-cs"/>
      </a:defRPr>
    </a:lvl6pPr>
    <a:lvl7pPr marL="2743200" algn="l" defTabSz="914400" rtl="0" eaLnBrk="1" latinLnBrk="0" hangingPunct="1">
      <a:defRPr sz="1600" i="1" kern="1200">
        <a:solidFill>
          <a:schemeClr val="accent1"/>
        </a:solidFill>
        <a:latin typeface="Eurostile" pitchFamily="34" charset="0"/>
        <a:ea typeface="+mn-ea"/>
        <a:cs typeface="+mn-cs"/>
      </a:defRPr>
    </a:lvl7pPr>
    <a:lvl8pPr marL="3200400" algn="l" defTabSz="914400" rtl="0" eaLnBrk="1" latinLnBrk="0" hangingPunct="1">
      <a:defRPr sz="1600" i="1" kern="1200">
        <a:solidFill>
          <a:schemeClr val="accent1"/>
        </a:solidFill>
        <a:latin typeface="Eurostile" pitchFamily="34" charset="0"/>
        <a:ea typeface="+mn-ea"/>
        <a:cs typeface="+mn-cs"/>
      </a:defRPr>
    </a:lvl8pPr>
    <a:lvl9pPr marL="3657600" algn="l" defTabSz="914400" rtl="0" eaLnBrk="1" latinLnBrk="0" hangingPunct="1">
      <a:defRPr sz="1600" i="1" kern="1200">
        <a:solidFill>
          <a:schemeClr val="accent1"/>
        </a:solidFill>
        <a:latin typeface="Eurostil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66"/>
    <a:srgbClr val="669900"/>
    <a:srgbClr val="FF9933"/>
    <a:srgbClr val="CCCC00"/>
    <a:srgbClr val="339933"/>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88099" autoAdjust="0"/>
  </p:normalViewPr>
  <p:slideViewPr>
    <p:cSldViewPr snapToGrid="0">
      <p:cViewPr varScale="1">
        <p:scale>
          <a:sx n="72" d="100"/>
          <a:sy n="72" d="100"/>
        </p:scale>
        <p:origin x="1380" y="72"/>
      </p:cViewPr>
      <p:guideLst>
        <p:guide orient="horz" pos="2160"/>
        <p:guide pos="2880"/>
      </p:guideLst>
    </p:cSldViewPr>
  </p:slideViewPr>
  <p:notesTextViewPr>
    <p:cViewPr>
      <p:scale>
        <a:sx n="100" d="100"/>
        <a:sy n="100" d="100"/>
      </p:scale>
      <p:origin x="0" y="0"/>
    </p:cViewPr>
  </p:notesTextViewPr>
  <p:notesViewPr>
    <p:cSldViewPr snapToGrid="0">
      <p:cViewPr varScale="1">
        <p:scale>
          <a:sx n="53" d="100"/>
          <a:sy n="53" d="100"/>
        </p:scale>
        <p:origin x="-2826"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563563" y="949325"/>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7" name="Rectangle 9"/>
          <p:cNvSpPr>
            <a:spLocks noChangeArrowheads="1"/>
          </p:cNvSpPr>
          <p:nvPr/>
        </p:nvSpPr>
        <p:spPr bwMode="auto">
          <a:xfrm>
            <a:off x="563563" y="3736975"/>
            <a:ext cx="2887662" cy="2127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
        <p:nvSpPr>
          <p:cNvPr id="6148" name="Rectangle 10"/>
          <p:cNvSpPr>
            <a:spLocks noChangeArrowheads="1"/>
          </p:cNvSpPr>
          <p:nvPr/>
        </p:nvSpPr>
        <p:spPr bwMode="auto">
          <a:xfrm>
            <a:off x="563563" y="6521450"/>
            <a:ext cx="2887662"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eaLnBrk="1" hangingPunct="1">
              <a:defRPr/>
            </a:pPr>
            <a:endParaRPr lang="es-AR" altLang="es-AR"/>
          </a:p>
        </p:txBody>
      </p:sp>
    </p:spTree>
    <p:extLst>
      <p:ext uri="{BB962C8B-B14F-4D97-AF65-F5344CB8AC3E}">
        <p14:creationId xmlns:p14="http://schemas.microsoft.com/office/powerpoint/2010/main" val="3400139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41275" y="-20638"/>
            <a:ext cx="321627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1" name="Rectangle 3"/>
          <p:cNvSpPr>
            <a:spLocks noGrp="1" noChangeArrowheads="1"/>
          </p:cNvSpPr>
          <p:nvPr>
            <p:ph type="dt" idx="1"/>
          </p:nvPr>
        </p:nvSpPr>
        <p:spPr bwMode="auto">
          <a:xfrm>
            <a:off x="4140200" y="-20638"/>
            <a:ext cx="3133725" cy="473076"/>
          </a:xfrm>
          <a:prstGeom prst="rect">
            <a:avLst/>
          </a:prstGeom>
          <a:noFill/>
          <a:ln w="9525">
            <a:noFill/>
            <a:miter lim="800000"/>
            <a:headEnd/>
            <a:tailEnd/>
          </a:ln>
          <a:effectLst/>
        </p:spPr>
        <p:txBody>
          <a:bodyPr vert="horz" wrap="square" lIns="19554" tIns="0" rIns="19554" bIns="0" numCol="1" anchor="t"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49363" y="698500"/>
            <a:ext cx="4826000" cy="3619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179513" y="4560888"/>
            <a:ext cx="4956175" cy="4348162"/>
          </a:xfrm>
          <a:prstGeom prst="rect">
            <a:avLst/>
          </a:prstGeom>
          <a:noFill/>
          <a:ln w="9525">
            <a:noFill/>
            <a:miter lim="800000"/>
            <a:headEnd/>
            <a:tailEnd/>
          </a:ln>
          <a:effectLst/>
        </p:spPr>
        <p:txBody>
          <a:bodyPr vert="horz" wrap="square" lIns="94521" tIns="47263" rIns="94521" bIns="472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41275" y="9148763"/>
            <a:ext cx="321627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defTabSz="938213" eaLnBrk="0" hangingPunct="0">
              <a:lnSpc>
                <a:spcPct val="100000"/>
              </a:lnSpc>
              <a:spcBef>
                <a:spcPct val="0"/>
              </a:spcBef>
              <a:buClrTx/>
              <a:buSzTx/>
              <a:buFontTx/>
              <a:buNone/>
              <a:defRPr sz="1000" i="0">
                <a:solidFill>
                  <a:schemeClr val="tx1"/>
                </a:solidFill>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4140200" y="9148763"/>
            <a:ext cx="3133725" cy="473075"/>
          </a:xfrm>
          <a:prstGeom prst="rect">
            <a:avLst/>
          </a:prstGeom>
          <a:noFill/>
          <a:ln w="9525">
            <a:noFill/>
            <a:miter lim="800000"/>
            <a:headEnd/>
            <a:tailEnd/>
          </a:ln>
          <a:effectLst/>
        </p:spPr>
        <p:txBody>
          <a:bodyPr vert="horz" wrap="square" lIns="19554" tIns="0" rIns="19554" bIns="0" numCol="1" anchor="b" anchorCtr="0" compatLnSpc="1">
            <a:prstTxWarp prst="textNoShape">
              <a:avLst/>
            </a:prstTxWarp>
          </a:bodyPr>
          <a:lstStyle>
            <a:lvl1pPr algn="r" defTabSz="938213" eaLnBrk="0" hangingPunct="0">
              <a:lnSpc>
                <a:spcPct val="100000"/>
              </a:lnSpc>
              <a:spcBef>
                <a:spcPct val="0"/>
              </a:spcBef>
              <a:buClrTx/>
              <a:buSzTx/>
              <a:buFontTx/>
              <a:buNone/>
              <a:defRPr sz="1000" i="0">
                <a:solidFill>
                  <a:schemeClr val="tx1"/>
                </a:solidFill>
                <a:latin typeface="Arial" charset="0"/>
              </a:defRPr>
            </a:lvl1pPr>
          </a:lstStyle>
          <a:p>
            <a:pPr>
              <a:defRPr/>
            </a:pPr>
            <a:fld id="{537E8446-F989-446E-AD40-2F70C488F9AF}" type="slidenum">
              <a:rPr lang="en-US"/>
              <a:pPr>
                <a:defRPr/>
              </a:pPr>
              <a:t>‹#›</a:t>
            </a:fld>
            <a:endParaRPr lang="en-US"/>
          </a:p>
        </p:txBody>
      </p:sp>
      <p:sp>
        <p:nvSpPr>
          <p:cNvPr id="5128" name="Rectangle 8"/>
          <p:cNvSpPr>
            <a:spLocks noChangeArrowheads="1"/>
          </p:cNvSpPr>
          <p:nvPr/>
        </p:nvSpPr>
        <p:spPr bwMode="auto">
          <a:xfrm>
            <a:off x="1741488" y="9013825"/>
            <a:ext cx="47402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800" i="0">
                <a:solidFill>
                  <a:schemeClr val="tx1"/>
                </a:solidFill>
                <a:latin typeface="Arial" charset="0"/>
              </a:rPr>
              <a:t>EDS and the EDS logo are registered marks of Electronic Data Systems Corporation.</a:t>
            </a:r>
            <a:br>
              <a:rPr lang="en-US" altLang="es-AR" sz="800" i="0">
                <a:solidFill>
                  <a:schemeClr val="tx1"/>
                </a:solidFill>
                <a:latin typeface="Arial" charset="0"/>
              </a:rPr>
            </a:br>
            <a:r>
              <a:rPr lang="en-US" altLang="es-AR" sz="700" i="0">
                <a:solidFill>
                  <a:schemeClr val="tx1"/>
                </a:solidFill>
                <a:latin typeface="Arial" charset="0"/>
              </a:rPr>
              <a:t>EDS is an equal opportunity employer, m/f/v/d.</a:t>
            </a:r>
          </a:p>
          <a:p>
            <a:pPr>
              <a:lnSpc>
                <a:spcPct val="100000"/>
              </a:lnSpc>
              <a:spcBef>
                <a:spcPct val="0"/>
              </a:spcBef>
              <a:buClrTx/>
              <a:buSzTx/>
              <a:buFontTx/>
              <a:buNone/>
              <a:defRPr/>
            </a:pPr>
            <a:r>
              <a:rPr lang="en-US" altLang="es-AR" sz="700" i="0">
                <a:solidFill>
                  <a:schemeClr val="tx1"/>
                </a:solidFill>
                <a:latin typeface="Arial" charset="0"/>
              </a:rPr>
              <a:t>Copyright ©1997 Electronic Data Systems Corporation. All rights reserved.</a:t>
            </a:r>
          </a:p>
        </p:txBody>
      </p:sp>
      <p:sp>
        <p:nvSpPr>
          <p:cNvPr id="5129" name="Rectangle 9"/>
          <p:cNvSpPr>
            <a:spLocks noChangeArrowheads="1"/>
          </p:cNvSpPr>
          <p:nvPr/>
        </p:nvSpPr>
        <p:spPr bwMode="auto">
          <a:xfrm>
            <a:off x="1073150" y="8832850"/>
            <a:ext cx="7270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21" tIns="47263" rIns="94521" bIns="47263">
            <a:spAutoFit/>
          </a:bodyPr>
          <a:lstStyle>
            <a:lvl1pPr defTabSz="938213" eaLnBrk="0" hangingPunct="0">
              <a:defRPr sz="1600" i="1">
                <a:solidFill>
                  <a:schemeClr val="accent1"/>
                </a:solidFill>
                <a:latin typeface="Eurostile" pitchFamily="34" charset="0"/>
              </a:defRPr>
            </a:lvl1pPr>
            <a:lvl2pPr marL="742950" indent="-285750" defTabSz="938213" eaLnBrk="0" hangingPunct="0">
              <a:defRPr sz="1600" i="1">
                <a:solidFill>
                  <a:schemeClr val="accent1"/>
                </a:solidFill>
                <a:latin typeface="Eurostile" pitchFamily="34" charset="0"/>
              </a:defRPr>
            </a:lvl2pPr>
            <a:lvl3pPr marL="1143000" indent="-228600" defTabSz="938213" eaLnBrk="0" hangingPunct="0">
              <a:defRPr sz="1600" i="1">
                <a:solidFill>
                  <a:schemeClr val="accent1"/>
                </a:solidFill>
                <a:latin typeface="Eurostile" pitchFamily="34" charset="0"/>
              </a:defRPr>
            </a:lvl3pPr>
            <a:lvl4pPr marL="1600200" indent="-228600" defTabSz="938213" eaLnBrk="0" hangingPunct="0">
              <a:defRPr sz="1600" i="1">
                <a:solidFill>
                  <a:schemeClr val="accent1"/>
                </a:solidFill>
                <a:latin typeface="Eurostile" pitchFamily="34" charset="0"/>
              </a:defRPr>
            </a:lvl4pPr>
            <a:lvl5pPr marL="2057400" indent="-228600" defTabSz="938213" eaLnBrk="0" hangingPunct="0">
              <a:defRPr sz="1600" i="1">
                <a:solidFill>
                  <a:schemeClr val="accent1"/>
                </a:solidFill>
                <a:latin typeface="Eurostile" pitchFamily="34" charset="0"/>
              </a:defRPr>
            </a:lvl5pPr>
            <a:lvl6pPr marL="25146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defTabSz="938213"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r>
              <a:rPr lang="en-US" altLang="es-AR" sz="3800" i="0">
                <a:solidFill>
                  <a:schemeClr val="tx1"/>
                </a:solidFill>
                <a:latin typeface="EDS" pitchFamily="2" charset="2"/>
              </a:rPr>
              <a:t>e</a:t>
            </a:r>
          </a:p>
        </p:txBody>
      </p:sp>
    </p:spTree>
    <p:extLst>
      <p:ext uri="{BB962C8B-B14F-4D97-AF65-F5344CB8AC3E}">
        <p14:creationId xmlns:p14="http://schemas.microsoft.com/office/powerpoint/2010/main" val="3191001504"/>
      </p:ext>
    </p:extLst>
  </p:cSld>
  <p:clrMap bg1="lt1" tx1="dk1" bg2="lt2" tx2="dk2" accent1="accent1" accent2="accent2" accent3="accent3" accent4="accent4" accent5="accent5" accent6="accent6" hlink="hlink" folHlink="folHlink"/>
  <p:notesStyle>
    <a:lvl1pPr marL="571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2286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4000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57150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742950" indent="-571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7" descr="Para Powerpoint 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1" descr="Bottom Para Powerpoint 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9971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35283020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97100" cy="5338762"/>
          </a:xfrm>
          <a:prstGeom prst="rect">
            <a:avLst/>
          </a:prstGeo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190500" y="274638"/>
            <a:ext cx="6438900" cy="5338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62114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68A99-47AE-4F65-9F61-CB937FE4A900}" type="slidenum">
              <a:rPr lang="en-US"/>
              <a:pPr>
                <a:defRPr/>
              </a:pPr>
              <a:t>‹#›</a:t>
            </a:fld>
            <a:endParaRPr lang="en-US"/>
          </a:p>
        </p:txBody>
      </p:sp>
    </p:spTree>
    <p:extLst>
      <p:ext uri="{BB962C8B-B14F-4D97-AF65-F5344CB8AC3E}">
        <p14:creationId xmlns:p14="http://schemas.microsoft.com/office/powerpoint/2010/main" val="384457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F9677A-9887-4655-B89C-01EB4456D5FB}" type="slidenum">
              <a:rPr lang="en-US"/>
              <a:pPr>
                <a:defRPr/>
              </a:pPr>
              <a:t>‹#›</a:t>
            </a:fld>
            <a:endParaRPr lang="en-US"/>
          </a:p>
        </p:txBody>
      </p:sp>
    </p:spTree>
    <p:extLst>
      <p:ext uri="{BB962C8B-B14F-4D97-AF65-F5344CB8AC3E}">
        <p14:creationId xmlns:p14="http://schemas.microsoft.com/office/powerpoint/2010/main" val="360773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26C691-6803-4EB7-A4B3-3C21116A10CD}" type="slidenum">
              <a:rPr lang="en-US"/>
              <a:pPr>
                <a:defRPr/>
              </a:pPr>
              <a:t>‹#›</a:t>
            </a:fld>
            <a:endParaRPr lang="en-US"/>
          </a:p>
        </p:txBody>
      </p:sp>
    </p:spTree>
    <p:extLst>
      <p:ext uri="{BB962C8B-B14F-4D97-AF65-F5344CB8AC3E}">
        <p14:creationId xmlns:p14="http://schemas.microsoft.com/office/powerpoint/2010/main" val="163214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F989E6-12C3-4960-B04C-25BF84224F48}" type="slidenum">
              <a:rPr lang="en-US"/>
              <a:pPr>
                <a:defRPr/>
              </a:pPr>
              <a:t>‹#›</a:t>
            </a:fld>
            <a:endParaRPr lang="en-US"/>
          </a:p>
        </p:txBody>
      </p:sp>
    </p:spTree>
    <p:extLst>
      <p:ext uri="{BB962C8B-B14F-4D97-AF65-F5344CB8AC3E}">
        <p14:creationId xmlns:p14="http://schemas.microsoft.com/office/powerpoint/2010/main" val="390431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AA1A471-6F57-479E-897C-08E78EBD2AB8}" type="slidenum">
              <a:rPr lang="en-US"/>
              <a:pPr>
                <a:defRPr/>
              </a:pPr>
              <a:t>‹#›</a:t>
            </a:fld>
            <a:endParaRPr lang="en-US"/>
          </a:p>
        </p:txBody>
      </p:sp>
    </p:spTree>
    <p:extLst>
      <p:ext uri="{BB962C8B-B14F-4D97-AF65-F5344CB8AC3E}">
        <p14:creationId xmlns:p14="http://schemas.microsoft.com/office/powerpoint/2010/main" val="2984246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64D8AF-0FAD-4188-8496-0AC0FDE570BB}" type="slidenum">
              <a:rPr lang="en-US"/>
              <a:pPr>
                <a:defRPr/>
              </a:pPr>
              <a:t>‹#›</a:t>
            </a:fld>
            <a:endParaRPr lang="en-US"/>
          </a:p>
        </p:txBody>
      </p:sp>
    </p:spTree>
    <p:extLst>
      <p:ext uri="{BB962C8B-B14F-4D97-AF65-F5344CB8AC3E}">
        <p14:creationId xmlns:p14="http://schemas.microsoft.com/office/powerpoint/2010/main" val="165074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76ACAA-1023-4BF1-9851-ED687BC4DC7E}" type="slidenum">
              <a:rPr lang="en-US"/>
              <a:pPr>
                <a:defRPr/>
              </a:pPr>
              <a:t>‹#›</a:t>
            </a:fld>
            <a:endParaRPr lang="en-US"/>
          </a:p>
        </p:txBody>
      </p:sp>
    </p:spTree>
    <p:extLst>
      <p:ext uri="{BB962C8B-B14F-4D97-AF65-F5344CB8AC3E}">
        <p14:creationId xmlns:p14="http://schemas.microsoft.com/office/powerpoint/2010/main" val="264703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F484E9D-B937-45C0-A436-DD367CEDD171}" type="slidenum">
              <a:rPr lang="en-US"/>
              <a:pPr>
                <a:defRPr/>
              </a:pPr>
              <a:t>‹#›</a:t>
            </a:fld>
            <a:endParaRPr lang="en-US"/>
          </a:p>
        </p:txBody>
      </p:sp>
    </p:spTree>
    <p:extLst>
      <p:ext uri="{BB962C8B-B14F-4D97-AF65-F5344CB8AC3E}">
        <p14:creationId xmlns:p14="http://schemas.microsoft.com/office/powerpoint/2010/main" val="295834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269326272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47D6E2-7668-4C59-A8D2-F91380E65E23}" type="slidenum">
              <a:rPr lang="en-US"/>
              <a:pPr>
                <a:defRPr/>
              </a:pPr>
              <a:t>‹#›</a:t>
            </a:fld>
            <a:endParaRPr lang="en-US"/>
          </a:p>
        </p:txBody>
      </p:sp>
    </p:spTree>
    <p:extLst>
      <p:ext uri="{BB962C8B-B14F-4D97-AF65-F5344CB8AC3E}">
        <p14:creationId xmlns:p14="http://schemas.microsoft.com/office/powerpoint/2010/main" val="41530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3DE3E4-D89E-42A6-AD78-874A416A9907}" type="slidenum">
              <a:rPr lang="en-US"/>
              <a:pPr>
                <a:defRPr/>
              </a:pPr>
              <a:t>‹#›</a:t>
            </a:fld>
            <a:endParaRPr lang="en-US"/>
          </a:p>
        </p:txBody>
      </p:sp>
    </p:spTree>
    <p:extLst>
      <p:ext uri="{BB962C8B-B14F-4D97-AF65-F5344CB8AC3E}">
        <p14:creationId xmlns:p14="http://schemas.microsoft.com/office/powerpoint/2010/main" val="2592538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64A4E-D085-45E5-852D-BA2F3846F92B}" type="slidenum">
              <a:rPr lang="en-US"/>
              <a:pPr>
                <a:defRPr/>
              </a:pPr>
              <a:t>‹#›</a:t>
            </a:fld>
            <a:endParaRPr lang="en-US"/>
          </a:p>
        </p:txBody>
      </p:sp>
    </p:spTree>
    <p:extLst>
      <p:ext uri="{BB962C8B-B14F-4D97-AF65-F5344CB8AC3E}">
        <p14:creationId xmlns:p14="http://schemas.microsoft.com/office/powerpoint/2010/main" val="373875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32772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
        <p:nvSpPr>
          <p:cNvPr id="3" name="Content Placeholder 2"/>
          <p:cNvSpPr>
            <a:spLocks noGrp="1"/>
          </p:cNvSpPr>
          <p:nvPr>
            <p:ph sz="half" idx="1"/>
          </p:nvPr>
        </p:nvSpPr>
        <p:spPr>
          <a:xfrm>
            <a:off x="1905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4660900" y="1130300"/>
            <a:ext cx="431800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7932377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Tree>
    <p:extLst>
      <p:ext uri="{BB962C8B-B14F-4D97-AF65-F5344CB8AC3E}">
        <p14:creationId xmlns:p14="http://schemas.microsoft.com/office/powerpoint/2010/main" val="15732041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s-AR"/>
          </a:p>
        </p:txBody>
      </p:sp>
    </p:spTree>
    <p:extLst>
      <p:ext uri="{BB962C8B-B14F-4D97-AF65-F5344CB8AC3E}">
        <p14:creationId xmlns:p14="http://schemas.microsoft.com/office/powerpoint/2010/main" val="3697408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5558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AR"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53793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77591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3526" name="Rectangle 6"/>
          <p:cNvSpPr>
            <a:spLocks noGrp="1" noChangeArrowheads="1"/>
          </p:cNvSpPr>
          <p:nvPr>
            <p:ph type="body" idx="1"/>
          </p:nvPr>
        </p:nvSpPr>
        <p:spPr bwMode="auto">
          <a:xfrm>
            <a:off x="190500" y="1130300"/>
            <a:ext cx="8788400" cy="4483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11"/>
          <p:cNvSpPr>
            <a:spLocks noChangeArrowheads="1"/>
          </p:cNvSpPr>
          <p:nvPr/>
        </p:nvSpPr>
        <p:spPr bwMode="auto">
          <a:xfrm>
            <a:off x="942975" y="6364288"/>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nSpc>
                <a:spcPct val="100000"/>
              </a:lnSpc>
              <a:spcBef>
                <a:spcPct val="0"/>
              </a:spcBef>
              <a:buClrTx/>
              <a:buSzTx/>
              <a:buFontTx/>
              <a:buNone/>
              <a:defRPr/>
            </a:pPr>
            <a:endParaRPr lang="es-ES_tradnl" altLang="es-AR" sz="1400" i="0">
              <a:solidFill>
                <a:schemeClr val="tx1"/>
              </a:solidFill>
              <a:latin typeface="Arial" charset="0"/>
            </a:endParaRPr>
          </a:p>
        </p:txBody>
      </p:sp>
      <p:sp>
        <p:nvSpPr>
          <p:cNvPr id="1030" name="Text Box 26"/>
          <p:cNvSpPr txBox="1">
            <a:spLocks noChangeArrowheads="1"/>
          </p:cNvSpPr>
          <p:nvPr userDrawn="1"/>
        </p:nvSpPr>
        <p:spPr bwMode="auto">
          <a:xfrm rot="10800000">
            <a:off x="-92075" y="6518275"/>
            <a:ext cx="349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1600" i="1">
                <a:solidFill>
                  <a:schemeClr val="accent1"/>
                </a:solidFill>
                <a:latin typeface="Eurostile" pitchFamily="34" charset="0"/>
              </a:defRPr>
            </a:lvl1pPr>
            <a:lvl2pPr marL="742950" indent="-285750" eaLnBrk="0" hangingPunct="0">
              <a:defRPr sz="1600" i="1">
                <a:solidFill>
                  <a:schemeClr val="accent1"/>
                </a:solidFill>
                <a:latin typeface="Eurostile" pitchFamily="34" charset="0"/>
              </a:defRPr>
            </a:lvl2pPr>
            <a:lvl3pPr marL="1143000" indent="-228600" eaLnBrk="0" hangingPunct="0">
              <a:defRPr sz="1600" i="1">
                <a:solidFill>
                  <a:schemeClr val="accent1"/>
                </a:solidFill>
                <a:latin typeface="Eurostile" pitchFamily="34" charset="0"/>
              </a:defRPr>
            </a:lvl3pPr>
            <a:lvl4pPr marL="1600200" indent="-228600" eaLnBrk="0" hangingPunct="0">
              <a:defRPr sz="1600" i="1">
                <a:solidFill>
                  <a:schemeClr val="accent1"/>
                </a:solidFill>
                <a:latin typeface="Eurostile" pitchFamily="34" charset="0"/>
              </a:defRPr>
            </a:lvl4pPr>
            <a:lvl5pPr marL="2057400" indent="-228600" eaLnBrk="0" hangingPunct="0">
              <a:defRPr sz="1600" i="1">
                <a:solidFill>
                  <a:schemeClr val="accent1"/>
                </a:solidFill>
                <a:latin typeface="Eurostile" pitchFamily="34" charset="0"/>
              </a:defRPr>
            </a:lvl5pPr>
            <a:lvl6pPr marL="25146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6pPr>
            <a:lvl7pPr marL="29718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7pPr>
            <a:lvl8pPr marL="34290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8pPr>
            <a:lvl9pPr marL="3886200" indent="-228600" eaLnBrk="0" fontAlgn="base" hangingPunct="0">
              <a:lnSpc>
                <a:spcPct val="90000"/>
              </a:lnSpc>
              <a:spcBef>
                <a:spcPct val="50000"/>
              </a:spcBef>
              <a:spcAft>
                <a:spcPct val="0"/>
              </a:spcAft>
              <a:buClr>
                <a:srgbClr val="FF3300"/>
              </a:buClr>
              <a:buSzPct val="90000"/>
              <a:buFont typeface="Wingdings" pitchFamily="2" charset="2"/>
              <a:defRPr sz="1600" i="1">
                <a:solidFill>
                  <a:schemeClr val="accent1"/>
                </a:solidFill>
                <a:latin typeface="Eurostile" pitchFamily="34" charset="0"/>
              </a:defRPr>
            </a:lvl9pPr>
          </a:lstStyle>
          <a:p>
            <a:pPr algn="r" eaLnBrk="1" hangingPunct="1">
              <a:defRPr/>
            </a:pPr>
            <a:fld id="{39730358-1A4A-4CA7-90C8-9F5CE6DF993B}" type="slidenum">
              <a:rPr lang="es-ES" sz="1200" b="1" i="0" smtClean="0">
                <a:solidFill>
                  <a:schemeClr val="tx1"/>
                </a:solidFill>
              </a:rPr>
              <a:pPr algn="r" eaLnBrk="1" hangingPunct="1">
                <a:defRPr/>
              </a:pPr>
              <a:t>‹#›</a:t>
            </a:fld>
            <a:endParaRPr lang="es-ES" sz="1200" b="1" i="0">
              <a:solidFill>
                <a:schemeClr val="tx1"/>
              </a:solidFill>
            </a:endParaRPr>
          </a:p>
        </p:txBody>
      </p:sp>
      <p:pic>
        <p:nvPicPr>
          <p:cNvPr id="1029" name="7 Image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85038" y="53975"/>
            <a:ext cx="15748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80163"/>
            <a:ext cx="9144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89013"/>
            <a:ext cx="91440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432"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ransition/>
  <p:txStyles>
    <p:titleStyle>
      <a:lvl1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0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rgbClr val="C0C0C0"/>
        </a:buClr>
        <a:buSzPct val="70000"/>
        <a:buFont typeface="Wingdings" pitchFamily="2" charset="2"/>
        <a:buChar char="q"/>
        <a:defRPr sz="2800">
          <a:solidFill>
            <a:srgbClr val="FFFF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DDDDDD"/>
        </a:buClr>
        <a:buSzPct val="60000"/>
        <a:buFont typeface="Wingdings" pitchFamily="2" charset="2"/>
        <a:buChar char="Ø"/>
        <a:defRPr sz="24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DDDDDD"/>
        </a:buClr>
        <a:buSzPct val="75000"/>
        <a:buFont typeface="Wingdings" pitchFamily="2" charset="2"/>
        <a:buChar char="n"/>
        <a:defRPr sz="2000">
          <a:solidFill>
            <a:schemeClr val="bg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DDDDDD"/>
        </a:buClr>
        <a:buSzPct val="65000"/>
        <a:buChar char="o"/>
        <a:defRPr sz="2000">
          <a:solidFill>
            <a:schemeClr val="bg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DDDDDD"/>
        </a:buClr>
        <a:buSzPct val="70000"/>
        <a:buFont typeface="Wingdings" pitchFamily="2" charset="2"/>
        <a:buChar char="à"/>
        <a:defRPr sz="2000">
          <a:solidFill>
            <a:schemeClr val="bg1"/>
          </a:solidFill>
          <a:effectLst>
            <a:outerShdw blurRad="38100" dist="38100" dir="2700000" algn="tl">
              <a:srgbClr val="C0C0C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AR"/>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AR"/>
              <a:t>Click to edit Master text styles</a:t>
            </a:r>
          </a:p>
          <a:p>
            <a:pPr lvl="1"/>
            <a:r>
              <a:rPr lang="en-US" altLang="es-AR"/>
              <a:t>Second level</a:t>
            </a:r>
          </a:p>
          <a:p>
            <a:pPr lvl="2"/>
            <a:r>
              <a:rPr lang="en-US" altLang="es-AR"/>
              <a:t>Third level</a:t>
            </a:r>
          </a:p>
          <a:p>
            <a:pPr lvl="3"/>
            <a:r>
              <a:rPr lang="en-US" altLang="es-AR"/>
              <a:t>Fourth level</a:t>
            </a:r>
          </a:p>
          <a:p>
            <a:pPr lvl="4"/>
            <a:r>
              <a:rPr lang="en-US" altLang="es-AR"/>
              <a:t>Fifth level</a:t>
            </a:r>
          </a:p>
        </p:txBody>
      </p:sp>
      <p:sp>
        <p:nvSpPr>
          <p:cNvPr id="555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endParaRPr lang="en-US"/>
          </a:p>
        </p:txBody>
      </p:sp>
      <p:sp>
        <p:nvSpPr>
          <p:cNvPr id="555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400" i="0">
                <a:solidFill>
                  <a:schemeClr val="tx1"/>
                </a:solidFill>
                <a:latin typeface="Times New Roman" pitchFamily="18" charset="0"/>
              </a:defRPr>
            </a:lvl1pPr>
          </a:lstStyle>
          <a:p>
            <a:pPr>
              <a:defRPr/>
            </a:pPr>
            <a:fld id="{51012EB3-7892-4C72-8A7B-1820874285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a:t>
            </a:r>
            <a:endParaRPr lang="es-ES" sz="2000" b="1" i="0" dirty="0">
              <a:solidFill>
                <a:srgbClr val="008000"/>
              </a:solidFill>
              <a:effectLst>
                <a:outerShdw blurRad="38100" dist="38100" dir="2700000" algn="tl">
                  <a:srgbClr val="C0C0C0"/>
                </a:outerShdw>
              </a:effectLst>
            </a:endParaRPr>
          </a:p>
        </p:txBody>
      </p:sp>
      <p:sp>
        <p:nvSpPr>
          <p:cNvPr id="4099" name="Rectangle 2"/>
          <p:cNvSpPr>
            <a:spLocks noChangeArrowheads="1"/>
          </p:cNvSpPr>
          <p:nvPr/>
        </p:nvSpPr>
        <p:spPr bwMode="auto">
          <a:xfrm>
            <a:off x="719138" y="1935163"/>
            <a:ext cx="745172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9900"/>
              </a:buClr>
              <a:buSzPct val="70000"/>
            </a:pPr>
            <a:r>
              <a:rPr lang="es-AR" altLang="es-AR" sz="2400" b="1" dirty="0">
                <a:solidFill>
                  <a:schemeClr val="tx2"/>
                </a:solidFill>
              </a:rPr>
              <a:t>SAL es una herramienta que permite acceder a las </a:t>
            </a:r>
            <a:r>
              <a:rPr lang="es-AR" altLang="es-AR" sz="2400" b="1" dirty="0" err="1">
                <a:solidFill>
                  <a:schemeClr val="tx2"/>
                </a:solidFill>
              </a:rPr>
              <a:t>VPNs</a:t>
            </a:r>
            <a:r>
              <a:rPr lang="es-AR" altLang="es-AR" sz="2400" b="1" dirty="0">
                <a:solidFill>
                  <a:schemeClr val="tx2"/>
                </a:solidFill>
              </a:rPr>
              <a:t> de los clientes de </a:t>
            </a:r>
            <a:r>
              <a:rPr lang="es-AR" altLang="es-AR" sz="2400" b="1" dirty="0" err="1">
                <a:solidFill>
                  <a:schemeClr val="tx2"/>
                </a:solidFill>
              </a:rPr>
              <a:t>Avaya</a:t>
            </a:r>
            <a:r>
              <a:rPr lang="es-AR" altLang="es-AR" sz="2400" b="1" dirty="0">
                <a:solidFill>
                  <a:schemeClr val="tx2"/>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Configure </a:t>
            </a:r>
            <a:r>
              <a:rPr lang="es-ES" sz="3000" b="1" i="0" dirty="0" err="1">
                <a:solidFill>
                  <a:srgbClr val="008000"/>
                </a:solidFill>
                <a:effectLst>
                  <a:outerShdw blurRad="38100" dist="38100" dir="2700000" algn="tl">
                    <a:srgbClr val="C0C0C0"/>
                  </a:outerShdw>
                </a:effectLst>
              </a:rPr>
              <a:t>Token</a:t>
            </a:r>
            <a:r>
              <a:rPr lang="es-ES" sz="3000" b="1" i="0" dirty="0">
                <a:solidFill>
                  <a:srgbClr val="008000"/>
                </a:solidFill>
                <a:effectLst>
                  <a:outerShdw blurRad="38100" dist="38100" dir="2700000" algn="tl">
                    <a:srgbClr val="C0C0C0"/>
                  </a:outerShdw>
                </a:effectLst>
              </a:rPr>
              <a:t> in Firefox</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Navigate to Advanced -&gt; Encryption -&gt; Security Devices. Click Load &amp; then click Browse.</a:t>
            </a:r>
          </a:p>
        </p:txBody>
      </p:sp>
      <p:pic>
        <p:nvPicPr>
          <p:cNvPr id="10242" name="Picture 7"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 y="2019093"/>
            <a:ext cx="6568315" cy="458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60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Configure </a:t>
            </a:r>
            <a:r>
              <a:rPr lang="es-ES" sz="3000" b="1" i="0" dirty="0" err="1">
                <a:solidFill>
                  <a:srgbClr val="008000"/>
                </a:solidFill>
                <a:effectLst>
                  <a:outerShdw blurRad="38100" dist="38100" dir="2700000" algn="tl">
                    <a:srgbClr val="C0C0C0"/>
                  </a:outerShdw>
                </a:effectLst>
              </a:rPr>
              <a:t>Token</a:t>
            </a:r>
            <a:r>
              <a:rPr lang="es-ES" sz="3000" b="1" i="0" dirty="0">
                <a:solidFill>
                  <a:srgbClr val="008000"/>
                </a:solidFill>
                <a:effectLst>
                  <a:outerShdw blurRad="38100" dist="38100" dir="2700000" algn="tl">
                    <a:srgbClr val="C0C0C0"/>
                  </a:outerShdw>
                </a:effectLst>
              </a:rPr>
              <a:t> in Firefox</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Select the file “eTPKCS11.dll” from C:\WINDOWS\system32 directory.</a:t>
            </a:r>
          </a:p>
        </p:txBody>
      </p:sp>
      <p:pic>
        <p:nvPicPr>
          <p:cNvPr id="11266" name="Picture 8"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01" y="1926328"/>
            <a:ext cx="7613307" cy="450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65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t>
            </a:r>
            <a:r>
              <a:rPr lang="es-ES" sz="3000" b="1" i="0" dirty="0" err="1">
                <a:solidFill>
                  <a:srgbClr val="008000"/>
                </a:solidFill>
                <a:effectLst>
                  <a:outerShdw blurRad="38100" dist="38100" dir="2700000" algn="tl">
                    <a:srgbClr val="C0C0C0"/>
                  </a:outerShdw>
                </a:effectLst>
              </a:rPr>
              <a:t>Problems</a:t>
            </a:r>
            <a:r>
              <a:rPr lang="es-ES" sz="3000" b="1" i="0" dirty="0">
                <a:solidFill>
                  <a:srgbClr val="008000"/>
                </a:solidFill>
                <a:effectLst>
                  <a:outerShdw blurRad="38100" dist="38100" dir="2700000" algn="tl">
                    <a:srgbClr val="C0C0C0"/>
                  </a:outerShdw>
                </a:effectLst>
              </a:rPr>
              <a:t> in Firefox?</a:t>
            </a:r>
            <a:endParaRPr lang="es-ES" sz="2000" b="1" i="0" dirty="0">
              <a:solidFill>
                <a:srgbClr val="008000"/>
              </a:solidFill>
              <a:effectLst>
                <a:outerShdw blurRad="38100" dist="38100" dir="2700000" algn="tl">
                  <a:srgbClr val="C0C0C0"/>
                </a:outerShdw>
              </a:effectLst>
            </a:endParaRPr>
          </a:p>
        </p:txBody>
      </p:sp>
      <p:sp>
        <p:nvSpPr>
          <p:cNvPr id="6" name="TextBox 5"/>
          <p:cNvSpPr txBox="1"/>
          <p:nvPr/>
        </p:nvSpPr>
        <p:spPr>
          <a:xfrm>
            <a:off x="195471" y="1455563"/>
            <a:ext cx="8643730" cy="4210383"/>
          </a:xfrm>
          <a:prstGeom prst="rect">
            <a:avLst/>
          </a:prstGeom>
          <a:noFill/>
        </p:spPr>
        <p:txBody>
          <a:bodyPr wrap="square" rtlCol="0">
            <a:spAutoFit/>
          </a:bodyPr>
          <a:lstStyle/>
          <a:p>
            <a:r>
              <a:rPr lang="en-US" sz="3200" b="1" i="0" dirty="0">
                <a:solidFill>
                  <a:schemeClr val="tx2"/>
                </a:solidFill>
              </a:rPr>
              <a:t>Firefox, SSL error </a:t>
            </a:r>
            <a:r>
              <a:rPr lang="en-US" sz="3200" b="1" i="0" dirty="0" err="1">
                <a:solidFill>
                  <a:schemeClr val="tx2"/>
                </a:solidFill>
              </a:rPr>
              <a:t>ssl_error_weak_server_ephemeral_dh_key</a:t>
            </a:r>
            <a:endParaRPr lang="en-US" sz="3200" b="1" i="0" dirty="0">
              <a:solidFill>
                <a:schemeClr val="tx2"/>
              </a:solidFill>
            </a:endParaRPr>
          </a:p>
          <a:p>
            <a:r>
              <a:rPr lang="en-US" sz="2000" i="0" dirty="0">
                <a:solidFill>
                  <a:schemeClr val="tx2"/>
                </a:solidFill>
              </a:rPr>
              <a:t>Este error se ha </a:t>
            </a:r>
            <a:r>
              <a:rPr lang="en-US" sz="2000" i="0" dirty="0" err="1">
                <a:solidFill>
                  <a:schemeClr val="tx2"/>
                </a:solidFill>
              </a:rPr>
              <a:t>producido</a:t>
            </a:r>
            <a:r>
              <a:rPr lang="en-US" sz="2000" i="0" dirty="0">
                <a:solidFill>
                  <a:schemeClr val="tx2"/>
                </a:solidFill>
              </a:rPr>
              <a:t> </a:t>
            </a:r>
            <a:r>
              <a:rPr lang="en-US" sz="2000" i="0" dirty="0" err="1">
                <a:solidFill>
                  <a:schemeClr val="tx2"/>
                </a:solidFill>
              </a:rPr>
              <a:t>tras</a:t>
            </a:r>
            <a:r>
              <a:rPr lang="en-US" sz="2000" i="0" dirty="0">
                <a:solidFill>
                  <a:schemeClr val="tx2"/>
                </a:solidFill>
              </a:rPr>
              <a:t> </a:t>
            </a:r>
            <a:r>
              <a:rPr lang="en-US" sz="2000" i="0" dirty="0" err="1">
                <a:solidFill>
                  <a:schemeClr val="tx2"/>
                </a:solidFill>
              </a:rPr>
              <a:t>una</a:t>
            </a:r>
            <a:r>
              <a:rPr lang="en-US" sz="2000" i="0" dirty="0">
                <a:solidFill>
                  <a:schemeClr val="tx2"/>
                </a:solidFill>
              </a:rPr>
              <a:t> de las </a:t>
            </a:r>
            <a:r>
              <a:rPr lang="en-US" sz="2000" i="0" dirty="0" err="1">
                <a:solidFill>
                  <a:schemeClr val="tx2"/>
                </a:solidFill>
              </a:rPr>
              <a:t>últimas</a:t>
            </a:r>
            <a:r>
              <a:rPr lang="en-US" sz="2000" i="0" dirty="0">
                <a:solidFill>
                  <a:schemeClr val="tx2"/>
                </a:solidFill>
              </a:rPr>
              <a:t> </a:t>
            </a:r>
            <a:r>
              <a:rPr lang="en-US" sz="2000" i="0" dirty="0" err="1">
                <a:solidFill>
                  <a:schemeClr val="tx2"/>
                </a:solidFill>
              </a:rPr>
              <a:t>actualizaciones</a:t>
            </a:r>
            <a:r>
              <a:rPr lang="en-US" sz="2000" i="0" dirty="0">
                <a:solidFill>
                  <a:schemeClr val="tx2"/>
                </a:solidFill>
              </a:rPr>
              <a:t> de Firefox. Si accedes a un </a:t>
            </a:r>
            <a:r>
              <a:rPr lang="en-US" sz="2000" i="0" dirty="0" err="1">
                <a:solidFill>
                  <a:schemeClr val="tx2"/>
                </a:solidFill>
              </a:rPr>
              <a:t>sitio</a:t>
            </a:r>
            <a:r>
              <a:rPr lang="en-US" sz="2000" i="0" dirty="0">
                <a:solidFill>
                  <a:schemeClr val="tx2"/>
                </a:solidFill>
              </a:rPr>
              <a:t> web </a:t>
            </a:r>
            <a:r>
              <a:rPr lang="en-US" sz="2000" i="0" dirty="0" err="1">
                <a:solidFill>
                  <a:schemeClr val="tx2"/>
                </a:solidFill>
              </a:rPr>
              <a:t>mediante</a:t>
            </a:r>
            <a:r>
              <a:rPr lang="en-US" sz="2000" i="0" dirty="0">
                <a:solidFill>
                  <a:schemeClr val="tx2"/>
                </a:solidFill>
              </a:rPr>
              <a:t> que </a:t>
            </a:r>
            <a:r>
              <a:rPr lang="en-US" sz="2000" i="0" dirty="0" err="1">
                <a:solidFill>
                  <a:schemeClr val="tx2"/>
                </a:solidFill>
              </a:rPr>
              <a:t>tiene</a:t>
            </a:r>
            <a:r>
              <a:rPr lang="en-US" sz="2000" i="0" dirty="0">
                <a:solidFill>
                  <a:schemeClr val="tx2"/>
                </a:solidFill>
              </a:rPr>
              <a:t> </a:t>
            </a:r>
            <a:r>
              <a:rPr lang="en-US" sz="2000" i="0" dirty="0" err="1">
                <a:solidFill>
                  <a:schemeClr val="tx2"/>
                </a:solidFill>
              </a:rPr>
              <a:t>habilitado</a:t>
            </a:r>
            <a:r>
              <a:rPr lang="en-US" sz="2000" i="0" dirty="0">
                <a:solidFill>
                  <a:schemeClr val="tx2"/>
                </a:solidFill>
              </a:rPr>
              <a:t> </a:t>
            </a:r>
            <a:r>
              <a:rPr lang="en-US" sz="2000" i="0" dirty="0" err="1">
                <a:solidFill>
                  <a:schemeClr val="tx2"/>
                </a:solidFill>
              </a:rPr>
              <a:t>seguridad</a:t>
            </a:r>
            <a:r>
              <a:rPr lang="en-US" sz="2000" i="0" dirty="0">
                <a:solidFill>
                  <a:schemeClr val="tx2"/>
                </a:solidFill>
              </a:rPr>
              <a:t> SSL </a:t>
            </a:r>
            <a:r>
              <a:rPr lang="en-US" sz="2000" i="0" dirty="0" err="1">
                <a:solidFill>
                  <a:schemeClr val="tx2"/>
                </a:solidFill>
              </a:rPr>
              <a:t>puede</a:t>
            </a:r>
            <a:r>
              <a:rPr lang="en-US" sz="2000" i="0" dirty="0">
                <a:solidFill>
                  <a:schemeClr val="tx2"/>
                </a:solidFill>
              </a:rPr>
              <a:t> que </a:t>
            </a:r>
            <a:r>
              <a:rPr lang="en-US" sz="2000" i="0" dirty="0" err="1">
                <a:solidFill>
                  <a:schemeClr val="tx2"/>
                </a:solidFill>
              </a:rPr>
              <a:t>te</a:t>
            </a:r>
            <a:r>
              <a:rPr lang="en-US" sz="2000" i="0" dirty="0">
                <a:solidFill>
                  <a:schemeClr val="tx2"/>
                </a:solidFill>
              </a:rPr>
              <a:t> </a:t>
            </a:r>
            <a:r>
              <a:rPr lang="en-US" sz="2000" i="0" dirty="0" err="1">
                <a:solidFill>
                  <a:schemeClr val="tx2"/>
                </a:solidFill>
              </a:rPr>
              <a:t>aparezca</a:t>
            </a:r>
            <a:r>
              <a:rPr lang="en-US" sz="2000" i="0" dirty="0">
                <a:solidFill>
                  <a:schemeClr val="tx2"/>
                </a:solidFill>
              </a:rPr>
              <a:t> un </a:t>
            </a:r>
            <a:r>
              <a:rPr lang="en-US" sz="2000" i="0" dirty="0" err="1">
                <a:solidFill>
                  <a:schemeClr val="tx2"/>
                </a:solidFill>
              </a:rPr>
              <a:t>mensaje</a:t>
            </a:r>
            <a:r>
              <a:rPr lang="en-US" sz="2000" i="0" dirty="0">
                <a:solidFill>
                  <a:schemeClr val="tx2"/>
                </a:solidFill>
              </a:rPr>
              <a:t> </a:t>
            </a:r>
            <a:r>
              <a:rPr lang="en-US" sz="2000" i="0" dirty="0" err="1">
                <a:solidFill>
                  <a:schemeClr val="tx2"/>
                </a:solidFill>
              </a:rPr>
              <a:t>como</a:t>
            </a:r>
            <a:r>
              <a:rPr lang="en-US" sz="2000" i="0" dirty="0">
                <a:solidFill>
                  <a:schemeClr val="tx2"/>
                </a:solidFill>
              </a:rPr>
              <a:t> el </a:t>
            </a:r>
            <a:r>
              <a:rPr lang="en-US" sz="2000" i="0" dirty="0" err="1">
                <a:solidFill>
                  <a:schemeClr val="tx2"/>
                </a:solidFill>
              </a:rPr>
              <a:t>siguiente</a:t>
            </a:r>
            <a:r>
              <a:rPr lang="en-US" sz="2000" i="0" dirty="0">
                <a:solidFill>
                  <a:schemeClr val="tx2"/>
                </a:solidFill>
              </a:rPr>
              <a:t>:</a:t>
            </a:r>
          </a:p>
          <a:p>
            <a:r>
              <a:rPr lang="en-US" sz="2000" i="0" dirty="0">
                <a:solidFill>
                  <a:schemeClr val="tx2"/>
                </a:solidFill>
              </a:rPr>
              <a:t>Secure Connection Failed An error occurred during a connection to login.opns.be. SSL received a weak ephemeral </a:t>
            </a:r>
            <a:r>
              <a:rPr lang="en-US" sz="2000" i="0" dirty="0" err="1">
                <a:solidFill>
                  <a:schemeClr val="tx2"/>
                </a:solidFill>
              </a:rPr>
              <a:t>Diffie</a:t>
            </a:r>
            <a:r>
              <a:rPr lang="en-US" sz="2000" i="0" dirty="0">
                <a:solidFill>
                  <a:schemeClr val="tx2"/>
                </a:solidFill>
              </a:rPr>
              <a:t>-Hellman key in Server Key Exchange handshake message. (Error code: </a:t>
            </a:r>
            <a:r>
              <a:rPr lang="en-US" sz="2000" i="0" dirty="0" err="1">
                <a:solidFill>
                  <a:schemeClr val="tx2"/>
                </a:solidFill>
              </a:rPr>
              <a:t>ssl_error_weak_server_ephemeral_dh_key</a:t>
            </a:r>
            <a:r>
              <a:rPr lang="en-US" sz="2000" i="0" dirty="0">
                <a:solidFill>
                  <a:schemeClr val="tx2"/>
                </a:solidFill>
              </a:rPr>
              <a:t>) The page you are trying to view cannot be shown because the authenticity of the received data could not be verified. Please contact the website owners to inform them of this problem.</a:t>
            </a:r>
          </a:p>
          <a:p>
            <a:r>
              <a:rPr lang="en-US" sz="2000" i="0" dirty="0" err="1">
                <a:solidFill>
                  <a:schemeClr val="tx2"/>
                </a:solidFill>
              </a:rPr>
              <a:t>Ahora</a:t>
            </a:r>
            <a:r>
              <a:rPr lang="en-US" sz="2000" i="0" dirty="0">
                <a:solidFill>
                  <a:schemeClr val="tx2"/>
                </a:solidFill>
              </a:rPr>
              <a:t> lo que se </a:t>
            </a:r>
            <a:r>
              <a:rPr lang="en-US" sz="2000" i="0" dirty="0" err="1">
                <a:solidFill>
                  <a:schemeClr val="tx2"/>
                </a:solidFill>
              </a:rPr>
              <a:t>puede</a:t>
            </a:r>
            <a:r>
              <a:rPr lang="en-US" sz="2000" i="0" dirty="0">
                <a:solidFill>
                  <a:schemeClr val="tx2"/>
                </a:solidFill>
              </a:rPr>
              <a:t> </a:t>
            </a:r>
            <a:r>
              <a:rPr lang="en-US" sz="2000" i="0" dirty="0" err="1">
                <a:solidFill>
                  <a:schemeClr val="tx2"/>
                </a:solidFill>
              </a:rPr>
              <a:t>hacer</a:t>
            </a:r>
            <a:r>
              <a:rPr lang="en-US" sz="2000" i="0" dirty="0">
                <a:solidFill>
                  <a:schemeClr val="tx2"/>
                </a:solidFill>
              </a:rPr>
              <a:t> </a:t>
            </a:r>
            <a:r>
              <a:rPr lang="en-US" sz="2000" i="0" dirty="0" err="1">
                <a:solidFill>
                  <a:schemeClr val="tx2"/>
                </a:solidFill>
              </a:rPr>
              <a:t>es</a:t>
            </a:r>
            <a:r>
              <a:rPr lang="en-US" sz="2000" i="0" dirty="0">
                <a:solidFill>
                  <a:schemeClr val="tx2"/>
                </a:solidFill>
              </a:rPr>
              <a:t> </a:t>
            </a:r>
            <a:r>
              <a:rPr lang="en-US" sz="2000" i="0" dirty="0" err="1">
                <a:solidFill>
                  <a:schemeClr val="tx2"/>
                </a:solidFill>
              </a:rPr>
              <a:t>llamar</a:t>
            </a:r>
            <a:r>
              <a:rPr lang="en-US" sz="2000" i="0" dirty="0">
                <a:solidFill>
                  <a:schemeClr val="tx2"/>
                </a:solidFill>
              </a:rPr>
              <a:t> al </a:t>
            </a:r>
            <a:r>
              <a:rPr lang="en-US" sz="2000" i="0" dirty="0" err="1">
                <a:solidFill>
                  <a:schemeClr val="tx2"/>
                </a:solidFill>
              </a:rPr>
              <a:t>administrador</a:t>
            </a:r>
            <a:r>
              <a:rPr lang="en-US" sz="2000" i="0" dirty="0">
                <a:solidFill>
                  <a:schemeClr val="tx2"/>
                </a:solidFill>
              </a:rPr>
              <a:t> del </a:t>
            </a:r>
            <a:r>
              <a:rPr lang="en-US" sz="2000" i="0" dirty="0" err="1">
                <a:solidFill>
                  <a:schemeClr val="tx2"/>
                </a:solidFill>
              </a:rPr>
              <a:t>sitio</a:t>
            </a:r>
            <a:r>
              <a:rPr lang="en-US" sz="2000" i="0" dirty="0">
                <a:solidFill>
                  <a:schemeClr val="tx2"/>
                </a:solidFill>
              </a:rPr>
              <a:t> web para que </a:t>
            </a:r>
            <a:r>
              <a:rPr lang="en-US" sz="2000" i="0" dirty="0" err="1">
                <a:solidFill>
                  <a:schemeClr val="tx2"/>
                </a:solidFill>
              </a:rPr>
              <a:t>modifique</a:t>
            </a:r>
            <a:r>
              <a:rPr lang="en-US" sz="2000" i="0" dirty="0">
                <a:solidFill>
                  <a:schemeClr val="tx2"/>
                </a:solidFill>
              </a:rPr>
              <a:t> la </a:t>
            </a:r>
            <a:r>
              <a:rPr lang="en-US" sz="2000" i="0" dirty="0" err="1">
                <a:solidFill>
                  <a:schemeClr val="tx2"/>
                </a:solidFill>
              </a:rPr>
              <a:t>seguridad</a:t>
            </a:r>
            <a:r>
              <a:rPr lang="en-US" sz="2000" i="0" dirty="0">
                <a:solidFill>
                  <a:schemeClr val="tx2"/>
                </a:solidFill>
              </a:rPr>
              <a:t> del </a:t>
            </a:r>
            <a:r>
              <a:rPr lang="en-US" sz="2000" i="0" dirty="0" err="1">
                <a:solidFill>
                  <a:schemeClr val="tx2"/>
                </a:solidFill>
              </a:rPr>
              <a:t>sitio</a:t>
            </a:r>
            <a:r>
              <a:rPr lang="en-US" sz="2000" i="0" dirty="0">
                <a:solidFill>
                  <a:schemeClr val="tx2"/>
                </a:solidFill>
              </a:rPr>
              <a:t>, </a:t>
            </a:r>
            <a:r>
              <a:rPr lang="en-US" sz="2000" i="0" dirty="0" err="1">
                <a:solidFill>
                  <a:schemeClr val="tx2"/>
                </a:solidFill>
              </a:rPr>
              <a:t>esperar</a:t>
            </a:r>
            <a:r>
              <a:rPr lang="en-US" sz="2000" i="0" dirty="0">
                <a:solidFill>
                  <a:schemeClr val="tx2"/>
                </a:solidFill>
              </a:rPr>
              <a:t> a </a:t>
            </a:r>
            <a:r>
              <a:rPr lang="en-US" sz="2000" i="0" dirty="0" err="1">
                <a:solidFill>
                  <a:schemeClr val="tx2"/>
                </a:solidFill>
              </a:rPr>
              <a:t>una</a:t>
            </a:r>
            <a:r>
              <a:rPr lang="en-US" sz="2000" i="0" dirty="0">
                <a:solidFill>
                  <a:schemeClr val="tx2"/>
                </a:solidFill>
              </a:rPr>
              <a:t> </a:t>
            </a:r>
            <a:r>
              <a:rPr lang="en-US" sz="2000" i="0" dirty="0" err="1">
                <a:solidFill>
                  <a:schemeClr val="tx2"/>
                </a:solidFill>
              </a:rPr>
              <a:t>nueva</a:t>
            </a:r>
            <a:r>
              <a:rPr lang="en-US" sz="2000" i="0" dirty="0">
                <a:solidFill>
                  <a:schemeClr val="tx2"/>
                </a:solidFill>
              </a:rPr>
              <a:t> </a:t>
            </a:r>
            <a:r>
              <a:rPr lang="en-US" sz="2000" i="0" dirty="0" err="1">
                <a:solidFill>
                  <a:schemeClr val="tx2"/>
                </a:solidFill>
              </a:rPr>
              <a:t>actualización</a:t>
            </a:r>
            <a:r>
              <a:rPr lang="en-US" sz="2000" i="0" dirty="0">
                <a:solidFill>
                  <a:schemeClr val="tx2"/>
                </a:solidFill>
              </a:rPr>
              <a:t> de Firefox para que se </a:t>
            </a:r>
            <a:r>
              <a:rPr lang="en-US" sz="2000" i="0" dirty="0" err="1">
                <a:solidFill>
                  <a:schemeClr val="tx2"/>
                </a:solidFill>
              </a:rPr>
              <a:t>solucione</a:t>
            </a:r>
            <a:r>
              <a:rPr lang="en-US" sz="2000" i="0" dirty="0">
                <a:solidFill>
                  <a:schemeClr val="tx2"/>
                </a:solidFill>
              </a:rPr>
              <a:t> </a:t>
            </a:r>
            <a:r>
              <a:rPr lang="en-US" sz="2000" i="0" dirty="0" err="1">
                <a:solidFill>
                  <a:schemeClr val="tx2"/>
                </a:solidFill>
              </a:rPr>
              <a:t>este</a:t>
            </a:r>
            <a:r>
              <a:rPr lang="en-US" sz="2000" i="0" dirty="0">
                <a:solidFill>
                  <a:schemeClr val="tx2"/>
                </a:solidFill>
              </a:rPr>
              <a:t> </a:t>
            </a:r>
            <a:r>
              <a:rPr lang="en-US" sz="2000" i="0" dirty="0" err="1">
                <a:solidFill>
                  <a:schemeClr val="tx2"/>
                </a:solidFill>
              </a:rPr>
              <a:t>problema</a:t>
            </a:r>
            <a:r>
              <a:rPr lang="en-US" sz="2000" i="0" dirty="0">
                <a:solidFill>
                  <a:schemeClr val="tx2"/>
                </a:solidFill>
              </a:rPr>
              <a:t>, o </a:t>
            </a:r>
            <a:r>
              <a:rPr lang="en-US" sz="2000" i="0" dirty="0" err="1">
                <a:solidFill>
                  <a:schemeClr val="tx2"/>
                </a:solidFill>
              </a:rPr>
              <a:t>seguir</a:t>
            </a:r>
            <a:r>
              <a:rPr lang="en-US" sz="2000" i="0" dirty="0">
                <a:solidFill>
                  <a:schemeClr val="tx2"/>
                </a:solidFill>
              </a:rPr>
              <a:t> </a:t>
            </a:r>
            <a:r>
              <a:rPr lang="en-US" sz="2000" i="0" dirty="0" err="1">
                <a:solidFill>
                  <a:schemeClr val="tx2"/>
                </a:solidFill>
              </a:rPr>
              <a:t>estos</a:t>
            </a:r>
            <a:r>
              <a:rPr lang="en-US" sz="2000" i="0" dirty="0">
                <a:solidFill>
                  <a:schemeClr val="tx2"/>
                </a:solidFill>
              </a:rPr>
              <a:t> </a:t>
            </a:r>
            <a:r>
              <a:rPr lang="en-US" sz="2000" i="0" dirty="0" err="1">
                <a:solidFill>
                  <a:schemeClr val="tx2"/>
                </a:solidFill>
              </a:rPr>
              <a:t>sencillos</a:t>
            </a:r>
            <a:r>
              <a:rPr lang="en-US" sz="2000" i="0" dirty="0">
                <a:solidFill>
                  <a:schemeClr val="tx2"/>
                </a:solidFill>
              </a:rPr>
              <a:t> </a:t>
            </a:r>
            <a:r>
              <a:rPr lang="en-US" sz="2000" i="0" dirty="0" err="1">
                <a:solidFill>
                  <a:schemeClr val="tx2"/>
                </a:solidFill>
              </a:rPr>
              <a:t>pasos</a:t>
            </a:r>
            <a:r>
              <a:rPr lang="en-US" sz="2000" i="0" dirty="0">
                <a:solidFill>
                  <a:schemeClr val="tx2"/>
                </a:solidFill>
              </a:rPr>
              <a:t> y </a:t>
            </a:r>
            <a:r>
              <a:rPr lang="en-US" sz="2000" i="0" dirty="0" err="1">
                <a:solidFill>
                  <a:schemeClr val="tx2"/>
                </a:solidFill>
              </a:rPr>
              <a:t>dejarlo</a:t>
            </a:r>
            <a:r>
              <a:rPr lang="en-US" sz="2000" i="0" dirty="0">
                <a:solidFill>
                  <a:schemeClr val="tx2"/>
                </a:solidFill>
              </a:rPr>
              <a:t> </a:t>
            </a:r>
            <a:r>
              <a:rPr lang="en-US" sz="2000" i="0" dirty="0" err="1">
                <a:solidFill>
                  <a:schemeClr val="tx2"/>
                </a:solidFill>
              </a:rPr>
              <a:t>funcionando</a:t>
            </a:r>
            <a:r>
              <a:rPr lang="en-US" sz="2000" i="0" dirty="0">
                <a:solidFill>
                  <a:schemeClr val="tx2"/>
                </a:solidFill>
              </a:rPr>
              <a:t> </a:t>
            </a:r>
            <a:r>
              <a:rPr lang="en-US" sz="2000" i="0" dirty="0" err="1">
                <a:solidFill>
                  <a:schemeClr val="tx2"/>
                </a:solidFill>
              </a:rPr>
              <a:t>en</a:t>
            </a:r>
            <a:r>
              <a:rPr lang="en-US" sz="2000" i="0" dirty="0">
                <a:solidFill>
                  <a:schemeClr val="tx2"/>
                </a:solidFill>
              </a:rPr>
              <a:t> 15 </a:t>
            </a:r>
            <a:r>
              <a:rPr lang="en-US" sz="2000" i="0" dirty="0" err="1">
                <a:solidFill>
                  <a:schemeClr val="tx2"/>
                </a:solidFill>
              </a:rPr>
              <a:t>segundos</a:t>
            </a:r>
            <a:r>
              <a:rPr lang="en-US" sz="2000" i="0" dirty="0">
                <a:solidFill>
                  <a:schemeClr val="tx2"/>
                </a:solidFill>
              </a:rPr>
              <a:t>.</a:t>
            </a:r>
          </a:p>
        </p:txBody>
      </p:sp>
    </p:spTree>
    <p:extLst>
      <p:ext uri="{BB962C8B-B14F-4D97-AF65-F5344CB8AC3E}">
        <p14:creationId xmlns:p14="http://schemas.microsoft.com/office/powerpoint/2010/main" val="312805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t>
            </a:r>
            <a:r>
              <a:rPr lang="es-ES" sz="3000" b="1" i="0" dirty="0" err="1">
                <a:solidFill>
                  <a:srgbClr val="008000"/>
                </a:solidFill>
                <a:effectLst>
                  <a:outerShdw blurRad="38100" dist="38100" dir="2700000" algn="tl">
                    <a:srgbClr val="C0C0C0"/>
                  </a:outerShdw>
                </a:effectLst>
              </a:rPr>
              <a:t>Problems</a:t>
            </a:r>
            <a:r>
              <a:rPr lang="es-ES" sz="3000" b="1" i="0" dirty="0">
                <a:solidFill>
                  <a:srgbClr val="008000"/>
                </a:solidFill>
                <a:effectLst>
                  <a:outerShdw blurRad="38100" dist="38100" dir="2700000" algn="tl">
                    <a:srgbClr val="C0C0C0"/>
                  </a:outerShdw>
                </a:effectLst>
              </a:rPr>
              <a:t> in Firefox?</a:t>
            </a:r>
            <a:endParaRPr lang="es-ES" sz="2000" b="1" i="0" dirty="0">
              <a:solidFill>
                <a:srgbClr val="008000"/>
              </a:solidFill>
              <a:effectLst>
                <a:outerShdw blurRad="38100" dist="38100" dir="2700000" algn="tl">
                  <a:srgbClr val="C0C0C0"/>
                </a:outerShdw>
              </a:effectLst>
            </a:endParaRPr>
          </a:p>
        </p:txBody>
      </p:sp>
      <p:sp>
        <p:nvSpPr>
          <p:cNvPr id="6" name="TextBox 5"/>
          <p:cNvSpPr txBox="1"/>
          <p:nvPr/>
        </p:nvSpPr>
        <p:spPr>
          <a:xfrm>
            <a:off x="76201" y="1283285"/>
            <a:ext cx="8643730" cy="646331"/>
          </a:xfrm>
          <a:prstGeom prst="rect">
            <a:avLst/>
          </a:prstGeom>
          <a:noFill/>
        </p:spPr>
        <p:txBody>
          <a:bodyPr wrap="square" rtlCol="0">
            <a:spAutoFit/>
          </a:bodyPr>
          <a:lstStyle/>
          <a:p>
            <a:r>
              <a:rPr lang="en-US" sz="2000" i="0" dirty="0">
                <a:solidFill>
                  <a:schemeClr val="tx2"/>
                </a:solidFill>
              </a:rPr>
              <a:t>Lo primero que se </a:t>
            </a:r>
            <a:r>
              <a:rPr lang="en-US" sz="2000" i="0" dirty="0" err="1">
                <a:solidFill>
                  <a:schemeClr val="tx2"/>
                </a:solidFill>
              </a:rPr>
              <a:t>hará</a:t>
            </a:r>
            <a:r>
              <a:rPr lang="en-US" sz="2000" i="0" dirty="0">
                <a:solidFill>
                  <a:schemeClr val="tx2"/>
                </a:solidFill>
              </a:rPr>
              <a:t> </a:t>
            </a:r>
            <a:r>
              <a:rPr lang="en-US" sz="2000" i="0" dirty="0" err="1">
                <a:solidFill>
                  <a:schemeClr val="tx2"/>
                </a:solidFill>
              </a:rPr>
              <a:t>es</a:t>
            </a:r>
            <a:r>
              <a:rPr lang="en-US" sz="2000" i="0" dirty="0">
                <a:solidFill>
                  <a:schemeClr val="tx2"/>
                </a:solidFill>
              </a:rPr>
              <a:t> </a:t>
            </a:r>
            <a:r>
              <a:rPr lang="en-US" sz="2000" i="0" dirty="0" err="1">
                <a:solidFill>
                  <a:schemeClr val="tx2"/>
                </a:solidFill>
              </a:rPr>
              <a:t>acceder</a:t>
            </a:r>
            <a:r>
              <a:rPr lang="en-US" sz="2000" i="0" dirty="0">
                <a:solidFill>
                  <a:schemeClr val="tx2"/>
                </a:solidFill>
              </a:rPr>
              <a:t> a la </a:t>
            </a:r>
            <a:r>
              <a:rPr lang="en-US" sz="2000" i="0" dirty="0" err="1">
                <a:solidFill>
                  <a:schemeClr val="tx2"/>
                </a:solidFill>
              </a:rPr>
              <a:t>página</a:t>
            </a:r>
            <a:r>
              <a:rPr lang="en-US" sz="2000" i="0" dirty="0">
                <a:solidFill>
                  <a:schemeClr val="tx2"/>
                </a:solidFill>
              </a:rPr>
              <a:t> de </a:t>
            </a:r>
            <a:r>
              <a:rPr lang="en-US" sz="2000" i="0" dirty="0" err="1">
                <a:solidFill>
                  <a:schemeClr val="tx2"/>
                </a:solidFill>
              </a:rPr>
              <a:t>configuración</a:t>
            </a:r>
            <a:r>
              <a:rPr lang="en-US" sz="2000" i="0" dirty="0">
                <a:solidFill>
                  <a:schemeClr val="tx2"/>
                </a:solidFill>
              </a:rPr>
              <a:t> de Firefox “</a:t>
            </a:r>
            <a:r>
              <a:rPr lang="en-US" sz="2000" i="0" dirty="0" err="1">
                <a:solidFill>
                  <a:schemeClr val="tx2"/>
                </a:solidFill>
              </a:rPr>
              <a:t>about:config</a:t>
            </a:r>
            <a:r>
              <a:rPr lang="en-US" sz="2000" i="0" dirty="0">
                <a:solidFill>
                  <a:schemeClr val="tx2"/>
                </a:solidFill>
              </a:rPr>
              <a:t>” y </a:t>
            </a:r>
            <a:r>
              <a:rPr lang="en-US" sz="2000" i="0" dirty="0" err="1">
                <a:solidFill>
                  <a:schemeClr val="tx2"/>
                </a:solidFill>
              </a:rPr>
              <a:t>una</a:t>
            </a:r>
            <a:r>
              <a:rPr lang="en-US" sz="2000" i="0" dirty="0">
                <a:solidFill>
                  <a:schemeClr val="tx2"/>
                </a:solidFill>
              </a:rPr>
              <a:t> </a:t>
            </a:r>
            <a:r>
              <a:rPr lang="en-US" sz="2000" i="0" dirty="0" err="1">
                <a:solidFill>
                  <a:schemeClr val="tx2"/>
                </a:solidFill>
              </a:rPr>
              <a:t>vez</a:t>
            </a:r>
            <a:r>
              <a:rPr lang="en-US" sz="2000" i="0" dirty="0">
                <a:solidFill>
                  <a:schemeClr val="tx2"/>
                </a:solidFill>
              </a:rPr>
              <a:t> </a:t>
            </a:r>
            <a:r>
              <a:rPr lang="en-US" sz="2000" i="0" dirty="0" err="1">
                <a:solidFill>
                  <a:schemeClr val="tx2"/>
                </a:solidFill>
              </a:rPr>
              <a:t>allí</a:t>
            </a:r>
            <a:r>
              <a:rPr lang="en-US" sz="2000" i="0" dirty="0">
                <a:solidFill>
                  <a:schemeClr val="tx2"/>
                </a:solidFill>
              </a:rPr>
              <a:t> </a:t>
            </a:r>
            <a:r>
              <a:rPr lang="en-US" sz="2000" i="0" dirty="0" err="1">
                <a:solidFill>
                  <a:schemeClr val="tx2"/>
                </a:solidFill>
              </a:rPr>
              <a:t>haremos</a:t>
            </a:r>
            <a:r>
              <a:rPr lang="en-US" sz="2000" i="0" dirty="0">
                <a:solidFill>
                  <a:schemeClr val="tx2"/>
                </a:solidFill>
              </a:rPr>
              <a:t> </a:t>
            </a:r>
            <a:r>
              <a:rPr lang="en-US" sz="2000" i="0" dirty="0" err="1">
                <a:solidFill>
                  <a:schemeClr val="tx2"/>
                </a:solidFill>
              </a:rPr>
              <a:t>clic</a:t>
            </a:r>
            <a:r>
              <a:rPr lang="en-US" sz="2000" i="0" dirty="0">
                <a:solidFill>
                  <a:schemeClr val="tx2"/>
                </a:solidFill>
              </a:rPr>
              <a:t> </a:t>
            </a:r>
            <a:r>
              <a:rPr lang="en-US" sz="2000" i="0" dirty="0" err="1">
                <a:solidFill>
                  <a:schemeClr val="tx2"/>
                </a:solidFill>
              </a:rPr>
              <a:t>en</a:t>
            </a:r>
            <a:r>
              <a:rPr lang="en-US" sz="2000" i="0" dirty="0">
                <a:solidFill>
                  <a:schemeClr val="tx2"/>
                </a:solidFill>
              </a:rPr>
              <a:t> el </a:t>
            </a:r>
            <a:r>
              <a:rPr lang="en-US" sz="2000" i="0" dirty="0" err="1">
                <a:solidFill>
                  <a:schemeClr val="tx2"/>
                </a:solidFill>
              </a:rPr>
              <a:t>botón</a:t>
            </a:r>
            <a:r>
              <a:rPr lang="en-US" sz="2000" i="0" dirty="0">
                <a:solidFill>
                  <a:schemeClr val="tx2"/>
                </a:solidFill>
              </a:rPr>
              <a:t> “</a:t>
            </a:r>
            <a:r>
              <a:rPr lang="en-US" sz="2000" i="0" dirty="0" err="1">
                <a:solidFill>
                  <a:schemeClr val="tx2"/>
                </a:solidFill>
              </a:rPr>
              <a:t>Tendré</a:t>
            </a:r>
            <a:r>
              <a:rPr lang="en-US" sz="2000" i="0" dirty="0">
                <a:solidFill>
                  <a:schemeClr val="tx2"/>
                </a:solidFill>
              </a:rPr>
              <a:t> </a:t>
            </a:r>
            <a:r>
              <a:rPr lang="en-US" sz="2000" i="0" dirty="0" err="1">
                <a:solidFill>
                  <a:schemeClr val="tx2"/>
                </a:solidFill>
              </a:rPr>
              <a:t>cuidado</a:t>
            </a:r>
            <a:r>
              <a:rPr lang="en-US" sz="2000" i="0" dirty="0">
                <a:solidFill>
                  <a:schemeClr val="tx2"/>
                </a:solidFill>
              </a:rPr>
              <a:t>”:</a:t>
            </a:r>
            <a:endParaRPr lang="en-US" sz="2000" i="0" dirty="0">
              <a:solidFill>
                <a:schemeClr val="tx2"/>
              </a:solidFill>
            </a:endParaRPr>
          </a:p>
        </p:txBody>
      </p:sp>
      <p:pic>
        <p:nvPicPr>
          <p:cNvPr id="2" name="Picture 1"/>
          <p:cNvPicPr>
            <a:picLocks noChangeAspect="1"/>
          </p:cNvPicPr>
          <p:nvPr/>
        </p:nvPicPr>
        <p:blipFill>
          <a:blip r:embed="rId2"/>
          <a:stretch>
            <a:fillRect/>
          </a:stretch>
        </p:blipFill>
        <p:spPr>
          <a:xfrm>
            <a:off x="1369116" y="2351225"/>
            <a:ext cx="6057900" cy="2314575"/>
          </a:xfrm>
          <a:prstGeom prst="rect">
            <a:avLst/>
          </a:prstGeom>
        </p:spPr>
      </p:pic>
    </p:spTree>
    <p:extLst>
      <p:ext uri="{BB962C8B-B14F-4D97-AF65-F5344CB8AC3E}">
        <p14:creationId xmlns:p14="http://schemas.microsoft.com/office/powerpoint/2010/main" val="178969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t>
            </a:r>
            <a:r>
              <a:rPr lang="es-ES" sz="3000" b="1" i="0" dirty="0" err="1">
                <a:solidFill>
                  <a:srgbClr val="008000"/>
                </a:solidFill>
                <a:effectLst>
                  <a:outerShdw blurRad="38100" dist="38100" dir="2700000" algn="tl">
                    <a:srgbClr val="C0C0C0"/>
                  </a:outerShdw>
                </a:effectLst>
              </a:rPr>
              <a:t>Problems</a:t>
            </a:r>
            <a:r>
              <a:rPr lang="es-ES" sz="3000" b="1" i="0" dirty="0">
                <a:solidFill>
                  <a:srgbClr val="008000"/>
                </a:solidFill>
                <a:effectLst>
                  <a:outerShdw blurRad="38100" dist="38100" dir="2700000" algn="tl">
                    <a:srgbClr val="C0C0C0"/>
                  </a:outerShdw>
                </a:effectLst>
              </a:rPr>
              <a:t> in Firefox?</a:t>
            </a:r>
            <a:endParaRPr lang="es-ES" sz="2000" b="1" i="0" dirty="0">
              <a:solidFill>
                <a:srgbClr val="008000"/>
              </a:solidFill>
              <a:effectLst>
                <a:outerShdw blurRad="38100" dist="38100" dir="2700000" algn="tl">
                  <a:srgbClr val="C0C0C0"/>
                </a:outerShdw>
              </a:effectLst>
            </a:endParaRPr>
          </a:p>
        </p:txBody>
      </p:sp>
      <p:sp>
        <p:nvSpPr>
          <p:cNvPr id="6" name="TextBox 5"/>
          <p:cNvSpPr txBox="1"/>
          <p:nvPr/>
        </p:nvSpPr>
        <p:spPr>
          <a:xfrm>
            <a:off x="76201" y="1283285"/>
            <a:ext cx="8643730" cy="369332"/>
          </a:xfrm>
          <a:prstGeom prst="rect">
            <a:avLst/>
          </a:prstGeom>
          <a:noFill/>
        </p:spPr>
        <p:txBody>
          <a:bodyPr wrap="square" rtlCol="0">
            <a:spAutoFit/>
          </a:bodyPr>
          <a:lstStyle/>
          <a:p>
            <a:r>
              <a:rPr lang="es-ES" sz="2000" i="0" dirty="0">
                <a:solidFill>
                  <a:schemeClr val="tx2"/>
                </a:solidFill>
              </a:rPr>
              <a:t>En la siguiente ventana filtramos por el texto “security.ssl3.dhe_rsa_aes” obteniendo dos resultados:</a:t>
            </a:r>
            <a:endParaRPr lang="en-US" sz="1400" i="0" dirty="0">
              <a:solidFill>
                <a:schemeClr val="tx2"/>
              </a:solidFill>
            </a:endParaRPr>
          </a:p>
        </p:txBody>
      </p:sp>
      <p:pic>
        <p:nvPicPr>
          <p:cNvPr id="2" name="Picture 1"/>
          <p:cNvPicPr>
            <a:picLocks noChangeAspect="1"/>
          </p:cNvPicPr>
          <p:nvPr/>
        </p:nvPicPr>
        <p:blipFill>
          <a:blip r:embed="rId2"/>
          <a:stretch>
            <a:fillRect/>
          </a:stretch>
        </p:blipFill>
        <p:spPr>
          <a:xfrm>
            <a:off x="337170" y="1981814"/>
            <a:ext cx="8121791" cy="1392307"/>
          </a:xfrm>
          <a:prstGeom prst="rect">
            <a:avLst/>
          </a:prstGeom>
        </p:spPr>
      </p:pic>
      <p:sp>
        <p:nvSpPr>
          <p:cNvPr id="5" name="TextBox 4"/>
          <p:cNvSpPr txBox="1"/>
          <p:nvPr/>
        </p:nvSpPr>
        <p:spPr>
          <a:xfrm>
            <a:off x="76201" y="3582890"/>
            <a:ext cx="8643730" cy="646331"/>
          </a:xfrm>
          <a:prstGeom prst="rect">
            <a:avLst/>
          </a:prstGeom>
          <a:noFill/>
        </p:spPr>
        <p:txBody>
          <a:bodyPr wrap="square" rtlCol="0">
            <a:spAutoFit/>
          </a:bodyPr>
          <a:lstStyle/>
          <a:p>
            <a:r>
              <a:rPr lang="es-ES" sz="2000" i="0" dirty="0">
                <a:solidFill>
                  <a:schemeClr val="tx2"/>
                </a:solidFill>
              </a:rPr>
              <a:t>Finalmente hay que hacer doble clic sobre cada una de las entradas que aparecen hasta que el campo valor pase a valer “false”:</a:t>
            </a:r>
            <a:endParaRPr lang="en-US" sz="1400" i="0" dirty="0">
              <a:solidFill>
                <a:schemeClr val="tx2"/>
              </a:solidFill>
            </a:endParaRPr>
          </a:p>
        </p:txBody>
      </p:sp>
      <p:pic>
        <p:nvPicPr>
          <p:cNvPr id="3" name="Picture 2"/>
          <p:cNvPicPr>
            <a:picLocks noChangeAspect="1"/>
          </p:cNvPicPr>
          <p:nvPr/>
        </p:nvPicPr>
        <p:blipFill>
          <a:blip r:embed="rId3"/>
          <a:stretch>
            <a:fillRect/>
          </a:stretch>
        </p:blipFill>
        <p:spPr>
          <a:xfrm>
            <a:off x="337170" y="4437990"/>
            <a:ext cx="8477556" cy="1339958"/>
          </a:xfrm>
          <a:prstGeom prst="rect">
            <a:avLst/>
          </a:prstGeom>
        </p:spPr>
      </p:pic>
      <p:sp>
        <p:nvSpPr>
          <p:cNvPr id="7" name="TextBox 6"/>
          <p:cNvSpPr txBox="1"/>
          <p:nvPr/>
        </p:nvSpPr>
        <p:spPr>
          <a:xfrm>
            <a:off x="170996" y="5770657"/>
            <a:ext cx="8643730" cy="646331"/>
          </a:xfrm>
          <a:prstGeom prst="rect">
            <a:avLst/>
          </a:prstGeom>
          <a:noFill/>
        </p:spPr>
        <p:txBody>
          <a:bodyPr wrap="square" rtlCol="0">
            <a:spAutoFit/>
          </a:bodyPr>
          <a:lstStyle>
            <a:defPPr>
              <a:defRPr lang="en-US"/>
            </a:defPPr>
            <a:lvl1pPr>
              <a:defRPr sz="2000" i="0">
                <a:solidFill>
                  <a:schemeClr val="tx2"/>
                </a:solidFill>
              </a:defRPr>
            </a:lvl1pPr>
          </a:lstStyle>
          <a:p>
            <a:r>
              <a:rPr lang="es-ES" dirty="0"/>
              <a:t>Con estos sencillos pasos evitaremos el error de SSL “</a:t>
            </a:r>
            <a:r>
              <a:rPr lang="es-ES" dirty="0" err="1"/>
              <a:t>ssl_error_weak_server_ephemeral_dh_key</a:t>
            </a:r>
            <a:r>
              <a:rPr lang="es-ES" dirty="0"/>
              <a:t>” en Firefox.</a:t>
            </a:r>
            <a:endParaRPr lang="en-US" dirty="0"/>
          </a:p>
        </p:txBody>
      </p:sp>
    </p:spTree>
    <p:extLst>
      <p:ext uri="{BB962C8B-B14F-4D97-AF65-F5344CB8AC3E}">
        <p14:creationId xmlns:p14="http://schemas.microsoft.com/office/powerpoint/2010/main" val="174792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697706"/>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Once you have your </a:t>
            </a:r>
            <a:r>
              <a:rPr lang="en-US" sz="2000" b="1" i="0" dirty="0" err="1">
                <a:solidFill>
                  <a:schemeClr val="tx2"/>
                </a:solidFill>
              </a:rPr>
              <a:t>eToken</a:t>
            </a:r>
            <a:r>
              <a:rPr lang="en-US" sz="2000" b="1" i="0" dirty="0">
                <a:solidFill>
                  <a:schemeClr val="tx2"/>
                </a:solidFill>
              </a:rPr>
              <a:t> and SSDP has granted you access, you will be able to access https://raui.sal.avaya.com to connect to devices via SAL.</a:t>
            </a:r>
          </a:p>
        </p:txBody>
      </p:sp>
      <p:pic>
        <p:nvPicPr>
          <p:cNvPr id="2" name="Picture 1"/>
          <p:cNvPicPr>
            <a:picLocks noChangeAspect="1"/>
          </p:cNvPicPr>
          <p:nvPr/>
        </p:nvPicPr>
        <p:blipFill>
          <a:blip r:embed="rId3"/>
          <a:stretch>
            <a:fillRect/>
          </a:stretch>
        </p:blipFill>
        <p:spPr>
          <a:xfrm>
            <a:off x="1396655" y="2482886"/>
            <a:ext cx="5343525" cy="2905125"/>
          </a:xfrm>
          <a:prstGeom prst="rect">
            <a:avLst/>
          </a:prstGeom>
        </p:spPr>
      </p:pic>
    </p:spTree>
    <p:extLst>
      <p:ext uri="{BB962C8B-B14F-4D97-AF65-F5344CB8AC3E}">
        <p14:creationId xmlns:p14="http://schemas.microsoft.com/office/powerpoint/2010/main" val="216433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697706"/>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Accept the certificate to be sent.</a:t>
            </a:r>
          </a:p>
        </p:txBody>
      </p:sp>
      <p:pic>
        <p:nvPicPr>
          <p:cNvPr id="3" name="Picture 2"/>
          <p:cNvPicPr>
            <a:picLocks noChangeAspect="1"/>
          </p:cNvPicPr>
          <p:nvPr/>
        </p:nvPicPr>
        <p:blipFill>
          <a:blip r:embed="rId3"/>
          <a:stretch>
            <a:fillRect/>
          </a:stretch>
        </p:blipFill>
        <p:spPr>
          <a:xfrm>
            <a:off x="1099930" y="1941671"/>
            <a:ext cx="5552661" cy="4264632"/>
          </a:xfrm>
          <a:prstGeom prst="rect">
            <a:avLst/>
          </a:prstGeom>
        </p:spPr>
      </p:pic>
    </p:spTree>
    <p:extLst>
      <p:ext uri="{BB962C8B-B14F-4D97-AF65-F5344CB8AC3E}">
        <p14:creationId xmlns:p14="http://schemas.microsoft.com/office/powerpoint/2010/main" val="242416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697706"/>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Accept the certificate to be sent.</a:t>
            </a:r>
          </a:p>
        </p:txBody>
      </p:sp>
      <p:pic>
        <p:nvPicPr>
          <p:cNvPr id="3" name="Picture 2"/>
          <p:cNvPicPr>
            <a:picLocks noChangeAspect="1"/>
          </p:cNvPicPr>
          <p:nvPr/>
        </p:nvPicPr>
        <p:blipFill>
          <a:blip r:embed="rId3"/>
          <a:stretch>
            <a:fillRect/>
          </a:stretch>
        </p:blipFill>
        <p:spPr>
          <a:xfrm>
            <a:off x="1099930" y="1941671"/>
            <a:ext cx="5552661" cy="4264632"/>
          </a:xfrm>
          <a:prstGeom prst="rect">
            <a:avLst/>
          </a:prstGeom>
        </p:spPr>
      </p:pic>
    </p:spTree>
    <p:extLst>
      <p:ext uri="{BB962C8B-B14F-4D97-AF65-F5344CB8AC3E}">
        <p14:creationId xmlns:p14="http://schemas.microsoft.com/office/powerpoint/2010/main" val="73426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909740"/>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Your are logged in to SAL !!!</a:t>
            </a:r>
          </a:p>
          <a:p>
            <a:pPr marL="342900" indent="-342900">
              <a:buClr>
                <a:srgbClr val="FF9900"/>
              </a:buClr>
              <a:buSzPct val="140000"/>
              <a:buBlip>
                <a:blip r:embed="rId2"/>
              </a:buBlip>
              <a:defRPr/>
            </a:pPr>
            <a:r>
              <a:rPr lang="en-US" sz="2000" b="1" i="0" dirty="0">
                <a:solidFill>
                  <a:schemeClr val="tx2"/>
                </a:solidFill>
              </a:rPr>
              <a:t>Go to the “Service” tab</a:t>
            </a:r>
          </a:p>
        </p:txBody>
      </p:sp>
      <p:pic>
        <p:nvPicPr>
          <p:cNvPr id="2" name="Picture 1"/>
          <p:cNvPicPr>
            <a:picLocks noChangeAspect="1"/>
          </p:cNvPicPr>
          <p:nvPr/>
        </p:nvPicPr>
        <p:blipFill>
          <a:blip r:embed="rId3"/>
          <a:stretch>
            <a:fillRect/>
          </a:stretch>
        </p:blipFill>
        <p:spPr>
          <a:xfrm>
            <a:off x="172279" y="2694920"/>
            <a:ext cx="8723509" cy="3111857"/>
          </a:xfrm>
          <a:prstGeom prst="rect">
            <a:avLst/>
          </a:prstGeom>
        </p:spPr>
      </p:pic>
    </p:spTree>
    <p:extLst>
      <p:ext uri="{BB962C8B-B14F-4D97-AF65-F5344CB8AC3E}">
        <p14:creationId xmlns:p14="http://schemas.microsoft.com/office/powerpoint/2010/main" val="274197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err="1">
                <a:solidFill>
                  <a:schemeClr val="tx2"/>
                </a:solidFill>
              </a:rPr>
              <a:t>Ingresar</a:t>
            </a:r>
            <a:r>
              <a:rPr lang="en-US" sz="2000" b="1" i="0" dirty="0">
                <a:solidFill>
                  <a:schemeClr val="tx2"/>
                </a:solidFill>
              </a:rPr>
              <a:t> el SSID del </a:t>
            </a:r>
            <a:r>
              <a:rPr lang="en-US" sz="2000" b="1" i="0" dirty="0" err="1">
                <a:solidFill>
                  <a:schemeClr val="tx2"/>
                </a:solidFill>
              </a:rPr>
              <a:t>entorno</a:t>
            </a:r>
            <a:r>
              <a:rPr lang="en-US" sz="2000" b="1" i="0" dirty="0">
                <a:solidFill>
                  <a:schemeClr val="tx2"/>
                </a:solidFill>
              </a:rPr>
              <a:t> del </a:t>
            </a:r>
            <a:r>
              <a:rPr lang="en-US" sz="2000" b="1" i="0" dirty="0" err="1">
                <a:solidFill>
                  <a:schemeClr val="tx2"/>
                </a:solidFill>
              </a:rPr>
              <a:t>cliente</a:t>
            </a:r>
            <a:r>
              <a:rPr lang="en-US" sz="2000" b="1" i="0" dirty="0">
                <a:solidFill>
                  <a:schemeClr val="tx2"/>
                </a:solidFill>
              </a:rPr>
              <a:t> al </a:t>
            </a:r>
            <a:r>
              <a:rPr lang="en-US" sz="2000" b="1" i="0" dirty="0" err="1">
                <a:solidFill>
                  <a:schemeClr val="tx2"/>
                </a:solidFill>
              </a:rPr>
              <a:t>cual</a:t>
            </a:r>
            <a:r>
              <a:rPr lang="en-US" sz="2000" b="1" i="0" dirty="0">
                <a:solidFill>
                  <a:schemeClr val="tx2"/>
                </a:solidFill>
              </a:rPr>
              <a:t> se </a:t>
            </a:r>
            <a:r>
              <a:rPr lang="en-US" sz="2000" b="1" i="0" dirty="0" err="1">
                <a:solidFill>
                  <a:schemeClr val="tx2"/>
                </a:solidFill>
              </a:rPr>
              <a:t>quiere</a:t>
            </a:r>
            <a:r>
              <a:rPr lang="en-US" sz="2000" b="1" i="0" dirty="0">
                <a:solidFill>
                  <a:schemeClr val="tx2"/>
                </a:solidFill>
              </a:rPr>
              <a:t> </a:t>
            </a:r>
            <a:r>
              <a:rPr lang="en-US" sz="2000" b="1" i="0" dirty="0" err="1">
                <a:solidFill>
                  <a:schemeClr val="tx2"/>
                </a:solidFill>
              </a:rPr>
              <a:t>acceder</a:t>
            </a:r>
            <a:r>
              <a:rPr lang="en-US" sz="2000" b="1" i="0" dirty="0">
                <a:solidFill>
                  <a:schemeClr val="tx2"/>
                </a:solidFill>
              </a:rPr>
              <a:t> y </a:t>
            </a:r>
            <a:r>
              <a:rPr lang="en-US" sz="2000" b="1" i="0" dirty="0" err="1">
                <a:solidFill>
                  <a:schemeClr val="tx2"/>
                </a:solidFill>
              </a:rPr>
              <a:t>apretar</a:t>
            </a:r>
            <a:r>
              <a:rPr lang="en-US" sz="2000" b="1" i="0" dirty="0">
                <a:solidFill>
                  <a:schemeClr val="tx2"/>
                </a:solidFill>
              </a:rPr>
              <a:t> “Enter” para </a:t>
            </a:r>
            <a:r>
              <a:rPr lang="en-US" sz="2000" b="1" i="0" dirty="0" err="1">
                <a:solidFill>
                  <a:schemeClr val="tx2"/>
                </a:solidFill>
              </a:rPr>
              <a:t>iniciar</a:t>
            </a:r>
            <a:r>
              <a:rPr lang="en-US" sz="2000" b="1" i="0" dirty="0">
                <a:solidFill>
                  <a:schemeClr val="tx2"/>
                </a:solidFill>
              </a:rPr>
              <a:t> la </a:t>
            </a:r>
            <a:r>
              <a:rPr lang="en-US" sz="2000" b="1" i="0" dirty="0" err="1">
                <a:solidFill>
                  <a:schemeClr val="tx2"/>
                </a:solidFill>
              </a:rPr>
              <a:t>busqueda</a:t>
            </a:r>
            <a:r>
              <a:rPr lang="en-US" sz="2000" b="1" i="0" dirty="0">
                <a:solidFill>
                  <a:schemeClr val="tx2"/>
                </a:solidFill>
              </a:rPr>
              <a:t>.</a:t>
            </a:r>
          </a:p>
        </p:txBody>
      </p:sp>
      <p:pic>
        <p:nvPicPr>
          <p:cNvPr id="3" name="Picture 2"/>
          <p:cNvPicPr>
            <a:picLocks noChangeAspect="1"/>
          </p:cNvPicPr>
          <p:nvPr/>
        </p:nvPicPr>
        <p:blipFill>
          <a:blip r:embed="rId3"/>
          <a:stretch>
            <a:fillRect/>
          </a:stretch>
        </p:blipFill>
        <p:spPr>
          <a:xfrm>
            <a:off x="357809" y="2226365"/>
            <a:ext cx="8319297" cy="3816626"/>
          </a:xfrm>
          <a:prstGeom prst="rect">
            <a:avLst/>
          </a:prstGeom>
        </p:spPr>
      </p:pic>
    </p:spTree>
    <p:extLst>
      <p:ext uri="{BB962C8B-B14F-4D97-AF65-F5344CB8AC3E}">
        <p14:creationId xmlns:p14="http://schemas.microsoft.com/office/powerpoint/2010/main" val="358347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Solicitar acceso – Paso 1</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Requires login to Avaya VPN as the first step</a:t>
            </a:r>
          </a:p>
          <a:p>
            <a:pPr marL="342900" indent="-342900">
              <a:buClr>
                <a:srgbClr val="FF9900"/>
              </a:buClr>
              <a:buSzPct val="140000"/>
              <a:buBlip>
                <a:blip r:embed="rId2"/>
              </a:buBlip>
              <a:defRPr/>
            </a:pPr>
            <a:r>
              <a:rPr lang="en-US" sz="2000" b="1" i="0" dirty="0">
                <a:solidFill>
                  <a:schemeClr val="tx2"/>
                </a:solidFill>
              </a:rPr>
              <a:t>Request the </a:t>
            </a:r>
            <a:r>
              <a:rPr lang="en-US" sz="2000" b="1" i="0" dirty="0" err="1">
                <a:solidFill>
                  <a:schemeClr val="tx2"/>
                </a:solidFill>
              </a:rPr>
              <a:t>Etoken</a:t>
            </a:r>
            <a:endParaRPr lang="en-US" sz="2000" b="1" i="0" dirty="0">
              <a:solidFill>
                <a:schemeClr val="tx2"/>
              </a:solidFill>
            </a:endParaRPr>
          </a:p>
          <a:p>
            <a:pPr marL="800100" lvl="1" indent="-342900">
              <a:buClr>
                <a:srgbClr val="008000"/>
              </a:buClr>
              <a:buSzPct val="140000"/>
              <a:buFont typeface="Wingdings" pitchFamily="2" charset="2"/>
              <a:buChar char="§"/>
              <a:defRPr/>
            </a:pPr>
            <a:r>
              <a:rPr lang="en-US" sz="1800" b="1" i="0" dirty="0">
                <a:solidFill>
                  <a:schemeClr val="tx2"/>
                </a:solidFill>
              </a:rPr>
              <a:t>Go to http://itss.avaya.com (</a:t>
            </a:r>
            <a:r>
              <a:rPr lang="en-US" sz="1800" b="1" i="0" dirty="0" err="1">
                <a:solidFill>
                  <a:schemeClr val="tx2"/>
                </a:solidFill>
              </a:rPr>
              <a:t>va</a:t>
            </a:r>
            <a:r>
              <a:rPr lang="en-US" sz="1800" b="1" i="0" dirty="0">
                <a:solidFill>
                  <a:schemeClr val="tx2"/>
                </a:solidFill>
              </a:rPr>
              <a:t> a </a:t>
            </a:r>
            <a:r>
              <a:rPr lang="en-US" sz="1800" b="1" i="0" dirty="0" err="1">
                <a:solidFill>
                  <a:schemeClr val="tx2"/>
                </a:solidFill>
              </a:rPr>
              <a:t>pedir</a:t>
            </a:r>
            <a:r>
              <a:rPr lang="en-US" sz="1800" b="1" i="0" dirty="0">
                <a:solidFill>
                  <a:schemeClr val="tx2"/>
                </a:solidFill>
              </a:rPr>
              <a:t> el handle y password global)</a:t>
            </a:r>
          </a:p>
          <a:p>
            <a:pPr marL="800100" lvl="1" indent="-342900">
              <a:buClr>
                <a:srgbClr val="008000"/>
              </a:buClr>
              <a:buSzPct val="140000"/>
              <a:buFont typeface="Wingdings" pitchFamily="2" charset="2"/>
              <a:buChar char="§"/>
              <a:defRPr/>
            </a:pPr>
            <a:r>
              <a:rPr lang="en-US" sz="1800" b="1" i="0" dirty="0">
                <a:solidFill>
                  <a:schemeClr val="tx2"/>
                </a:solidFill>
              </a:rPr>
              <a:t>Click on Request Service &gt; 07. Applications Supporting Product/R&amp;D &gt; Other Applications &gt; Secure Access Link (</a:t>
            </a:r>
            <a:r>
              <a:rPr lang="en-US" sz="1800" b="1" i="0" dirty="0" err="1">
                <a:solidFill>
                  <a:schemeClr val="tx2"/>
                </a:solidFill>
              </a:rPr>
              <a:t>Etoken</a:t>
            </a:r>
            <a:r>
              <a:rPr lang="en-US" sz="1800" b="1" i="0" dirty="0">
                <a:solidFill>
                  <a:schemeClr val="tx2"/>
                </a:solidFill>
              </a:rPr>
              <a:t>) &gt; Request </a:t>
            </a:r>
            <a:r>
              <a:rPr lang="en-US" sz="1800" b="1" i="0" dirty="0" err="1">
                <a:solidFill>
                  <a:schemeClr val="tx2"/>
                </a:solidFill>
              </a:rPr>
              <a:t>Etoken</a:t>
            </a:r>
            <a:r>
              <a:rPr lang="en-US" sz="1800" b="1" i="0" dirty="0">
                <a:solidFill>
                  <a:schemeClr val="tx2"/>
                </a:solidFill>
              </a:rPr>
              <a:t>.</a:t>
            </a:r>
          </a:p>
          <a:p>
            <a:pPr marL="800100" lvl="1" indent="-342900">
              <a:buClr>
                <a:srgbClr val="008000"/>
              </a:buClr>
              <a:buSzPct val="140000"/>
              <a:buFont typeface="Wingdings" pitchFamily="2" charset="2"/>
              <a:buChar char="§"/>
              <a:defRPr/>
            </a:pPr>
            <a:r>
              <a:rPr lang="en-US" sz="1800" b="1" i="0" dirty="0">
                <a:solidFill>
                  <a:schemeClr val="tx2"/>
                </a:solidFill>
              </a:rPr>
              <a:t>Fill out the form</a:t>
            </a: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s-AR" sz="1800" b="1" i="0" dirty="0">
              <a:solidFill>
                <a:schemeClr val="tx2"/>
              </a:solidFill>
            </a:endParaRPr>
          </a:p>
        </p:txBody>
      </p:sp>
      <p:pic>
        <p:nvPicPr>
          <p:cNvPr id="3" name="Picture 2"/>
          <p:cNvPicPr>
            <a:picLocks noChangeAspect="1"/>
          </p:cNvPicPr>
          <p:nvPr/>
        </p:nvPicPr>
        <p:blipFill>
          <a:blip r:embed="rId3"/>
          <a:stretch>
            <a:fillRect/>
          </a:stretch>
        </p:blipFill>
        <p:spPr>
          <a:xfrm>
            <a:off x="1267860" y="4157869"/>
            <a:ext cx="6729073" cy="1726095"/>
          </a:xfrm>
          <a:prstGeom prst="rect">
            <a:avLst/>
          </a:prstGeom>
        </p:spPr>
      </p:pic>
    </p:spTree>
    <p:extLst>
      <p:ext uri="{BB962C8B-B14F-4D97-AF65-F5344CB8AC3E}">
        <p14:creationId xmlns:p14="http://schemas.microsoft.com/office/powerpoint/2010/main" val="2875702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err="1">
                <a:solidFill>
                  <a:schemeClr val="tx2"/>
                </a:solidFill>
              </a:rPr>
              <a:t>Aparece</a:t>
            </a:r>
            <a:r>
              <a:rPr lang="en-US" sz="2000" b="1" i="0" dirty="0">
                <a:solidFill>
                  <a:schemeClr val="tx2"/>
                </a:solidFill>
              </a:rPr>
              <a:t> el </a:t>
            </a:r>
            <a:r>
              <a:rPr lang="en-US" sz="2000" b="1" i="0" dirty="0" err="1">
                <a:solidFill>
                  <a:schemeClr val="tx2"/>
                </a:solidFill>
              </a:rPr>
              <a:t>resultado</a:t>
            </a:r>
            <a:r>
              <a:rPr lang="en-US" sz="2000" b="1" i="0" dirty="0">
                <a:solidFill>
                  <a:schemeClr val="tx2"/>
                </a:solidFill>
              </a:rPr>
              <a:t> de la </a:t>
            </a:r>
            <a:r>
              <a:rPr lang="en-US" sz="2000" b="1" i="0" dirty="0" err="1">
                <a:solidFill>
                  <a:schemeClr val="tx2"/>
                </a:solidFill>
              </a:rPr>
              <a:t>búsqueda</a:t>
            </a:r>
            <a:r>
              <a:rPr lang="en-US" sz="2000" b="1" i="0" dirty="0">
                <a:solidFill>
                  <a:schemeClr val="tx2"/>
                </a:solidFill>
              </a:rPr>
              <a:t>, </a:t>
            </a:r>
            <a:r>
              <a:rPr lang="en-US" sz="2000" b="1" i="0" dirty="0" err="1">
                <a:solidFill>
                  <a:schemeClr val="tx2"/>
                </a:solidFill>
              </a:rPr>
              <a:t>seleccionar</a:t>
            </a:r>
            <a:r>
              <a:rPr lang="en-US" sz="2000" b="1" i="0" dirty="0">
                <a:solidFill>
                  <a:schemeClr val="tx2"/>
                </a:solidFill>
              </a:rPr>
              <a:t> con el mouse el SSID para </a:t>
            </a:r>
            <a:r>
              <a:rPr lang="en-US" sz="2000" b="1" i="0" dirty="0" err="1">
                <a:solidFill>
                  <a:schemeClr val="tx2"/>
                </a:solidFill>
              </a:rPr>
              <a:t>iniciar</a:t>
            </a:r>
            <a:r>
              <a:rPr lang="en-US" sz="2000" b="1" i="0" dirty="0">
                <a:solidFill>
                  <a:schemeClr val="tx2"/>
                </a:solidFill>
              </a:rPr>
              <a:t> la </a:t>
            </a:r>
            <a:r>
              <a:rPr lang="en-US" sz="2000" b="1" i="0" dirty="0" err="1">
                <a:solidFill>
                  <a:schemeClr val="tx2"/>
                </a:solidFill>
              </a:rPr>
              <a:t>sesión</a:t>
            </a:r>
            <a:endParaRPr lang="en-US" sz="2000" b="1" i="0" dirty="0">
              <a:solidFill>
                <a:schemeClr val="tx2"/>
              </a:solidFill>
            </a:endParaRPr>
          </a:p>
        </p:txBody>
      </p:sp>
      <p:pic>
        <p:nvPicPr>
          <p:cNvPr id="2" name="Picture 1"/>
          <p:cNvPicPr>
            <a:picLocks noChangeAspect="1"/>
          </p:cNvPicPr>
          <p:nvPr/>
        </p:nvPicPr>
        <p:blipFill>
          <a:blip r:embed="rId3"/>
          <a:stretch>
            <a:fillRect/>
          </a:stretch>
        </p:blipFill>
        <p:spPr>
          <a:xfrm>
            <a:off x="76200" y="2416664"/>
            <a:ext cx="8415130" cy="3870673"/>
          </a:xfrm>
          <a:prstGeom prst="rect">
            <a:avLst/>
          </a:prstGeom>
        </p:spPr>
      </p:pic>
    </p:spTree>
    <p:extLst>
      <p:ext uri="{BB962C8B-B14F-4D97-AF65-F5344CB8AC3E}">
        <p14:creationId xmlns:p14="http://schemas.microsoft.com/office/powerpoint/2010/main" val="318136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Abajo </a:t>
            </a:r>
            <a:r>
              <a:rPr lang="en-US" sz="2000" b="1" i="0" dirty="0" err="1">
                <a:solidFill>
                  <a:schemeClr val="tx2"/>
                </a:solidFill>
              </a:rPr>
              <a:t>aparece</a:t>
            </a:r>
            <a:r>
              <a:rPr lang="en-US" sz="2000" b="1" i="0" dirty="0">
                <a:solidFill>
                  <a:schemeClr val="tx2"/>
                </a:solidFill>
              </a:rPr>
              <a:t> la IP del </a:t>
            </a:r>
            <a:r>
              <a:rPr lang="en-US" sz="2000" b="1" i="0" dirty="0" err="1">
                <a:solidFill>
                  <a:schemeClr val="tx2"/>
                </a:solidFill>
              </a:rPr>
              <a:t>equipo</a:t>
            </a:r>
            <a:r>
              <a:rPr lang="en-US" sz="2000" b="1" i="0" dirty="0">
                <a:solidFill>
                  <a:schemeClr val="tx2"/>
                </a:solidFill>
              </a:rPr>
              <a:t> </a:t>
            </a:r>
            <a:r>
              <a:rPr lang="en-US" sz="2000" b="1" i="0" dirty="0" err="1">
                <a:solidFill>
                  <a:schemeClr val="tx2"/>
                </a:solidFill>
              </a:rPr>
              <a:t>donde</a:t>
            </a:r>
            <a:r>
              <a:rPr lang="en-US" sz="2000" b="1" i="0" dirty="0">
                <a:solidFill>
                  <a:schemeClr val="tx2"/>
                </a:solidFill>
              </a:rPr>
              <a:t> </a:t>
            </a:r>
            <a:r>
              <a:rPr lang="en-US" sz="2000" b="1" i="0" dirty="0" err="1">
                <a:solidFill>
                  <a:schemeClr val="tx2"/>
                </a:solidFill>
              </a:rPr>
              <a:t>nos</a:t>
            </a:r>
            <a:r>
              <a:rPr lang="en-US" sz="2000" b="1" i="0" dirty="0">
                <a:solidFill>
                  <a:schemeClr val="tx2"/>
                </a:solidFill>
              </a:rPr>
              <a:t> </a:t>
            </a:r>
            <a:r>
              <a:rPr lang="en-US" sz="2000" b="1" i="0" dirty="0" err="1">
                <a:solidFill>
                  <a:schemeClr val="tx2"/>
                </a:solidFill>
              </a:rPr>
              <a:t>estaremos</a:t>
            </a:r>
            <a:r>
              <a:rPr lang="en-US" sz="2000" b="1" i="0" dirty="0">
                <a:solidFill>
                  <a:schemeClr val="tx2"/>
                </a:solidFill>
              </a:rPr>
              <a:t> </a:t>
            </a:r>
            <a:r>
              <a:rPr lang="en-US" sz="2000" b="1" i="0" dirty="0" err="1">
                <a:solidFill>
                  <a:schemeClr val="tx2"/>
                </a:solidFill>
              </a:rPr>
              <a:t>conectando</a:t>
            </a:r>
            <a:endParaRPr lang="en-US" sz="2000" b="1" i="0" dirty="0">
              <a:solidFill>
                <a:schemeClr val="tx2"/>
              </a:solidFill>
            </a:endParaRPr>
          </a:p>
          <a:p>
            <a:pPr marL="342900" indent="-342900">
              <a:buClr>
                <a:srgbClr val="FF9900"/>
              </a:buClr>
              <a:buSzPct val="140000"/>
              <a:buBlip>
                <a:blip r:embed="rId2"/>
              </a:buBlip>
              <a:defRPr/>
            </a:pPr>
            <a:r>
              <a:rPr lang="en-US" sz="2000" b="1" i="0" dirty="0" err="1">
                <a:solidFill>
                  <a:schemeClr val="tx2"/>
                </a:solidFill>
              </a:rPr>
              <a:t>Seleccionar</a:t>
            </a:r>
            <a:r>
              <a:rPr lang="en-US" sz="2000" b="1" i="0" dirty="0">
                <a:solidFill>
                  <a:schemeClr val="tx2"/>
                </a:solidFill>
              </a:rPr>
              <a:t> SSH (a la </a:t>
            </a:r>
            <a:r>
              <a:rPr lang="en-US" sz="2000" b="1" i="0" dirty="0" err="1">
                <a:solidFill>
                  <a:schemeClr val="tx2"/>
                </a:solidFill>
              </a:rPr>
              <a:t>derecha</a:t>
            </a:r>
            <a:r>
              <a:rPr lang="en-US" sz="2000" b="1" i="0" dirty="0">
                <a:solidFill>
                  <a:schemeClr val="tx2"/>
                </a:solidFill>
              </a:rPr>
              <a:t>) para </a:t>
            </a:r>
            <a:r>
              <a:rPr lang="en-US" sz="2000" b="1" i="0" dirty="0" err="1">
                <a:solidFill>
                  <a:schemeClr val="tx2"/>
                </a:solidFill>
              </a:rPr>
              <a:t>conectarnos</a:t>
            </a:r>
            <a:r>
              <a:rPr lang="en-US" sz="2000" b="1" i="0" dirty="0">
                <a:solidFill>
                  <a:schemeClr val="tx2"/>
                </a:solidFill>
              </a:rPr>
              <a:t> con ese </a:t>
            </a:r>
            <a:r>
              <a:rPr lang="en-US" sz="2000" b="1" i="0" dirty="0" err="1">
                <a:solidFill>
                  <a:schemeClr val="tx2"/>
                </a:solidFill>
              </a:rPr>
              <a:t>equipo</a:t>
            </a:r>
            <a:endParaRPr lang="en-US" sz="2000" b="1" i="0" dirty="0">
              <a:solidFill>
                <a:schemeClr val="tx2"/>
              </a:solidFill>
            </a:endParaRPr>
          </a:p>
        </p:txBody>
      </p:sp>
      <p:pic>
        <p:nvPicPr>
          <p:cNvPr id="6" name="Picture 5"/>
          <p:cNvPicPr>
            <a:picLocks noChangeAspect="1"/>
          </p:cNvPicPr>
          <p:nvPr/>
        </p:nvPicPr>
        <p:blipFill>
          <a:blip r:embed="rId3"/>
          <a:stretch>
            <a:fillRect/>
          </a:stretch>
        </p:blipFill>
        <p:spPr>
          <a:xfrm>
            <a:off x="274982" y="2226365"/>
            <a:ext cx="8312426" cy="4244783"/>
          </a:xfrm>
          <a:prstGeom prst="rect">
            <a:avLst/>
          </a:prstGeom>
        </p:spPr>
      </p:pic>
    </p:spTree>
    <p:extLst>
      <p:ext uri="{BB962C8B-B14F-4D97-AF65-F5344CB8AC3E}">
        <p14:creationId xmlns:p14="http://schemas.microsoft.com/office/powerpoint/2010/main" val="331046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579643" y="3026156"/>
            <a:ext cx="7451725" cy="145307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OJO: Por lo general </a:t>
            </a:r>
            <a:r>
              <a:rPr lang="en-US" sz="2000" b="1" i="0" dirty="0" err="1">
                <a:solidFill>
                  <a:schemeClr val="tx2"/>
                </a:solidFill>
              </a:rPr>
              <a:t>nos</a:t>
            </a:r>
            <a:r>
              <a:rPr lang="en-US" sz="2000" b="1" i="0" dirty="0">
                <a:solidFill>
                  <a:schemeClr val="tx2"/>
                </a:solidFill>
              </a:rPr>
              <a:t> </a:t>
            </a:r>
            <a:r>
              <a:rPr lang="en-US" sz="2000" b="1" i="0" dirty="0" err="1">
                <a:solidFill>
                  <a:schemeClr val="tx2"/>
                </a:solidFill>
              </a:rPr>
              <a:t>conectamos</a:t>
            </a:r>
            <a:r>
              <a:rPr lang="en-US" sz="2000" b="1" i="0" dirty="0">
                <a:solidFill>
                  <a:schemeClr val="tx2"/>
                </a:solidFill>
              </a:rPr>
              <a:t> al Avaya Voice/Experience Portal Management System (EPM), </a:t>
            </a:r>
            <a:r>
              <a:rPr lang="en-US" sz="2000" b="1" i="0" dirty="0" err="1">
                <a:solidFill>
                  <a:schemeClr val="tx2"/>
                </a:solidFill>
              </a:rPr>
              <a:t>por</a:t>
            </a:r>
            <a:r>
              <a:rPr lang="en-US" sz="2000" b="1" i="0" dirty="0">
                <a:solidFill>
                  <a:schemeClr val="tx2"/>
                </a:solidFill>
              </a:rPr>
              <a:t> lo que para accede a </a:t>
            </a:r>
            <a:r>
              <a:rPr lang="en-US" sz="2000" b="1" i="0" dirty="0" err="1">
                <a:solidFill>
                  <a:schemeClr val="tx2"/>
                </a:solidFill>
              </a:rPr>
              <a:t>los</a:t>
            </a:r>
            <a:r>
              <a:rPr lang="en-US" sz="2000" b="1" i="0" dirty="0">
                <a:solidFill>
                  <a:schemeClr val="tx2"/>
                </a:solidFill>
              </a:rPr>
              <a:t> Application Servers </a:t>
            </a:r>
            <a:r>
              <a:rPr lang="en-US" sz="2000" b="1" i="0" dirty="0" err="1">
                <a:solidFill>
                  <a:schemeClr val="tx2"/>
                </a:solidFill>
              </a:rPr>
              <a:t>tendremos</a:t>
            </a:r>
            <a:r>
              <a:rPr lang="en-US" sz="2000" b="1" i="0" dirty="0">
                <a:solidFill>
                  <a:schemeClr val="tx2"/>
                </a:solidFill>
              </a:rPr>
              <a:t> que </a:t>
            </a:r>
            <a:r>
              <a:rPr lang="en-US" sz="2000" b="1" i="0" dirty="0" err="1">
                <a:solidFill>
                  <a:schemeClr val="tx2"/>
                </a:solidFill>
              </a:rPr>
              <a:t>armar</a:t>
            </a:r>
            <a:r>
              <a:rPr lang="en-US" sz="2000" b="1" i="0" dirty="0">
                <a:solidFill>
                  <a:schemeClr val="tx2"/>
                </a:solidFill>
              </a:rPr>
              <a:t> </a:t>
            </a:r>
            <a:r>
              <a:rPr lang="en-US" sz="2000" b="1" i="0" dirty="0" err="1">
                <a:solidFill>
                  <a:schemeClr val="tx2"/>
                </a:solidFill>
              </a:rPr>
              <a:t>algunos</a:t>
            </a:r>
            <a:r>
              <a:rPr lang="en-US" sz="2000" b="1" i="0" dirty="0">
                <a:solidFill>
                  <a:schemeClr val="tx2"/>
                </a:solidFill>
              </a:rPr>
              <a:t> </a:t>
            </a:r>
            <a:r>
              <a:rPr lang="en-US" sz="2000" b="1" i="0" dirty="0" err="1">
                <a:solidFill>
                  <a:schemeClr val="tx2"/>
                </a:solidFill>
              </a:rPr>
              <a:t>túneles</a:t>
            </a:r>
            <a:r>
              <a:rPr lang="en-US" sz="2000" b="1" i="0" dirty="0">
                <a:solidFill>
                  <a:schemeClr val="tx2"/>
                </a:solidFill>
              </a:rPr>
              <a:t> </a:t>
            </a:r>
            <a:r>
              <a:rPr lang="en-US" sz="2000" b="1" i="0" dirty="0" err="1">
                <a:solidFill>
                  <a:schemeClr val="tx2"/>
                </a:solidFill>
              </a:rPr>
              <a:t>mediante</a:t>
            </a:r>
            <a:r>
              <a:rPr lang="en-US" sz="2000" b="1" i="0" dirty="0">
                <a:solidFill>
                  <a:schemeClr val="tx2"/>
                </a:solidFill>
              </a:rPr>
              <a:t> Putty.</a:t>
            </a:r>
          </a:p>
        </p:txBody>
      </p:sp>
    </p:spTree>
    <p:extLst>
      <p:ext uri="{BB962C8B-B14F-4D97-AF65-F5344CB8AC3E}">
        <p14:creationId xmlns:p14="http://schemas.microsoft.com/office/powerpoint/2010/main" val="424230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err="1">
                <a:solidFill>
                  <a:schemeClr val="tx2"/>
                </a:solidFill>
              </a:rPr>
              <a:t>Poner</a:t>
            </a:r>
            <a:r>
              <a:rPr lang="en-US" sz="2000" b="1" i="0" dirty="0">
                <a:solidFill>
                  <a:schemeClr val="tx2"/>
                </a:solidFill>
              </a:rPr>
              <a:t> un </a:t>
            </a:r>
            <a:r>
              <a:rPr lang="en-US" sz="2000" b="1" i="0" dirty="0" err="1">
                <a:solidFill>
                  <a:schemeClr val="tx2"/>
                </a:solidFill>
              </a:rPr>
              <a:t>comentario</a:t>
            </a:r>
            <a:r>
              <a:rPr lang="en-US" sz="2000" b="1" i="0" dirty="0">
                <a:solidFill>
                  <a:schemeClr val="tx2"/>
                </a:solidFill>
              </a:rPr>
              <a:t> </a:t>
            </a:r>
            <a:r>
              <a:rPr lang="en-US" sz="2000" b="1" i="0" dirty="0" err="1">
                <a:solidFill>
                  <a:schemeClr val="tx2"/>
                </a:solidFill>
              </a:rPr>
              <a:t>describiendo</a:t>
            </a:r>
            <a:r>
              <a:rPr lang="en-US" sz="2000" b="1" i="0" dirty="0">
                <a:solidFill>
                  <a:schemeClr val="tx2"/>
                </a:solidFill>
              </a:rPr>
              <a:t> la </a:t>
            </a:r>
            <a:r>
              <a:rPr lang="en-US" sz="2000" b="1" i="0" dirty="0" err="1">
                <a:solidFill>
                  <a:schemeClr val="tx2"/>
                </a:solidFill>
              </a:rPr>
              <a:t>tarea</a:t>
            </a:r>
            <a:r>
              <a:rPr lang="en-US" sz="2000" b="1" i="0" dirty="0">
                <a:solidFill>
                  <a:schemeClr val="tx2"/>
                </a:solidFill>
              </a:rPr>
              <a:t> que se </a:t>
            </a:r>
            <a:r>
              <a:rPr lang="en-US" sz="2000" b="1" i="0" dirty="0" err="1">
                <a:solidFill>
                  <a:schemeClr val="tx2"/>
                </a:solidFill>
              </a:rPr>
              <a:t>va</a:t>
            </a:r>
            <a:r>
              <a:rPr lang="en-US" sz="2000" b="1" i="0" dirty="0">
                <a:solidFill>
                  <a:schemeClr val="tx2"/>
                </a:solidFill>
              </a:rPr>
              <a:t> a </a:t>
            </a:r>
            <a:r>
              <a:rPr lang="en-US" sz="2000" b="1" i="0" dirty="0" err="1">
                <a:solidFill>
                  <a:schemeClr val="tx2"/>
                </a:solidFill>
              </a:rPr>
              <a:t>realizar</a:t>
            </a:r>
            <a:r>
              <a:rPr lang="en-US" sz="2000" b="1" i="0" dirty="0">
                <a:solidFill>
                  <a:schemeClr val="tx2"/>
                </a:solidFill>
              </a:rPr>
              <a:t> </a:t>
            </a:r>
            <a:r>
              <a:rPr lang="en-US" sz="2000" b="1" i="0" dirty="0" err="1">
                <a:solidFill>
                  <a:schemeClr val="tx2"/>
                </a:solidFill>
              </a:rPr>
              <a:t>durante</a:t>
            </a:r>
            <a:r>
              <a:rPr lang="en-US" sz="2000" b="1" i="0" dirty="0">
                <a:solidFill>
                  <a:schemeClr val="tx2"/>
                </a:solidFill>
              </a:rPr>
              <a:t> la session, </a:t>
            </a:r>
            <a:r>
              <a:rPr lang="en-US" sz="2000" b="1" i="0" dirty="0" err="1">
                <a:solidFill>
                  <a:schemeClr val="tx2"/>
                </a:solidFill>
              </a:rPr>
              <a:t>seleccionar</a:t>
            </a:r>
            <a:r>
              <a:rPr lang="en-US" sz="2000" b="1" i="0" dirty="0">
                <a:solidFill>
                  <a:schemeClr val="tx2"/>
                </a:solidFill>
              </a:rPr>
              <a:t> “Start Session” (</a:t>
            </a:r>
            <a:r>
              <a:rPr lang="en-US" sz="2000" b="1" i="0" dirty="0" err="1">
                <a:solidFill>
                  <a:schemeClr val="tx2"/>
                </a:solidFill>
              </a:rPr>
              <a:t>pasarán</a:t>
            </a:r>
            <a:r>
              <a:rPr lang="en-US" sz="2000" b="1" i="0" dirty="0">
                <a:solidFill>
                  <a:schemeClr val="tx2"/>
                </a:solidFill>
              </a:rPr>
              <a:t> </a:t>
            </a:r>
            <a:r>
              <a:rPr lang="en-US" sz="2000" b="1" i="0" dirty="0" err="1">
                <a:solidFill>
                  <a:schemeClr val="tx2"/>
                </a:solidFill>
              </a:rPr>
              <a:t>varias</a:t>
            </a:r>
            <a:r>
              <a:rPr lang="en-US" sz="2000" b="1" i="0" dirty="0">
                <a:solidFill>
                  <a:schemeClr val="tx2"/>
                </a:solidFill>
              </a:rPr>
              <a:t> </a:t>
            </a:r>
            <a:r>
              <a:rPr lang="en-US" sz="2000" b="1" i="0" dirty="0" err="1">
                <a:solidFill>
                  <a:schemeClr val="tx2"/>
                </a:solidFill>
              </a:rPr>
              <a:t>pantallas</a:t>
            </a:r>
            <a:r>
              <a:rPr lang="en-US" sz="2000" b="1" i="0" dirty="0">
                <a:solidFill>
                  <a:schemeClr val="tx2"/>
                </a:solidFill>
              </a:rPr>
              <a:t> para “</a:t>
            </a:r>
            <a:r>
              <a:rPr lang="en-US" sz="2000" b="1" i="0" dirty="0" err="1">
                <a:solidFill>
                  <a:schemeClr val="tx2"/>
                </a:solidFill>
              </a:rPr>
              <a:t>Aceptar</a:t>
            </a:r>
            <a:r>
              <a:rPr lang="en-US" sz="2000" b="1" i="0" dirty="0">
                <a:solidFill>
                  <a:schemeClr val="tx2"/>
                </a:solidFill>
              </a:rPr>
              <a:t>”)</a:t>
            </a:r>
          </a:p>
        </p:txBody>
      </p:sp>
      <p:pic>
        <p:nvPicPr>
          <p:cNvPr id="3" name="Picture 2"/>
          <p:cNvPicPr>
            <a:picLocks noChangeAspect="1"/>
          </p:cNvPicPr>
          <p:nvPr/>
        </p:nvPicPr>
        <p:blipFill>
          <a:blip r:embed="rId3"/>
          <a:stretch>
            <a:fillRect/>
          </a:stretch>
        </p:blipFill>
        <p:spPr>
          <a:xfrm>
            <a:off x="4187686" y="2317742"/>
            <a:ext cx="4530045" cy="1740426"/>
          </a:xfrm>
          <a:prstGeom prst="rect">
            <a:avLst/>
          </a:prstGeom>
        </p:spPr>
      </p:pic>
      <p:pic>
        <p:nvPicPr>
          <p:cNvPr id="4" name="Picture 3"/>
          <p:cNvPicPr>
            <a:picLocks noChangeAspect="1"/>
          </p:cNvPicPr>
          <p:nvPr/>
        </p:nvPicPr>
        <p:blipFill>
          <a:blip r:embed="rId4"/>
          <a:stretch>
            <a:fillRect/>
          </a:stretch>
        </p:blipFill>
        <p:spPr>
          <a:xfrm>
            <a:off x="4187687" y="4068362"/>
            <a:ext cx="4530045" cy="2032399"/>
          </a:xfrm>
          <a:prstGeom prst="rect">
            <a:avLst/>
          </a:prstGeom>
        </p:spPr>
      </p:pic>
      <p:pic>
        <p:nvPicPr>
          <p:cNvPr id="7" name="Picture 6"/>
          <p:cNvPicPr>
            <a:picLocks noChangeAspect="1"/>
          </p:cNvPicPr>
          <p:nvPr/>
        </p:nvPicPr>
        <p:blipFill>
          <a:blip r:embed="rId5"/>
          <a:stretch>
            <a:fillRect/>
          </a:stretch>
        </p:blipFill>
        <p:spPr>
          <a:xfrm>
            <a:off x="310597" y="2317742"/>
            <a:ext cx="3746981" cy="3039509"/>
          </a:xfrm>
          <a:prstGeom prst="rect">
            <a:avLst/>
          </a:prstGeom>
        </p:spPr>
      </p:pic>
    </p:spTree>
    <p:extLst>
      <p:ext uri="{BB962C8B-B14F-4D97-AF65-F5344CB8AC3E}">
        <p14:creationId xmlns:p14="http://schemas.microsoft.com/office/powerpoint/2010/main" val="267070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err="1">
                <a:solidFill>
                  <a:schemeClr val="tx2"/>
                </a:solidFill>
              </a:rPr>
              <a:t>Aparece</a:t>
            </a:r>
            <a:r>
              <a:rPr lang="en-US" sz="2000" b="1" i="0" dirty="0">
                <a:solidFill>
                  <a:schemeClr val="tx2"/>
                </a:solidFill>
              </a:rPr>
              <a:t> </a:t>
            </a:r>
            <a:r>
              <a:rPr lang="en-US" sz="2000" b="1" i="0" dirty="0" err="1">
                <a:solidFill>
                  <a:schemeClr val="tx2"/>
                </a:solidFill>
              </a:rPr>
              <a:t>una</a:t>
            </a:r>
            <a:r>
              <a:rPr lang="en-US" sz="2000" b="1" i="0" dirty="0">
                <a:solidFill>
                  <a:schemeClr val="tx2"/>
                </a:solidFill>
              </a:rPr>
              <a:t> </a:t>
            </a:r>
            <a:r>
              <a:rPr lang="en-US" sz="2000" b="1" i="0" dirty="0" err="1">
                <a:solidFill>
                  <a:schemeClr val="tx2"/>
                </a:solidFill>
              </a:rPr>
              <a:t>pantalla</a:t>
            </a:r>
            <a:r>
              <a:rPr lang="en-US" sz="2000" b="1" i="0" dirty="0">
                <a:solidFill>
                  <a:schemeClr val="tx2"/>
                </a:solidFill>
              </a:rPr>
              <a:t> con la IP y Puerto que </a:t>
            </a:r>
            <a:r>
              <a:rPr lang="en-US" sz="2000" b="1" i="0" dirty="0" err="1">
                <a:solidFill>
                  <a:schemeClr val="tx2"/>
                </a:solidFill>
              </a:rPr>
              <a:t>necesitamos</a:t>
            </a:r>
            <a:r>
              <a:rPr lang="en-US" sz="2000" b="1" i="0" dirty="0">
                <a:solidFill>
                  <a:schemeClr val="tx2"/>
                </a:solidFill>
              </a:rPr>
              <a:t> para </a:t>
            </a:r>
            <a:r>
              <a:rPr lang="en-US" sz="2000" b="1" i="0" dirty="0" err="1">
                <a:solidFill>
                  <a:schemeClr val="tx2"/>
                </a:solidFill>
              </a:rPr>
              <a:t>abrir</a:t>
            </a:r>
            <a:r>
              <a:rPr lang="en-US" sz="2000" b="1" i="0" dirty="0">
                <a:solidFill>
                  <a:schemeClr val="tx2"/>
                </a:solidFill>
              </a:rPr>
              <a:t> la session de Putty</a:t>
            </a:r>
          </a:p>
        </p:txBody>
      </p:sp>
      <p:pic>
        <p:nvPicPr>
          <p:cNvPr id="3" name="Picture 2"/>
          <p:cNvPicPr>
            <a:picLocks noChangeAspect="1"/>
          </p:cNvPicPr>
          <p:nvPr/>
        </p:nvPicPr>
        <p:blipFill>
          <a:blip r:embed="rId3"/>
          <a:stretch>
            <a:fillRect/>
          </a:stretch>
        </p:blipFill>
        <p:spPr>
          <a:xfrm>
            <a:off x="824119" y="2226365"/>
            <a:ext cx="5709202" cy="4251371"/>
          </a:xfrm>
          <a:prstGeom prst="rect">
            <a:avLst/>
          </a:prstGeom>
        </p:spPr>
      </p:pic>
    </p:spTree>
    <p:extLst>
      <p:ext uri="{BB962C8B-B14F-4D97-AF65-F5344CB8AC3E}">
        <p14:creationId xmlns:p14="http://schemas.microsoft.com/office/powerpoint/2010/main" val="3751191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err="1">
                <a:solidFill>
                  <a:schemeClr val="tx2"/>
                </a:solidFill>
              </a:rPr>
              <a:t>Abrir</a:t>
            </a:r>
            <a:r>
              <a:rPr lang="en-US" sz="2000" b="1" i="0" dirty="0">
                <a:solidFill>
                  <a:schemeClr val="tx2"/>
                </a:solidFill>
              </a:rPr>
              <a:t> </a:t>
            </a:r>
            <a:r>
              <a:rPr lang="en-US" sz="2000" b="1" i="0" dirty="0" err="1">
                <a:solidFill>
                  <a:schemeClr val="tx2"/>
                </a:solidFill>
              </a:rPr>
              <a:t>una</a:t>
            </a:r>
            <a:r>
              <a:rPr lang="en-US" sz="2000" b="1" i="0" dirty="0">
                <a:solidFill>
                  <a:schemeClr val="tx2"/>
                </a:solidFill>
              </a:rPr>
              <a:t> session de Putty con </a:t>
            </a:r>
            <a:r>
              <a:rPr lang="en-US" sz="2000" b="1" i="0" dirty="0" err="1">
                <a:solidFill>
                  <a:schemeClr val="tx2"/>
                </a:solidFill>
              </a:rPr>
              <a:t>esta</a:t>
            </a:r>
            <a:r>
              <a:rPr lang="en-US" sz="2000" b="1" i="0" dirty="0">
                <a:solidFill>
                  <a:schemeClr val="tx2"/>
                </a:solidFill>
              </a:rPr>
              <a:t> </a:t>
            </a:r>
            <a:r>
              <a:rPr lang="en-US" sz="2000" b="1" i="0" dirty="0" err="1">
                <a:solidFill>
                  <a:schemeClr val="tx2"/>
                </a:solidFill>
              </a:rPr>
              <a:t>información</a:t>
            </a:r>
            <a:r>
              <a:rPr lang="en-US" sz="2000" b="1" i="0" dirty="0">
                <a:solidFill>
                  <a:schemeClr val="tx2"/>
                </a:solidFill>
              </a:rPr>
              <a:t> y </a:t>
            </a:r>
            <a:r>
              <a:rPr lang="en-US" sz="2000" b="1" i="0" dirty="0" err="1">
                <a:solidFill>
                  <a:schemeClr val="tx2"/>
                </a:solidFill>
              </a:rPr>
              <a:t>ya</a:t>
            </a:r>
            <a:r>
              <a:rPr lang="en-US" sz="2000" b="1" i="0" dirty="0">
                <a:solidFill>
                  <a:schemeClr val="tx2"/>
                </a:solidFill>
              </a:rPr>
              <a:t> </a:t>
            </a:r>
            <a:r>
              <a:rPr lang="en-US" sz="2000" b="1" i="0" dirty="0" err="1">
                <a:solidFill>
                  <a:schemeClr val="tx2"/>
                </a:solidFill>
              </a:rPr>
              <a:t>podemos</a:t>
            </a:r>
            <a:r>
              <a:rPr lang="en-US" sz="2000" b="1" i="0" dirty="0">
                <a:solidFill>
                  <a:schemeClr val="tx2"/>
                </a:solidFill>
              </a:rPr>
              <a:t> </a:t>
            </a:r>
            <a:r>
              <a:rPr lang="en-US" sz="2000" b="1" i="0" dirty="0" err="1">
                <a:solidFill>
                  <a:schemeClr val="tx2"/>
                </a:solidFill>
              </a:rPr>
              <a:t>logearnos</a:t>
            </a:r>
            <a:r>
              <a:rPr lang="en-US" sz="2000" b="1" i="0" dirty="0">
                <a:solidFill>
                  <a:schemeClr val="tx2"/>
                </a:solidFill>
              </a:rPr>
              <a:t> al </a:t>
            </a:r>
            <a:r>
              <a:rPr lang="en-US" sz="2000" b="1" i="0" dirty="0" err="1">
                <a:solidFill>
                  <a:schemeClr val="tx2"/>
                </a:solidFill>
              </a:rPr>
              <a:t>servidor</a:t>
            </a:r>
            <a:r>
              <a:rPr lang="en-US" sz="2000" b="1" i="0" dirty="0">
                <a:solidFill>
                  <a:schemeClr val="tx2"/>
                </a:solidFill>
              </a:rPr>
              <a:t> de </a:t>
            </a:r>
            <a:r>
              <a:rPr lang="en-US" sz="2000" b="1" i="0" dirty="0" err="1">
                <a:solidFill>
                  <a:schemeClr val="tx2"/>
                </a:solidFill>
              </a:rPr>
              <a:t>destino</a:t>
            </a:r>
            <a:endParaRPr lang="en-US" sz="2000" b="1" i="0" dirty="0">
              <a:solidFill>
                <a:schemeClr val="tx2"/>
              </a:solidFill>
            </a:endParaRPr>
          </a:p>
        </p:txBody>
      </p:sp>
      <p:pic>
        <p:nvPicPr>
          <p:cNvPr id="2" name="Picture 1"/>
          <p:cNvPicPr>
            <a:picLocks noChangeAspect="1"/>
          </p:cNvPicPr>
          <p:nvPr/>
        </p:nvPicPr>
        <p:blipFill>
          <a:blip r:embed="rId3"/>
          <a:stretch>
            <a:fillRect/>
          </a:stretch>
        </p:blipFill>
        <p:spPr>
          <a:xfrm>
            <a:off x="460374" y="2226365"/>
            <a:ext cx="4229100" cy="4171950"/>
          </a:xfrm>
          <a:prstGeom prst="rect">
            <a:avLst/>
          </a:prstGeom>
        </p:spPr>
      </p:pic>
      <p:pic>
        <p:nvPicPr>
          <p:cNvPr id="4" name="Picture 3"/>
          <p:cNvPicPr>
            <a:picLocks noChangeAspect="1"/>
          </p:cNvPicPr>
          <p:nvPr/>
        </p:nvPicPr>
        <p:blipFill>
          <a:blip r:embed="rId4"/>
          <a:stretch>
            <a:fillRect/>
          </a:stretch>
        </p:blipFill>
        <p:spPr>
          <a:xfrm>
            <a:off x="4830417" y="2226364"/>
            <a:ext cx="3831566" cy="1744731"/>
          </a:xfrm>
          <a:prstGeom prst="rect">
            <a:avLst/>
          </a:prstGeom>
        </p:spPr>
      </p:pic>
    </p:spTree>
    <p:extLst>
      <p:ext uri="{BB962C8B-B14F-4D97-AF65-F5344CB8AC3E}">
        <p14:creationId xmlns:p14="http://schemas.microsoft.com/office/powerpoint/2010/main" val="332277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Access to </a:t>
            </a:r>
            <a:r>
              <a:rPr lang="es-ES" sz="3000" b="1" i="0" dirty="0" err="1">
                <a:solidFill>
                  <a:srgbClr val="008000"/>
                </a:solidFill>
                <a:effectLst>
                  <a:outerShdw blurRad="38100" dist="38100" dir="2700000" algn="tl">
                    <a:srgbClr val="C0C0C0"/>
                  </a:outerShdw>
                </a:effectLst>
              </a:rPr>
              <a:t>Customer</a:t>
            </a:r>
            <a:r>
              <a:rPr lang="es-ES" sz="3000" b="1" i="0" dirty="0">
                <a:solidFill>
                  <a:srgbClr val="008000"/>
                </a:solidFill>
                <a:effectLst>
                  <a:outerShdw blurRad="38100" dist="38100" dir="2700000" algn="tl">
                    <a:srgbClr val="C0C0C0"/>
                  </a:outerShdw>
                </a:effectLst>
              </a:rPr>
              <a:t> </a:t>
            </a:r>
            <a:r>
              <a:rPr lang="es-ES" sz="3000" b="1" i="0" dirty="0" err="1">
                <a:solidFill>
                  <a:srgbClr val="008000"/>
                </a:solidFill>
                <a:effectLst>
                  <a:outerShdw blurRad="38100" dist="38100" dir="2700000" algn="tl">
                    <a:srgbClr val="C0C0C0"/>
                  </a:outerShdw>
                </a:effectLst>
              </a:rPr>
              <a:t>Environment</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4"/>
            <a:ext cx="7451725" cy="856731"/>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rgbClr val="FF0000"/>
                </a:solidFill>
              </a:rPr>
              <a:t>PENDIENTE: COMO ABRIR UN TUNEL AL APPLICATION SERVER</a:t>
            </a:r>
          </a:p>
        </p:txBody>
      </p:sp>
    </p:spTree>
    <p:extLst>
      <p:ext uri="{BB962C8B-B14F-4D97-AF65-F5344CB8AC3E}">
        <p14:creationId xmlns:p14="http://schemas.microsoft.com/office/powerpoint/2010/main" val="341398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Solicitar acceso – Paso 1</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800100" lvl="1" indent="-342900">
              <a:buClr>
                <a:srgbClr val="008000"/>
              </a:buClr>
              <a:buSzPct val="140000"/>
              <a:buFont typeface="Wingdings" pitchFamily="2" charset="2"/>
              <a:buChar char="§"/>
              <a:defRPr/>
            </a:pPr>
            <a:r>
              <a:rPr lang="en-US" sz="1800" b="1" i="0" dirty="0">
                <a:solidFill>
                  <a:schemeClr val="tx2"/>
                </a:solidFill>
              </a:rPr>
              <a:t>Add to Cart, checkout the cart and submit</a:t>
            </a:r>
            <a:endParaRPr lang="es-AR"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r>
              <a:rPr lang="en-US" sz="1800" b="1" i="0" dirty="0">
                <a:solidFill>
                  <a:schemeClr val="tx2"/>
                </a:solidFill>
              </a:rPr>
              <a:t>This requires manager approval.</a:t>
            </a:r>
          </a:p>
          <a:p>
            <a:pPr marL="800100" lvl="1" indent="-342900">
              <a:buClr>
                <a:srgbClr val="008000"/>
              </a:buClr>
              <a:buSzPct val="140000"/>
              <a:buFont typeface="Wingdings" pitchFamily="2" charset="2"/>
              <a:buChar char="§"/>
              <a:defRPr/>
            </a:pPr>
            <a:endParaRPr lang="es-AR" sz="1800" b="1" i="0" dirty="0">
              <a:solidFill>
                <a:schemeClr val="tx2"/>
              </a:solidFill>
            </a:endParaRPr>
          </a:p>
        </p:txBody>
      </p:sp>
      <p:pic>
        <p:nvPicPr>
          <p:cNvPr id="6" name="Picture 5"/>
          <p:cNvPicPr>
            <a:picLocks noChangeAspect="1"/>
          </p:cNvPicPr>
          <p:nvPr/>
        </p:nvPicPr>
        <p:blipFill>
          <a:blip r:embed="rId2"/>
          <a:stretch>
            <a:fillRect/>
          </a:stretch>
        </p:blipFill>
        <p:spPr>
          <a:xfrm>
            <a:off x="1361246" y="1746180"/>
            <a:ext cx="7128333" cy="1553611"/>
          </a:xfrm>
          <a:prstGeom prst="rect">
            <a:avLst/>
          </a:prstGeom>
        </p:spPr>
      </p:pic>
    </p:spTree>
    <p:extLst>
      <p:ext uri="{BB962C8B-B14F-4D97-AF65-F5344CB8AC3E}">
        <p14:creationId xmlns:p14="http://schemas.microsoft.com/office/powerpoint/2010/main" val="187060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Solicitar acceso – Paso 2</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5" y="1369633"/>
            <a:ext cx="5026026"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Request Access to SAL            </a:t>
            </a:r>
          </a:p>
          <a:p>
            <a:pPr marL="800100" lvl="1" indent="-342900">
              <a:buClr>
                <a:srgbClr val="008000"/>
              </a:buClr>
              <a:buSzPct val="140000"/>
              <a:buFont typeface="Wingdings" pitchFamily="2" charset="2"/>
              <a:buChar char="§"/>
              <a:defRPr/>
            </a:pPr>
            <a:r>
              <a:rPr lang="en-US" sz="1800" b="1" i="0" dirty="0">
                <a:solidFill>
                  <a:schemeClr val="tx2"/>
                </a:solidFill>
              </a:rPr>
              <a:t>Go to http://itss.avaya.com</a:t>
            </a:r>
          </a:p>
          <a:p>
            <a:pPr marL="800100" lvl="1" indent="-342900">
              <a:buClr>
                <a:srgbClr val="008000"/>
              </a:buClr>
              <a:buSzPct val="140000"/>
              <a:buFont typeface="Wingdings" pitchFamily="2" charset="2"/>
              <a:buChar char="§"/>
              <a:defRPr/>
            </a:pPr>
            <a:r>
              <a:rPr lang="en-US" sz="1800" b="1" i="0" dirty="0">
                <a:solidFill>
                  <a:schemeClr val="tx2"/>
                </a:solidFill>
              </a:rPr>
              <a:t>Select Request a Service -&gt; Miscellaneous -&gt; Secure Services Delivery Platform (SSDP), SSDP –&gt; Request Access to Product Families behind a SAC, SSG or SAL Gateway. </a:t>
            </a:r>
          </a:p>
          <a:p>
            <a:pPr marL="800100" lvl="1" indent="-342900">
              <a:buClr>
                <a:srgbClr val="008000"/>
              </a:buClr>
              <a:buSzPct val="140000"/>
              <a:buFont typeface="Wingdings" pitchFamily="2" charset="2"/>
              <a:buChar char="§"/>
              <a:defRPr/>
            </a:pPr>
            <a:r>
              <a:rPr lang="en-US" sz="1800" b="1" i="0" dirty="0">
                <a:solidFill>
                  <a:schemeClr val="tx2"/>
                </a:solidFill>
              </a:rPr>
              <a:t>Fill out the form (</a:t>
            </a:r>
            <a:r>
              <a:rPr lang="en-US" sz="1800" b="1" i="0" dirty="0" err="1">
                <a:solidFill>
                  <a:schemeClr val="tx2"/>
                </a:solidFill>
              </a:rPr>
              <a:t>marcar</a:t>
            </a:r>
            <a:r>
              <a:rPr lang="en-US" sz="1800" b="1" i="0" dirty="0">
                <a:solidFill>
                  <a:schemeClr val="tx2"/>
                </a:solidFill>
              </a:rPr>
              <a:t> </a:t>
            </a:r>
            <a:r>
              <a:rPr lang="en-US" sz="1800" b="1" i="0" dirty="0" err="1">
                <a:solidFill>
                  <a:schemeClr val="tx2"/>
                </a:solidFill>
              </a:rPr>
              <a:t>toda</a:t>
            </a:r>
            <a:r>
              <a:rPr lang="en-US" sz="1800" b="1" i="0" dirty="0">
                <a:solidFill>
                  <a:schemeClr val="tx2"/>
                </a:solidFill>
              </a:rPr>
              <a:t> la </a:t>
            </a:r>
            <a:r>
              <a:rPr lang="en-US" sz="1800" b="1" i="0" dirty="0" err="1">
                <a:solidFill>
                  <a:schemeClr val="tx2"/>
                </a:solidFill>
              </a:rPr>
              <a:t>primera</a:t>
            </a:r>
            <a:r>
              <a:rPr lang="en-US" sz="1800" b="1" i="0" dirty="0">
                <a:solidFill>
                  <a:schemeClr val="tx2"/>
                </a:solidFill>
              </a:rPr>
              <a:t> </a:t>
            </a:r>
            <a:r>
              <a:rPr lang="en-US" sz="1800" b="1" i="0" dirty="0" err="1">
                <a:solidFill>
                  <a:schemeClr val="tx2"/>
                </a:solidFill>
              </a:rPr>
              <a:t>columna</a:t>
            </a:r>
            <a:r>
              <a:rPr lang="en-US" sz="1800" b="1" i="0" dirty="0">
                <a:solidFill>
                  <a:schemeClr val="tx2"/>
                </a:solidFill>
              </a:rPr>
              <a:t> y </a:t>
            </a:r>
            <a:r>
              <a:rPr lang="en-US" sz="1800" b="1" i="0" dirty="0" err="1">
                <a:solidFill>
                  <a:schemeClr val="tx2"/>
                </a:solidFill>
              </a:rPr>
              <a:t>en</a:t>
            </a:r>
            <a:r>
              <a:rPr lang="en-US" sz="1800" b="1" i="0" dirty="0">
                <a:solidFill>
                  <a:schemeClr val="tx2"/>
                </a:solidFill>
              </a:rPr>
              <a:t> access level </a:t>
            </a:r>
            <a:r>
              <a:rPr lang="en-US" sz="1800" b="1" i="0" dirty="0" err="1">
                <a:solidFill>
                  <a:schemeClr val="tx2"/>
                </a:solidFill>
              </a:rPr>
              <a:t>poner</a:t>
            </a:r>
            <a:r>
              <a:rPr lang="en-US" sz="1800" b="1" i="0" dirty="0">
                <a:solidFill>
                  <a:schemeClr val="tx2"/>
                </a:solidFill>
              </a:rPr>
              <a:t> Hi), </a:t>
            </a:r>
            <a:r>
              <a:rPr lang="en-US" sz="1800" b="1" i="0" dirty="0" err="1">
                <a:solidFill>
                  <a:schemeClr val="tx2"/>
                </a:solidFill>
              </a:rPr>
              <a:t>como</a:t>
            </a:r>
            <a:r>
              <a:rPr lang="en-US" sz="1800" b="1" i="0" dirty="0">
                <a:solidFill>
                  <a:schemeClr val="tx2"/>
                </a:solidFill>
              </a:rPr>
              <a:t> </a:t>
            </a:r>
            <a:r>
              <a:rPr lang="en-US" sz="1800" b="1" i="0" dirty="0" err="1">
                <a:solidFill>
                  <a:schemeClr val="tx2"/>
                </a:solidFill>
              </a:rPr>
              <a:t>indica</a:t>
            </a:r>
            <a:r>
              <a:rPr lang="en-US" sz="1800" b="1" i="0" dirty="0">
                <a:solidFill>
                  <a:schemeClr val="tx2"/>
                </a:solidFill>
              </a:rPr>
              <a:t> la imagen:</a:t>
            </a:r>
          </a:p>
        </p:txBody>
      </p:sp>
      <p:pic>
        <p:nvPicPr>
          <p:cNvPr id="2" name="Picture 1"/>
          <p:cNvPicPr>
            <a:picLocks noChangeAspect="1"/>
          </p:cNvPicPr>
          <p:nvPr/>
        </p:nvPicPr>
        <p:blipFill>
          <a:blip r:embed="rId3"/>
          <a:stretch>
            <a:fillRect/>
          </a:stretch>
        </p:blipFill>
        <p:spPr>
          <a:xfrm>
            <a:off x="5486401" y="1056861"/>
            <a:ext cx="2743200" cy="5486400"/>
          </a:xfrm>
          <a:prstGeom prst="rect">
            <a:avLst/>
          </a:prstGeom>
        </p:spPr>
      </p:pic>
    </p:spTree>
    <p:extLst>
      <p:ext uri="{BB962C8B-B14F-4D97-AF65-F5344CB8AC3E}">
        <p14:creationId xmlns:p14="http://schemas.microsoft.com/office/powerpoint/2010/main" val="416504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Solicitar acceso – Paso 2</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649955" cy="4649029"/>
          </a:xfrm>
          <a:prstGeom prst="rect">
            <a:avLst/>
          </a:prstGeom>
          <a:noFill/>
          <a:ln w="9525">
            <a:noFill/>
            <a:miter lim="800000"/>
            <a:headEnd/>
            <a:tailEnd/>
          </a:ln>
          <a:effectLst/>
        </p:spPr>
        <p:txBody>
          <a:bodyPr/>
          <a:lstStyle/>
          <a:p>
            <a:pPr marL="800100" lvl="1" indent="-342900">
              <a:buClr>
                <a:srgbClr val="008000"/>
              </a:buClr>
              <a:buSzPct val="140000"/>
              <a:buFont typeface="Wingdings" pitchFamily="2" charset="2"/>
              <a:buChar char="§"/>
              <a:defRPr/>
            </a:pPr>
            <a:r>
              <a:rPr lang="en-US" sz="1800" b="1" i="0" dirty="0">
                <a:solidFill>
                  <a:schemeClr val="tx2"/>
                </a:solidFill>
              </a:rPr>
              <a:t>Add to Cart, checkout the cart and submit</a:t>
            </a: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r>
              <a:rPr lang="en-US" sz="1800" b="1" i="0" dirty="0">
                <a:solidFill>
                  <a:schemeClr val="tx2"/>
                </a:solidFill>
              </a:rPr>
              <a:t>The appropriate managers will be sent an email requesting approval.</a:t>
            </a:r>
          </a:p>
          <a:p>
            <a:pPr marL="800100" lvl="1" indent="-342900">
              <a:buClr>
                <a:srgbClr val="008000"/>
              </a:buClr>
              <a:buSzPct val="140000"/>
              <a:buFont typeface="Wingdings" pitchFamily="2" charset="2"/>
              <a:buChar char="§"/>
              <a:defRPr/>
            </a:pPr>
            <a:r>
              <a:rPr lang="en-US" sz="1800" b="1" i="0" dirty="0">
                <a:solidFill>
                  <a:schemeClr val="tx2"/>
                </a:solidFill>
              </a:rPr>
              <a:t>Once fully approved, the SSDP Login group (ssdplogin@avaya.com) will work the request.</a:t>
            </a:r>
          </a:p>
          <a:p>
            <a:pPr marL="800100" lvl="1" indent="-342900">
              <a:buClr>
                <a:srgbClr val="008000"/>
              </a:buClr>
              <a:buSzPct val="140000"/>
              <a:buFont typeface="Wingdings" pitchFamily="2" charset="2"/>
              <a:buChar char="§"/>
              <a:defRPr/>
            </a:pPr>
            <a:endParaRPr lang="es-AR" sz="1800" b="1" i="0" dirty="0">
              <a:solidFill>
                <a:schemeClr val="tx2"/>
              </a:solidFill>
            </a:endParaRPr>
          </a:p>
        </p:txBody>
      </p:sp>
      <p:pic>
        <p:nvPicPr>
          <p:cNvPr id="3" name="Picture 2"/>
          <p:cNvPicPr>
            <a:picLocks noChangeAspect="1"/>
          </p:cNvPicPr>
          <p:nvPr/>
        </p:nvPicPr>
        <p:blipFill>
          <a:blip r:embed="rId2"/>
          <a:stretch>
            <a:fillRect/>
          </a:stretch>
        </p:blipFill>
        <p:spPr>
          <a:xfrm>
            <a:off x="1210710" y="1994659"/>
            <a:ext cx="6696075" cy="1304925"/>
          </a:xfrm>
          <a:prstGeom prst="rect">
            <a:avLst/>
          </a:prstGeom>
        </p:spPr>
      </p:pic>
    </p:spTree>
    <p:extLst>
      <p:ext uri="{BB962C8B-B14F-4D97-AF65-F5344CB8AC3E}">
        <p14:creationId xmlns:p14="http://schemas.microsoft.com/office/powerpoint/2010/main" val="6083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¿Que pasa después?</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Once fully approved, the SSDP Login group (ssdplogin@avaya.com) will work the request.</a:t>
            </a:r>
          </a:p>
          <a:p>
            <a:pPr marL="342900" indent="-342900">
              <a:buClr>
                <a:srgbClr val="FF9900"/>
              </a:buClr>
              <a:buSzPct val="140000"/>
              <a:buBlip>
                <a:blip r:embed="rId2"/>
              </a:buBlip>
              <a:defRPr/>
            </a:pPr>
            <a:endParaRPr lang="en-US" sz="2000" b="1" i="0" dirty="0">
              <a:solidFill>
                <a:schemeClr val="tx2"/>
              </a:solidFill>
            </a:endParaRPr>
          </a:p>
          <a:p>
            <a:pPr marL="342900" indent="-342900">
              <a:buClr>
                <a:srgbClr val="FF9900"/>
              </a:buClr>
              <a:buSzPct val="140000"/>
              <a:buBlip>
                <a:blip r:embed="rId2"/>
              </a:buBlip>
              <a:defRPr/>
            </a:pPr>
            <a:r>
              <a:rPr lang="en-US" sz="2000" b="1" i="0" dirty="0" err="1">
                <a:solidFill>
                  <a:schemeClr val="tx2"/>
                </a:solidFill>
              </a:rPr>
              <a:t>Llegará</a:t>
            </a:r>
            <a:r>
              <a:rPr lang="en-US" sz="2000" b="1" i="0" dirty="0">
                <a:solidFill>
                  <a:schemeClr val="tx2"/>
                </a:solidFill>
              </a:rPr>
              <a:t> un email </a:t>
            </a:r>
            <a:r>
              <a:rPr lang="en-US" sz="2000" b="1" i="0" dirty="0" err="1">
                <a:solidFill>
                  <a:schemeClr val="tx2"/>
                </a:solidFill>
              </a:rPr>
              <a:t>indicando</a:t>
            </a:r>
            <a:r>
              <a:rPr lang="en-US" sz="2000" b="1" i="0" dirty="0">
                <a:solidFill>
                  <a:schemeClr val="tx2"/>
                </a:solidFill>
              </a:rPr>
              <a:t> con </a:t>
            </a:r>
            <a:r>
              <a:rPr lang="en-US" sz="2000" b="1" i="0" dirty="0" err="1">
                <a:solidFill>
                  <a:schemeClr val="tx2"/>
                </a:solidFill>
              </a:rPr>
              <a:t>quien</a:t>
            </a:r>
            <a:r>
              <a:rPr lang="en-US" sz="2000" b="1" i="0" dirty="0">
                <a:solidFill>
                  <a:schemeClr val="tx2"/>
                </a:solidFill>
              </a:rPr>
              <a:t> </a:t>
            </a:r>
            <a:r>
              <a:rPr lang="en-US" sz="2000" b="1" i="0" dirty="0" err="1">
                <a:solidFill>
                  <a:schemeClr val="tx2"/>
                </a:solidFill>
              </a:rPr>
              <a:t>ponerse</a:t>
            </a:r>
            <a:r>
              <a:rPr lang="en-US" sz="2000" b="1" i="0" dirty="0">
                <a:solidFill>
                  <a:schemeClr val="tx2"/>
                </a:solidFill>
              </a:rPr>
              <a:t> </a:t>
            </a:r>
            <a:r>
              <a:rPr lang="en-US" sz="2000" b="1" i="0" dirty="0" err="1">
                <a:solidFill>
                  <a:schemeClr val="tx2"/>
                </a:solidFill>
              </a:rPr>
              <a:t>en</a:t>
            </a:r>
            <a:r>
              <a:rPr lang="en-US" sz="2000" b="1" i="0" dirty="0">
                <a:solidFill>
                  <a:schemeClr val="tx2"/>
                </a:solidFill>
              </a:rPr>
              <a:t> </a:t>
            </a:r>
            <a:r>
              <a:rPr lang="en-US" sz="2000" b="1" i="0" dirty="0" err="1">
                <a:solidFill>
                  <a:schemeClr val="tx2"/>
                </a:solidFill>
              </a:rPr>
              <a:t>contacto</a:t>
            </a:r>
            <a:r>
              <a:rPr lang="en-US" sz="2000" b="1" i="0" dirty="0">
                <a:solidFill>
                  <a:schemeClr val="tx2"/>
                </a:solidFill>
              </a:rPr>
              <a:t> para </a:t>
            </a:r>
            <a:r>
              <a:rPr lang="en-US" sz="2000" b="1" i="0" dirty="0" err="1">
                <a:solidFill>
                  <a:schemeClr val="tx2"/>
                </a:solidFill>
              </a:rPr>
              <a:t>pasar</a:t>
            </a:r>
            <a:r>
              <a:rPr lang="en-US" sz="2000" b="1" i="0" dirty="0">
                <a:solidFill>
                  <a:schemeClr val="tx2"/>
                </a:solidFill>
              </a:rPr>
              <a:t> a </a:t>
            </a:r>
            <a:r>
              <a:rPr lang="en-US" sz="2000" b="1" i="0" dirty="0" err="1">
                <a:solidFill>
                  <a:schemeClr val="tx2"/>
                </a:solidFill>
              </a:rPr>
              <a:t>bucar</a:t>
            </a:r>
            <a:r>
              <a:rPr lang="en-US" sz="2000" b="1" i="0" dirty="0">
                <a:solidFill>
                  <a:schemeClr val="tx2"/>
                </a:solidFill>
              </a:rPr>
              <a:t> el </a:t>
            </a:r>
            <a:r>
              <a:rPr lang="en-US" sz="2000" b="1" i="0" dirty="0" err="1">
                <a:solidFill>
                  <a:schemeClr val="tx2"/>
                </a:solidFill>
              </a:rPr>
              <a:t>eToken</a:t>
            </a:r>
            <a:r>
              <a:rPr lang="en-US" sz="2000" b="1" i="0" dirty="0">
                <a:solidFill>
                  <a:schemeClr val="tx2"/>
                </a:solidFill>
              </a:rPr>
              <a:t> (que </a:t>
            </a:r>
            <a:r>
              <a:rPr lang="en-US" sz="2000" b="1" i="0" dirty="0" err="1">
                <a:solidFill>
                  <a:schemeClr val="tx2"/>
                </a:solidFill>
              </a:rPr>
              <a:t>es</a:t>
            </a:r>
            <a:r>
              <a:rPr lang="en-US" sz="2000" b="1" i="0" dirty="0">
                <a:solidFill>
                  <a:schemeClr val="tx2"/>
                </a:solidFill>
              </a:rPr>
              <a:t> </a:t>
            </a:r>
            <a:r>
              <a:rPr lang="en-US" sz="2000" b="1" i="0" dirty="0" err="1">
                <a:solidFill>
                  <a:schemeClr val="tx2"/>
                </a:solidFill>
              </a:rPr>
              <a:t>físico</a:t>
            </a:r>
            <a:r>
              <a:rPr lang="en-US" sz="2000" b="1" i="0" dirty="0">
                <a:solidFill>
                  <a:schemeClr val="tx2"/>
                </a:solidFill>
              </a:rPr>
              <a:t>) </a:t>
            </a:r>
            <a:r>
              <a:rPr lang="en-US" sz="2000" b="1" i="0" dirty="0" err="1">
                <a:solidFill>
                  <a:schemeClr val="tx2"/>
                </a:solidFill>
              </a:rPr>
              <a:t>por</a:t>
            </a:r>
            <a:r>
              <a:rPr lang="en-US" sz="2000" b="1" i="0" dirty="0">
                <a:solidFill>
                  <a:schemeClr val="tx2"/>
                </a:solidFill>
              </a:rPr>
              <a:t> Avaya Argentina.</a:t>
            </a:r>
          </a:p>
          <a:p>
            <a:pPr>
              <a:buClr>
                <a:srgbClr val="FF9900"/>
              </a:buClr>
              <a:buSzPct val="140000"/>
              <a:defRPr/>
            </a:pPr>
            <a:endParaRPr lang="en-US" sz="2000" b="1" i="0" dirty="0">
              <a:solidFill>
                <a:schemeClr val="tx2"/>
              </a:solidFill>
            </a:endParaRPr>
          </a:p>
          <a:p>
            <a:pPr marL="342900" indent="-342900">
              <a:buClr>
                <a:srgbClr val="FF9900"/>
              </a:buClr>
              <a:buSzPct val="140000"/>
              <a:buBlip>
                <a:blip r:embed="rId2"/>
              </a:buBlip>
              <a:defRPr/>
            </a:pPr>
            <a:r>
              <a:rPr lang="en-US" sz="2000" b="1" i="0" dirty="0">
                <a:solidFill>
                  <a:schemeClr val="tx2"/>
                </a:solidFill>
              </a:rPr>
              <a:t>Once you have your </a:t>
            </a:r>
            <a:r>
              <a:rPr lang="en-US" sz="2000" b="1" i="0" dirty="0" err="1">
                <a:solidFill>
                  <a:schemeClr val="tx2"/>
                </a:solidFill>
              </a:rPr>
              <a:t>eToken</a:t>
            </a:r>
            <a:r>
              <a:rPr lang="en-US" sz="2000" b="1" i="0" dirty="0">
                <a:solidFill>
                  <a:schemeClr val="tx2"/>
                </a:solidFill>
              </a:rPr>
              <a:t> and SSDP has granted you access, you will be able to access https://raui.sal.avaya.com to connect to devices via SAL.</a:t>
            </a:r>
          </a:p>
        </p:txBody>
      </p:sp>
    </p:spTree>
    <p:extLst>
      <p:ext uri="{BB962C8B-B14F-4D97-AF65-F5344CB8AC3E}">
        <p14:creationId xmlns:p14="http://schemas.microsoft.com/office/powerpoint/2010/main" val="113045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t>
            </a:r>
            <a:r>
              <a:rPr lang="es-ES" sz="3000" b="1" i="0" dirty="0" err="1">
                <a:solidFill>
                  <a:srgbClr val="008000"/>
                </a:solidFill>
                <a:effectLst>
                  <a:outerShdw blurRad="38100" dist="38100" dir="2700000" algn="tl">
                    <a:srgbClr val="C0C0C0"/>
                  </a:outerShdw>
                </a:effectLst>
              </a:rPr>
              <a:t>Instalacion</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3"/>
              </a:buBlip>
              <a:defRPr/>
            </a:pPr>
            <a:r>
              <a:rPr lang="en-US" sz="2000" b="1" i="0" dirty="0">
                <a:solidFill>
                  <a:schemeClr val="tx2"/>
                </a:solidFill>
              </a:rPr>
              <a:t>Windows 10 Users</a:t>
            </a:r>
          </a:p>
          <a:p>
            <a:pPr marL="800100" lvl="1" indent="-342900">
              <a:buClr>
                <a:srgbClr val="008000"/>
              </a:buClr>
              <a:buSzPct val="140000"/>
              <a:buFont typeface="Wingdings" pitchFamily="2" charset="2"/>
              <a:buChar char="§"/>
              <a:defRPr/>
            </a:pPr>
            <a:r>
              <a:rPr lang="en-US" sz="1800" b="1" i="0" dirty="0">
                <a:solidFill>
                  <a:schemeClr val="tx2"/>
                </a:solidFill>
              </a:rPr>
              <a:t>For installation instructions, please refer to the guide SAL MPKI 2048 </a:t>
            </a:r>
            <a:r>
              <a:rPr lang="en-US" sz="1800" b="1" i="0" dirty="0" err="1">
                <a:solidFill>
                  <a:schemeClr val="tx2"/>
                </a:solidFill>
              </a:rPr>
              <a:t>eToken</a:t>
            </a:r>
            <a:r>
              <a:rPr lang="en-US" sz="1800" b="1" i="0" dirty="0">
                <a:solidFill>
                  <a:schemeClr val="tx2"/>
                </a:solidFill>
              </a:rPr>
              <a:t> Software Guide – Win7 version.</a:t>
            </a: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endParaRPr lang="en-US" sz="1800" b="1" i="0" dirty="0">
              <a:solidFill>
                <a:schemeClr val="tx2"/>
              </a:solidFill>
            </a:endParaRPr>
          </a:p>
          <a:p>
            <a:pPr marL="800100" lvl="1" indent="-342900">
              <a:buClr>
                <a:srgbClr val="008000"/>
              </a:buClr>
              <a:buSzPct val="140000"/>
              <a:buFont typeface="Wingdings" pitchFamily="2" charset="2"/>
              <a:buChar char="§"/>
              <a:defRPr/>
            </a:pPr>
            <a:r>
              <a:rPr lang="en-US" sz="1800" b="1" i="0" dirty="0">
                <a:solidFill>
                  <a:schemeClr val="tx2"/>
                </a:solidFill>
              </a:rPr>
              <a:t>For installation of the software, please download the SAL installer </a:t>
            </a:r>
            <a:r>
              <a:rPr lang="en-US" u="sng" dirty="0">
                <a:solidFill>
                  <a:schemeClr val="accent6">
                    <a:lumMod val="75000"/>
                  </a:schemeClr>
                </a:solidFill>
              </a:rPr>
              <a:t>http://aok.avaya.com/avayaworkplace/getContent?id=release&amp;vsId=%7BAA341DC5-63E4-4A08-9FF0-9B38B2FC8FE5%7D&amp;objectStoreName=AOK&amp;objectType=document</a:t>
            </a:r>
          </a:p>
          <a:p>
            <a:pPr marL="800100" lvl="1" indent="-342900">
              <a:buClr>
                <a:srgbClr val="008000"/>
              </a:buClr>
              <a:buSzPct val="140000"/>
              <a:buFont typeface="Wingdings" pitchFamily="2" charset="2"/>
              <a:buChar char="§"/>
              <a:defRPr/>
            </a:pPr>
            <a:r>
              <a:rPr lang="en-US" sz="1800" b="1" i="0" dirty="0">
                <a:solidFill>
                  <a:schemeClr val="tx2"/>
                </a:solidFill>
              </a:rPr>
              <a:t>For </a:t>
            </a:r>
            <a:r>
              <a:rPr lang="en-US" sz="1800" b="1" i="0" dirty="0" err="1">
                <a:solidFill>
                  <a:schemeClr val="tx2"/>
                </a:solidFill>
              </a:rPr>
              <a:t>uConnect</a:t>
            </a:r>
            <a:r>
              <a:rPr lang="en-US" sz="1800" b="1" i="0" dirty="0">
                <a:solidFill>
                  <a:schemeClr val="tx2"/>
                </a:solidFill>
              </a:rPr>
              <a:t> training</a:t>
            </a:r>
          </a:p>
          <a:p>
            <a:pPr lvl="2">
              <a:buClr>
                <a:srgbClr val="008000"/>
              </a:buClr>
              <a:buSzPct val="140000"/>
              <a:defRPr/>
            </a:pPr>
            <a:r>
              <a:rPr lang="en-US" sz="1800" i="0" dirty="0">
                <a:solidFill>
                  <a:schemeClr val="tx2"/>
                </a:solidFill>
              </a:rPr>
              <a:t>http://gts.avaya.com/sal/Training.html </a:t>
            </a:r>
          </a:p>
          <a:p>
            <a:pPr marL="800100" lvl="1" indent="-342900">
              <a:buClr>
                <a:srgbClr val="008000"/>
              </a:buClr>
              <a:buSzPct val="140000"/>
              <a:buFont typeface="Wingdings" pitchFamily="2" charset="2"/>
              <a:buChar char="§"/>
              <a:defRPr/>
            </a:pPr>
            <a:endParaRPr lang="en-US" sz="1800" b="1" i="0" dirty="0">
              <a:solidFill>
                <a:schemeClr val="accent6">
                  <a:lumMod val="75000"/>
                </a:schemeClr>
              </a:solidFill>
            </a:endParaRPr>
          </a:p>
          <a:p>
            <a:pPr marL="800100" lvl="1" indent="-342900">
              <a:buClr>
                <a:srgbClr val="008000"/>
              </a:buClr>
              <a:buSzPct val="140000"/>
              <a:buFont typeface="Wingdings" pitchFamily="2" charset="2"/>
              <a:buChar char="§"/>
              <a:defRPr/>
            </a:pPr>
            <a:endParaRPr lang="es-AR" sz="1800" b="1" i="0" dirty="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79578344"/>
              </p:ext>
            </p:extLst>
          </p:nvPr>
        </p:nvGraphicFramePr>
        <p:xfrm>
          <a:off x="1994453" y="2407134"/>
          <a:ext cx="914400" cy="771525"/>
        </p:xfrm>
        <a:graphic>
          <a:graphicData uri="http://schemas.openxmlformats.org/presentationml/2006/ole">
            <mc:AlternateContent xmlns:mc="http://schemas.openxmlformats.org/markup-compatibility/2006">
              <mc:Choice xmlns:v="urn:schemas-microsoft-com:vml" Requires="v">
                <p:oleObj spid="_x0000_s12337" name="Document" showAsIcon="1" r:id="rId4" imgW="914400" imgH="771480" progId="Word.Document.8">
                  <p:embed/>
                </p:oleObj>
              </mc:Choice>
              <mc:Fallback>
                <p:oleObj name="Document" showAsIcon="1" r:id="rId4" imgW="914400" imgH="771480" progId="Word.Document.8">
                  <p:embed/>
                  <p:pic>
                    <p:nvPicPr>
                      <p:cNvPr id="0" name=""/>
                      <p:cNvPicPr/>
                      <p:nvPr/>
                    </p:nvPicPr>
                    <p:blipFill>
                      <a:blip r:embed="rId5"/>
                      <a:stretch>
                        <a:fillRect/>
                      </a:stretch>
                    </p:blipFill>
                    <p:spPr>
                      <a:xfrm>
                        <a:off x="1994453" y="2407134"/>
                        <a:ext cx="914400" cy="7715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88759222"/>
              </p:ext>
            </p:extLst>
          </p:nvPr>
        </p:nvGraphicFramePr>
        <p:xfrm>
          <a:off x="3985732" y="2407133"/>
          <a:ext cx="914400" cy="771525"/>
        </p:xfrm>
        <a:graphic>
          <a:graphicData uri="http://schemas.openxmlformats.org/presentationml/2006/ole">
            <mc:AlternateContent xmlns:mc="http://schemas.openxmlformats.org/markup-compatibility/2006">
              <mc:Choice xmlns:v="urn:schemas-microsoft-com:vml" Requires="v">
                <p:oleObj spid="_x0000_s12338" name="Acrobat Document" showAsIcon="1" r:id="rId6" imgW="914400" imgH="771480" progId="AcroExch.Document.11">
                  <p:embed/>
                </p:oleObj>
              </mc:Choice>
              <mc:Fallback>
                <p:oleObj name="Acrobat Document" showAsIcon="1" r:id="rId6" imgW="914400" imgH="771480" progId="AcroExch.Document.11">
                  <p:embed/>
                  <p:pic>
                    <p:nvPicPr>
                      <p:cNvPr id="0" name=""/>
                      <p:cNvPicPr/>
                      <p:nvPr/>
                    </p:nvPicPr>
                    <p:blipFill>
                      <a:blip r:embed="rId7"/>
                      <a:stretch>
                        <a:fillRect/>
                      </a:stretch>
                    </p:blipFill>
                    <p:spPr>
                      <a:xfrm>
                        <a:off x="3985732" y="240713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6271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a:t>
            </a:r>
            <a:r>
              <a:rPr lang="es-ES" sz="3000" b="1" i="0" dirty="0" err="1">
                <a:solidFill>
                  <a:srgbClr val="008000"/>
                </a:solidFill>
                <a:effectLst>
                  <a:outerShdw blurRad="38100" dist="38100" dir="2700000" algn="tl">
                    <a:srgbClr val="C0C0C0"/>
                  </a:outerShdw>
                </a:effectLst>
              </a:rPr>
              <a:t>Instalacion</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Windows 10 Users</a:t>
            </a:r>
          </a:p>
          <a:p>
            <a:pPr marL="800100" lvl="1" indent="-342900">
              <a:buClr>
                <a:srgbClr val="008000"/>
              </a:buClr>
              <a:buSzPct val="140000"/>
              <a:buFont typeface="Wingdings" pitchFamily="2" charset="2"/>
              <a:buChar char="§"/>
              <a:defRPr/>
            </a:pPr>
            <a:r>
              <a:rPr lang="en-US" sz="1800" b="1" i="0" dirty="0">
                <a:solidFill>
                  <a:schemeClr val="tx2"/>
                </a:solidFill>
              </a:rPr>
              <a:t>For any web browser related issues with Windows 7 64 bit</a:t>
            </a:r>
          </a:p>
          <a:p>
            <a:pPr lvl="2">
              <a:buClr>
                <a:srgbClr val="008000"/>
              </a:buClr>
              <a:buSzPct val="140000"/>
              <a:defRPr/>
            </a:pPr>
            <a:r>
              <a:rPr lang="en-US" sz="1800" i="0" dirty="0">
                <a:solidFill>
                  <a:schemeClr val="tx2"/>
                </a:solidFill>
              </a:rPr>
              <a:t>http://hpsm.avaya.com/sm7sso/ess.do?ctx=docEngine&amp;file=kmdocument&amp;query=id%3D%22KM24681%22</a:t>
            </a:r>
          </a:p>
          <a:p>
            <a:pPr marL="800100" lvl="1" indent="-342900">
              <a:buClr>
                <a:srgbClr val="008000"/>
              </a:buClr>
              <a:buSzPct val="140000"/>
              <a:buFont typeface="Wingdings" pitchFamily="2" charset="2"/>
              <a:buChar char="§"/>
              <a:defRPr/>
            </a:pPr>
            <a:r>
              <a:rPr lang="en-US" sz="1800" b="1" i="0" dirty="0">
                <a:solidFill>
                  <a:schemeClr val="tx2"/>
                </a:solidFill>
              </a:rPr>
              <a:t>For installation instructions, please refer to the guide SAL MPKI 2048 </a:t>
            </a:r>
            <a:r>
              <a:rPr lang="en-US" sz="1800" b="1" i="0" dirty="0" err="1">
                <a:solidFill>
                  <a:schemeClr val="tx2"/>
                </a:solidFill>
              </a:rPr>
              <a:t>eToken</a:t>
            </a:r>
            <a:r>
              <a:rPr lang="en-US" sz="1800" b="1" i="0" dirty="0">
                <a:solidFill>
                  <a:schemeClr val="tx2"/>
                </a:solidFill>
              </a:rPr>
              <a:t> Software Guide – Win7 version.</a:t>
            </a:r>
          </a:p>
          <a:p>
            <a:pPr marL="800100" lvl="1" indent="-342900">
              <a:buClr>
                <a:srgbClr val="008000"/>
              </a:buClr>
              <a:buSzPct val="140000"/>
              <a:buFont typeface="Wingdings" pitchFamily="2" charset="2"/>
              <a:buChar char="§"/>
              <a:defRPr/>
            </a:pPr>
            <a:endParaRPr lang="en-US" sz="1800" b="1" i="0" dirty="0">
              <a:solidFill>
                <a:schemeClr val="accent6">
                  <a:lumMod val="75000"/>
                </a:schemeClr>
              </a:solidFill>
            </a:endParaRPr>
          </a:p>
          <a:p>
            <a:pPr marL="800100" lvl="1" indent="-342900">
              <a:buClr>
                <a:srgbClr val="008000"/>
              </a:buClr>
              <a:buSzPct val="140000"/>
              <a:buFont typeface="Wingdings" pitchFamily="2" charset="2"/>
              <a:buChar char="§"/>
              <a:defRPr/>
            </a:pPr>
            <a:endParaRPr lang="es-AR" sz="1800" b="1" i="0" dirty="0">
              <a:solidFill>
                <a:schemeClr val="tx2"/>
              </a:solidFill>
            </a:endParaRPr>
          </a:p>
        </p:txBody>
      </p:sp>
    </p:spTree>
    <p:extLst>
      <p:ext uri="{BB962C8B-B14F-4D97-AF65-F5344CB8AC3E}">
        <p14:creationId xmlns:p14="http://schemas.microsoft.com/office/powerpoint/2010/main" val="391855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ChangeArrowheads="1"/>
          </p:cNvSpPr>
          <p:nvPr/>
        </p:nvSpPr>
        <p:spPr bwMode="auto">
          <a:xfrm>
            <a:off x="76200" y="115888"/>
            <a:ext cx="7113588" cy="838200"/>
          </a:xfrm>
          <a:prstGeom prst="rect">
            <a:avLst/>
          </a:prstGeom>
          <a:noFill/>
          <a:ln w="9525">
            <a:noFill/>
            <a:miter lim="800000"/>
            <a:headEnd/>
            <a:tailEnd/>
          </a:ln>
          <a:effectLst/>
        </p:spPr>
        <p:txBody>
          <a:bodyPr lIns="92075" tIns="46038" rIns="92075" bIns="46038" anchor="b"/>
          <a:lstStyle/>
          <a:p>
            <a:pPr>
              <a:lnSpc>
                <a:spcPct val="85000"/>
              </a:lnSpc>
              <a:spcBef>
                <a:spcPct val="0"/>
              </a:spcBef>
              <a:buClrTx/>
              <a:buSzTx/>
              <a:buFontTx/>
              <a:buNone/>
              <a:defRPr/>
            </a:pPr>
            <a:r>
              <a:rPr lang="es-ES" sz="3000" b="1" i="0" dirty="0">
                <a:solidFill>
                  <a:srgbClr val="008000"/>
                </a:solidFill>
                <a:effectLst>
                  <a:outerShdw blurRad="38100" dist="38100" dir="2700000" algn="tl">
                    <a:srgbClr val="C0C0C0"/>
                  </a:outerShdw>
                </a:effectLst>
              </a:rPr>
              <a:t>SAL – Configure </a:t>
            </a:r>
            <a:r>
              <a:rPr lang="es-ES" sz="3000" b="1" i="0" dirty="0" err="1">
                <a:solidFill>
                  <a:srgbClr val="008000"/>
                </a:solidFill>
                <a:effectLst>
                  <a:outerShdw blurRad="38100" dist="38100" dir="2700000" algn="tl">
                    <a:srgbClr val="C0C0C0"/>
                  </a:outerShdw>
                </a:effectLst>
              </a:rPr>
              <a:t>Token</a:t>
            </a:r>
            <a:r>
              <a:rPr lang="es-ES" sz="3000" b="1" i="0" dirty="0">
                <a:solidFill>
                  <a:srgbClr val="008000"/>
                </a:solidFill>
                <a:effectLst>
                  <a:outerShdw blurRad="38100" dist="38100" dir="2700000" algn="tl">
                    <a:srgbClr val="C0C0C0"/>
                  </a:outerShdw>
                </a:effectLst>
              </a:rPr>
              <a:t> in Firefox</a:t>
            </a:r>
            <a:endParaRPr lang="es-ES" sz="2000" b="1" i="0" dirty="0">
              <a:solidFill>
                <a:srgbClr val="008000"/>
              </a:solidFill>
              <a:effectLst>
                <a:outerShdw blurRad="38100" dist="38100" dir="2700000" algn="tl">
                  <a:srgbClr val="C0C0C0"/>
                </a:outerShdw>
              </a:effectLst>
            </a:endParaRPr>
          </a:p>
        </p:txBody>
      </p:sp>
      <p:sp>
        <p:nvSpPr>
          <p:cNvPr id="5" name="Rectangle 2"/>
          <p:cNvSpPr>
            <a:spLocks noChangeArrowheads="1"/>
          </p:cNvSpPr>
          <p:nvPr/>
        </p:nvSpPr>
        <p:spPr bwMode="auto">
          <a:xfrm>
            <a:off x="460374" y="1369633"/>
            <a:ext cx="7451725" cy="4649029"/>
          </a:xfrm>
          <a:prstGeom prst="rect">
            <a:avLst/>
          </a:prstGeom>
          <a:noFill/>
          <a:ln w="9525">
            <a:noFill/>
            <a:miter lim="800000"/>
            <a:headEnd/>
            <a:tailEnd/>
          </a:ln>
          <a:effectLst/>
        </p:spPr>
        <p:txBody>
          <a:bodyPr/>
          <a:lstStyle/>
          <a:p>
            <a:pPr marL="342900" indent="-342900">
              <a:buClr>
                <a:srgbClr val="FF9900"/>
              </a:buClr>
              <a:buSzPct val="140000"/>
              <a:buBlip>
                <a:blip r:embed="rId2"/>
              </a:buBlip>
              <a:defRPr/>
            </a:pPr>
            <a:r>
              <a:rPr lang="en-US" sz="2000" b="1" i="0" dirty="0">
                <a:solidFill>
                  <a:schemeClr val="tx2"/>
                </a:solidFill>
              </a:rPr>
              <a:t>Go to Tools -&gt; Options</a:t>
            </a:r>
          </a:p>
        </p:txBody>
      </p:sp>
      <p:pic>
        <p:nvPicPr>
          <p:cNvPr id="9218" name="Picture 5"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4" y="1793806"/>
            <a:ext cx="7742722" cy="461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673755"/>
      </p:ext>
    </p:extLst>
  </p:cSld>
  <p:clrMapOvr>
    <a:masterClrMapping/>
  </p:clrMapOvr>
</p:sld>
</file>

<file path=ppt/theme/theme1.xml><?xml version="1.0" encoding="utf-8"?>
<a:theme xmlns:a="http://schemas.openxmlformats.org/drawingml/2006/main" name="Redmond Template v3">
  <a:themeElements>
    <a:clrScheme name="">
      <a:dk1>
        <a:srgbClr val="FFFFFF"/>
      </a:dk1>
      <a:lt1>
        <a:srgbClr val="FFFFFF"/>
      </a:lt1>
      <a:dk2>
        <a:srgbClr val="000000"/>
      </a:dk2>
      <a:lt2>
        <a:srgbClr val="808080"/>
      </a:lt2>
      <a:accent1>
        <a:srgbClr val="0033CC"/>
      </a:accent1>
      <a:accent2>
        <a:srgbClr val="3333CC"/>
      </a:accent2>
      <a:accent3>
        <a:srgbClr val="FFFFFF"/>
      </a:accent3>
      <a:accent4>
        <a:srgbClr val="DADADA"/>
      </a:accent4>
      <a:accent5>
        <a:srgbClr val="AAADE2"/>
      </a:accent5>
      <a:accent6>
        <a:srgbClr val="2D2DB9"/>
      </a:accent6>
      <a:hlink>
        <a:srgbClr val="CCCCFF"/>
      </a:hlink>
      <a:folHlink>
        <a:srgbClr val="B2B2B2"/>
      </a:folHlink>
    </a:clrScheme>
    <a:fontScheme name="Redmond Template 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Redmond Template v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edmond Template v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edmond Template v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edmond Template v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edmond Template v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edmond Template v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edmond Template v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50000"/>
          </a:spcBef>
          <a:spcAft>
            <a:spcPct val="0"/>
          </a:spcAft>
          <a:buClr>
            <a:srgbClr val="FF3300"/>
          </a:buClr>
          <a:buSzPct val="90000"/>
          <a:buFont typeface="Wingdings" pitchFamily="2" charset="2"/>
          <a:buNone/>
          <a:tabLst/>
          <a:defRPr kumimoji="0" lang="en-US" sz="1600" b="0" i="1" u="none" strike="noStrike" cap="none" normalizeH="0" baseline="0" smtClean="0">
            <a:ln>
              <a:noFill/>
            </a:ln>
            <a:solidFill>
              <a:schemeClr val="accent1"/>
            </a:solidFill>
            <a:effectLst/>
            <a:latin typeface="Eurostile"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Redmond Template v3</Template>
  <TotalTime>5023</TotalTime>
  <Words>1117</Words>
  <Application>Microsoft Office PowerPoint</Application>
  <PresentationFormat>Letter Paper (8.5x11 in)</PresentationFormat>
  <Paragraphs>96</Paragraphs>
  <Slides>26</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26</vt:i4>
      </vt:variant>
    </vt:vector>
  </HeadingPairs>
  <TitlesOfParts>
    <vt:vector size="35" baseType="lpstr">
      <vt:lpstr>Arial</vt:lpstr>
      <vt:lpstr>EDS</vt:lpstr>
      <vt:lpstr>Eurostile</vt:lpstr>
      <vt:lpstr>Times New Roman</vt:lpstr>
      <vt:lpstr>Wingdings</vt:lpstr>
      <vt:lpstr>Redmond Template v3</vt:lpstr>
      <vt:lpstr>Custom Design</vt:lpstr>
      <vt:lpstr>Document</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GustavoB</dc:creator>
  <cp:lastModifiedBy>Guillermo Prada</cp:lastModifiedBy>
  <cp:revision>632</cp:revision>
  <cp:lastPrinted>2005-04-07T19:27:31Z</cp:lastPrinted>
  <dcterms:created xsi:type="dcterms:W3CDTF">2009-02-23T17:30:19Z</dcterms:created>
  <dcterms:modified xsi:type="dcterms:W3CDTF">2017-02-16T18:27:51Z</dcterms:modified>
</cp:coreProperties>
</file>