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464" r:id="rId3"/>
    <p:sldMasterId id="2147484486" r:id="rId4"/>
  </p:sldMasterIdLst>
  <p:notesMasterIdLst>
    <p:notesMasterId r:id="rId51"/>
  </p:notesMasterIdLst>
  <p:sldIdLst>
    <p:sldId id="258" r:id="rId5"/>
    <p:sldId id="256" r:id="rId6"/>
    <p:sldId id="297" r:id="rId7"/>
    <p:sldId id="298" r:id="rId8"/>
    <p:sldId id="299" r:id="rId9"/>
    <p:sldId id="257" r:id="rId10"/>
    <p:sldId id="260" r:id="rId11"/>
    <p:sldId id="271" r:id="rId12"/>
    <p:sldId id="272" r:id="rId13"/>
    <p:sldId id="273" r:id="rId14"/>
    <p:sldId id="274" r:id="rId15"/>
    <p:sldId id="259" r:id="rId16"/>
    <p:sldId id="261" r:id="rId17"/>
    <p:sldId id="262" r:id="rId18"/>
    <p:sldId id="263" r:id="rId19"/>
    <p:sldId id="264" r:id="rId20"/>
    <p:sldId id="265" r:id="rId21"/>
    <p:sldId id="266" r:id="rId22"/>
    <p:sldId id="267" r:id="rId23"/>
    <p:sldId id="268" r:id="rId24"/>
    <p:sldId id="269" r:id="rId25"/>
    <p:sldId id="270" r:id="rId26"/>
    <p:sldId id="275" r:id="rId27"/>
    <p:sldId id="294" r:id="rId28"/>
    <p:sldId id="295" r:id="rId29"/>
    <p:sldId id="296"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300" r:id="rId43"/>
    <p:sldId id="301" r:id="rId44"/>
    <p:sldId id="302" r:id="rId45"/>
    <p:sldId id="288" r:id="rId46"/>
    <p:sldId id="289" r:id="rId47"/>
    <p:sldId id="290" r:id="rId48"/>
    <p:sldId id="291" r:id="rId49"/>
    <p:sldId id="292" r:id="rId50"/>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ateos" initials="MM" lastIdx="1" clrIdx="0">
    <p:extLst>
      <p:ext uri="{19B8F6BF-5375-455C-9EA6-DF929625EA0E}">
        <p15:presenceInfo xmlns:p15="http://schemas.microsoft.com/office/powerpoint/2012/main" userId="Martin Mate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5" d="100"/>
          <a:sy n="115" d="100"/>
        </p:scale>
        <p:origin x="1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98263-0CC2-4598-B8CF-7892B07FF5EC}" type="datetimeFigureOut">
              <a:rPr lang="es-US" smtClean="0"/>
              <a:t>5/31/2020</a:t>
            </a:fld>
            <a:endParaRPr lang="es-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F7B3C-FC43-4044-BFFC-93AB0B7A5BE7}" type="slidenum">
              <a:rPr lang="es-US" smtClean="0"/>
              <a:t>‹#›</a:t>
            </a:fld>
            <a:endParaRPr lang="es-US"/>
          </a:p>
        </p:txBody>
      </p:sp>
    </p:spTree>
    <p:extLst>
      <p:ext uri="{BB962C8B-B14F-4D97-AF65-F5344CB8AC3E}">
        <p14:creationId xmlns:p14="http://schemas.microsoft.com/office/powerpoint/2010/main" val="101747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dirty="0"/>
          </a:p>
        </p:txBody>
      </p:sp>
      <p:sp>
        <p:nvSpPr>
          <p:cNvPr id="4" name="Slide Number Placeholder 3"/>
          <p:cNvSpPr>
            <a:spLocks noGrp="1"/>
          </p:cNvSpPr>
          <p:nvPr>
            <p:ph type="sldNum" sz="quarter" idx="5"/>
          </p:nvPr>
        </p:nvSpPr>
        <p:spPr/>
        <p:txBody>
          <a:bodyPr/>
          <a:lstStyle/>
          <a:p>
            <a:fld id="{6E5F7B3C-FC43-4044-BFFC-93AB0B7A5BE7}" type="slidenum">
              <a:rPr lang="es-US" smtClean="0"/>
              <a:t>32</a:t>
            </a:fld>
            <a:endParaRPr lang="es-US"/>
          </a:p>
        </p:txBody>
      </p:sp>
    </p:spTree>
    <p:extLst>
      <p:ext uri="{BB962C8B-B14F-4D97-AF65-F5344CB8AC3E}">
        <p14:creationId xmlns:p14="http://schemas.microsoft.com/office/powerpoint/2010/main" val="116023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33DA-6F7B-4457-977D-5BDC3E51C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US"/>
          </a:p>
        </p:txBody>
      </p:sp>
      <p:sp>
        <p:nvSpPr>
          <p:cNvPr id="3" name="Subtitle 2">
            <a:extLst>
              <a:ext uri="{FF2B5EF4-FFF2-40B4-BE49-F238E27FC236}">
                <a16:creationId xmlns:a16="http://schemas.microsoft.com/office/drawing/2014/main" id="{99DF57C1-4205-4FE3-9553-786791B07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US"/>
          </a:p>
        </p:txBody>
      </p:sp>
      <p:sp>
        <p:nvSpPr>
          <p:cNvPr id="4" name="Date Placeholder 3">
            <a:extLst>
              <a:ext uri="{FF2B5EF4-FFF2-40B4-BE49-F238E27FC236}">
                <a16:creationId xmlns:a16="http://schemas.microsoft.com/office/drawing/2014/main" id="{1A1C69A5-E367-4301-A3E2-DB6AE2FC8783}"/>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68D7FD38-7089-4D67-8E3C-B537409E9175}"/>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85447586-DD7F-4B50-BFEF-FCF84B6971F7}"/>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31037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78ED-709B-439D-B55F-4410774B6B78}"/>
              </a:ext>
            </a:extLst>
          </p:cNvPr>
          <p:cNvSpPr>
            <a:spLocks noGrp="1"/>
          </p:cNvSpPr>
          <p:nvPr>
            <p:ph type="title"/>
          </p:nvPr>
        </p:nvSpPr>
        <p:spPr/>
        <p:txBody>
          <a:bodyPr/>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CCB49AFB-4AFD-4FF3-82ED-822B1DD6C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DCDF746C-6F2F-40A4-B36A-0A1CCE1EA7EA}"/>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1E011634-7598-442B-B1D8-B0A82E532A9D}"/>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F10C315D-7485-466E-ABED-BC39D216612F}"/>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235718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2CDC5-6C43-4062-8237-B9C69A709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0DFFD4EE-3890-4AD7-BF70-7E03A0C1B8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7C6BA7B8-5B69-41B9-A3A5-D4B4249BA178}"/>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5C144395-A6D5-4C1F-BAAB-70CAA8516182}"/>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9B5B6543-1B43-4A13-A1A9-AEDC9B4FF6C1}"/>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72182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12153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1215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8598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5204-0E93-4827-9F9B-E716A15954DB}"/>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B9872BB1-C3B8-4298-AF6A-D3992DC6B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65BB9EE5-D03F-44D8-8AD4-2B79732811E7}"/>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9408795C-D8B4-4732-8BD8-75AAFCC8DAD4}"/>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DDB1AA87-7B81-44C4-BF30-4A6E1DD841B9}"/>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5744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C083-B76F-47FC-A55F-18E0D52DA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US"/>
          </a:p>
        </p:txBody>
      </p:sp>
      <p:sp>
        <p:nvSpPr>
          <p:cNvPr id="3" name="Text Placeholder 2">
            <a:extLst>
              <a:ext uri="{FF2B5EF4-FFF2-40B4-BE49-F238E27FC236}">
                <a16:creationId xmlns:a16="http://schemas.microsoft.com/office/drawing/2014/main" id="{2F8394F3-8C83-43D1-80A1-7ADCE2C89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7E4AC-FF9A-4E3C-88C6-644D847F9A2E}"/>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A9EF94F2-D088-404C-9B11-415A95991B72}"/>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8E20C350-91ED-4403-A4A5-86619D0E72E0}"/>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2451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02F9-0804-4397-95BF-FB43843357A7}"/>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6EE89ABD-0FDB-469F-AE72-3D1986A15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Content Placeholder 3">
            <a:extLst>
              <a:ext uri="{FF2B5EF4-FFF2-40B4-BE49-F238E27FC236}">
                <a16:creationId xmlns:a16="http://schemas.microsoft.com/office/drawing/2014/main" id="{B70C9AA5-DF8C-4289-81DD-6F3D2BE62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Date Placeholder 4">
            <a:extLst>
              <a:ext uri="{FF2B5EF4-FFF2-40B4-BE49-F238E27FC236}">
                <a16:creationId xmlns:a16="http://schemas.microsoft.com/office/drawing/2014/main" id="{3C475DF5-8FB2-499D-8ABB-69C4D4DE840F}"/>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6" name="Footer Placeholder 5">
            <a:extLst>
              <a:ext uri="{FF2B5EF4-FFF2-40B4-BE49-F238E27FC236}">
                <a16:creationId xmlns:a16="http://schemas.microsoft.com/office/drawing/2014/main" id="{E27DC485-7F7E-4C98-9DF0-2CFFDC13FCB7}"/>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1CF0F70C-3BDC-4C42-A24D-DD38A91F20D0}"/>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356343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9E80-C548-4317-92B2-3287F2F03DE5}"/>
              </a:ext>
            </a:extLst>
          </p:cNvPr>
          <p:cNvSpPr>
            <a:spLocks noGrp="1"/>
          </p:cNvSpPr>
          <p:nvPr>
            <p:ph type="title"/>
          </p:nvPr>
        </p:nvSpPr>
        <p:spPr>
          <a:xfrm>
            <a:off x="839788" y="365125"/>
            <a:ext cx="10515600" cy="1325563"/>
          </a:xfrm>
        </p:spPr>
        <p:txBody>
          <a:bodyPr/>
          <a:lstStyle/>
          <a:p>
            <a:r>
              <a:rPr lang="en-US"/>
              <a:t>Click to edit Master title style</a:t>
            </a:r>
            <a:endParaRPr lang="es-US"/>
          </a:p>
        </p:txBody>
      </p:sp>
      <p:sp>
        <p:nvSpPr>
          <p:cNvPr id="3" name="Text Placeholder 2">
            <a:extLst>
              <a:ext uri="{FF2B5EF4-FFF2-40B4-BE49-F238E27FC236}">
                <a16:creationId xmlns:a16="http://schemas.microsoft.com/office/drawing/2014/main" id="{E3CF5043-5433-49EA-8476-9F5554A8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FF2CE-E732-4FE9-AB84-38F0CA2EE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Text Placeholder 4">
            <a:extLst>
              <a:ext uri="{FF2B5EF4-FFF2-40B4-BE49-F238E27FC236}">
                <a16:creationId xmlns:a16="http://schemas.microsoft.com/office/drawing/2014/main" id="{3EF65287-4475-4461-9F61-351AC59DE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9BB87-24DF-439B-89DA-8B61D308E9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7" name="Date Placeholder 6">
            <a:extLst>
              <a:ext uri="{FF2B5EF4-FFF2-40B4-BE49-F238E27FC236}">
                <a16:creationId xmlns:a16="http://schemas.microsoft.com/office/drawing/2014/main" id="{1ED13398-EAB3-4C49-8130-D76FB91D73E1}"/>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8" name="Footer Placeholder 7">
            <a:extLst>
              <a:ext uri="{FF2B5EF4-FFF2-40B4-BE49-F238E27FC236}">
                <a16:creationId xmlns:a16="http://schemas.microsoft.com/office/drawing/2014/main" id="{A8F2CA30-962B-4214-8509-2D6477A8A610}"/>
              </a:ext>
            </a:extLst>
          </p:cNvPr>
          <p:cNvSpPr>
            <a:spLocks noGrp="1"/>
          </p:cNvSpPr>
          <p:nvPr>
            <p:ph type="ftr" sz="quarter" idx="11"/>
          </p:nvPr>
        </p:nvSpPr>
        <p:spPr/>
        <p:txBody>
          <a:bodyPr/>
          <a:lstStyle/>
          <a:p>
            <a:endParaRPr lang="es-US"/>
          </a:p>
        </p:txBody>
      </p:sp>
      <p:sp>
        <p:nvSpPr>
          <p:cNvPr id="9" name="Slide Number Placeholder 8">
            <a:extLst>
              <a:ext uri="{FF2B5EF4-FFF2-40B4-BE49-F238E27FC236}">
                <a16:creationId xmlns:a16="http://schemas.microsoft.com/office/drawing/2014/main" id="{96B4D73C-3A49-426A-8619-CF51E9E5CB1C}"/>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206428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C5CA-0D74-47DB-A558-766D5AEF7653}"/>
              </a:ext>
            </a:extLst>
          </p:cNvPr>
          <p:cNvSpPr>
            <a:spLocks noGrp="1"/>
          </p:cNvSpPr>
          <p:nvPr>
            <p:ph type="title"/>
          </p:nvPr>
        </p:nvSpPr>
        <p:spPr/>
        <p:txBody>
          <a:bodyPr/>
          <a:lstStyle/>
          <a:p>
            <a:r>
              <a:rPr lang="en-US"/>
              <a:t>Click to edit Master title style</a:t>
            </a:r>
            <a:endParaRPr lang="es-US"/>
          </a:p>
        </p:txBody>
      </p:sp>
      <p:sp>
        <p:nvSpPr>
          <p:cNvPr id="3" name="Date Placeholder 2">
            <a:extLst>
              <a:ext uri="{FF2B5EF4-FFF2-40B4-BE49-F238E27FC236}">
                <a16:creationId xmlns:a16="http://schemas.microsoft.com/office/drawing/2014/main" id="{7AD00A7A-0028-413B-AFE4-69CF340AE4DC}"/>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4" name="Footer Placeholder 3">
            <a:extLst>
              <a:ext uri="{FF2B5EF4-FFF2-40B4-BE49-F238E27FC236}">
                <a16:creationId xmlns:a16="http://schemas.microsoft.com/office/drawing/2014/main" id="{3BFC174D-281E-4FA4-9F03-19AD5E190C0D}"/>
              </a:ext>
            </a:extLst>
          </p:cNvPr>
          <p:cNvSpPr>
            <a:spLocks noGrp="1"/>
          </p:cNvSpPr>
          <p:nvPr>
            <p:ph type="ftr" sz="quarter" idx="11"/>
          </p:nvPr>
        </p:nvSpPr>
        <p:spPr/>
        <p:txBody>
          <a:bodyPr/>
          <a:lstStyle/>
          <a:p>
            <a:endParaRPr lang="es-US"/>
          </a:p>
        </p:txBody>
      </p:sp>
      <p:sp>
        <p:nvSpPr>
          <p:cNvPr id="5" name="Slide Number Placeholder 4">
            <a:extLst>
              <a:ext uri="{FF2B5EF4-FFF2-40B4-BE49-F238E27FC236}">
                <a16:creationId xmlns:a16="http://schemas.microsoft.com/office/drawing/2014/main" id="{2A5628A1-3BC7-457C-BC3D-9849C4A4AC0A}"/>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236650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63A0D-3D14-473C-915B-5337BFEFF0F4}"/>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3" name="Footer Placeholder 2">
            <a:extLst>
              <a:ext uri="{FF2B5EF4-FFF2-40B4-BE49-F238E27FC236}">
                <a16:creationId xmlns:a16="http://schemas.microsoft.com/office/drawing/2014/main" id="{8B503E75-92E3-4560-A108-60613743A28E}"/>
              </a:ext>
            </a:extLst>
          </p:cNvPr>
          <p:cNvSpPr>
            <a:spLocks noGrp="1"/>
          </p:cNvSpPr>
          <p:nvPr>
            <p:ph type="ftr" sz="quarter" idx="11"/>
          </p:nvPr>
        </p:nvSpPr>
        <p:spPr/>
        <p:txBody>
          <a:bodyPr/>
          <a:lstStyle/>
          <a:p>
            <a:endParaRPr lang="es-US"/>
          </a:p>
        </p:txBody>
      </p:sp>
      <p:sp>
        <p:nvSpPr>
          <p:cNvPr id="4" name="Slide Number Placeholder 3">
            <a:extLst>
              <a:ext uri="{FF2B5EF4-FFF2-40B4-BE49-F238E27FC236}">
                <a16:creationId xmlns:a16="http://schemas.microsoft.com/office/drawing/2014/main" id="{FD663111-018A-4700-BB5A-7D280CF981E2}"/>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123786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131C-3133-4924-802B-5EDDA8F32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Content Placeholder 2">
            <a:extLst>
              <a:ext uri="{FF2B5EF4-FFF2-40B4-BE49-F238E27FC236}">
                <a16:creationId xmlns:a16="http://schemas.microsoft.com/office/drawing/2014/main" id="{05EA9CED-E026-4C06-9BEB-33902BDF1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Text Placeholder 3">
            <a:extLst>
              <a:ext uri="{FF2B5EF4-FFF2-40B4-BE49-F238E27FC236}">
                <a16:creationId xmlns:a16="http://schemas.microsoft.com/office/drawing/2014/main" id="{98A55771-3385-438B-8DFF-052267E3E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248B-CC6F-41EC-B11D-EB30D900F609}"/>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6" name="Footer Placeholder 5">
            <a:extLst>
              <a:ext uri="{FF2B5EF4-FFF2-40B4-BE49-F238E27FC236}">
                <a16:creationId xmlns:a16="http://schemas.microsoft.com/office/drawing/2014/main" id="{84089686-6812-489A-AA30-A2C9A8364DA5}"/>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B781E07F-34A0-4F25-8EF4-EE59BDF66CCF}"/>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27679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26A2-BA81-4E27-BF3A-52A59FDAE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Picture Placeholder 2">
            <a:extLst>
              <a:ext uri="{FF2B5EF4-FFF2-40B4-BE49-F238E27FC236}">
                <a16:creationId xmlns:a16="http://schemas.microsoft.com/office/drawing/2014/main" id="{4DB74146-9EB1-4144-BAF6-84C615780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Text Placeholder 3">
            <a:extLst>
              <a:ext uri="{FF2B5EF4-FFF2-40B4-BE49-F238E27FC236}">
                <a16:creationId xmlns:a16="http://schemas.microsoft.com/office/drawing/2014/main" id="{20FD5052-EB3F-4E4A-8C0F-3251296E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6F7C0-C350-4147-B971-ABE5DBA8B23D}"/>
              </a:ext>
            </a:extLst>
          </p:cNvPr>
          <p:cNvSpPr>
            <a:spLocks noGrp="1"/>
          </p:cNvSpPr>
          <p:nvPr>
            <p:ph type="dt" sz="half" idx="10"/>
          </p:nvPr>
        </p:nvSpPr>
        <p:spPr/>
        <p:txBody>
          <a:bodyPr/>
          <a:lstStyle/>
          <a:p>
            <a:fld id="{86E2C772-C24F-4654-9DB4-79DF210C2BAD}" type="datetimeFigureOut">
              <a:rPr lang="es-US" smtClean="0"/>
              <a:t>5/31/2020</a:t>
            </a:fld>
            <a:endParaRPr lang="es-US"/>
          </a:p>
        </p:txBody>
      </p:sp>
      <p:sp>
        <p:nvSpPr>
          <p:cNvPr id="6" name="Footer Placeholder 5">
            <a:extLst>
              <a:ext uri="{FF2B5EF4-FFF2-40B4-BE49-F238E27FC236}">
                <a16:creationId xmlns:a16="http://schemas.microsoft.com/office/drawing/2014/main" id="{514C63E8-27F2-42EF-8D84-40DB5B5BA424}"/>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4AD142C2-D38C-4671-B62E-B03D63D22FA6}"/>
              </a:ext>
            </a:extLst>
          </p:cNvPr>
          <p:cNvSpPr>
            <a:spLocks noGrp="1"/>
          </p:cNvSpPr>
          <p:nvPr>
            <p:ph type="sldNum" sz="quarter" idx="12"/>
          </p:nvPr>
        </p:nvSpPr>
        <p:spPr/>
        <p:txBody>
          <a:bodyPr/>
          <a:lstStyle/>
          <a:p>
            <a:fld id="{4BEEB316-A3AF-456F-9799-F89070279DD0}" type="slidenum">
              <a:rPr lang="es-US" smtClean="0"/>
              <a:t>‹#›</a:t>
            </a:fld>
            <a:endParaRPr lang="es-US"/>
          </a:p>
        </p:txBody>
      </p:sp>
    </p:spTree>
    <p:extLst>
      <p:ext uri="{BB962C8B-B14F-4D97-AF65-F5344CB8AC3E}">
        <p14:creationId xmlns:p14="http://schemas.microsoft.com/office/powerpoint/2010/main" val="423033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09723-B3A9-4AD4-B2C5-6B7FFDB54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US"/>
          </a:p>
        </p:txBody>
      </p:sp>
      <p:sp>
        <p:nvSpPr>
          <p:cNvPr id="3" name="Text Placeholder 2">
            <a:extLst>
              <a:ext uri="{FF2B5EF4-FFF2-40B4-BE49-F238E27FC236}">
                <a16:creationId xmlns:a16="http://schemas.microsoft.com/office/drawing/2014/main" id="{967F4403-FAF9-44E6-BF44-8C06738E3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1B1A0E1A-13AE-4E2D-B3E8-AB9319749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2C772-C24F-4654-9DB4-79DF210C2BAD}" type="datetimeFigureOut">
              <a:rPr lang="es-US" smtClean="0"/>
              <a:t>5/31/2020</a:t>
            </a:fld>
            <a:endParaRPr lang="es-US"/>
          </a:p>
        </p:txBody>
      </p:sp>
      <p:sp>
        <p:nvSpPr>
          <p:cNvPr id="5" name="Footer Placeholder 4">
            <a:extLst>
              <a:ext uri="{FF2B5EF4-FFF2-40B4-BE49-F238E27FC236}">
                <a16:creationId xmlns:a16="http://schemas.microsoft.com/office/drawing/2014/main" id="{CA86B0F5-AC1E-4AA7-AEAF-D9369AF36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Slide Number Placeholder 5">
            <a:extLst>
              <a:ext uri="{FF2B5EF4-FFF2-40B4-BE49-F238E27FC236}">
                <a16:creationId xmlns:a16="http://schemas.microsoft.com/office/drawing/2014/main" id="{333C48C3-C284-40F7-9BCF-5B69B138A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EB316-A3AF-456F-9799-F89070279DD0}" type="slidenum">
              <a:rPr lang="es-US" smtClean="0"/>
              <a:t>‹#›</a:t>
            </a:fld>
            <a:endParaRPr lang="es-US"/>
          </a:p>
        </p:txBody>
      </p:sp>
    </p:spTree>
    <p:extLst>
      <p:ext uri="{BB962C8B-B14F-4D97-AF65-F5344CB8AC3E}">
        <p14:creationId xmlns:p14="http://schemas.microsoft.com/office/powerpoint/2010/main" val="3186655709"/>
      </p:ext>
    </p:extLst>
  </p:cSld>
  <p:clrMap bg1="lt1" tx1="dk1" bg2="lt2" tx2="dk2" accent1="accent1" accent2="accent2" accent3="accent3" accent4="accent4" accent5="accent5" accent6="accent6" hlink="hlink" folHlink="folHlink"/>
  <p:sldLayoutIdLst>
    <p:sldLayoutId id="2147483649" r:id="rId1"/>
    <p:sldLayoutId id="2147484463"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3526" name="Rectangle 6">
            <a:extLst>
              <a:ext uri="{FF2B5EF4-FFF2-40B4-BE49-F238E27FC236}">
                <a16:creationId xmlns:a16="http://schemas.microsoft.com/office/drawing/2014/main" id="{2EEA8E66-69E6-4FD4-A647-7504199E86B2}"/>
              </a:ext>
            </a:extLst>
          </p:cNvPr>
          <p:cNvSpPr>
            <a:spLocks noGrp="1" noChangeArrowheads="1"/>
          </p:cNvSpPr>
          <p:nvPr>
            <p:ph type="body" idx="1"/>
          </p:nvPr>
        </p:nvSpPr>
        <p:spPr bwMode="auto">
          <a:xfrm>
            <a:off x="254000" y="1130300"/>
            <a:ext cx="11717867"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a:extLst>
              <a:ext uri="{FF2B5EF4-FFF2-40B4-BE49-F238E27FC236}">
                <a16:creationId xmlns:a16="http://schemas.microsoft.com/office/drawing/2014/main" id="{2302C1CF-BFBC-4BDB-927B-73AE453CFA51}"/>
              </a:ext>
            </a:extLst>
          </p:cNvPr>
          <p:cNvSpPr>
            <a:spLocks noChangeArrowheads="1"/>
          </p:cNvSpPr>
          <p:nvPr/>
        </p:nvSpPr>
        <p:spPr bwMode="auto">
          <a:xfrm>
            <a:off x="1257300" y="6364288"/>
            <a:ext cx="406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defRPr/>
            </a:pPr>
            <a:endParaRPr lang="es-ES_tradnl" altLang="es-AR" sz="1400" i="0">
              <a:solidFill>
                <a:schemeClr val="tx1"/>
              </a:solidFill>
              <a:latin typeface="Arial" charset="0"/>
            </a:endParaRPr>
          </a:p>
        </p:txBody>
      </p:sp>
      <p:sp>
        <p:nvSpPr>
          <p:cNvPr id="1030" name="Text Box 26">
            <a:extLst>
              <a:ext uri="{FF2B5EF4-FFF2-40B4-BE49-F238E27FC236}">
                <a16:creationId xmlns:a16="http://schemas.microsoft.com/office/drawing/2014/main" id="{9979DFFD-047F-4EAF-ABF4-0EA897FBB636}"/>
              </a:ext>
            </a:extLst>
          </p:cNvPr>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gn="r" eaLnBrk="1" hangingPunct="1">
              <a:lnSpc>
                <a:spcPct val="90000"/>
              </a:lnSpc>
              <a:spcBef>
                <a:spcPct val="50000"/>
              </a:spcBef>
              <a:buClr>
                <a:srgbClr val="FF3300"/>
              </a:buClr>
              <a:buSzPct val="90000"/>
              <a:buFont typeface="Wingdings" panose="05000000000000000000" pitchFamily="2" charset="2"/>
              <a:buNone/>
              <a:defRPr/>
            </a:pPr>
            <a:fld id="{0723F86C-2BA9-4287-9CAC-82AFA78E1EBC}" type="slidenum">
              <a:rPr lang="es-ES" altLang="en-US" sz="1200" b="1" i="0" smtClean="0">
                <a:solidFill>
                  <a:schemeClr val="tx1"/>
                </a:solidFill>
              </a:rPr>
              <a:pPr algn="r" eaLnBrk="1" hangingPunct="1">
                <a:lnSpc>
                  <a:spcPct val="90000"/>
                </a:lnSpc>
                <a:spcBef>
                  <a:spcPct val="50000"/>
                </a:spcBef>
                <a:buClr>
                  <a:srgbClr val="FF3300"/>
                </a:buClr>
                <a:buSzPct val="90000"/>
                <a:buFont typeface="Wingdings" panose="05000000000000000000" pitchFamily="2" charset="2"/>
                <a:buNone/>
                <a:defRPr/>
              </a:pPr>
              <a:t>‹#›</a:t>
            </a:fld>
            <a:endParaRPr lang="es-ES" altLang="en-US" sz="1200" b="1" i="0">
              <a:solidFill>
                <a:schemeClr val="tx1"/>
              </a:solidFill>
            </a:endParaRPr>
          </a:p>
        </p:txBody>
      </p:sp>
      <p:pic>
        <p:nvPicPr>
          <p:cNvPr id="1029" name="7 Imagen">
            <a:extLst>
              <a:ext uri="{FF2B5EF4-FFF2-40B4-BE49-F238E27FC236}">
                <a16:creationId xmlns:a16="http://schemas.microsoft.com/office/drawing/2014/main" id="{C13AF6F6-0764-4A6D-894D-B8C104E7DD7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13384" y="53976"/>
            <a:ext cx="209973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a:extLst>
              <a:ext uri="{FF2B5EF4-FFF2-40B4-BE49-F238E27FC236}">
                <a16:creationId xmlns:a16="http://schemas.microsoft.com/office/drawing/2014/main" id="{AC87B9DD-D961-4A2A-9520-5E4E2047872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80163"/>
            <a:ext cx="12192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a:extLst>
              <a:ext uri="{FF2B5EF4-FFF2-40B4-BE49-F238E27FC236}">
                <a16:creationId xmlns:a16="http://schemas.microsoft.com/office/drawing/2014/main" id="{C4D60AE0-062F-42F1-95B9-1DE9BD6D16D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989013"/>
            <a:ext cx="12192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62" r:id="rId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anose="05000000000000000000"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anose="05000000000000000000"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anose="05000000000000000000"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3526" name="Rectangle 6">
            <a:extLst>
              <a:ext uri="{FF2B5EF4-FFF2-40B4-BE49-F238E27FC236}">
                <a16:creationId xmlns:a16="http://schemas.microsoft.com/office/drawing/2014/main" id="{2EEA8E66-69E6-4FD4-A647-7504199E86B2}"/>
              </a:ext>
            </a:extLst>
          </p:cNvPr>
          <p:cNvSpPr>
            <a:spLocks noGrp="1" noChangeArrowheads="1"/>
          </p:cNvSpPr>
          <p:nvPr>
            <p:ph type="body" idx="1"/>
          </p:nvPr>
        </p:nvSpPr>
        <p:spPr bwMode="auto">
          <a:xfrm>
            <a:off x="254000" y="1130300"/>
            <a:ext cx="11717867"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a:extLst>
              <a:ext uri="{FF2B5EF4-FFF2-40B4-BE49-F238E27FC236}">
                <a16:creationId xmlns:a16="http://schemas.microsoft.com/office/drawing/2014/main" id="{2302C1CF-BFBC-4BDB-927B-73AE453CFA51}"/>
              </a:ext>
            </a:extLst>
          </p:cNvPr>
          <p:cNvSpPr>
            <a:spLocks noChangeArrowheads="1"/>
          </p:cNvSpPr>
          <p:nvPr/>
        </p:nvSpPr>
        <p:spPr bwMode="auto">
          <a:xfrm>
            <a:off x="1257300" y="6364288"/>
            <a:ext cx="406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defRPr/>
            </a:pPr>
            <a:endParaRPr lang="es-ES_tradnl" altLang="es-AR" sz="1400" i="0">
              <a:solidFill>
                <a:schemeClr val="tx1"/>
              </a:solidFill>
              <a:latin typeface="Arial" charset="0"/>
            </a:endParaRPr>
          </a:p>
        </p:txBody>
      </p:sp>
      <p:sp>
        <p:nvSpPr>
          <p:cNvPr id="1030" name="Text Box 26">
            <a:extLst>
              <a:ext uri="{FF2B5EF4-FFF2-40B4-BE49-F238E27FC236}">
                <a16:creationId xmlns:a16="http://schemas.microsoft.com/office/drawing/2014/main" id="{9979DFFD-047F-4EAF-ABF4-0EA897FBB636}"/>
              </a:ext>
            </a:extLst>
          </p:cNvPr>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gn="r" eaLnBrk="1" hangingPunct="1">
              <a:lnSpc>
                <a:spcPct val="90000"/>
              </a:lnSpc>
              <a:spcBef>
                <a:spcPct val="50000"/>
              </a:spcBef>
              <a:buClr>
                <a:srgbClr val="FF3300"/>
              </a:buClr>
              <a:buSzPct val="90000"/>
              <a:buFont typeface="Wingdings" panose="05000000000000000000" pitchFamily="2" charset="2"/>
              <a:buNone/>
              <a:defRPr/>
            </a:pPr>
            <a:fld id="{0723F86C-2BA9-4287-9CAC-82AFA78E1EBC}" type="slidenum">
              <a:rPr lang="es-ES" altLang="en-US" sz="1200" b="1" i="0" smtClean="0">
                <a:solidFill>
                  <a:schemeClr val="tx1"/>
                </a:solidFill>
              </a:rPr>
              <a:pPr algn="r" eaLnBrk="1" hangingPunct="1">
                <a:lnSpc>
                  <a:spcPct val="90000"/>
                </a:lnSpc>
                <a:spcBef>
                  <a:spcPct val="50000"/>
                </a:spcBef>
                <a:buClr>
                  <a:srgbClr val="FF3300"/>
                </a:buClr>
                <a:buSzPct val="90000"/>
                <a:buFont typeface="Wingdings" panose="05000000000000000000" pitchFamily="2" charset="2"/>
                <a:buNone/>
                <a:defRPr/>
              </a:pPr>
              <a:t>‹#›</a:t>
            </a:fld>
            <a:endParaRPr lang="es-ES" altLang="en-US" sz="1200" b="1" i="0">
              <a:solidFill>
                <a:schemeClr val="tx1"/>
              </a:solidFill>
            </a:endParaRPr>
          </a:p>
        </p:txBody>
      </p:sp>
      <p:pic>
        <p:nvPicPr>
          <p:cNvPr id="1029" name="7 Imagen">
            <a:extLst>
              <a:ext uri="{FF2B5EF4-FFF2-40B4-BE49-F238E27FC236}">
                <a16:creationId xmlns:a16="http://schemas.microsoft.com/office/drawing/2014/main" id="{C13AF6F6-0764-4A6D-894D-B8C104E7DD7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13384" y="53976"/>
            <a:ext cx="209973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a:extLst>
              <a:ext uri="{FF2B5EF4-FFF2-40B4-BE49-F238E27FC236}">
                <a16:creationId xmlns:a16="http://schemas.microsoft.com/office/drawing/2014/main" id="{AC87B9DD-D961-4A2A-9520-5E4E2047872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80163"/>
            <a:ext cx="12192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a:extLst>
              <a:ext uri="{FF2B5EF4-FFF2-40B4-BE49-F238E27FC236}">
                <a16:creationId xmlns:a16="http://schemas.microsoft.com/office/drawing/2014/main" id="{C4D60AE0-062F-42F1-95B9-1DE9BD6D16D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989013"/>
            <a:ext cx="12192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65" r:id="rId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anose="05000000000000000000"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anose="05000000000000000000"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anose="05000000000000000000"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3526" name="Rectangle 6">
            <a:extLst>
              <a:ext uri="{FF2B5EF4-FFF2-40B4-BE49-F238E27FC236}">
                <a16:creationId xmlns:a16="http://schemas.microsoft.com/office/drawing/2014/main" id="{9212B61F-EA2C-4DE6-A377-1D3C343ABE5C}"/>
              </a:ext>
            </a:extLst>
          </p:cNvPr>
          <p:cNvSpPr>
            <a:spLocks noGrp="1" noChangeArrowheads="1"/>
          </p:cNvSpPr>
          <p:nvPr>
            <p:ph type="body" idx="1"/>
          </p:nvPr>
        </p:nvSpPr>
        <p:spPr bwMode="auto">
          <a:xfrm>
            <a:off x="254000" y="1130300"/>
            <a:ext cx="11717867"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a:extLst>
              <a:ext uri="{FF2B5EF4-FFF2-40B4-BE49-F238E27FC236}">
                <a16:creationId xmlns:a16="http://schemas.microsoft.com/office/drawing/2014/main" id="{5B268D4E-7753-4BFB-AE6F-E26302DE55DA}"/>
              </a:ext>
            </a:extLst>
          </p:cNvPr>
          <p:cNvSpPr>
            <a:spLocks noChangeArrowheads="1"/>
          </p:cNvSpPr>
          <p:nvPr/>
        </p:nvSpPr>
        <p:spPr bwMode="auto">
          <a:xfrm>
            <a:off x="1257300" y="6364288"/>
            <a:ext cx="406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defRPr/>
            </a:pPr>
            <a:endParaRPr lang="es-ES_tradnl" altLang="es-AR" sz="1400" i="0">
              <a:solidFill>
                <a:schemeClr val="tx1"/>
              </a:solidFill>
              <a:latin typeface="Arial" charset="0"/>
            </a:endParaRPr>
          </a:p>
        </p:txBody>
      </p:sp>
      <p:sp>
        <p:nvSpPr>
          <p:cNvPr id="1030" name="Text Box 26">
            <a:extLst>
              <a:ext uri="{FF2B5EF4-FFF2-40B4-BE49-F238E27FC236}">
                <a16:creationId xmlns:a16="http://schemas.microsoft.com/office/drawing/2014/main" id="{7F864C7A-2802-4564-A5B1-025C273008A3}"/>
              </a:ext>
            </a:extLst>
          </p:cNvPr>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anose="05000000000000000000" pitchFamily="2" charset="2"/>
              <a:defRPr sz="1600" i="1">
                <a:solidFill>
                  <a:schemeClr val="accent1"/>
                </a:solidFill>
                <a:latin typeface="Eurostile" pitchFamily="34" charset="0"/>
              </a:defRPr>
            </a:lvl9pPr>
          </a:lstStyle>
          <a:p>
            <a:pPr algn="r" eaLnBrk="1" hangingPunct="1">
              <a:lnSpc>
                <a:spcPct val="90000"/>
              </a:lnSpc>
              <a:spcBef>
                <a:spcPct val="50000"/>
              </a:spcBef>
              <a:buClr>
                <a:srgbClr val="FF3300"/>
              </a:buClr>
              <a:buSzPct val="90000"/>
              <a:buFont typeface="Wingdings" panose="05000000000000000000" pitchFamily="2" charset="2"/>
              <a:buNone/>
              <a:defRPr/>
            </a:pPr>
            <a:fld id="{C0D07B90-6316-4E51-B6B3-98DA92E0FD41}" type="slidenum">
              <a:rPr lang="es-ES" altLang="en-US" sz="1200" b="1" i="0" smtClean="0">
                <a:solidFill>
                  <a:schemeClr val="tx1"/>
                </a:solidFill>
              </a:rPr>
              <a:pPr algn="r" eaLnBrk="1" hangingPunct="1">
                <a:lnSpc>
                  <a:spcPct val="90000"/>
                </a:lnSpc>
                <a:spcBef>
                  <a:spcPct val="50000"/>
                </a:spcBef>
                <a:buClr>
                  <a:srgbClr val="FF3300"/>
                </a:buClr>
                <a:buSzPct val="90000"/>
                <a:buFont typeface="Wingdings" panose="05000000000000000000" pitchFamily="2" charset="2"/>
                <a:buNone/>
                <a:defRPr/>
              </a:pPr>
              <a:t>‹#›</a:t>
            </a:fld>
            <a:endParaRPr lang="es-ES" altLang="en-US" sz="1200" b="1" i="0">
              <a:solidFill>
                <a:schemeClr val="tx1"/>
              </a:solidFill>
            </a:endParaRPr>
          </a:p>
        </p:txBody>
      </p:sp>
      <p:pic>
        <p:nvPicPr>
          <p:cNvPr id="1029" name="7 Imagen">
            <a:extLst>
              <a:ext uri="{FF2B5EF4-FFF2-40B4-BE49-F238E27FC236}">
                <a16:creationId xmlns:a16="http://schemas.microsoft.com/office/drawing/2014/main" id="{B7ED1C13-85F8-4CE4-99A8-C8940E366DE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13384" y="53976"/>
            <a:ext cx="209973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a:extLst>
              <a:ext uri="{FF2B5EF4-FFF2-40B4-BE49-F238E27FC236}">
                <a16:creationId xmlns:a16="http://schemas.microsoft.com/office/drawing/2014/main" id="{129E0B52-00BB-4227-AC7B-2988D09BAFE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80163"/>
            <a:ext cx="12192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a:extLst>
              <a:ext uri="{FF2B5EF4-FFF2-40B4-BE49-F238E27FC236}">
                <a16:creationId xmlns:a16="http://schemas.microsoft.com/office/drawing/2014/main" id="{7FC5FA02-48A8-434C-B66B-FAAEA260041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989013"/>
            <a:ext cx="12192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85" r:id="rId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anose="05000000000000000000"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anose="05000000000000000000"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anose="05000000000000000000"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30.xml"/><Relationship Id="rId18" Type="http://schemas.openxmlformats.org/officeDocument/2006/relationships/slide" Target="slide44.xml"/><Relationship Id="rId3" Type="http://schemas.openxmlformats.org/officeDocument/2006/relationships/image" Target="../media/image1.jpeg"/><Relationship Id="rId7" Type="http://schemas.openxmlformats.org/officeDocument/2006/relationships/slide" Target="slide4.xml"/><Relationship Id="rId12" Type="http://schemas.openxmlformats.org/officeDocument/2006/relationships/slide" Target="slide27.xml"/><Relationship Id="rId17" Type="http://schemas.openxmlformats.org/officeDocument/2006/relationships/slide" Target="slide42.xml"/><Relationship Id="rId2" Type="http://schemas.openxmlformats.org/officeDocument/2006/relationships/slideLayout" Target="../slideLayouts/slideLayout12.xml"/><Relationship Id="rId16" Type="http://schemas.openxmlformats.org/officeDocument/2006/relationships/slide" Target="slide39.xml"/><Relationship Id="rId1" Type="http://schemas.openxmlformats.org/officeDocument/2006/relationships/themeOverride" Target="../theme/themeOverride1.xml"/><Relationship Id="rId6" Type="http://schemas.openxmlformats.org/officeDocument/2006/relationships/slide" Target="slide3.xml"/><Relationship Id="rId11" Type="http://schemas.openxmlformats.org/officeDocument/2006/relationships/slide" Target="slide18.xml"/><Relationship Id="rId5" Type="http://schemas.openxmlformats.org/officeDocument/2006/relationships/slide" Target="slide2.xml"/><Relationship Id="rId15" Type="http://schemas.openxmlformats.org/officeDocument/2006/relationships/slide" Target="slide34.xml"/><Relationship Id="rId10" Type="http://schemas.openxmlformats.org/officeDocument/2006/relationships/slide" Target="slide13.xml"/><Relationship Id="rId19" Type="http://schemas.openxmlformats.org/officeDocument/2006/relationships/slide" Target="slide45.xml"/><Relationship Id="rId4" Type="http://schemas.openxmlformats.org/officeDocument/2006/relationships/image" Target="../media/image5.png"/><Relationship Id="rId9" Type="http://schemas.openxmlformats.org/officeDocument/2006/relationships/slide" Target="slide12.xml"/><Relationship Id="rId14" Type="http://schemas.openxmlformats.org/officeDocument/2006/relationships/slide" Target="slide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confluence.forge.avaya.com/display/EPTADVANCEDAPPS/When+to+Ignore+a+Component+found+by+BD+Hub+Scan"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blackduck.avaya.com/" TargetMode="External"/><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jira.forge.avaya.com/secure/CreateIssueDetails!init.jspa?pid=10130&amp;issuetype=3&amp;priority=4&amp;components=44307&amp;customfield_10570=10652&amp;summary=New+Project+Request:+...Project+Name..+Project+Version...&amp;description=%0A%0A1.+Project+Name+(Should+exactly+match+with+Forge+Project)+...?:+%0A2.+Project+Version?:+%0A3.+Do+you+have+an+older+project+which+can+be+cloned+to+create+the+new+project?:+%0A%0APlease+furnish+the+following+information+also+required+for+project+creation:+%0A++Project+Owner:+:+%0A++Project+Description:%0A++What+is+your+department+/+business+unit?+..AGS/CC/DataSoln/CAE/DCA/EPT/Labs/GCS+Ops/GO/PS/SME/UC/UCP/VID:%0A++What+is+the+release+date+of+expected+version+or+release?+..YYYY/MM/DD:%0A++What+is+the+commit+date+of+expected+version+or+release?+..YYYY/MM/DD:%0A++Do+you+want+any+component+changes+should+be+applicable+across+project?+(Yes+or+No):"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forge.avaya.com/"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5C7D0FE-898D-4279-988D-205EFB56E306}"/>
              </a:ext>
            </a:extLst>
          </p:cNvPr>
          <p:cNvSpPr>
            <a:spLocks noChangeArrowheads="1"/>
          </p:cNvSpPr>
          <p:nvPr/>
        </p:nvSpPr>
        <p:spPr bwMode="auto">
          <a:xfrm>
            <a:off x="175846" y="175846"/>
            <a:ext cx="7113588" cy="611188"/>
          </a:xfrm>
          <a:prstGeom prst="rect">
            <a:avLst/>
          </a:prstGeom>
          <a:noFill/>
          <a:ln w="9525">
            <a:noFill/>
            <a:miter lim="800000"/>
            <a:headEnd/>
            <a:tailEnd/>
          </a:ln>
          <a:effectLst/>
        </p:spPr>
        <p:txBody>
          <a:bodyPr lIns="92075" tIns="46038" rIns="92075" bIns="46038" anchor="b"/>
          <a:lstStyle/>
          <a:p>
            <a:pPr eaLnBrk="1" hangingPunct="1">
              <a:lnSpc>
                <a:spcPct val="85000"/>
              </a:lnSpc>
              <a:defRPr/>
            </a:pPr>
            <a:r>
              <a:rPr lang="es-ES" sz="3000" b="1" i="0" dirty="0">
                <a:solidFill>
                  <a:srgbClr val="008000"/>
                </a:solidFill>
                <a:effectLst>
                  <a:outerShdw blurRad="38100" dist="38100" dir="2700000" algn="tl">
                    <a:srgbClr val="C0C0C0"/>
                  </a:outerShdw>
                </a:effectLst>
              </a:rPr>
              <a:t>Índice</a:t>
            </a:r>
            <a:endParaRPr lang="es-ES" sz="2000" b="1" i="0" dirty="0">
              <a:solidFill>
                <a:srgbClr val="008000"/>
              </a:solidFill>
              <a:effectLst>
                <a:outerShdw blurRad="38100" dist="38100" dir="2700000" algn="tl">
                  <a:srgbClr val="C0C0C0"/>
                </a:outerShdw>
              </a:effectLst>
            </a:endParaRPr>
          </a:p>
        </p:txBody>
      </p:sp>
      <p:sp>
        <p:nvSpPr>
          <p:cNvPr id="4" name="Rectangle 2">
            <a:extLst>
              <a:ext uri="{FF2B5EF4-FFF2-40B4-BE49-F238E27FC236}">
                <a16:creationId xmlns:a16="http://schemas.microsoft.com/office/drawing/2014/main" id="{5A5BFC47-6D3A-4693-8314-3245E2FC92BA}"/>
              </a:ext>
            </a:extLst>
          </p:cNvPr>
          <p:cNvSpPr>
            <a:spLocks noChangeArrowheads="1"/>
          </p:cNvSpPr>
          <p:nvPr/>
        </p:nvSpPr>
        <p:spPr bwMode="auto">
          <a:xfrm>
            <a:off x="2049708" y="1970334"/>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endParaRPr lang="es-AR" altLang="es-AR" sz="2400" b="1" dirty="0">
              <a:solidFill>
                <a:schemeClr val="tx2"/>
              </a:solidFill>
              <a:latin typeface="Eurostile" pitchFamily="34" charset="0"/>
            </a:endParaRPr>
          </a:p>
        </p:txBody>
      </p:sp>
      <p:sp>
        <p:nvSpPr>
          <p:cNvPr id="5" name="Rectangle 2">
            <a:extLst>
              <a:ext uri="{FF2B5EF4-FFF2-40B4-BE49-F238E27FC236}">
                <a16:creationId xmlns:a16="http://schemas.microsoft.com/office/drawing/2014/main" id="{4455B125-D898-4DCE-A7A6-4670183D0205}"/>
              </a:ext>
            </a:extLst>
          </p:cNvPr>
          <p:cNvSpPr>
            <a:spLocks noChangeArrowheads="1"/>
          </p:cNvSpPr>
          <p:nvPr/>
        </p:nvSpPr>
        <p:spPr bwMode="auto">
          <a:xfrm>
            <a:off x="325475" y="1388782"/>
            <a:ext cx="5702440" cy="5082639"/>
          </a:xfrm>
          <a:prstGeom prst="rect">
            <a:avLst/>
          </a:prstGeom>
          <a:noFill/>
          <a:ln w="9525">
            <a:noFill/>
            <a:miter lim="800000"/>
            <a:headEnd/>
            <a:tailEnd/>
          </a:ln>
          <a:effectLst/>
        </p:spPr>
        <p:txBody>
          <a:bodyPr/>
          <a:lstStyle/>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5" action="ppaction://hlinksldjump"/>
              </a:rPr>
              <a:t>Que es Black </a:t>
            </a:r>
            <a:r>
              <a:rPr lang="es-US" b="1" dirty="0" err="1">
                <a:solidFill>
                  <a:schemeClr val="tx2"/>
                </a:solidFill>
                <a:effectLst>
                  <a:outerShdw blurRad="38100" dist="38100" dir="2700000" algn="tl">
                    <a:srgbClr val="C0C0C0"/>
                  </a:outerShdw>
                </a:effectLst>
                <a:hlinkClick r:id="rId5" action="ppaction://hlinksldjump"/>
              </a:rPr>
              <a:t>Duck</a:t>
            </a:r>
            <a:r>
              <a:rPr lang="es-US" b="1" dirty="0">
                <a:solidFill>
                  <a:schemeClr val="tx2"/>
                </a:solidFill>
                <a:effectLst>
                  <a:outerShdw blurRad="38100" dist="38100" dir="2700000" algn="tl">
                    <a:srgbClr val="C0C0C0"/>
                  </a:outerShdw>
                </a:effectLst>
                <a:hlinkClick r:id="rId5" action="ppaction://hlinksldjump"/>
              </a:rPr>
              <a:t> Hub?</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6" action="ppaction://hlinksldjump"/>
              </a:rPr>
              <a:t>Que es un componente?</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a:solidFill>
                  <a:schemeClr val="tx2"/>
                </a:solidFill>
                <a:effectLst>
                  <a:outerShdw blurRad="38100" dist="38100" dir="2700000" algn="tl">
                    <a:srgbClr val="C0C0C0"/>
                  </a:outerShdw>
                </a:effectLst>
                <a:hlinkClick r:id="rId7" action="ppaction://hlinksldjump"/>
              </a:rPr>
              <a:t>Que es y por que </a:t>
            </a:r>
            <a:r>
              <a:rPr lang="es-US" b="1">
                <a:solidFill>
                  <a:schemeClr val="tx2"/>
                </a:solidFill>
                <a:effectLst>
                  <a:outerShdw blurRad="38100" dist="38100" dir="2700000" algn="tl">
                    <a:srgbClr val="C0C0C0"/>
                  </a:outerShdw>
                </a:effectLst>
                <a:hlinkClick r:id="rId7" action="ppaction://hlinksldjump"/>
              </a:rPr>
              <a:t>Black </a:t>
            </a:r>
            <a:r>
              <a:rPr lang="es-US" b="1" dirty="0" err="1">
                <a:solidFill>
                  <a:schemeClr val="tx2"/>
                </a:solidFill>
                <a:effectLst>
                  <a:outerShdw blurRad="38100" dist="38100" dir="2700000" algn="tl">
                    <a:srgbClr val="C0C0C0"/>
                  </a:outerShdw>
                </a:effectLst>
                <a:hlinkClick r:id="rId7" action="ppaction://hlinksldjump"/>
              </a:rPr>
              <a:t>Duck</a:t>
            </a:r>
            <a:r>
              <a:rPr lang="es-US" b="1" dirty="0">
                <a:solidFill>
                  <a:schemeClr val="tx2"/>
                </a:solidFill>
                <a:effectLst>
                  <a:outerShdw blurRad="38100" dist="38100" dir="2700000" algn="tl">
                    <a:srgbClr val="C0C0C0"/>
                  </a:outerShdw>
                </a:effectLst>
                <a:hlinkClick r:id="rId7" action="ppaction://hlinksldjump"/>
              </a:rPr>
              <a:t> Hub?</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8" action="ppaction://hlinksldjump"/>
              </a:rPr>
              <a:t>Crear un proyecto en Black </a:t>
            </a:r>
            <a:r>
              <a:rPr lang="es-US" b="1" dirty="0" err="1">
                <a:solidFill>
                  <a:schemeClr val="tx2"/>
                </a:solidFill>
                <a:effectLst>
                  <a:outerShdw blurRad="38100" dist="38100" dir="2700000" algn="tl">
                    <a:srgbClr val="C0C0C0"/>
                  </a:outerShdw>
                </a:effectLst>
                <a:hlinkClick r:id="rId8" action="ppaction://hlinksldjump"/>
              </a:rPr>
              <a:t>Duck</a:t>
            </a:r>
            <a:r>
              <a:rPr lang="es-US" b="1" dirty="0">
                <a:solidFill>
                  <a:schemeClr val="tx2"/>
                </a:solidFill>
                <a:effectLst>
                  <a:outerShdw blurRad="38100" dist="38100" dir="2700000" algn="tl">
                    <a:srgbClr val="C0C0C0"/>
                  </a:outerShdw>
                </a:effectLst>
                <a:hlinkClick r:id="rId8" action="ppaction://hlinksldjump"/>
              </a:rPr>
              <a:t> Hub.</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9" action="ppaction://hlinksldjump"/>
              </a:rPr>
              <a:t>Escanear el código del repositorio (</a:t>
            </a:r>
            <a:r>
              <a:rPr lang="es-US" b="1" dirty="0" err="1">
                <a:solidFill>
                  <a:schemeClr val="tx2"/>
                </a:solidFill>
                <a:effectLst>
                  <a:outerShdw blurRad="38100" dist="38100" dir="2700000" algn="tl">
                    <a:srgbClr val="C0C0C0"/>
                  </a:outerShdw>
                </a:effectLst>
                <a:hlinkClick r:id="rId9" action="ppaction://hlinksldjump"/>
              </a:rPr>
              <a:t>Bamboo</a:t>
            </a:r>
            <a:r>
              <a:rPr lang="es-US" b="1" dirty="0">
                <a:solidFill>
                  <a:schemeClr val="tx2"/>
                </a:solidFill>
                <a:effectLst>
                  <a:outerShdw blurRad="38100" dist="38100" dir="2700000" algn="tl">
                    <a:srgbClr val="C0C0C0"/>
                  </a:outerShdw>
                </a:effectLst>
                <a:hlinkClick r:id="rId9" action="ppaction://hlinksldjump"/>
              </a:rPr>
              <a:t>).</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err="1">
                <a:solidFill>
                  <a:schemeClr val="tx2"/>
                </a:solidFill>
                <a:effectLst>
                  <a:outerShdw blurRad="38100" dist="38100" dir="2700000" algn="tl">
                    <a:srgbClr val="C0C0C0"/>
                  </a:outerShdw>
                </a:effectLst>
                <a:hlinkClick r:id="rId10" action="ppaction://hlinksldjump"/>
              </a:rPr>
              <a:t>Review</a:t>
            </a:r>
            <a:r>
              <a:rPr lang="es-US" b="1" dirty="0">
                <a:solidFill>
                  <a:schemeClr val="tx2"/>
                </a:solidFill>
                <a:effectLst>
                  <a:outerShdw blurRad="38100" dist="38100" dir="2700000" algn="tl">
                    <a:srgbClr val="C0C0C0"/>
                  </a:outerShdw>
                </a:effectLst>
                <a:hlinkClick r:id="rId10" action="ppaction://hlinksldjump"/>
              </a:rPr>
              <a:t> de componentes.</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1" action="ppaction://hlinksldjump"/>
              </a:rPr>
              <a:t>Obtener información necesaria para el </a:t>
            </a:r>
            <a:r>
              <a:rPr lang="es-US" b="1" dirty="0" err="1">
                <a:solidFill>
                  <a:schemeClr val="tx2"/>
                </a:solidFill>
                <a:effectLst>
                  <a:outerShdw blurRad="38100" dist="38100" dir="2700000" algn="tl">
                    <a:srgbClr val="C0C0C0"/>
                  </a:outerShdw>
                </a:effectLst>
                <a:hlinkClick r:id="rId11" action="ppaction://hlinksldjump"/>
              </a:rPr>
              <a:t>review</a:t>
            </a:r>
            <a:r>
              <a:rPr lang="es-US" b="1" dirty="0">
                <a:solidFill>
                  <a:schemeClr val="tx2"/>
                </a:solidFill>
                <a:effectLst>
                  <a:outerShdw blurRad="38100" dist="38100" dir="2700000" algn="tl">
                    <a:srgbClr val="C0C0C0"/>
                  </a:outerShdw>
                </a:effectLst>
                <a:hlinkClick r:id="rId11" action="ppaction://hlinksldjump"/>
              </a:rPr>
              <a:t>.</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2" action="ppaction://hlinksldjump"/>
              </a:rPr>
              <a:t>Agregar componentes no detectados.</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3" action="ppaction://hlinksldjump"/>
              </a:rPr>
              <a:t>Ignorar componentes.</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4" action="ppaction://hlinksldjump"/>
              </a:rPr>
              <a:t>Manejo de </a:t>
            </a:r>
            <a:r>
              <a:rPr lang="es-US" b="1" dirty="0" err="1">
                <a:solidFill>
                  <a:schemeClr val="tx2"/>
                </a:solidFill>
                <a:effectLst>
                  <a:outerShdw blurRad="38100" dist="38100" dir="2700000" algn="tl">
                    <a:srgbClr val="C0C0C0"/>
                  </a:outerShdw>
                </a:effectLst>
                <a:hlinkClick r:id="rId14" action="ppaction://hlinksldjump"/>
              </a:rPr>
              <a:t>Snippets</a:t>
            </a:r>
            <a:r>
              <a:rPr lang="es-US" b="1" dirty="0">
                <a:solidFill>
                  <a:schemeClr val="tx2"/>
                </a:solidFill>
                <a:effectLst>
                  <a:outerShdw blurRad="38100" dist="38100" dir="2700000" algn="tl">
                    <a:srgbClr val="C0C0C0"/>
                  </a:outerShdw>
                </a:effectLst>
                <a:hlinkClick r:id="rId14" action="ppaction://hlinksldjump"/>
              </a:rPr>
              <a:t>.</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5" action="ppaction://hlinksldjump"/>
              </a:rPr>
              <a:t>Monitorear componentes</a:t>
            </a:r>
            <a:endParaRPr lang="es-US" b="1" dirty="0">
              <a:solidFill>
                <a:schemeClr val="tx2"/>
              </a:solidFill>
              <a:effectLst>
                <a:outerShdw blurRad="38100" dist="38100" dir="2700000" algn="tl">
                  <a:srgbClr val="C0C0C0"/>
                </a:outerShdw>
              </a:effectLst>
            </a:endParaRPr>
          </a:p>
        </p:txBody>
      </p:sp>
      <p:sp>
        <p:nvSpPr>
          <p:cNvPr id="2" name="TextBox 1">
            <a:extLst>
              <a:ext uri="{FF2B5EF4-FFF2-40B4-BE49-F238E27FC236}">
                <a16:creationId xmlns:a16="http://schemas.microsoft.com/office/drawing/2014/main" id="{A2B6A884-5941-4283-BF9D-45ED5D4BC72C}"/>
              </a:ext>
            </a:extLst>
          </p:cNvPr>
          <p:cNvSpPr txBox="1"/>
          <p:nvPr/>
        </p:nvSpPr>
        <p:spPr>
          <a:xfrm>
            <a:off x="6629600" y="1388782"/>
            <a:ext cx="3631475" cy="2252924"/>
          </a:xfrm>
          <a:prstGeom prst="rect">
            <a:avLst/>
          </a:prstGeom>
          <a:noFill/>
        </p:spPr>
        <p:txBody>
          <a:bodyPr wrap="square" rtlCol="0">
            <a:spAutoFit/>
          </a:bodyPr>
          <a:lstStyle/>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6" action="ppaction://hlinksldjump"/>
              </a:rPr>
              <a:t>Script de monitoreo en Python</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7" action="ppaction://hlinksldjump"/>
              </a:rPr>
              <a:t>Solicitar PDF de licencias y copyright</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8" action="ppaction://hlinksldjump"/>
              </a:rPr>
              <a:t>Actualización de </a:t>
            </a:r>
            <a:r>
              <a:rPr lang="es-US" b="1" dirty="0" err="1">
                <a:solidFill>
                  <a:schemeClr val="tx2"/>
                </a:solidFill>
                <a:effectLst>
                  <a:outerShdw blurRad="38100" dist="38100" dir="2700000" algn="tl">
                    <a:srgbClr val="C0C0C0"/>
                  </a:outerShdw>
                </a:effectLst>
                <a:hlinkClick r:id="rId18" action="ppaction://hlinksldjump"/>
              </a:rPr>
              <a:t>confluence</a:t>
            </a:r>
            <a:r>
              <a:rPr lang="es-US" b="1" dirty="0">
                <a:solidFill>
                  <a:schemeClr val="tx2"/>
                </a:solidFill>
                <a:effectLst>
                  <a:outerShdw blurRad="38100" dist="38100" dir="2700000" algn="tl">
                    <a:srgbClr val="C0C0C0"/>
                  </a:outerShdw>
                </a:effectLst>
                <a:hlinkClick r:id="rId18" action="ppaction://hlinksldjump"/>
              </a:rPr>
              <a:t>.</a:t>
            </a:r>
            <a:endParaRPr lang="es-US" b="1" dirty="0">
              <a:solidFill>
                <a:schemeClr val="tx2"/>
              </a:solidFill>
              <a:effectLst>
                <a:outerShdw blurRad="38100" dist="38100" dir="2700000" algn="tl">
                  <a:srgbClr val="C0C0C0"/>
                </a:outerShdw>
              </a:effectLst>
            </a:endParaRPr>
          </a:p>
          <a:p>
            <a:pPr marL="342900" indent="-342900">
              <a:lnSpc>
                <a:spcPct val="90000"/>
              </a:lnSpc>
              <a:spcBef>
                <a:spcPct val="50000"/>
              </a:spcBef>
              <a:buClr>
                <a:srgbClr val="FF9900"/>
              </a:buClr>
              <a:buSzPct val="140000"/>
              <a:buBlip>
                <a:blip r:embed="rId4"/>
              </a:buBlip>
              <a:defRPr/>
            </a:pPr>
            <a:r>
              <a:rPr lang="es-US" b="1" dirty="0">
                <a:solidFill>
                  <a:schemeClr val="tx2"/>
                </a:solidFill>
                <a:effectLst>
                  <a:outerShdw blurRad="38100" dist="38100" dir="2700000" algn="tl">
                    <a:srgbClr val="C0C0C0"/>
                  </a:outerShdw>
                </a:effectLst>
                <a:hlinkClick r:id="rId19" action="ppaction://hlinksldjump"/>
              </a:rPr>
              <a:t>Tickets de Jira.</a:t>
            </a:r>
            <a:endParaRPr lang="es-US" b="1" dirty="0">
              <a:solidFill>
                <a:schemeClr val="tx2"/>
              </a:solidFill>
              <a:effectLst>
                <a:outerShdw blurRad="38100" dist="38100" dir="2700000" algn="tl">
                  <a:srgbClr val="C0C0C0"/>
                </a:outerShdw>
              </a:effectLst>
            </a:endParaRPr>
          </a:p>
        </p:txBody>
      </p:sp>
    </p:spTree>
    <p:extLst>
      <p:ext uri="{BB962C8B-B14F-4D97-AF65-F5344CB8AC3E}">
        <p14:creationId xmlns:p14="http://schemas.microsoft.com/office/powerpoint/2010/main" val="3853227249"/>
      </p:ext>
    </p:extLst>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32CAC5-49A5-4E8A-A228-44D84E29BB2A}"/>
              </a:ext>
            </a:extLst>
          </p:cNvPr>
          <p:cNvSpPr>
            <a:spLocks noChangeArrowheads="1"/>
          </p:cNvSpPr>
          <p:nvPr/>
        </p:nvSpPr>
        <p:spPr bwMode="auto">
          <a:xfrm>
            <a:off x="1666875" y="1511140"/>
            <a:ext cx="10267950" cy="5092860"/>
          </a:xfrm>
          <a:prstGeom prst="rect">
            <a:avLst/>
          </a:prstGeom>
          <a:noFill/>
          <a:ln w="9525">
            <a:noFill/>
            <a:miter lim="800000"/>
            <a:headEnd/>
            <a:tailEnd/>
          </a:ln>
          <a:effectLst/>
        </p:spPr>
        <p:txBody>
          <a:bodyPr/>
          <a:lstStyle/>
          <a:p>
            <a:r>
              <a:rPr lang="en-US" sz="1600" b="1" dirty="0">
                <a:solidFill>
                  <a:schemeClr val="tx2"/>
                </a:solidFill>
              </a:rPr>
              <a:t>1. Project Name (Should exactly match with Forge Project) ...?: </a:t>
            </a:r>
            <a:r>
              <a:rPr lang="en-US" sz="1400" b="1" dirty="0" err="1">
                <a:solidFill>
                  <a:srgbClr val="00B0F0"/>
                </a:solidFill>
              </a:rPr>
              <a:t>Mismo</a:t>
            </a:r>
            <a:r>
              <a:rPr lang="en-US" sz="1400" b="1" dirty="0">
                <a:solidFill>
                  <a:srgbClr val="00B0F0"/>
                </a:solidFill>
              </a:rPr>
              <a:t> que </a:t>
            </a:r>
            <a:r>
              <a:rPr lang="en-US" sz="1400" b="1" dirty="0" err="1">
                <a:solidFill>
                  <a:srgbClr val="00B0F0"/>
                </a:solidFill>
              </a:rPr>
              <a:t>en</a:t>
            </a:r>
            <a:r>
              <a:rPr lang="en-US" sz="1400" b="1" dirty="0">
                <a:solidFill>
                  <a:srgbClr val="00B0F0"/>
                </a:solidFill>
              </a:rPr>
              <a:t> el Summary.</a:t>
            </a:r>
            <a:br>
              <a:rPr lang="en-US" sz="1400" b="1" dirty="0">
                <a:solidFill>
                  <a:srgbClr val="00B0F0"/>
                </a:solidFill>
              </a:rPr>
            </a:br>
            <a:r>
              <a:rPr lang="en-US" sz="1600" b="1" dirty="0">
                <a:solidFill>
                  <a:schemeClr val="tx2"/>
                </a:solidFill>
              </a:rPr>
              <a:t>2. Project Version?: </a:t>
            </a:r>
            <a:r>
              <a:rPr lang="en-US" sz="1600" b="1" dirty="0" err="1">
                <a:solidFill>
                  <a:srgbClr val="00B0F0"/>
                </a:solidFill>
              </a:rPr>
              <a:t>Mismo</a:t>
            </a:r>
            <a:r>
              <a:rPr lang="en-US" sz="1600" b="1" dirty="0">
                <a:solidFill>
                  <a:srgbClr val="00B0F0"/>
                </a:solidFill>
              </a:rPr>
              <a:t> que </a:t>
            </a:r>
            <a:r>
              <a:rPr lang="en-US" sz="1600" b="1" dirty="0" err="1">
                <a:solidFill>
                  <a:srgbClr val="00B0F0"/>
                </a:solidFill>
              </a:rPr>
              <a:t>en</a:t>
            </a:r>
            <a:r>
              <a:rPr lang="en-US" sz="1600" b="1" dirty="0">
                <a:solidFill>
                  <a:srgbClr val="00B0F0"/>
                </a:solidFill>
              </a:rPr>
              <a:t> el Summary.</a:t>
            </a:r>
            <a:br>
              <a:rPr lang="en-US" sz="1600" b="1" dirty="0">
                <a:solidFill>
                  <a:schemeClr val="tx2"/>
                </a:solidFill>
              </a:rPr>
            </a:br>
            <a:r>
              <a:rPr lang="en-US" sz="1600" b="1" dirty="0">
                <a:solidFill>
                  <a:schemeClr val="tx2"/>
                </a:solidFill>
              </a:rPr>
              <a:t>3. Do you have an older project which can be cloned to create the new project?: </a:t>
            </a:r>
            <a:r>
              <a:rPr lang="en-US" sz="1400" b="1" dirty="0">
                <a:solidFill>
                  <a:srgbClr val="00B0F0"/>
                </a:solidFill>
              </a:rPr>
              <a:t>Se </a:t>
            </a:r>
            <a:r>
              <a:rPr lang="en-US" sz="1400" b="1" dirty="0" err="1">
                <a:solidFill>
                  <a:srgbClr val="00B0F0"/>
                </a:solidFill>
              </a:rPr>
              <a:t>puede</a:t>
            </a:r>
            <a:r>
              <a:rPr lang="en-US" sz="1400" b="1" dirty="0">
                <a:solidFill>
                  <a:srgbClr val="00B0F0"/>
                </a:solidFill>
              </a:rPr>
              <a:t> </a:t>
            </a:r>
            <a:r>
              <a:rPr lang="en-US" sz="1400" b="1" dirty="0" err="1">
                <a:solidFill>
                  <a:srgbClr val="00B0F0"/>
                </a:solidFill>
              </a:rPr>
              <a:t>usar</a:t>
            </a:r>
            <a:r>
              <a:rPr lang="en-US" sz="1400" b="1" dirty="0">
                <a:solidFill>
                  <a:srgbClr val="00B0F0"/>
                </a:solidFill>
              </a:rPr>
              <a:t> </a:t>
            </a:r>
            <a:r>
              <a:rPr lang="en-US" sz="1400" b="1" dirty="0" err="1">
                <a:solidFill>
                  <a:srgbClr val="00B0F0"/>
                </a:solidFill>
              </a:rPr>
              <a:t>cualquier</a:t>
            </a:r>
            <a:r>
              <a:rPr lang="en-US" sz="1400" b="1" dirty="0">
                <a:solidFill>
                  <a:srgbClr val="00B0F0"/>
                </a:solidFill>
              </a:rPr>
              <a:t> </a:t>
            </a:r>
            <a:r>
              <a:rPr lang="en-US" sz="1400" b="1" dirty="0" err="1">
                <a:solidFill>
                  <a:srgbClr val="00B0F0"/>
                </a:solidFill>
              </a:rPr>
              <a:t>aplicacion</a:t>
            </a:r>
            <a:r>
              <a:rPr lang="en-US" sz="1400" b="1" dirty="0">
                <a:solidFill>
                  <a:srgbClr val="00B0F0"/>
                </a:solidFill>
              </a:rPr>
              <a:t> del </a:t>
            </a:r>
            <a:r>
              <a:rPr lang="en-US" sz="1400" b="1" dirty="0" err="1">
                <a:solidFill>
                  <a:srgbClr val="00B0F0"/>
                </a:solidFill>
              </a:rPr>
              <a:t>cliente</a:t>
            </a:r>
            <a:r>
              <a:rPr lang="en-US" sz="1400" b="1" dirty="0">
                <a:solidFill>
                  <a:srgbClr val="00B0F0"/>
                </a:solidFill>
              </a:rPr>
              <a:t> </a:t>
            </a:r>
            <a:r>
              <a:rPr lang="en-US" sz="1400" b="1" dirty="0" err="1">
                <a:solidFill>
                  <a:srgbClr val="00B0F0"/>
                </a:solidFill>
              </a:rPr>
              <a:t>como</a:t>
            </a:r>
            <a:r>
              <a:rPr lang="en-US" sz="1400" b="1" dirty="0">
                <a:solidFill>
                  <a:srgbClr val="00B0F0"/>
                </a:solidFill>
              </a:rPr>
              <a:t> base.</a:t>
            </a:r>
          </a:p>
          <a:p>
            <a:r>
              <a:rPr lang="en-US" sz="1400" b="1" dirty="0" err="1">
                <a:solidFill>
                  <a:srgbClr val="00B0F0"/>
                </a:solidFill>
              </a:rPr>
              <a:t>Esto</a:t>
            </a:r>
            <a:r>
              <a:rPr lang="en-US" sz="1400" b="1" dirty="0">
                <a:solidFill>
                  <a:srgbClr val="00B0F0"/>
                </a:solidFill>
              </a:rPr>
              <a:t> </a:t>
            </a:r>
            <a:r>
              <a:rPr lang="en-US" sz="1400" b="1" dirty="0" err="1">
                <a:solidFill>
                  <a:srgbClr val="00B0F0"/>
                </a:solidFill>
              </a:rPr>
              <a:t>ahorra</a:t>
            </a:r>
            <a:r>
              <a:rPr lang="en-US" sz="1400" b="1" dirty="0">
                <a:solidFill>
                  <a:srgbClr val="00B0F0"/>
                </a:solidFill>
              </a:rPr>
              <a:t> </a:t>
            </a:r>
            <a:r>
              <a:rPr lang="en-US" sz="1400" b="1" dirty="0" err="1">
                <a:solidFill>
                  <a:srgbClr val="00B0F0"/>
                </a:solidFill>
              </a:rPr>
              <a:t>tiempo</a:t>
            </a:r>
            <a:r>
              <a:rPr lang="en-US" sz="1400" b="1" dirty="0">
                <a:solidFill>
                  <a:srgbClr val="00B0F0"/>
                </a:solidFill>
              </a:rPr>
              <a:t> al </a:t>
            </a:r>
            <a:r>
              <a:rPr lang="en-US" sz="1400" b="1" dirty="0" err="1">
                <a:solidFill>
                  <a:srgbClr val="00B0F0"/>
                </a:solidFill>
              </a:rPr>
              <a:t>hacer</a:t>
            </a:r>
            <a:r>
              <a:rPr lang="en-US" sz="1400" b="1" dirty="0">
                <a:solidFill>
                  <a:srgbClr val="00B0F0"/>
                </a:solidFill>
              </a:rPr>
              <a:t> el review, </a:t>
            </a:r>
            <a:r>
              <a:rPr lang="en-US" sz="1400" b="1" dirty="0" err="1">
                <a:solidFill>
                  <a:srgbClr val="00B0F0"/>
                </a:solidFill>
              </a:rPr>
              <a:t>si</a:t>
            </a:r>
            <a:r>
              <a:rPr lang="en-US" sz="1400" b="1" dirty="0">
                <a:solidFill>
                  <a:srgbClr val="00B0F0"/>
                </a:solidFill>
              </a:rPr>
              <a:t> el </a:t>
            </a:r>
            <a:r>
              <a:rPr lang="en-US" sz="1400" b="1" dirty="0" err="1">
                <a:solidFill>
                  <a:srgbClr val="00B0F0"/>
                </a:solidFill>
              </a:rPr>
              <a:t>mismo</a:t>
            </a:r>
            <a:r>
              <a:rPr lang="en-US" sz="1400" b="1" dirty="0">
                <a:solidFill>
                  <a:srgbClr val="00B0F0"/>
                </a:solidFill>
              </a:rPr>
              <a:t> </a:t>
            </a:r>
            <a:r>
              <a:rPr lang="en-US" sz="1400" b="1" dirty="0" err="1">
                <a:solidFill>
                  <a:srgbClr val="00B0F0"/>
                </a:solidFill>
              </a:rPr>
              <a:t>cliente</a:t>
            </a:r>
            <a:r>
              <a:rPr lang="en-US" sz="1400" b="1" dirty="0">
                <a:solidFill>
                  <a:srgbClr val="00B0F0"/>
                </a:solidFill>
              </a:rPr>
              <a:t> </a:t>
            </a:r>
            <a:r>
              <a:rPr lang="en-US" sz="1400" b="1" dirty="0" err="1">
                <a:solidFill>
                  <a:srgbClr val="00B0F0"/>
                </a:solidFill>
              </a:rPr>
              <a:t>tiene</a:t>
            </a:r>
            <a:r>
              <a:rPr lang="en-US" sz="1400" b="1" dirty="0">
                <a:solidFill>
                  <a:srgbClr val="00B0F0"/>
                </a:solidFill>
              </a:rPr>
              <a:t> </a:t>
            </a:r>
            <a:r>
              <a:rPr lang="en-US" sz="1400" b="1" dirty="0" err="1">
                <a:solidFill>
                  <a:srgbClr val="00B0F0"/>
                </a:solidFill>
              </a:rPr>
              <a:t>otra</a:t>
            </a:r>
            <a:r>
              <a:rPr lang="en-US" sz="1400" b="1" dirty="0">
                <a:solidFill>
                  <a:srgbClr val="00B0F0"/>
                </a:solidFill>
              </a:rPr>
              <a:t> </a:t>
            </a:r>
            <a:r>
              <a:rPr lang="en-US" sz="1400" b="1" dirty="0" err="1">
                <a:solidFill>
                  <a:srgbClr val="00B0F0"/>
                </a:solidFill>
              </a:rPr>
              <a:t>aplicacion</a:t>
            </a:r>
            <a:r>
              <a:rPr lang="en-US" sz="1400" b="1" dirty="0">
                <a:solidFill>
                  <a:srgbClr val="00B0F0"/>
                </a:solidFill>
              </a:rPr>
              <a:t>, </a:t>
            </a:r>
            <a:r>
              <a:rPr lang="en-US" sz="1400" b="1" dirty="0" err="1">
                <a:solidFill>
                  <a:srgbClr val="00B0F0"/>
                </a:solidFill>
              </a:rPr>
              <a:t>usenla</a:t>
            </a:r>
            <a:r>
              <a:rPr lang="en-US" sz="1400" b="1" dirty="0">
                <a:solidFill>
                  <a:srgbClr val="00B0F0"/>
                </a:solidFill>
              </a:rPr>
              <a:t> </a:t>
            </a:r>
            <a:r>
              <a:rPr lang="en-US" sz="1400" b="1" dirty="0" err="1">
                <a:solidFill>
                  <a:srgbClr val="00B0F0"/>
                </a:solidFill>
              </a:rPr>
              <a:t>como</a:t>
            </a:r>
            <a:r>
              <a:rPr lang="en-US" sz="1400" b="1" dirty="0">
                <a:solidFill>
                  <a:srgbClr val="00B0F0"/>
                </a:solidFill>
              </a:rPr>
              <a:t> base. Solo </a:t>
            </a:r>
            <a:r>
              <a:rPr lang="en-US" sz="1400" b="1" dirty="0" err="1">
                <a:solidFill>
                  <a:srgbClr val="00B0F0"/>
                </a:solidFill>
              </a:rPr>
              <a:t>tomara</a:t>
            </a:r>
            <a:r>
              <a:rPr lang="en-US" sz="1400" b="1" dirty="0">
                <a:solidFill>
                  <a:srgbClr val="00B0F0"/>
                </a:solidFill>
              </a:rPr>
              <a:t> los </a:t>
            </a:r>
            <a:r>
              <a:rPr lang="en-US" sz="1400" b="1" dirty="0" err="1">
                <a:solidFill>
                  <a:srgbClr val="00B0F0"/>
                </a:solidFill>
              </a:rPr>
              <a:t>componentes</a:t>
            </a:r>
            <a:r>
              <a:rPr lang="en-US" sz="1400" b="1" dirty="0">
                <a:solidFill>
                  <a:srgbClr val="00B0F0"/>
                </a:solidFill>
              </a:rPr>
              <a:t> que </a:t>
            </a:r>
            <a:r>
              <a:rPr lang="en-US" sz="1400" b="1" dirty="0" err="1">
                <a:solidFill>
                  <a:srgbClr val="00B0F0"/>
                </a:solidFill>
              </a:rPr>
              <a:t>tiene</a:t>
            </a:r>
            <a:r>
              <a:rPr lang="en-US" sz="1400" b="1" dirty="0">
                <a:solidFill>
                  <a:srgbClr val="00B0F0"/>
                </a:solidFill>
              </a:rPr>
              <a:t> la </a:t>
            </a:r>
            <a:r>
              <a:rPr lang="en-US" sz="1400" b="1" dirty="0" err="1">
                <a:solidFill>
                  <a:srgbClr val="00B0F0"/>
                </a:solidFill>
              </a:rPr>
              <a:t>aplicacion</a:t>
            </a:r>
            <a:r>
              <a:rPr lang="en-US" sz="1400" b="1" dirty="0">
                <a:solidFill>
                  <a:srgbClr val="00B0F0"/>
                </a:solidFill>
              </a:rPr>
              <a:t> que </a:t>
            </a:r>
            <a:r>
              <a:rPr lang="en-US" sz="1400" b="1" dirty="0" err="1">
                <a:solidFill>
                  <a:srgbClr val="00B0F0"/>
                </a:solidFill>
              </a:rPr>
              <a:t>usan</a:t>
            </a:r>
            <a:r>
              <a:rPr lang="en-US" sz="1400" b="1" dirty="0">
                <a:solidFill>
                  <a:srgbClr val="00B0F0"/>
                </a:solidFill>
              </a:rPr>
              <a:t>, los que no </a:t>
            </a:r>
            <a:r>
              <a:rPr lang="en-US" sz="1400" b="1" dirty="0" err="1">
                <a:solidFill>
                  <a:srgbClr val="00B0F0"/>
                </a:solidFill>
              </a:rPr>
              <a:t>esten</a:t>
            </a:r>
            <a:r>
              <a:rPr lang="en-US" sz="1400" b="1" dirty="0">
                <a:solidFill>
                  <a:srgbClr val="00B0F0"/>
                </a:solidFill>
              </a:rPr>
              <a:t> </a:t>
            </a:r>
            <a:r>
              <a:rPr lang="en-US" sz="1400" b="1" dirty="0" err="1">
                <a:solidFill>
                  <a:srgbClr val="00B0F0"/>
                </a:solidFill>
              </a:rPr>
              <a:t>en</a:t>
            </a:r>
            <a:r>
              <a:rPr lang="en-US" sz="1400" b="1" dirty="0">
                <a:solidFill>
                  <a:srgbClr val="00B0F0"/>
                </a:solidFill>
              </a:rPr>
              <a:t> la </a:t>
            </a:r>
            <a:r>
              <a:rPr lang="en-US" sz="1400" b="1" dirty="0" err="1">
                <a:solidFill>
                  <a:srgbClr val="00B0F0"/>
                </a:solidFill>
              </a:rPr>
              <a:t>nueva</a:t>
            </a:r>
            <a:r>
              <a:rPr lang="en-US" sz="1400" b="1" dirty="0">
                <a:solidFill>
                  <a:srgbClr val="00B0F0"/>
                </a:solidFill>
              </a:rPr>
              <a:t> </a:t>
            </a:r>
            <a:r>
              <a:rPr lang="en-US" sz="1400" b="1" dirty="0" err="1">
                <a:solidFill>
                  <a:srgbClr val="00B0F0"/>
                </a:solidFill>
              </a:rPr>
              <a:t>aplicacion</a:t>
            </a:r>
            <a:r>
              <a:rPr lang="en-US" sz="1400" b="1" dirty="0">
                <a:solidFill>
                  <a:srgbClr val="00B0F0"/>
                </a:solidFill>
              </a:rPr>
              <a:t> no se </a:t>
            </a:r>
            <a:r>
              <a:rPr lang="en-US" sz="1400" b="1" dirty="0" err="1">
                <a:solidFill>
                  <a:srgbClr val="00B0F0"/>
                </a:solidFill>
              </a:rPr>
              <a:t>clonaran</a:t>
            </a:r>
            <a:r>
              <a:rPr lang="en-US" sz="1400" b="1" dirty="0">
                <a:solidFill>
                  <a:srgbClr val="00B0F0"/>
                </a:solidFill>
              </a:rPr>
              <a:t>.</a:t>
            </a:r>
          </a:p>
          <a:p>
            <a:r>
              <a:rPr lang="en-US" sz="1600" b="1" dirty="0">
                <a:solidFill>
                  <a:schemeClr val="tx2"/>
                </a:solidFill>
              </a:rPr>
              <a:t>Please furnish the following information also required for project creation: </a:t>
            </a:r>
          </a:p>
          <a:p>
            <a:r>
              <a:rPr lang="en-US" sz="1600" b="1" dirty="0">
                <a:solidFill>
                  <a:schemeClr val="tx2"/>
                </a:solidFill>
              </a:rPr>
              <a:t>Project Owner: </a:t>
            </a:r>
            <a:r>
              <a:rPr lang="en-US" sz="1400" b="1" dirty="0">
                <a:solidFill>
                  <a:srgbClr val="00B0F0"/>
                </a:solidFill>
              </a:rPr>
              <a:t>Martin Cespedes </a:t>
            </a:r>
            <a:r>
              <a:rPr lang="en-US" sz="1400" b="1" dirty="0" err="1">
                <a:solidFill>
                  <a:srgbClr val="00B0F0"/>
                </a:solidFill>
              </a:rPr>
              <a:t>mcespedes</a:t>
            </a:r>
            <a:r>
              <a:rPr lang="en-US" sz="1400" b="1" dirty="0">
                <a:solidFill>
                  <a:srgbClr val="00B0F0"/>
                </a:solidFill>
              </a:rPr>
              <a:t> (</a:t>
            </a:r>
            <a:r>
              <a:rPr lang="en-US" sz="1400" b="1" dirty="0" err="1">
                <a:solidFill>
                  <a:srgbClr val="00B0F0"/>
                </a:solidFill>
              </a:rPr>
              <a:t>Siempre</a:t>
            </a:r>
            <a:r>
              <a:rPr lang="en-US" sz="1400" b="1" dirty="0">
                <a:solidFill>
                  <a:srgbClr val="00B0F0"/>
                </a:solidFill>
              </a:rPr>
              <a:t> debe ser </a:t>
            </a:r>
            <a:r>
              <a:rPr lang="en-US" sz="1400" b="1" dirty="0" err="1">
                <a:solidFill>
                  <a:srgbClr val="00B0F0"/>
                </a:solidFill>
              </a:rPr>
              <a:t>Tincho</a:t>
            </a:r>
            <a:r>
              <a:rPr lang="en-US" sz="1400" b="1" dirty="0">
                <a:solidFill>
                  <a:srgbClr val="00B0F0"/>
                </a:solidFill>
              </a:rPr>
              <a:t>)</a:t>
            </a:r>
            <a:br>
              <a:rPr lang="en-US" sz="1600" b="1" dirty="0">
                <a:solidFill>
                  <a:schemeClr val="tx2"/>
                </a:solidFill>
              </a:rPr>
            </a:br>
            <a:r>
              <a:rPr lang="en-US" sz="1600" b="1" dirty="0">
                <a:solidFill>
                  <a:schemeClr val="tx2"/>
                </a:solidFill>
              </a:rPr>
              <a:t>Project Description: </a:t>
            </a:r>
            <a:r>
              <a:rPr lang="en-US" sz="1400" b="1" dirty="0" err="1">
                <a:solidFill>
                  <a:srgbClr val="00B0F0"/>
                </a:solidFill>
              </a:rPr>
              <a:t>Poner</a:t>
            </a:r>
            <a:r>
              <a:rPr lang="en-US" sz="1400" b="1" dirty="0">
                <a:solidFill>
                  <a:srgbClr val="00B0F0"/>
                </a:solidFill>
              </a:rPr>
              <a:t> el </a:t>
            </a:r>
            <a:r>
              <a:rPr lang="en-US" sz="1400" b="1" dirty="0" err="1">
                <a:solidFill>
                  <a:srgbClr val="00B0F0"/>
                </a:solidFill>
              </a:rPr>
              <a:t>nombre</a:t>
            </a:r>
            <a:r>
              <a:rPr lang="en-US" sz="1400" b="1" dirty="0">
                <a:solidFill>
                  <a:srgbClr val="00B0F0"/>
                </a:solidFill>
              </a:rPr>
              <a:t> del Proyecto y de la </a:t>
            </a:r>
            <a:r>
              <a:rPr lang="en-US" sz="1400" b="1" dirty="0" err="1">
                <a:solidFill>
                  <a:srgbClr val="00B0F0"/>
                </a:solidFill>
              </a:rPr>
              <a:t>aplicación</a:t>
            </a:r>
            <a:r>
              <a:rPr lang="en-US" sz="1400" b="1" dirty="0">
                <a:solidFill>
                  <a:srgbClr val="00B0F0"/>
                </a:solidFill>
              </a:rPr>
              <a:t>.</a:t>
            </a:r>
            <a:br>
              <a:rPr lang="en-US" sz="1400" b="1" dirty="0">
                <a:solidFill>
                  <a:srgbClr val="00B0F0"/>
                </a:solidFill>
              </a:rPr>
            </a:br>
            <a:r>
              <a:rPr lang="en-US" sz="1600" b="1" dirty="0">
                <a:solidFill>
                  <a:schemeClr val="tx2"/>
                </a:solidFill>
              </a:rPr>
              <a:t>What is your department / business unit? ..AGS/CC/</a:t>
            </a:r>
            <a:r>
              <a:rPr lang="en-US" sz="1600" b="1" dirty="0" err="1">
                <a:solidFill>
                  <a:schemeClr val="tx2"/>
                </a:solidFill>
              </a:rPr>
              <a:t>DataSoln</a:t>
            </a:r>
            <a:r>
              <a:rPr lang="en-US" sz="1600" b="1" dirty="0">
                <a:solidFill>
                  <a:schemeClr val="tx2"/>
                </a:solidFill>
              </a:rPr>
              <a:t>/CAE/DCA/EPT/Labs/GCS Ops/GO/PS/SME/UC/UCP/VID: </a:t>
            </a:r>
            <a:r>
              <a:rPr lang="en-US" sz="1400" b="1" dirty="0">
                <a:solidFill>
                  <a:srgbClr val="00B0F0"/>
                </a:solidFill>
              </a:rPr>
              <a:t>EPT</a:t>
            </a:r>
            <a:br>
              <a:rPr lang="en-US" sz="1600" b="1" dirty="0">
                <a:solidFill>
                  <a:schemeClr val="tx2"/>
                </a:solidFill>
              </a:rPr>
            </a:br>
            <a:r>
              <a:rPr lang="en-US" sz="1600" b="1" dirty="0">
                <a:solidFill>
                  <a:schemeClr val="tx2"/>
                </a:solidFill>
              </a:rPr>
              <a:t>What is the release date of expected version or release? ..YYYY/MM/DD: </a:t>
            </a:r>
            <a:br>
              <a:rPr lang="en-US" sz="1600" b="1" dirty="0">
                <a:solidFill>
                  <a:schemeClr val="tx2"/>
                </a:solidFill>
              </a:rPr>
            </a:br>
            <a:r>
              <a:rPr lang="en-US" sz="1600" b="1" dirty="0">
                <a:solidFill>
                  <a:schemeClr val="tx2"/>
                </a:solidFill>
              </a:rPr>
              <a:t>What is the commit date of expected version or release? ..YYYY/MM/DD: </a:t>
            </a:r>
          </a:p>
          <a:p>
            <a:r>
              <a:rPr lang="en-US" sz="1400" b="1" dirty="0" err="1">
                <a:solidFill>
                  <a:srgbClr val="00B0F0"/>
                </a:solidFill>
              </a:rPr>
              <a:t>Pongan</a:t>
            </a:r>
            <a:r>
              <a:rPr lang="en-US" sz="1400" b="1" dirty="0">
                <a:solidFill>
                  <a:srgbClr val="00B0F0"/>
                </a:solidFill>
              </a:rPr>
              <a:t> una o dos </a:t>
            </a:r>
            <a:r>
              <a:rPr lang="en-US" sz="1400" b="1" dirty="0" err="1">
                <a:solidFill>
                  <a:srgbClr val="00B0F0"/>
                </a:solidFill>
              </a:rPr>
              <a:t>semanas</a:t>
            </a:r>
            <a:r>
              <a:rPr lang="en-US" sz="1400" b="1" dirty="0">
                <a:solidFill>
                  <a:srgbClr val="00B0F0"/>
                </a:solidFill>
              </a:rPr>
              <a:t> </a:t>
            </a:r>
            <a:r>
              <a:rPr lang="en-US" sz="1400" b="1" dirty="0" err="1">
                <a:solidFill>
                  <a:srgbClr val="00B0F0"/>
                </a:solidFill>
              </a:rPr>
              <a:t>en</a:t>
            </a:r>
            <a:r>
              <a:rPr lang="en-US" sz="1400" b="1" dirty="0">
                <a:solidFill>
                  <a:srgbClr val="00B0F0"/>
                </a:solidFill>
              </a:rPr>
              <a:t> el </a:t>
            </a:r>
            <a:r>
              <a:rPr lang="en-US" sz="1400" b="1" dirty="0" err="1">
                <a:solidFill>
                  <a:srgbClr val="00B0F0"/>
                </a:solidFill>
              </a:rPr>
              <a:t>futuro</a:t>
            </a:r>
            <a:r>
              <a:rPr lang="en-US" sz="1400" b="1" dirty="0">
                <a:solidFill>
                  <a:srgbClr val="00B0F0"/>
                </a:solidFill>
              </a:rPr>
              <a:t>, no es </a:t>
            </a:r>
            <a:r>
              <a:rPr lang="en-US" sz="1400" b="1" dirty="0" err="1">
                <a:solidFill>
                  <a:srgbClr val="00B0F0"/>
                </a:solidFill>
              </a:rPr>
              <a:t>necesario</a:t>
            </a:r>
            <a:r>
              <a:rPr lang="en-US" sz="1400" b="1" dirty="0">
                <a:solidFill>
                  <a:srgbClr val="00B0F0"/>
                </a:solidFill>
              </a:rPr>
              <a:t> </a:t>
            </a:r>
            <a:r>
              <a:rPr lang="en-US" sz="1400" b="1" dirty="0" err="1">
                <a:solidFill>
                  <a:srgbClr val="00B0F0"/>
                </a:solidFill>
              </a:rPr>
              <a:t>poner</a:t>
            </a:r>
            <a:r>
              <a:rPr lang="en-US" sz="1400" b="1" dirty="0">
                <a:solidFill>
                  <a:srgbClr val="00B0F0"/>
                </a:solidFill>
              </a:rPr>
              <a:t> </a:t>
            </a:r>
            <a:r>
              <a:rPr lang="en-US" sz="1400" b="1" dirty="0" err="1">
                <a:solidFill>
                  <a:srgbClr val="00B0F0"/>
                </a:solidFill>
              </a:rPr>
              <a:t>fechas</a:t>
            </a:r>
            <a:r>
              <a:rPr lang="en-US" sz="1400" b="1" dirty="0">
                <a:solidFill>
                  <a:srgbClr val="00B0F0"/>
                </a:solidFill>
              </a:rPr>
              <a:t> exactas. </a:t>
            </a:r>
            <a:r>
              <a:rPr lang="en-US" sz="1400" b="1" dirty="0" err="1">
                <a:solidFill>
                  <a:srgbClr val="00B0F0"/>
                </a:solidFill>
              </a:rPr>
              <a:t>Porque</a:t>
            </a:r>
            <a:r>
              <a:rPr lang="en-US" sz="1400" b="1" dirty="0">
                <a:solidFill>
                  <a:srgbClr val="00B0F0"/>
                </a:solidFill>
              </a:rPr>
              <a:t> </a:t>
            </a:r>
            <a:r>
              <a:rPr lang="en-US" sz="1400" b="1" dirty="0" err="1">
                <a:solidFill>
                  <a:srgbClr val="00B0F0"/>
                </a:solidFill>
              </a:rPr>
              <a:t>dependera</a:t>
            </a:r>
            <a:r>
              <a:rPr lang="en-US" sz="1400" b="1" dirty="0">
                <a:solidFill>
                  <a:srgbClr val="00B0F0"/>
                </a:solidFill>
              </a:rPr>
              <a:t> de </a:t>
            </a:r>
            <a:r>
              <a:rPr lang="en-US" sz="1400" b="1" dirty="0" err="1">
                <a:solidFill>
                  <a:srgbClr val="00B0F0"/>
                </a:solidFill>
              </a:rPr>
              <a:t>cuanto</a:t>
            </a:r>
            <a:r>
              <a:rPr lang="en-US" sz="1400" b="1" dirty="0">
                <a:solidFill>
                  <a:srgbClr val="00B0F0"/>
                </a:solidFill>
              </a:rPr>
              <a:t> </a:t>
            </a:r>
            <a:r>
              <a:rPr lang="en-US" sz="1400" b="1" dirty="0" err="1">
                <a:solidFill>
                  <a:srgbClr val="00B0F0"/>
                </a:solidFill>
              </a:rPr>
              <a:t>tarden</a:t>
            </a:r>
            <a:r>
              <a:rPr lang="en-US" sz="1400" b="1" dirty="0">
                <a:solidFill>
                  <a:srgbClr val="00B0F0"/>
                </a:solidFill>
              </a:rPr>
              <a:t> </a:t>
            </a:r>
            <a:r>
              <a:rPr lang="en-US" sz="1400" b="1" dirty="0" err="1">
                <a:solidFill>
                  <a:srgbClr val="00B0F0"/>
                </a:solidFill>
              </a:rPr>
              <a:t>en</a:t>
            </a:r>
            <a:r>
              <a:rPr lang="en-US" sz="1400" b="1" dirty="0">
                <a:solidFill>
                  <a:srgbClr val="00B0F0"/>
                </a:solidFill>
              </a:rPr>
              <a:t> </a:t>
            </a:r>
            <a:r>
              <a:rPr lang="en-US" sz="1400" b="1" dirty="0" err="1">
                <a:solidFill>
                  <a:srgbClr val="00B0F0"/>
                </a:solidFill>
              </a:rPr>
              <a:t>hacer</a:t>
            </a:r>
            <a:r>
              <a:rPr lang="en-US" sz="1400" b="1" dirty="0">
                <a:solidFill>
                  <a:srgbClr val="00B0F0"/>
                </a:solidFill>
              </a:rPr>
              <a:t> review y </a:t>
            </a:r>
            <a:r>
              <a:rPr lang="en-US" sz="1400" b="1" dirty="0" err="1">
                <a:solidFill>
                  <a:srgbClr val="00B0F0"/>
                </a:solidFill>
              </a:rPr>
              <a:t>cuanto</a:t>
            </a:r>
            <a:r>
              <a:rPr lang="en-US" sz="1400" b="1" dirty="0">
                <a:solidFill>
                  <a:srgbClr val="00B0F0"/>
                </a:solidFill>
              </a:rPr>
              <a:t> </a:t>
            </a:r>
            <a:r>
              <a:rPr lang="en-US" sz="1400" b="1" dirty="0" err="1">
                <a:solidFill>
                  <a:srgbClr val="00B0F0"/>
                </a:solidFill>
              </a:rPr>
              <a:t>tarde</a:t>
            </a:r>
            <a:r>
              <a:rPr lang="en-US" sz="1400" b="1" dirty="0">
                <a:solidFill>
                  <a:srgbClr val="00B0F0"/>
                </a:solidFill>
              </a:rPr>
              <a:t> </a:t>
            </a:r>
            <a:r>
              <a:rPr lang="en-US" sz="1400" b="1" dirty="0" err="1">
                <a:solidFill>
                  <a:srgbClr val="00B0F0"/>
                </a:solidFill>
              </a:rPr>
              <a:t>legales</a:t>
            </a:r>
            <a:r>
              <a:rPr lang="en-US" sz="1400" b="1" dirty="0">
                <a:solidFill>
                  <a:srgbClr val="00B0F0"/>
                </a:solidFill>
              </a:rPr>
              <a:t> </a:t>
            </a:r>
            <a:r>
              <a:rPr lang="en-US" sz="1400" b="1" dirty="0" err="1">
                <a:solidFill>
                  <a:srgbClr val="00B0F0"/>
                </a:solidFill>
              </a:rPr>
              <a:t>en</a:t>
            </a:r>
            <a:r>
              <a:rPr lang="en-US" sz="1400" b="1" dirty="0">
                <a:solidFill>
                  <a:srgbClr val="00B0F0"/>
                </a:solidFill>
              </a:rPr>
              <a:t> </a:t>
            </a:r>
            <a:r>
              <a:rPr lang="en-US" sz="1400" b="1" dirty="0" err="1">
                <a:solidFill>
                  <a:srgbClr val="00B0F0"/>
                </a:solidFill>
              </a:rPr>
              <a:t>aprobar</a:t>
            </a:r>
            <a:r>
              <a:rPr lang="en-US" sz="1400" b="1" dirty="0">
                <a:solidFill>
                  <a:srgbClr val="00B0F0"/>
                </a:solidFill>
              </a:rPr>
              <a:t> los components, </a:t>
            </a:r>
            <a:r>
              <a:rPr lang="en-US" sz="1400" b="1" dirty="0" err="1">
                <a:solidFill>
                  <a:srgbClr val="00B0F0"/>
                </a:solidFill>
              </a:rPr>
              <a:t>ni</a:t>
            </a:r>
            <a:r>
              <a:rPr lang="en-US" sz="1400" b="1" dirty="0">
                <a:solidFill>
                  <a:srgbClr val="00B0F0"/>
                </a:solidFill>
              </a:rPr>
              <a:t> se </a:t>
            </a:r>
            <a:r>
              <a:rPr lang="en-US" sz="1400" b="1" dirty="0" err="1">
                <a:solidFill>
                  <a:srgbClr val="00B0F0"/>
                </a:solidFill>
              </a:rPr>
              <a:t>fijan</a:t>
            </a:r>
            <a:r>
              <a:rPr lang="en-US" sz="1400" b="1" dirty="0">
                <a:solidFill>
                  <a:srgbClr val="00B0F0"/>
                </a:solidFill>
              </a:rPr>
              <a:t> </a:t>
            </a:r>
            <a:r>
              <a:rPr lang="en-US" sz="1400" b="1" dirty="0" err="1">
                <a:solidFill>
                  <a:srgbClr val="00B0F0"/>
                </a:solidFill>
              </a:rPr>
              <a:t>en</a:t>
            </a:r>
            <a:r>
              <a:rPr lang="en-US" sz="1400" b="1" dirty="0">
                <a:solidFill>
                  <a:srgbClr val="00B0F0"/>
                </a:solidFill>
              </a:rPr>
              <a:t> </a:t>
            </a:r>
            <a:r>
              <a:rPr lang="en-US" sz="1400" b="1" dirty="0" err="1">
                <a:solidFill>
                  <a:srgbClr val="00B0F0"/>
                </a:solidFill>
              </a:rPr>
              <a:t>esto</a:t>
            </a:r>
            <a:r>
              <a:rPr lang="en-US" sz="1400" b="1" dirty="0">
                <a:solidFill>
                  <a:srgbClr val="00B0F0"/>
                </a:solidFill>
              </a:rPr>
              <a:t>.</a:t>
            </a:r>
            <a:br>
              <a:rPr lang="en-US" sz="1600" b="1" dirty="0">
                <a:solidFill>
                  <a:schemeClr val="tx2"/>
                </a:solidFill>
              </a:rPr>
            </a:br>
            <a:r>
              <a:rPr lang="en-US" sz="1600" b="1" dirty="0">
                <a:solidFill>
                  <a:schemeClr val="tx2"/>
                </a:solidFill>
              </a:rPr>
              <a:t>Do you want any component changes should be applicable across project? (Yes or No): </a:t>
            </a:r>
            <a:r>
              <a:rPr lang="en-US" sz="1400" b="1" dirty="0">
                <a:solidFill>
                  <a:srgbClr val="00B0F0"/>
                </a:solidFill>
              </a:rPr>
              <a:t>NO</a:t>
            </a:r>
          </a:p>
          <a:p>
            <a:pPr>
              <a:lnSpc>
                <a:spcPct val="90000"/>
              </a:lnSpc>
              <a:spcBef>
                <a:spcPct val="50000"/>
              </a:spcBef>
              <a:buClr>
                <a:srgbClr val="FF9900"/>
              </a:buClr>
              <a:buSzPct val="140000"/>
              <a:defRPr/>
            </a:pPr>
            <a:r>
              <a:rPr lang="es-MX" sz="1600" b="1" dirty="0">
                <a:solidFill>
                  <a:schemeClr val="tx2"/>
                </a:solidFill>
              </a:rPr>
              <a:t>En el </a:t>
            </a:r>
            <a:r>
              <a:rPr lang="es-MX" sz="1600" b="1" dirty="0" err="1">
                <a:solidFill>
                  <a:schemeClr val="tx2"/>
                </a:solidFill>
              </a:rPr>
              <a:t>template</a:t>
            </a:r>
            <a:r>
              <a:rPr lang="es-MX" sz="1600" b="1" dirty="0">
                <a:solidFill>
                  <a:schemeClr val="tx2"/>
                </a:solidFill>
              </a:rPr>
              <a:t> del ticket no esta esta ultima parte pero es importante:</a:t>
            </a:r>
          </a:p>
          <a:p>
            <a:pPr>
              <a:lnSpc>
                <a:spcPct val="90000"/>
              </a:lnSpc>
              <a:spcBef>
                <a:spcPct val="50000"/>
              </a:spcBef>
              <a:buClr>
                <a:srgbClr val="FF9900"/>
              </a:buClr>
              <a:buSzPct val="140000"/>
              <a:defRPr/>
            </a:pPr>
            <a:r>
              <a:rPr lang="es-MX" sz="1600" b="1" dirty="0" err="1">
                <a:solidFill>
                  <a:schemeClr val="tx2"/>
                </a:solidFill>
              </a:rPr>
              <a:t>Please</a:t>
            </a:r>
            <a:r>
              <a:rPr lang="es-MX" sz="1600" b="1" dirty="0">
                <a:solidFill>
                  <a:schemeClr val="tx2"/>
                </a:solidFill>
              </a:rPr>
              <a:t> </a:t>
            </a:r>
            <a:r>
              <a:rPr lang="es-MX" sz="1600" b="1" dirty="0" err="1">
                <a:solidFill>
                  <a:schemeClr val="tx2"/>
                </a:solidFill>
              </a:rPr>
              <a:t>create</a:t>
            </a:r>
            <a:r>
              <a:rPr lang="es-MX" sz="1600" b="1" dirty="0">
                <a:solidFill>
                  <a:schemeClr val="tx2"/>
                </a:solidFill>
              </a:rPr>
              <a:t> </a:t>
            </a:r>
            <a:r>
              <a:rPr lang="es-MX" sz="1600" b="1" dirty="0" err="1">
                <a:solidFill>
                  <a:schemeClr val="tx2"/>
                </a:solidFill>
              </a:rPr>
              <a:t>Bamboo</a:t>
            </a:r>
            <a:r>
              <a:rPr lang="es-MX" sz="1600" b="1" dirty="0">
                <a:solidFill>
                  <a:schemeClr val="tx2"/>
                </a:solidFill>
              </a:rPr>
              <a:t> Plan. Link: http://bamboo.forge.avaya/******</a:t>
            </a:r>
          </a:p>
          <a:p>
            <a:pPr>
              <a:lnSpc>
                <a:spcPct val="90000"/>
              </a:lnSpc>
              <a:spcBef>
                <a:spcPct val="50000"/>
              </a:spcBef>
              <a:buClr>
                <a:srgbClr val="FF9900"/>
              </a:buClr>
              <a:buSzPct val="140000"/>
              <a:defRPr/>
            </a:pPr>
            <a:r>
              <a:rPr lang="es-MX" sz="1600" b="1" dirty="0">
                <a:solidFill>
                  <a:srgbClr val="00B0F0"/>
                </a:solidFill>
              </a:rPr>
              <a:t>Por ultimo Agregar enlace al plan </a:t>
            </a:r>
            <a:r>
              <a:rPr lang="es-MX" sz="1600" b="1" dirty="0" err="1">
                <a:solidFill>
                  <a:srgbClr val="00B0F0"/>
                </a:solidFill>
              </a:rPr>
              <a:t>Daily</a:t>
            </a:r>
            <a:r>
              <a:rPr lang="es-MX" sz="1600" b="1" dirty="0">
                <a:solidFill>
                  <a:srgbClr val="00B0F0"/>
                </a:solidFill>
              </a:rPr>
              <a:t> del proyecto en </a:t>
            </a:r>
            <a:r>
              <a:rPr lang="es-MX" sz="1600" b="1" dirty="0" err="1">
                <a:solidFill>
                  <a:srgbClr val="00B0F0"/>
                </a:solidFill>
              </a:rPr>
              <a:t>Bamboo</a:t>
            </a:r>
            <a:r>
              <a:rPr lang="es-MX" sz="1600" b="1" dirty="0">
                <a:solidFill>
                  <a:srgbClr val="00B0F0"/>
                </a:solidFill>
              </a:rPr>
              <a:t>.</a:t>
            </a:r>
            <a:endParaRPr lang="es-MX" sz="1600" b="1" dirty="0">
              <a:solidFill>
                <a:schemeClr val="tx2"/>
              </a:solidFill>
            </a:endParaRPr>
          </a:p>
        </p:txBody>
      </p:sp>
      <p:sp>
        <p:nvSpPr>
          <p:cNvPr id="3" name="TextBox 2">
            <a:extLst>
              <a:ext uri="{FF2B5EF4-FFF2-40B4-BE49-F238E27FC236}">
                <a16:creationId xmlns:a16="http://schemas.microsoft.com/office/drawing/2014/main" id="{AE119A14-8448-45DE-BB34-DAE0FC12CC96}"/>
              </a:ext>
            </a:extLst>
          </p:cNvPr>
          <p:cNvSpPr txBox="1"/>
          <p:nvPr/>
        </p:nvSpPr>
        <p:spPr>
          <a:xfrm>
            <a:off x="85726" y="1104900"/>
            <a:ext cx="2047874" cy="480131"/>
          </a:xfrm>
          <a:prstGeom prst="rect">
            <a:avLst/>
          </a:prstGeom>
          <a:noFill/>
        </p:spPr>
        <p:txBody>
          <a:bodyPr wrap="square" rtlCol="0">
            <a:spAutoFit/>
          </a:bodyPr>
          <a:lstStyle/>
          <a:p>
            <a:pPr>
              <a:lnSpc>
                <a:spcPct val="90000"/>
              </a:lnSpc>
              <a:spcBef>
                <a:spcPct val="50000"/>
              </a:spcBef>
              <a:buClr>
                <a:srgbClr val="FF9900"/>
              </a:buClr>
              <a:buSzPct val="140000"/>
              <a:defRPr/>
            </a:pPr>
            <a:r>
              <a:rPr lang="es-AR" sz="2400" b="1" dirty="0">
                <a:solidFill>
                  <a:schemeClr val="tx2"/>
                </a:solidFill>
              </a:rPr>
              <a:t>Descripción</a:t>
            </a:r>
            <a:r>
              <a:rPr lang="es-AR" sz="2800" b="1" dirty="0">
                <a:solidFill>
                  <a:schemeClr val="tx2"/>
                </a:solidFill>
              </a:rPr>
              <a:t>:</a:t>
            </a:r>
          </a:p>
        </p:txBody>
      </p:sp>
      <p:sp>
        <p:nvSpPr>
          <p:cNvPr id="4" name="Rectangle 3">
            <a:extLst>
              <a:ext uri="{FF2B5EF4-FFF2-40B4-BE49-F238E27FC236}">
                <a16:creationId xmlns:a16="http://schemas.microsoft.com/office/drawing/2014/main" id="{A061EA66-3B6A-4600-B692-6D4E00A86814}"/>
              </a:ext>
            </a:extLst>
          </p:cNvPr>
          <p:cNvSpPr>
            <a:spLocks noChangeArrowheads="1"/>
          </p:cNvSpPr>
          <p:nvPr/>
        </p:nvSpPr>
        <p:spPr bwMode="auto">
          <a:xfrm>
            <a:off x="85725" y="342900"/>
            <a:ext cx="9315450"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Pedir la creación del proyecto en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Tree>
    <p:extLst>
      <p:ext uri="{BB962C8B-B14F-4D97-AF65-F5344CB8AC3E}">
        <p14:creationId xmlns:p14="http://schemas.microsoft.com/office/powerpoint/2010/main" val="24792330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D1EFA-DF2D-4EE3-AF00-4998C8EE3E2E}"/>
              </a:ext>
            </a:extLst>
          </p:cNvPr>
          <p:cNvSpPr>
            <a:spLocks noChangeArrowheads="1"/>
          </p:cNvSpPr>
          <p:nvPr/>
        </p:nvSpPr>
        <p:spPr bwMode="auto">
          <a:xfrm>
            <a:off x="85725" y="342900"/>
            <a:ext cx="9315450"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Pedir la creación del proyecto en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pic>
        <p:nvPicPr>
          <p:cNvPr id="4" name="Picture 3" descr="A screenshot of a cell phone&#10;&#10;Description automatically generated">
            <a:extLst>
              <a:ext uri="{FF2B5EF4-FFF2-40B4-BE49-F238E27FC236}">
                <a16:creationId xmlns:a16="http://schemas.microsoft.com/office/drawing/2014/main" id="{2D3432C6-C930-4BAB-BA44-D2C29CD5E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528449"/>
            <a:ext cx="5172074" cy="1522164"/>
          </a:xfrm>
          <a:prstGeom prst="rect">
            <a:avLst/>
          </a:prstGeom>
        </p:spPr>
      </p:pic>
      <p:sp>
        <p:nvSpPr>
          <p:cNvPr id="6" name="TextBox 5">
            <a:extLst>
              <a:ext uri="{FF2B5EF4-FFF2-40B4-BE49-F238E27FC236}">
                <a16:creationId xmlns:a16="http://schemas.microsoft.com/office/drawing/2014/main" id="{94F8F34B-38EE-48E1-88D9-0EAAAA83FCDC}"/>
              </a:ext>
            </a:extLst>
          </p:cNvPr>
          <p:cNvSpPr txBox="1"/>
          <p:nvPr/>
        </p:nvSpPr>
        <p:spPr>
          <a:xfrm>
            <a:off x="21981" y="1066784"/>
            <a:ext cx="3928696" cy="461665"/>
          </a:xfrm>
          <a:prstGeom prst="rect">
            <a:avLst/>
          </a:prstGeom>
          <a:noFill/>
        </p:spPr>
        <p:txBody>
          <a:bodyPr wrap="square" rtlCol="0">
            <a:spAutoFit/>
          </a:bodyPr>
          <a:lstStyle/>
          <a:p>
            <a:r>
              <a:rPr lang="es-AR" altLang="es-AR" sz="2400" b="1" dirty="0">
                <a:solidFill>
                  <a:schemeClr val="tx2"/>
                </a:solidFill>
                <a:latin typeface="Eurostile" pitchFamily="34" charset="0"/>
              </a:rPr>
              <a:t>Finalmente hacer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a:t>
            </a:r>
            <a:r>
              <a:rPr lang="es-AR" altLang="es-AR" sz="2400" b="1" dirty="0" err="1">
                <a:solidFill>
                  <a:schemeClr val="tx2"/>
                </a:solidFill>
                <a:latin typeface="Eurostile" pitchFamily="34" charset="0"/>
              </a:rPr>
              <a:t>Create</a:t>
            </a:r>
            <a:r>
              <a:rPr lang="es-AR" altLang="es-AR" sz="2400" b="1" dirty="0">
                <a:solidFill>
                  <a:schemeClr val="tx2"/>
                </a:solidFill>
                <a:latin typeface="Eurostile" pitchFamily="34" charset="0"/>
              </a:rPr>
              <a:t>”:</a:t>
            </a:r>
          </a:p>
        </p:txBody>
      </p:sp>
      <p:sp>
        <p:nvSpPr>
          <p:cNvPr id="7" name="TextBox 6">
            <a:extLst>
              <a:ext uri="{FF2B5EF4-FFF2-40B4-BE49-F238E27FC236}">
                <a16:creationId xmlns:a16="http://schemas.microsoft.com/office/drawing/2014/main" id="{58B3D257-49E7-46E5-BD92-231A3EF95698}"/>
              </a:ext>
            </a:extLst>
          </p:cNvPr>
          <p:cNvSpPr txBox="1"/>
          <p:nvPr/>
        </p:nvSpPr>
        <p:spPr>
          <a:xfrm>
            <a:off x="979077" y="3332586"/>
            <a:ext cx="1366959" cy="584775"/>
          </a:xfrm>
          <a:prstGeom prst="rect">
            <a:avLst/>
          </a:prstGeom>
          <a:noFill/>
        </p:spPr>
        <p:txBody>
          <a:bodyPr wrap="square" rtlCol="0">
            <a:spAutoFit/>
          </a:bodyPr>
          <a:lstStyle/>
          <a:p>
            <a:r>
              <a:rPr lang="es-AR" altLang="es-AR" sz="3200" b="1" dirty="0">
                <a:solidFill>
                  <a:schemeClr val="tx2"/>
                </a:solidFill>
                <a:latin typeface="Eurostile" pitchFamily="34" charset="0"/>
              </a:rPr>
              <a:t>Ejemplo</a:t>
            </a:r>
            <a:endParaRPr lang="es-AR" altLang="es-AR" sz="2400" b="1" dirty="0">
              <a:solidFill>
                <a:schemeClr val="tx2"/>
              </a:solidFill>
              <a:latin typeface="Eurostile" pitchFamily="34" charset="0"/>
            </a:endParaRPr>
          </a:p>
        </p:txBody>
      </p:sp>
      <p:pic>
        <p:nvPicPr>
          <p:cNvPr id="9" name="Picture 8" descr="A screenshot of a social media post&#10;&#10;Description automatically generated">
            <a:extLst>
              <a:ext uri="{FF2B5EF4-FFF2-40B4-BE49-F238E27FC236}">
                <a16:creationId xmlns:a16="http://schemas.microsoft.com/office/drawing/2014/main" id="{78A46E76-BEEB-46DE-96A1-3FA36F156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128679"/>
            <a:ext cx="6924675" cy="5386421"/>
          </a:xfrm>
          <a:prstGeom prst="rect">
            <a:avLst/>
          </a:prstGeom>
        </p:spPr>
      </p:pic>
      <p:sp>
        <p:nvSpPr>
          <p:cNvPr id="11" name="Arrow: Right 10">
            <a:extLst>
              <a:ext uri="{FF2B5EF4-FFF2-40B4-BE49-F238E27FC236}">
                <a16:creationId xmlns:a16="http://schemas.microsoft.com/office/drawing/2014/main" id="{0CE03713-3AB4-4FA8-A19C-3991DA69B5C5}"/>
              </a:ext>
            </a:extLst>
          </p:cNvPr>
          <p:cNvSpPr/>
          <p:nvPr/>
        </p:nvSpPr>
        <p:spPr bwMode="auto">
          <a:xfrm>
            <a:off x="2641776" y="3236658"/>
            <a:ext cx="2013351" cy="854587"/>
          </a:xfrm>
          <a:prstGeom prst="rightArrow">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a:ln>
                <a:noFill/>
              </a:ln>
              <a:solidFill>
                <a:schemeClr val="accent1"/>
              </a:solidFill>
              <a:effectLst/>
              <a:latin typeface="Eurostile" pitchFamily="34" charset="0"/>
            </a:endParaRPr>
          </a:p>
        </p:txBody>
      </p:sp>
    </p:spTree>
    <p:extLst>
      <p:ext uri="{BB962C8B-B14F-4D97-AF65-F5344CB8AC3E}">
        <p14:creationId xmlns:p14="http://schemas.microsoft.com/office/powerpoint/2010/main" val="15618170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224180C-2322-4CAF-BB27-6318A8A48D73}"/>
              </a:ext>
            </a:extLst>
          </p:cNvPr>
          <p:cNvSpPr>
            <a:spLocks noChangeArrowheads="1"/>
          </p:cNvSpPr>
          <p:nvPr/>
        </p:nvSpPr>
        <p:spPr bwMode="auto">
          <a:xfrm>
            <a:off x="0" y="342900"/>
            <a:ext cx="7113588"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Escanear </a:t>
            </a:r>
            <a:r>
              <a:rPr lang="es-ES" sz="3000" b="1" dirty="0" err="1">
                <a:solidFill>
                  <a:srgbClr val="008000"/>
                </a:solidFill>
                <a:effectLst>
                  <a:outerShdw blurRad="38100" dist="38100" dir="2700000" algn="tl">
                    <a:srgbClr val="C0C0C0"/>
                  </a:outerShdw>
                </a:effectLst>
              </a:rPr>
              <a:t>Source</a:t>
            </a:r>
            <a:r>
              <a:rPr lang="es-ES" sz="3000" b="1" dirty="0">
                <a:solidFill>
                  <a:srgbClr val="008000"/>
                </a:solidFill>
                <a:effectLst>
                  <a:outerShdw blurRad="38100" dist="38100" dir="2700000" algn="tl">
                    <a:srgbClr val="C0C0C0"/>
                  </a:outerShdw>
                </a:effectLst>
              </a:rPr>
              <a:t> </a:t>
            </a:r>
            <a:r>
              <a:rPr lang="es-ES" sz="3000" b="1" dirty="0" err="1">
                <a:solidFill>
                  <a:srgbClr val="008000"/>
                </a:solidFill>
                <a:effectLst>
                  <a:outerShdw blurRad="38100" dist="38100" dir="2700000" algn="tl">
                    <a:srgbClr val="C0C0C0"/>
                  </a:outerShdw>
                </a:effectLst>
              </a:rPr>
              <a:t>Code</a:t>
            </a:r>
            <a:r>
              <a:rPr lang="es-ES" sz="3000" b="1" dirty="0">
                <a:solidFill>
                  <a:srgbClr val="008000"/>
                </a:solidFill>
                <a:effectLst>
                  <a:outerShdw blurRad="38100" dist="38100" dir="2700000" algn="tl">
                    <a:srgbClr val="C0C0C0"/>
                  </a:outerShdw>
                </a:effectLst>
              </a:rPr>
              <a:t> </a:t>
            </a:r>
            <a:r>
              <a:rPr lang="es-ES" sz="3000" b="1" dirty="0" err="1">
                <a:solidFill>
                  <a:srgbClr val="008000"/>
                </a:solidFill>
                <a:effectLst>
                  <a:outerShdw blurRad="38100" dist="38100" dir="2700000" algn="tl">
                    <a:srgbClr val="C0C0C0"/>
                  </a:outerShdw>
                </a:effectLst>
              </a:rPr>
              <a:t>Repository</a:t>
            </a:r>
            <a:r>
              <a:rPr lang="es-ES" sz="3000" b="1" dirty="0">
                <a:solidFill>
                  <a:srgbClr val="008000"/>
                </a:solidFill>
                <a:effectLst>
                  <a:outerShdw blurRad="38100" dist="38100" dir="2700000" algn="tl">
                    <a:srgbClr val="C0C0C0"/>
                  </a:outerShdw>
                </a:effectLst>
              </a:rPr>
              <a:t>.</a:t>
            </a:r>
          </a:p>
        </p:txBody>
      </p:sp>
      <p:sp>
        <p:nvSpPr>
          <p:cNvPr id="4" name="Rectangle 2">
            <a:extLst>
              <a:ext uri="{FF2B5EF4-FFF2-40B4-BE49-F238E27FC236}">
                <a16:creationId xmlns:a16="http://schemas.microsoft.com/office/drawing/2014/main" id="{92EA4565-B403-4DE8-A791-5A3D13D7F28F}"/>
              </a:ext>
            </a:extLst>
          </p:cNvPr>
          <p:cNvSpPr>
            <a:spLocks noChangeArrowheads="1"/>
          </p:cNvSpPr>
          <p:nvPr/>
        </p:nvSpPr>
        <p:spPr bwMode="auto">
          <a:xfrm>
            <a:off x="238849" y="1183844"/>
            <a:ext cx="7451725" cy="533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r>
              <a:rPr lang="es-AR" altLang="es-AR" sz="2400" b="1" dirty="0">
                <a:solidFill>
                  <a:schemeClr val="tx2"/>
                </a:solidFill>
                <a:latin typeface="Eurostile" pitchFamily="34" charset="0"/>
              </a:rPr>
              <a:t>Hay dos opciones para crear el plan de </a:t>
            </a:r>
            <a:r>
              <a:rPr lang="es-AR" altLang="es-AR" sz="2400" b="1" dirty="0" err="1">
                <a:solidFill>
                  <a:schemeClr val="tx2"/>
                </a:solidFill>
                <a:latin typeface="Eurostile" pitchFamily="34" charset="0"/>
              </a:rPr>
              <a:t>Bamboo</a:t>
            </a:r>
            <a:r>
              <a:rPr lang="es-AR" altLang="es-AR" sz="2400" b="1" dirty="0">
                <a:solidFill>
                  <a:schemeClr val="tx2"/>
                </a:solidFill>
                <a:latin typeface="Eurostile" pitchFamily="34" charset="0"/>
              </a:rPr>
              <a:t>:</a:t>
            </a:r>
          </a:p>
          <a:p>
            <a:pPr eaLnBrk="1" hangingPunct="1">
              <a:lnSpc>
                <a:spcPct val="90000"/>
              </a:lnSpc>
              <a:spcBef>
                <a:spcPct val="50000"/>
              </a:spcBef>
              <a:buClr>
                <a:srgbClr val="FF9900"/>
              </a:buClr>
              <a:buFont typeface="Wingdings" panose="05000000000000000000" pitchFamily="2" charset="2"/>
              <a:buNone/>
            </a:pPr>
            <a:r>
              <a:rPr lang="es-AR" altLang="es-AR" b="1" u="sng" dirty="0">
                <a:solidFill>
                  <a:schemeClr val="tx2"/>
                </a:solidFill>
                <a:latin typeface="Eurostile" pitchFamily="34" charset="0"/>
              </a:rPr>
              <a:t>Lo hacemos nosotros: </a:t>
            </a:r>
            <a:r>
              <a:rPr lang="es-AR" altLang="es-AR" sz="2400" b="1" dirty="0">
                <a:solidFill>
                  <a:schemeClr val="tx2"/>
                </a:solidFill>
                <a:latin typeface="Eurostile" pitchFamily="34" charset="0"/>
              </a:rPr>
              <a:t>No lo recomiendo, todavía hay problemas con esto, no siempre funciona, y se pierde tiempo encontrando el problema o pidiendo ayuda.</a:t>
            </a:r>
          </a:p>
          <a:p>
            <a:pPr eaLnBrk="1" hangingPunct="1">
              <a:lnSpc>
                <a:spcPct val="90000"/>
              </a:lnSpc>
              <a:spcBef>
                <a:spcPct val="50000"/>
              </a:spcBef>
              <a:buClr>
                <a:srgbClr val="FF9900"/>
              </a:buClr>
              <a:buFont typeface="Wingdings" panose="05000000000000000000" pitchFamily="2" charset="2"/>
              <a:buNone/>
            </a:pPr>
            <a:r>
              <a:rPr lang="es-AR" altLang="es-AR" b="1" u="sng" dirty="0">
                <a:solidFill>
                  <a:schemeClr val="tx2"/>
                </a:solidFill>
                <a:latin typeface="Eurostile" pitchFamily="34" charset="0"/>
              </a:rPr>
              <a:t>Lo hace la gente de Black </a:t>
            </a:r>
            <a:r>
              <a:rPr lang="es-AR" altLang="es-AR" b="1" u="sng" dirty="0" err="1">
                <a:solidFill>
                  <a:schemeClr val="tx2"/>
                </a:solidFill>
                <a:latin typeface="Eurostile" pitchFamily="34" charset="0"/>
              </a:rPr>
              <a:t>Duck</a:t>
            </a:r>
            <a:r>
              <a:rPr lang="es-AR" altLang="es-AR" b="1" u="sng" dirty="0">
                <a:solidFill>
                  <a:schemeClr val="tx2"/>
                </a:solidFill>
                <a:latin typeface="Eurostile" pitchFamily="34" charset="0"/>
              </a:rPr>
              <a:t> Hub: </a:t>
            </a:r>
            <a:r>
              <a:rPr lang="es-AR" altLang="es-AR" sz="2400" b="1" dirty="0">
                <a:solidFill>
                  <a:schemeClr val="tx2"/>
                </a:solidFill>
                <a:latin typeface="Eurostile" pitchFamily="34" charset="0"/>
              </a:rPr>
              <a:t>Esto es lo ideal, porque inmediatamente después de crear el proyecto, corren el plan, y nos ahorran mucho trabajo. Para esto, debemos aclarar al crear el ticket cual es el plan </a:t>
            </a:r>
            <a:r>
              <a:rPr lang="es-AR" altLang="es-AR" sz="2400" b="1" dirty="0" err="1">
                <a:solidFill>
                  <a:schemeClr val="tx2"/>
                </a:solidFill>
                <a:latin typeface="Eurostile" pitchFamily="34" charset="0"/>
              </a:rPr>
              <a:t>Daily</a:t>
            </a:r>
            <a:r>
              <a:rPr lang="es-AR" altLang="es-AR" sz="2400" b="1" dirty="0">
                <a:solidFill>
                  <a:schemeClr val="tx2"/>
                </a:solidFill>
                <a:latin typeface="Eurostile" pitchFamily="34" charset="0"/>
              </a:rPr>
              <a:t> de </a:t>
            </a:r>
            <a:r>
              <a:rPr lang="es-AR" altLang="es-AR" sz="2400" b="1" dirty="0" err="1">
                <a:solidFill>
                  <a:schemeClr val="tx2"/>
                </a:solidFill>
                <a:latin typeface="Eurostile" pitchFamily="34" charset="0"/>
              </a:rPr>
              <a:t>bamboo</a:t>
            </a:r>
            <a:r>
              <a:rPr lang="es-AR" altLang="es-AR" sz="2400" b="1" dirty="0">
                <a:solidFill>
                  <a:schemeClr val="tx2"/>
                </a:solidFill>
                <a:latin typeface="Eurostile" pitchFamily="34" charset="0"/>
              </a:rPr>
              <a:t>, el cual usaran de base para crear el plan de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y correr el script de escaneo.</a:t>
            </a:r>
          </a:p>
          <a:p>
            <a:pPr eaLnBrk="1" hangingPunct="1">
              <a:lnSpc>
                <a:spcPct val="90000"/>
              </a:lnSpc>
              <a:spcBef>
                <a:spcPct val="50000"/>
              </a:spcBef>
              <a:buClr>
                <a:srgbClr val="FF9900"/>
              </a:buClr>
              <a:buFont typeface="Wingdings" panose="05000000000000000000" pitchFamily="2" charset="2"/>
              <a:buNone/>
            </a:pPr>
            <a:r>
              <a:rPr lang="es-AR" altLang="es-AR" b="1" u="sng" dirty="0">
                <a:solidFill>
                  <a:schemeClr val="tx2"/>
                </a:solidFill>
                <a:latin typeface="Eurostile" pitchFamily="34" charset="0"/>
              </a:rPr>
              <a:t>NOTA</a:t>
            </a:r>
            <a:r>
              <a:rPr lang="es-AR" altLang="es-AR" sz="2400" b="1" dirty="0">
                <a:solidFill>
                  <a:schemeClr val="tx2"/>
                </a:solidFill>
                <a:latin typeface="Eurostile" pitchFamily="34" charset="0"/>
              </a:rPr>
              <a:t>: NO lo configuran para que se ejecute automáticamente, lo dejan ejecutado una vez exitosamente y listo. Nosotros debemos configurarlo para que se ejecute una vez al </a:t>
            </a:r>
            <a:r>
              <a:rPr lang="es-AR" altLang="es-AR" sz="2400" b="1" dirty="0" err="1">
                <a:solidFill>
                  <a:schemeClr val="tx2"/>
                </a:solidFill>
                <a:latin typeface="Eurostile" pitchFamily="34" charset="0"/>
              </a:rPr>
              <a:t>dia</a:t>
            </a:r>
            <a:r>
              <a:rPr lang="es-AR" altLang="es-AR" sz="2400" b="1" dirty="0">
                <a:solidFill>
                  <a:schemeClr val="tx2"/>
                </a:solidFill>
                <a:latin typeface="Eurostile" pitchFamily="34" charset="0"/>
              </a:rPr>
              <a:t>.</a:t>
            </a:r>
          </a:p>
        </p:txBody>
      </p:sp>
    </p:spTree>
    <p:extLst>
      <p:ext uri="{BB962C8B-B14F-4D97-AF65-F5344CB8AC3E}">
        <p14:creationId xmlns:p14="http://schemas.microsoft.com/office/powerpoint/2010/main" val="3457622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D8D9526-D2E4-45DA-9B08-E21BF880AF4D}"/>
              </a:ext>
            </a:extLst>
          </p:cNvPr>
          <p:cNvSpPr>
            <a:spLocks noChangeArrowheads="1"/>
          </p:cNvSpPr>
          <p:nvPr/>
        </p:nvSpPr>
        <p:spPr bwMode="auto">
          <a:xfrm>
            <a:off x="0" y="342900"/>
            <a:ext cx="1524000"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endParaRPr lang="es-ES" sz="3000" b="1" dirty="0">
              <a:solidFill>
                <a:srgbClr val="008000"/>
              </a:solidFill>
              <a:effectLst>
                <a:outerShdw blurRad="38100" dist="38100" dir="2700000" algn="tl">
                  <a:srgbClr val="C0C0C0"/>
                </a:outerShdw>
              </a:effectLst>
            </a:endParaRPr>
          </a:p>
        </p:txBody>
      </p:sp>
      <p:pic>
        <p:nvPicPr>
          <p:cNvPr id="5" name="Picture 4" descr="A screenshot of a cell phone&#10;&#10;Description automatically generated">
            <a:extLst>
              <a:ext uri="{FF2B5EF4-FFF2-40B4-BE49-F238E27FC236}">
                <a16:creationId xmlns:a16="http://schemas.microsoft.com/office/drawing/2014/main" id="{3FFF072D-95BE-4C3B-BD27-6A7F638F7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344" y="2636444"/>
            <a:ext cx="6317336" cy="4088342"/>
          </a:xfrm>
          <a:prstGeom prst="rect">
            <a:avLst/>
          </a:prstGeom>
        </p:spPr>
      </p:pic>
      <p:sp>
        <p:nvSpPr>
          <p:cNvPr id="6" name="TextBox 5">
            <a:extLst>
              <a:ext uri="{FF2B5EF4-FFF2-40B4-BE49-F238E27FC236}">
                <a16:creationId xmlns:a16="http://schemas.microsoft.com/office/drawing/2014/main" id="{167E6C4C-EA83-4348-BCA6-0D57EA7E86D9}"/>
              </a:ext>
            </a:extLst>
          </p:cNvPr>
          <p:cNvSpPr txBox="1"/>
          <p:nvPr/>
        </p:nvSpPr>
        <p:spPr>
          <a:xfrm>
            <a:off x="21981" y="1066784"/>
            <a:ext cx="11418652" cy="1569660"/>
          </a:xfrm>
          <a:prstGeom prst="rect">
            <a:avLst/>
          </a:prstGeom>
          <a:noFill/>
        </p:spPr>
        <p:txBody>
          <a:bodyPr wrap="square" rtlCol="0">
            <a:spAutoFit/>
          </a:bodyPr>
          <a:lstStyle/>
          <a:p>
            <a:r>
              <a:rPr lang="es-AR" altLang="es-AR" sz="2400" b="1" dirty="0">
                <a:solidFill>
                  <a:schemeClr val="tx2"/>
                </a:solidFill>
                <a:latin typeface="Eurostile" pitchFamily="34" charset="0"/>
              </a:rPr>
              <a:t>Es muy importante que se preste atención a lo que se hace. Auditoria es cada vez mas exigente con lo que declaramos y cómo lo declaramos. </a:t>
            </a:r>
          </a:p>
          <a:p>
            <a:r>
              <a:rPr lang="es-AR" altLang="es-AR" sz="2400" b="1" dirty="0">
                <a:solidFill>
                  <a:srgbClr val="FF0000"/>
                </a:solidFill>
                <a:latin typeface="Eurostile" pitchFamily="34" charset="0"/>
              </a:rPr>
              <a:t>NOTA</a:t>
            </a:r>
            <a:r>
              <a:rPr lang="es-AR" altLang="es-AR" sz="2400" b="1" dirty="0">
                <a:solidFill>
                  <a:schemeClr val="tx2"/>
                </a:solidFill>
                <a:latin typeface="Eurostile" pitchFamily="34" charset="0"/>
              </a:rPr>
              <a:t>: Pedir al desarrollador la lista de componentes de la aplicación. </a:t>
            </a:r>
            <a:r>
              <a:rPr lang="es-AR" altLang="es-AR" sz="2400" b="1" u="sng" dirty="0">
                <a:solidFill>
                  <a:schemeClr val="tx2"/>
                </a:solidFill>
                <a:latin typeface="Eurostile" pitchFamily="34" charset="0"/>
              </a:rPr>
              <a:t>Solo se debe hacer </a:t>
            </a:r>
            <a:r>
              <a:rPr lang="es-AR" altLang="es-AR" sz="2400" b="1" u="sng" dirty="0" err="1">
                <a:solidFill>
                  <a:schemeClr val="tx2"/>
                </a:solidFill>
                <a:latin typeface="Eurostile" pitchFamily="34" charset="0"/>
              </a:rPr>
              <a:t>review</a:t>
            </a:r>
            <a:r>
              <a:rPr lang="es-AR" altLang="es-AR" sz="2400" b="1" u="sng" dirty="0">
                <a:solidFill>
                  <a:schemeClr val="tx2"/>
                </a:solidFill>
                <a:latin typeface="Eurostile" pitchFamily="34" charset="0"/>
              </a:rPr>
              <a:t> de los componentes que nos pase, y no de TODOS los detectados, en la sección de Ignorar veremos mas en detalle.</a:t>
            </a:r>
          </a:p>
        </p:txBody>
      </p:sp>
      <p:sp>
        <p:nvSpPr>
          <p:cNvPr id="7" name="TextBox 6">
            <a:extLst>
              <a:ext uri="{FF2B5EF4-FFF2-40B4-BE49-F238E27FC236}">
                <a16:creationId xmlns:a16="http://schemas.microsoft.com/office/drawing/2014/main" id="{C4657304-65E6-4951-B8A4-4F12ABD11709}"/>
              </a:ext>
            </a:extLst>
          </p:cNvPr>
          <p:cNvSpPr txBox="1"/>
          <p:nvPr/>
        </p:nvSpPr>
        <p:spPr>
          <a:xfrm>
            <a:off x="0" y="2663190"/>
            <a:ext cx="4091506" cy="400110"/>
          </a:xfrm>
          <a:prstGeom prst="rect">
            <a:avLst/>
          </a:prstGeom>
          <a:noFill/>
        </p:spPr>
        <p:txBody>
          <a:bodyPr wrap="square" rtlCol="0">
            <a:spAutoFit/>
          </a:bodyPr>
          <a:lstStyle/>
          <a:p>
            <a:r>
              <a:rPr lang="es-AR" altLang="es-AR" sz="2000" b="1" dirty="0">
                <a:solidFill>
                  <a:schemeClr val="tx2"/>
                </a:solidFill>
                <a:latin typeface="Eurostile" pitchFamily="34" charset="0"/>
              </a:rPr>
              <a:t>Como hacer el </a:t>
            </a:r>
            <a:r>
              <a:rPr lang="es-AR" altLang="es-AR" sz="2000" b="1" dirty="0" err="1">
                <a:solidFill>
                  <a:schemeClr val="tx2"/>
                </a:solidFill>
                <a:latin typeface="Eurostile" pitchFamily="34" charset="0"/>
              </a:rPr>
              <a:t>Review</a:t>
            </a:r>
            <a:r>
              <a:rPr lang="es-AR" altLang="es-AR" sz="2000" b="1" dirty="0">
                <a:solidFill>
                  <a:schemeClr val="tx2"/>
                </a:solidFill>
                <a:latin typeface="Eurostile" pitchFamily="34" charset="0"/>
              </a:rPr>
              <a:t> de un componente:</a:t>
            </a:r>
            <a:endParaRPr lang="es-US" sz="2000" dirty="0"/>
          </a:p>
        </p:txBody>
      </p:sp>
      <p:sp>
        <p:nvSpPr>
          <p:cNvPr id="8" name="TextBox 7">
            <a:extLst>
              <a:ext uri="{FF2B5EF4-FFF2-40B4-BE49-F238E27FC236}">
                <a16:creationId xmlns:a16="http://schemas.microsoft.com/office/drawing/2014/main" id="{58B40CF4-B2C3-4591-A877-D1E81067D7A9}"/>
              </a:ext>
            </a:extLst>
          </p:cNvPr>
          <p:cNvSpPr txBox="1"/>
          <p:nvPr/>
        </p:nvSpPr>
        <p:spPr>
          <a:xfrm>
            <a:off x="21981" y="3648075"/>
            <a:ext cx="3190875" cy="923330"/>
          </a:xfrm>
          <a:prstGeom prst="rect">
            <a:avLst/>
          </a:prstGeom>
          <a:noFill/>
        </p:spPr>
        <p:txBody>
          <a:bodyPr wrap="square" rtlCol="0">
            <a:spAutoFit/>
          </a:bodyPr>
          <a:lstStyle/>
          <a:p>
            <a:r>
              <a:rPr lang="es-AR" altLang="es-AR" b="1" dirty="0">
                <a:solidFill>
                  <a:schemeClr val="tx2"/>
                </a:solidFill>
                <a:latin typeface="Eurostile" pitchFamily="34" charset="0"/>
              </a:rPr>
              <a:t>A la derecha del componente, elegir “</a:t>
            </a:r>
            <a:r>
              <a:rPr lang="es-AR" altLang="es-AR" b="1" dirty="0" err="1">
                <a:solidFill>
                  <a:schemeClr val="tx2"/>
                </a:solidFill>
                <a:latin typeface="Eurostile" pitchFamily="34" charset="0"/>
              </a:rPr>
              <a:t>Edit</a:t>
            </a:r>
            <a:r>
              <a:rPr lang="es-AR" altLang="es-AR" b="1" dirty="0">
                <a:solidFill>
                  <a:schemeClr val="tx2"/>
                </a:solidFill>
                <a:latin typeface="Eurostile" pitchFamily="34" charset="0"/>
              </a:rPr>
              <a:t>”</a:t>
            </a:r>
          </a:p>
          <a:p>
            <a:endParaRPr lang="es-US" dirty="0"/>
          </a:p>
        </p:txBody>
      </p:sp>
      <p:sp>
        <p:nvSpPr>
          <p:cNvPr id="9" name="Arrow: Right 8">
            <a:extLst>
              <a:ext uri="{FF2B5EF4-FFF2-40B4-BE49-F238E27FC236}">
                <a16:creationId xmlns:a16="http://schemas.microsoft.com/office/drawing/2014/main" id="{008C050B-DAE7-4BA8-96E7-34CDE8D85951}"/>
              </a:ext>
            </a:extLst>
          </p:cNvPr>
          <p:cNvSpPr/>
          <p:nvPr/>
        </p:nvSpPr>
        <p:spPr bwMode="auto">
          <a:xfrm>
            <a:off x="1336430" y="4001155"/>
            <a:ext cx="561975" cy="217169"/>
          </a:xfrm>
          <a:prstGeom prst="rightArrow">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a:ln>
                <a:noFill/>
              </a:ln>
              <a:solidFill>
                <a:schemeClr val="accent1"/>
              </a:solidFill>
              <a:effectLst/>
              <a:latin typeface="Eurostile" pitchFamily="34" charset="0"/>
            </a:endParaRPr>
          </a:p>
        </p:txBody>
      </p:sp>
    </p:spTree>
    <p:extLst>
      <p:ext uri="{BB962C8B-B14F-4D97-AF65-F5344CB8AC3E}">
        <p14:creationId xmlns:p14="http://schemas.microsoft.com/office/powerpoint/2010/main" val="4021707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6359873-5389-4273-A00F-2A86E2386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749140"/>
            <a:ext cx="6470568" cy="3945290"/>
          </a:xfrm>
          <a:prstGeom prst="rect">
            <a:avLst/>
          </a:prstGeom>
        </p:spPr>
      </p:pic>
      <p:sp>
        <p:nvSpPr>
          <p:cNvPr id="6" name="Rectangle 3">
            <a:extLst>
              <a:ext uri="{FF2B5EF4-FFF2-40B4-BE49-F238E27FC236}">
                <a16:creationId xmlns:a16="http://schemas.microsoft.com/office/drawing/2014/main" id="{12A67CB2-0298-467C-AD94-E886C81BF721}"/>
              </a:ext>
            </a:extLst>
          </p:cNvPr>
          <p:cNvSpPr>
            <a:spLocks noChangeArrowheads="1"/>
          </p:cNvSpPr>
          <p:nvPr/>
        </p:nvSpPr>
        <p:spPr bwMode="auto">
          <a:xfrm>
            <a:off x="0" y="342900"/>
            <a:ext cx="1524000"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endParaRPr lang="es-ES" sz="3000" b="1" dirty="0">
              <a:solidFill>
                <a:srgbClr val="008000"/>
              </a:solidFill>
              <a:effectLst>
                <a:outerShdw blurRad="38100" dist="38100" dir="2700000" algn="tl">
                  <a:srgbClr val="C0C0C0"/>
                </a:outerShdw>
              </a:effectLst>
            </a:endParaRPr>
          </a:p>
        </p:txBody>
      </p:sp>
      <p:sp>
        <p:nvSpPr>
          <p:cNvPr id="7" name="TextBox 6">
            <a:extLst>
              <a:ext uri="{FF2B5EF4-FFF2-40B4-BE49-F238E27FC236}">
                <a16:creationId xmlns:a16="http://schemas.microsoft.com/office/drawing/2014/main" id="{ED67009D-5701-47F7-A894-32BAA99A5136}"/>
              </a:ext>
            </a:extLst>
          </p:cNvPr>
          <p:cNvSpPr txBox="1"/>
          <p:nvPr/>
        </p:nvSpPr>
        <p:spPr>
          <a:xfrm>
            <a:off x="21981" y="1066784"/>
            <a:ext cx="11418652" cy="1200329"/>
          </a:xfrm>
          <a:prstGeom prst="rect">
            <a:avLst/>
          </a:prstGeom>
          <a:noFill/>
        </p:spPr>
        <p:txBody>
          <a:bodyPr wrap="square" rtlCol="0">
            <a:spAutoFit/>
          </a:bodyPr>
          <a:lstStyle/>
          <a:p>
            <a:r>
              <a:rPr lang="es-AR" altLang="es-AR" sz="2400" b="1" dirty="0">
                <a:solidFill>
                  <a:schemeClr val="tx2"/>
                </a:solidFill>
                <a:latin typeface="Eurostile" pitchFamily="34" charset="0"/>
              </a:rPr>
              <a:t>Dentro de la ventana de edición, se debe cambiar según corresponda, el nombre, </a:t>
            </a:r>
          </a:p>
          <a:p>
            <a:r>
              <a:rPr lang="es-AR" altLang="es-AR" sz="2400" b="1" dirty="0">
                <a:solidFill>
                  <a:schemeClr val="tx2"/>
                </a:solidFill>
                <a:latin typeface="Eurostile" pitchFamily="34" charset="0"/>
              </a:rPr>
              <a:t>Versión, el origen y uso del componente, también si se desea se puede dar </a:t>
            </a:r>
          </a:p>
          <a:p>
            <a:r>
              <a:rPr lang="es-AR" altLang="es-AR" sz="2400" b="1" dirty="0">
                <a:solidFill>
                  <a:schemeClr val="tx2"/>
                </a:solidFill>
                <a:latin typeface="Eurostile" pitchFamily="34" charset="0"/>
              </a:rPr>
              <a:t>una descripción del propósito de dicho componente en nuestra app.</a:t>
            </a:r>
          </a:p>
        </p:txBody>
      </p:sp>
      <p:sp>
        <p:nvSpPr>
          <p:cNvPr id="13" name="TextBox 12">
            <a:extLst>
              <a:ext uri="{FF2B5EF4-FFF2-40B4-BE49-F238E27FC236}">
                <a16:creationId xmlns:a16="http://schemas.microsoft.com/office/drawing/2014/main" id="{A84B0EC0-B477-4544-99F0-F8ADFC5E6238}"/>
              </a:ext>
            </a:extLst>
          </p:cNvPr>
          <p:cNvSpPr txBox="1"/>
          <p:nvPr/>
        </p:nvSpPr>
        <p:spPr>
          <a:xfrm>
            <a:off x="323850" y="2552865"/>
            <a:ext cx="2552700" cy="4339650"/>
          </a:xfrm>
          <a:prstGeom prst="rect">
            <a:avLst/>
          </a:prstGeom>
          <a:noFill/>
        </p:spPr>
        <p:txBody>
          <a:bodyPr wrap="square" rtlCol="0">
            <a:spAutoFit/>
          </a:bodyPr>
          <a:lstStyle/>
          <a:p>
            <a:r>
              <a:rPr lang="es-AR" altLang="es-AR" sz="2400" b="1" dirty="0">
                <a:solidFill>
                  <a:srgbClr val="FF0000"/>
                </a:solidFill>
                <a:latin typeface="Eurostile" pitchFamily="34" charset="0"/>
              </a:rPr>
              <a:t>NOTA: </a:t>
            </a:r>
            <a:r>
              <a:rPr lang="es-AR" altLang="es-AR" b="1" dirty="0">
                <a:solidFill>
                  <a:schemeClr val="tx2"/>
                </a:solidFill>
                <a:latin typeface="Eurostile" pitchFamily="34" charset="0"/>
              </a:rPr>
              <a:t>En el caso de los IVR todos los datos que vienen por defecto, son los correctos, por lo que no debemos cambiar nada aquí. Pero aun así, por si acaso, verificar que “</a:t>
            </a:r>
            <a:r>
              <a:rPr lang="es-AR" altLang="es-AR" b="1" dirty="0" err="1">
                <a:solidFill>
                  <a:schemeClr val="tx2"/>
                </a:solidFill>
                <a:latin typeface="Eurostile" pitchFamily="34" charset="0"/>
              </a:rPr>
              <a:t>Usage</a:t>
            </a:r>
            <a:r>
              <a:rPr lang="es-AR" altLang="es-AR" b="1" dirty="0">
                <a:solidFill>
                  <a:schemeClr val="tx2"/>
                </a:solidFill>
                <a:latin typeface="Eurostile" pitchFamily="34" charset="0"/>
              </a:rPr>
              <a:t>” sea siempre “</a:t>
            </a:r>
            <a:r>
              <a:rPr lang="es-AR" altLang="es-AR" b="1" dirty="0" err="1">
                <a:solidFill>
                  <a:schemeClr val="tx2"/>
                </a:solidFill>
                <a:latin typeface="Eurostile" pitchFamily="34" charset="0"/>
              </a:rPr>
              <a:t>Dynamically</a:t>
            </a:r>
            <a:r>
              <a:rPr lang="es-AR" altLang="es-AR" b="1" dirty="0">
                <a:solidFill>
                  <a:schemeClr val="tx2"/>
                </a:solidFill>
                <a:latin typeface="Eurostile" pitchFamily="34" charset="0"/>
              </a:rPr>
              <a:t> </a:t>
            </a:r>
            <a:r>
              <a:rPr lang="es-AR" altLang="es-AR" b="1" dirty="0" err="1">
                <a:solidFill>
                  <a:schemeClr val="tx2"/>
                </a:solidFill>
                <a:latin typeface="Eurostile" pitchFamily="34" charset="0"/>
              </a:rPr>
              <a:t>Linked</a:t>
            </a:r>
            <a:r>
              <a:rPr lang="es-AR" altLang="es-AR" b="1" dirty="0">
                <a:solidFill>
                  <a:schemeClr val="tx2"/>
                </a:solidFill>
                <a:latin typeface="Eurostile" pitchFamily="34" charset="0"/>
              </a:rPr>
              <a:t>” Salvo que sea un componente que solo se usara en desarrollo pero aun </a:t>
            </a:r>
            <a:r>
              <a:rPr lang="es-AR" altLang="es-AR" b="1" dirty="0" err="1">
                <a:solidFill>
                  <a:schemeClr val="tx2"/>
                </a:solidFill>
                <a:latin typeface="Eurostile" pitchFamily="34" charset="0"/>
              </a:rPr>
              <a:t>asi</a:t>
            </a:r>
            <a:r>
              <a:rPr lang="es-AR" altLang="es-AR" b="1" dirty="0">
                <a:solidFill>
                  <a:schemeClr val="tx2"/>
                </a:solidFill>
                <a:latin typeface="Eurostile" pitchFamily="34" charset="0"/>
              </a:rPr>
              <a:t> se desplegara en el cliente, de ser </a:t>
            </a:r>
            <a:r>
              <a:rPr lang="es-AR" altLang="es-AR" b="1" dirty="0" err="1">
                <a:solidFill>
                  <a:schemeClr val="tx2"/>
                </a:solidFill>
                <a:latin typeface="Eurostile" pitchFamily="34" charset="0"/>
              </a:rPr>
              <a:t>asi</a:t>
            </a:r>
            <a:r>
              <a:rPr lang="es-AR" altLang="es-AR" b="1" dirty="0">
                <a:solidFill>
                  <a:schemeClr val="tx2"/>
                </a:solidFill>
                <a:latin typeface="Eurostile" pitchFamily="34" charset="0"/>
              </a:rPr>
              <a:t> se debe elegir “</a:t>
            </a:r>
            <a:r>
              <a:rPr lang="es-AR" altLang="es-AR" b="1" dirty="0" err="1">
                <a:solidFill>
                  <a:schemeClr val="tx2"/>
                </a:solidFill>
                <a:latin typeface="Eurostile" pitchFamily="34" charset="0"/>
              </a:rPr>
              <a:t>Dev.Tool</a:t>
            </a:r>
            <a:r>
              <a:rPr lang="es-AR" altLang="es-AR" b="1" dirty="0">
                <a:solidFill>
                  <a:schemeClr val="tx2"/>
                </a:solidFill>
                <a:latin typeface="Eurostile" pitchFamily="34" charset="0"/>
              </a:rPr>
              <a:t>/</a:t>
            </a:r>
            <a:r>
              <a:rPr lang="es-AR" altLang="es-AR" b="1" dirty="0" err="1">
                <a:solidFill>
                  <a:schemeClr val="tx2"/>
                </a:solidFill>
                <a:latin typeface="Eurostile" pitchFamily="34" charset="0"/>
              </a:rPr>
              <a:t>Excluded</a:t>
            </a:r>
            <a:r>
              <a:rPr lang="es-AR" altLang="es-AR" b="1" dirty="0">
                <a:solidFill>
                  <a:schemeClr val="tx2"/>
                </a:solidFill>
                <a:latin typeface="Eurostile" pitchFamily="34" charset="0"/>
              </a:rPr>
              <a:t>”.</a:t>
            </a:r>
          </a:p>
          <a:p>
            <a:endParaRPr lang="es-US" dirty="0"/>
          </a:p>
        </p:txBody>
      </p:sp>
    </p:spTree>
    <p:extLst>
      <p:ext uri="{BB962C8B-B14F-4D97-AF65-F5344CB8AC3E}">
        <p14:creationId xmlns:p14="http://schemas.microsoft.com/office/powerpoint/2010/main" val="16841386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87AEB44-AB1A-4483-9FCE-58D980D521BE}"/>
              </a:ext>
            </a:extLst>
          </p:cNvPr>
          <p:cNvSpPr>
            <a:spLocks noChangeArrowheads="1"/>
          </p:cNvSpPr>
          <p:nvPr/>
        </p:nvSpPr>
        <p:spPr bwMode="auto">
          <a:xfrm>
            <a:off x="0" y="342900"/>
            <a:ext cx="1524000"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endParaRPr lang="es-ES" sz="30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D9C1B8A4-27C6-426D-8F11-0C012FE3961D}"/>
              </a:ext>
            </a:extLst>
          </p:cNvPr>
          <p:cNvSpPr txBox="1"/>
          <p:nvPr/>
        </p:nvSpPr>
        <p:spPr>
          <a:xfrm>
            <a:off x="21981" y="1066784"/>
            <a:ext cx="6963747" cy="461665"/>
          </a:xfrm>
          <a:prstGeom prst="rect">
            <a:avLst/>
          </a:prstGeom>
          <a:noFill/>
        </p:spPr>
        <p:txBody>
          <a:bodyPr wrap="square" rtlCol="0">
            <a:spAutoFit/>
          </a:bodyPr>
          <a:lstStyle/>
          <a:p>
            <a:r>
              <a:rPr lang="es-AR" altLang="es-AR" sz="2400" b="1" dirty="0">
                <a:solidFill>
                  <a:schemeClr val="tx2"/>
                </a:solidFill>
                <a:latin typeface="Eurostile" pitchFamily="34" charset="0"/>
              </a:rPr>
              <a:t>Luego, se debe verificar los datos de la licencia del componente.</a:t>
            </a:r>
          </a:p>
        </p:txBody>
      </p:sp>
      <p:pic>
        <p:nvPicPr>
          <p:cNvPr id="5" name="Picture 4" descr="A screenshot of a cell phone&#10;&#10;Description automatically generated">
            <a:extLst>
              <a:ext uri="{FF2B5EF4-FFF2-40B4-BE49-F238E27FC236}">
                <a16:creationId xmlns:a16="http://schemas.microsoft.com/office/drawing/2014/main" id="{18A25ECD-E510-46F8-9CF9-D895AEC05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1" y="1809428"/>
            <a:ext cx="9447972" cy="2300601"/>
          </a:xfrm>
          <a:prstGeom prst="rect">
            <a:avLst/>
          </a:prstGeom>
        </p:spPr>
      </p:pic>
      <p:sp>
        <p:nvSpPr>
          <p:cNvPr id="9" name="TextBox 8">
            <a:extLst>
              <a:ext uri="{FF2B5EF4-FFF2-40B4-BE49-F238E27FC236}">
                <a16:creationId xmlns:a16="http://schemas.microsoft.com/office/drawing/2014/main" id="{F8C06C0A-7A7B-4530-8D7E-E8E616FFCB99}"/>
              </a:ext>
            </a:extLst>
          </p:cNvPr>
          <p:cNvSpPr txBox="1"/>
          <p:nvPr/>
        </p:nvSpPr>
        <p:spPr>
          <a:xfrm>
            <a:off x="204301" y="4391008"/>
            <a:ext cx="6963747" cy="830997"/>
          </a:xfrm>
          <a:prstGeom prst="rect">
            <a:avLst/>
          </a:prstGeom>
          <a:noFill/>
        </p:spPr>
        <p:txBody>
          <a:bodyPr wrap="square" rtlCol="0">
            <a:spAutoFit/>
          </a:bodyPr>
          <a:lstStyle/>
          <a:p>
            <a:r>
              <a:rPr lang="es-AR" altLang="es-AR" sz="2400" b="1" dirty="0">
                <a:solidFill>
                  <a:schemeClr val="tx2"/>
                </a:solidFill>
                <a:latin typeface="Eurostile" pitchFamily="34" charset="0"/>
              </a:rPr>
              <a:t>Al hacer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el nombre de la licencia detectada se abre la ventana de licencias.</a:t>
            </a:r>
          </a:p>
        </p:txBody>
      </p:sp>
    </p:spTree>
    <p:extLst>
      <p:ext uri="{BB962C8B-B14F-4D97-AF65-F5344CB8AC3E}">
        <p14:creationId xmlns:p14="http://schemas.microsoft.com/office/powerpoint/2010/main" val="4069837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03B9154-F250-4306-A848-43B748EB96C3}"/>
              </a:ext>
            </a:extLst>
          </p:cNvPr>
          <p:cNvSpPr>
            <a:spLocks noChangeArrowheads="1"/>
          </p:cNvSpPr>
          <p:nvPr/>
        </p:nvSpPr>
        <p:spPr bwMode="auto">
          <a:xfrm>
            <a:off x="0" y="342900"/>
            <a:ext cx="1524000"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endParaRPr lang="es-ES" sz="3000" b="1" dirty="0">
              <a:solidFill>
                <a:srgbClr val="008000"/>
              </a:solidFill>
              <a:effectLst>
                <a:outerShdw blurRad="38100" dist="38100" dir="2700000" algn="tl">
                  <a:srgbClr val="C0C0C0"/>
                </a:outerShdw>
              </a:effectLst>
            </a:endParaRPr>
          </a:p>
        </p:txBody>
      </p:sp>
      <p:pic>
        <p:nvPicPr>
          <p:cNvPr id="3" name="Picture 2" descr="A screenshot of a social media post&#10;&#10;Description automatically generated">
            <a:extLst>
              <a:ext uri="{FF2B5EF4-FFF2-40B4-BE49-F238E27FC236}">
                <a16:creationId xmlns:a16="http://schemas.microsoft.com/office/drawing/2014/main" id="{1F7A476D-97F7-499F-9FDE-E9AAD6B0F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31" y="1178670"/>
            <a:ext cx="6153741" cy="3063011"/>
          </a:xfrm>
          <a:prstGeom prst="rect">
            <a:avLst/>
          </a:prstGeom>
        </p:spPr>
      </p:pic>
      <p:sp>
        <p:nvSpPr>
          <p:cNvPr id="6" name="TextBox 5">
            <a:extLst>
              <a:ext uri="{FF2B5EF4-FFF2-40B4-BE49-F238E27FC236}">
                <a16:creationId xmlns:a16="http://schemas.microsoft.com/office/drawing/2014/main" id="{9BEA566B-20DA-40D9-93D0-3E6CFB3B941D}"/>
              </a:ext>
            </a:extLst>
          </p:cNvPr>
          <p:cNvSpPr txBox="1"/>
          <p:nvPr/>
        </p:nvSpPr>
        <p:spPr>
          <a:xfrm>
            <a:off x="269631" y="4466263"/>
            <a:ext cx="6963747" cy="1938992"/>
          </a:xfrm>
          <a:prstGeom prst="rect">
            <a:avLst/>
          </a:prstGeom>
          <a:noFill/>
        </p:spPr>
        <p:txBody>
          <a:bodyPr wrap="square" rtlCol="0">
            <a:spAutoFit/>
          </a:bodyPr>
          <a:lstStyle/>
          <a:p>
            <a:r>
              <a:rPr lang="es-AR" altLang="es-AR" sz="2400" b="1" dirty="0">
                <a:solidFill>
                  <a:schemeClr val="tx2"/>
                </a:solidFill>
                <a:latin typeface="Eurostile" pitchFamily="34" charset="0"/>
              </a:rPr>
              <a:t>En esta ventana se debe verificar:</a:t>
            </a:r>
          </a:p>
          <a:p>
            <a:pPr marL="342900" indent="-342900">
              <a:buFont typeface="Arial" panose="020B0604020202020204" pitchFamily="34" charset="0"/>
              <a:buChar char="•"/>
            </a:pPr>
            <a:r>
              <a:rPr lang="es-AR" altLang="es-AR" sz="2400" b="1" dirty="0">
                <a:solidFill>
                  <a:schemeClr val="tx2"/>
                </a:solidFill>
                <a:latin typeface="Eurostile" pitchFamily="34" charset="0"/>
              </a:rPr>
              <a:t>Que se use una sola Licencia.</a:t>
            </a:r>
          </a:p>
          <a:p>
            <a:pPr marL="342900" indent="-342900">
              <a:buFont typeface="Arial" panose="020B0604020202020204" pitchFamily="34" charset="0"/>
              <a:buChar char="•"/>
            </a:pPr>
            <a:r>
              <a:rPr lang="es-AR" altLang="es-AR" sz="2400" b="1" dirty="0">
                <a:solidFill>
                  <a:schemeClr val="tx2"/>
                </a:solidFill>
                <a:latin typeface="Eurostile" pitchFamily="34" charset="0"/>
              </a:rPr>
              <a:t>Se debe completar el </a:t>
            </a:r>
            <a:r>
              <a:rPr lang="es-AR" altLang="es-AR" sz="2400" b="1" dirty="0" err="1">
                <a:solidFill>
                  <a:schemeClr val="tx2"/>
                </a:solidFill>
                <a:latin typeface="Eurostile" pitchFamily="34" charset="0"/>
              </a:rPr>
              <a:t>Atribution</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Statement</a:t>
            </a:r>
            <a:r>
              <a:rPr lang="es-AR" altLang="es-AR" sz="2400" b="1" dirty="0">
                <a:solidFill>
                  <a:schemeClr val="tx2"/>
                </a:solidFill>
                <a:latin typeface="Eurostile" pitchFamily="34" charset="0"/>
              </a:rPr>
              <a:t> con el Copyright del componente, esto es mandatorio, si no esta, será rechazado.</a:t>
            </a:r>
          </a:p>
        </p:txBody>
      </p:sp>
    </p:spTree>
    <p:extLst>
      <p:ext uri="{BB962C8B-B14F-4D97-AF65-F5344CB8AC3E}">
        <p14:creationId xmlns:p14="http://schemas.microsoft.com/office/powerpoint/2010/main" val="4170502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3606E7-B6D4-4841-B163-1116C6780D39}"/>
              </a:ext>
            </a:extLst>
          </p:cNvPr>
          <p:cNvSpPr>
            <a:spLocks noChangeArrowheads="1"/>
          </p:cNvSpPr>
          <p:nvPr/>
        </p:nvSpPr>
        <p:spPr bwMode="auto">
          <a:xfrm>
            <a:off x="0" y="342900"/>
            <a:ext cx="1524000"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endParaRPr lang="es-ES" sz="30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8B6C1ADA-A446-45B0-A7BF-B2453EB11D26}"/>
              </a:ext>
            </a:extLst>
          </p:cNvPr>
          <p:cNvSpPr txBox="1"/>
          <p:nvPr/>
        </p:nvSpPr>
        <p:spPr>
          <a:xfrm>
            <a:off x="280374" y="1179284"/>
            <a:ext cx="6963747" cy="461665"/>
          </a:xfrm>
          <a:prstGeom prst="rect">
            <a:avLst/>
          </a:prstGeom>
          <a:noFill/>
        </p:spPr>
        <p:txBody>
          <a:bodyPr wrap="square" rtlCol="0">
            <a:spAutoFit/>
          </a:bodyPr>
          <a:lstStyle/>
          <a:p>
            <a:r>
              <a:rPr lang="es-AR" altLang="es-AR" sz="2400" b="1" dirty="0">
                <a:solidFill>
                  <a:schemeClr val="tx2"/>
                </a:solidFill>
                <a:latin typeface="Eurostile" pitchFamily="34" charset="0"/>
              </a:rPr>
              <a:t>Que hacer en el caso de que haya mas de una Licencia?</a:t>
            </a:r>
          </a:p>
        </p:txBody>
      </p:sp>
      <p:pic>
        <p:nvPicPr>
          <p:cNvPr id="5" name="Picture 4">
            <a:extLst>
              <a:ext uri="{FF2B5EF4-FFF2-40B4-BE49-F238E27FC236}">
                <a16:creationId xmlns:a16="http://schemas.microsoft.com/office/drawing/2014/main" id="{DA785FE5-A917-4181-8E58-070AD978F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49" y="1677734"/>
            <a:ext cx="8792802" cy="581106"/>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DD1A5157-8170-43ED-8B64-01F6A340C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49" y="4130786"/>
            <a:ext cx="6619016" cy="2452342"/>
          </a:xfrm>
          <a:prstGeom prst="rect">
            <a:avLst/>
          </a:prstGeom>
        </p:spPr>
      </p:pic>
      <p:sp>
        <p:nvSpPr>
          <p:cNvPr id="10" name="TextBox 9">
            <a:extLst>
              <a:ext uri="{FF2B5EF4-FFF2-40B4-BE49-F238E27FC236}">
                <a16:creationId xmlns:a16="http://schemas.microsoft.com/office/drawing/2014/main" id="{4D9737EC-73B8-470F-986C-E8B31EDB61BC}"/>
              </a:ext>
            </a:extLst>
          </p:cNvPr>
          <p:cNvSpPr txBox="1"/>
          <p:nvPr/>
        </p:nvSpPr>
        <p:spPr>
          <a:xfrm>
            <a:off x="280373" y="2260152"/>
            <a:ext cx="6963747" cy="1938992"/>
          </a:xfrm>
          <a:prstGeom prst="rect">
            <a:avLst/>
          </a:prstGeom>
          <a:noFill/>
        </p:spPr>
        <p:txBody>
          <a:bodyPr wrap="square" rtlCol="0">
            <a:spAutoFit/>
          </a:bodyPr>
          <a:lstStyle/>
          <a:p>
            <a:r>
              <a:rPr lang="es-AR" altLang="es-AR" sz="2400" b="1" dirty="0">
                <a:solidFill>
                  <a:schemeClr val="tx2"/>
                </a:solidFill>
                <a:latin typeface="Eurostile" pitchFamily="34" charset="0"/>
              </a:rPr>
              <a:t>En este caso al ingresar a Licencia, verán 3 opciones, dejar las 2 licencias, elegir una u otra. Jamás dejen las dos licencias porque será rechazado, deben elegir una. Siempre que se de opción entre </a:t>
            </a:r>
            <a:r>
              <a:rPr lang="es-AR" altLang="es-AR" sz="2400" b="1" dirty="0" err="1">
                <a:solidFill>
                  <a:schemeClr val="tx2"/>
                </a:solidFill>
                <a:latin typeface="Eurostile" pitchFamily="34" charset="0"/>
              </a:rPr>
              <a:t>Sun</a:t>
            </a:r>
            <a:r>
              <a:rPr lang="es-AR" altLang="es-AR" sz="2400" b="1" dirty="0">
                <a:solidFill>
                  <a:schemeClr val="tx2"/>
                </a:solidFill>
                <a:latin typeface="Eurostile" pitchFamily="34" charset="0"/>
              </a:rPr>
              <a:t> GPL y CDDL , elegir CDDL porque GPL puede traer conflictos.</a:t>
            </a:r>
          </a:p>
        </p:txBody>
      </p:sp>
    </p:spTree>
    <p:extLst>
      <p:ext uri="{BB962C8B-B14F-4D97-AF65-F5344CB8AC3E}">
        <p14:creationId xmlns:p14="http://schemas.microsoft.com/office/powerpoint/2010/main" val="37904686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85A367E-F64A-4D8F-A227-B1F8C809EEBB}"/>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
        <p:nvSpPr>
          <p:cNvPr id="7" name="TextBox 6">
            <a:extLst>
              <a:ext uri="{FF2B5EF4-FFF2-40B4-BE49-F238E27FC236}">
                <a16:creationId xmlns:a16="http://schemas.microsoft.com/office/drawing/2014/main" id="{4942015A-AFC6-4541-B87E-320716CCB571}"/>
              </a:ext>
            </a:extLst>
          </p:cNvPr>
          <p:cNvSpPr txBox="1"/>
          <p:nvPr/>
        </p:nvSpPr>
        <p:spPr>
          <a:xfrm>
            <a:off x="140187" y="1082409"/>
            <a:ext cx="9568476" cy="1569660"/>
          </a:xfrm>
          <a:prstGeom prst="rect">
            <a:avLst/>
          </a:prstGeom>
          <a:noFill/>
        </p:spPr>
        <p:txBody>
          <a:bodyPr wrap="square" rtlCol="0">
            <a:spAutoFit/>
          </a:bodyPr>
          <a:lstStyle/>
          <a:p>
            <a:r>
              <a:rPr lang="es-AR" altLang="es-AR" sz="2400" b="1" u="sng" dirty="0">
                <a:solidFill>
                  <a:schemeClr val="tx2"/>
                </a:solidFill>
                <a:latin typeface="Eurostile" pitchFamily="34" charset="0"/>
              </a:rPr>
              <a:t>Primer método</a:t>
            </a:r>
            <a:r>
              <a:rPr lang="es-AR" altLang="es-AR" sz="2400" b="1" dirty="0">
                <a:solidFill>
                  <a:schemeClr val="tx2"/>
                </a:solidFill>
                <a:latin typeface="Eurostile" pitchFamily="34" charset="0"/>
              </a:rPr>
              <a:t>: Si no es su primer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y ya tienen otros proyectos hechos, pueden hacer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el nombre del componente, y los llevara a la pagina del mismo, en ella verán una lista de las aplicaciones donde ustedes hicieron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de ese mismo componente, pueden obtener la Licencia y Copyright de alguna de ellas.</a:t>
            </a:r>
          </a:p>
        </p:txBody>
      </p:sp>
      <p:pic>
        <p:nvPicPr>
          <p:cNvPr id="8" name="Picture 7" descr="A screenshot of a cell phone&#10;&#10;Description automatically generated">
            <a:extLst>
              <a:ext uri="{FF2B5EF4-FFF2-40B4-BE49-F238E27FC236}">
                <a16:creationId xmlns:a16="http://schemas.microsoft.com/office/drawing/2014/main" id="{B2E469EA-92E1-457C-8502-A23C2D7E3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74" y="2602821"/>
            <a:ext cx="5396525" cy="3922216"/>
          </a:xfrm>
          <a:prstGeom prst="rect">
            <a:avLst/>
          </a:prstGeom>
        </p:spPr>
      </p:pic>
    </p:spTree>
    <p:extLst>
      <p:ext uri="{BB962C8B-B14F-4D97-AF65-F5344CB8AC3E}">
        <p14:creationId xmlns:p14="http://schemas.microsoft.com/office/powerpoint/2010/main" val="25498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745C8AF-6329-46C8-8335-6D1D5D6047C4}"/>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
        <p:nvSpPr>
          <p:cNvPr id="4" name="TextBox 3">
            <a:extLst>
              <a:ext uri="{FF2B5EF4-FFF2-40B4-BE49-F238E27FC236}">
                <a16:creationId xmlns:a16="http://schemas.microsoft.com/office/drawing/2014/main" id="{F1F54A63-58D0-4C60-ADCA-4758F767496F}"/>
              </a:ext>
            </a:extLst>
          </p:cNvPr>
          <p:cNvSpPr txBox="1"/>
          <p:nvPr/>
        </p:nvSpPr>
        <p:spPr>
          <a:xfrm>
            <a:off x="140187" y="1082409"/>
            <a:ext cx="9568476" cy="1569660"/>
          </a:xfrm>
          <a:prstGeom prst="rect">
            <a:avLst/>
          </a:prstGeom>
          <a:noFill/>
        </p:spPr>
        <p:txBody>
          <a:bodyPr wrap="square" rtlCol="0">
            <a:spAutoFit/>
          </a:bodyPr>
          <a:lstStyle/>
          <a:p>
            <a:r>
              <a:rPr lang="es-AR" altLang="es-AR" sz="2400" b="1" u="sng" dirty="0">
                <a:solidFill>
                  <a:schemeClr val="tx2"/>
                </a:solidFill>
                <a:latin typeface="Eurostile" pitchFamily="34" charset="0"/>
              </a:rPr>
              <a:t>Segundo método</a:t>
            </a:r>
            <a:r>
              <a:rPr lang="es-AR" altLang="es-AR" sz="2400" b="1" dirty="0">
                <a:solidFill>
                  <a:schemeClr val="tx2"/>
                </a:solidFill>
                <a:latin typeface="Eurostile" pitchFamily="34" charset="0"/>
              </a:rPr>
              <a:t>: Si no tienen este componente en ningún otro proyecto porque nunca le hicieron el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pueden buscarlo en Google, y deben bajar el </a:t>
            </a:r>
            <a:r>
              <a:rPr lang="es-AR" altLang="es-AR" sz="2400" b="1" dirty="0" err="1">
                <a:solidFill>
                  <a:schemeClr val="tx2"/>
                </a:solidFill>
                <a:latin typeface="Eurostile" pitchFamily="34" charset="0"/>
              </a:rPr>
              <a:t>source</a:t>
            </a:r>
            <a:r>
              <a:rPr lang="es-AR" altLang="es-AR" sz="2400" b="1" dirty="0">
                <a:solidFill>
                  <a:schemeClr val="tx2"/>
                </a:solidFill>
                <a:latin typeface="Eurostile" pitchFamily="34" charset="0"/>
              </a:rPr>
              <a:t> del mismo. Una vez bajado lo abren con </a:t>
            </a:r>
            <a:r>
              <a:rPr lang="es-AR" altLang="es-AR" sz="2400" b="1" dirty="0" err="1">
                <a:solidFill>
                  <a:schemeClr val="tx2"/>
                </a:solidFill>
                <a:latin typeface="Eurostile" pitchFamily="34" charset="0"/>
              </a:rPr>
              <a:t>winzip</a:t>
            </a:r>
            <a:r>
              <a:rPr lang="es-AR" altLang="es-AR" sz="2400" b="1" dirty="0">
                <a:solidFill>
                  <a:schemeClr val="tx2"/>
                </a:solidFill>
                <a:latin typeface="Eurostile" pitchFamily="34" charset="0"/>
              </a:rPr>
              <a:t> o </a:t>
            </a:r>
            <a:r>
              <a:rPr lang="es-AR" altLang="es-AR" sz="2400" b="1" dirty="0" err="1">
                <a:solidFill>
                  <a:schemeClr val="tx2"/>
                </a:solidFill>
                <a:latin typeface="Eurostile" pitchFamily="34" charset="0"/>
              </a:rPr>
              <a:t>winrar</a:t>
            </a:r>
            <a:r>
              <a:rPr lang="es-AR" altLang="es-AR" sz="2400" b="1" dirty="0">
                <a:solidFill>
                  <a:schemeClr val="tx2"/>
                </a:solidFill>
                <a:latin typeface="Eurostile" pitchFamily="34" charset="0"/>
              </a:rPr>
              <a:t> y buscan dentro de sus archivos la información necesaria.</a:t>
            </a:r>
          </a:p>
        </p:txBody>
      </p:sp>
      <p:pic>
        <p:nvPicPr>
          <p:cNvPr id="5" name="Picture 4">
            <a:extLst>
              <a:ext uri="{FF2B5EF4-FFF2-40B4-BE49-F238E27FC236}">
                <a16:creationId xmlns:a16="http://schemas.microsoft.com/office/drawing/2014/main" id="{ECF8DBB4-82DE-4162-A832-3EA6E61CEBBE}"/>
              </a:ext>
            </a:extLst>
          </p:cNvPr>
          <p:cNvPicPr>
            <a:picLocks noChangeAspect="1"/>
          </p:cNvPicPr>
          <p:nvPr/>
        </p:nvPicPr>
        <p:blipFill>
          <a:blip r:embed="rId2"/>
          <a:stretch>
            <a:fillRect/>
          </a:stretch>
        </p:blipFill>
        <p:spPr>
          <a:xfrm>
            <a:off x="285750" y="2780390"/>
            <a:ext cx="8629650" cy="2352675"/>
          </a:xfrm>
          <a:prstGeom prst="rect">
            <a:avLst/>
          </a:prstGeom>
        </p:spPr>
      </p:pic>
    </p:spTree>
    <p:extLst>
      <p:ext uri="{BB962C8B-B14F-4D97-AF65-F5344CB8AC3E}">
        <p14:creationId xmlns:p14="http://schemas.microsoft.com/office/powerpoint/2010/main" val="29119109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a:extLst>
              <a:ext uri="{FF2B5EF4-FFF2-40B4-BE49-F238E27FC236}">
                <a16:creationId xmlns:a16="http://schemas.microsoft.com/office/drawing/2014/main" id="{BF800A20-4ED8-4C95-A6F5-07A7730DFFA1}"/>
              </a:ext>
            </a:extLst>
          </p:cNvPr>
          <p:cNvSpPr>
            <a:spLocks noChangeArrowheads="1"/>
          </p:cNvSpPr>
          <p:nvPr/>
        </p:nvSpPr>
        <p:spPr bwMode="auto">
          <a:xfrm>
            <a:off x="140677" y="175846"/>
            <a:ext cx="7113588" cy="611188"/>
          </a:xfrm>
          <a:prstGeom prst="rect">
            <a:avLst/>
          </a:prstGeom>
          <a:noFill/>
          <a:ln w="9525">
            <a:noFill/>
            <a:miter lim="800000"/>
            <a:headEnd/>
            <a:tailEnd/>
          </a:ln>
          <a:effectLst/>
        </p:spPr>
        <p:txBody>
          <a:bodyPr lIns="92075" tIns="46038" rIns="92075" bIns="46038" anchor="b"/>
          <a:lstStyle/>
          <a:p>
            <a:pPr eaLnBrk="1" hangingPunct="1">
              <a:lnSpc>
                <a:spcPct val="85000"/>
              </a:lnSpc>
              <a:defRPr/>
            </a:pPr>
            <a:r>
              <a:rPr lang="es-ES" sz="3000" b="1" i="0" dirty="0">
                <a:solidFill>
                  <a:srgbClr val="008000"/>
                </a:solidFill>
                <a:effectLst>
                  <a:outerShdw blurRad="38100" dist="38100" dir="2700000" algn="tl">
                    <a:srgbClr val="C0C0C0"/>
                  </a:outerShdw>
                </a:effectLst>
              </a:rPr>
              <a:t>Que es Black </a:t>
            </a:r>
            <a:r>
              <a:rPr lang="es-ES" sz="3000" b="1" i="0" dirty="0" err="1">
                <a:solidFill>
                  <a:srgbClr val="008000"/>
                </a:solidFill>
                <a:effectLst>
                  <a:outerShdw blurRad="38100" dist="38100" dir="2700000" algn="tl">
                    <a:srgbClr val="C0C0C0"/>
                  </a:outerShdw>
                </a:effectLst>
              </a:rPr>
              <a:t>Duck</a:t>
            </a:r>
            <a:r>
              <a:rPr lang="es-ES" sz="3000" b="1" i="0" dirty="0">
                <a:solidFill>
                  <a:srgbClr val="008000"/>
                </a:solidFill>
                <a:effectLst>
                  <a:outerShdw blurRad="38100" dist="38100" dir="2700000" algn="tl">
                    <a:srgbClr val="C0C0C0"/>
                  </a:outerShdw>
                </a:effectLst>
              </a:rPr>
              <a:t> Hub?</a:t>
            </a:r>
            <a:endParaRPr lang="es-ES" sz="2000" b="1" i="0" dirty="0">
              <a:solidFill>
                <a:srgbClr val="008000"/>
              </a:solidFill>
              <a:effectLst>
                <a:outerShdw blurRad="38100" dist="38100" dir="2700000" algn="tl">
                  <a:srgbClr val="C0C0C0"/>
                </a:outerShdw>
              </a:effectLst>
            </a:endParaRPr>
          </a:p>
        </p:txBody>
      </p:sp>
      <p:sp>
        <p:nvSpPr>
          <p:cNvPr id="6147" name="Rectangle 2">
            <a:extLst>
              <a:ext uri="{FF2B5EF4-FFF2-40B4-BE49-F238E27FC236}">
                <a16:creationId xmlns:a16="http://schemas.microsoft.com/office/drawing/2014/main" id="{CD52DB1F-9A1B-4370-9E18-FEA9249A3125}"/>
              </a:ext>
            </a:extLst>
          </p:cNvPr>
          <p:cNvSpPr>
            <a:spLocks noChangeArrowheads="1"/>
          </p:cNvSpPr>
          <p:nvPr/>
        </p:nvSpPr>
        <p:spPr bwMode="auto">
          <a:xfrm>
            <a:off x="140677" y="1188720"/>
            <a:ext cx="9554187" cy="368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a:lnSpc>
                <a:spcPct val="90000"/>
              </a:lnSpc>
              <a:spcBef>
                <a:spcPct val="50000"/>
              </a:spcBef>
              <a:buClr>
                <a:srgbClr val="FF9900"/>
              </a:buClr>
              <a:buNone/>
            </a:pPr>
            <a:r>
              <a:rPr lang="es-MX" altLang="en-US" sz="3200" b="1" u="sng" dirty="0">
                <a:solidFill>
                  <a:schemeClr val="tx2"/>
                </a:solidFill>
                <a:latin typeface="Eurostile" pitchFamily="34" charset="0"/>
              </a:rPr>
              <a:t>Descripción:</a:t>
            </a:r>
            <a:endParaRPr lang="es-AR" altLang="es-AR" sz="3200" b="1" u="sng" dirty="0">
              <a:solidFill>
                <a:schemeClr val="tx2"/>
              </a:solidFill>
              <a:latin typeface="Eurostile" pitchFamily="34" charset="0"/>
            </a:endParaRPr>
          </a:p>
          <a:p>
            <a:pPr eaLnBrk="1" hangingPunct="1">
              <a:lnSpc>
                <a:spcPct val="90000"/>
              </a:lnSpc>
              <a:spcBef>
                <a:spcPct val="50000"/>
              </a:spcBef>
              <a:buClr>
                <a:srgbClr val="FF9900"/>
              </a:buClr>
              <a:buFont typeface="Wingdings" panose="05000000000000000000" pitchFamily="2" charset="2"/>
              <a:buNone/>
            </a:pPr>
            <a:r>
              <a:rPr lang="es-AR" altLang="es-AR" sz="3200" b="1" dirty="0">
                <a:solidFill>
                  <a:schemeClr val="tx2"/>
                </a:solidFill>
                <a:latin typeface="Eurostile" pitchFamily="34" charset="0"/>
              </a:rPr>
              <a:t>Black </a:t>
            </a:r>
            <a:r>
              <a:rPr lang="es-AR" altLang="es-AR" sz="3200" b="1" dirty="0" err="1">
                <a:solidFill>
                  <a:schemeClr val="tx2"/>
                </a:solidFill>
                <a:latin typeface="Eurostile" pitchFamily="34" charset="0"/>
              </a:rPr>
              <a:t>Duck</a:t>
            </a:r>
            <a:r>
              <a:rPr lang="es-AR" altLang="es-AR" sz="3200" b="1" dirty="0">
                <a:solidFill>
                  <a:schemeClr val="tx2"/>
                </a:solidFill>
                <a:latin typeface="Eurostile" pitchFamily="34" charset="0"/>
              </a:rPr>
              <a:t> Hub es un sistema de chequeo de licenciamiento y propiedad intelectual para las librerías de terceros que usamos en nuestros proyectos.</a:t>
            </a:r>
          </a:p>
          <a:p>
            <a:pPr eaLnBrk="1" hangingPunct="1">
              <a:lnSpc>
                <a:spcPct val="90000"/>
              </a:lnSpc>
              <a:spcBef>
                <a:spcPct val="50000"/>
              </a:spcBef>
              <a:buClr>
                <a:srgbClr val="FF9900"/>
              </a:buClr>
              <a:buFont typeface="Wingdings" panose="05000000000000000000" pitchFamily="2" charset="2"/>
              <a:buNone/>
            </a:pPr>
            <a:endParaRPr lang="es-AR" altLang="es-AR" sz="4000" b="1" dirty="0">
              <a:solidFill>
                <a:schemeClr val="tx2"/>
              </a:solidFill>
              <a:latin typeface="Eurostile" pitchFamily="34" charset="0"/>
            </a:endParaRPr>
          </a:p>
        </p:txBody>
      </p:sp>
    </p:spTree>
    <p:extLst>
      <p:ext uri="{BB962C8B-B14F-4D97-AF65-F5344CB8AC3E}">
        <p14:creationId xmlns:p14="http://schemas.microsoft.com/office/powerpoint/2010/main" val="213198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609B1-C473-4B86-82DF-30A1BE98300B}"/>
              </a:ext>
            </a:extLst>
          </p:cNvPr>
          <p:cNvSpPr txBox="1"/>
          <p:nvPr/>
        </p:nvSpPr>
        <p:spPr>
          <a:xfrm>
            <a:off x="140187" y="1082409"/>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Mvnrepository.com es una buena pagina para encontrar el componente y su </a:t>
            </a:r>
            <a:r>
              <a:rPr lang="es-AR" altLang="es-AR" sz="2400" b="1" dirty="0" err="1">
                <a:solidFill>
                  <a:schemeClr val="tx2"/>
                </a:solidFill>
                <a:latin typeface="Eurostile" pitchFamily="34" charset="0"/>
              </a:rPr>
              <a:t>source</a:t>
            </a:r>
            <a:r>
              <a:rPr lang="es-AR" altLang="es-AR" sz="2400" b="1" dirty="0">
                <a:solidFill>
                  <a:schemeClr val="tx2"/>
                </a:solidFill>
                <a:latin typeface="Eurostile" pitchFamily="34" charset="0"/>
              </a:rPr>
              <a:t>.</a:t>
            </a:r>
          </a:p>
        </p:txBody>
      </p:sp>
      <p:pic>
        <p:nvPicPr>
          <p:cNvPr id="5" name="Picture 4" descr="A screenshot of a social media post&#10;&#10;Description automatically generated">
            <a:extLst>
              <a:ext uri="{FF2B5EF4-FFF2-40B4-BE49-F238E27FC236}">
                <a16:creationId xmlns:a16="http://schemas.microsoft.com/office/drawing/2014/main" id="{1D58F744-8536-4DB9-BBAC-9F146C5AB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2" y="1707803"/>
            <a:ext cx="7170125" cy="2913626"/>
          </a:xfrm>
          <a:prstGeom prst="rect">
            <a:avLst/>
          </a:prstGeom>
        </p:spPr>
      </p:pic>
      <p:sp>
        <p:nvSpPr>
          <p:cNvPr id="6" name="TextBox 5">
            <a:extLst>
              <a:ext uri="{FF2B5EF4-FFF2-40B4-BE49-F238E27FC236}">
                <a16:creationId xmlns:a16="http://schemas.microsoft.com/office/drawing/2014/main" id="{B484B0CF-2934-442F-BCE5-0272681C45B4}"/>
              </a:ext>
            </a:extLst>
          </p:cNvPr>
          <p:cNvSpPr txBox="1"/>
          <p:nvPr/>
        </p:nvSpPr>
        <p:spPr>
          <a:xfrm>
            <a:off x="140187" y="4919364"/>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Hacen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“View </a:t>
            </a:r>
            <a:r>
              <a:rPr lang="es-AR" altLang="es-AR" sz="2400" b="1" dirty="0" err="1">
                <a:solidFill>
                  <a:schemeClr val="tx2"/>
                </a:solidFill>
                <a:latin typeface="Eurostile" pitchFamily="34" charset="0"/>
              </a:rPr>
              <a:t>All</a:t>
            </a:r>
            <a:r>
              <a:rPr lang="es-AR" altLang="es-AR" sz="2400" b="1" dirty="0">
                <a:solidFill>
                  <a:schemeClr val="tx2"/>
                </a:solidFill>
                <a:latin typeface="Eurostile" pitchFamily="34" charset="0"/>
              </a:rPr>
              <a:t>” y les abre la pagina con los archivos para bajar.</a:t>
            </a:r>
          </a:p>
        </p:txBody>
      </p:sp>
      <p:sp>
        <p:nvSpPr>
          <p:cNvPr id="7" name="Rectangle 3">
            <a:extLst>
              <a:ext uri="{FF2B5EF4-FFF2-40B4-BE49-F238E27FC236}">
                <a16:creationId xmlns:a16="http://schemas.microsoft.com/office/drawing/2014/main" id="{B94108E5-9900-4E43-B950-19DFD4DCC0F3}"/>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Tree>
    <p:extLst>
      <p:ext uri="{BB962C8B-B14F-4D97-AF65-F5344CB8AC3E}">
        <p14:creationId xmlns:p14="http://schemas.microsoft.com/office/powerpoint/2010/main" val="32684520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4D1638AB-2677-4F5F-B8B4-38C870EBD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00" y="1833157"/>
            <a:ext cx="5444000" cy="4786020"/>
          </a:xfrm>
          <a:prstGeom prst="rect">
            <a:avLst/>
          </a:prstGeom>
        </p:spPr>
      </p:pic>
      <p:sp>
        <p:nvSpPr>
          <p:cNvPr id="4" name="TextBox 3">
            <a:extLst>
              <a:ext uri="{FF2B5EF4-FFF2-40B4-BE49-F238E27FC236}">
                <a16:creationId xmlns:a16="http://schemas.microsoft.com/office/drawing/2014/main" id="{83AC82E9-50E5-4531-8B35-3EDA40CAB959}"/>
              </a:ext>
            </a:extLst>
          </p:cNvPr>
          <p:cNvSpPr txBox="1"/>
          <p:nvPr/>
        </p:nvSpPr>
        <p:spPr>
          <a:xfrm>
            <a:off x="140187" y="1082409"/>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En la pagina verán todos los archivos, deben elegir el que sea </a:t>
            </a:r>
            <a:r>
              <a:rPr lang="es-AR" altLang="es-AR" sz="2400" b="1" dirty="0" err="1">
                <a:solidFill>
                  <a:schemeClr val="tx2"/>
                </a:solidFill>
                <a:latin typeface="Eurostile" pitchFamily="34" charset="0"/>
              </a:rPr>
              <a:t>sources</a:t>
            </a:r>
            <a:r>
              <a:rPr lang="es-AR" altLang="es-AR" sz="2400" b="1" dirty="0">
                <a:solidFill>
                  <a:schemeClr val="tx2"/>
                </a:solidFill>
                <a:latin typeface="Eurostile" pitchFamily="34" charset="0"/>
              </a:rPr>
              <a:t> y .</a:t>
            </a:r>
            <a:r>
              <a:rPr lang="es-AR" altLang="es-AR" sz="2400" b="1" dirty="0" err="1">
                <a:solidFill>
                  <a:schemeClr val="tx2"/>
                </a:solidFill>
                <a:latin typeface="Eurostile" pitchFamily="34" charset="0"/>
              </a:rPr>
              <a:t>jar</a:t>
            </a:r>
            <a:endParaRPr lang="es-AR" altLang="es-AR" sz="2400" b="1" dirty="0">
              <a:solidFill>
                <a:schemeClr val="tx2"/>
              </a:solidFill>
              <a:latin typeface="Eurostile" pitchFamily="34" charset="0"/>
            </a:endParaRPr>
          </a:p>
        </p:txBody>
      </p:sp>
      <p:sp>
        <p:nvSpPr>
          <p:cNvPr id="5" name="Rectangle 3">
            <a:extLst>
              <a:ext uri="{FF2B5EF4-FFF2-40B4-BE49-F238E27FC236}">
                <a16:creationId xmlns:a16="http://schemas.microsoft.com/office/drawing/2014/main" id="{3D7E2CB9-58F1-4891-B252-FA71E0DC9268}"/>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Tree>
    <p:extLst>
      <p:ext uri="{BB962C8B-B14F-4D97-AF65-F5344CB8AC3E}">
        <p14:creationId xmlns:p14="http://schemas.microsoft.com/office/powerpoint/2010/main" val="2548890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395BF-D41C-4FE0-AD5F-65559A260D5F}"/>
              </a:ext>
            </a:extLst>
          </p:cNvPr>
          <p:cNvSpPr txBox="1"/>
          <p:nvPr/>
        </p:nvSpPr>
        <p:spPr>
          <a:xfrm>
            <a:off x="140187" y="1082409"/>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Luego de bajarlo, lo abren con </a:t>
            </a:r>
            <a:r>
              <a:rPr lang="es-AR" altLang="es-AR" sz="2400" b="1" dirty="0" err="1">
                <a:solidFill>
                  <a:schemeClr val="tx2"/>
                </a:solidFill>
                <a:latin typeface="Eurostile" pitchFamily="34" charset="0"/>
              </a:rPr>
              <a:t>Winzip</a:t>
            </a:r>
            <a:r>
              <a:rPr lang="es-AR" altLang="es-AR" sz="2400" b="1" dirty="0">
                <a:solidFill>
                  <a:schemeClr val="tx2"/>
                </a:solidFill>
                <a:latin typeface="Eurostile" pitchFamily="34" charset="0"/>
              </a:rPr>
              <a:t> o </a:t>
            </a:r>
            <a:r>
              <a:rPr lang="es-AR" altLang="es-AR" sz="2400" b="1" dirty="0" err="1">
                <a:solidFill>
                  <a:schemeClr val="tx2"/>
                </a:solidFill>
                <a:latin typeface="Eurostile" pitchFamily="34" charset="0"/>
              </a:rPr>
              <a:t>Winrar</a:t>
            </a:r>
            <a:r>
              <a:rPr lang="es-AR" altLang="es-AR" sz="2400" b="1" dirty="0">
                <a:solidFill>
                  <a:schemeClr val="tx2"/>
                </a:solidFill>
                <a:latin typeface="Eurostile" pitchFamily="34" charset="0"/>
              </a:rPr>
              <a:t>, o cualquier otro descompresor.</a:t>
            </a:r>
          </a:p>
        </p:txBody>
      </p:sp>
      <p:pic>
        <p:nvPicPr>
          <p:cNvPr id="10" name="Picture 9" descr="A screenshot of a social media post&#10;&#10;Description automatically generated">
            <a:extLst>
              <a:ext uri="{FF2B5EF4-FFF2-40B4-BE49-F238E27FC236}">
                <a16:creationId xmlns:a16="http://schemas.microsoft.com/office/drawing/2014/main" id="{EC6F29AA-2B12-4DAF-BE25-E96B45F80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4074"/>
            <a:ext cx="6833047" cy="2323076"/>
          </a:xfrm>
          <a:prstGeom prst="rect">
            <a:avLst/>
          </a:prstGeom>
        </p:spPr>
      </p:pic>
      <p:sp>
        <p:nvSpPr>
          <p:cNvPr id="11" name="TextBox 10">
            <a:extLst>
              <a:ext uri="{FF2B5EF4-FFF2-40B4-BE49-F238E27FC236}">
                <a16:creationId xmlns:a16="http://schemas.microsoft.com/office/drawing/2014/main" id="{8B835842-BE36-4349-B654-C8E4B6957038}"/>
              </a:ext>
            </a:extLst>
          </p:cNvPr>
          <p:cNvSpPr txBox="1"/>
          <p:nvPr/>
        </p:nvSpPr>
        <p:spPr>
          <a:xfrm>
            <a:off x="140186" y="3530334"/>
            <a:ext cx="10270639" cy="461665"/>
          </a:xfrm>
          <a:prstGeom prst="rect">
            <a:avLst/>
          </a:prstGeom>
          <a:noFill/>
        </p:spPr>
        <p:txBody>
          <a:bodyPr wrap="square" rtlCol="0">
            <a:spAutoFit/>
          </a:bodyPr>
          <a:lstStyle/>
          <a:p>
            <a:r>
              <a:rPr lang="es-AR" altLang="es-AR" sz="2400" b="1" dirty="0">
                <a:solidFill>
                  <a:schemeClr val="tx2"/>
                </a:solidFill>
                <a:latin typeface="Eurostile" pitchFamily="34" charset="0"/>
              </a:rPr>
              <a:t>Exploran las carpetas del </a:t>
            </a:r>
            <a:r>
              <a:rPr lang="es-AR" altLang="es-AR" sz="2400" b="1" dirty="0" err="1">
                <a:solidFill>
                  <a:schemeClr val="tx2"/>
                </a:solidFill>
                <a:latin typeface="Eurostile" pitchFamily="34" charset="0"/>
              </a:rPr>
              <a:t>jar</a:t>
            </a:r>
            <a:r>
              <a:rPr lang="es-AR" altLang="es-AR" sz="2400" b="1" dirty="0">
                <a:solidFill>
                  <a:schemeClr val="tx2"/>
                </a:solidFill>
                <a:latin typeface="Eurostile" pitchFamily="34" charset="0"/>
              </a:rPr>
              <a:t> buscando archivos que contengan la licencia y el copyright que usa </a:t>
            </a:r>
          </a:p>
        </p:txBody>
      </p:sp>
      <p:pic>
        <p:nvPicPr>
          <p:cNvPr id="13" name="Picture 12" descr="A screenshot of a computer&#10;&#10;Description automatically generated">
            <a:extLst>
              <a:ext uri="{FF2B5EF4-FFF2-40B4-BE49-F238E27FC236}">
                <a16:creationId xmlns:a16="http://schemas.microsoft.com/office/drawing/2014/main" id="{754B68B4-6F20-4C90-B2AC-C5301C8C8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87" y="3991999"/>
            <a:ext cx="6908314" cy="2488105"/>
          </a:xfrm>
          <a:prstGeom prst="rect">
            <a:avLst/>
          </a:prstGeom>
        </p:spPr>
      </p:pic>
      <p:sp>
        <p:nvSpPr>
          <p:cNvPr id="14" name="Rectangle 3">
            <a:extLst>
              <a:ext uri="{FF2B5EF4-FFF2-40B4-BE49-F238E27FC236}">
                <a16:creationId xmlns:a16="http://schemas.microsoft.com/office/drawing/2014/main" id="{26C5084A-300B-45A1-8BB5-950CC254461D}"/>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Tree>
    <p:extLst>
      <p:ext uri="{BB962C8B-B14F-4D97-AF65-F5344CB8AC3E}">
        <p14:creationId xmlns:p14="http://schemas.microsoft.com/office/powerpoint/2010/main" val="196899866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D53C4-8676-41AE-B8DD-D614C21B327C}"/>
              </a:ext>
            </a:extLst>
          </p:cNvPr>
          <p:cNvSpPr txBox="1"/>
          <p:nvPr/>
        </p:nvSpPr>
        <p:spPr>
          <a:xfrm>
            <a:off x="140187" y="1082409"/>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Finalmente en los archivos.java encontré lo siguiente:</a:t>
            </a:r>
          </a:p>
        </p:txBody>
      </p:sp>
      <p:pic>
        <p:nvPicPr>
          <p:cNvPr id="4" name="Picture 3" descr="A screenshot of a cell phone&#10;&#10;Description automatically generated">
            <a:extLst>
              <a:ext uri="{FF2B5EF4-FFF2-40B4-BE49-F238E27FC236}">
                <a16:creationId xmlns:a16="http://schemas.microsoft.com/office/drawing/2014/main" id="{E364B40B-6EA6-430F-BB95-26199DB62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78" y="1544074"/>
            <a:ext cx="6944694" cy="2972215"/>
          </a:xfrm>
          <a:prstGeom prst="rect">
            <a:avLst/>
          </a:prstGeom>
        </p:spPr>
      </p:pic>
      <p:sp>
        <p:nvSpPr>
          <p:cNvPr id="5" name="TextBox 4">
            <a:extLst>
              <a:ext uri="{FF2B5EF4-FFF2-40B4-BE49-F238E27FC236}">
                <a16:creationId xmlns:a16="http://schemas.microsoft.com/office/drawing/2014/main" id="{52A2DBFE-347B-47C6-A551-11156C43F468}"/>
              </a:ext>
            </a:extLst>
          </p:cNvPr>
          <p:cNvSpPr txBox="1"/>
          <p:nvPr/>
        </p:nvSpPr>
        <p:spPr>
          <a:xfrm>
            <a:off x="140187" y="4673334"/>
            <a:ext cx="9568476" cy="2000548"/>
          </a:xfrm>
          <a:prstGeom prst="rect">
            <a:avLst/>
          </a:prstGeom>
          <a:noFill/>
        </p:spPr>
        <p:txBody>
          <a:bodyPr wrap="square" rtlCol="0">
            <a:spAutoFit/>
          </a:bodyPr>
          <a:lstStyle/>
          <a:p>
            <a:r>
              <a:rPr lang="es-AR" altLang="es-AR" sz="2400" b="1" dirty="0">
                <a:solidFill>
                  <a:schemeClr val="tx2"/>
                </a:solidFill>
                <a:latin typeface="Eurostile" pitchFamily="34" charset="0"/>
              </a:rPr>
              <a:t>Con esto se que puedo usar cualquiera de las dos licencias, cuando Apache es una opción siempre elijan Apache, porque es la que seguro no tendrán ningún conflicto.</a:t>
            </a:r>
          </a:p>
          <a:p>
            <a:r>
              <a:rPr lang="es-AR" altLang="es-AR" sz="2400" b="1" dirty="0">
                <a:solidFill>
                  <a:schemeClr val="tx2"/>
                </a:solidFill>
                <a:latin typeface="Eurostile" pitchFamily="34" charset="0"/>
              </a:rPr>
              <a:t>Y también ahí mismo esta el Copyright. Lo copian y listo.</a:t>
            </a:r>
          </a:p>
          <a:p>
            <a:r>
              <a:rPr lang="es-AR" altLang="es-AR" sz="2800" b="1" u="sng" dirty="0">
                <a:solidFill>
                  <a:schemeClr val="tx2"/>
                </a:solidFill>
                <a:latin typeface="Eurostile" pitchFamily="34" charset="0"/>
              </a:rPr>
              <a:t>Nota</a:t>
            </a:r>
            <a:r>
              <a:rPr lang="es-AR" altLang="es-AR" sz="2400" b="1" dirty="0">
                <a:solidFill>
                  <a:schemeClr val="tx2"/>
                </a:solidFill>
                <a:latin typeface="Eurostile" pitchFamily="34" charset="0"/>
              </a:rPr>
              <a:t>: A partir de ahora, una vez este aprobado este componente, ya les aparecerá en la lista de componentes que hicieron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y ya harán el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con el primer método.</a:t>
            </a:r>
          </a:p>
        </p:txBody>
      </p:sp>
      <p:sp>
        <p:nvSpPr>
          <p:cNvPr id="6" name="Rectangle 3">
            <a:extLst>
              <a:ext uri="{FF2B5EF4-FFF2-40B4-BE49-F238E27FC236}">
                <a16:creationId xmlns:a16="http://schemas.microsoft.com/office/drawing/2014/main" id="{8C16E02A-21AA-4195-A95C-368C6B84F9C8}"/>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Tree>
    <p:extLst>
      <p:ext uri="{BB962C8B-B14F-4D97-AF65-F5344CB8AC3E}">
        <p14:creationId xmlns:p14="http://schemas.microsoft.com/office/powerpoint/2010/main" val="41667715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ED251-1C2E-4223-93A9-036A7A3C9BA7}"/>
              </a:ext>
            </a:extLst>
          </p:cNvPr>
          <p:cNvSpPr txBox="1"/>
          <p:nvPr/>
        </p:nvSpPr>
        <p:spPr>
          <a:xfrm>
            <a:off x="140187" y="1082409"/>
            <a:ext cx="9568476" cy="2677656"/>
          </a:xfrm>
          <a:prstGeom prst="rect">
            <a:avLst/>
          </a:prstGeom>
          <a:noFill/>
        </p:spPr>
        <p:txBody>
          <a:bodyPr wrap="square" rtlCol="0">
            <a:spAutoFit/>
          </a:bodyPr>
          <a:lstStyle/>
          <a:p>
            <a:r>
              <a:rPr lang="es-AR" altLang="es-AR" sz="2400" b="1" u="sng" dirty="0">
                <a:solidFill>
                  <a:schemeClr val="tx2"/>
                </a:solidFill>
                <a:latin typeface="Eurostile" pitchFamily="34" charset="0"/>
              </a:rPr>
              <a:t>Tercer método</a:t>
            </a:r>
            <a:r>
              <a:rPr lang="es-AR" altLang="es-AR" sz="2400" b="1" dirty="0">
                <a:solidFill>
                  <a:schemeClr val="tx2"/>
                </a:solidFill>
                <a:latin typeface="Eurostile" pitchFamily="34" charset="0"/>
              </a:rPr>
              <a:t>: Este método es muy nuevo, todavía esta en Beta y no funciona la mayoría de las veces, pero ira mejorando por lo que en un futuro no muy lejano será el método preferido.</a:t>
            </a:r>
          </a:p>
          <a:p>
            <a:r>
              <a:rPr lang="es-AR" altLang="es-AR" sz="2400" b="1" dirty="0">
                <a:solidFill>
                  <a:schemeClr val="tx2"/>
                </a:solidFill>
                <a:latin typeface="Eurostile" pitchFamily="34" charset="0"/>
              </a:rPr>
              <a:t>Se agregó (en los proyectos nuevos que pidan, no lo verán en los viejos, no es retroactivo) un martillo con un signo + junto a la licencia de algunos componentes.</a:t>
            </a:r>
          </a:p>
          <a:p>
            <a:r>
              <a:rPr lang="es-AR" altLang="es-AR" sz="2400" b="1" dirty="0">
                <a:solidFill>
                  <a:schemeClr val="tx2"/>
                </a:solidFill>
                <a:latin typeface="Eurostile" pitchFamily="34" charset="0"/>
              </a:rPr>
              <a:t>Esto quiere decir que si hacen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abrirá una ventana con licencias atribuidas a ese componente:  </a:t>
            </a:r>
          </a:p>
        </p:txBody>
      </p:sp>
      <p:sp>
        <p:nvSpPr>
          <p:cNvPr id="3" name="Rectangle 3">
            <a:extLst>
              <a:ext uri="{FF2B5EF4-FFF2-40B4-BE49-F238E27FC236}">
                <a16:creationId xmlns:a16="http://schemas.microsoft.com/office/drawing/2014/main" id="{FD5AA861-03FF-46CC-8086-FB5F66F7D8A8}"/>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pic>
        <p:nvPicPr>
          <p:cNvPr id="6" name="Picture 5">
            <a:extLst>
              <a:ext uri="{FF2B5EF4-FFF2-40B4-BE49-F238E27FC236}">
                <a16:creationId xmlns:a16="http://schemas.microsoft.com/office/drawing/2014/main" id="{C943E72B-AE9A-45B5-923A-9774C353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4920"/>
            <a:ext cx="12192000" cy="833871"/>
          </a:xfrm>
          <a:prstGeom prst="rect">
            <a:avLst/>
          </a:prstGeom>
        </p:spPr>
      </p:pic>
    </p:spTree>
    <p:extLst>
      <p:ext uri="{BB962C8B-B14F-4D97-AF65-F5344CB8AC3E}">
        <p14:creationId xmlns:p14="http://schemas.microsoft.com/office/powerpoint/2010/main" val="782983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7C6AD93-02EA-4577-9D0D-E59E66035387}"/>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pic>
        <p:nvPicPr>
          <p:cNvPr id="6" name="Picture 5" descr="A screenshot of a cell phone&#10;&#10;Description automatically generated">
            <a:extLst>
              <a:ext uri="{FF2B5EF4-FFF2-40B4-BE49-F238E27FC236}">
                <a16:creationId xmlns:a16="http://schemas.microsoft.com/office/drawing/2014/main" id="{E8B0BCFE-A63B-4D3A-B44A-EADA7551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87" y="1913406"/>
            <a:ext cx="11450680" cy="1857793"/>
          </a:xfrm>
          <a:prstGeom prst="rect">
            <a:avLst/>
          </a:prstGeom>
        </p:spPr>
      </p:pic>
      <p:sp>
        <p:nvSpPr>
          <p:cNvPr id="7" name="TextBox 6">
            <a:extLst>
              <a:ext uri="{FF2B5EF4-FFF2-40B4-BE49-F238E27FC236}">
                <a16:creationId xmlns:a16="http://schemas.microsoft.com/office/drawing/2014/main" id="{C2BE09D9-03A6-4BA5-B1F8-3481FD1B15E7}"/>
              </a:ext>
            </a:extLst>
          </p:cNvPr>
          <p:cNvSpPr txBox="1"/>
          <p:nvPr/>
        </p:nvSpPr>
        <p:spPr>
          <a:xfrm>
            <a:off x="140187" y="1082409"/>
            <a:ext cx="9568476" cy="830997"/>
          </a:xfrm>
          <a:prstGeom prst="rect">
            <a:avLst/>
          </a:prstGeom>
          <a:noFill/>
        </p:spPr>
        <p:txBody>
          <a:bodyPr wrap="square" rtlCol="0">
            <a:spAutoFit/>
          </a:bodyPr>
          <a:lstStyle/>
          <a:p>
            <a:r>
              <a:rPr lang="es-AR" altLang="es-AR" sz="2400" b="1" dirty="0">
                <a:solidFill>
                  <a:schemeClr val="tx2"/>
                </a:solidFill>
                <a:latin typeface="Eurostile" pitchFamily="34" charset="0"/>
              </a:rPr>
              <a:t>Hacen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la flecha de la Licencia que corresponde a su componente, en este caso era Apache </a:t>
            </a:r>
            <a:r>
              <a:rPr lang="es-AR" altLang="es-AR" sz="2400" b="1" dirty="0" err="1">
                <a:solidFill>
                  <a:schemeClr val="tx2"/>
                </a:solidFill>
                <a:latin typeface="Eurostile" pitchFamily="34" charset="0"/>
              </a:rPr>
              <a:t>License</a:t>
            </a:r>
            <a:r>
              <a:rPr lang="es-AR" altLang="es-AR" sz="2400" b="1" dirty="0">
                <a:solidFill>
                  <a:schemeClr val="tx2"/>
                </a:solidFill>
                <a:latin typeface="Eurostile" pitchFamily="34" charset="0"/>
              </a:rPr>
              <a:t> 2.0</a:t>
            </a:r>
          </a:p>
        </p:txBody>
      </p:sp>
      <p:sp>
        <p:nvSpPr>
          <p:cNvPr id="8" name="TextBox 7">
            <a:extLst>
              <a:ext uri="{FF2B5EF4-FFF2-40B4-BE49-F238E27FC236}">
                <a16:creationId xmlns:a16="http://schemas.microsoft.com/office/drawing/2014/main" id="{73D44BE5-6FC9-49C8-874B-FAD851B13A66}"/>
              </a:ext>
            </a:extLst>
          </p:cNvPr>
          <p:cNvSpPr txBox="1"/>
          <p:nvPr/>
        </p:nvSpPr>
        <p:spPr>
          <a:xfrm>
            <a:off x="309521" y="3771199"/>
            <a:ext cx="9568476" cy="461665"/>
          </a:xfrm>
          <a:prstGeom prst="rect">
            <a:avLst/>
          </a:prstGeom>
          <a:noFill/>
        </p:spPr>
        <p:txBody>
          <a:bodyPr wrap="square" rtlCol="0">
            <a:spAutoFit/>
          </a:bodyPr>
          <a:lstStyle/>
          <a:p>
            <a:r>
              <a:rPr lang="es-AR" altLang="es-AR" sz="2400" b="1" dirty="0">
                <a:solidFill>
                  <a:schemeClr val="tx2"/>
                </a:solidFill>
                <a:latin typeface="Eurostile" pitchFamily="34" charset="0"/>
              </a:rPr>
              <a:t>Y muestra archivos relacionados:</a:t>
            </a:r>
          </a:p>
        </p:txBody>
      </p:sp>
      <p:pic>
        <p:nvPicPr>
          <p:cNvPr id="10" name="Picture 9" descr="A screenshot of a cell phone&#10;&#10;Description automatically generated">
            <a:extLst>
              <a:ext uri="{FF2B5EF4-FFF2-40B4-BE49-F238E27FC236}">
                <a16:creationId xmlns:a16="http://schemas.microsoft.com/office/drawing/2014/main" id="{64CC2928-A381-426B-879F-5FAA357CD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21" y="4232864"/>
            <a:ext cx="6296598" cy="2240232"/>
          </a:xfrm>
          <a:prstGeom prst="rect">
            <a:avLst/>
          </a:prstGeom>
        </p:spPr>
      </p:pic>
    </p:spTree>
    <p:extLst>
      <p:ext uri="{BB962C8B-B14F-4D97-AF65-F5344CB8AC3E}">
        <p14:creationId xmlns:p14="http://schemas.microsoft.com/office/powerpoint/2010/main" val="205305815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8B3506-86C8-463B-85F0-487105B44682}"/>
              </a:ext>
            </a:extLst>
          </p:cNvPr>
          <p:cNvPicPr>
            <a:picLocks noChangeAspect="1"/>
          </p:cNvPicPr>
          <p:nvPr/>
        </p:nvPicPr>
        <p:blipFill>
          <a:blip r:embed="rId2"/>
          <a:stretch>
            <a:fillRect/>
          </a:stretch>
        </p:blipFill>
        <p:spPr>
          <a:xfrm>
            <a:off x="0" y="3074768"/>
            <a:ext cx="12192000" cy="3479494"/>
          </a:xfrm>
          <a:prstGeom prst="rect">
            <a:avLst/>
          </a:prstGeom>
        </p:spPr>
      </p:pic>
      <p:sp>
        <p:nvSpPr>
          <p:cNvPr id="3" name="TextBox 2">
            <a:extLst>
              <a:ext uri="{FF2B5EF4-FFF2-40B4-BE49-F238E27FC236}">
                <a16:creationId xmlns:a16="http://schemas.microsoft.com/office/drawing/2014/main" id="{192805C4-C54C-42B7-88D1-AAA0A3296040}"/>
              </a:ext>
            </a:extLst>
          </p:cNvPr>
          <p:cNvSpPr txBox="1"/>
          <p:nvPr/>
        </p:nvSpPr>
        <p:spPr>
          <a:xfrm>
            <a:off x="0" y="1044932"/>
            <a:ext cx="9568476" cy="1938992"/>
          </a:xfrm>
          <a:prstGeom prst="rect">
            <a:avLst/>
          </a:prstGeom>
          <a:noFill/>
        </p:spPr>
        <p:txBody>
          <a:bodyPr wrap="square" rtlCol="0">
            <a:spAutoFit/>
          </a:bodyPr>
          <a:lstStyle/>
          <a:p>
            <a:r>
              <a:rPr lang="es-AR" altLang="es-AR" sz="2400" b="1" dirty="0">
                <a:solidFill>
                  <a:schemeClr val="tx2"/>
                </a:solidFill>
                <a:latin typeface="Eurostile" pitchFamily="34" charset="0"/>
              </a:rPr>
              <a:t>Finalmente les muestra la siguiente pagina donde estarán los archivos relacionados y podrán ver el copyright, como dije es beta, </a:t>
            </a:r>
            <a:r>
              <a:rPr lang="es-AR" altLang="es-AR" sz="2400" b="1" dirty="0" err="1">
                <a:solidFill>
                  <a:schemeClr val="tx2"/>
                </a:solidFill>
                <a:latin typeface="Eurostile" pitchFamily="34" charset="0"/>
              </a:rPr>
              <a:t>asi</a:t>
            </a:r>
            <a:r>
              <a:rPr lang="es-AR" altLang="es-AR" sz="2400" b="1" dirty="0">
                <a:solidFill>
                  <a:schemeClr val="tx2"/>
                </a:solidFill>
                <a:latin typeface="Eurostile" pitchFamily="34" charset="0"/>
              </a:rPr>
              <a:t> que no pude encontrar uno que me muestre algo, nos mostraron en una reunión como funcionaba, pero no tengo </a:t>
            </a:r>
            <a:r>
              <a:rPr lang="es-AR" altLang="es-AR" sz="2400" b="1" dirty="0" err="1">
                <a:solidFill>
                  <a:schemeClr val="tx2"/>
                </a:solidFill>
                <a:latin typeface="Eurostile" pitchFamily="34" charset="0"/>
              </a:rPr>
              <a:t>screenshots</a:t>
            </a:r>
            <a:r>
              <a:rPr lang="es-AR" altLang="es-AR" sz="2400" b="1" dirty="0">
                <a:solidFill>
                  <a:schemeClr val="tx2"/>
                </a:solidFill>
                <a:latin typeface="Eurostile" pitchFamily="34" charset="0"/>
              </a:rPr>
              <a:t>. Solo se queda </a:t>
            </a:r>
            <a:r>
              <a:rPr lang="es-AR" altLang="es-AR" sz="2400" b="1" dirty="0" err="1">
                <a:solidFill>
                  <a:schemeClr val="tx2"/>
                </a:solidFill>
                <a:latin typeface="Eurostile" pitchFamily="34" charset="0"/>
              </a:rPr>
              <a:t>loading</a:t>
            </a:r>
            <a:r>
              <a:rPr lang="es-AR" altLang="es-AR" sz="2400" b="1" dirty="0">
                <a:solidFill>
                  <a:schemeClr val="tx2"/>
                </a:solidFill>
                <a:latin typeface="Eurostile" pitchFamily="34" charset="0"/>
              </a:rPr>
              <a:t> en mis proyectos. En el futuro </a:t>
            </a:r>
            <a:r>
              <a:rPr lang="es-AR" altLang="es-AR" sz="2400" b="1" dirty="0" err="1">
                <a:solidFill>
                  <a:schemeClr val="tx2"/>
                </a:solidFill>
                <a:latin typeface="Eurostile" pitchFamily="34" charset="0"/>
              </a:rPr>
              <a:t>seguramentelo</a:t>
            </a:r>
            <a:r>
              <a:rPr lang="es-AR" altLang="es-AR" sz="2400" b="1" dirty="0">
                <a:solidFill>
                  <a:schemeClr val="tx2"/>
                </a:solidFill>
                <a:latin typeface="Eurostile" pitchFamily="34" charset="0"/>
              </a:rPr>
              <a:t>  mejoraran y usaremos mas que nada este método.</a:t>
            </a:r>
          </a:p>
        </p:txBody>
      </p:sp>
      <p:sp>
        <p:nvSpPr>
          <p:cNvPr id="4" name="Rectangle 3">
            <a:extLst>
              <a:ext uri="{FF2B5EF4-FFF2-40B4-BE49-F238E27FC236}">
                <a16:creationId xmlns:a16="http://schemas.microsoft.com/office/drawing/2014/main" id="{80EA4BB4-E2D7-42F9-A9C6-BCDA92E1124E}"/>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¿Como obtener la información necesaria?</a:t>
            </a:r>
          </a:p>
        </p:txBody>
      </p:sp>
    </p:spTree>
    <p:extLst>
      <p:ext uri="{BB962C8B-B14F-4D97-AF65-F5344CB8AC3E}">
        <p14:creationId xmlns:p14="http://schemas.microsoft.com/office/powerpoint/2010/main" val="38492026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65CB558-509A-4B0D-AEBA-5EA4B480C139}"/>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Agregar componentes no detectados</a:t>
            </a:r>
          </a:p>
        </p:txBody>
      </p:sp>
      <p:sp>
        <p:nvSpPr>
          <p:cNvPr id="4" name="TextBox 3">
            <a:extLst>
              <a:ext uri="{FF2B5EF4-FFF2-40B4-BE49-F238E27FC236}">
                <a16:creationId xmlns:a16="http://schemas.microsoft.com/office/drawing/2014/main" id="{0E777D26-AFBB-4BED-A641-934B36259B01}"/>
              </a:ext>
            </a:extLst>
          </p:cNvPr>
          <p:cNvSpPr txBox="1"/>
          <p:nvPr/>
        </p:nvSpPr>
        <p:spPr>
          <a:xfrm>
            <a:off x="140187" y="1082409"/>
            <a:ext cx="9568476" cy="1200329"/>
          </a:xfrm>
          <a:prstGeom prst="rect">
            <a:avLst/>
          </a:prstGeom>
          <a:noFill/>
        </p:spPr>
        <p:txBody>
          <a:bodyPr wrap="square" rtlCol="0">
            <a:spAutoFit/>
          </a:bodyPr>
          <a:lstStyle/>
          <a:p>
            <a:r>
              <a:rPr lang="es-AR" altLang="es-AR" sz="2400" b="1" dirty="0">
                <a:solidFill>
                  <a:schemeClr val="tx2"/>
                </a:solidFill>
                <a:latin typeface="Eurostile" pitchFamily="34" charset="0"/>
              </a:rPr>
              <a:t>Puede suceder que algún componente de la aplicación no sea detectado por el escaneo automático del plan de </a:t>
            </a:r>
            <a:r>
              <a:rPr lang="es-AR" altLang="es-AR" sz="2400" b="1" dirty="0" err="1">
                <a:solidFill>
                  <a:schemeClr val="tx2"/>
                </a:solidFill>
                <a:latin typeface="Eurostile" pitchFamily="34" charset="0"/>
              </a:rPr>
              <a:t>Bamboo</a:t>
            </a:r>
            <a:r>
              <a:rPr lang="es-AR" altLang="es-AR" sz="2400" b="1" dirty="0">
                <a:solidFill>
                  <a:schemeClr val="tx2"/>
                </a:solidFill>
                <a:latin typeface="Eurostile" pitchFamily="34" charset="0"/>
              </a:rPr>
              <a:t>.</a:t>
            </a:r>
          </a:p>
          <a:p>
            <a:r>
              <a:rPr lang="es-AR" altLang="es-AR" sz="2400" b="1" dirty="0">
                <a:solidFill>
                  <a:schemeClr val="tx2"/>
                </a:solidFill>
                <a:latin typeface="Eurostile" pitchFamily="34" charset="0"/>
              </a:rPr>
              <a:t>En este caso se debe agregar manualmente de la siguiente manera:</a:t>
            </a:r>
          </a:p>
        </p:txBody>
      </p:sp>
      <p:pic>
        <p:nvPicPr>
          <p:cNvPr id="6" name="Picture 5" descr="A screenshot of a social media post&#10;&#10;Description automatically generated">
            <a:extLst>
              <a:ext uri="{FF2B5EF4-FFF2-40B4-BE49-F238E27FC236}">
                <a16:creationId xmlns:a16="http://schemas.microsoft.com/office/drawing/2014/main" id="{0393BEA5-780A-4E5D-A8C6-C0F569714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93" y="2767486"/>
            <a:ext cx="7983064" cy="1800476"/>
          </a:xfrm>
          <a:prstGeom prst="rect">
            <a:avLst/>
          </a:prstGeom>
        </p:spPr>
      </p:pic>
      <p:sp>
        <p:nvSpPr>
          <p:cNvPr id="7" name="TextBox 6">
            <a:extLst>
              <a:ext uri="{FF2B5EF4-FFF2-40B4-BE49-F238E27FC236}">
                <a16:creationId xmlns:a16="http://schemas.microsoft.com/office/drawing/2014/main" id="{5A2F6280-AAEB-4EEF-A4D3-0766DF15B0F6}"/>
              </a:ext>
            </a:extLst>
          </p:cNvPr>
          <p:cNvSpPr txBox="1"/>
          <p:nvPr/>
        </p:nvSpPr>
        <p:spPr>
          <a:xfrm>
            <a:off x="304243" y="5052710"/>
            <a:ext cx="3381932" cy="461665"/>
          </a:xfrm>
          <a:prstGeom prst="rect">
            <a:avLst/>
          </a:prstGeom>
          <a:noFill/>
        </p:spPr>
        <p:txBody>
          <a:bodyPr wrap="square" rtlCol="0">
            <a:spAutoFit/>
          </a:bodyPr>
          <a:lstStyle/>
          <a:p>
            <a:r>
              <a:rPr lang="es-AR" altLang="es-AR" sz="2400" b="1" dirty="0">
                <a:solidFill>
                  <a:schemeClr val="tx2"/>
                </a:solidFill>
                <a:latin typeface="Eurostile" pitchFamily="34" charset="0"/>
              </a:rPr>
              <a:t>Se elige agregar componente.</a:t>
            </a:r>
          </a:p>
        </p:txBody>
      </p:sp>
    </p:spTree>
    <p:extLst>
      <p:ext uri="{BB962C8B-B14F-4D97-AF65-F5344CB8AC3E}">
        <p14:creationId xmlns:p14="http://schemas.microsoft.com/office/powerpoint/2010/main" val="4012461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ocial media post&#10;&#10;Description automatically generated">
            <a:extLst>
              <a:ext uri="{FF2B5EF4-FFF2-40B4-BE49-F238E27FC236}">
                <a16:creationId xmlns:a16="http://schemas.microsoft.com/office/drawing/2014/main" id="{E472D774-5FB9-40A6-9BD5-F86C80883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7" y="1577371"/>
            <a:ext cx="6649008" cy="2081043"/>
          </a:xfrm>
          <a:prstGeom prst="rect">
            <a:avLst/>
          </a:prstGeom>
        </p:spPr>
      </p:pic>
      <p:sp>
        <p:nvSpPr>
          <p:cNvPr id="3" name="TextBox 2">
            <a:extLst>
              <a:ext uri="{FF2B5EF4-FFF2-40B4-BE49-F238E27FC236}">
                <a16:creationId xmlns:a16="http://schemas.microsoft.com/office/drawing/2014/main" id="{5F9E28EA-3062-4374-BA4A-77A38F55B16D}"/>
              </a:ext>
            </a:extLst>
          </p:cNvPr>
          <p:cNvSpPr txBox="1"/>
          <p:nvPr/>
        </p:nvSpPr>
        <p:spPr>
          <a:xfrm>
            <a:off x="85167" y="1147460"/>
            <a:ext cx="10144683" cy="461665"/>
          </a:xfrm>
          <a:prstGeom prst="rect">
            <a:avLst/>
          </a:prstGeom>
          <a:noFill/>
        </p:spPr>
        <p:txBody>
          <a:bodyPr wrap="square" rtlCol="0">
            <a:spAutoFit/>
          </a:bodyPr>
          <a:lstStyle/>
          <a:p>
            <a:r>
              <a:rPr lang="es-AR" altLang="es-AR" sz="2400" b="1" dirty="0">
                <a:solidFill>
                  <a:schemeClr val="tx2"/>
                </a:solidFill>
                <a:latin typeface="Eurostile" pitchFamily="34" charset="0"/>
              </a:rPr>
              <a:t>Luego, en la ventana que aparece, se escribe el nombre del componente que se desea agregar</a:t>
            </a:r>
          </a:p>
        </p:txBody>
      </p:sp>
      <p:pic>
        <p:nvPicPr>
          <p:cNvPr id="5" name="Picture 4" descr="A screenshot of a social media post&#10;&#10;Description automatically generated">
            <a:extLst>
              <a:ext uri="{FF2B5EF4-FFF2-40B4-BE49-F238E27FC236}">
                <a16:creationId xmlns:a16="http://schemas.microsoft.com/office/drawing/2014/main" id="{D2AA0FC1-2387-4534-9C6E-F9CD4DE24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7" y="4304101"/>
            <a:ext cx="6649008" cy="2181354"/>
          </a:xfrm>
          <a:prstGeom prst="rect">
            <a:avLst/>
          </a:prstGeom>
        </p:spPr>
      </p:pic>
      <p:sp>
        <p:nvSpPr>
          <p:cNvPr id="6" name="TextBox 5">
            <a:extLst>
              <a:ext uri="{FF2B5EF4-FFF2-40B4-BE49-F238E27FC236}">
                <a16:creationId xmlns:a16="http://schemas.microsoft.com/office/drawing/2014/main" id="{838DA514-DE33-403A-8973-0CC3A8BC3101}"/>
              </a:ext>
            </a:extLst>
          </p:cNvPr>
          <p:cNvSpPr txBox="1"/>
          <p:nvPr/>
        </p:nvSpPr>
        <p:spPr>
          <a:xfrm>
            <a:off x="0" y="3791048"/>
            <a:ext cx="10144683" cy="461665"/>
          </a:xfrm>
          <a:prstGeom prst="rect">
            <a:avLst/>
          </a:prstGeom>
          <a:noFill/>
        </p:spPr>
        <p:txBody>
          <a:bodyPr wrap="square" rtlCol="0">
            <a:spAutoFit/>
          </a:bodyPr>
          <a:lstStyle/>
          <a:p>
            <a:r>
              <a:rPr lang="es-AR" altLang="es-AR" sz="2400" b="1" dirty="0">
                <a:solidFill>
                  <a:schemeClr val="tx2"/>
                </a:solidFill>
                <a:latin typeface="Eurostile" pitchFamily="34" charset="0"/>
              </a:rPr>
              <a:t>Luego, se elige la versión, y se hace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a:t>
            </a:r>
            <a:r>
              <a:rPr lang="es-AR" altLang="es-AR" sz="2400" b="1" dirty="0" err="1">
                <a:solidFill>
                  <a:schemeClr val="tx2"/>
                </a:solidFill>
                <a:latin typeface="Eurostile" pitchFamily="34" charset="0"/>
              </a:rPr>
              <a:t>Save</a:t>
            </a:r>
            <a:r>
              <a:rPr lang="es-AR" altLang="es-AR" sz="2400" b="1" dirty="0">
                <a:solidFill>
                  <a:schemeClr val="tx2"/>
                </a:solidFill>
                <a:latin typeface="Eurostile" pitchFamily="34" charset="0"/>
              </a:rPr>
              <a:t>”.</a:t>
            </a:r>
          </a:p>
        </p:txBody>
      </p:sp>
      <p:sp>
        <p:nvSpPr>
          <p:cNvPr id="7" name="Rectangle 3">
            <a:extLst>
              <a:ext uri="{FF2B5EF4-FFF2-40B4-BE49-F238E27FC236}">
                <a16:creationId xmlns:a16="http://schemas.microsoft.com/office/drawing/2014/main" id="{801C235C-B04C-4CAD-83A2-B91758BFD018}"/>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Agregar componentes no detectados</a:t>
            </a:r>
          </a:p>
        </p:txBody>
      </p:sp>
    </p:spTree>
    <p:extLst>
      <p:ext uri="{BB962C8B-B14F-4D97-AF65-F5344CB8AC3E}">
        <p14:creationId xmlns:p14="http://schemas.microsoft.com/office/powerpoint/2010/main" val="25331920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3C965A-0550-43BF-A3E3-84021B558AC0}"/>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Agregar componentes no detectados</a:t>
            </a:r>
          </a:p>
        </p:txBody>
      </p:sp>
      <p:sp>
        <p:nvSpPr>
          <p:cNvPr id="3" name="TextBox 2">
            <a:extLst>
              <a:ext uri="{FF2B5EF4-FFF2-40B4-BE49-F238E27FC236}">
                <a16:creationId xmlns:a16="http://schemas.microsoft.com/office/drawing/2014/main" id="{DD664032-22E3-47E0-BBA7-979B6C90F2C3}"/>
              </a:ext>
            </a:extLst>
          </p:cNvPr>
          <p:cNvSpPr txBox="1"/>
          <p:nvPr/>
        </p:nvSpPr>
        <p:spPr>
          <a:xfrm>
            <a:off x="0" y="1962248"/>
            <a:ext cx="10144683" cy="2308324"/>
          </a:xfrm>
          <a:prstGeom prst="rect">
            <a:avLst/>
          </a:prstGeom>
          <a:noFill/>
        </p:spPr>
        <p:txBody>
          <a:bodyPr wrap="square" rtlCol="0">
            <a:spAutoFit/>
          </a:bodyPr>
          <a:lstStyle/>
          <a:p>
            <a:r>
              <a:rPr lang="es-AR" altLang="es-AR" sz="2400" b="1" dirty="0">
                <a:solidFill>
                  <a:schemeClr val="tx2"/>
                </a:solidFill>
                <a:latin typeface="Eurostile" pitchFamily="34" charset="0"/>
              </a:rPr>
              <a:t>El componente ya deberá aparecer en la lista de componentes.</a:t>
            </a:r>
          </a:p>
          <a:p>
            <a:endParaRPr lang="es-AR" altLang="es-AR" sz="2400" b="1" dirty="0">
              <a:solidFill>
                <a:schemeClr val="tx2"/>
              </a:solidFill>
              <a:latin typeface="Eurostile" pitchFamily="34" charset="0"/>
            </a:endParaRPr>
          </a:p>
          <a:p>
            <a:endParaRPr lang="es-AR" altLang="es-AR" sz="2400" b="1" dirty="0">
              <a:solidFill>
                <a:schemeClr val="tx2"/>
              </a:solidFill>
              <a:latin typeface="Eurostile" pitchFamily="34" charset="0"/>
            </a:endParaRPr>
          </a:p>
          <a:p>
            <a:r>
              <a:rPr lang="es-AR" altLang="es-AR" sz="2400" b="1" dirty="0">
                <a:solidFill>
                  <a:srgbClr val="FF0000"/>
                </a:solidFill>
                <a:latin typeface="Eurostile" pitchFamily="34" charset="0"/>
              </a:rPr>
              <a:t>NOTA</a:t>
            </a:r>
            <a:r>
              <a:rPr lang="es-AR" altLang="es-AR" sz="2400" b="1" dirty="0">
                <a:solidFill>
                  <a:schemeClr val="tx2"/>
                </a:solidFill>
                <a:latin typeface="Eurostile" pitchFamily="34" charset="0"/>
              </a:rPr>
              <a:t>: Puede pasar que el componente no aparezca para ser agregado, de ser </a:t>
            </a:r>
            <a:r>
              <a:rPr lang="es-AR" altLang="es-AR" sz="2400" b="1" dirty="0" err="1">
                <a:solidFill>
                  <a:schemeClr val="tx2"/>
                </a:solidFill>
                <a:latin typeface="Eurostile" pitchFamily="34" charset="0"/>
              </a:rPr>
              <a:t>asi</a:t>
            </a:r>
            <a:r>
              <a:rPr lang="es-AR" altLang="es-AR" sz="2400" b="1" dirty="0">
                <a:solidFill>
                  <a:schemeClr val="tx2"/>
                </a:solidFill>
                <a:latin typeface="Eurostile" pitchFamily="34" charset="0"/>
              </a:rPr>
              <a:t>, es porque no esta en la base de datos de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para resolverlo hay que crear un ticket de Jira a los administradores de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para que lo agreguen.</a:t>
            </a:r>
          </a:p>
        </p:txBody>
      </p:sp>
    </p:spTree>
    <p:extLst>
      <p:ext uri="{BB962C8B-B14F-4D97-AF65-F5344CB8AC3E}">
        <p14:creationId xmlns:p14="http://schemas.microsoft.com/office/powerpoint/2010/main" val="13923069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9355A0E-B8A6-41CF-B814-1F498B028149}"/>
              </a:ext>
            </a:extLst>
          </p:cNvPr>
          <p:cNvSpPr>
            <a:spLocks noChangeArrowheads="1"/>
          </p:cNvSpPr>
          <p:nvPr/>
        </p:nvSpPr>
        <p:spPr bwMode="auto">
          <a:xfrm>
            <a:off x="140677" y="175846"/>
            <a:ext cx="7113588" cy="61118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Que es un Componente?</a:t>
            </a:r>
          </a:p>
        </p:txBody>
      </p:sp>
      <p:sp>
        <p:nvSpPr>
          <p:cNvPr id="3" name="Rectangle 2">
            <a:extLst>
              <a:ext uri="{FF2B5EF4-FFF2-40B4-BE49-F238E27FC236}">
                <a16:creationId xmlns:a16="http://schemas.microsoft.com/office/drawing/2014/main" id="{24266582-9490-478C-BDD0-22A5322BB1C5}"/>
              </a:ext>
            </a:extLst>
          </p:cNvPr>
          <p:cNvSpPr>
            <a:spLocks noChangeArrowheads="1"/>
          </p:cNvSpPr>
          <p:nvPr/>
        </p:nvSpPr>
        <p:spPr bwMode="auto">
          <a:xfrm>
            <a:off x="140677" y="1463040"/>
            <a:ext cx="9554187" cy="428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Componente es como se conoce a las librerías dentro de Black </a:t>
            </a:r>
            <a:r>
              <a:rPr lang="es-MX" altLang="es-AR" sz="2400" b="1" dirty="0" err="1">
                <a:solidFill>
                  <a:schemeClr val="tx2"/>
                </a:solidFill>
                <a:latin typeface="Eurostile" pitchFamily="34" charset="0"/>
              </a:rPr>
              <a:t>Duck</a:t>
            </a:r>
            <a:r>
              <a:rPr lang="es-MX" altLang="es-AR" sz="2400" b="1" dirty="0">
                <a:solidFill>
                  <a:schemeClr val="tx2"/>
                </a:solidFill>
                <a:latin typeface="Eurostile" pitchFamily="34" charset="0"/>
              </a:rPr>
              <a:t> Hub.</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Librería son esos archivos java que desplegamos en la carpeta LIB, son básicamente código reusable, en general se hacen con una tarea en mente.</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Por ejemplo: Si hago una aplicación para un banco, en ella tendré varios métodos que podría reusar en el futuro para otras aplicaciones de bancos que desarrolle.</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Puedo hacer una librería con estos métodos para facilitar su uso en otra aplicación y no tener que reescribir métodos.</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NOTA: El acceso y uso a estas librerías depende de cada lenguaje, no me parece necesario explicar en mas detalle su significado.</a:t>
            </a:r>
          </a:p>
        </p:txBody>
      </p:sp>
    </p:spTree>
    <p:extLst>
      <p:ext uri="{BB962C8B-B14F-4D97-AF65-F5344CB8AC3E}">
        <p14:creationId xmlns:p14="http://schemas.microsoft.com/office/powerpoint/2010/main" val="1382621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7BDF910-9149-45B7-8BF7-ECB41FCB3B6F}"/>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Ignorar componentes.</a:t>
            </a:r>
          </a:p>
        </p:txBody>
      </p:sp>
      <p:sp>
        <p:nvSpPr>
          <p:cNvPr id="3" name="TextBox 2">
            <a:extLst>
              <a:ext uri="{FF2B5EF4-FFF2-40B4-BE49-F238E27FC236}">
                <a16:creationId xmlns:a16="http://schemas.microsoft.com/office/drawing/2014/main" id="{EA0F9F99-C995-44C1-8EC9-6AA66528D6A7}"/>
              </a:ext>
            </a:extLst>
          </p:cNvPr>
          <p:cNvSpPr txBox="1"/>
          <p:nvPr/>
        </p:nvSpPr>
        <p:spPr>
          <a:xfrm>
            <a:off x="247649" y="1495523"/>
            <a:ext cx="11801475" cy="2677656"/>
          </a:xfrm>
          <a:prstGeom prst="rect">
            <a:avLst/>
          </a:prstGeom>
          <a:noFill/>
        </p:spPr>
        <p:txBody>
          <a:bodyPr wrap="square" rtlCol="0">
            <a:spAutoFit/>
          </a:bodyPr>
          <a:lstStyle/>
          <a:p>
            <a:r>
              <a:rPr lang="es-AR" altLang="es-AR" sz="2400" b="1" dirty="0">
                <a:solidFill>
                  <a:srgbClr val="FF0000"/>
                </a:solidFill>
                <a:latin typeface="Eurostile" pitchFamily="34" charset="0"/>
              </a:rPr>
              <a:t>Primero que nada, debemos hacer una distinción muy importante. El script de Black </a:t>
            </a:r>
            <a:r>
              <a:rPr lang="es-AR" altLang="es-AR" sz="2400" b="1" dirty="0" err="1">
                <a:solidFill>
                  <a:srgbClr val="FF0000"/>
                </a:solidFill>
                <a:latin typeface="Eurostile" pitchFamily="34" charset="0"/>
              </a:rPr>
              <a:t>Duck</a:t>
            </a:r>
            <a:r>
              <a:rPr lang="es-AR" altLang="es-AR" sz="2400" b="1" dirty="0">
                <a:solidFill>
                  <a:srgbClr val="FF0000"/>
                </a:solidFill>
                <a:latin typeface="Eurostile" pitchFamily="34" charset="0"/>
              </a:rPr>
              <a:t> Hub detecta varios niveles de dependencias de los componentes, y nosotros solo hacemos </a:t>
            </a:r>
            <a:r>
              <a:rPr lang="es-AR" altLang="es-AR" sz="2400" b="1" dirty="0" err="1">
                <a:solidFill>
                  <a:srgbClr val="FF0000"/>
                </a:solidFill>
                <a:latin typeface="Eurostile" pitchFamily="34" charset="0"/>
              </a:rPr>
              <a:t>review</a:t>
            </a:r>
            <a:r>
              <a:rPr lang="es-AR" altLang="es-AR" sz="2400" b="1" dirty="0">
                <a:solidFill>
                  <a:srgbClr val="FF0000"/>
                </a:solidFill>
                <a:latin typeface="Eurostile" pitchFamily="34" charset="0"/>
              </a:rPr>
              <a:t> de los componentes que usamos, NO de sus dependencias.</a:t>
            </a:r>
          </a:p>
          <a:p>
            <a:r>
              <a:rPr lang="es-AR" altLang="es-AR" sz="2400" b="1" dirty="0">
                <a:solidFill>
                  <a:schemeClr val="tx2"/>
                </a:solidFill>
                <a:latin typeface="Eurostile" pitchFamily="34" charset="0"/>
              </a:rPr>
              <a:t>Por lo que a la hora de ignorar hay dos tipos de componentes que ignoraremos. </a:t>
            </a:r>
            <a:r>
              <a:rPr lang="es-AR" altLang="es-AR" sz="2400" b="1" u="sng" dirty="0">
                <a:solidFill>
                  <a:schemeClr val="tx2"/>
                </a:solidFill>
                <a:latin typeface="Eurostile" pitchFamily="34" charset="0"/>
              </a:rPr>
              <a:t>Primero:</a:t>
            </a:r>
            <a:r>
              <a:rPr lang="es-AR" altLang="es-AR" sz="2400" b="1" dirty="0">
                <a:solidFill>
                  <a:schemeClr val="tx2"/>
                </a:solidFill>
                <a:latin typeface="Eurostile" pitchFamily="34" charset="0"/>
              </a:rPr>
              <a:t> Los que ignoramos porque no usamos y son dependencias y </a:t>
            </a:r>
            <a:r>
              <a:rPr lang="es-AR" altLang="es-AR" sz="2400" b="1" u="sng" dirty="0">
                <a:solidFill>
                  <a:schemeClr val="tx2"/>
                </a:solidFill>
                <a:latin typeface="Eurostile" pitchFamily="34" charset="0"/>
              </a:rPr>
              <a:t>Segundo:</a:t>
            </a:r>
            <a:r>
              <a:rPr lang="es-AR" altLang="es-AR" sz="2400" b="1" dirty="0">
                <a:solidFill>
                  <a:schemeClr val="tx2"/>
                </a:solidFill>
                <a:latin typeface="Eurostile" pitchFamily="34" charset="0"/>
              </a:rPr>
              <a:t> los que si usamos pero debemos ignorar por algún motivo.</a:t>
            </a:r>
          </a:p>
          <a:p>
            <a:r>
              <a:rPr lang="es-AR" altLang="es-AR" sz="2400" b="1" u="sng" dirty="0">
                <a:solidFill>
                  <a:schemeClr val="tx2"/>
                </a:solidFill>
                <a:latin typeface="Eurostile" pitchFamily="34" charset="0"/>
              </a:rPr>
              <a:t>Primero: </a:t>
            </a:r>
            <a:r>
              <a:rPr lang="es-AR" altLang="es-AR" sz="2400" b="1" dirty="0">
                <a:solidFill>
                  <a:schemeClr val="tx2"/>
                </a:solidFill>
                <a:latin typeface="Eurostile" pitchFamily="34" charset="0"/>
              </a:rPr>
              <a:t>Como dije, serán estas dependencias que nosotros no usamos. Para ignorarlas simplemente vamos al margen derecho y hacemos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la misma flecha que es para editar, pero en este caso elegimos “Ignore”.</a:t>
            </a:r>
          </a:p>
        </p:txBody>
      </p:sp>
      <p:pic>
        <p:nvPicPr>
          <p:cNvPr id="5" name="Picture 4" descr="A screenshot of a cell phone&#10;&#10;Description automatically generated">
            <a:extLst>
              <a:ext uri="{FF2B5EF4-FFF2-40B4-BE49-F238E27FC236}">
                <a16:creationId xmlns:a16="http://schemas.microsoft.com/office/drawing/2014/main" id="{8F301DBF-88F2-4E81-BD5B-6276F7DAD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4173179"/>
            <a:ext cx="6201640" cy="1667108"/>
          </a:xfrm>
          <a:prstGeom prst="rect">
            <a:avLst/>
          </a:prstGeom>
        </p:spPr>
      </p:pic>
    </p:spTree>
    <p:extLst>
      <p:ext uri="{BB962C8B-B14F-4D97-AF65-F5344CB8AC3E}">
        <p14:creationId xmlns:p14="http://schemas.microsoft.com/office/powerpoint/2010/main" val="668950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66613ED-E1F4-4EEF-9756-463099D1421F}"/>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US" sz="2400" b="1" dirty="0">
                <a:solidFill>
                  <a:srgbClr val="008000"/>
                </a:solidFill>
                <a:effectLst>
                  <a:outerShdw blurRad="38100" dist="38100" dir="2700000" algn="tl">
                    <a:srgbClr val="C0C0C0"/>
                  </a:outerShdw>
                </a:effectLst>
              </a:rPr>
              <a:t>Ignorar componentes.</a:t>
            </a:r>
          </a:p>
        </p:txBody>
      </p:sp>
      <p:sp>
        <p:nvSpPr>
          <p:cNvPr id="3" name="TextBox 2">
            <a:extLst>
              <a:ext uri="{FF2B5EF4-FFF2-40B4-BE49-F238E27FC236}">
                <a16:creationId xmlns:a16="http://schemas.microsoft.com/office/drawing/2014/main" id="{744F35C1-DA87-4912-BE16-C5D0F42C660C}"/>
              </a:ext>
            </a:extLst>
          </p:cNvPr>
          <p:cNvSpPr txBox="1"/>
          <p:nvPr/>
        </p:nvSpPr>
        <p:spPr>
          <a:xfrm>
            <a:off x="85167" y="1147460"/>
            <a:ext cx="10144683" cy="3785652"/>
          </a:xfrm>
          <a:prstGeom prst="rect">
            <a:avLst/>
          </a:prstGeom>
          <a:noFill/>
        </p:spPr>
        <p:txBody>
          <a:bodyPr wrap="square" rtlCol="0">
            <a:spAutoFit/>
          </a:bodyPr>
          <a:lstStyle/>
          <a:p>
            <a:r>
              <a:rPr lang="es-AR" altLang="es-AR" sz="2400" b="1" u="sng" dirty="0">
                <a:solidFill>
                  <a:schemeClr val="tx2"/>
                </a:solidFill>
                <a:latin typeface="Eurostile" pitchFamily="34" charset="0"/>
              </a:rPr>
              <a:t>Segundo: </a:t>
            </a:r>
            <a:r>
              <a:rPr lang="es-AR" altLang="es-AR" sz="2400" b="1" dirty="0">
                <a:solidFill>
                  <a:schemeClr val="tx2"/>
                </a:solidFill>
                <a:latin typeface="Eurostile" pitchFamily="34" charset="0"/>
              </a:rPr>
              <a:t>Puede pasar que haya componentes que no queremos se haga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por algún motivo. </a:t>
            </a:r>
          </a:p>
          <a:p>
            <a:r>
              <a:rPr lang="es-AR" altLang="es-AR" sz="2400" b="1" dirty="0">
                <a:solidFill>
                  <a:schemeClr val="tx2"/>
                </a:solidFill>
                <a:latin typeface="Eurostile" pitchFamily="34" charset="0"/>
              </a:rPr>
              <a:t>En este caso es mas complicado, porque se debe hacer un procedimiento especifico para ignorar dichos componentes. </a:t>
            </a:r>
          </a:p>
          <a:p>
            <a:r>
              <a:rPr lang="es-AR" altLang="es-AR" sz="2400" b="1" dirty="0">
                <a:solidFill>
                  <a:schemeClr val="tx2"/>
                </a:solidFill>
                <a:latin typeface="Eurostile" pitchFamily="34" charset="0"/>
              </a:rPr>
              <a:t>El proceso dependerá del tipo de licencia que tenga dicho componente. </a:t>
            </a:r>
          </a:p>
          <a:p>
            <a:r>
              <a:rPr lang="es-AR" altLang="es-AR" sz="2400" b="1" dirty="0">
                <a:solidFill>
                  <a:schemeClr val="tx2"/>
                </a:solidFill>
                <a:latin typeface="Eurostile" pitchFamily="34" charset="0"/>
              </a:rPr>
              <a:t>No es algo que nos pueda suceder por lo que no entrare en mas detalle al respecto. Si se desea hacer esto o al menos averiguar como se hace, pueden leer esta pagina:</a:t>
            </a:r>
          </a:p>
          <a:p>
            <a:endParaRPr lang="es-AR" altLang="es-AR" sz="2400" b="1" dirty="0">
              <a:solidFill>
                <a:schemeClr val="tx2"/>
              </a:solidFill>
              <a:latin typeface="Eurostile" pitchFamily="34" charset="0"/>
            </a:endParaRPr>
          </a:p>
          <a:p>
            <a:r>
              <a:rPr lang="es-US" altLang="es-AR" sz="2400" b="1" dirty="0">
                <a:solidFill>
                  <a:schemeClr val="tx2"/>
                </a:solidFill>
                <a:latin typeface="Eurostile" pitchFamily="34" charset="0"/>
                <a:hlinkClick r:id="rId2"/>
              </a:rPr>
              <a:t>Cuando y como ignorar un componente</a:t>
            </a:r>
            <a:endParaRPr lang="es-US" altLang="es-AR" sz="2400" b="1" dirty="0">
              <a:solidFill>
                <a:schemeClr val="tx2"/>
              </a:solidFill>
              <a:latin typeface="Eurostile" pitchFamily="34" charset="0"/>
            </a:endParaRPr>
          </a:p>
          <a:p>
            <a:endParaRPr lang="es-AR" altLang="es-AR" sz="2400" b="1" dirty="0">
              <a:solidFill>
                <a:schemeClr val="tx2"/>
              </a:solidFill>
              <a:latin typeface="Eurostile" pitchFamily="34" charset="0"/>
            </a:endParaRPr>
          </a:p>
        </p:txBody>
      </p:sp>
    </p:spTree>
    <p:extLst>
      <p:ext uri="{BB962C8B-B14F-4D97-AF65-F5344CB8AC3E}">
        <p14:creationId xmlns:p14="http://schemas.microsoft.com/office/powerpoint/2010/main" val="180655221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C697E8C-A7A5-48AB-BFDD-2D14BAD486C4}"/>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ES" sz="2400" b="1" dirty="0" err="1">
                <a:solidFill>
                  <a:srgbClr val="008000"/>
                </a:solidFill>
                <a:effectLst>
                  <a:outerShdw blurRad="38100" dist="38100" dir="2700000" algn="tl">
                    <a:srgbClr val="C0C0C0"/>
                  </a:outerShdw>
                </a:effectLst>
              </a:rPr>
              <a:t>Snippets</a:t>
            </a:r>
            <a:r>
              <a:rPr lang="es-US" sz="2400" b="1" dirty="0">
                <a:solidFill>
                  <a:srgbClr val="008000"/>
                </a:solidFill>
                <a:effectLst>
                  <a:outerShdw blurRad="38100" dist="38100" dir="2700000" algn="tl">
                    <a:srgbClr val="C0C0C0"/>
                  </a:outerShdw>
                </a:effectLst>
              </a:rPr>
              <a:t>.</a:t>
            </a:r>
          </a:p>
        </p:txBody>
      </p:sp>
      <p:sp>
        <p:nvSpPr>
          <p:cNvPr id="4" name="TextBox 3">
            <a:extLst>
              <a:ext uri="{FF2B5EF4-FFF2-40B4-BE49-F238E27FC236}">
                <a16:creationId xmlns:a16="http://schemas.microsoft.com/office/drawing/2014/main" id="{7DA4A4B1-8786-4FBE-AEEE-69AAFC0269A2}"/>
              </a:ext>
            </a:extLst>
          </p:cNvPr>
          <p:cNvSpPr txBox="1"/>
          <p:nvPr/>
        </p:nvSpPr>
        <p:spPr>
          <a:xfrm>
            <a:off x="85167" y="1147460"/>
            <a:ext cx="10144683" cy="830997"/>
          </a:xfrm>
          <a:prstGeom prst="rect">
            <a:avLst/>
          </a:prstGeom>
          <a:noFill/>
        </p:spPr>
        <p:txBody>
          <a:bodyPr wrap="square" rtlCol="0">
            <a:spAutoFit/>
          </a:bodyPr>
          <a:lstStyle/>
          <a:p>
            <a:r>
              <a:rPr lang="es-AR" altLang="es-AR" sz="2400" b="1" dirty="0">
                <a:solidFill>
                  <a:schemeClr val="tx2"/>
                </a:solidFill>
                <a:latin typeface="Eurostile" pitchFamily="34" charset="0"/>
              </a:rPr>
              <a:t>Los </a:t>
            </a:r>
            <a:r>
              <a:rPr lang="es-AR" altLang="es-AR" sz="2400" b="1" dirty="0" err="1">
                <a:solidFill>
                  <a:schemeClr val="tx2"/>
                </a:solidFill>
                <a:latin typeface="Eurostile" pitchFamily="34" charset="0"/>
              </a:rPr>
              <a:t>snippets</a:t>
            </a:r>
            <a:r>
              <a:rPr lang="es-AR" altLang="es-AR" sz="2400" b="1" dirty="0">
                <a:solidFill>
                  <a:schemeClr val="tx2"/>
                </a:solidFill>
                <a:latin typeface="Eurostile" pitchFamily="34" charset="0"/>
              </a:rPr>
              <a:t> son partes reusables de código. </a:t>
            </a:r>
            <a:r>
              <a:rPr lang="es-AR" altLang="es-AR" sz="2400" b="1" dirty="0" err="1">
                <a:solidFill>
                  <a:schemeClr val="tx2"/>
                </a:solidFill>
                <a:latin typeface="Eurostile" pitchFamily="34" charset="0"/>
              </a:rPr>
              <a:t>Osea</a:t>
            </a:r>
            <a:r>
              <a:rPr lang="es-AR" altLang="es-AR" sz="2400" b="1" dirty="0">
                <a:solidFill>
                  <a:schemeClr val="tx2"/>
                </a:solidFill>
                <a:latin typeface="Eurostile" pitchFamily="34" charset="0"/>
              </a:rPr>
              <a:t> el famoso </a:t>
            </a:r>
            <a:r>
              <a:rPr lang="es-AR" altLang="es-AR" sz="2400" b="1" dirty="0" err="1">
                <a:solidFill>
                  <a:schemeClr val="tx2"/>
                </a:solidFill>
                <a:latin typeface="Eurostile" pitchFamily="34" charset="0"/>
              </a:rPr>
              <a:t>copy</a:t>
            </a:r>
            <a:r>
              <a:rPr lang="es-AR" altLang="es-AR" sz="2400" b="1" dirty="0">
                <a:solidFill>
                  <a:schemeClr val="tx2"/>
                </a:solidFill>
                <a:latin typeface="Eurostile" pitchFamily="34" charset="0"/>
              </a:rPr>
              <a:t> paste de código que usamos.</a:t>
            </a:r>
          </a:p>
          <a:p>
            <a:endParaRPr lang="es-AR" altLang="es-AR" sz="2400" b="1" dirty="0">
              <a:solidFill>
                <a:schemeClr val="tx2"/>
              </a:solidFill>
              <a:latin typeface="Eurostile"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FC61DFF9-7E4F-4DA6-B449-4FB7FA0E5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67" y="1623763"/>
            <a:ext cx="6554115" cy="3953427"/>
          </a:xfrm>
          <a:prstGeom prst="rect">
            <a:avLst/>
          </a:prstGeom>
        </p:spPr>
      </p:pic>
      <p:sp>
        <p:nvSpPr>
          <p:cNvPr id="7" name="TextBox 6">
            <a:extLst>
              <a:ext uri="{FF2B5EF4-FFF2-40B4-BE49-F238E27FC236}">
                <a16:creationId xmlns:a16="http://schemas.microsoft.com/office/drawing/2014/main" id="{F596CDA6-74E7-498E-9DAF-CA3BAFFC7C9A}"/>
              </a:ext>
            </a:extLst>
          </p:cNvPr>
          <p:cNvSpPr txBox="1"/>
          <p:nvPr/>
        </p:nvSpPr>
        <p:spPr>
          <a:xfrm>
            <a:off x="199567" y="5717743"/>
            <a:ext cx="9106458" cy="830997"/>
          </a:xfrm>
          <a:prstGeom prst="rect">
            <a:avLst/>
          </a:prstGeom>
          <a:noFill/>
        </p:spPr>
        <p:txBody>
          <a:bodyPr wrap="square" rtlCol="0">
            <a:spAutoFit/>
          </a:bodyPr>
          <a:lstStyle/>
          <a:p>
            <a:r>
              <a:rPr lang="es-AR" altLang="es-AR" sz="2400" b="1" dirty="0">
                <a:solidFill>
                  <a:schemeClr val="tx2"/>
                </a:solidFill>
                <a:latin typeface="Eurostile" pitchFamily="34" charset="0"/>
              </a:rPr>
              <a:t>El escaneo de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también detecta </a:t>
            </a:r>
            <a:r>
              <a:rPr lang="es-AR" altLang="es-AR" sz="2400" b="1" dirty="0" err="1">
                <a:solidFill>
                  <a:schemeClr val="tx2"/>
                </a:solidFill>
                <a:latin typeface="Eurostile" pitchFamily="34" charset="0"/>
              </a:rPr>
              <a:t>snippets</a:t>
            </a:r>
            <a:r>
              <a:rPr lang="es-AR" altLang="es-AR" sz="2400" b="1" dirty="0">
                <a:solidFill>
                  <a:schemeClr val="tx2"/>
                </a:solidFill>
                <a:latin typeface="Eurostile" pitchFamily="34" charset="0"/>
              </a:rPr>
              <a:t> dentro de los componentes.</a:t>
            </a:r>
          </a:p>
          <a:p>
            <a:endParaRPr lang="es-AR" altLang="es-AR" sz="2400" b="1" dirty="0">
              <a:solidFill>
                <a:schemeClr val="tx2"/>
              </a:solidFill>
              <a:latin typeface="Eurostile" pitchFamily="34" charset="0"/>
            </a:endParaRPr>
          </a:p>
        </p:txBody>
      </p:sp>
    </p:spTree>
    <p:extLst>
      <p:ext uri="{BB962C8B-B14F-4D97-AF65-F5344CB8AC3E}">
        <p14:creationId xmlns:p14="http://schemas.microsoft.com/office/powerpoint/2010/main" val="33161642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C94367D-A414-4D5F-9AD5-2640A7BD8936}"/>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Review</a:t>
            </a:r>
            <a:r>
              <a:rPr lang="es-ES" sz="3000" b="1" dirty="0">
                <a:solidFill>
                  <a:srgbClr val="008000"/>
                </a:solidFill>
                <a:effectLst>
                  <a:outerShdw blurRad="38100" dist="38100" dir="2700000" algn="tl">
                    <a:srgbClr val="C0C0C0"/>
                  </a:outerShdw>
                </a:effectLst>
              </a:rPr>
              <a:t>: </a:t>
            </a:r>
            <a:r>
              <a:rPr lang="es-ES" sz="2400" b="1" dirty="0" err="1">
                <a:solidFill>
                  <a:srgbClr val="008000"/>
                </a:solidFill>
                <a:effectLst>
                  <a:outerShdw blurRad="38100" dist="38100" dir="2700000" algn="tl">
                    <a:srgbClr val="C0C0C0"/>
                  </a:outerShdw>
                </a:effectLst>
              </a:rPr>
              <a:t>Snippets</a:t>
            </a:r>
            <a:r>
              <a:rPr lang="es-US" sz="2400" b="1" dirty="0">
                <a:solidFill>
                  <a:srgbClr val="008000"/>
                </a:solidFill>
                <a:effectLst>
                  <a:outerShdw blurRad="38100" dist="38100" dir="2700000" algn="tl">
                    <a:srgbClr val="C0C0C0"/>
                  </a:outerShdw>
                </a:effectLst>
              </a:rPr>
              <a:t>.</a:t>
            </a:r>
          </a:p>
        </p:txBody>
      </p:sp>
      <p:sp>
        <p:nvSpPr>
          <p:cNvPr id="4" name="TextBox 3">
            <a:extLst>
              <a:ext uri="{FF2B5EF4-FFF2-40B4-BE49-F238E27FC236}">
                <a16:creationId xmlns:a16="http://schemas.microsoft.com/office/drawing/2014/main" id="{BBBAAC33-D7BE-4082-9AAD-B5B56FE58134}"/>
              </a:ext>
            </a:extLst>
          </p:cNvPr>
          <p:cNvSpPr txBox="1"/>
          <p:nvPr/>
        </p:nvSpPr>
        <p:spPr>
          <a:xfrm>
            <a:off x="231008" y="1164793"/>
            <a:ext cx="9106458" cy="1200329"/>
          </a:xfrm>
          <a:prstGeom prst="rect">
            <a:avLst/>
          </a:prstGeom>
          <a:noFill/>
        </p:spPr>
        <p:txBody>
          <a:bodyPr wrap="square" rtlCol="0">
            <a:spAutoFit/>
          </a:bodyPr>
          <a:lstStyle/>
          <a:p>
            <a:r>
              <a:rPr lang="es-AR" altLang="es-AR" sz="2400" b="1" dirty="0">
                <a:solidFill>
                  <a:schemeClr val="tx2"/>
                </a:solidFill>
                <a:latin typeface="Eurostile" pitchFamily="34" charset="0"/>
              </a:rPr>
              <a:t>Estos </a:t>
            </a:r>
            <a:r>
              <a:rPr lang="es-AR" altLang="es-AR" sz="2400" b="1" dirty="0" err="1">
                <a:solidFill>
                  <a:schemeClr val="tx2"/>
                </a:solidFill>
                <a:latin typeface="Eurostile" pitchFamily="34" charset="0"/>
              </a:rPr>
              <a:t>snippets</a:t>
            </a:r>
            <a:r>
              <a:rPr lang="es-AR" altLang="es-AR" sz="2400" b="1" dirty="0">
                <a:solidFill>
                  <a:schemeClr val="tx2"/>
                </a:solidFill>
                <a:latin typeface="Eurostile" pitchFamily="34" charset="0"/>
              </a:rPr>
              <a:t> pueden tener derecho de autor, por lo que si encuentra alguno sospechoso en un componente lo marcara para que hagamos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del mismo.</a:t>
            </a:r>
          </a:p>
          <a:p>
            <a:r>
              <a:rPr lang="es-AR" altLang="es-AR" sz="2400" b="1" dirty="0">
                <a:solidFill>
                  <a:schemeClr val="tx2"/>
                </a:solidFill>
                <a:latin typeface="Eurostile" pitchFamily="34" charset="0"/>
              </a:rPr>
              <a:t>Para ello hacen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a:t>
            </a:r>
            <a:r>
              <a:rPr lang="es-AR" altLang="es-AR" sz="2400" b="1" dirty="0" err="1">
                <a:solidFill>
                  <a:schemeClr val="tx2"/>
                </a:solidFill>
                <a:latin typeface="Eurostile" pitchFamily="34" charset="0"/>
              </a:rPr>
              <a:t>Need</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Confirmation</a:t>
            </a:r>
            <a:r>
              <a:rPr lang="es-AR" altLang="es-AR" sz="2400" b="1" dirty="0">
                <a:solidFill>
                  <a:schemeClr val="tx2"/>
                </a:solidFill>
                <a:latin typeface="Eurostile" pitchFamily="34" charset="0"/>
              </a:rPr>
              <a:t>”</a:t>
            </a:r>
          </a:p>
        </p:txBody>
      </p:sp>
      <p:pic>
        <p:nvPicPr>
          <p:cNvPr id="6" name="Picture 5">
            <a:extLst>
              <a:ext uri="{FF2B5EF4-FFF2-40B4-BE49-F238E27FC236}">
                <a16:creationId xmlns:a16="http://schemas.microsoft.com/office/drawing/2014/main" id="{DCF7C948-B6D6-41CF-BF13-4621C412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30" y="2575827"/>
            <a:ext cx="9659698" cy="1143160"/>
          </a:xfrm>
          <a:prstGeom prst="rect">
            <a:avLst/>
          </a:prstGeom>
        </p:spPr>
      </p:pic>
      <p:sp>
        <p:nvSpPr>
          <p:cNvPr id="7" name="TextBox 6">
            <a:extLst>
              <a:ext uri="{FF2B5EF4-FFF2-40B4-BE49-F238E27FC236}">
                <a16:creationId xmlns:a16="http://schemas.microsoft.com/office/drawing/2014/main" id="{D157D241-8878-4E66-9678-9D86FC319E61}"/>
              </a:ext>
            </a:extLst>
          </p:cNvPr>
          <p:cNvSpPr txBox="1"/>
          <p:nvPr/>
        </p:nvSpPr>
        <p:spPr>
          <a:xfrm>
            <a:off x="231008" y="3929692"/>
            <a:ext cx="9106458" cy="2308324"/>
          </a:xfrm>
          <a:prstGeom prst="rect">
            <a:avLst/>
          </a:prstGeom>
          <a:noFill/>
        </p:spPr>
        <p:txBody>
          <a:bodyPr wrap="square" rtlCol="0">
            <a:spAutoFit/>
          </a:bodyPr>
          <a:lstStyle/>
          <a:p>
            <a:r>
              <a:rPr lang="es-AR" altLang="es-AR" sz="2400" b="1" dirty="0">
                <a:solidFill>
                  <a:schemeClr val="tx2"/>
                </a:solidFill>
                <a:latin typeface="Eurostile" pitchFamily="34" charset="0"/>
              </a:rPr>
              <a:t>En la pagina verán el nombre del componente donde se detecto el </a:t>
            </a:r>
            <a:r>
              <a:rPr lang="es-AR" altLang="es-AR" sz="2400" b="1" dirty="0" err="1">
                <a:solidFill>
                  <a:schemeClr val="tx2"/>
                </a:solidFill>
                <a:latin typeface="Eurostile" pitchFamily="34" charset="0"/>
              </a:rPr>
              <a:t>snippet</a:t>
            </a:r>
            <a:r>
              <a:rPr lang="es-AR" altLang="es-AR" sz="2400" b="1" dirty="0">
                <a:solidFill>
                  <a:schemeClr val="tx2"/>
                </a:solidFill>
                <a:latin typeface="Eurostile" pitchFamily="34" charset="0"/>
              </a:rPr>
              <a:t>.</a:t>
            </a:r>
          </a:p>
          <a:p>
            <a:r>
              <a:rPr lang="es-AR" altLang="es-AR" sz="2400" b="1" dirty="0">
                <a:solidFill>
                  <a:schemeClr val="tx2"/>
                </a:solidFill>
                <a:latin typeface="Eurostile" pitchFamily="34" charset="0"/>
              </a:rPr>
              <a:t>Nosotros NUNCA modificamos componentes, por lo que jamás tendremos </a:t>
            </a:r>
            <a:r>
              <a:rPr lang="es-AR" altLang="es-AR" sz="2400" b="1" dirty="0" err="1">
                <a:solidFill>
                  <a:schemeClr val="tx2"/>
                </a:solidFill>
                <a:latin typeface="Eurostile" pitchFamily="34" charset="0"/>
              </a:rPr>
              <a:t>snippets</a:t>
            </a:r>
            <a:r>
              <a:rPr lang="es-AR" altLang="es-AR" sz="2400" b="1" dirty="0">
                <a:solidFill>
                  <a:schemeClr val="tx2"/>
                </a:solidFill>
                <a:latin typeface="Eurostile" pitchFamily="34" charset="0"/>
              </a:rPr>
              <a:t> en ellos. Siempre se deben elegir todos los </a:t>
            </a:r>
            <a:r>
              <a:rPr lang="es-AR" altLang="es-AR" sz="2400" b="1" dirty="0" err="1">
                <a:solidFill>
                  <a:schemeClr val="tx2"/>
                </a:solidFill>
                <a:latin typeface="Eurostile" pitchFamily="34" charset="0"/>
              </a:rPr>
              <a:t>snippets</a:t>
            </a:r>
            <a:r>
              <a:rPr lang="es-AR" altLang="es-AR" sz="2400" b="1" dirty="0">
                <a:solidFill>
                  <a:schemeClr val="tx2"/>
                </a:solidFill>
                <a:latin typeface="Eurostile" pitchFamily="34" charset="0"/>
              </a:rPr>
              <a:t> e ignorarlos.</a:t>
            </a:r>
          </a:p>
          <a:p>
            <a:r>
              <a:rPr lang="es-AR" altLang="es-AR" sz="2400" b="1" dirty="0">
                <a:solidFill>
                  <a:schemeClr val="tx2"/>
                </a:solidFill>
                <a:latin typeface="Eurostile" pitchFamily="34" charset="0"/>
              </a:rPr>
              <a:t>Pero, por las dudas, pueden preguntarle al desarrollador si modifico algún componente, de ser así, él mismo debe entrar aquí y ver si algún </a:t>
            </a:r>
            <a:r>
              <a:rPr lang="es-AR" altLang="es-AR" sz="2400" b="1" dirty="0" err="1">
                <a:solidFill>
                  <a:schemeClr val="tx2"/>
                </a:solidFill>
                <a:latin typeface="Eurostile" pitchFamily="34" charset="0"/>
              </a:rPr>
              <a:t>snippet</a:t>
            </a:r>
            <a:r>
              <a:rPr lang="es-AR" altLang="es-AR" sz="2400" b="1" dirty="0">
                <a:solidFill>
                  <a:schemeClr val="tx2"/>
                </a:solidFill>
                <a:latin typeface="Eurostile" pitchFamily="34" charset="0"/>
              </a:rPr>
              <a:t> corresponde a su modificación.</a:t>
            </a:r>
          </a:p>
        </p:txBody>
      </p:sp>
    </p:spTree>
    <p:extLst>
      <p:ext uri="{BB962C8B-B14F-4D97-AF65-F5344CB8AC3E}">
        <p14:creationId xmlns:p14="http://schemas.microsoft.com/office/powerpoint/2010/main" val="39736405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116A9CE-A450-489A-8610-9FE659538A6A}"/>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Monitorear Componentes Con JIRA</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E6FBB5D5-940E-4E72-8373-7FD76128EF88}"/>
              </a:ext>
            </a:extLst>
          </p:cNvPr>
          <p:cNvSpPr txBox="1"/>
          <p:nvPr/>
        </p:nvSpPr>
        <p:spPr>
          <a:xfrm>
            <a:off x="231008" y="1164793"/>
            <a:ext cx="9106458" cy="3416320"/>
          </a:xfrm>
          <a:prstGeom prst="rect">
            <a:avLst/>
          </a:prstGeom>
          <a:noFill/>
        </p:spPr>
        <p:txBody>
          <a:bodyPr wrap="square" rtlCol="0">
            <a:spAutoFit/>
          </a:bodyPr>
          <a:lstStyle/>
          <a:p>
            <a:r>
              <a:rPr lang="es-AR" altLang="es-AR" sz="2400" b="1" dirty="0">
                <a:solidFill>
                  <a:schemeClr val="tx2"/>
                </a:solidFill>
                <a:latin typeface="Eurostile" pitchFamily="34" charset="0"/>
              </a:rPr>
              <a:t>Esto esta deprecado </a:t>
            </a:r>
            <a:r>
              <a:rPr lang="es-AR" altLang="es-AR" sz="2400" b="1" dirty="0" err="1">
                <a:solidFill>
                  <a:schemeClr val="tx2"/>
                </a:solidFill>
                <a:latin typeface="Eurostile" pitchFamily="34" charset="0"/>
              </a:rPr>
              <a:t>asi</a:t>
            </a:r>
            <a:r>
              <a:rPr lang="es-AR" altLang="es-AR" sz="2400" b="1" dirty="0">
                <a:solidFill>
                  <a:schemeClr val="tx2"/>
                </a:solidFill>
                <a:latin typeface="Eurostile" pitchFamily="34" charset="0"/>
              </a:rPr>
              <a:t> que lo hare corto, cuando uno hacia </a:t>
            </a:r>
            <a:r>
              <a:rPr lang="es-AR" altLang="es-AR" sz="2400" b="1" dirty="0" err="1">
                <a:solidFill>
                  <a:schemeClr val="tx2"/>
                </a:solidFill>
                <a:latin typeface="Eurostile" pitchFamily="34" charset="0"/>
              </a:rPr>
              <a:t>review</a:t>
            </a:r>
            <a:r>
              <a:rPr lang="es-AR" altLang="es-AR" sz="2400" b="1" dirty="0">
                <a:solidFill>
                  <a:schemeClr val="tx2"/>
                </a:solidFill>
                <a:latin typeface="Eurostile" pitchFamily="34" charset="0"/>
              </a:rPr>
              <a:t> en 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se creaba un ticket de jira por cada componente, que luego legales aprobaba o pedía mas </a:t>
            </a:r>
            <a:r>
              <a:rPr lang="es-AR" altLang="es-AR" sz="2400" b="1" dirty="0" err="1">
                <a:solidFill>
                  <a:schemeClr val="tx2"/>
                </a:solidFill>
                <a:latin typeface="Eurostile" pitchFamily="34" charset="0"/>
              </a:rPr>
              <a:t>info</a:t>
            </a:r>
            <a:r>
              <a:rPr lang="es-AR" altLang="es-AR" sz="2400" b="1" dirty="0">
                <a:solidFill>
                  <a:schemeClr val="tx2"/>
                </a:solidFill>
                <a:latin typeface="Eurostile" pitchFamily="34" charset="0"/>
              </a:rPr>
              <a:t> y uno respondía hasta que finalmente quedaba aprobado.</a:t>
            </a:r>
          </a:p>
          <a:p>
            <a:r>
              <a:rPr lang="es-AR" altLang="es-AR" sz="2400" b="1" dirty="0">
                <a:solidFill>
                  <a:schemeClr val="tx2"/>
                </a:solidFill>
                <a:latin typeface="Eurostile" pitchFamily="34" charset="0"/>
              </a:rPr>
              <a:t>Esto ya NO será así en adelante. Lo comento aquí porque los proyectos que ya funcionaban de esta manera lo seguirán haciendo, pero todos los proyectos nuevos no tendrán integración con Jira.</a:t>
            </a:r>
          </a:p>
          <a:p>
            <a:r>
              <a:rPr lang="es-AR" altLang="es-AR" sz="2400" b="1" dirty="0">
                <a:solidFill>
                  <a:schemeClr val="tx2"/>
                </a:solidFill>
                <a:latin typeface="Eurostile" pitchFamily="34" charset="0"/>
              </a:rPr>
              <a:t>Por lo que no veo necesario explicar como funciona porque ninguno creara un proyecto en que se deba usar este método.</a:t>
            </a:r>
          </a:p>
          <a:p>
            <a:r>
              <a:rPr lang="es-AR" altLang="es-AR" sz="2400" b="1" dirty="0">
                <a:solidFill>
                  <a:schemeClr val="tx2"/>
                </a:solidFill>
                <a:latin typeface="Eurostile" pitchFamily="34" charset="0"/>
              </a:rPr>
              <a:t>Así que pasemos directamente a Monitorear Componentes Sin integración con Jira</a:t>
            </a:r>
          </a:p>
        </p:txBody>
      </p:sp>
    </p:spTree>
    <p:extLst>
      <p:ext uri="{BB962C8B-B14F-4D97-AF65-F5344CB8AC3E}">
        <p14:creationId xmlns:p14="http://schemas.microsoft.com/office/powerpoint/2010/main" val="2457255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4BC5764-7178-43D9-BF8D-BA7A5829B390}"/>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Monitorear Componentes Sin JIRA</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F50B9F73-41C1-4DF1-88E6-5E4EB232A6CE}"/>
              </a:ext>
            </a:extLst>
          </p:cNvPr>
          <p:cNvSpPr txBox="1"/>
          <p:nvPr/>
        </p:nvSpPr>
        <p:spPr>
          <a:xfrm>
            <a:off x="231008" y="1164793"/>
            <a:ext cx="9106458" cy="830997"/>
          </a:xfrm>
          <a:prstGeom prst="rect">
            <a:avLst/>
          </a:prstGeom>
          <a:noFill/>
        </p:spPr>
        <p:txBody>
          <a:bodyPr wrap="square" rtlCol="0">
            <a:spAutoFit/>
          </a:bodyPr>
          <a:lstStyle/>
          <a:p>
            <a:r>
              <a:rPr lang="es-AR" altLang="es-AR" sz="2400" b="1" dirty="0">
                <a:solidFill>
                  <a:schemeClr val="tx2"/>
                </a:solidFill>
                <a:latin typeface="Eurostile" pitchFamily="34" charset="0"/>
              </a:rPr>
              <a:t>Este procedimiento es nuevo, primero van a </a:t>
            </a:r>
            <a:r>
              <a:rPr lang="es-AR" altLang="es-AR" sz="2400" b="1" dirty="0" err="1">
                <a:solidFill>
                  <a:schemeClr val="tx2"/>
                </a:solidFill>
                <a:latin typeface="Eurostile" pitchFamily="34" charset="0"/>
              </a:rPr>
              <a:t>Filter</a:t>
            </a:r>
            <a:r>
              <a:rPr lang="es-AR" altLang="es-AR" sz="2400" b="1" dirty="0">
                <a:solidFill>
                  <a:schemeClr val="tx2"/>
                </a:solidFill>
                <a:latin typeface="Eurostile" pitchFamily="34" charset="0"/>
              </a:rPr>
              <a:t> y filtran por </a:t>
            </a:r>
            <a:r>
              <a:rPr lang="es-AR" altLang="es-AR" sz="2400" b="1" dirty="0" err="1">
                <a:solidFill>
                  <a:schemeClr val="tx2"/>
                </a:solidFill>
                <a:latin typeface="Eurostile" pitchFamily="34" charset="0"/>
              </a:rPr>
              <a:t>Policy</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violations</a:t>
            </a:r>
            <a:r>
              <a:rPr lang="es-AR" altLang="es-AR" sz="2400" b="1" dirty="0">
                <a:solidFill>
                  <a:schemeClr val="tx2"/>
                </a:solidFill>
                <a:latin typeface="Eurostile" pitchFamily="34" charset="0"/>
              </a:rPr>
              <a:t> y seleccionan “In </a:t>
            </a:r>
            <a:r>
              <a:rPr lang="es-AR" altLang="es-AR" sz="2400" b="1" dirty="0" err="1">
                <a:solidFill>
                  <a:schemeClr val="tx2"/>
                </a:solidFill>
                <a:latin typeface="Eurostile" pitchFamily="34" charset="0"/>
              </a:rPr>
              <a:t>violation</a:t>
            </a:r>
            <a:r>
              <a:rPr lang="es-AR" altLang="es-AR" sz="2400" b="1" dirty="0">
                <a:solidFill>
                  <a:schemeClr val="tx2"/>
                </a:solidFill>
                <a:latin typeface="Eurostile" pitchFamily="34" charset="0"/>
              </a:rPr>
              <a:t>”</a:t>
            </a:r>
          </a:p>
        </p:txBody>
      </p:sp>
      <p:pic>
        <p:nvPicPr>
          <p:cNvPr id="5" name="Picture 4" descr="A screenshot of a cell phone&#10;&#10;Description automatically generated">
            <a:extLst>
              <a:ext uri="{FF2B5EF4-FFF2-40B4-BE49-F238E27FC236}">
                <a16:creationId xmlns:a16="http://schemas.microsoft.com/office/drawing/2014/main" id="{2457B09D-96E3-4FE3-8F02-04BDDF0C5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 y="2552743"/>
            <a:ext cx="3733940" cy="404510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DFD48F-665C-4BF7-9E8A-7ACF406A5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67" y="2575827"/>
            <a:ext cx="3943900" cy="2534004"/>
          </a:xfrm>
          <a:prstGeom prst="rect">
            <a:avLst/>
          </a:prstGeom>
        </p:spPr>
      </p:pic>
    </p:spTree>
    <p:extLst>
      <p:ext uri="{BB962C8B-B14F-4D97-AF65-F5344CB8AC3E}">
        <p14:creationId xmlns:p14="http://schemas.microsoft.com/office/powerpoint/2010/main" val="3750694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9156CCC-8019-4906-8B9C-4170EDA28B85}"/>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Monitorear Componentes Sin JIRA</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66158E52-D852-4AB3-AB7C-A66EE191E8A5}"/>
              </a:ext>
            </a:extLst>
          </p:cNvPr>
          <p:cNvSpPr txBox="1"/>
          <p:nvPr/>
        </p:nvSpPr>
        <p:spPr>
          <a:xfrm>
            <a:off x="231008" y="1164793"/>
            <a:ext cx="9106458" cy="461665"/>
          </a:xfrm>
          <a:prstGeom prst="rect">
            <a:avLst/>
          </a:prstGeom>
          <a:noFill/>
        </p:spPr>
        <p:txBody>
          <a:bodyPr wrap="square" rtlCol="0">
            <a:spAutoFit/>
          </a:bodyPr>
          <a:lstStyle/>
          <a:p>
            <a:r>
              <a:rPr lang="es-AR" altLang="es-AR" sz="2400" b="1" dirty="0">
                <a:solidFill>
                  <a:schemeClr val="tx2"/>
                </a:solidFill>
                <a:latin typeface="Eurostile" pitchFamily="34" charset="0"/>
              </a:rPr>
              <a:t>Luego seleccionan </a:t>
            </a:r>
            <a:r>
              <a:rPr lang="es-AR" altLang="es-AR" sz="2400" b="1" dirty="0" err="1">
                <a:solidFill>
                  <a:schemeClr val="tx2"/>
                </a:solidFill>
                <a:latin typeface="Eurostile" pitchFamily="34" charset="0"/>
              </a:rPr>
              <a:t>Edit</a:t>
            </a:r>
            <a:r>
              <a:rPr lang="es-AR" altLang="es-AR" sz="2400" b="1" dirty="0">
                <a:solidFill>
                  <a:schemeClr val="tx2"/>
                </a:solidFill>
                <a:latin typeface="Eurostile" pitchFamily="34" charset="0"/>
              </a:rPr>
              <a:t>, en la esquina derecha de cada componente.</a:t>
            </a:r>
          </a:p>
        </p:txBody>
      </p:sp>
      <p:pic>
        <p:nvPicPr>
          <p:cNvPr id="6" name="Picture 5">
            <a:extLst>
              <a:ext uri="{FF2B5EF4-FFF2-40B4-BE49-F238E27FC236}">
                <a16:creationId xmlns:a16="http://schemas.microsoft.com/office/drawing/2014/main" id="{DEA76E6B-0700-4DC1-A203-3949CC6927D1}"/>
              </a:ext>
            </a:extLst>
          </p:cNvPr>
          <p:cNvPicPr>
            <a:picLocks noChangeAspect="1"/>
          </p:cNvPicPr>
          <p:nvPr/>
        </p:nvPicPr>
        <p:blipFill>
          <a:blip r:embed="rId2"/>
          <a:stretch>
            <a:fillRect/>
          </a:stretch>
        </p:blipFill>
        <p:spPr>
          <a:xfrm>
            <a:off x="314135" y="1747499"/>
            <a:ext cx="4316054" cy="1814504"/>
          </a:xfrm>
          <a:prstGeom prst="rect">
            <a:avLst/>
          </a:prstGeom>
        </p:spPr>
      </p:pic>
      <p:sp>
        <p:nvSpPr>
          <p:cNvPr id="7" name="TextBox 6">
            <a:extLst>
              <a:ext uri="{FF2B5EF4-FFF2-40B4-BE49-F238E27FC236}">
                <a16:creationId xmlns:a16="http://schemas.microsoft.com/office/drawing/2014/main" id="{DE529BA1-F1E9-4118-B576-6526247740D0}"/>
              </a:ext>
            </a:extLst>
          </p:cNvPr>
          <p:cNvSpPr txBox="1"/>
          <p:nvPr/>
        </p:nvSpPr>
        <p:spPr>
          <a:xfrm>
            <a:off x="563516" y="3960640"/>
            <a:ext cx="3817291" cy="830997"/>
          </a:xfrm>
          <a:prstGeom prst="rect">
            <a:avLst/>
          </a:prstGeom>
          <a:noFill/>
        </p:spPr>
        <p:txBody>
          <a:bodyPr wrap="square" rtlCol="0">
            <a:spAutoFit/>
          </a:bodyPr>
          <a:lstStyle/>
          <a:p>
            <a:r>
              <a:rPr lang="es-AR" altLang="es-AR" sz="2400" b="1" dirty="0">
                <a:solidFill>
                  <a:schemeClr val="tx2"/>
                </a:solidFill>
                <a:latin typeface="Eurostile" pitchFamily="34" charset="0"/>
              </a:rPr>
              <a:t>En la pagina de editar componente hacen </a:t>
            </a:r>
            <a:r>
              <a:rPr lang="es-AR" altLang="es-AR" sz="2400" b="1" dirty="0" err="1">
                <a:solidFill>
                  <a:schemeClr val="tx2"/>
                </a:solidFill>
                <a:latin typeface="Eurostile" pitchFamily="34" charset="0"/>
              </a:rPr>
              <a:t>click</a:t>
            </a:r>
            <a:r>
              <a:rPr lang="es-AR" altLang="es-AR" sz="2400" b="1" dirty="0">
                <a:solidFill>
                  <a:schemeClr val="tx2"/>
                </a:solidFill>
                <a:latin typeface="Eurostile" pitchFamily="34" charset="0"/>
              </a:rPr>
              <a:t> en </a:t>
            </a:r>
            <a:r>
              <a:rPr lang="es-AR" altLang="es-AR" sz="2400" b="1" dirty="0" err="1">
                <a:solidFill>
                  <a:schemeClr val="tx2"/>
                </a:solidFill>
                <a:latin typeface="Eurostile" pitchFamily="34" charset="0"/>
              </a:rPr>
              <a:t>Additional</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Fields</a:t>
            </a:r>
            <a:endParaRPr lang="es-AR" altLang="es-AR" sz="2400" b="1" dirty="0">
              <a:solidFill>
                <a:schemeClr val="tx2"/>
              </a:solidFill>
              <a:latin typeface="Eurostile"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AD60EFE4-1F5A-43D5-ACD6-1FF445688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82" y="1837163"/>
            <a:ext cx="6172785" cy="3829933"/>
          </a:xfrm>
          <a:prstGeom prst="rect">
            <a:avLst/>
          </a:prstGeom>
        </p:spPr>
      </p:pic>
      <p:sp>
        <p:nvSpPr>
          <p:cNvPr id="11" name="Arrow: Right 10">
            <a:extLst>
              <a:ext uri="{FF2B5EF4-FFF2-40B4-BE49-F238E27FC236}">
                <a16:creationId xmlns:a16="http://schemas.microsoft.com/office/drawing/2014/main" id="{78D711D2-2C54-48A3-8D9F-A4195BD2EDDA}"/>
              </a:ext>
            </a:extLst>
          </p:cNvPr>
          <p:cNvSpPr/>
          <p:nvPr/>
        </p:nvSpPr>
        <p:spPr bwMode="auto">
          <a:xfrm>
            <a:off x="4350652" y="4343833"/>
            <a:ext cx="803841" cy="49336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a:ln>
                <a:noFill/>
              </a:ln>
              <a:solidFill>
                <a:schemeClr val="accent1"/>
              </a:solidFill>
              <a:effectLst/>
              <a:latin typeface="Eurostile" pitchFamily="34" charset="0"/>
            </a:endParaRPr>
          </a:p>
        </p:txBody>
      </p:sp>
    </p:spTree>
    <p:extLst>
      <p:ext uri="{BB962C8B-B14F-4D97-AF65-F5344CB8AC3E}">
        <p14:creationId xmlns:p14="http://schemas.microsoft.com/office/powerpoint/2010/main" val="27604123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3C1CBF1-73F6-405C-8AB2-4A12F48CC2B6}"/>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Monitorear Componentes Sin JIRA</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4666FE61-F0B4-4363-BDE3-8FE406C6217D}"/>
              </a:ext>
            </a:extLst>
          </p:cNvPr>
          <p:cNvSpPr txBox="1"/>
          <p:nvPr/>
        </p:nvSpPr>
        <p:spPr>
          <a:xfrm>
            <a:off x="231008" y="1164793"/>
            <a:ext cx="9106458" cy="461665"/>
          </a:xfrm>
          <a:prstGeom prst="rect">
            <a:avLst/>
          </a:prstGeom>
          <a:noFill/>
        </p:spPr>
        <p:txBody>
          <a:bodyPr wrap="square" rtlCol="0">
            <a:spAutoFit/>
          </a:bodyPr>
          <a:lstStyle/>
          <a:p>
            <a:r>
              <a:rPr lang="es-AR" altLang="es-AR" sz="2400" b="1" dirty="0" err="1">
                <a:solidFill>
                  <a:schemeClr val="tx2"/>
                </a:solidFill>
                <a:latin typeface="Eurostile" pitchFamily="34" charset="0"/>
              </a:rPr>
              <a:t>Aqui</a:t>
            </a:r>
            <a:r>
              <a:rPr lang="es-AR" altLang="es-AR" sz="2400" b="1" dirty="0">
                <a:solidFill>
                  <a:schemeClr val="tx2"/>
                </a:solidFill>
                <a:latin typeface="Eurostile" pitchFamily="34" charset="0"/>
              </a:rPr>
              <a:t> es donde Legales se comunicara con nosotros. </a:t>
            </a:r>
          </a:p>
        </p:txBody>
      </p:sp>
      <p:pic>
        <p:nvPicPr>
          <p:cNvPr id="5" name="Picture 4" descr="A screenshot of a social media post&#10;&#10;Description automatically generated">
            <a:extLst>
              <a:ext uri="{FF2B5EF4-FFF2-40B4-BE49-F238E27FC236}">
                <a16:creationId xmlns:a16="http://schemas.microsoft.com/office/drawing/2014/main" id="{A691AF9F-E490-49AA-8376-33FFA0D5A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251" y="1787689"/>
            <a:ext cx="6726745" cy="4594061"/>
          </a:xfrm>
          <a:prstGeom prst="rect">
            <a:avLst/>
          </a:prstGeom>
        </p:spPr>
      </p:pic>
      <p:sp>
        <p:nvSpPr>
          <p:cNvPr id="6" name="TextBox 5">
            <a:extLst>
              <a:ext uri="{FF2B5EF4-FFF2-40B4-BE49-F238E27FC236}">
                <a16:creationId xmlns:a16="http://schemas.microsoft.com/office/drawing/2014/main" id="{D6E43757-A9B1-494B-8B5F-5643D0CAB5CF}"/>
              </a:ext>
            </a:extLst>
          </p:cNvPr>
          <p:cNvSpPr txBox="1"/>
          <p:nvPr/>
        </p:nvSpPr>
        <p:spPr>
          <a:xfrm>
            <a:off x="42123" y="2176053"/>
            <a:ext cx="2997717" cy="584775"/>
          </a:xfrm>
          <a:prstGeom prst="rect">
            <a:avLst/>
          </a:prstGeom>
          <a:noFill/>
        </p:spPr>
        <p:txBody>
          <a:bodyPr wrap="square" rtlCol="0">
            <a:spAutoFit/>
          </a:bodyPr>
          <a:lstStyle/>
          <a:p>
            <a:r>
              <a:rPr lang="es-AR" altLang="es-AR" sz="1600" b="1" dirty="0">
                <a:solidFill>
                  <a:schemeClr val="tx2"/>
                </a:solidFill>
                <a:latin typeface="Eurostile" pitchFamily="34" charset="0"/>
              </a:rPr>
              <a:t>“</a:t>
            </a:r>
            <a:r>
              <a:rPr lang="es-AR" altLang="es-AR" sz="1600" b="1" dirty="0" err="1">
                <a:solidFill>
                  <a:schemeClr val="tx2"/>
                </a:solidFill>
                <a:latin typeface="Eurostile" pitchFamily="34" charset="0"/>
              </a:rPr>
              <a:t>Component</a:t>
            </a:r>
            <a:r>
              <a:rPr lang="es-AR" altLang="es-AR" sz="1600" b="1" dirty="0">
                <a:solidFill>
                  <a:schemeClr val="tx2"/>
                </a:solidFill>
                <a:latin typeface="Eurostile" pitchFamily="34" charset="0"/>
              </a:rPr>
              <a:t> </a:t>
            </a:r>
            <a:r>
              <a:rPr lang="es-AR" altLang="es-AR" sz="1600" b="1" dirty="0" err="1">
                <a:solidFill>
                  <a:schemeClr val="tx2"/>
                </a:solidFill>
                <a:latin typeface="Eurostile" pitchFamily="34" charset="0"/>
              </a:rPr>
              <a:t>type</a:t>
            </a:r>
            <a:r>
              <a:rPr lang="es-AR" altLang="es-AR" sz="1600" b="1" dirty="0">
                <a:solidFill>
                  <a:schemeClr val="tx2"/>
                </a:solidFill>
                <a:latin typeface="Eurostile" pitchFamily="34" charset="0"/>
              </a:rPr>
              <a:t>” lo completa legales, </a:t>
            </a:r>
          </a:p>
          <a:p>
            <a:r>
              <a:rPr lang="es-AR" altLang="es-AR" sz="1600" b="1" dirty="0">
                <a:solidFill>
                  <a:schemeClr val="tx2"/>
                </a:solidFill>
                <a:latin typeface="Eurostile" pitchFamily="34" charset="0"/>
              </a:rPr>
              <a:t>99% de los casos es open </a:t>
            </a:r>
            <a:r>
              <a:rPr lang="es-AR" altLang="es-AR" sz="1600" b="1" dirty="0" err="1">
                <a:solidFill>
                  <a:schemeClr val="tx2"/>
                </a:solidFill>
                <a:latin typeface="Eurostile" pitchFamily="34" charset="0"/>
              </a:rPr>
              <a:t>source</a:t>
            </a:r>
            <a:endParaRPr lang="es-AR" altLang="es-AR" sz="1600" b="1" dirty="0">
              <a:solidFill>
                <a:schemeClr val="tx2"/>
              </a:solidFill>
              <a:latin typeface="Eurostile" pitchFamily="34" charset="0"/>
            </a:endParaRPr>
          </a:p>
        </p:txBody>
      </p:sp>
      <p:sp>
        <p:nvSpPr>
          <p:cNvPr id="7" name="TextBox 6">
            <a:extLst>
              <a:ext uri="{FF2B5EF4-FFF2-40B4-BE49-F238E27FC236}">
                <a16:creationId xmlns:a16="http://schemas.microsoft.com/office/drawing/2014/main" id="{22355F0F-5E5F-4D0D-A547-31E6FDC3ED79}"/>
              </a:ext>
            </a:extLst>
          </p:cNvPr>
          <p:cNvSpPr txBox="1"/>
          <p:nvPr/>
        </p:nvSpPr>
        <p:spPr>
          <a:xfrm>
            <a:off x="17022" y="4071521"/>
            <a:ext cx="3522045" cy="1323439"/>
          </a:xfrm>
          <a:prstGeom prst="rect">
            <a:avLst/>
          </a:prstGeom>
          <a:noFill/>
        </p:spPr>
        <p:txBody>
          <a:bodyPr wrap="square" rtlCol="0">
            <a:spAutoFit/>
          </a:bodyPr>
          <a:lstStyle/>
          <a:p>
            <a:r>
              <a:rPr lang="es-AR" altLang="es-AR" sz="1600" b="1" dirty="0">
                <a:solidFill>
                  <a:schemeClr val="tx2"/>
                </a:solidFill>
                <a:latin typeface="Eurostile" pitchFamily="34" charset="0"/>
              </a:rPr>
              <a:t>“</a:t>
            </a:r>
            <a:r>
              <a:rPr lang="es-AR" altLang="es-AR" sz="1600" b="1" dirty="0" err="1">
                <a:solidFill>
                  <a:schemeClr val="tx2"/>
                </a:solidFill>
                <a:latin typeface="Eurostile" pitchFamily="34" charset="0"/>
              </a:rPr>
              <a:t>Component</a:t>
            </a:r>
            <a:r>
              <a:rPr lang="es-AR" altLang="es-AR" sz="1600" b="1" dirty="0">
                <a:solidFill>
                  <a:schemeClr val="tx2"/>
                </a:solidFill>
                <a:latin typeface="Eurostile" pitchFamily="34" charset="0"/>
              </a:rPr>
              <a:t> </a:t>
            </a:r>
            <a:r>
              <a:rPr lang="es-AR" altLang="es-AR" sz="1600" b="1" dirty="0" err="1">
                <a:solidFill>
                  <a:schemeClr val="tx2"/>
                </a:solidFill>
                <a:latin typeface="Eurostile" pitchFamily="34" charset="0"/>
              </a:rPr>
              <a:t>Approval</a:t>
            </a:r>
            <a:r>
              <a:rPr lang="es-AR" altLang="es-AR" sz="1600" b="1" dirty="0">
                <a:solidFill>
                  <a:schemeClr val="tx2"/>
                </a:solidFill>
                <a:latin typeface="Eurostile" pitchFamily="34" charset="0"/>
              </a:rPr>
              <a:t> Status”, legales pone el status actual, nosotros solo lo modificamos de “</a:t>
            </a:r>
            <a:r>
              <a:rPr lang="es-AR" altLang="es-AR" sz="1600" b="1" dirty="0" err="1">
                <a:solidFill>
                  <a:schemeClr val="tx2"/>
                </a:solidFill>
                <a:latin typeface="Eurostile" pitchFamily="34" charset="0"/>
              </a:rPr>
              <a:t>Need</a:t>
            </a:r>
            <a:r>
              <a:rPr lang="es-AR" altLang="es-AR" sz="1600" b="1" dirty="0">
                <a:solidFill>
                  <a:schemeClr val="tx2"/>
                </a:solidFill>
                <a:latin typeface="Eurostile" pitchFamily="34" charset="0"/>
              </a:rPr>
              <a:t> </a:t>
            </a:r>
            <a:r>
              <a:rPr lang="es-AR" altLang="es-AR" sz="1600" b="1" dirty="0" err="1">
                <a:solidFill>
                  <a:schemeClr val="tx2"/>
                </a:solidFill>
                <a:latin typeface="Eurostile" pitchFamily="34" charset="0"/>
              </a:rPr>
              <a:t>Info</a:t>
            </a:r>
            <a:r>
              <a:rPr lang="es-AR" altLang="es-AR" sz="1600" b="1" dirty="0">
                <a:solidFill>
                  <a:schemeClr val="tx2"/>
                </a:solidFill>
                <a:latin typeface="Eurostile" pitchFamily="34" charset="0"/>
              </a:rPr>
              <a:t>” a “Open” en el caso de que agreguemos información que se nos solicitó en Notas.</a:t>
            </a:r>
          </a:p>
        </p:txBody>
      </p:sp>
      <p:sp>
        <p:nvSpPr>
          <p:cNvPr id="8" name="TextBox 7">
            <a:extLst>
              <a:ext uri="{FF2B5EF4-FFF2-40B4-BE49-F238E27FC236}">
                <a16:creationId xmlns:a16="http://schemas.microsoft.com/office/drawing/2014/main" id="{3EE44A44-4C5E-4374-9AB1-66F067BA09AD}"/>
              </a:ext>
            </a:extLst>
          </p:cNvPr>
          <p:cNvSpPr txBox="1"/>
          <p:nvPr/>
        </p:nvSpPr>
        <p:spPr>
          <a:xfrm>
            <a:off x="42123" y="2894922"/>
            <a:ext cx="3344543" cy="1077218"/>
          </a:xfrm>
          <a:prstGeom prst="rect">
            <a:avLst/>
          </a:prstGeom>
          <a:noFill/>
        </p:spPr>
        <p:txBody>
          <a:bodyPr wrap="square" rtlCol="0">
            <a:spAutoFit/>
          </a:bodyPr>
          <a:lstStyle/>
          <a:p>
            <a:r>
              <a:rPr lang="es-AR" altLang="es-AR" sz="1600" b="1" dirty="0">
                <a:solidFill>
                  <a:schemeClr val="tx2"/>
                </a:solidFill>
                <a:latin typeface="Eurostile" pitchFamily="34" charset="0"/>
              </a:rPr>
              <a:t>“Notes </a:t>
            </a:r>
            <a:r>
              <a:rPr lang="es-AR" altLang="es-AR" sz="1600" b="1" dirty="0" err="1">
                <a:solidFill>
                  <a:schemeClr val="tx2"/>
                </a:solidFill>
                <a:latin typeface="Eurostile" pitchFamily="34" charset="0"/>
              </a:rPr>
              <a:t>from</a:t>
            </a:r>
            <a:r>
              <a:rPr lang="es-AR" altLang="es-AR" sz="1600" b="1" dirty="0">
                <a:solidFill>
                  <a:schemeClr val="tx2"/>
                </a:solidFill>
                <a:latin typeface="Eurostile" pitchFamily="34" charset="0"/>
              </a:rPr>
              <a:t> and </a:t>
            </a:r>
            <a:r>
              <a:rPr lang="es-AR" altLang="es-AR" sz="1600" b="1" dirty="0" err="1">
                <a:solidFill>
                  <a:schemeClr val="tx2"/>
                </a:solidFill>
                <a:latin typeface="Eurostile" pitchFamily="34" charset="0"/>
              </a:rPr>
              <a:t>to</a:t>
            </a:r>
            <a:r>
              <a:rPr lang="es-AR" altLang="es-AR" sz="1600" b="1" dirty="0">
                <a:solidFill>
                  <a:schemeClr val="tx2"/>
                </a:solidFill>
                <a:latin typeface="Eurostile" pitchFamily="34" charset="0"/>
              </a:rPr>
              <a:t> Legal and GSO”, e donde nos pedirán que hagamos cambios y donde les responderemos siempre con el </a:t>
            </a:r>
            <a:r>
              <a:rPr lang="es-AR" altLang="es-AR" sz="1600" b="1" dirty="0" err="1">
                <a:solidFill>
                  <a:schemeClr val="tx2"/>
                </a:solidFill>
                <a:latin typeface="Eurostile" pitchFamily="34" charset="0"/>
              </a:rPr>
              <a:t>handle</a:t>
            </a:r>
            <a:r>
              <a:rPr lang="es-AR" altLang="es-AR" sz="1600" b="1" dirty="0">
                <a:solidFill>
                  <a:schemeClr val="tx2"/>
                </a:solidFill>
                <a:latin typeface="Eurostile" pitchFamily="34" charset="0"/>
              </a:rPr>
              <a:t> + la fecha, y luego el comentario.</a:t>
            </a:r>
          </a:p>
        </p:txBody>
      </p:sp>
      <p:sp>
        <p:nvSpPr>
          <p:cNvPr id="9" name="Arrow: Right 8">
            <a:extLst>
              <a:ext uri="{FF2B5EF4-FFF2-40B4-BE49-F238E27FC236}">
                <a16:creationId xmlns:a16="http://schemas.microsoft.com/office/drawing/2014/main" id="{7B83CF31-1AC1-4DFB-8A25-0FABAE49759F}"/>
              </a:ext>
            </a:extLst>
          </p:cNvPr>
          <p:cNvSpPr/>
          <p:nvPr/>
        </p:nvSpPr>
        <p:spPr bwMode="auto">
          <a:xfrm>
            <a:off x="3895237" y="2213298"/>
            <a:ext cx="499533" cy="255143"/>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a:ln>
                <a:noFill/>
              </a:ln>
              <a:solidFill>
                <a:schemeClr val="accent1"/>
              </a:solidFill>
              <a:effectLst/>
              <a:latin typeface="Eurostile" pitchFamily="34" charset="0"/>
            </a:endParaRPr>
          </a:p>
        </p:txBody>
      </p:sp>
      <p:sp>
        <p:nvSpPr>
          <p:cNvPr id="10" name="Arrow: Right 9">
            <a:extLst>
              <a:ext uri="{FF2B5EF4-FFF2-40B4-BE49-F238E27FC236}">
                <a16:creationId xmlns:a16="http://schemas.microsoft.com/office/drawing/2014/main" id="{A25FC36F-5E81-4918-8730-5EE99456EC4D}"/>
              </a:ext>
            </a:extLst>
          </p:cNvPr>
          <p:cNvSpPr/>
          <p:nvPr/>
        </p:nvSpPr>
        <p:spPr bwMode="auto">
          <a:xfrm>
            <a:off x="3895236" y="3174336"/>
            <a:ext cx="499533" cy="255143"/>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dirty="0">
              <a:ln>
                <a:noFill/>
              </a:ln>
              <a:solidFill>
                <a:schemeClr val="accent1"/>
              </a:solidFill>
              <a:effectLst/>
              <a:latin typeface="Eurostile" pitchFamily="34" charset="0"/>
            </a:endParaRPr>
          </a:p>
        </p:txBody>
      </p:sp>
      <p:sp>
        <p:nvSpPr>
          <p:cNvPr id="11" name="Arrow: Right 10">
            <a:extLst>
              <a:ext uri="{FF2B5EF4-FFF2-40B4-BE49-F238E27FC236}">
                <a16:creationId xmlns:a16="http://schemas.microsoft.com/office/drawing/2014/main" id="{3AE277E7-19F8-422C-B1A0-79F88DFF23AF}"/>
              </a:ext>
            </a:extLst>
          </p:cNvPr>
          <p:cNvSpPr/>
          <p:nvPr/>
        </p:nvSpPr>
        <p:spPr bwMode="auto">
          <a:xfrm>
            <a:off x="3895237" y="4152402"/>
            <a:ext cx="499533" cy="255143"/>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endParaRPr kumimoji="0" lang="es-US" sz="1600" b="0" i="1" u="none" strike="noStrike" cap="none" normalizeH="0" baseline="0">
              <a:ln>
                <a:noFill/>
              </a:ln>
              <a:solidFill>
                <a:schemeClr val="accent1"/>
              </a:solidFill>
              <a:effectLst/>
              <a:latin typeface="Eurostile" pitchFamily="34" charset="0"/>
            </a:endParaRPr>
          </a:p>
        </p:txBody>
      </p:sp>
    </p:spTree>
    <p:extLst>
      <p:ext uri="{BB962C8B-B14F-4D97-AF65-F5344CB8AC3E}">
        <p14:creationId xmlns:p14="http://schemas.microsoft.com/office/powerpoint/2010/main" val="42038799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D75349-4772-41FA-B551-00E0A4ADA607}"/>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Monitorear Componentes Sin JIRA</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1793F3CD-1F78-422F-94DD-3564E1F1FABC}"/>
              </a:ext>
            </a:extLst>
          </p:cNvPr>
          <p:cNvSpPr txBox="1"/>
          <p:nvPr/>
        </p:nvSpPr>
        <p:spPr>
          <a:xfrm>
            <a:off x="231007" y="1164793"/>
            <a:ext cx="9952083" cy="461665"/>
          </a:xfrm>
          <a:prstGeom prst="rect">
            <a:avLst/>
          </a:prstGeom>
          <a:noFill/>
        </p:spPr>
        <p:txBody>
          <a:bodyPr wrap="square" rtlCol="0">
            <a:spAutoFit/>
          </a:bodyPr>
          <a:lstStyle/>
          <a:p>
            <a:r>
              <a:rPr lang="es-AR" altLang="es-AR" sz="2400" b="1" dirty="0">
                <a:solidFill>
                  <a:schemeClr val="tx2"/>
                </a:solidFill>
                <a:latin typeface="Eurostile" pitchFamily="34" charset="0"/>
              </a:rPr>
              <a:t>Finalmente si el componente fue aprobado pasará de “In </a:t>
            </a:r>
            <a:r>
              <a:rPr lang="es-AR" altLang="es-AR" sz="2400" b="1" dirty="0" err="1">
                <a:solidFill>
                  <a:schemeClr val="tx2"/>
                </a:solidFill>
                <a:latin typeface="Eurostile" pitchFamily="34" charset="0"/>
              </a:rPr>
              <a:t>Violation</a:t>
            </a:r>
            <a:r>
              <a:rPr lang="es-AR" altLang="es-AR" sz="2400" b="1" dirty="0">
                <a:solidFill>
                  <a:schemeClr val="tx2"/>
                </a:solidFill>
                <a:latin typeface="Eurostile" pitchFamily="34" charset="0"/>
              </a:rPr>
              <a:t>” a “In </a:t>
            </a:r>
            <a:r>
              <a:rPr lang="es-AR" altLang="es-AR" sz="2400" b="1" dirty="0" err="1">
                <a:solidFill>
                  <a:schemeClr val="tx2"/>
                </a:solidFill>
                <a:latin typeface="Eurostile" pitchFamily="34" charset="0"/>
              </a:rPr>
              <a:t>Violation</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Overridden</a:t>
            </a:r>
            <a:r>
              <a:rPr lang="es-AR" altLang="es-AR" sz="2400" b="1" dirty="0">
                <a:solidFill>
                  <a:schemeClr val="tx2"/>
                </a:solidFill>
                <a:latin typeface="Eurostile" pitchFamily="34" charset="0"/>
              </a:rPr>
              <a:t>” </a:t>
            </a:r>
          </a:p>
        </p:txBody>
      </p:sp>
      <p:pic>
        <p:nvPicPr>
          <p:cNvPr id="4" name="Picture 3">
            <a:extLst>
              <a:ext uri="{FF2B5EF4-FFF2-40B4-BE49-F238E27FC236}">
                <a16:creationId xmlns:a16="http://schemas.microsoft.com/office/drawing/2014/main" id="{6E2CFA2D-E4C9-42B4-B529-419356B15753}"/>
              </a:ext>
            </a:extLst>
          </p:cNvPr>
          <p:cNvPicPr>
            <a:picLocks noChangeAspect="1"/>
          </p:cNvPicPr>
          <p:nvPr/>
        </p:nvPicPr>
        <p:blipFill>
          <a:blip r:embed="rId2"/>
          <a:stretch>
            <a:fillRect/>
          </a:stretch>
        </p:blipFill>
        <p:spPr>
          <a:xfrm>
            <a:off x="231007" y="1967280"/>
            <a:ext cx="5629275" cy="1695450"/>
          </a:xfrm>
          <a:prstGeom prst="rect">
            <a:avLst/>
          </a:prstGeom>
        </p:spPr>
      </p:pic>
      <p:pic>
        <p:nvPicPr>
          <p:cNvPr id="5" name="Picture 4">
            <a:extLst>
              <a:ext uri="{FF2B5EF4-FFF2-40B4-BE49-F238E27FC236}">
                <a16:creationId xmlns:a16="http://schemas.microsoft.com/office/drawing/2014/main" id="{20386237-EADD-4FB8-8FCF-4138D0A3BBF3}"/>
              </a:ext>
            </a:extLst>
          </p:cNvPr>
          <p:cNvPicPr>
            <a:picLocks noChangeAspect="1"/>
          </p:cNvPicPr>
          <p:nvPr/>
        </p:nvPicPr>
        <p:blipFill>
          <a:blip r:embed="rId3"/>
          <a:stretch>
            <a:fillRect/>
          </a:stretch>
        </p:blipFill>
        <p:spPr>
          <a:xfrm>
            <a:off x="300297" y="4075379"/>
            <a:ext cx="4991100" cy="1638300"/>
          </a:xfrm>
          <a:prstGeom prst="rect">
            <a:avLst/>
          </a:prstGeom>
        </p:spPr>
      </p:pic>
    </p:spTree>
    <p:extLst>
      <p:ext uri="{BB962C8B-B14F-4D97-AF65-F5344CB8AC3E}">
        <p14:creationId xmlns:p14="http://schemas.microsoft.com/office/powerpoint/2010/main" val="12048527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0DC543-0BB2-4B0D-8A1C-A188CFB366C7}"/>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Script de Monitoreo</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E1A523E1-9AD8-4E4C-8862-B6567BCBC315}"/>
              </a:ext>
            </a:extLst>
          </p:cNvPr>
          <p:cNvSpPr txBox="1"/>
          <p:nvPr/>
        </p:nvSpPr>
        <p:spPr>
          <a:xfrm>
            <a:off x="231007" y="1164793"/>
            <a:ext cx="9952083" cy="4154984"/>
          </a:xfrm>
          <a:prstGeom prst="rect">
            <a:avLst/>
          </a:prstGeom>
          <a:noFill/>
        </p:spPr>
        <p:txBody>
          <a:bodyPr wrap="square" rtlCol="0">
            <a:spAutoFit/>
          </a:bodyPr>
          <a:lstStyle/>
          <a:p>
            <a:r>
              <a:rPr lang="es-AR" altLang="es-AR" sz="2400" b="1" dirty="0">
                <a:solidFill>
                  <a:schemeClr val="tx2"/>
                </a:solidFill>
                <a:latin typeface="Eurostile" pitchFamily="34" charset="0"/>
              </a:rPr>
              <a:t>Se puede monitorear componentes usando este script de Python. Todavía nunca lo use, porque es muy reciente y además no me parece que valga la pena si uno tiene menos de 100 componentes. Pero dejo el proceso aquí:</a:t>
            </a:r>
          </a:p>
          <a:p>
            <a:r>
              <a:rPr lang="es-AR" altLang="es-AR" sz="2400" b="1" u="sng" dirty="0">
                <a:solidFill>
                  <a:schemeClr val="tx2"/>
                </a:solidFill>
                <a:latin typeface="Eurostile" pitchFamily="34" charset="0"/>
              </a:rPr>
              <a:t>Requerimientos: </a:t>
            </a:r>
          </a:p>
          <a:p>
            <a:r>
              <a:rPr lang="es-AR" altLang="es-AR" sz="2400" b="1" dirty="0">
                <a:solidFill>
                  <a:schemeClr val="tx2"/>
                </a:solidFill>
                <a:latin typeface="Eurostile" pitchFamily="34" charset="0"/>
              </a:rPr>
              <a:t>	Python 3.6 o superior.</a:t>
            </a:r>
          </a:p>
          <a:p>
            <a:r>
              <a:rPr lang="es-AR" altLang="es-AR" sz="2400" b="1" dirty="0">
                <a:solidFill>
                  <a:schemeClr val="tx2"/>
                </a:solidFill>
                <a:latin typeface="Eurostile" pitchFamily="34" charset="0"/>
              </a:rPr>
              <a:t>	Paquetes de Python </a:t>
            </a:r>
            <a:r>
              <a:rPr lang="es-AR" altLang="es-AR" sz="2400" b="1" i="1" dirty="0" err="1">
                <a:solidFill>
                  <a:schemeClr val="tx2"/>
                </a:solidFill>
                <a:latin typeface="Eurostile" pitchFamily="34" charset="0"/>
              </a:rPr>
              <a:t>xlsxwriter</a:t>
            </a:r>
            <a:r>
              <a:rPr lang="es-AR" altLang="es-AR" sz="2400" b="1" dirty="0">
                <a:solidFill>
                  <a:schemeClr val="tx2"/>
                </a:solidFill>
                <a:latin typeface="Eurostile" pitchFamily="34" charset="0"/>
              </a:rPr>
              <a:t>  y </a:t>
            </a:r>
            <a:r>
              <a:rPr lang="es-AR" altLang="es-AR" sz="2400" b="1" i="1" dirty="0">
                <a:solidFill>
                  <a:schemeClr val="tx2"/>
                </a:solidFill>
                <a:latin typeface="Eurostile" pitchFamily="34" charset="0"/>
              </a:rPr>
              <a:t>urllib3.</a:t>
            </a:r>
          </a:p>
          <a:p>
            <a:r>
              <a:rPr lang="es-AR" altLang="es-AR" sz="2400" b="1" dirty="0">
                <a:solidFill>
                  <a:schemeClr val="tx2"/>
                </a:solidFill>
                <a:latin typeface="Eurostile" pitchFamily="34" charset="0"/>
              </a:rPr>
              <a:t>Luego de bajar e instalar Python, van a consola y escriben “</a:t>
            </a:r>
            <a:r>
              <a:rPr lang="es-AR" altLang="es-AR" sz="2400" b="1" dirty="0" err="1">
                <a:solidFill>
                  <a:schemeClr val="tx2"/>
                </a:solidFill>
                <a:latin typeface="Eurostile" pitchFamily="34" charset="0"/>
              </a:rPr>
              <a:t>pip</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install</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xlsxwriter</a:t>
            </a:r>
            <a:r>
              <a:rPr lang="es-AR" altLang="es-AR" sz="2400" b="1" dirty="0">
                <a:solidFill>
                  <a:schemeClr val="tx2"/>
                </a:solidFill>
                <a:latin typeface="Eurostile" pitchFamily="34" charset="0"/>
              </a:rPr>
              <a:t>” y luego “</a:t>
            </a:r>
            <a:r>
              <a:rPr lang="es-AR" altLang="es-AR" sz="2400" b="1" dirty="0" err="1">
                <a:solidFill>
                  <a:schemeClr val="tx2"/>
                </a:solidFill>
                <a:latin typeface="Eurostile" pitchFamily="34" charset="0"/>
              </a:rPr>
              <a:t>pip</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install</a:t>
            </a:r>
            <a:r>
              <a:rPr lang="es-AR" altLang="es-AR" sz="2400" b="1" dirty="0">
                <a:solidFill>
                  <a:schemeClr val="tx2"/>
                </a:solidFill>
                <a:latin typeface="Eurostile" pitchFamily="34" charset="0"/>
              </a:rPr>
              <a:t> urllib3”</a:t>
            </a:r>
          </a:p>
          <a:p>
            <a:endParaRPr lang="es-AR" altLang="es-AR" sz="2400" b="1" i="1" dirty="0">
              <a:solidFill>
                <a:schemeClr val="tx2"/>
              </a:solidFill>
              <a:latin typeface="Eurostile" pitchFamily="34" charset="0"/>
            </a:endParaRPr>
          </a:p>
          <a:p>
            <a:endParaRPr lang="es-AR" altLang="es-AR" sz="2400" b="1" u="sng" dirty="0">
              <a:solidFill>
                <a:schemeClr val="tx2"/>
              </a:solidFill>
              <a:latin typeface="Eurostile" pitchFamily="34" charset="0"/>
            </a:endParaRPr>
          </a:p>
          <a:p>
            <a:endParaRPr lang="es-AR" altLang="es-AR" sz="2400" b="1" i="1" dirty="0">
              <a:solidFill>
                <a:schemeClr val="tx2"/>
              </a:solidFill>
              <a:latin typeface="Eurostile" pitchFamily="34" charset="0"/>
            </a:endParaRPr>
          </a:p>
        </p:txBody>
      </p:sp>
    </p:spTree>
    <p:extLst>
      <p:ext uri="{BB962C8B-B14F-4D97-AF65-F5344CB8AC3E}">
        <p14:creationId xmlns:p14="http://schemas.microsoft.com/office/powerpoint/2010/main" val="2708188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B864AF4-E4EC-434F-9B96-65B62E05FF27}"/>
              </a:ext>
            </a:extLst>
          </p:cNvPr>
          <p:cNvSpPr>
            <a:spLocks noChangeArrowheads="1"/>
          </p:cNvSpPr>
          <p:nvPr/>
        </p:nvSpPr>
        <p:spPr bwMode="auto">
          <a:xfrm>
            <a:off x="140677" y="175846"/>
            <a:ext cx="7113588"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Que es y por que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
        <p:nvSpPr>
          <p:cNvPr id="4" name="Rectangle 3">
            <a:extLst>
              <a:ext uri="{FF2B5EF4-FFF2-40B4-BE49-F238E27FC236}">
                <a16:creationId xmlns:a16="http://schemas.microsoft.com/office/drawing/2014/main" id="{1A87AC2D-6845-4889-85D8-1CDB0EC08255}"/>
              </a:ext>
            </a:extLst>
          </p:cNvPr>
          <p:cNvSpPr>
            <a:spLocks noChangeArrowheads="1"/>
          </p:cNvSpPr>
          <p:nvPr/>
        </p:nvSpPr>
        <p:spPr bwMode="auto">
          <a:xfrm>
            <a:off x="140677" y="1214846"/>
            <a:ext cx="9554187" cy="479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r>
              <a:rPr lang="es-MX" altLang="es-AR" sz="3200" b="1" dirty="0">
                <a:solidFill>
                  <a:schemeClr val="tx2"/>
                </a:solidFill>
                <a:latin typeface="Eurostile" pitchFamily="34" charset="0"/>
              </a:rPr>
              <a:t>Que tiene que ver esto con Black </a:t>
            </a:r>
            <a:r>
              <a:rPr lang="es-MX" altLang="es-AR" sz="3200" b="1" dirty="0" err="1">
                <a:solidFill>
                  <a:schemeClr val="tx2"/>
                </a:solidFill>
                <a:latin typeface="Eurostile" pitchFamily="34" charset="0"/>
              </a:rPr>
              <a:t>Duck</a:t>
            </a:r>
            <a:r>
              <a:rPr lang="es-MX" altLang="es-AR" sz="3200" b="1" dirty="0">
                <a:solidFill>
                  <a:schemeClr val="tx2"/>
                </a:solidFill>
                <a:latin typeface="Eurostile" pitchFamily="34" charset="0"/>
              </a:rPr>
              <a:t> Hub?</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Bueno, en una aplicación podemos usar librerías que hayamos creado nosotros, o librerías creadas por terceros.</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La persona o personas que crearon dicha librería lo pueden haber hecho por amor al arte, o por dinero. Entonces cuando usamos la librería de un tercero tenemos que saber exactamente que conlleva hacerlo, si debemos pagar, o en algunos casos cumplir con ciertos requisitos, porque de no hacerlo debemos pagar multas.</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Aquí entra Black </a:t>
            </a:r>
            <a:r>
              <a:rPr lang="es-MX" altLang="es-AR" sz="2400" b="1" dirty="0" err="1">
                <a:solidFill>
                  <a:schemeClr val="tx2"/>
                </a:solidFill>
                <a:latin typeface="Eurostile" pitchFamily="34" charset="0"/>
              </a:rPr>
              <a:t>Duck</a:t>
            </a:r>
            <a:r>
              <a:rPr lang="es-MX" altLang="es-AR" sz="2400" b="1" dirty="0">
                <a:solidFill>
                  <a:schemeClr val="tx2"/>
                </a:solidFill>
                <a:latin typeface="Eurostile" pitchFamily="34" charset="0"/>
              </a:rPr>
              <a:t> Hub, con esta herramienta nosotros enviamos al equipo legal las librerías que usa nuestra aplicación con la información legal que tenemos de las mismas, para que ellos comprueben que podemos usarla sin problemas, o en el caso de que debamos tomar acciones extras para usarla, asegurarse de que lo hacemos. Y evitar problemas graves en el futuro.</a:t>
            </a:r>
          </a:p>
        </p:txBody>
      </p:sp>
    </p:spTree>
    <p:extLst>
      <p:ext uri="{BB962C8B-B14F-4D97-AF65-F5344CB8AC3E}">
        <p14:creationId xmlns:p14="http://schemas.microsoft.com/office/powerpoint/2010/main" val="3929837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4B52E-ADB0-4B74-84B7-1CA3E8694792}"/>
              </a:ext>
            </a:extLst>
          </p:cNvPr>
          <p:cNvSpPr txBox="1"/>
          <p:nvPr/>
        </p:nvSpPr>
        <p:spPr>
          <a:xfrm>
            <a:off x="231008" y="1164793"/>
            <a:ext cx="9270440" cy="2677656"/>
          </a:xfrm>
          <a:prstGeom prst="rect">
            <a:avLst/>
          </a:prstGeom>
          <a:noFill/>
        </p:spPr>
        <p:txBody>
          <a:bodyPr wrap="square" rtlCol="0">
            <a:spAutoFit/>
          </a:bodyPr>
          <a:lstStyle/>
          <a:p>
            <a:r>
              <a:rPr lang="es-AR" altLang="es-AR" sz="2400" b="1" dirty="0">
                <a:solidFill>
                  <a:schemeClr val="tx2"/>
                </a:solidFill>
                <a:latin typeface="Eurostile" pitchFamily="34" charset="0"/>
              </a:rPr>
              <a:t>Como ejecutarlo:</a:t>
            </a:r>
          </a:p>
          <a:p>
            <a:r>
              <a:rPr lang="es-AR" altLang="es-AR" sz="2400" b="1" dirty="0">
                <a:solidFill>
                  <a:schemeClr val="tx2"/>
                </a:solidFill>
                <a:latin typeface="Eurostile" pitchFamily="34" charset="0"/>
              </a:rPr>
              <a:t>En la misma carpeta donde esta el script (archivo adjunto) ejecutar este comando:</a:t>
            </a:r>
          </a:p>
          <a:p>
            <a:r>
              <a:rPr lang="en-US" altLang="es-AR" sz="2400" b="1" i="1" dirty="0">
                <a:solidFill>
                  <a:schemeClr val="tx2"/>
                </a:solidFill>
                <a:latin typeface="Eurostile" pitchFamily="34" charset="0"/>
              </a:rPr>
              <a:t># python BlackDuck_Hub_Legal_NeedInfo_Rejected_Status_Components.py &lt;</a:t>
            </a:r>
            <a:r>
              <a:rPr lang="en-US" altLang="es-AR" sz="2400" b="1" i="1" dirty="0" err="1">
                <a:solidFill>
                  <a:schemeClr val="tx2"/>
                </a:solidFill>
                <a:latin typeface="Eurostile" pitchFamily="34" charset="0"/>
              </a:rPr>
              <a:t>hubName</a:t>
            </a:r>
            <a:r>
              <a:rPr lang="en-US" altLang="es-AR" sz="2400" b="1" i="1" dirty="0">
                <a:solidFill>
                  <a:schemeClr val="tx2"/>
                </a:solidFill>
                <a:latin typeface="Eurostile" pitchFamily="34" charset="0"/>
              </a:rPr>
              <a:t>&gt;</a:t>
            </a:r>
            <a:endParaRPr lang="es-AR" altLang="es-AR" sz="2400" b="1" i="1" dirty="0">
              <a:solidFill>
                <a:schemeClr val="tx2"/>
              </a:solidFill>
              <a:latin typeface="Eurostile" pitchFamily="34" charset="0"/>
            </a:endParaRPr>
          </a:p>
          <a:p>
            <a:r>
              <a:rPr lang="es-AR" altLang="es-AR" sz="2400" b="1" dirty="0">
                <a:solidFill>
                  <a:schemeClr val="tx2"/>
                </a:solidFill>
                <a:latin typeface="Eurostile" pitchFamily="34" charset="0"/>
              </a:rPr>
              <a:t>Se generara un archivo Excel que obtiene toda la información de todas las versiones del proyecto. Pero solo los componentes que </a:t>
            </a:r>
            <a:r>
              <a:rPr lang="es-AR" altLang="es-AR" sz="2400" b="1" dirty="0" err="1">
                <a:solidFill>
                  <a:schemeClr val="tx2"/>
                </a:solidFill>
                <a:latin typeface="Eurostile" pitchFamily="34" charset="0"/>
              </a:rPr>
              <a:t>esten</a:t>
            </a:r>
            <a:r>
              <a:rPr lang="es-AR" altLang="es-AR" sz="2400" b="1" dirty="0">
                <a:solidFill>
                  <a:schemeClr val="tx2"/>
                </a:solidFill>
                <a:latin typeface="Eurostile" pitchFamily="34" charset="0"/>
              </a:rPr>
              <a:t> “in </a:t>
            </a:r>
            <a:r>
              <a:rPr lang="es-AR" altLang="es-AR" sz="2400" b="1" dirty="0" err="1">
                <a:solidFill>
                  <a:schemeClr val="tx2"/>
                </a:solidFill>
                <a:latin typeface="Eurostile" pitchFamily="34" charset="0"/>
              </a:rPr>
              <a:t>violation</a:t>
            </a:r>
            <a:r>
              <a:rPr lang="es-AR" altLang="es-AR" sz="2400" b="1" dirty="0">
                <a:solidFill>
                  <a:schemeClr val="tx2"/>
                </a:solidFill>
                <a:latin typeface="Eurostile" pitchFamily="34" charset="0"/>
              </a:rPr>
              <a:t>” y que están en estado “</a:t>
            </a:r>
            <a:r>
              <a:rPr lang="es-AR" altLang="es-AR" sz="2400" b="1" dirty="0" err="1">
                <a:solidFill>
                  <a:schemeClr val="tx2"/>
                </a:solidFill>
                <a:latin typeface="Eurostile" pitchFamily="34" charset="0"/>
              </a:rPr>
              <a:t>need</a:t>
            </a:r>
            <a:r>
              <a:rPr lang="es-AR" altLang="es-AR" sz="2400" b="1" dirty="0">
                <a:solidFill>
                  <a:schemeClr val="tx2"/>
                </a:solidFill>
                <a:latin typeface="Eurostile" pitchFamily="34" charset="0"/>
              </a:rPr>
              <a:t> </a:t>
            </a:r>
            <a:r>
              <a:rPr lang="es-AR" altLang="es-AR" sz="2400" b="1" dirty="0" err="1">
                <a:solidFill>
                  <a:schemeClr val="tx2"/>
                </a:solidFill>
                <a:latin typeface="Eurostile" pitchFamily="34" charset="0"/>
              </a:rPr>
              <a:t>info</a:t>
            </a:r>
            <a:r>
              <a:rPr lang="es-AR" altLang="es-AR" sz="2400" b="1" dirty="0">
                <a:solidFill>
                  <a:schemeClr val="tx2"/>
                </a:solidFill>
                <a:latin typeface="Eurostile" pitchFamily="34" charset="0"/>
              </a:rPr>
              <a:t>” o “</a:t>
            </a:r>
            <a:r>
              <a:rPr lang="es-AR" altLang="es-AR" sz="2400" b="1" dirty="0" err="1">
                <a:solidFill>
                  <a:schemeClr val="tx2"/>
                </a:solidFill>
                <a:latin typeface="Eurostile" pitchFamily="34" charset="0"/>
              </a:rPr>
              <a:t>rejected</a:t>
            </a:r>
            <a:r>
              <a:rPr lang="es-AR" altLang="es-AR" sz="2400" b="1" dirty="0">
                <a:solidFill>
                  <a:schemeClr val="tx2"/>
                </a:solidFill>
                <a:latin typeface="Eurostile" pitchFamily="34" charset="0"/>
              </a:rPr>
              <a:t>”.</a:t>
            </a:r>
          </a:p>
          <a:p>
            <a:endParaRPr lang="es-AR" altLang="es-AR" sz="2400" b="1" i="1" dirty="0">
              <a:solidFill>
                <a:schemeClr val="tx2"/>
              </a:solidFill>
              <a:latin typeface="Eurostile" pitchFamily="34" charset="0"/>
            </a:endParaRPr>
          </a:p>
        </p:txBody>
      </p:sp>
      <p:sp>
        <p:nvSpPr>
          <p:cNvPr id="3" name="Rectangle 3">
            <a:extLst>
              <a:ext uri="{FF2B5EF4-FFF2-40B4-BE49-F238E27FC236}">
                <a16:creationId xmlns:a16="http://schemas.microsoft.com/office/drawing/2014/main" id="{0B211E90-7021-4E36-B155-20BB98EE0BC3}"/>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Script de Monitoreo</a:t>
            </a:r>
            <a:endParaRPr lang="es-US" sz="2400" b="1" dirty="0">
              <a:solidFill>
                <a:srgbClr val="008000"/>
              </a:solidFill>
              <a:effectLst>
                <a:outerShdw blurRad="38100" dist="38100" dir="2700000" algn="tl">
                  <a:srgbClr val="C0C0C0"/>
                </a:outerShdw>
              </a:effectLst>
            </a:endParaRPr>
          </a:p>
        </p:txBody>
      </p:sp>
      <p:pic>
        <p:nvPicPr>
          <p:cNvPr id="5" name="Picture 4">
            <a:extLst>
              <a:ext uri="{FF2B5EF4-FFF2-40B4-BE49-F238E27FC236}">
                <a16:creationId xmlns:a16="http://schemas.microsoft.com/office/drawing/2014/main" id="{32D949E1-9778-4F6A-B117-AC191DB97263}"/>
              </a:ext>
            </a:extLst>
          </p:cNvPr>
          <p:cNvPicPr>
            <a:picLocks noChangeAspect="1"/>
          </p:cNvPicPr>
          <p:nvPr/>
        </p:nvPicPr>
        <p:blipFill>
          <a:blip r:embed="rId2"/>
          <a:stretch>
            <a:fillRect/>
          </a:stretch>
        </p:blipFill>
        <p:spPr>
          <a:xfrm>
            <a:off x="231008" y="3429000"/>
            <a:ext cx="10608788" cy="3131036"/>
          </a:xfrm>
          <a:prstGeom prst="rect">
            <a:avLst/>
          </a:prstGeom>
        </p:spPr>
      </p:pic>
    </p:spTree>
    <p:extLst>
      <p:ext uri="{BB962C8B-B14F-4D97-AF65-F5344CB8AC3E}">
        <p14:creationId xmlns:p14="http://schemas.microsoft.com/office/powerpoint/2010/main" val="29452112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9A2C0B6-5896-4A82-83A6-31E7037B28B5}"/>
              </a:ext>
            </a:extLst>
          </p:cNvPr>
          <p:cNvGraphicFramePr>
            <a:graphicFrameLocks noChangeAspect="1"/>
          </p:cNvGraphicFramePr>
          <p:nvPr>
            <p:extLst>
              <p:ext uri="{D42A27DB-BD31-4B8C-83A1-F6EECF244321}">
                <p14:modId xmlns:p14="http://schemas.microsoft.com/office/powerpoint/2010/main" val="3152133802"/>
              </p:ext>
            </p:extLst>
          </p:nvPr>
        </p:nvGraphicFramePr>
        <p:xfrm>
          <a:off x="1967036" y="1250780"/>
          <a:ext cx="4446588" cy="515938"/>
        </p:xfrm>
        <a:graphic>
          <a:graphicData uri="http://schemas.openxmlformats.org/presentationml/2006/ole">
            <mc:AlternateContent xmlns:mc="http://schemas.openxmlformats.org/markup-compatibility/2006">
              <mc:Choice xmlns:v="urn:schemas-microsoft-com:vml" Requires="v">
                <p:oleObj spid="_x0000_s2068" name="Packager Shell Object" showAsIcon="1" r:id="rId3" imgW="4446720" imgH="516600" progId="Package">
                  <p:embed/>
                </p:oleObj>
              </mc:Choice>
              <mc:Fallback>
                <p:oleObj name="Packager Shell Object" showAsIcon="1" r:id="rId3" imgW="4446720" imgH="516600" progId="Package">
                  <p:embed/>
                  <p:pic>
                    <p:nvPicPr>
                      <p:cNvPr id="4" name="Object 3">
                        <a:extLst>
                          <a:ext uri="{FF2B5EF4-FFF2-40B4-BE49-F238E27FC236}">
                            <a16:creationId xmlns:a16="http://schemas.microsoft.com/office/drawing/2014/main" id="{86D17329-B62E-4906-A04A-DB760759E260}"/>
                          </a:ext>
                        </a:extLst>
                      </p:cNvPr>
                      <p:cNvPicPr/>
                      <p:nvPr/>
                    </p:nvPicPr>
                    <p:blipFill>
                      <a:blip r:embed="rId4"/>
                      <a:stretch>
                        <a:fillRect/>
                      </a:stretch>
                    </p:blipFill>
                    <p:spPr>
                      <a:xfrm>
                        <a:off x="1967036" y="1250780"/>
                        <a:ext cx="4446588" cy="515938"/>
                      </a:xfrm>
                      <a:prstGeom prst="rect">
                        <a:avLst/>
                      </a:prstGeom>
                    </p:spPr>
                  </p:pic>
                </p:oleObj>
              </mc:Fallback>
            </mc:AlternateContent>
          </a:graphicData>
        </a:graphic>
      </p:graphicFrame>
      <p:sp>
        <p:nvSpPr>
          <p:cNvPr id="4" name="Arrow: Right 3">
            <a:extLst>
              <a:ext uri="{FF2B5EF4-FFF2-40B4-BE49-F238E27FC236}">
                <a16:creationId xmlns:a16="http://schemas.microsoft.com/office/drawing/2014/main" id="{1CBA19D7-A36D-4381-A57A-97BEDD5246D6}"/>
              </a:ext>
            </a:extLst>
          </p:cNvPr>
          <p:cNvSpPr/>
          <p:nvPr/>
        </p:nvSpPr>
        <p:spPr bwMode="auto">
          <a:xfrm>
            <a:off x="615142" y="1137369"/>
            <a:ext cx="1022465" cy="766245"/>
          </a:xfrm>
          <a:prstGeom prs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pPr>
            <a:r>
              <a:rPr kumimoji="0" lang="es-AR" sz="2000" b="1" u="none" strike="noStrike" cap="none" normalizeH="0" baseline="0" dirty="0">
                <a:ln>
                  <a:noFill/>
                </a:ln>
                <a:solidFill>
                  <a:srgbClr val="FF0000"/>
                </a:solidFill>
                <a:effectLst/>
                <a:latin typeface="Eurostile" pitchFamily="34" charset="0"/>
              </a:rPr>
              <a:t>Script</a:t>
            </a:r>
            <a:endParaRPr kumimoji="0" lang="es-US" sz="1600" b="1" u="none" strike="noStrike" cap="none" normalizeH="0" baseline="0" dirty="0">
              <a:ln>
                <a:noFill/>
              </a:ln>
              <a:solidFill>
                <a:srgbClr val="FF0000"/>
              </a:solidFill>
              <a:effectLst/>
              <a:latin typeface="Eurostile" pitchFamily="34" charset="0"/>
            </a:endParaRPr>
          </a:p>
        </p:txBody>
      </p:sp>
      <p:sp>
        <p:nvSpPr>
          <p:cNvPr id="5" name="TextBox 4">
            <a:extLst>
              <a:ext uri="{FF2B5EF4-FFF2-40B4-BE49-F238E27FC236}">
                <a16:creationId xmlns:a16="http://schemas.microsoft.com/office/drawing/2014/main" id="{9167B9C3-5520-4877-AA57-EB0EBAB54DC5}"/>
              </a:ext>
            </a:extLst>
          </p:cNvPr>
          <p:cNvSpPr txBox="1"/>
          <p:nvPr/>
        </p:nvSpPr>
        <p:spPr>
          <a:xfrm>
            <a:off x="298035" y="2276731"/>
            <a:ext cx="9270440" cy="830997"/>
          </a:xfrm>
          <a:prstGeom prst="rect">
            <a:avLst/>
          </a:prstGeom>
          <a:noFill/>
        </p:spPr>
        <p:txBody>
          <a:bodyPr wrap="square" rtlCol="0">
            <a:spAutoFit/>
          </a:bodyPr>
          <a:lstStyle/>
          <a:p>
            <a:r>
              <a:rPr lang="es-AR" altLang="es-AR" sz="2400" b="1" u="sng" dirty="0" err="1">
                <a:solidFill>
                  <a:schemeClr val="tx2"/>
                </a:solidFill>
                <a:latin typeface="Eurostile" pitchFamily="34" charset="0"/>
              </a:rPr>
              <a:t>Known</a:t>
            </a:r>
            <a:r>
              <a:rPr lang="es-AR" altLang="es-AR" sz="2400" b="1" u="sng" dirty="0">
                <a:solidFill>
                  <a:schemeClr val="tx2"/>
                </a:solidFill>
                <a:latin typeface="Eurostile" pitchFamily="34" charset="0"/>
              </a:rPr>
              <a:t> Issues:</a:t>
            </a:r>
          </a:p>
          <a:p>
            <a:pPr marL="457200" indent="-457200">
              <a:buFont typeface="+mj-lt"/>
              <a:buAutoNum type="arabicPeriod"/>
            </a:pPr>
            <a:r>
              <a:rPr lang="es-AR" altLang="es-AR" sz="2400" b="1" dirty="0" err="1">
                <a:solidFill>
                  <a:schemeClr val="tx2"/>
                </a:solidFill>
                <a:latin typeface="Eurostile" pitchFamily="34" charset="0"/>
              </a:rPr>
              <a:t>Despues</a:t>
            </a:r>
            <a:r>
              <a:rPr lang="es-AR" altLang="es-AR" sz="2400" b="1" dirty="0">
                <a:solidFill>
                  <a:schemeClr val="tx2"/>
                </a:solidFill>
                <a:latin typeface="Eurostile" pitchFamily="34" charset="0"/>
              </a:rPr>
              <a:t> de correr el script reciben el siguiente mensaje:</a:t>
            </a:r>
          </a:p>
        </p:txBody>
      </p:sp>
      <p:sp>
        <p:nvSpPr>
          <p:cNvPr id="6" name="Rectangle 3">
            <a:extLst>
              <a:ext uri="{FF2B5EF4-FFF2-40B4-BE49-F238E27FC236}">
                <a16:creationId xmlns:a16="http://schemas.microsoft.com/office/drawing/2014/main" id="{5869C7FB-D4A5-44B1-A2AD-485A6A863F29}"/>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Script de Monitoreo</a:t>
            </a:r>
            <a:endParaRPr lang="es-US" sz="2400" b="1" dirty="0">
              <a:solidFill>
                <a:srgbClr val="008000"/>
              </a:solidFill>
              <a:effectLst>
                <a:outerShdw blurRad="38100" dist="38100" dir="2700000" algn="tl">
                  <a:srgbClr val="C0C0C0"/>
                </a:outerShdw>
              </a:effectLst>
            </a:endParaRPr>
          </a:p>
        </p:txBody>
      </p:sp>
      <p:sp>
        <p:nvSpPr>
          <p:cNvPr id="10" name="Rectangle 4">
            <a:extLst>
              <a:ext uri="{FF2B5EF4-FFF2-40B4-BE49-F238E27FC236}">
                <a16:creationId xmlns:a16="http://schemas.microsoft.com/office/drawing/2014/main" id="{BF3F6AB4-06A2-4AE1-B048-C87A6D004877}"/>
              </a:ext>
            </a:extLst>
          </p:cNvPr>
          <p:cNvSpPr>
            <a:spLocks noChangeArrowheads="1"/>
          </p:cNvSpPr>
          <p:nvPr/>
        </p:nvSpPr>
        <p:spPr bwMode="auto">
          <a:xfrm>
            <a:off x="856835" y="3172287"/>
            <a:ext cx="82871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1000" b="0" i="0" u="none" strike="noStrike" cap="none" normalizeH="0" baseline="0" dirty="0">
                <a:ln>
                  <a:noFill/>
                </a:ln>
                <a:solidFill>
                  <a:srgbClr val="333333"/>
                </a:solidFill>
                <a:effectLst/>
                <a:latin typeface="ConfluenceInstalledFont"/>
              </a:rPr>
              <a:t>WARNING: </a:t>
            </a:r>
            <a:r>
              <a:rPr kumimoji="0" lang="es-US" altLang="es-US" sz="1000" b="0" i="0" u="none" strike="noStrike" cap="none" normalizeH="0" baseline="0" dirty="0" err="1">
                <a:ln>
                  <a:noFill/>
                </a:ln>
                <a:solidFill>
                  <a:srgbClr val="333333"/>
                </a:solidFill>
                <a:effectLst/>
                <a:latin typeface="ConfluenceInstalledFont"/>
              </a:rPr>
              <a:t>Retrying</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Retry</a:t>
            </a:r>
            <a:r>
              <a:rPr kumimoji="0" lang="es-US" altLang="es-US" sz="1000" b="0" i="0" u="none" strike="noStrike" cap="none" normalizeH="0" baseline="0" dirty="0">
                <a:ln>
                  <a:noFill/>
                </a:ln>
                <a:solidFill>
                  <a:srgbClr val="333333"/>
                </a:solidFill>
                <a:effectLst/>
                <a:latin typeface="ConfluenceInstalledFont"/>
              </a:rPr>
              <a:t>(total=4, </a:t>
            </a:r>
            <a:r>
              <a:rPr kumimoji="0" lang="es-US" altLang="es-US" sz="1000" b="0" i="0" u="none" strike="noStrike" cap="none" normalizeH="0" baseline="0" dirty="0" err="1">
                <a:ln>
                  <a:noFill/>
                </a:ln>
                <a:solidFill>
                  <a:srgbClr val="333333"/>
                </a:solidFill>
                <a:effectLst/>
                <a:latin typeface="ConfluenceInstalledFont"/>
              </a:rPr>
              <a:t>connect</a:t>
            </a:r>
            <a:r>
              <a:rPr kumimoji="0" lang="es-US" altLang="es-US" sz="1000" b="0" i="0" u="none" strike="noStrike" cap="none" normalizeH="0" baseline="0" dirty="0">
                <a:ln>
                  <a:noFill/>
                </a:ln>
                <a:solidFill>
                  <a:srgbClr val="333333"/>
                </a:solidFill>
                <a:effectLst/>
                <a:latin typeface="ConfluenceInstalledFont"/>
              </a:rPr>
              <a:t>=</a:t>
            </a:r>
            <a:r>
              <a:rPr kumimoji="0" lang="es-US" altLang="es-US" sz="1000" b="0" i="0" u="none" strike="noStrike" cap="none" normalizeH="0" baseline="0" dirty="0" err="1">
                <a:ln>
                  <a:noFill/>
                </a:ln>
                <a:solidFill>
                  <a:srgbClr val="333333"/>
                </a:solidFill>
                <a:effectLst/>
                <a:latin typeface="ConfluenceInstalledFont"/>
              </a:rPr>
              <a:t>None</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read</a:t>
            </a:r>
            <a:r>
              <a:rPr kumimoji="0" lang="es-US" altLang="es-US" sz="1000" b="0" i="0" u="none" strike="noStrike" cap="none" normalizeH="0" baseline="0" dirty="0">
                <a:ln>
                  <a:noFill/>
                </a:ln>
                <a:solidFill>
                  <a:srgbClr val="333333"/>
                </a:solidFill>
                <a:effectLst/>
                <a:latin typeface="ConfluenceInstalledFont"/>
              </a:rPr>
              <a:t>=</a:t>
            </a:r>
            <a:r>
              <a:rPr kumimoji="0" lang="es-US" altLang="es-US" sz="1000" b="0" i="0" u="none" strike="noStrike" cap="none" normalizeH="0" baseline="0" dirty="0" err="1">
                <a:ln>
                  <a:noFill/>
                </a:ln>
                <a:solidFill>
                  <a:srgbClr val="333333"/>
                </a:solidFill>
                <a:effectLst/>
                <a:latin typeface="ConfluenceInstalledFont"/>
              </a:rPr>
              <a:t>None</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redirect</a:t>
            </a:r>
            <a:r>
              <a:rPr kumimoji="0" lang="es-US" altLang="es-US" sz="1000" b="0" i="0" u="none" strike="noStrike" cap="none" normalizeH="0" baseline="0" dirty="0">
                <a:ln>
                  <a:noFill/>
                </a:ln>
                <a:solidFill>
                  <a:srgbClr val="333333"/>
                </a:solidFill>
                <a:effectLst/>
                <a:latin typeface="ConfluenceInstalledFont"/>
              </a:rPr>
              <a:t>=</a:t>
            </a:r>
            <a:r>
              <a:rPr kumimoji="0" lang="es-US" altLang="es-US" sz="1000" b="0" i="0" u="none" strike="noStrike" cap="none" normalizeH="0" baseline="0" dirty="0" err="1">
                <a:ln>
                  <a:noFill/>
                </a:ln>
                <a:solidFill>
                  <a:srgbClr val="333333"/>
                </a:solidFill>
                <a:effectLst/>
                <a:latin typeface="ConfluenceInstalledFont"/>
              </a:rPr>
              <a:t>None</a:t>
            </a:r>
            <a:r>
              <a:rPr kumimoji="0" lang="es-US" altLang="es-US" sz="1000" b="0" i="0" u="none" strike="noStrike" cap="none" normalizeH="0" baseline="0" dirty="0">
                <a:ln>
                  <a:noFill/>
                </a:ln>
                <a:solidFill>
                  <a:srgbClr val="333333"/>
                </a:solidFill>
                <a:effectLst/>
                <a:latin typeface="ConfluenceInstalledFont"/>
              </a:rPr>
              <a:t>, status=</a:t>
            </a:r>
            <a:r>
              <a:rPr kumimoji="0" lang="es-US" altLang="es-US" sz="1000" b="0" i="0" u="none" strike="noStrike" cap="none" normalizeH="0" baseline="0" dirty="0" err="1">
                <a:ln>
                  <a:noFill/>
                </a:ln>
                <a:solidFill>
                  <a:srgbClr val="333333"/>
                </a:solidFill>
                <a:effectLst/>
                <a:latin typeface="ConfluenceInstalledFont"/>
              </a:rPr>
              <a:t>None</a:t>
            </a:r>
            <a:r>
              <a:rPr kumimoji="0" lang="es-US" altLang="es-US" sz="1000" b="0" i="0" u="none" strike="noStrike" cap="none" normalizeH="0" baseline="0" dirty="0">
                <a:ln>
                  <a:noFill/>
                </a:ln>
                <a:solidFill>
                  <a:srgbClr val="333333"/>
                </a:solidFill>
                <a:effectLst/>
                <a:latin typeface="ConfluenceInstalledFont"/>
              </a:rPr>
              <a:t>)) after </a:t>
            </a:r>
            <a:r>
              <a:rPr kumimoji="0" lang="es-US" altLang="es-US" sz="1000" b="0" i="0" u="none" strike="noStrike" cap="none" normalizeH="0" baseline="0" dirty="0" err="1">
                <a:ln>
                  <a:noFill/>
                </a:ln>
                <a:solidFill>
                  <a:srgbClr val="333333"/>
                </a:solidFill>
                <a:effectLst/>
                <a:latin typeface="ConfluenceInstalledFont"/>
              </a:rPr>
              <a:t>connection</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broken</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by</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SSLError</a:t>
            </a:r>
            <a:r>
              <a:rPr kumimoji="0" lang="es-US" altLang="es-US" sz="1000" b="0" i="0" u="none" strike="noStrike" cap="none" normalizeH="0" baseline="0" dirty="0">
                <a:ln>
                  <a:noFill/>
                </a:ln>
                <a:solidFill>
                  <a:srgbClr val="333333"/>
                </a:solidFill>
                <a:effectLst/>
                <a:latin typeface="ConfluenceInstalledFont"/>
              </a:rPr>
              <a:t>(</a:t>
            </a:r>
            <a:r>
              <a:rPr kumimoji="0" lang="es-US" altLang="es-US" sz="1000" b="0" i="0" u="none" strike="noStrike" cap="none" normalizeH="0" baseline="0" dirty="0" err="1">
                <a:ln>
                  <a:noFill/>
                </a:ln>
                <a:solidFill>
                  <a:srgbClr val="333333"/>
                </a:solidFill>
                <a:effectLst/>
                <a:latin typeface="ConfluenceInstalledFont"/>
              </a:rPr>
              <a:t>SSLCertVerificationError</a:t>
            </a:r>
            <a:r>
              <a:rPr kumimoji="0" lang="es-US" altLang="es-US" sz="1000" b="0" i="0" u="none" strike="noStrike" cap="none" normalizeH="0" baseline="0" dirty="0">
                <a:ln>
                  <a:noFill/>
                </a:ln>
                <a:solidFill>
                  <a:srgbClr val="333333"/>
                </a:solidFill>
                <a:effectLst/>
                <a:latin typeface="ConfluenceInstalledFont"/>
              </a:rPr>
              <a:t>(1, </a:t>
            </a:r>
            <a:br>
              <a:rPr kumimoji="0" lang="es-US" altLang="es-US" sz="1000" b="0" i="0" u="none" strike="noStrike" cap="none" normalizeH="0" baseline="0" dirty="0">
                <a:ln>
                  <a:noFill/>
                </a:ln>
                <a:solidFill>
                  <a:srgbClr val="333333"/>
                </a:solidFill>
                <a:effectLst/>
                <a:latin typeface="ConfluenceInstalledFont"/>
              </a:rPr>
            </a:br>
            <a:r>
              <a:rPr kumimoji="0" lang="es-US" altLang="es-US" sz="1000" b="0" i="0" u="none" strike="noStrike" cap="none" normalizeH="0" baseline="0" dirty="0">
                <a:ln>
                  <a:noFill/>
                </a:ln>
                <a:solidFill>
                  <a:srgbClr val="333333"/>
                </a:solidFill>
                <a:effectLst/>
                <a:latin typeface="ConfluenceInstalledFont"/>
              </a:rPr>
              <a:t>'[SSL: CERTIFICATE_VERIFY_FAILED] </a:t>
            </a:r>
            <a:r>
              <a:rPr kumimoji="0" lang="es-US" altLang="es-US" sz="1000" b="0" i="0" u="none" strike="noStrike" cap="none" normalizeH="0" baseline="0" dirty="0" err="1">
                <a:ln>
                  <a:noFill/>
                </a:ln>
                <a:solidFill>
                  <a:srgbClr val="333333"/>
                </a:solidFill>
                <a:effectLst/>
                <a:latin typeface="ConfluenceInstalledFont"/>
              </a:rPr>
              <a:t>certificate</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verify</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failed</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unable</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to</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get</a:t>
            </a:r>
            <a:r>
              <a:rPr kumimoji="0" lang="es-US" altLang="es-US" sz="1000" b="0" i="0" u="none" strike="noStrike" cap="none" normalizeH="0" baseline="0" dirty="0">
                <a:ln>
                  <a:noFill/>
                </a:ln>
                <a:solidFill>
                  <a:srgbClr val="333333"/>
                </a:solidFill>
                <a:effectLst/>
                <a:latin typeface="ConfluenceInstalledFont"/>
              </a:rPr>
              <a:t> local </a:t>
            </a:r>
            <a:r>
              <a:rPr kumimoji="0" lang="es-US" altLang="es-US" sz="1000" b="0" i="0" u="none" strike="noStrike" cap="none" normalizeH="0" baseline="0" dirty="0" err="1">
                <a:ln>
                  <a:noFill/>
                </a:ln>
                <a:solidFill>
                  <a:srgbClr val="333333"/>
                </a:solidFill>
                <a:effectLst/>
                <a:latin typeface="ConfluenceInstalledFont"/>
              </a:rPr>
              <a:t>issuer</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certificate</a:t>
            </a:r>
            <a:r>
              <a:rPr kumimoji="0" lang="es-US" altLang="es-US" sz="1000" b="0" i="0" u="none" strike="noStrike" cap="none" normalizeH="0" baseline="0" dirty="0">
                <a:ln>
                  <a:noFill/>
                </a:ln>
                <a:solidFill>
                  <a:srgbClr val="333333"/>
                </a:solidFill>
                <a:effectLst/>
                <a:latin typeface="ConfluenceInstalledFont"/>
              </a:rPr>
              <a:t> (_ssl.c:1108)'))': /simple/</a:t>
            </a:r>
            <a:r>
              <a:rPr kumimoji="0" lang="es-US" altLang="es-US" sz="1000" b="0" i="0" u="none" strike="noStrike" cap="none" normalizeH="0" baseline="0" dirty="0" err="1">
                <a:ln>
                  <a:noFill/>
                </a:ln>
                <a:solidFill>
                  <a:srgbClr val="333333"/>
                </a:solidFill>
                <a:effectLst/>
                <a:latin typeface="ConfluenceInstalledFont"/>
              </a:rPr>
              <a:t>xlsxwriter</a:t>
            </a:r>
            <a:r>
              <a:rPr kumimoji="0" lang="es-US" altLang="es-US" sz="1000" b="0" i="0" u="none" strike="noStrike" cap="none" normalizeH="0" baseline="0" dirty="0">
                <a:ln>
                  <a:noFill/>
                </a:ln>
                <a:solidFill>
                  <a:srgbClr val="333333"/>
                </a:solidFill>
                <a:effectLst/>
                <a:latin typeface="ConfluenceInstalledFont"/>
              </a:rPr>
              <a:t>/</a:t>
            </a:r>
            <a:r>
              <a:rPr kumimoji="0" lang="es-US" altLang="es-US" sz="800" b="0" i="0" u="none" strike="noStrike" cap="none" normalizeH="0" baseline="0" dirty="0">
                <a:ln>
                  <a:noFill/>
                </a:ln>
                <a:solidFill>
                  <a:schemeClr val="tx1"/>
                </a:solidFill>
                <a:effectLst/>
              </a:rPr>
              <a:t> </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F2DD8FA-C2DC-44C2-9915-A61E2EDB8B58}"/>
              </a:ext>
            </a:extLst>
          </p:cNvPr>
          <p:cNvSpPr txBox="1"/>
          <p:nvPr/>
        </p:nvSpPr>
        <p:spPr>
          <a:xfrm>
            <a:off x="365197" y="3611817"/>
            <a:ext cx="5866270" cy="461665"/>
          </a:xfrm>
          <a:prstGeom prst="rect">
            <a:avLst/>
          </a:prstGeom>
          <a:noFill/>
        </p:spPr>
        <p:txBody>
          <a:bodyPr wrap="square" rtlCol="0">
            <a:spAutoFit/>
          </a:bodyPr>
          <a:lstStyle/>
          <a:p>
            <a:r>
              <a:rPr lang="es-AR" altLang="es-AR" sz="2400" b="1" dirty="0">
                <a:solidFill>
                  <a:schemeClr val="tx2"/>
                </a:solidFill>
                <a:latin typeface="Eurostile" pitchFamily="34" charset="0"/>
              </a:rPr>
              <a:t>Solución: Desconectarse de la VPN y probar de nuevo.</a:t>
            </a:r>
          </a:p>
        </p:txBody>
      </p:sp>
      <p:sp>
        <p:nvSpPr>
          <p:cNvPr id="12" name="TextBox 11">
            <a:extLst>
              <a:ext uri="{FF2B5EF4-FFF2-40B4-BE49-F238E27FC236}">
                <a16:creationId xmlns:a16="http://schemas.microsoft.com/office/drawing/2014/main" id="{176F685B-39E4-4434-9BEF-AE9840DDDA6A}"/>
              </a:ext>
            </a:extLst>
          </p:cNvPr>
          <p:cNvSpPr txBox="1"/>
          <p:nvPr/>
        </p:nvSpPr>
        <p:spPr>
          <a:xfrm>
            <a:off x="322765" y="4073482"/>
            <a:ext cx="9270440" cy="461665"/>
          </a:xfrm>
          <a:prstGeom prst="rect">
            <a:avLst/>
          </a:prstGeom>
          <a:noFill/>
        </p:spPr>
        <p:txBody>
          <a:bodyPr wrap="square" rtlCol="0">
            <a:spAutoFit/>
          </a:bodyPr>
          <a:lstStyle/>
          <a:p>
            <a:r>
              <a:rPr lang="es-AR" altLang="es-AR" sz="2400" b="1" dirty="0">
                <a:solidFill>
                  <a:schemeClr val="tx2"/>
                </a:solidFill>
                <a:latin typeface="Eurostile" pitchFamily="34" charset="0"/>
              </a:rPr>
              <a:t>2.   </a:t>
            </a:r>
            <a:r>
              <a:rPr lang="es-AR" altLang="es-AR" sz="2400" b="1" dirty="0" err="1">
                <a:solidFill>
                  <a:schemeClr val="tx2"/>
                </a:solidFill>
                <a:latin typeface="Eurostile" pitchFamily="34" charset="0"/>
              </a:rPr>
              <a:t>Despues</a:t>
            </a:r>
            <a:r>
              <a:rPr lang="es-AR" altLang="es-AR" sz="2400" b="1" dirty="0">
                <a:solidFill>
                  <a:schemeClr val="tx2"/>
                </a:solidFill>
                <a:latin typeface="Eurostile" pitchFamily="34" charset="0"/>
              </a:rPr>
              <a:t> de correr el script reciben el siguiente mensaje:</a:t>
            </a:r>
          </a:p>
        </p:txBody>
      </p:sp>
      <p:sp>
        <p:nvSpPr>
          <p:cNvPr id="13" name="Rectangle 5">
            <a:extLst>
              <a:ext uri="{FF2B5EF4-FFF2-40B4-BE49-F238E27FC236}">
                <a16:creationId xmlns:a16="http://schemas.microsoft.com/office/drawing/2014/main" id="{393B01B4-3108-4FDD-9172-9D27B53DE011}"/>
              </a:ext>
            </a:extLst>
          </p:cNvPr>
          <p:cNvSpPr>
            <a:spLocks noChangeArrowheads="1"/>
          </p:cNvSpPr>
          <p:nvPr/>
        </p:nvSpPr>
        <p:spPr bwMode="auto">
          <a:xfrm>
            <a:off x="813085" y="4661542"/>
            <a:ext cx="7120182" cy="371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1000" b="0" i="0" u="none" strike="noStrike" cap="none" normalizeH="0" baseline="0" dirty="0" err="1">
                <a:ln>
                  <a:noFill/>
                </a:ln>
                <a:solidFill>
                  <a:srgbClr val="333333"/>
                </a:solidFill>
                <a:effectLst/>
                <a:latin typeface="ConfluenceInstalledFont"/>
              </a:rPr>
              <a:t>Traceback</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most</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recent</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call</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last</a:t>
            </a:r>
            <a:r>
              <a:rPr kumimoji="0" lang="es-US" altLang="es-US" sz="1000" b="0" i="0" u="none" strike="noStrike" cap="none" normalizeH="0" baseline="0" dirty="0">
                <a:ln>
                  <a:noFill/>
                </a:ln>
                <a:solidFill>
                  <a:srgbClr val="333333"/>
                </a:solidFill>
                <a:effectLst/>
                <a:latin typeface="ConfluenceInstalledFont"/>
              </a:rPr>
              <a:t>):  File "BlackDuck_Hub_Legal_NeedInfo_Rejected_Status_Components-EPT.py", line 1, in &lt;module&gt;    </a:t>
            </a:r>
            <a:r>
              <a:rPr kumimoji="0" lang="es-US" altLang="es-US" sz="1000" b="0" i="0" u="none" strike="noStrike" cap="none" normalizeH="0" baseline="0" dirty="0" err="1">
                <a:ln>
                  <a:noFill/>
                </a:ln>
                <a:solidFill>
                  <a:srgbClr val="333333"/>
                </a:solidFill>
                <a:effectLst/>
                <a:latin typeface="ConfluenceInstalledFont"/>
              </a:rPr>
              <a:t>import</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requestsModuleNotFoundError</a:t>
            </a:r>
            <a:r>
              <a:rPr kumimoji="0" lang="es-US" altLang="es-US" sz="1000" b="0" i="0" u="none" strike="noStrike" cap="none" normalizeH="0" baseline="0" dirty="0">
                <a:ln>
                  <a:noFill/>
                </a:ln>
                <a:solidFill>
                  <a:srgbClr val="333333"/>
                </a:solidFill>
                <a:effectLst/>
                <a:latin typeface="ConfluenceInstalledFont"/>
              </a:rPr>
              <a:t>: No module </a:t>
            </a:r>
            <a:r>
              <a:rPr kumimoji="0" lang="es-US" altLang="es-US" sz="1000" b="0" i="0" u="none" strike="noStrike" cap="none" normalizeH="0" baseline="0" dirty="0" err="1">
                <a:ln>
                  <a:noFill/>
                </a:ln>
                <a:solidFill>
                  <a:srgbClr val="333333"/>
                </a:solidFill>
                <a:effectLst/>
                <a:latin typeface="ConfluenceInstalledFont"/>
              </a:rPr>
              <a:t>named</a:t>
            </a:r>
            <a:r>
              <a:rPr kumimoji="0" lang="es-US" altLang="es-US" sz="1000" b="0" i="0" u="none" strike="noStrike" cap="none" normalizeH="0" baseline="0" dirty="0">
                <a:ln>
                  <a:noFill/>
                </a:ln>
                <a:solidFill>
                  <a:srgbClr val="333333"/>
                </a:solidFill>
                <a:effectLst/>
                <a:latin typeface="ConfluenceInstalledFont"/>
              </a:rPr>
              <a:t> '</a:t>
            </a:r>
            <a:r>
              <a:rPr kumimoji="0" lang="es-US" altLang="es-US" sz="1000" b="0" i="0" u="none" strike="noStrike" cap="none" normalizeH="0" baseline="0" dirty="0" err="1">
                <a:ln>
                  <a:noFill/>
                </a:ln>
                <a:solidFill>
                  <a:srgbClr val="333333"/>
                </a:solidFill>
                <a:effectLst/>
                <a:latin typeface="ConfluenceInstalledFont"/>
              </a:rPr>
              <a:t>requests</a:t>
            </a:r>
            <a:r>
              <a:rPr kumimoji="0" lang="es-US" altLang="es-US" sz="1000" b="0" i="0" u="none" strike="noStrike" cap="none" normalizeH="0" baseline="0" dirty="0">
                <a:ln>
                  <a:noFill/>
                </a:ln>
                <a:solidFill>
                  <a:srgbClr val="333333"/>
                </a:solidFill>
                <a:effectLst/>
                <a:latin typeface="ConfluenceInstalledFont"/>
              </a:rPr>
              <a:t>'</a:t>
            </a:r>
            <a:r>
              <a:rPr kumimoji="0" lang="es-US" altLang="es-US" sz="800" b="0" i="0" u="none" strike="noStrike" cap="none" normalizeH="0" baseline="0" dirty="0">
                <a:ln>
                  <a:noFill/>
                </a:ln>
                <a:solidFill>
                  <a:schemeClr val="tx1"/>
                </a:solidFill>
                <a:effectLst/>
              </a:rPr>
              <a:t> </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DAB9D5D-45BF-4E08-B363-2DECF6811165}"/>
              </a:ext>
            </a:extLst>
          </p:cNvPr>
          <p:cNvSpPr txBox="1"/>
          <p:nvPr/>
        </p:nvSpPr>
        <p:spPr>
          <a:xfrm>
            <a:off x="298035" y="5159813"/>
            <a:ext cx="9270440" cy="461665"/>
          </a:xfrm>
          <a:prstGeom prst="rect">
            <a:avLst/>
          </a:prstGeom>
          <a:noFill/>
        </p:spPr>
        <p:txBody>
          <a:bodyPr wrap="square" rtlCol="0">
            <a:spAutoFit/>
          </a:bodyPr>
          <a:lstStyle/>
          <a:p>
            <a:r>
              <a:rPr lang="es-AR" altLang="es-AR" sz="2400" b="1" dirty="0">
                <a:solidFill>
                  <a:schemeClr val="tx2"/>
                </a:solidFill>
                <a:latin typeface="Eurostile" pitchFamily="34" charset="0"/>
              </a:rPr>
              <a:t>Solución: Instalar librería “</a:t>
            </a:r>
            <a:r>
              <a:rPr lang="es-AR" altLang="es-AR" sz="2400" b="1" dirty="0" err="1">
                <a:solidFill>
                  <a:schemeClr val="tx2"/>
                </a:solidFill>
                <a:latin typeface="Eurostile" pitchFamily="34" charset="0"/>
              </a:rPr>
              <a:t>requests</a:t>
            </a:r>
            <a:r>
              <a:rPr lang="es-AR" altLang="es-AR" sz="2400" b="1" dirty="0">
                <a:solidFill>
                  <a:schemeClr val="tx2"/>
                </a:solidFill>
                <a:latin typeface="Eurostile" pitchFamily="34" charset="0"/>
              </a:rPr>
              <a:t>”. Ejecutar </a:t>
            </a:r>
            <a:r>
              <a:rPr lang="es-AR" altLang="es-AR" sz="2400" b="1" i="1" dirty="0">
                <a:solidFill>
                  <a:schemeClr val="tx2"/>
                </a:solidFill>
                <a:latin typeface="Eurostile" pitchFamily="34" charset="0"/>
              </a:rPr>
              <a:t>“</a:t>
            </a:r>
            <a:r>
              <a:rPr lang="es-AR" altLang="es-AR" sz="2400" b="1" i="1" dirty="0" err="1">
                <a:solidFill>
                  <a:schemeClr val="tx2"/>
                </a:solidFill>
                <a:latin typeface="Eurostile" pitchFamily="34" charset="0"/>
              </a:rPr>
              <a:t>pip</a:t>
            </a:r>
            <a:r>
              <a:rPr lang="es-AR" altLang="es-AR" sz="2400" b="1" i="1" dirty="0">
                <a:solidFill>
                  <a:schemeClr val="tx2"/>
                </a:solidFill>
                <a:latin typeface="Eurostile" pitchFamily="34" charset="0"/>
              </a:rPr>
              <a:t> </a:t>
            </a:r>
            <a:r>
              <a:rPr lang="es-AR" altLang="es-AR" sz="2400" b="1" i="1" dirty="0" err="1">
                <a:solidFill>
                  <a:schemeClr val="tx2"/>
                </a:solidFill>
                <a:latin typeface="Eurostile" pitchFamily="34" charset="0"/>
              </a:rPr>
              <a:t>install</a:t>
            </a:r>
            <a:r>
              <a:rPr lang="es-AR" altLang="es-AR" sz="2400" b="1" i="1" dirty="0">
                <a:solidFill>
                  <a:schemeClr val="tx2"/>
                </a:solidFill>
                <a:latin typeface="Eurostile" pitchFamily="34" charset="0"/>
              </a:rPr>
              <a:t> </a:t>
            </a:r>
            <a:r>
              <a:rPr lang="es-AR" altLang="es-AR" sz="2400" b="1" i="1" dirty="0" err="1">
                <a:solidFill>
                  <a:schemeClr val="tx2"/>
                </a:solidFill>
                <a:latin typeface="Eurostile" pitchFamily="34" charset="0"/>
              </a:rPr>
              <a:t>requests</a:t>
            </a:r>
            <a:r>
              <a:rPr lang="es-AR" altLang="es-AR" sz="2400" b="1" i="1" dirty="0">
                <a:solidFill>
                  <a:schemeClr val="tx2"/>
                </a:solidFill>
                <a:latin typeface="Eurostile" pitchFamily="34" charset="0"/>
              </a:rPr>
              <a:t>”</a:t>
            </a:r>
          </a:p>
        </p:txBody>
      </p:sp>
    </p:spTree>
    <p:extLst>
      <p:ext uri="{BB962C8B-B14F-4D97-AF65-F5344CB8AC3E}">
        <p14:creationId xmlns:p14="http://schemas.microsoft.com/office/powerpoint/2010/main" val="584216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FED861-C32D-4592-A76A-479396FD8326}"/>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Pedir PDF de licencias</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E07D0DCC-949F-4E2E-9D09-D79BFD3A78A6}"/>
              </a:ext>
            </a:extLst>
          </p:cNvPr>
          <p:cNvSpPr txBox="1"/>
          <p:nvPr/>
        </p:nvSpPr>
        <p:spPr>
          <a:xfrm>
            <a:off x="231007" y="1164793"/>
            <a:ext cx="9952083" cy="2585323"/>
          </a:xfrm>
          <a:prstGeom prst="rect">
            <a:avLst/>
          </a:prstGeom>
          <a:noFill/>
        </p:spPr>
        <p:txBody>
          <a:bodyPr wrap="square" rtlCol="0">
            <a:spAutoFit/>
          </a:bodyPr>
          <a:lstStyle/>
          <a:p>
            <a:r>
              <a:rPr lang="es-AR" altLang="es-AR" b="1" dirty="0">
                <a:solidFill>
                  <a:schemeClr val="tx2"/>
                </a:solidFill>
                <a:latin typeface="Eurostile" pitchFamily="34" charset="0"/>
              </a:rPr>
              <a:t>Finalmente, una vez este todo aprobado (Verificar bien que todo este aprobado) pedimos el PDF de licencias y copyright.</a:t>
            </a:r>
          </a:p>
          <a:p>
            <a:r>
              <a:rPr lang="es-AR" altLang="es-AR" b="1" dirty="0">
                <a:solidFill>
                  <a:schemeClr val="tx2"/>
                </a:solidFill>
                <a:latin typeface="Eurostile" pitchFamily="34" charset="0"/>
              </a:rPr>
              <a:t>Se hace mediante un ticket de JIRA de la siguiente manera:</a:t>
            </a:r>
          </a:p>
          <a:p>
            <a:r>
              <a:rPr lang="es-AR" altLang="es-AR" b="1" dirty="0">
                <a:solidFill>
                  <a:schemeClr val="tx2"/>
                </a:solidFill>
                <a:latin typeface="Eurostile" pitchFamily="34" charset="0"/>
              </a:rPr>
              <a:t>Project: </a:t>
            </a:r>
            <a:r>
              <a:rPr lang="es-AR" altLang="es-AR" b="1" dirty="0">
                <a:solidFill>
                  <a:srgbClr val="00B050"/>
                </a:solidFill>
                <a:latin typeface="Eurostile" pitchFamily="34" charset="0"/>
              </a:rPr>
              <a:t>EES</a:t>
            </a:r>
          </a:p>
          <a:p>
            <a:r>
              <a:rPr lang="es-AR" altLang="es-AR" b="1" dirty="0" err="1">
                <a:solidFill>
                  <a:schemeClr val="tx2"/>
                </a:solidFill>
                <a:latin typeface="Eurostile" pitchFamily="34" charset="0"/>
              </a:rPr>
              <a:t>Issue</a:t>
            </a:r>
            <a:r>
              <a:rPr lang="es-AR" altLang="es-AR" b="1" dirty="0">
                <a:solidFill>
                  <a:schemeClr val="tx2"/>
                </a:solidFill>
                <a:latin typeface="Eurostile" pitchFamily="34" charset="0"/>
              </a:rPr>
              <a:t> </a:t>
            </a:r>
            <a:r>
              <a:rPr lang="es-AR" altLang="es-AR" b="1" dirty="0" err="1">
                <a:solidFill>
                  <a:schemeClr val="tx2"/>
                </a:solidFill>
                <a:latin typeface="Eurostile" pitchFamily="34" charset="0"/>
              </a:rPr>
              <a:t>Type</a:t>
            </a:r>
            <a:r>
              <a:rPr lang="es-AR" altLang="es-AR" b="1" dirty="0">
                <a:solidFill>
                  <a:schemeClr val="tx2"/>
                </a:solidFill>
                <a:latin typeface="Eurostile" pitchFamily="34" charset="0"/>
              </a:rPr>
              <a:t>: </a:t>
            </a:r>
            <a:r>
              <a:rPr lang="es-AR" altLang="es-AR" b="1" dirty="0" err="1">
                <a:solidFill>
                  <a:srgbClr val="00B050"/>
                </a:solidFill>
                <a:latin typeface="Eurostile" pitchFamily="34" charset="0"/>
              </a:rPr>
              <a:t>Task</a:t>
            </a:r>
            <a:endParaRPr lang="es-AR" altLang="es-AR" b="1" dirty="0">
              <a:solidFill>
                <a:srgbClr val="00B050"/>
              </a:solidFill>
              <a:latin typeface="Eurostile" pitchFamily="34" charset="0"/>
            </a:endParaRPr>
          </a:p>
          <a:p>
            <a:r>
              <a:rPr lang="es-AR" altLang="es-AR" b="1" dirty="0" err="1">
                <a:solidFill>
                  <a:schemeClr val="tx2"/>
                </a:solidFill>
                <a:latin typeface="Eurostile" pitchFamily="34" charset="0"/>
              </a:rPr>
              <a:t>Summary</a:t>
            </a:r>
            <a:r>
              <a:rPr lang="es-AR" altLang="es-AR" b="1" dirty="0">
                <a:solidFill>
                  <a:schemeClr val="tx2"/>
                </a:solidFill>
                <a:latin typeface="Eurostile" pitchFamily="34" charset="0"/>
              </a:rPr>
              <a:t>: </a:t>
            </a:r>
            <a:r>
              <a:rPr lang="es-AR" altLang="es-AR" b="1" dirty="0" err="1">
                <a:solidFill>
                  <a:srgbClr val="00B050"/>
                </a:solidFill>
                <a:latin typeface="Eurostile" pitchFamily="34" charset="0"/>
              </a:rPr>
              <a:t>License</a:t>
            </a:r>
            <a:r>
              <a:rPr lang="es-AR" altLang="es-AR" b="1" dirty="0">
                <a:solidFill>
                  <a:srgbClr val="00B050"/>
                </a:solidFill>
                <a:latin typeface="Eurostile" pitchFamily="34" charset="0"/>
              </a:rPr>
              <a:t> File </a:t>
            </a:r>
            <a:r>
              <a:rPr lang="es-AR" altLang="es-AR" b="1" dirty="0" err="1">
                <a:solidFill>
                  <a:srgbClr val="00B050"/>
                </a:solidFill>
                <a:latin typeface="Eurostile" pitchFamily="34" charset="0"/>
              </a:rPr>
              <a:t>for</a:t>
            </a:r>
            <a:r>
              <a:rPr lang="es-AR" altLang="es-AR" b="1" dirty="0">
                <a:solidFill>
                  <a:srgbClr val="00B050"/>
                </a:solidFill>
                <a:latin typeface="Eurostile" pitchFamily="34" charset="0"/>
              </a:rPr>
              <a:t> Project …</a:t>
            </a:r>
          </a:p>
          <a:p>
            <a:r>
              <a:rPr lang="es-AR" altLang="es-AR" b="1" dirty="0" err="1">
                <a:solidFill>
                  <a:schemeClr val="tx2"/>
                </a:solidFill>
                <a:latin typeface="Eurostile" pitchFamily="34" charset="0"/>
              </a:rPr>
              <a:t>Component</a:t>
            </a:r>
            <a:r>
              <a:rPr lang="es-AR" altLang="es-AR" b="1" dirty="0">
                <a:solidFill>
                  <a:schemeClr val="tx2"/>
                </a:solidFill>
                <a:latin typeface="Eurostile" pitchFamily="34" charset="0"/>
              </a:rPr>
              <a:t>/s: </a:t>
            </a:r>
            <a:r>
              <a:rPr lang="es-AR" altLang="es-AR" b="1" dirty="0">
                <a:solidFill>
                  <a:srgbClr val="00B050"/>
                </a:solidFill>
                <a:latin typeface="Eurostile" pitchFamily="34" charset="0"/>
              </a:rPr>
              <a:t>Black </a:t>
            </a:r>
            <a:r>
              <a:rPr lang="es-AR" altLang="es-AR" b="1" dirty="0" err="1">
                <a:solidFill>
                  <a:srgbClr val="00B050"/>
                </a:solidFill>
                <a:latin typeface="Eurostile" pitchFamily="34" charset="0"/>
              </a:rPr>
              <a:t>Duck</a:t>
            </a:r>
            <a:r>
              <a:rPr lang="es-AR" altLang="es-AR" b="1" dirty="0">
                <a:solidFill>
                  <a:srgbClr val="00B050"/>
                </a:solidFill>
                <a:latin typeface="Eurostile" pitchFamily="34" charset="0"/>
              </a:rPr>
              <a:t> Hub</a:t>
            </a:r>
          </a:p>
          <a:p>
            <a:r>
              <a:rPr lang="es-AR" altLang="es-AR" b="1" dirty="0" err="1">
                <a:solidFill>
                  <a:schemeClr val="tx2"/>
                </a:solidFill>
                <a:latin typeface="Eurostile" pitchFamily="34" charset="0"/>
              </a:rPr>
              <a:t>Description</a:t>
            </a:r>
            <a:r>
              <a:rPr lang="es-AR" altLang="es-AR" b="1" dirty="0">
                <a:solidFill>
                  <a:schemeClr val="tx2"/>
                </a:solidFill>
                <a:latin typeface="Eurostile" pitchFamily="34" charset="0"/>
              </a:rPr>
              <a:t>: </a:t>
            </a:r>
            <a:r>
              <a:rPr lang="es-AR" altLang="es-AR" b="1" dirty="0" err="1">
                <a:solidFill>
                  <a:srgbClr val="00B050"/>
                </a:solidFill>
                <a:latin typeface="Eurostile" pitchFamily="34" charset="0"/>
              </a:rPr>
              <a:t>Please</a:t>
            </a:r>
            <a:r>
              <a:rPr lang="es-AR" altLang="es-AR" b="1" dirty="0">
                <a:solidFill>
                  <a:srgbClr val="00B050"/>
                </a:solidFill>
                <a:latin typeface="Eurostile" pitchFamily="34" charset="0"/>
              </a:rPr>
              <a:t> </a:t>
            </a:r>
            <a:r>
              <a:rPr lang="es-AR" altLang="es-AR" b="1" dirty="0" err="1">
                <a:solidFill>
                  <a:srgbClr val="00B050"/>
                </a:solidFill>
                <a:latin typeface="Eurostile" pitchFamily="34" charset="0"/>
              </a:rPr>
              <a:t>provide</a:t>
            </a:r>
            <a:r>
              <a:rPr lang="es-AR" altLang="es-AR" b="1" dirty="0">
                <a:solidFill>
                  <a:srgbClr val="00B050"/>
                </a:solidFill>
                <a:latin typeface="Eurostile" pitchFamily="34" charset="0"/>
              </a:rPr>
              <a:t> </a:t>
            </a:r>
            <a:r>
              <a:rPr lang="es-AR" altLang="es-AR" b="1" dirty="0" err="1">
                <a:solidFill>
                  <a:srgbClr val="00B050"/>
                </a:solidFill>
                <a:latin typeface="Eurostile" pitchFamily="34" charset="0"/>
              </a:rPr>
              <a:t>license</a:t>
            </a:r>
            <a:r>
              <a:rPr lang="es-AR" altLang="es-AR" b="1" dirty="0">
                <a:solidFill>
                  <a:srgbClr val="00B050"/>
                </a:solidFill>
                <a:latin typeface="Eurostile" pitchFamily="34" charset="0"/>
              </a:rPr>
              <a:t> file </a:t>
            </a:r>
            <a:r>
              <a:rPr lang="es-AR" altLang="es-AR" b="1" dirty="0" err="1">
                <a:solidFill>
                  <a:srgbClr val="00B050"/>
                </a:solidFill>
                <a:latin typeface="Eurostile" pitchFamily="34" charset="0"/>
              </a:rPr>
              <a:t>for</a:t>
            </a:r>
            <a:r>
              <a:rPr lang="es-AR" altLang="es-AR" b="1" dirty="0">
                <a:solidFill>
                  <a:srgbClr val="00B050"/>
                </a:solidFill>
                <a:latin typeface="Eurostile" pitchFamily="34" charset="0"/>
              </a:rPr>
              <a:t> </a:t>
            </a:r>
            <a:r>
              <a:rPr lang="es-AR" altLang="es-AR" b="1" dirty="0" err="1">
                <a:solidFill>
                  <a:srgbClr val="00B050"/>
                </a:solidFill>
                <a:latin typeface="Eurostile" pitchFamily="34" charset="0"/>
              </a:rPr>
              <a:t>this</a:t>
            </a:r>
            <a:r>
              <a:rPr lang="es-AR" altLang="es-AR" b="1" dirty="0">
                <a:solidFill>
                  <a:srgbClr val="00B050"/>
                </a:solidFill>
                <a:latin typeface="Eurostile" pitchFamily="34" charset="0"/>
              </a:rPr>
              <a:t> Black </a:t>
            </a:r>
            <a:r>
              <a:rPr lang="es-AR" altLang="es-AR" b="1" dirty="0" err="1">
                <a:solidFill>
                  <a:srgbClr val="00B050"/>
                </a:solidFill>
                <a:latin typeface="Eurostile" pitchFamily="34" charset="0"/>
              </a:rPr>
              <a:t>Duck</a:t>
            </a:r>
            <a:r>
              <a:rPr lang="es-AR" altLang="es-AR" b="1" dirty="0">
                <a:solidFill>
                  <a:srgbClr val="00B050"/>
                </a:solidFill>
                <a:latin typeface="Eurostile" pitchFamily="34" charset="0"/>
              </a:rPr>
              <a:t> Hub Project, </a:t>
            </a:r>
            <a:r>
              <a:rPr lang="es-AR" altLang="es-AR" b="1" dirty="0" err="1">
                <a:solidFill>
                  <a:srgbClr val="00B050"/>
                </a:solidFill>
                <a:latin typeface="Eurostile" pitchFamily="34" charset="0"/>
              </a:rPr>
              <a:t>all</a:t>
            </a:r>
            <a:r>
              <a:rPr lang="es-AR" altLang="es-AR" b="1" dirty="0">
                <a:solidFill>
                  <a:srgbClr val="00B050"/>
                </a:solidFill>
                <a:latin typeface="Eurostile" pitchFamily="34" charset="0"/>
              </a:rPr>
              <a:t> </a:t>
            </a:r>
            <a:r>
              <a:rPr lang="es-AR" altLang="es-AR" b="1" dirty="0" err="1">
                <a:solidFill>
                  <a:srgbClr val="00B050"/>
                </a:solidFill>
                <a:latin typeface="Eurostile" pitchFamily="34" charset="0"/>
              </a:rPr>
              <a:t>components</a:t>
            </a:r>
            <a:r>
              <a:rPr lang="es-AR" altLang="es-AR" b="1" dirty="0">
                <a:solidFill>
                  <a:srgbClr val="00B050"/>
                </a:solidFill>
                <a:latin typeface="Eurostile" pitchFamily="34" charset="0"/>
              </a:rPr>
              <a:t> has </a:t>
            </a:r>
            <a:r>
              <a:rPr lang="es-AR" altLang="es-AR" b="1" dirty="0" err="1">
                <a:solidFill>
                  <a:srgbClr val="00B050"/>
                </a:solidFill>
                <a:latin typeface="Eurostile" pitchFamily="34" charset="0"/>
              </a:rPr>
              <a:t>been</a:t>
            </a:r>
            <a:r>
              <a:rPr lang="es-AR" altLang="es-AR" b="1" dirty="0">
                <a:solidFill>
                  <a:srgbClr val="00B050"/>
                </a:solidFill>
                <a:latin typeface="Eurostile" pitchFamily="34" charset="0"/>
              </a:rPr>
              <a:t> </a:t>
            </a:r>
            <a:r>
              <a:rPr lang="es-AR" altLang="es-AR" b="1" dirty="0" err="1">
                <a:solidFill>
                  <a:srgbClr val="00B050"/>
                </a:solidFill>
                <a:latin typeface="Eurostile" pitchFamily="34" charset="0"/>
              </a:rPr>
              <a:t>approved</a:t>
            </a:r>
            <a:r>
              <a:rPr lang="es-AR" altLang="es-AR" b="1" dirty="0">
                <a:solidFill>
                  <a:srgbClr val="00B050"/>
                </a:solidFill>
                <a:latin typeface="Eurostile" pitchFamily="34" charset="0"/>
              </a:rPr>
              <a:t>: proyecto y versión. &lt;URL al proyecto en BDH&gt;. </a:t>
            </a:r>
          </a:p>
          <a:p>
            <a:endParaRPr lang="es-AR" altLang="es-AR" b="1" dirty="0">
              <a:solidFill>
                <a:schemeClr val="tx2"/>
              </a:solidFill>
              <a:latin typeface="Eurostile" pitchFamily="34" charset="0"/>
            </a:endParaRPr>
          </a:p>
        </p:txBody>
      </p:sp>
      <p:pic>
        <p:nvPicPr>
          <p:cNvPr id="4" name="Picture 3">
            <a:extLst>
              <a:ext uri="{FF2B5EF4-FFF2-40B4-BE49-F238E27FC236}">
                <a16:creationId xmlns:a16="http://schemas.microsoft.com/office/drawing/2014/main" id="{4F539DA0-7ABB-44D6-B659-89212EBB8D39}"/>
              </a:ext>
            </a:extLst>
          </p:cNvPr>
          <p:cNvPicPr>
            <a:picLocks noChangeAspect="1"/>
          </p:cNvPicPr>
          <p:nvPr/>
        </p:nvPicPr>
        <p:blipFill>
          <a:blip r:embed="rId2"/>
          <a:stretch>
            <a:fillRect/>
          </a:stretch>
        </p:blipFill>
        <p:spPr>
          <a:xfrm>
            <a:off x="324196" y="3429000"/>
            <a:ext cx="5685195" cy="3153133"/>
          </a:xfrm>
          <a:prstGeom prst="rect">
            <a:avLst/>
          </a:prstGeom>
        </p:spPr>
      </p:pic>
      <p:pic>
        <p:nvPicPr>
          <p:cNvPr id="5" name="Picture 4">
            <a:extLst>
              <a:ext uri="{FF2B5EF4-FFF2-40B4-BE49-F238E27FC236}">
                <a16:creationId xmlns:a16="http://schemas.microsoft.com/office/drawing/2014/main" id="{37DE7B20-F4F6-44B2-B572-70B36E1E426C}"/>
              </a:ext>
            </a:extLst>
          </p:cNvPr>
          <p:cNvPicPr>
            <a:picLocks noChangeAspect="1"/>
          </p:cNvPicPr>
          <p:nvPr/>
        </p:nvPicPr>
        <p:blipFill>
          <a:blip r:embed="rId3"/>
          <a:stretch>
            <a:fillRect/>
          </a:stretch>
        </p:blipFill>
        <p:spPr>
          <a:xfrm>
            <a:off x="6182611" y="3750116"/>
            <a:ext cx="5154256" cy="2505075"/>
          </a:xfrm>
          <a:prstGeom prst="rect">
            <a:avLst/>
          </a:prstGeom>
        </p:spPr>
      </p:pic>
    </p:spTree>
    <p:extLst>
      <p:ext uri="{BB962C8B-B14F-4D97-AF65-F5344CB8AC3E}">
        <p14:creationId xmlns:p14="http://schemas.microsoft.com/office/powerpoint/2010/main" val="3055766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2F9E7EB-64B8-4547-8CE3-942D8E21E6CB}"/>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Desplegar PDF de licencias</a:t>
            </a:r>
            <a:endParaRPr lang="es-US" sz="2400" b="1" dirty="0">
              <a:solidFill>
                <a:srgbClr val="008000"/>
              </a:solidFill>
              <a:effectLst>
                <a:outerShdw blurRad="38100" dist="38100" dir="2700000" algn="tl">
                  <a:srgbClr val="C0C0C0"/>
                </a:outerShdw>
              </a:effectLst>
            </a:endParaRPr>
          </a:p>
        </p:txBody>
      </p:sp>
      <p:sp>
        <p:nvSpPr>
          <p:cNvPr id="4" name="TextBox 3">
            <a:extLst>
              <a:ext uri="{FF2B5EF4-FFF2-40B4-BE49-F238E27FC236}">
                <a16:creationId xmlns:a16="http://schemas.microsoft.com/office/drawing/2014/main" id="{AB719CE6-4583-46E1-9FF6-71D41B119126}"/>
              </a:ext>
            </a:extLst>
          </p:cNvPr>
          <p:cNvSpPr txBox="1"/>
          <p:nvPr/>
        </p:nvSpPr>
        <p:spPr>
          <a:xfrm>
            <a:off x="220847" y="1286713"/>
            <a:ext cx="9952083" cy="1200329"/>
          </a:xfrm>
          <a:prstGeom prst="rect">
            <a:avLst/>
          </a:prstGeom>
          <a:noFill/>
        </p:spPr>
        <p:txBody>
          <a:bodyPr wrap="square" rtlCol="0">
            <a:spAutoFit/>
          </a:bodyPr>
          <a:lstStyle/>
          <a:p>
            <a:r>
              <a:rPr lang="es-US" altLang="es-AR" sz="2400" b="1" dirty="0">
                <a:solidFill>
                  <a:schemeClr val="tx2"/>
                </a:solidFill>
                <a:latin typeface="Eurostile" pitchFamily="34" charset="0"/>
              </a:rPr>
              <a:t>Una vez recibido el PDF debe ser copiado al </a:t>
            </a:r>
            <a:r>
              <a:rPr lang="es-US" altLang="es-AR" sz="2400" b="1" dirty="0" err="1">
                <a:solidFill>
                  <a:schemeClr val="tx2"/>
                </a:solidFill>
                <a:latin typeface="Eurostile" pitchFamily="34" charset="0"/>
              </a:rPr>
              <a:t>Application</a:t>
            </a:r>
            <a:r>
              <a:rPr lang="es-US" altLang="es-AR" sz="2400" b="1" dirty="0">
                <a:solidFill>
                  <a:schemeClr val="tx2"/>
                </a:solidFill>
                <a:latin typeface="Eurostile" pitchFamily="34" charset="0"/>
              </a:rPr>
              <a:t> Server donde están las aplicaciones , en un folder llamado “</a:t>
            </a:r>
            <a:r>
              <a:rPr lang="es-US" altLang="es-AR" sz="2400" b="1" dirty="0" err="1">
                <a:solidFill>
                  <a:schemeClr val="tx2"/>
                </a:solidFill>
                <a:latin typeface="Eurostile" pitchFamily="34" charset="0"/>
              </a:rPr>
              <a:t>OpenSourceSoftwareLicense</a:t>
            </a:r>
            <a:r>
              <a:rPr lang="es-US" altLang="es-AR" sz="2400" b="1" dirty="0">
                <a:solidFill>
                  <a:schemeClr val="tx2"/>
                </a:solidFill>
                <a:latin typeface="Eurostile" pitchFamily="34" charset="0"/>
              </a:rPr>
              <a:t>” dentro de la carpeta DATA.</a:t>
            </a:r>
          </a:p>
          <a:p>
            <a:r>
              <a:rPr lang="es-US" altLang="es-AR" sz="2400" b="1" dirty="0">
                <a:solidFill>
                  <a:schemeClr val="tx2"/>
                </a:solidFill>
                <a:latin typeface="Eurostile" pitchFamily="34" charset="0"/>
              </a:rPr>
              <a:t>También debe subirse al repositorio.</a:t>
            </a:r>
          </a:p>
        </p:txBody>
      </p:sp>
      <p:pic>
        <p:nvPicPr>
          <p:cNvPr id="6" name="Picture 5">
            <a:extLst>
              <a:ext uri="{FF2B5EF4-FFF2-40B4-BE49-F238E27FC236}">
                <a16:creationId xmlns:a16="http://schemas.microsoft.com/office/drawing/2014/main" id="{CD81DD23-9DFD-4D4E-8F42-5EEA7FCD2408}"/>
              </a:ext>
            </a:extLst>
          </p:cNvPr>
          <p:cNvPicPr>
            <a:picLocks noChangeAspect="1"/>
          </p:cNvPicPr>
          <p:nvPr/>
        </p:nvPicPr>
        <p:blipFill>
          <a:blip r:embed="rId2"/>
          <a:stretch>
            <a:fillRect/>
          </a:stretch>
        </p:blipFill>
        <p:spPr>
          <a:xfrm>
            <a:off x="554989" y="2924465"/>
            <a:ext cx="7885759" cy="1925053"/>
          </a:xfrm>
          <a:prstGeom prst="rect">
            <a:avLst/>
          </a:prstGeom>
        </p:spPr>
      </p:pic>
    </p:spTree>
    <p:extLst>
      <p:ext uri="{BB962C8B-B14F-4D97-AF65-F5344CB8AC3E}">
        <p14:creationId xmlns:p14="http://schemas.microsoft.com/office/powerpoint/2010/main" val="170792071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26C78D-E7AE-4B05-B148-8F9E9F110F4D}"/>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Agregar PDF de licencias en </a:t>
            </a:r>
            <a:r>
              <a:rPr lang="es-ES" sz="3000" b="1" dirty="0" err="1">
                <a:solidFill>
                  <a:srgbClr val="008000"/>
                </a:solidFill>
                <a:effectLst>
                  <a:outerShdw blurRad="38100" dist="38100" dir="2700000" algn="tl">
                    <a:srgbClr val="C0C0C0"/>
                  </a:outerShdw>
                </a:effectLst>
              </a:rPr>
              <a:t>Confluence</a:t>
            </a:r>
            <a:endParaRPr lang="es-US" sz="2400" b="1" dirty="0">
              <a:solidFill>
                <a:srgbClr val="008000"/>
              </a:solidFill>
              <a:effectLst>
                <a:outerShdw blurRad="38100" dist="38100" dir="2700000" algn="tl">
                  <a:srgbClr val="C0C0C0"/>
                </a:outerShdw>
              </a:effectLst>
            </a:endParaRPr>
          </a:p>
        </p:txBody>
      </p:sp>
      <p:sp>
        <p:nvSpPr>
          <p:cNvPr id="4" name="TextBox 3">
            <a:extLst>
              <a:ext uri="{FF2B5EF4-FFF2-40B4-BE49-F238E27FC236}">
                <a16:creationId xmlns:a16="http://schemas.microsoft.com/office/drawing/2014/main" id="{37668BF3-FBDA-4C1F-A7BC-804CFB70A0E6}"/>
              </a:ext>
            </a:extLst>
          </p:cNvPr>
          <p:cNvSpPr txBox="1"/>
          <p:nvPr/>
        </p:nvSpPr>
        <p:spPr>
          <a:xfrm>
            <a:off x="220847" y="1286713"/>
            <a:ext cx="9952083" cy="2677656"/>
          </a:xfrm>
          <a:prstGeom prst="rect">
            <a:avLst/>
          </a:prstGeom>
          <a:noFill/>
        </p:spPr>
        <p:txBody>
          <a:bodyPr wrap="square" rtlCol="0">
            <a:spAutoFit/>
          </a:bodyPr>
          <a:lstStyle/>
          <a:p>
            <a:r>
              <a:rPr lang="es-AR" altLang="es-AR" sz="2400" b="1" dirty="0">
                <a:solidFill>
                  <a:schemeClr val="tx2"/>
                </a:solidFill>
                <a:latin typeface="Eurostile" pitchFamily="34" charset="0"/>
              </a:rPr>
              <a:t>En </a:t>
            </a:r>
            <a:r>
              <a:rPr lang="es-AR" altLang="es-AR" sz="2400" b="1" dirty="0" err="1">
                <a:solidFill>
                  <a:schemeClr val="tx2"/>
                </a:solidFill>
                <a:latin typeface="Eurostile" pitchFamily="34" charset="0"/>
              </a:rPr>
              <a:t>confluence</a:t>
            </a:r>
            <a:r>
              <a:rPr lang="es-AR" altLang="es-AR" sz="2400" b="1" dirty="0">
                <a:solidFill>
                  <a:schemeClr val="tx2"/>
                </a:solidFill>
                <a:latin typeface="Eurostile" pitchFamily="34" charset="0"/>
              </a:rPr>
              <a:t> debe agregarse la siguiente información.</a:t>
            </a:r>
          </a:p>
          <a:p>
            <a:r>
              <a:rPr lang="es-AR" altLang="es-AR" sz="2400" b="1" dirty="0">
                <a:solidFill>
                  <a:schemeClr val="tx2"/>
                </a:solidFill>
                <a:latin typeface="Eurostile" pitchFamily="34" charset="0"/>
              </a:rPr>
              <a:t>Black </a:t>
            </a:r>
            <a:r>
              <a:rPr lang="es-AR" altLang="es-AR" sz="2400" b="1" dirty="0" err="1">
                <a:solidFill>
                  <a:schemeClr val="tx2"/>
                </a:solidFill>
                <a:latin typeface="Eurostile" pitchFamily="34" charset="0"/>
              </a:rPr>
              <a:t>Duck</a:t>
            </a:r>
            <a:r>
              <a:rPr lang="es-AR" altLang="es-AR" sz="2400" b="1" dirty="0">
                <a:solidFill>
                  <a:schemeClr val="tx2"/>
                </a:solidFill>
                <a:latin typeface="Eurostile" pitchFamily="34" charset="0"/>
              </a:rPr>
              <a:t> Hub Project </a:t>
            </a:r>
            <a:r>
              <a:rPr lang="es-AR" altLang="es-AR" sz="2400" b="1" dirty="0" err="1">
                <a:solidFill>
                  <a:schemeClr val="tx2"/>
                </a:solidFill>
                <a:latin typeface="Eurostile" pitchFamily="34" charset="0"/>
              </a:rPr>
              <a:t>Name</a:t>
            </a:r>
            <a:r>
              <a:rPr lang="es-AR" altLang="es-AR" sz="2400" b="1" dirty="0">
                <a:solidFill>
                  <a:schemeClr val="tx2"/>
                </a:solidFill>
                <a:latin typeface="Eurostile" pitchFamily="34" charset="0"/>
              </a:rPr>
              <a:t>:</a:t>
            </a:r>
          </a:p>
          <a:p>
            <a:r>
              <a:rPr lang="es-US" altLang="es-AR" sz="2400" b="1" dirty="0">
                <a:solidFill>
                  <a:schemeClr val="tx2"/>
                </a:solidFill>
                <a:latin typeface="Eurostile" pitchFamily="34" charset="0"/>
              </a:rPr>
              <a:t>Black </a:t>
            </a:r>
            <a:r>
              <a:rPr lang="es-US" altLang="es-AR" sz="2400" b="1" dirty="0" err="1">
                <a:solidFill>
                  <a:schemeClr val="tx2"/>
                </a:solidFill>
                <a:latin typeface="Eurostile" pitchFamily="34" charset="0"/>
              </a:rPr>
              <a:t>Duck</a:t>
            </a:r>
            <a:r>
              <a:rPr lang="es-US" altLang="es-AR" sz="2400" b="1" dirty="0">
                <a:solidFill>
                  <a:schemeClr val="tx2"/>
                </a:solidFill>
                <a:latin typeface="Eurostile" pitchFamily="34" charset="0"/>
              </a:rPr>
              <a:t> Hub </a:t>
            </a:r>
            <a:r>
              <a:rPr lang="es-US" altLang="es-AR" sz="2400" b="1" dirty="0" err="1">
                <a:solidFill>
                  <a:schemeClr val="tx2"/>
                </a:solidFill>
                <a:latin typeface="Eurostile" pitchFamily="34" charset="0"/>
              </a:rPr>
              <a:t>Version</a:t>
            </a:r>
            <a:r>
              <a:rPr lang="es-US" altLang="es-AR" sz="2400" b="1" dirty="0">
                <a:solidFill>
                  <a:schemeClr val="tx2"/>
                </a:solidFill>
                <a:latin typeface="Eurostile" pitchFamily="34" charset="0"/>
              </a:rPr>
              <a:t>:</a:t>
            </a:r>
          </a:p>
          <a:p>
            <a:r>
              <a:rPr lang="es-US" altLang="es-AR" sz="2400" b="1" dirty="0">
                <a:solidFill>
                  <a:schemeClr val="tx2"/>
                </a:solidFill>
                <a:latin typeface="Eurostile" pitchFamily="34" charset="0"/>
              </a:rPr>
              <a:t>Link </a:t>
            </a:r>
            <a:r>
              <a:rPr lang="es-US" altLang="es-AR" sz="2400" b="1" dirty="0" err="1">
                <a:solidFill>
                  <a:schemeClr val="tx2"/>
                </a:solidFill>
                <a:latin typeface="Eurostile" pitchFamily="34" charset="0"/>
              </a:rPr>
              <a:t>to</a:t>
            </a:r>
            <a:r>
              <a:rPr lang="es-US" altLang="es-AR" sz="2400" b="1" dirty="0">
                <a:solidFill>
                  <a:schemeClr val="tx2"/>
                </a:solidFill>
                <a:latin typeface="Eurostile" pitchFamily="34" charset="0"/>
              </a:rPr>
              <a:t> Black </a:t>
            </a:r>
            <a:r>
              <a:rPr lang="es-US" altLang="es-AR" sz="2400" b="1" dirty="0" err="1">
                <a:solidFill>
                  <a:schemeClr val="tx2"/>
                </a:solidFill>
                <a:latin typeface="Eurostile" pitchFamily="34" charset="0"/>
              </a:rPr>
              <a:t>Duck</a:t>
            </a:r>
            <a:r>
              <a:rPr lang="es-US" altLang="es-AR" sz="2400" b="1" dirty="0">
                <a:solidFill>
                  <a:schemeClr val="tx2"/>
                </a:solidFill>
                <a:latin typeface="Eurostile" pitchFamily="34" charset="0"/>
              </a:rPr>
              <a:t> Hub </a:t>
            </a:r>
            <a:r>
              <a:rPr lang="es-US" altLang="es-AR" sz="2400" b="1" dirty="0" err="1">
                <a:solidFill>
                  <a:schemeClr val="tx2"/>
                </a:solidFill>
                <a:latin typeface="Eurostile" pitchFamily="34" charset="0"/>
              </a:rPr>
              <a:t>Bamboo</a:t>
            </a:r>
            <a:r>
              <a:rPr lang="es-US" altLang="es-AR" sz="2400" b="1" dirty="0">
                <a:solidFill>
                  <a:schemeClr val="tx2"/>
                </a:solidFill>
                <a:latin typeface="Eurostile" pitchFamily="34" charset="0"/>
              </a:rPr>
              <a:t> plan:</a:t>
            </a:r>
          </a:p>
          <a:p>
            <a:r>
              <a:rPr lang="es-US" altLang="es-AR" sz="2400" b="1" dirty="0" err="1">
                <a:solidFill>
                  <a:schemeClr val="tx2"/>
                </a:solidFill>
                <a:latin typeface="Eurostile" pitchFamily="34" charset="0"/>
              </a:rPr>
              <a:t>Licence</a:t>
            </a:r>
            <a:r>
              <a:rPr lang="es-US" altLang="es-AR" sz="2400" b="1" dirty="0">
                <a:solidFill>
                  <a:schemeClr val="tx2"/>
                </a:solidFill>
                <a:latin typeface="Eurostile" pitchFamily="34" charset="0"/>
              </a:rPr>
              <a:t> and Copyright PDF file:</a:t>
            </a:r>
          </a:p>
          <a:p>
            <a:endParaRPr lang="es-US" altLang="es-AR" sz="2400" b="1" dirty="0">
              <a:solidFill>
                <a:schemeClr val="tx2"/>
              </a:solidFill>
              <a:latin typeface="Eurostile" pitchFamily="34" charset="0"/>
            </a:endParaRPr>
          </a:p>
          <a:p>
            <a:r>
              <a:rPr lang="es-US" altLang="es-AR" sz="2400" b="1" dirty="0">
                <a:solidFill>
                  <a:schemeClr val="tx2"/>
                </a:solidFill>
                <a:latin typeface="Eurostile" pitchFamily="34" charset="0"/>
              </a:rPr>
              <a:t>Ejemplo:</a:t>
            </a:r>
          </a:p>
        </p:txBody>
      </p:sp>
      <p:pic>
        <p:nvPicPr>
          <p:cNvPr id="6" name="Picture 5">
            <a:extLst>
              <a:ext uri="{FF2B5EF4-FFF2-40B4-BE49-F238E27FC236}">
                <a16:creationId xmlns:a16="http://schemas.microsoft.com/office/drawing/2014/main" id="{68CF0E0B-9B05-4D6F-BB22-5B4F0711AFE4}"/>
              </a:ext>
            </a:extLst>
          </p:cNvPr>
          <p:cNvPicPr>
            <a:picLocks noChangeAspect="1"/>
          </p:cNvPicPr>
          <p:nvPr/>
        </p:nvPicPr>
        <p:blipFill>
          <a:blip r:embed="rId2"/>
          <a:stretch>
            <a:fillRect/>
          </a:stretch>
        </p:blipFill>
        <p:spPr>
          <a:xfrm>
            <a:off x="220847" y="4219892"/>
            <a:ext cx="7305675" cy="1628775"/>
          </a:xfrm>
          <a:prstGeom prst="rect">
            <a:avLst/>
          </a:prstGeom>
        </p:spPr>
      </p:pic>
    </p:spTree>
    <p:extLst>
      <p:ext uri="{BB962C8B-B14F-4D97-AF65-F5344CB8AC3E}">
        <p14:creationId xmlns:p14="http://schemas.microsoft.com/office/powerpoint/2010/main" val="3990866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90D95EE-808B-44FD-A827-3E903E5F96E0}"/>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a:solidFill>
                  <a:srgbClr val="008000"/>
                </a:solidFill>
                <a:effectLst>
                  <a:outerShdw blurRad="38100" dist="38100" dir="2700000" algn="tl">
                    <a:srgbClr val="C0C0C0"/>
                  </a:outerShdw>
                </a:effectLst>
              </a:rPr>
              <a:t>Cerrar ticket de Black </a:t>
            </a:r>
            <a:r>
              <a:rPr lang="es-ES" sz="3000" b="1" dirty="0" err="1">
                <a:solidFill>
                  <a:srgbClr val="008000"/>
                </a:solidFill>
                <a:effectLst>
                  <a:outerShdw blurRad="38100" dist="38100" dir="2700000" algn="tl">
                    <a:srgbClr val="C0C0C0"/>
                  </a:outerShdw>
                </a:effectLst>
              </a:rPr>
              <a:t>Duck</a:t>
            </a:r>
            <a:r>
              <a:rPr lang="es-ES" sz="3000" b="1" dirty="0">
                <a:solidFill>
                  <a:srgbClr val="008000"/>
                </a:solidFill>
                <a:effectLst>
                  <a:outerShdw blurRad="38100" dist="38100" dir="2700000" algn="tl">
                    <a:srgbClr val="C0C0C0"/>
                  </a:outerShdw>
                </a:effectLst>
              </a:rPr>
              <a:t> Hub</a:t>
            </a:r>
            <a:endParaRPr lang="es-US" sz="2400" b="1" dirty="0">
              <a:solidFill>
                <a:srgbClr val="008000"/>
              </a:solidFill>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91A7CB4F-1135-4F1D-A8C2-D2F00E94B787}"/>
              </a:ext>
            </a:extLst>
          </p:cNvPr>
          <p:cNvSpPr txBox="1"/>
          <p:nvPr/>
        </p:nvSpPr>
        <p:spPr>
          <a:xfrm>
            <a:off x="231007" y="1164793"/>
            <a:ext cx="9952083" cy="1200329"/>
          </a:xfrm>
          <a:prstGeom prst="rect">
            <a:avLst/>
          </a:prstGeom>
          <a:noFill/>
        </p:spPr>
        <p:txBody>
          <a:bodyPr wrap="square" rtlCol="0">
            <a:spAutoFit/>
          </a:bodyPr>
          <a:lstStyle/>
          <a:p>
            <a:r>
              <a:rPr lang="es-AR" altLang="es-AR" b="1" dirty="0">
                <a:solidFill>
                  <a:schemeClr val="tx2"/>
                </a:solidFill>
                <a:latin typeface="Eurostile" pitchFamily="34" charset="0"/>
              </a:rPr>
              <a:t>Seguramente Guillermo les creo un ticket tipo </a:t>
            </a:r>
            <a:r>
              <a:rPr lang="es-AR" altLang="es-AR" b="1" dirty="0" err="1">
                <a:solidFill>
                  <a:schemeClr val="tx2"/>
                </a:solidFill>
                <a:latin typeface="Eurostile" pitchFamily="34" charset="0"/>
              </a:rPr>
              <a:t>Task</a:t>
            </a:r>
            <a:r>
              <a:rPr lang="es-AR" altLang="es-AR" b="1" dirty="0">
                <a:solidFill>
                  <a:schemeClr val="tx2"/>
                </a:solidFill>
                <a:latin typeface="Eurostile" pitchFamily="34" charset="0"/>
              </a:rPr>
              <a:t> pidiendo que hagan el Black </a:t>
            </a:r>
            <a:r>
              <a:rPr lang="es-AR" altLang="es-AR" b="1" dirty="0" err="1">
                <a:solidFill>
                  <a:schemeClr val="tx2"/>
                </a:solidFill>
                <a:latin typeface="Eurostile" pitchFamily="34" charset="0"/>
              </a:rPr>
              <a:t>Duck</a:t>
            </a:r>
            <a:r>
              <a:rPr lang="es-AR" altLang="es-AR" b="1" dirty="0">
                <a:solidFill>
                  <a:schemeClr val="tx2"/>
                </a:solidFill>
                <a:latin typeface="Eurostile" pitchFamily="34" charset="0"/>
              </a:rPr>
              <a:t> Hub del proyecto (sino, pregunten), una vez hayan agregado el PDF en </a:t>
            </a:r>
            <a:r>
              <a:rPr lang="es-AR" altLang="es-AR" b="1" dirty="0" err="1">
                <a:solidFill>
                  <a:schemeClr val="tx2"/>
                </a:solidFill>
                <a:latin typeface="Eurostile" pitchFamily="34" charset="0"/>
              </a:rPr>
              <a:t>confluence</a:t>
            </a:r>
            <a:r>
              <a:rPr lang="es-AR" altLang="es-AR" b="1" dirty="0">
                <a:solidFill>
                  <a:schemeClr val="tx2"/>
                </a:solidFill>
                <a:latin typeface="Eurostile" pitchFamily="34" charset="0"/>
              </a:rPr>
              <a:t>. Resuelven el ticket poniendo como comentario la URL a la página de </a:t>
            </a:r>
            <a:r>
              <a:rPr lang="es-AR" altLang="es-AR" b="1" dirty="0" err="1">
                <a:solidFill>
                  <a:schemeClr val="tx2"/>
                </a:solidFill>
                <a:latin typeface="Eurostile" pitchFamily="34" charset="0"/>
              </a:rPr>
              <a:t>confluence</a:t>
            </a:r>
            <a:r>
              <a:rPr lang="es-AR" altLang="es-AR" b="1" dirty="0">
                <a:solidFill>
                  <a:schemeClr val="tx2"/>
                </a:solidFill>
                <a:latin typeface="Eurostile" pitchFamily="34" charset="0"/>
              </a:rPr>
              <a:t> donde esta la información de Black </a:t>
            </a:r>
            <a:r>
              <a:rPr lang="es-AR" altLang="es-AR" b="1" dirty="0" err="1">
                <a:solidFill>
                  <a:schemeClr val="tx2"/>
                </a:solidFill>
                <a:latin typeface="Eurostile" pitchFamily="34" charset="0"/>
              </a:rPr>
              <a:t>Duck</a:t>
            </a:r>
            <a:r>
              <a:rPr lang="es-AR" altLang="es-AR" b="1" dirty="0">
                <a:solidFill>
                  <a:schemeClr val="tx2"/>
                </a:solidFill>
                <a:latin typeface="Eurostile" pitchFamily="34" charset="0"/>
              </a:rPr>
              <a:t> Hub y se lo asignan a la persona que se los asigno a ustedes.</a:t>
            </a:r>
            <a:endParaRPr lang="es-AR" altLang="es-AR" b="1" dirty="0">
              <a:solidFill>
                <a:srgbClr val="00B050"/>
              </a:solidFill>
              <a:latin typeface="Eurostile" pitchFamily="34" charset="0"/>
            </a:endParaRPr>
          </a:p>
          <a:p>
            <a:endParaRPr lang="es-AR" altLang="es-AR" b="1" dirty="0">
              <a:solidFill>
                <a:schemeClr val="tx2"/>
              </a:solidFill>
              <a:latin typeface="Eurostile" pitchFamily="34" charset="0"/>
            </a:endParaRPr>
          </a:p>
        </p:txBody>
      </p:sp>
    </p:spTree>
    <p:extLst>
      <p:ext uri="{BB962C8B-B14F-4D97-AF65-F5344CB8AC3E}">
        <p14:creationId xmlns:p14="http://schemas.microsoft.com/office/powerpoint/2010/main" val="3202776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FBC9A04-3587-4C60-B99A-D5BDA36B1ADF}"/>
              </a:ext>
            </a:extLst>
          </p:cNvPr>
          <p:cNvSpPr>
            <a:spLocks noChangeArrowheads="1"/>
          </p:cNvSpPr>
          <p:nvPr/>
        </p:nvSpPr>
        <p:spPr bwMode="auto">
          <a:xfrm>
            <a:off x="1841929" y="2009140"/>
            <a:ext cx="8258958" cy="2839720"/>
          </a:xfrm>
          <a:prstGeom prst="rect">
            <a:avLst/>
          </a:prstGeom>
          <a:noFill/>
          <a:ln w="9525">
            <a:noFill/>
            <a:miter lim="800000"/>
            <a:headEnd/>
            <a:tailEnd/>
          </a:ln>
          <a:effectLst/>
        </p:spPr>
        <p:txBody>
          <a:bodyPr lIns="92075" tIns="46038" rIns="92075" bIns="46038" anchor="b"/>
          <a:lstStyle/>
          <a:p>
            <a:pPr>
              <a:lnSpc>
                <a:spcPct val="85000"/>
              </a:lnSpc>
              <a:defRPr/>
            </a:pPr>
            <a:r>
              <a:rPr lang="es-ES" sz="2400" b="1" dirty="0">
                <a:solidFill>
                  <a:srgbClr val="008000"/>
                </a:solidFill>
                <a:effectLst>
                  <a:outerShdw blurRad="38100" dist="38100" dir="2700000" algn="tl">
                    <a:srgbClr val="C0C0C0"/>
                  </a:outerShdw>
                </a:effectLst>
              </a:rPr>
              <a:t>Felicidades!!! completaron Black </a:t>
            </a:r>
            <a:r>
              <a:rPr lang="es-ES" sz="2400" b="1" dirty="0" err="1">
                <a:solidFill>
                  <a:srgbClr val="008000"/>
                </a:solidFill>
                <a:effectLst>
                  <a:outerShdw blurRad="38100" dist="38100" dir="2700000" algn="tl">
                    <a:srgbClr val="C0C0C0"/>
                  </a:outerShdw>
                </a:effectLst>
              </a:rPr>
              <a:t>Duck</a:t>
            </a:r>
            <a:r>
              <a:rPr lang="es-ES" sz="2400" b="1" dirty="0">
                <a:solidFill>
                  <a:srgbClr val="008000"/>
                </a:solidFill>
                <a:effectLst>
                  <a:outerShdw blurRad="38100" dist="38100" dir="2700000" algn="tl">
                    <a:srgbClr val="C0C0C0"/>
                  </a:outerShdw>
                </a:effectLst>
              </a:rPr>
              <a:t> Hub…</a:t>
            </a:r>
          </a:p>
          <a:p>
            <a:pPr>
              <a:lnSpc>
                <a:spcPct val="85000"/>
              </a:lnSpc>
              <a:defRPr/>
            </a:pPr>
            <a:endParaRPr lang="es-ES" sz="2400" b="1" dirty="0">
              <a:solidFill>
                <a:srgbClr val="008000"/>
              </a:solidFill>
              <a:effectLst>
                <a:outerShdw blurRad="38100" dist="38100" dir="2700000" algn="tl">
                  <a:srgbClr val="C0C0C0"/>
                </a:outerShdw>
              </a:effectLst>
            </a:endParaRPr>
          </a:p>
          <a:p>
            <a:pPr>
              <a:lnSpc>
                <a:spcPct val="85000"/>
              </a:lnSpc>
              <a:defRPr/>
            </a:pPr>
            <a:r>
              <a:rPr lang="es-US" sz="2400" b="1" dirty="0">
                <a:solidFill>
                  <a:srgbClr val="008000"/>
                </a:solidFill>
                <a:effectLst>
                  <a:outerShdw blurRad="38100" dist="38100" dir="2700000" algn="tl">
                    <a:srgbClr val="C0C0C0"/>
                  </a:outerShdw>
                </a:effectLst>
              </a:rPr>
              <a:t>Les prometo que después de hacer varios proyectos, les resultara igual de tedioso, pero si les sirve de consuelo, solía ser mucho peor… </a:t>
            </a:r>
          </a:p>
          <a:p>
            <a:pPr>
              <a:lnSpc>
                <a:spcPct val="85000"/>
              </a:lnSpc>
              <a:defRPr/>
            </a:pPr>
            <a:endParaRPr lang="es-US" sz="2400" b="1" dirty="0">
              <a:solidFill>
                <a:srgbClr val="008000"/>
              </a:solidFill>
              <a:effectLst>
                <a:outerShdw blurRad="38100" dist="38100" dir="2700000" algn="tl">
                  <a:srgbClr val="C0C0C0"/>
                </a:outerShdw>
              </a:effectLst>
            </a:endParaRPr>
          </a:p>
          <a:p>
            <a:pPr>
              <a:lnSpc>
                <a:spcPct val="85000"/>
              </a:lnSpc>
              <a:defRPr/>
            </a:pPr>
            <a:r>
              <a:rPr lang="es-US" sz="2400" b="1" dirty="0">
                <a:solidFill>
                  <a:srgbClr val="008000"/>
                </a:solidFill>
                <a:effectLst>
                  <a:outerShdw blurRad="38100" dist="38100" dir="2700000" algn="tl">
                    <a:srgbClr val="C0C0C0"/>
                  </a:outerShdw>
                </a:effectLst>
              </a:rPr>
              <a:t>Y de a poco, están mejorando el proceso.</a:t>
            </a:r>
          </a:p>
          <a:p>
            <a:pPr>
              <a:lnSpc>
                <a:spcPct val="85000"/>
              </a:lnSpc>
              <a:defRPr/>
            </a:pPr>
            <a:endParaRPr lang="es-US" sz="2400" b="1" dirty="0">
              <a:solidFill>
                <a:srgbClr val="008000"/>
              </a:solidFill>
              <a:effectLst>
                <a:outerShdw blurRad="38100" dist="38100" dir="2700000" algn="tl">
                  <a:srgbClr val="C0C0C0"/>
                </a:outerShdw>
              </a:effectLst>
            </a:endParaRPr>
          </a:p>
          <a:p>
            <a:pPr>
              <a:lnSpc>
                <a:spcPct val="85000"/>
              </a:lnSpc>
              <a:defRPr/>
            </a:pPr>
            <a:r>
              <a:rPr lang="es-US" sz="2400" b="1" dirty="0">
                <a:solidFill>
                  <a:srgbClr val="008000"/>
                </a:solidFill>
                <a:effectLst>
                  <a:outerShdw blurRad="38100" dist="38100" dir="2700000" algn="tl">
                    <a:srgbClr val="C0C0C0"/>
                  </a:outerShdw>
                </a:effectLst>
              </a:rPr>
              <a:t>Iré actualizando la información a medida que sea necesario.</a:t>
            </a:r>
          </a:p>
        </p:txBody>
      </p:sp>
      <p:sp>
        <p:nvSpPr>
          <p:cNvPr id="3" name="Rectangle 3">
            <a:extLst>
              <a:ext uri="{FF2B5EF4-FFF2-40B4-BE49-F238E27FC236}">
                <a16:creationId xmlns:a16="http://schemas.microsoft.com/office/drawing/2014/main" id="{08C2186C-4563-45B6-BE1C-C1A464368A99}"/>
              </a:ext>
            </a:extLst>
          </p:cNvPr>
          <p:cNvSpPr>
            <a:spLocks noChangeArrowheads="1"/>
          </p:cNvSpPr>
          <p:nvPr/>
        </p:nvSpPr>
        <p:spPr bwMode="auto">
          <a:xfrm>
            <a:off x="-1" y="476250"/>
            <a:ext cx="9568476" cy="477838"/>
          </a:xfrm>
          <a:prstGeom prst="rect">
            <a:avLst/>
          </a:prstGeom>
          <a:noFill/>
          <a:ln w="9525">
            <a:noFill/>
            <a:miter lim="800000"/>
            <a:headEnd/>
            <a:tailEnd/>
          </a:ln>
          <a:effectLst/>
        </p:spPr>
        <p:txBody>
          <a:bodyPr lIns="92075" tIns="46038" rIns="92075" bIns="46038" anchor="b"/>
          <a:lstStyle/>
          <a:p>
            <a:pPr>
              <a:lnSpc>
                <a:spcPct val="85000"/>
              </a:lnSpc>
              <a:defRPr/>
            </a:pPr>
            <a:r>
              <a:rPr lang="es-ES" sz="3000" b="1" dirty="0" err="1">
                <a:solidFill>
                  <a:srgbClr val="008000"/>
                </a:solidFill>
                <a:effectLst>
                  <a:outerShdw blurRad="38100" dist="38100" dir="2700000" algn="tl">
                    <a:srgbClr val="C0C0C0"/>
                  </a:outerShdw>
                </a:effectLst>
              </a:rPr>
              <a:t>The</a:t>
            </a:r>
            <a:r>
              <a:rPr lang="es-ES" sz="3000" b="1" dirty="0">
                <a:solidFill>
                  <a:srgbClr val="008000"/>
                </a:solidFill>
                <a:effectLst>
                  <a:outerShdw blurRad="38100" dist="38100" dir="2700000" algn="tl">
                    <a:srgbClr val="C0C0C0"/>
                  </a:outerShdw>
                </a:effectLst>
              </a:rPr>
              <a:t> </a:t>
            </a:r>
            <a:r>
              <a:rPr lang="es-ES" sz="3000" b="1" dirty="0" err="1">
                <a:solidFill>
                  <a:srgbClr val="008000"/>
                </a:solidFill>
                <a:effectLst>
                  <a:outerShdw blurRad="38100" dist="38100" dir="2700000" algn="tl">
                    <a:srgbClr val="C0C0C0"/>
                  </a:outerShdw>
                </a:effectLst>
              </a:rPr>
              <a:t>End</a:t>
            </a:r>
            <a:r>
              <a:rPr lang="es-ES" sz="3000" b="1" dirty="0">
                <a:solidFill>
                  <a:srgbClr val="008000"/>
                </a:solidFill>
                <a:effectLst>
                  <a:outerShdw blurRad="38100" dist="38100" dir="2700000" algn="tl">
                    <a:srgbClr val="C0C0C0"/>
                  </a:outerShdw>
                </a:effectLst>
              </a:rPr>
              <a:t>?</a:t>
            </a:r>
            <a:endParaRPr lang="es-US" sz="2400" b="1" dirty="0">
              <a:solidFill>
                <a:srgbClr val="008000"/>
              </a:solidFill>
              <a:effectLst>
                <a:outerShdw blurRad="38100" dist="38100" dir="2700000" algn="tl">
                  <a:srgbClr val="C0C0C0"/>
                </a:outerShdw>
              </a:effectLst>
            </a:endParaRPr>
          </a:p>
        </p:txBody>
      </p:sp>
    </p:spTree>
    <p:extLst>
      <p:ext uri="{BB962C8B-B14F-4D97-AF65-F5344CB8AC3E}">
        <p14:creationId xmlns:p14="http://schemas.microsoft.com/office/powerpoint/2010/main" val="331764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1250" fill="hold"/>
                                        <p:tgtEl>
                                          <p:spTgt spid="2"/>
                                        </p:tgtEl>
                                        <p:attrNameLst>
                                          <p:attrName>style.color</p:attrName>
                                        </p:attrNameLst>
                                      </p:cBhvr>
                                      <p:to>
                                        <p:clrVal>
                                          <a:srgbClr val="92D050"/>
                                        </p:clrVal>
                                      </p:to>
                                    </p:set>
                                    <p:set>
                                      <p:cBhvr>
                                        <p:cTn id="7" dur="1250" fill="hold"/>
                                        <p:tgtEl>
                                          <p:spTgt spid="2"/>
                                        </p:tgtEl>
                                        <p:attrNameLst>
                                          <p:attrName>fillcolor</p:attrName>
                                        </p:attrNameLst>
                                      </p:cBhvr>
                                      <p:to>
                                        <p:clrVal>
                                          <a:srgbClr val="92D050"/>
                                        </p:clrVal>
                                      </p:to>
                                    </p:set>
                                    <p:set>
                                      <p:cBhvr>
                                        <p:cTn id="8" dur="125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0CF6E84-39CE-4694-9E8A-E3130A9C06FD}"/>
              </a:ext>
            </a:extLst>
          </p:cNvPr>
          <p:cNvSpPr>
            <a:spLocks noChangeArrowheads="1"/>
          </p:cNvSpPr>
          <p:nvPr/>
        </p:nvSpPr>
        <p:spPr bwMode="auto">
          <a:xfrm>
            <a:off x="140677" y="175846"/>
            <a:ext cx="7113588"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Que es y por que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
        <p:nvSpPr>
          <p:cNvPr id="3" name="Rectangle 2">
            <a:extLst>
              <a:ext uri="{FF2B5EF4-FFF2-40B4-BE49-F238E27FC236}">
                <a16:creationId xmlns:a16="http://schemas.microsoft.com/office/drawing/2014/main" id="{09072280-8D2F-4526-9044-CA7FD9D0C30B}"/>
              </a:ext>
            </a:extLst>
          </p:cNvPr>
          <p:cNvSpPr>
            <a:spLocks noChangeArrowheads="1"/>
          </p:cNvSpPr>
          <p:nvPr/>
        </p:nvSpPr>
        <p:spPr bwMode="auto">
          <a:xfrm>
            <a:off x="257055" y="1622169"/>
            <a:ext cx="9554187" cy="479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Estas librerías tienen una “Licencia” que fue elegida por el desarrollador, y debemos revisarla y cumplir con la misma.</a:t>
            </a:r>
          </a:p>
          <a:p>
            <a:pPr eaLnBrk="1" hangingPunct="1">
              <a:lnSpc>
                <a:spcPct val="90000"/>
              </a:lnSpc>
              <a:spcBef>
                <a:spcPct val="50000"/>
              </a:spcBef>
              <a:buClr>
                <a:srgbClr val="FF9900"/>
              </a:buClr>
              <a:buFont typeface="Wingdings" panose="05000000000000000000" pitchFamily="2" charset="2"/>
              <a:buNone/>
            </a:pPr>
            <a:r>
              <a:rPr lang="es-MX" altLang="es-AR" sz="2400" b="1" dirty="0">
                <a:solidFill>
                  <a:schemeClr val="tx2"/>
                </a:solidFill>
                <a:latin typeface="Eurostile" pitchFamily="34" charset="0"/>
              </a:rPr>
              <a:t>Hay 3 tipos de licencia (hay muchos mas pero nos interesa estas 3):</a:t>
            </a:r>
          </a:p>
          <a:p>
            <a:pPr eaLnBrk="1" hangingPunct="1">
              <a:lnSpc>
                <a:spcPct val="90000"/>
              </a:lnSpc>
              <a:spcBef>
                <a:spcPct val="50000"/>
              </a:spcBef>
              <a:buClr>
                <a:srgbClr val="FF9900"/>
              </a:buClr>
              <a:buFont typeface="Wingdings" panose="05000000000000000000" pitchFamily="2" charset="2"/>
              <a:buNone/>
            </a:pPr>
            <a:r>
              <a:rPr lang="es-MX" altLang="es-AR" b="1" dirty="0">
                <a:solidFill>
                  <a:schemeClr val="tx2"/>
                </a:solidFill>
                <a:latin typeface="Eurostile" pitchFamily="34" charset="0"/>
              </a:rPr>
              <a:t>Licencia Comercial: </a:t>
            </a:r>
            <a:r>
              <a:rPr lang="es-MX" altLang="es-AR" sz="2400" b="1" dirty="0">
                <a:solidFill>
                  <a:schemeClr val="tx2"/>
                </a:solidFill>
                <a:latin typeface="Eurostile" pitchFamily="34" charset="0"/>
              </a:rPr>
              <a:t>Es una librería que fue echa específicamente para ganar dinero.</a:t>
            </a:r>
          </a:p>
          <a:p>
            <a:pPr eaLnBrk="1" hangingPunct="1">
              <a:lnSpc>
                <a:spcPct val="90000"/>
              </a:lnSpc>
              <a:spcBef>
                <a:spcPct val="50000"/>
              </a:spcBef>
              <a:buClr>
                <a:srgbClr val="FF9900"/>
              </a:buClr>
              <a:buFont typeface="Wingdings" panose="05000000000000000000" pitchFamily="2" charset="2"/>
              <a:buNone/>
            </a:pPr>
            <a:r>
              <a:rPr lang="es-MX" altLang="es-AR" b="1" dirty="0">
                <a:solidFill>
                  <a:schemeClr val="tx2"/>
                </a:solidFill>
                <a:latin typeface="Eurostile" pitchFamily="34" charset="0"/>
              </a:rPr>
              <a:t>Licencia Freeware: </a:t>
            </a:r>
            <a:r>
              <a:rPr lang="es-MX" altLang="es-AR" sz="2400" b="1" dirty="0">
                <a:solidFill>
                  <a:schemeClr val="tx2"/>
                </a:solidFill>
                <a:latin typeface="Eurostile" pitchFamily="34" charset="0"/>
              </a:rPr>
              <a:t>Son librerías que se puede ejecutar, distribuir y estudiar en forma gratuita.</a:t>
            </a:r>
          </a:p>
          <a:p>
            <a:pPr>
              <a:lnSpc>
                <a:spcPct val="90000"/>
              </a:lnSpc>
              <a:spcBef>
                <a:spcPct val="50000"/>
              </a:spcBef>
              <a:buClr>
                <a:srgbClr val="FF9900"/>
              </a:buClr>
              <a:buNone/>
            </a:pPr>
            <a:r>
              <a:rPr lang="es-MX" altLang="es-AR" b="1" dirty="0">
                <a:solidFill>
                  <a:schemeClr val="tx2"/>
                </a:solidFill>
                <a:latin typeface="Eurostile" pitchFamily="34" charset="0"/>
              </a:rPr>
              <a:t>Licencia Open </a:t>
            </a:r>
            <a:r>
              <a:rPr lang="es-MX" altLang="es-AR" b="1" dirty="0" err="1">
                <a:solidFill>
                  <a:schemeClr val="tx2"/>
                </a:solidFill>
                <a:latin typeface="Eurostile" pitchFamily="34" charset="0"/>
              </a:rPr>
              <a:t>Source</a:t>
            </a:r>
            <a:r>
              <a:rPr lang="es-MX" altLang="es-AR" b="1" dirty="0">
                <a:solidFill>
                  <a:schemeClr val="tx2"/>
                </a:solidFill>
                <a:latin typeface="Eurostile" pitchFamily="34" charset="0"/>
              </a:rPr>
              <a:t> Software: </a:t>
            </a:r>
            <a:r>
              <a:rPr lang="es-MX" altLang="es-AR" sz="2400" b="1" dirty="0">
                <a:solidFill>
                  <a:schemeClr val="tx2"/>
                </a:solidFill>
                <a:latin typeface="Eurostile" pitchFamily="34" charset="0"/>
              </a:rPr>
              <a:t>También son librerías gratuitas pero a diferencia de Freeware, se puede hacer modificaciones, se tiene acceso al código fuente y se puede mejorar o adaptar a lo que uno necesita.</a:t>
            </a:r>
            <a:endParaRPr lang="es-MX" altLang="es-AR" b="1" dirty="0">
              <a:solidFill>
                <a:schemeClr val="tx2"/>
              </a:solidFill>
              <a:latin typeface="Eurostile" pitchFamily="34" charset="0"/>
            </a:endParaRPr>
          </a:p>
        </p:txBody>
      </p:sp>
    </p:spTree>
    <p:extLst>
      <p:ext uri="{BB962C8B-B14F-4D97-AF65-F5344CB8AC3E}">
        <p14:creationId xmlns:p14="http://schemas.microsoft.com/office/powerpoint/2010/main" val="3923524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a:extLst>
              <a:ext uri="{FF2B5EF4-FFF2-40B4-BE49-F238E27FC236}">
                <a16:creationId xmlns:a16="http://schemas.microsoft.com/office/drawing/2014/main" id="{B69CAAC5-9FEA-4C63-A8FE-C9D49C5A5AA7}"/>
              </a:ext>
            </a:extLst>
          </p:cNvPr>
          <p:cNvSpPr>
            <a:spLocks noChangeArrowheads="1"/>
          </p:cNvSpPr>
          <p:nvPr/>
        </p:nvSpPr>
        <p:spPr bwMode="auto">
          <a:xfrm>
            <a:off x="79376" y="238125"/>
            <a:ext cx="7113588" cy="533400"/>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Que es y por que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
        <p:nvSpPr>
          <p:cNvPr id="5" name="Rectangle 2">
            <a:extLst>
              <a:ext uri="{FF2B5EF4-FFF2-40B4-BE49-F238E27FC236}">
                <a16:creationId xmlns:a16="http://schemas.microsoft.com/office/drawing/2014/main" id="{90F50E08-CF0A-45F0-AE6C-AF83D79B419C}"/>
              </a:ext>
            </a:extLst>
          </p:cNvPr>
          <p:cNvSpPr>
            <a:spLocks noChangeArrowheads="1"/>
          </p:cNvSpPr>
          <p:nvPr/>
        </p:nvSpPr>
        <p:spPr bwMode="auto">
          <a:xfrm>
            <a:off x="1984376" y="1328738"/>
            <a:ext cx="8087087" cy="1440588"/>
          </a:xfrm>
          <a:prstGeom prst="rect">
            <a:avLst/>
          </a:prstGeom>
          <a:noFill/>
          <a:ln w="9525">
            <a:noFill/>
            <a:miter lim="800000"/>
            <a:headEnd/>
            <a:tailEnd/>
          </a:ln>
          <a:effectLst/>
        </p:spPr>
        <p:txBody>
          <a:bodyPr/>
          <a:lstStyle/>
          <a:p>
            <a:pPr marL="342900" indent="-342900">
              <a:lnSpc>
                <a:spcPct val="90000"/>
              </a:lnSpc>
              <a:spcBef>
                <a:spcPct val="50000"/>
              </a:spcBef>
              <a:buClr>
                <a:srgbClr val="FF9900"/>
              </a:buClr>
              <a:buSzPct val="140000"/>
              <a:buBlip>
                <a:blip r:embed="rId2"/>
              </a:buBlip>
              <a:defRPr/>
            </a:pPr>
            <a:r>
              <a:rPr lang="es-MX" sz="2000" b="1" i="0" dirty="0">
                <a:solidFill>
                  <a:schemeClr val="tx2"/>
                </a:solidFill>
              </a:rPr>
              <a:t>Black </a:t>
            </a:r>
            <a:r>
              <a:rPr lang="es-MX" sz="2000" b="1" i="0" dirty="0" err="1">
                <a:solidFill>
                  <a:schemeClr val="tx2"/>
                </a:solidFill>
              </a:rPr>
              <a:t>Duck</a:t>
            </a:r>
            <a:r>
              <a:rPr lang="es-MX" sz="2000" b="1" i="0" dirty="0">
                <a:solidFill>
                  <a:schemeClr val="tx2"/>
                </a:solidFill>
              </a:rPr>
              <a:t> es una herramienta web de Avaya que se accede en: </a:t>
            </a:r>
            <a:r>
              <a:rPr lang="es-US" sz="2000" dirty="0">
                <a:hlinkClick r:id="rId3"/>
              </a:rPr>
              <a:t>https://blackduck.avaya.com/</a:t>
            </a:r>
            <a:endParaRPr lang="es-MX" sz="2000" b="1" i="0" dirty="0">
              <a:solidFill>
                <a:schemeClr val="tx2"/>
              </a:solidFill>
            </a:endParaRPr>
          </a:p>
          <a:p>
            <a:pPr marL="342900" indent="-342900" eaLnBrk="1" hangingPunct="1">
              <a:lnSpc>
                <a:spcPct val="90000"/>
              </a:lnSpc>
              <a:spcBef>
                <a:spcPct val="50000"/>
              </a:spcBef>
              <a:buClr>
                <a:srgbClr val="FF9900"/>
              </a:buClr>
              <a:buSzPct val="140000"/>
              <a:buFont typeface="Wingdings" panose="05000000000000000000" pitchFamily="2" charset="2"/>
              <a:buBlip>
                <a:blip r:embed="rId2"/>
              </a:buBlip>
              <a:defRPr/>
            </a:pPr>
            <a:r>
              <a:rPr lang="es-MX" sz="2000" b="1" i="0" dirty="0">
                <a:solidFill>
                  <a:schemeClr val="tx2"/>
                </a:solidFill>
              </a:rPr>
              <a:t>Para el </a:t>
            </a:r>
            <a:r>
              <a:rPr lang="es-MX" sz="2000" b="1" i="0" dirty="0" err="1">
                <a:solidFill>
                  <a:schemeClr val="tx2"/>
                </a:solidFill>
              </a:rPr>
              <a:t>logueo</a:t>
            </a:r>
            <a:r>
              <a:rPr lang="es-MX" sz="2000" b="1" i="0" dirty="0">
                <a:solidFill>
                  <a:schemeClr val="tx2"/>
                </a:solidFill>
              </a:rPr>
              <a:t> en Black </a:t>
            </a:r>
            <a:r>
              <a:rPr lang="es-MX" sz="2000" b="1" i="0" dirty="0" err="1">
                <a:solidFill>
                  <a:schemeClr val="tx2"/>
                </a:solidFill>
              </a:rPr>
              <a:t>Duck</a:t>
            </a:r>
            <a:r>
              <a:rPr lang="es-MX" sz="2000" b="1" i="0" dirty="0">
                <a:solidFill>
                  <a:schemeClr val="tx2"/>
                </a:solidFill>
              </a:rPr>
              <a:t> Hub se utilizan las credenciales de Avaya GLOBAL.</a:t>
            </a:r>
          </a:p>
          <a:p>
            <a:pPr marL="342900" indent="-342900" eaLnBrk="1" hangingPunct="1">
              <a:lnSpc>
                <a:spcPct val="90000"/>
              </a:lnSpc>
              <a:spcBef>
                <a:spcPct val="50000"/>
              </a:spcBef>
              <a:buClr>
                <a:srgbClr val="FF9900"/>
              </a:buClr>
              <a:buSzPct val="140000"/>
              <a:buFont typeface="Wingdings" panose="05000000000000000000" pitchFamily="2" charset="2"/>
              <a:buBlip>
                <a:blip r:embed="rId2"/>
              </a:buBlip>
              <a:defRPr/>
            </a:pPr>
            <a:r>
              <a:rPr lang="es-MX" sz="2000" b="1" dirty="0">
                <a:solidFill>
                  <a:schemeClr val="tx2"/>
                </a:solidFill>
              </a:rPr>
              <a:t>En Black </a:t>
            </a:r>
            <a:r>
              <a:rPr lang="es-MX" sz="2000" b="1" dirty="0" err="1">
                <a:solidFill>
                  <a:schemeClr val="tx2"/>
                </a:solidFill>
              </a:rPr>
              <a:t>Duck</a:t>
            </a:r>
            <a:r>
              <a:rPr lang="es-MX" sz="2000" b="1" dirty="0">
                <a:solidFill>
                  <a:schemeClr val="tx2"/>
                </a:solidFill>
              </a:rPr>
              <a:t> Hub las librerías se llaman “Componentes”</a:t>
            </a:r>
            <a:endParaRPr lang="es-MX" sz="2000" b="1" i="0" dirty="0">
              <a:solidFill>
                <a:schemeClr val="tx2"/>
              </a:solidFill>
            </a:endParaRPr>
          </a:p>
          <a:p>
            <a:pPr eaLnBrk="1" hangingPunct="1">
              <a:lnSpc>
                <a:spcPct val="90000"/>
              </a:lnSpc>
              <a:spcBef>
                <a:spcPct val="50000"/>
              </a:spcBef>
              <a:buClr>
                <a:srgbClr val="FF9900"/>
              </a:buClr>
              <a:buSzPct val="140000"/>
              <a:defRPr/>
            </a:pPr>
            <a:endParaRPr lang="es-MX" sz="1800" i="0" dirty="0">
              <a:solidFill>
                <a:schemeClr val="tx2"/>
              </a:solidFill>
              <a:effectLst>
                <a:outerShdw blurRad="38100" dist="38100" dir="2700000" algn="tl">
                  <a:srgbClr val="C0C0C0"/>
                </a:outerShdw>
              </a:effectLst>
            </a:endParaRPr>
          </a:p>
        </p:txBody>
      </p:sp>
      <p:pic>
        <p:nvPicPr>
          <p:cNvPr id="3" name="Picture 2">
            <a:extLst>
              <a:ext uri="{FF2B5EF4-FFF2-40B4-BE49-F238E27FC236}">
                <a16:creationId xmlns:a16="http://schemas.microsoft.com/office/drawing/2014/main" id="{E4F306C1-B94A-4AE1-A807-38D1D7529AF1}"/>
              </a:ext>
            </a:extLst>
          </p:cNvPr>
          <p:cNvPicPr>
            <a:picLocks noChangeAspect="1"/>
          </p:cNvPicPr>
          <p:nvPr/>
        </p:nvPicPr>
        <p:blipFill>
          <a:blip r:embed="rId4"/>
          <a:stretch>
            <a:fillRect/>
          </a:stretch>
        </p:blipFill>
        <p:spPr>
          <a:xfrm>
            <a:off x="2325689" y="3279321"/>
            <a:ext cx="4867275" cy="3248025"/>
          </a:xfrm>
          <a:prstGeom prst="rect">
            <a:avLst/>
          </a:prstGeom>
        </p:spPr>
      </p:pic>
    </p:spTree>
    <p:extLst>
      <p:ext uri="{BB962C8B-B14F-4D97-AF65-F5344CB8AC3E}">
        <p14:creationId xmlns:p14="http://schemas.microsoft.com/office/powerpoint/2010/main" val="342472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EBACE5D-6216-4798-84C2-DE388EA6CFA9}"/>
              </a:ext>
            </a:extLst>
          </p:cNvPr>
          <p:cNvSpPr>
            <a:spLocks noChangeArrowheads="1"/>
          </p:cNvSpPr>
          <p:nvPr/>
        </p:nvSpPr>
        <p:spPr bwMode="auto">
          <a:xfrm>
            <a:off x="85725" y="342900"/>
            <a:ext cx="9315450"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Crear un proyecto en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
        <p:nvSpPr>
          <p:cNvPr id="4" name="Rectangle 2">
            <a:extLst>
              <a:ext uri="{FF2B5EF4-FFF2-40B4-BE49-F238E27FC236}">
                <a16:creationId xmlns:a16="http://schemas.microsoft.com/office/drawing/2014/main" id="{2371BB0C-94CC-43E2-B6D1-B8D8546175E0}"/>
              </a:ext>
            </a:extLst>
          </p:cNvPr>
          <p:cNvSpPr>
            <a:spLocks noChangeArrowheads="1"/>
          </p:cNvSpPr>
          <p:nvPr/>
        </p:nvSpPr>
        <p:spPr bwMode="auto">
          <a:xfrm>
            <a:off x="2243139" y="1220790"/>
            <a:ext cx="74517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0C0C0"/>
              </a:buClr>
              <a:buSzPct val="70000"/>
              <a:buFont typeface="Wingdings" panose="05000000000000000000" pitchFamily="2" charset="2"/>
              <a:buChar char="q"/>
              <a:defRPr sz="2800">
                <a:solidFill>
                  <a:srgbClr val="FFFF00"/>
                </a:solidFill>
                <a:latin typeface="Arial" panose="020B0604020202020204" pitchFamily="34" charset="0"/>
              </a:defRPr>
            </a:lvl1pPr>
            <a:lvl2pPr marL="742950" indent="-285750">
              <a:spcBef>
                <a:spcPct val="20000"/>
              </a:spcBef>
              <a:buClr>
                <a:srgbClr val="DDDDDD"/>
              </a:buClr>
              <a:buSzPct val="60000"/>
              <a:buFont typeface="Wingdings" panose="05000000000000000000" pitchFamily="2" charset="2"/>
              <a:buChar char="Ø"/>
              <a:defRPr sz="2400">
                <a:solidFill>
                  <a:schemeClr val="bg1"/>
                </a:solidFill>
                <a:latin typeface="Arial" panose="020B0604020202020204" pitchFamily="34" charset="0"/>
              </a:defRPr>
            </a:lvl2pPr>
            <a:lvl3pPr marL="1143000" indent="-228600">
              <a:spcBef>
                <a:spcPct val="20000"/>
              </a:spcBef>
              <a:buClr>
                <a:srgbClr val="DDDDDD"/>
              </a:buClr>
              <a:buSzPct val="75000"/>
              <a:buFont typeface="Wingdings" panose="05000000000000000000" pitchFamily="2" charset="2"/>
              <a:buChar char="n"/>
              <a:defRPr sz="2000">
                <a:solidFill>
                  <a:schemeClr val="bg1"/>
                </a:solidFill>
                <a:latin typeface="Arial" panose="020B0604020202020204" pitchFamily="34" charset="0"/>
              </a:defRPr>
            </a:lvl3pPr>
            <a:lvl4pPr marL="1600200" indent="-228600">
              <a:spcBef>
                <a:spcPct val="20000"/>
              </a:spcBef>
              <a:buClr>
                <a:srgbClr val="DDDDDD"/>
              </a:buClr>
              <a:buSzPct val="65000"/>
              <a:buChar char="o"/>
              <a:defRPr sz="2000">
                <a:solidFill>
                  <a:schemeClr val="bg1"/>
                </a:solidFill>
                <a:latin typeface="Arial" panose="020B0604020202020204" pitchFamily="34" charset="0"/>
              </a:defRPr>
            </a:lvl4pPr>
            <a:lvl5pPr marL="2057400" indent="-228600">
              <a:spcBef>
                <a:spcPct val="20000"/>
              </a:spcBef>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DDDDDD"/>
              </a:buClr>
              <a:buSzPct val="70000"/>
              <a:buFont typeface="Wingdings" panose="05000000000000000000" pitchFamily="2" charset="2"/>
              <a:buChar char="à"/>
              <a:defRPr sz="2000">
                <a:solidFill>
                  <a:schemeClr val="bg1"/>
                </a:solidFill>
                <a:latin typeface="Arial" panose="020B0604020202020204" pitchFamily="34" charset="0"/>
              </a:defRPr>
            </a:lvl9pPr>
          </a:lstStyle>
          <a:p>
            <a:pPr eaLnBrk="1" hangingPunct="1">
              <a:lnSpc>
                <a:spcPct val="90000"/>
              </a:lnSpc>
              <a:spcBef>
                <a:spcPct val="50000"/>
              </a:spcBef>
              <a:buClr>
                <a:srgbClr val="FF9900"/>
              </a:buClr>
              <a:buFont typeface="Wingdings" panose="05000000000000000000" pitchFamily="2" charset="2"/>
              <a:buNone/>
            </a:pPr>
            <a:r>
              <a:rPr lang="es-AR" altLang="es-AR" sz="2400" b="1" dirty="0">
                <a:solidFill>
                  <a:schemeClr val="tx2"/>
                </a:solidFill>
                <a:latin typeface="Eurostile" pitchFamily="34" charset="0"/>
              </a:rPr>
              <a:t>La creación del proyecto se pide mediante un ticket de Jira.</a:t>
            </a:r>
            <a:br>
              <a:rPr lang="es-AR" altLang="es-AR" sz="2400" b="1" dirty="0">
                <a:solidFill>
                  <a:schemeClr val="tx2"/>
                </a:solidFill>
                <a:latin typeface="Eurostile" pitchFamily="34" charset="0"/>
              </a:rPr>
            </a:br>
            <a:r>
              <a:rPr lang="es-AR" altLang="es-AR" sz="2400" b="1" u="sng" dirty="0">
                <a:solidFill>
                  <a:srgbClr val="00B050"/>
                </a:solidFill>
                <a:latin typeface="Eurostile" pitchFamily="34" charset="0"/>
              </a:rPr>
              <a:t>Es importante que la creación se pida únicamente después de que el plan </a:t>
            </a:r>
            <a:r>
              <a:rPr lang="es-AR" altLang="es-AR" sz="2400" b="1" u="sng" dirty="0" err="1">
                <a:solidFill>
                  <a:srgbClr val="00B050"/>
                </a:solidFill>
                <a:latin typeface="Eurostile" pitchFamily="34" charset="0"/>
              </a:rPr>
              <a:t>Daily</a:t>
            </a:r>
            <a:r>
              <a:rPr lang="es-AR" altLang="es-AR" sz="2400" b="1" u="sng" dirty="0">
                <a:solidFill>
                  <a:srgbClr val="00B050"/>
                </a:solidFill>
                <a:latin typeface="Eurostile" pitchFamily="34" charset="0"/>
              </a:rPr>
              <a:t> de </a:t>
            </a:r>
            <a:r>
              <a:rPr lang="es-AR" altLang="es-AR" sz="2400" b="1" u="sng" dirty="0" err="1">
                <a:solidFill>
                  <a:srgbClr val="00B050"/>
                </a:solidFill>
                <a:latin typeface="Eurostile" pitchFamily="34" charset="0"/>
              </a:rPr>
              <a:t>bamboo</a:t>
            </a:r>
            <a:r>
              <a:rPr lang="es-AR" altLang="es-AR" sz="2400" b="1" u="sng" dirty="0">
                <a:solidFill>
                  <a:srgbClr val="00B050"/>
                </a:solidFill>
                <a:latin typeface="Eurostile" pitchFamily="34" charset="0"/>
              </a:rPr>
              <a:t> este armado y funcionando correctamente.</a:t>
            </a:r>
          </a:p>
          <a:p>
            <a:pPr eaLnBrk="1" hangingPunct="1">
              <a:lnSpc>
                <a:spcPct val="90000"/>
              </a:lnSpc>
              <a:spcBef>
                <a:spcPct val="50000"/>
              </a:spcBef>
              <a:buClr>
                <a:srgbClr val="FF9900"/>
              </a:buClr>
              <a:buFont typeface="Wingdings" panose="05000000000000000000" pitchFamily="2" charset="2"/>
              <a:buNone/>
            </a:pPr>
            <a:r>
              <a:rPr lang="es-AR" altLang="es-AR" sz="2400" b="1" dirty="0">
                <a:solidFill>
                  <a:schemeClr val="tx2"/>
                </a:solidFill>
                <a:latin typeface="Eurostile" pitchFamily="34" charset="0"/>
              </a:rPr>
              <a:t>Este enlace es a la creación del ticket: </a:t>
            </a:r>
            <a:r>
              <a:rPr lang="es-AR" altLang="es-AR" sz="3200" b="1" dirty="0">
                <a:solidFill>
                  <a:srgbClr val="FF0000"/>
                </a:solidFill>
                <a:latin typeface="Eurostile" pitchFamily="34" charset="0"/>
                <a:hlinkClick r:id="rId2">
                  <a:extLst>
                    <a:ext uri="{A12FA001-AC4F-418D-AE19-62706E023703}">
                      <ahyp:hlinkClr xmlns:ahyp="http://schemas.microsoft.com/office/drawing/2018/hyperlinkcolor" val="tx"/>
                    </a:ext>
                  </a:extLst>
                </a:hlinkClick>
              </a:rPr>
              <a:t>Crear Ticket</a:t>
            </a:r>
            <a:endParaRPr lang="es-AR" altLang="es-AR" sz="3200" b="1" dirty="0">
              <a:solidFill>
                <a:srgbClr val="FF0000"/>
              </a:solidFill>
              <a:latin typeface="Eurostile" pitchFamily="34" charset="0"/>
            </a:endParaRPr>
          </a:p>
          <a:p>
            <a:pPr eaLnBrk="1" hangingPunct="1">
              <a:lnSpc>
                <a:spcPct val="90000"/>
              </a:lnSpc>
              <a:spcBef>
                <a:spcPct val="50000"/>
              </a:spcBef>
              <a:buClr>
                <a:srgbClr val="FF9900"/>
              </a:buClr>
              <a:buFont typeface="Wingdings" panose="05000000000000000000" pitchFamily="2" charset="2"/>
              <a:buNone/>
            </a:pPr>
            <a:endParaRPr lang="es-AR" altLang="es-AR" sz="2400" b="1" dirty="0">
              <a:solidFill>
                <a:schemeClr val="tx2"/>
              </a:solidFill>
              <a:latin typeface="Eurostile"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9E667939-844A-4B2D-927A-59266F609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339" y="2934393"/>
            <a:ext cx="7744906" cy="2702817"/>
          </a:xfrm>
          <a:prstGeom prst="rect">
            <a:avLst/>
          </a:prstGeom>
        </p:spPr>
      </p:pic>
      <p:sp>
        <p:nvSpPr>
          <p:cNvPr id="7" name="TextBox 6">
            <a:extLst>
              <a:ext uri="{FF2B5EF4-FFF2-40B4-BE49-F238E27FC236}">
                <a16:creationId xmlns:a16="http://schemas.microsoft.com/office/drawing/2014/main" id="{1C1E6068-FD79-4CD4-89B8-2CC91325E1E2}"/>
              </a:ext>
            </a:extLst>
          </p:cNvPr>
          <p:cNvSpPr txBox="1"/>
          <p:nvPr/>
        </p:nvSpPr>
        <p:spPr>
          <a:xfrm>
            <a:off x="2419350" y="5637210"/>
            <a:ext cx="7353300" cy="830997"/>
          </a:xfrm>
          <a:prstGeom prst="rect">
            <a:avLst/>
          </a:prstGeom>
          <a:noFill/>
        </p:spPr>
        <p:txBody>
          <a:bodyPr wrap="square" rtlCol="0">
            <a:spAutoFit/>
          </a:bodyPr>
          <a:lstStyle/>
          <a:p>
            <a:r>
              <a:rPr lang="es-AR" altLang="es-AR" sz="2400" b="1" dirty="0">
                <a:solidFill>
                  <a:schemeClr val="tx2"/>
                </a:solidFill>
                <a:latin typeface="Eurostile" pitchFamily="34" charset="0"/>
              </a:rPr>
              <a:t>Si se usa el enlace proporcionado mas arriba, solo deberá completarse </a:t>
            </a:r>
            <a:r>
              <a:rPr lang="es-AR" altLang="es-AR" sz="2400" b="1" dirty="0" err="1">
                <a:solidFill>
                  <a:schemeClr val="tx2"/>
                </a:solidFill>
                <a:latin typeface="Eurostile" pitchFamily="34" charset="0"/>
              </a:rPr>
              <a:t>Summary</a:t>
            </a:r>
            <a:r>
              <a:rPr lang="es-AR" altLang="es-AR" sz="2400" b="1" dirty="0">
                <a:solidFill>
                  <a:schemeClr val="tx2"/>
                </a:solidFill>
                <a:latin typeface="Eurostile" pitchFamily="34" charset="0"/>
              </a:rPr>
              <a:t> y </a:t>
            </a:r>
            <a:r>
              <a:rPr lang="es-AR" altLang="es-AR" sz="2400" b="1" dirty="0" err="1">
                <a:solidFill>
                  <a:schemeClr val="tx2"/>
                </a:solidFill>
                <a:latin typeface="Eurostile" pitchFamily="34" charset="0"/>
              </a:rPr>
              <a:t>Description</a:t>
            </a:r>
            <a:r>
              <a:rPr lang="es-AR" altLang="es-AR" sz="2400" b="1" dirty="0">
                <a:solidFill>
                  <a:schemeClr val="tx2"/>
                </a:solidFill>
                <a:latin typeface="Eurostile" pitchFamily="34" charset="0"/>
              </a:rPr>
              <a:t>.</a:t>
            </a:r>
          </a:p>
        </p:txBody>
      </p:sp>
    </p:spTree>
    <p:extLst>
      <p:ext uri="{BB962C8B-B14F-4D97-AF65-F5344CB8AC3E}">
        <p14:creationId xmlns:p14="http://schemas.microsoft.com/office/powerpoint/2010/main" val="156248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2B9A450-6B9F-4B09-A572-4874BEEADB37}"/>
              </a:ext>
            </a:extLst>
          </p:cNvPr>
          <p:cNvSpPr>
            <a:spLocks noChangeArrowheads="1"/>
          </p:cNvSpPr>
          <p:nvPr/>
        </p:nvSpPr>
        <p:spPr bwMode="auto">
          <a:xfrm>
            <a:off x="85725" y="342900"/>
            <a:ext cx="9315450"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Pedir la creación del proyecto en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sp>
        <p:nvSpPr>
          <p:cNvPr id="4" name="Rectangle 2">
            <a:extLst>
              <a:ext uri="{FF2B5EF4-FFF2-40B4-BE49-F238E27FC236}">
                <a16:creationId xmlns:a16="http://schemas.microsoft.com/office/drawing/2014/main" id="{09726187-D4B5-45C1-8103-0746B1059F47}"/>
              </a:ext>
            </a:extLst>
          </p:cNvPr>
          <p:cNvSpPr>
            <a:spLocks noChangeArrowheads="1"/>
          </p:cNvSpPr>
          <p:nvPr/>
        </p:nvSpPr>
        <p:spPr bwMode="auto">
          <a:xfrm>
            <a:off x="1984376" y="1328737"/>
            <a:ext cx="7451725" cy="4976813"/>
          </a:xfrm>
          <a:prstGeom prst="rect">
            <a:avLst/>
          </a:prstGeom>
          <a:noFill/>
          <a:ln w="9525">
            <a:noFill/>
            <a:miter lim="800000"/>
            <a:headEnd/>
            <a:tailEnd/>
          </a:ln>
          <a:effectLst/>
        </p:spPr>
        <p:txBody>
          <a:bodyPr/>
          <a:lstStyle/>
          <a:p>
            <a:pPr>
              <a:lnSpc>
                <a:spcPct val="90000"/>
              </a:lnSpc>
              <a:spcBef>
                <a:spcPct val="50000"/>
              </a:spcBef>
              <a:buClr>
                <a:srgbClr val="FF9900"/>
              </a:buClr>
              <a:buSzPct val="140000"/>
              <a:defRPr/>
            </a:pPr>
            <a:r>
              <a:rPr lang="es-AR" sz="2400" b="1" i="0" dirty="0" err="1">
                <a:solidFill>
                  <a:schemeClr val="tx2"/>
                </a:solidFill>
              </a:rPr>
              <a:t>Summary</a:t>
            </a:r>
            <a:r>
              <a:rPr lang="es-AR" sz="2400" b="1" i="0" dirty="0">
                <a:solidFill>
                  <a:schemeClr val="tx2"/>
                </a:solidFill>
              </a:rPr>
              <a:t>:</a:t>
            </a:r>
          </a:p>
          <a:p>
            <a:pPr marL="342900" indent="-342900">
              <a:lnSpc>
                <a:spcPct val="90000"/>
              </a:lnSpc>
              <a:spcBef>
                <a:spcPct val="50000"/>
              </a:spcBef>
              <a:buClr>
                <a:srgbClr val="FF9900"/>
              </a:buClr>
              <a:buSzPct val="140000"/>
              <a:buBlip>
                <a:blip r:embed="rId2"/>
              </a:buBlip>
              <a:defRPr/>
            </a:pPr>
            <a:r>
              <a:rPr lang="es-AR" sz="2000" b="1" i="0" dirty="0">
                <a:solidFill>
                  <a:srgbClr val="FF0000"/>
                </a:solidFill>
              </a:rPr>
              <a:t>Project </a:t>
            </a:r>
            <a:r>
              <a:rPr lang="es-AR" sz="2000" b="1" dirty="0" err="1">
                <a:solidFill>
                  <a:srgbClr val="FF0000"/>
                </a:solidFill>
              </a:rPr>
              <a:t>N</a:t>
            </a:r>
            <a:r>
              <a:rPr lang="es-AR" sz="2000" b="1" i="0" dirty="0" err="1">
                <a:solidFill>
                  <a:srgbClr val="FF0000"/>
                </a:solidFill>
              </a:rPr>
              <a:t>ame</a:t>
            </a:r>
            <a:r>
              <a:rPr lang="es-AR" sz="2000" b="1" i="0" dirty="0">
                <a:solidFill>
                  <a:srgbClr val="FF0000"/>
                </a:solidFill>
              </a:rPr>
              <a:t>: </a:t>
            </a:r>
            <a:r>
              <a:rPr lang="es-AR" sz="2000" b="1" i="0" dirty="0">
                <a:solidFill>
                  <a:schemeClr val="tx2"/>
                </a:solidFill>
              </a:rPr>
              <a:t>El nombre del proyecto debe ser igual al nombre en </a:t>
            </a:r>
            <a:r>
              <a:rPr lang="es-AR" sz="2000" b="1" i="0" dirty="0" err="1">
                <a:solidFill>
                  <a:schemeClr val="tx2"/>
                </a:solidFill>
              </a:rPr>
              <a:t>Forge</a:t>
            </a:r>
            <a:r>
              <a:rPr lang="es-AR" sz="2000" b="1" dirty="0">
                <a:solidFill>
                  <a:schemeClr val="tx2"/>
                </a:solidFill>
              </a:rPr>
              <a:t>. O sea, ir a </a:t>
            </a:r>
            <a:r>
              <a:rPr lang="es-AR" sz="2000" b="1" dirty="0" err="1">
                <a:solidFill>
                  <a:schemeClr val="tx2"/>
                </a:solidFill>
              </a:rPr>
              <a:t>Forge</a:t>
            </a:r>
            <a:r>
              <a:rPr lang="es-AR" sz="2000" b="1" dirty="0">
                <a:solidFill>
                  <a:schemeClr val="tx2"/>
                </a:solidFill>
              </a:rPr>
              <a:t> </a:t>
            </a:r>
            <a:r>
              <a:rPr lang="es-US" sz="2000" dirty="0">
                <a:hlinkClick r:id="rId3"/>
              </a:rPr>
              <a:t>https://forge.avaya.com/</a:t>
            </a:r>
            <a:r>
              <a:rPr lang="es-AR" sz="2000" b="1" dirty="0">
                <a:solidFill>
                  <a:schemeClr val="tx2"/>
                </a:solidFill>
              </a:rPr>
              <a:t> buscar el proyecto y usar el mismo nombre.</a:t>
            </a:r>
            <a:endParaRPr lang="es-AR" sz="2000" b="1" i="0" dirty="0">
              <a:solidFill>
                <a:schemeClr val="tx2"/>
              </a:solidFill>
            </a:endParaRPr>
          </a:p>
          <a:p>
            <a:pPr marL="342900" indent="-342900">
              <a:lnSpc>
                <a:spcPct val="90000"/>
              </a:lnSpc>
              <a:spcBef>
                <a:spcPct val="50000"/>
              </a:spcBef>
              <a:buClr>
                <a:srgbClr val="FF9900"/>
              </a:buClr>
              <a:buSzPct val="140000"/>
              <a:buBlip>
                <a:blip r:embed="rId2"/>
              </a:buBlip>
              <a:defRPr/>
            </a:pPr>
            <a:r>
              <a:rPr lang="es-MX" sz="2000" b="1" i="0" dirty="0">
                <a:solidFill>
                  <a:srgbClr val="FF0000"/>
                </a:solidFill>
              </a:rPr>
              <a:t>Versión: </a:t>
            </a:r>
            <a:r>
              <a:rPr lang="es-MX" sz="2000" b="1" i="0" dirty="0">
                <a:solidFill>
                  <a:schemeClr val="tx2"/>
                </a:solidFill>
              </a:rPr>
              <a:t>La versión del proyecto puede ser cualquiera que uno decida, pero </a:t>
            </a:r>
            <a:r>
              <a:rPr lang="es-MX" sz="2000" b="1" dirty="0">
                <a:solidFill>
                  <a:schemeClr val="tx2"/>
                </a:solidFill>
              </a:rPr>
              <a:t>se intenta tener una nomenclatura razonable</a:t>
            </a:r>
            <a:r>
              <a:rPr lang="es-MX" sz="2000" b="1" i="0" dirty="0">
                <a:solidFill>
                  <a:schemeClr val="tx2"/>
                </a:solidFill>
              </a:rPr>
              <a:t>. Lo normal, es que la versión sea el nombre de la aplicación. Por lo que si el mismo cliente, por ejemplo DTV Project, tiene muchas aplicaciones, cada aplicación será una versión, como IVR Pagos, IVR futbol, etc. </a:t>
            </a:r>
            <a:r>
              <a:rPr lang="es-MX" sz="2000" b="1" dirty="0">
                <a:solidFill>
                  <a:schemeClr val="tx2"/>
                </a:solidFill>
              </a:rPr>
              <a:t>Si se hace cambios en una aplicación y se debe hacer un nuevo Black </a:t>
            </a:r>
            <a:r>
              <a:rPr lang="es-MX" sz="2000" b="1" dirty="0" err="1">
                <a:solidFill>
                  <a:schemeClr val="tx2"/>
                </a:solidFill>
              </a:rPr>
              <a:t>Duck</a:t>
            </a:r>
            <a:r>
              <a:rPr lang="es-MX" sz="2000" b="1" dirty="0">
                <a:solidFill>
                  <a:schemeClr val="tx2"/>
                </a:solidFill>
              </a:rPr>
              <a:t> en la misma, entonces se puede nombrar IVR Pagos V 1.0, IVR Pagos V 1.1,Etc. O poner el nombre de la app y la misma versión del </a:t>
            </a:r>
            <a:r>
              <a:rPr lang="es-MX" sz="2000" b="1" dirty="0" err="1">
                <a:solidFill>
                  <a:schemeClr val="tx2"/>
                </a:solidFill>
              </a:rPr>
              <a:t>Release</a:t>
            </a:r>
            <a:r>
              <a:rPr lang="es-MX" sz="2000" b="1" dirty="0">
                <a:solidFill>
                  <a:schemeClr val="tx2"/>
                </a:solidFill>
              </a:rPr>
              <a:t>. </a:t>
            </a:r>
          </a:p>
        </p:txBody>
      </p:sp>
    </p:spTree>
    <p:extLst>
      <p:ext uri="{BB962C8B-B14F-4D97-AF65-F5344CB8AC3E}">
        <p14:creationId xmlns:p14="http://schemas.microsoft.com/office/powerpoint/2010/main" val="27084579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5FE33-4EE1-4CD8-816C-D474DD1525A3}"/>
              </a:ext>
            </a:extLst>
          </p:cNvPr>
          <p:cNvSpPr txBox="1"/>
          <p:nvPr/>
        </p:nvSpPr>
        <p:spPr>
          <a:xfrm>
            <a:off x="1276748" y="1190625"/>
            <a:ext cx="2371327" cy="480131"/>
          </a:xfrm>
          <a:prstGeom prst="rect">
            <a:avLst/>
          </a:prstGeom>
          <a:noFill/>
        </p:spPr>
        <p:txBody>
          <a:bodyPr wrap="square" rtlCol="0">
            <a:spAutoFit/>
          </a:bodyPr>
          <a:lstStyle/>
          <a:p>
            <a:pPr>
              <a:lnSpc>
                <a:spcPct val="90000"/>
              </a:lnSpc>
              <a:spcBef>
                <a:spcPct val="50000"/>
              </a:spcBef>
              <a:buClr>
                <a:srgbClr val="FF9900"/>
              </a:buClr>
              <a:buSzPct val="140000"/>
              <a:defRPr/>
            </a:pPr>
            <a:r>
              <a:rPr lang="es-AR" sz="2800" b="1" dirty="0">
                <a:solidFill>
                  <a:schemeClr val="tx2"/>
                </a:solidFill>
              </a:rPr>
              <a:t>Descripción:</a:t>
            </a:r>
          </a:p>
        </p:txBody>
      </p:sp>
      <p:sp>
        <p:nvSpPr>
          <p:cNvPr id="4" name="Rectangle 3">
            <a:extLst>
              <a:ext uri="{FF2B5EF4-FFF2-40B4-BE49-F238E27FC236}">
                <a16:creationId xmlns:a16="http://schemas.microsoft.com/office/drawing/2014/main" id="{D5A0955C-ECF7-478E-A1BE-108732DE9E9F}"/>
              </a:ext>
            </a:extLst>
          </p:cNvPr>
          <p:cNvSpPr>
            <a:spLocks noChangeArrowheads="1"/>
          </p:cNvSpPr>
          <p:nvPr/>
        </p:nvSpPr>
        <p:spPr bwMode="auto">
          <a:xfrm>
            <a:off x="85725" y="342900"/>
            <a:ext cx="9315450" cy="611188"/>
          </a:xfrm>
          <a:prstGeom prst="rect">
            <a:avLst/>
          </a:prstGeom>
          <a:noFill/>
          <a:ln w="9525">
            <a:noFill/>
            <a:miter lim="800000"/>
            <a:headEnd/>
            <a:tailEnd/>
          </a:ln>
          <a:effectLst/>
        </p:spPr>
        <p:txBody>
          <a:bodyPr lIns="92075" tIns="46038" rIns="92075" bIns="46038" anchor="b"/>
          <a:lstStyle/>
          <a:p>
            <a:pPr>
              <a:lnSpc>
                <a:spcPct val="85000"/>
              </a:lnSpc>
              <a:defRPr/>
            </a:pPr>
            <a:r>
              <a:rPr lang="es-US" sz="3000" b="1" dirty="0">
                <a:solidFill>
                  <a:srgbClr val="008000"/>
                </a:solidFill>
                <a:effectLst>
                  <a:outerShdw blurRad="38100" dist="38100" dir="2700000" algn="tl">
                    <a:srgbClr val="C0C0C0"/>
                  </a:outerShdw>
                </a:effectLst>
              </a:rPr>
              <a:t>Pedir la creación del proyecto en Black </a:t>
            </a:r>
            <a:r>
              <a:rPr lang="es-US" sz="3000" b="1" dirty="0" err="1">
                <a:solidFill>
                  <a:srgbClr val="008000"/>
                </a:solidFill>
                <a:effectLst>
                  <a:outerShdw blurRad="38100" dist="38100" dir="2700000" algn="tl">
                    <a:srgbClr val="C0C0C0"/>
                  </a:outerShdw>
                </a:effectLst>
              </a:rPr>
              <a:t>Duck</a:t>
            </a:r>
            <a:r>
              <a:rPr lang="es-US" sz="3000" b="1" dirty="0">
                <a:solidFill>
                  <a:srgbClr val="008000"/>
                </a:solidFill>
                <a:effectLst>
                  <a:outerShdw blurRad="38100" dist="38100" dir="2700000" algn="tl">
                    <a:srgbClr val="C0C0C0"/>
                  </a:outerShdw>
                </a:effectLst>
              </a:rPr>
              <a:t> Hub.</a:t>
            </a:r>
          </a:p>
        </p:txBody>
      </p:sp>
      <p:pic>
        <p:nvPicPr>
          <p:cNvPr id="6" name="Picture 5" descr="A screenshot of a social media post&#10;&#10;Description automatically generated">
            <a:extLst>
              <a:ext uri="{FF2B5EF4-FFF2-40B4-BE49-F238E27FC236}">
                <a16:creationId xmlns:a16="http://schemas.microsoft.com/office/drawing/2014/main" id="{E5632ED5-549C-4AAF-B03D-AE1DA601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748" y="1746956"/>
            <a:ext cx="9638504" cy="4100746"/>
          </a:xfrm>
          <a:prstGeom prst="rect">
            <a:avLst/>
          </a:prstGeom>
        </p:spPr>
      </p:pic>
    </p:spTree>
    <p:extLst>
      <p:ext uri="{BB962C8B-B14F-4D97-AF65-F5344CB8AC3E}">
        <p14:creationId xmlns:p14="http://schemas.microsoft.com/office/powerpoint/2010/main" val="362502774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15535</TotalTime>
  <Words>3217</Words>
  <Application>Microsoft Office PowerPoint</Application>
  <PresentationFormat>Widescreen</PresentationFormat>
  <Paragraphs>215</Paragraphs>
  <Slides>46</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Calibri Light</vt:lpstr>
      <vt:lpstr>ConfluenceInstalledFont</vt:lpstr>
      <vt:lpstr>Eurostile</vt:lpstr>
      <vt:lpstr>Wingdings</vt:lpstr>
      <vt:lpstr>Office Theme</vt:lpstr>
      <vt:lpstr>Redmond Template v3</vt:lpstr>
      <vt:lpstr>Redmond Template v3</vt:lpstr>
      <vt:lpstr>Redmond Template v3</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Mateos</dc:creator>
  <cp:lastModifiedBy>Martin Mateos</cp:lastModifiedBy>
  <cp:revision>100</cp:revision>
  <dcterms:created xsi:type="dcterms:W3CDTF">2020-05-11T02:32:39Z</dcterms:created>
  <dcterms:modified xsi:type="dcterms:W3CDTF">2020-06-01T14:53:48Z</dcterms:modified>
</cp:coreProperties>
</file>