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70" r:id="rId11"/>
    <p:sldId id="268" r:id="rId12"/>
    <p:sldId id="263" r:id="rId13"/>
    <p:sldId id="264" r:id="rId14"/>
    <p:sldId id="267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569D-03D0-4A4B-9BEC-C43E12C7F0FF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A9678-272E-45EA-86E3-C902193A09B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404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9678-272E-45EA-86E3-C902193A09B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9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9678-272E-45EA-86E3-C902193A09B2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77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93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5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00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956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15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35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70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11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8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7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8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9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36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9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0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8AAE-5E52-4952-8F0C-27643A086D73}" type="datetimeFigureOut">
              <a:rPr lang="es-AR" smtClean="0"/>
              <a:t>7/5/2020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A621E3-C38B-4569-9D25-20BDC53B836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70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learners.com/windowsservice/installing-windows-service-using-sc-exe-in-windows-command-prom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tomcat/how-to-configure-tomcat-to-support-ssl-or-https/" TargetMode="External"/><Relationship Id="rId2" Type="http://schemas.openxmlformats.org/officeDocument/2006/relationships/hyperlink" Target="http://tomcat.apache.org/tomcat-9.0-doc/ssl-howt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46B7-98AE-4BCE-B799-23CEB5C07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Tomcat Configuration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AD9BA-16A0-437F-8E84-B933DE29E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Essentials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94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FD0-BC88-4BD5-8CC9-17E79352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Context.xml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AB16-30B5-4959-B335-31801F33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Tomcat checks every reference to an external resource. Making its start somewhat slower. To avoid that this line (in </a:t>
            </a:r>
            <a:r>
              <a:rPr lang="en-US" sz="2600" dirty="0">
                <a:solidFill>
                  <a:srgbClr val="FF0000"/>
                </a:solidFill>
              </a:rPr>
              <a:t>red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/>
              <a:t> could be added to “context.xml”.</a:t>
            </a:r>
          </a:p>
          <a:p>
            <a:endParaRPr lang="en-US" sz="4000" dirty="0"/>
          </a:p>
          <a:p>
            <a:r>
              <a:rPr lang="es-AR" i="1" dirty="0"/>
              <a:t>&lt;</a:t>
            </a:r>
            <a:r>
              <a:rPr lang="es-AR" i="1" dirty="0" err="1"/>
              <a:t>Context</a:t>
            </a:r>
            <a:r>
              <a:rPr lang="es-AR" i="1" dirty="0"/>
              <a:t>&gt;</a:t>
            </a:r>
          </a:p>
          <a:p>
            <a:r>
              <a:rPr lang="es-AR" i="1" dirty="0"/>
              <a:t>    &lt;!-- Default set </a:t>
            </a:r>
            <a:r>
              <a:rPr lang="es-AR" i="1" dirty="0" err="1"/>
              <a:t>of</a:t>
            </a:r>
            <a:r>
              <a:rPr lang="es-AR" i="1" dirty="0"/>
              <a:t> </a:t>
            </a:r>
            <a:r>
              <a:rPr lang="es-AR" i="1" dirty="0" err="1"/>
              <a:t>monitored</a:t>
            </a:r>
            <a:r>
              <a:rPr lang="es-AR" i="1" dirty="0"/>
              <a:t> </a:t>
            </a:r>
            <a:r>
              <a:rPr lang="es-AR" i="1" dirty="0" err="1"/>
              <a:t>resources</a:t>
            </a:r>
            <a:r>
              <a:rPr lang="es-AR" i="1" dirty="0"/>
              <a:t>. </a:t>
            </a:r>
            <a:r>
              <a:rPr lang="es-AR" i="1" dirty="0" err="1"/>
              <a:t>If</a:t>
            </a:r>
            <a:r>
              <a:rPr lang="es-AR" i="1" dirty="0"/>
              <a:t> </a:t>
            </a:r>
            <a:r>
              <a:rPr lang="es-AR" i="1" dirty="0" err="1"/>
              <a:t>one</a:t>
            </a:r>
            <a:r>
              <a:rPr lang="es-AR" i="1" dirty="0"/>
              <a:t> </a:t>
            </a:r>
            <a:r>
              <a:rPr lang="es-AR" i="1" dirty="0" err="1"/>
              <a:t>of</a:t>
            </a:r>
            <a:r>
              <a:rPr lang="es-AR" i="1" dirty="0"/>
              <a:t> </a:t>
            </a:r>
            <a:r>
              <a:rPr lang="es-AR" i="1" dirty="0" err="1"/>
              <a:t>these</a:t>
            </a:r>
            <a:r>
              <a:rPr lang="es-AR" i="1" dirty="0"/>
              <a:t> </a:t>
            </a:r>
            <a:r>
              <a:rPr lang="es-AR" i="1" dirty="0" err="1"/>
              <a:t>changes</a:t>
            </a:r>
            <a:r>
              <a:rPr lang="es-AR" i="1" dirty="0"/>
              <a:t>, </a:t>
            </a:r>
            <a:r>
              <a:rPr lang="es-AR" i="1" dirty="0" err="1"/>
              <a:t>the</a:t>
            </a:r>
            <a:r>
              <a:rPr lang="es-AR" i="1" dirty="0"/>
              <a:t>    --&gt;</a:t>
            </a:r>
          </a:p>
          <a:p>
            <a:r>
              <a:rPr lang="es-AR" i="1" dirty="0"/>
              <a:t>    &lt;!-- web </a:t>
            </a:r>
            <a:r>
              <a:rPr lang="es-AR" i="1" dirty="0" err="1"/>
              <a:t>application</a:t>
            </a:r>
            <a:r>
              <a:rPr lang="es-AR" i="1" dirty="0"/>
              <a:t> </a:t>
            </a:r>
            <a:r>
              <a:rPr lang="es-AR" i="1" dirty="0" err="1"/>
              <a:t>will</a:t>
            </a:r>
            <a:r>
              <a:rPr lang="es-AR" i="1" dirty="0"/>
              <a:t> be </a:t>
            </a:r>
            <a:r>
              <a:rPr lang="es-AR" i="1" dirty="0" err="1"/>
              <a:t>reloaded</a:t>
            </a:r>
            <a:r>
              <a:rPr lang="es-AR" i="1" dirty="0"/>
              <a:t>.                                   --&gt;</a:t>
            </a:r>
          </a:p>
          <a:p>
            <a:r>
              <a:rPr lang="es-AR" i="1" dirty="0"/>
              <a:t>    &lt;</a:t>
            </a:r>
            <a:r>
              <a:rPr lang="es-AR" i="1" dirty="0" err="1"/>
              <a:t>WatchedResource</a:t>
            </a:r>
            <a:r>
              <a:rPr lang="es-AR" i="1" dirty="0"/>
              <a:t>&gt;WEB-INF/web.xml&lt;/</a:t>
            </a:r>
            <a:r>
              <a:rPr lang="es-AR" i="1" dirty="0" err="1"/>
              <a:t>WatchedResource</a:t>
            </a:r>
            <a:r>
              <a:rPr lang="es-AR" i="1" dirty="0"/>
              <a:t>&gt;</a:t>
            </a:r>
          </a:p>
          <a:p>
            <a:r>
              <a:rPr lang="es-AR" i="1" dirty="0"/>
              <a:t>    &lt;</a:t>
            </a:r>
            <a:r>
              <a:rPr lang="es-AR" i="1" dirty="0" err="1"/>
              <a:t>WatchedResource</a:t>
            </a:r>
            <a:r>
              <a:rPr lang="es-AR" i="1" dirty="0"/>
              <a:t>&gt;WEB-INF/tomcat-web.xml&lt;/</a:t>
            </a:r>
            <a:r>
              <a:rPr lang="es-AR" i="1" dirty="0" err="1"/>
              <a:t>WatchedResource</a:t>
            </a:r>
            <a:r>
              <a:rPr lang="es-AR" i="1" dirty="0"/>
              <a:t>&gt;</a:t>
            </a:r>
          </a:p>
          <a:p>
            <a:r>
              <a:rPr lang="es-AR" i="1" dirty="0"/>
              <a:t>    &lt;</a:t>
            </a:r>
            <a:r>
              <a:rPr lang="es-AR" i="1" dirty="0" err="1"/>
              <a:t>WatchedResource</a:t>
            </a:r>
            <a:r>
              <a:rPr lang="es-AR" i="1" dirty="0"/>
              <a:t>&gt;${</a:t>
            </a:r>
            <a:r>
              <a:rPr lang="es-AR" i="1" dirty="0" err="1"/>
              <a:t>catalina.base</a:t>
            </a:r>
            <a:r>
              <a:rPr lang="es-AR" i="1" dirty="0"/>
              <a:t>}/</a:t>
            </a:r>
            <a:r>
              <a:rPr lang="es-AR" i="1" dirty="0" err="1"/>
              <a:t>conf</a:t>
            </a:r>
            <a:r>
              <a:rPr lang="es-AR" i="1" dirty="0"/>
              <a:t>/web.xml&lt;/</a:t>
            </a:r>
            <a:r>
              <a:rPr lang="es-AR" i="1" dirty="0" err="1"/>
              <a:t>WatchedResource</a:t>
            </a:r>
            <a:r>
              <a:rPr lang="es-AR" i="1" dirty="0"/>
              <a:t>&gt;</a:t>
            </a:r>
          </a:p>
          <a:p>
            <a:r>
              <a:rPr lang="es-AR" b="1" i="1" dirty="0">
                <a:solidFill>
                  <a:srgbClr val="FF0000"/>
                </a:solidFill>
              </a:rPr>
              <a:t>                &lt;</a:t>
            </a:r>
            <a:r>
              <a:rPr lang="es-AR" b="1" i="1" dirty="0" err="1">
                <a:solidFill>
                  <a:srgbClr val="FF0000"/>
                </a:solidFill>
              </a:rPr>
              <a:t>JarScanner</a:t>
            </a:r>
            <a:r>
              <a:rPr lang="es-AR" b="1" i="1" dirty="0">
                <a:solidFill>
                  <a:srgbClr val="FF0000"/>
                </a:solidFill>
              </a:rPr>
              <a:t> </a:t>
            </a:r>
            <a:r>
              <a:rPr lang="es-AR" b="1" i="1" dirty="0" err="1">
                <a:solidFill>
                  <a:srgbClr val="FF0000"/>
                </a:solidFill>
              </a:rPr>
              <a:t>scanClassPath</a:t>
            </a:r>
            <a:r>
              <a:rPr lang="es-AR" b="1" i="1" dirty="0">
                <a:solidFill>
                  <a:srgbClr val="FF0000"/>
                </a:solidFill>
              </a:rPr>
              <a:t>="false" </a:t>
            </a:r>
            <a:r>
              <a:rPr lang="es-AR" b="1" i="1" dirty="0" err="1">
                <a:solidFill>
                  <a:srgbClr val="FF0000"/>
                </a:solidFill>
              </a:rPr>
              <a:t>scanAllFiles</a:t>
            </a:r>
            <a:r>
              <a:rPr lang="es-AR" b="1" i="1" dirty="0">
                <a:solidFill>
                  <a:srgbClr val="FF0000"/>
                </a:solidFill>
              </a:rPr>
              <a:t>="false" </a:t>
            </a:r>
            <a:r>
              <a:rPr lang="es-AR" b="1" i="1" dirty="0" err="1">
                <a:solidFill>
                  <a:srgbClr val="FF0000"/>
                </a:solidFill>
              </a:rPr>
              <a:t>scanAllDirectories</a:t>
            </a:r>
            <a:r>
              <a:rPr lang="es-AR" b="1" i="1" dirty="0">
                <a:solidFill>
                  <a:srgbClr val="FF0000"/>
                </a:solidFill>
              </a:rPr>
              <a:t>="false"&gt;&lt;/</a:t>
            </a:r>
            <a:r>
              <a:rPr lang="es-AR" b="1" i="1" dirty="0" err="1">
                <a:solidFill>
                  <a:srgbClr val="FF0000"/>
                </a:solidFill>
              </a:rPr>
              <a:t>JarScanner</a:t>
            </a:r>
            <a:r>
              <a:rPr lang="es-AR" b="1" i="1" dirty="0">
                <a:solidFill>
                  <a:srgbClr val="FF0000"/>
                </a:solidFill>
              </a:rPr>
              <a:t>&gt; </a:t>
            </a:r>
          </a:p>
          <a:p>
            <a:r>
              <a:rPr lang="es-AR" i="1" dirty="0"/>
              <a:t>    &lt;!-- </a:t>
            </a:r>
            <a:r>
              <a:rPr lang="es-AR" i="1" dirty="0" err="1"/>
              <a:t>Uncomment</a:t>
            </a:r>
            <a:r>
              <a:rPr lang="es-AR" i="1" dirty="0"/>
              <a:t> </a:t>
            </a:r>
            <a:r>
              <a:rPr lang="es-AR" i="1" dirty="0" err="1"/>
              <a:t>this</a:t>
            </a:r>
            <a:r>
              <a:rPr lang="es-AR" i="1" dirty="0"/>
              <a:t> </a:t>
            </a:r>
            <a:r>
              <a:rPr lang="es-AR" i="1" dirty="0" err="1"/>
              <a:t>to</a:t>
            </a:r>
            <a:r>
              <a:rPr lang="es-AR" i="1" dirty="0"/>
              <a:t> </a:t>
            </a:r>
            <a:r>
              <a:rPr lang="es-AR" i="1" dirty="0" err="1"/>
              <a:t>disable</a:t>
            </a:r>
            <a:r>
              <a:rPr lang="es-AR" i="1" dirty="0"/>
              <a:t> </a:t>
            </a:r>
            <a:r>
              <a:rPr lang="es-AR" i="1" dirty="0" err="1"/>
              <a:t>session</a:t>
            </a:r>
            <a:r>
              <a:rPr lang="es-AR" i="1" dirty="0"/>
              <a:t> </a:t>
            </a:r>
            <a:r>
              <a:rPr lang="es-AR" i="1" dirty="0" err="1"/>
              <a:t>persistence</a:t>
            </a:r>
            <a:r>
              <a:rPr lang="es-AR" i="1" dirty="0"/>
              <a:t> </a:t>
            </a:r>
            <a:r>
              <a:rPr lang="es-AR" i="1" dirty="0" err="1"/>
              <a:t>across</a:t>
            </a:r>
            <a:r>
              <a:rPr lang="es-AR" i="1" dirty="0"/>
              <a:t> Tomcat </a:t>
            </a:r>
            <a:r>
              <a:rPr lang="es-AR" i="1" dirty="0" err="1"/>
              <a:t>restarts</a:t>
            </a:r>
            <a:r>
              <a:rPr lang="es-AR" i="1" dirty="0"/>
              <a:t> --&gt;</a:t>
            </a:r>
          </a:p>
          <a:p>
            <a:r>
              <a:rPr lang="es-AR" i="1" dirty="0"/>
              <a:t>    &lt;!--</a:t>
            </a:r>
          </a:p>
          <a:p>
            <a:r>
              <a:rPr lang="es-AR" i="1" dirty="0"/>
              <a:t>    &lt;Manager </a:t>
            </a:r>
            <a:r>
              <a:rPr lang="es-AR" i="1" dirty="0" err="1"/>
              <a:t>pathname</a:t>
            </a:r>
            <a:r>
              <a:rPr lang="es-AR" i="1" dirty="0"/>
              <a:t>="" /&gt;</a:t>
            </a:r>
          </a:p>
          <a:p>
            <a:r>
              <a:rPr lang="es-AR" i="1" dirty="0"/>
              <a:t>    --&gt;</a:t>
            </a:r>
          </a:p>
          <a:p>
            <a:r>
              <a:rPr lang="es-AR" i="1" dirty="0"/>
              <a:t>&lt;/</a:t>
            </a:r>
            <a:r>
              <a:rPr lang="es-AR" i="1" dirty="0" err="1"/>
              <a:t>Context</a:t>
            </a:r>
            <a:r>
              <a:rPr lang="es-AR" i="1" dirty="0"/>
              <a:t>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84B-35FF-4D31-8E41-81499A23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929F-434E-43A9-9AF4-BFF94A5D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26673"/>
          </a:xfrm>
        </p:spPr>
        <p:txBody>
          <a:bodyPr/>
          <a:lstStyle/>
          <a:p>
            <a:r>
              <a:rPr lang="en-US" dirty="0"/>
              <a:t>Besides the tomcat's logs, all applications should write their logs here, so they are centralized. Unless there is a requirement on the contrary.</a:t>
            </a:r>
          </a:p>
        </p:txBody>
      </p:sp>
    </p:spTree>
    <p:extLst>
      <p:ext uri="{BB962C8B-B14F-4D97-AF65-F5344CB8AC3E}">
        <p14:creationId xmlns:p14="http://schemas.microsoft.com/office/powerpoint/2010/main" val="408494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6E3-87A8-4E86-B162-51EB7EFA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&amp; Temp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38F-70DA-4D45-930E-7433BE09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</a:t>
            </a:r>
            <a:r>
              <a:rPr lang="en-US" dirty="0"/>
              <a:t>: The </a:t>
            </a:r>
            <a:r>
              <a:rPr lang="en-US" b="1" dirty="0"/>
              <a:t>work</a:t>
            </a:r>
            <a:r>
              <a:rPr lang="en-US" dirty="0"/>
              <a:t> directory is where </a:t>
            </a:r>
            <a:r>
              <a:rPr lang="en-US" b="1" dirty="0"/>
              <a:t>Tomcat</a:t>
            </a:r>
            <a:r>
              <a:rPr lang="en-US" dirty="0"/>
              <a:t> writes any files that it needs during run time. Conceptually you can think of it as </a:t>
            </a:r>
            <a:r>
              <a:rPr lang="en-US" b="1" dirty="0"/>
              <a:t>Tomcat's</a:t>
            </a:r>
            <a:r>
              <a:rPr lang="en-US" dirty="0"/>
              <a:t> cache; instead of reloading the web application from </a:t>
            </a:r>
            <a:r>
              <a:rPr lang="en-US" b="1" dirty="0"/>
              <a:t>Tomcat</a:t>
            </a:r>
            <a:r>
              <a:rPr lang="en-US" dirty="0"/>
              <a:t>\webapps, it can just load the cached version from the </a:t>
            </a:r>
            <a:r>
              <a:rPr lang="en-US" b="1" dirty="0"/>
              <a:t>Tomcat</a:t>
            </a:r>
            <a:r>
              <a:rPr lang="en-US" dirty="0"/>
              <a:t>\</a:t>
            </a:r>
            <a:r>
              <a:rPr lang="en-US" b="1" dirty="0"/>
              <a:t>work</a:t>
            </a:r>
            <a:r>
              <a:rPr lang="en-US" dirty="0"/>
              <a:t> directory.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Temp</a:t>
            </a:r>
            <a:r>
              <a:rPr lang="en-US" dirty="0"/>
              <a:t>: When you startup Tomcat, using startup.bat (Windows) or startup.sh, it calls catalina.bat/catalina.sh respectively. Catalina then needs a temp directory to be set.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29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5178-6D7A-4BDD-B398-7AB0FE6E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Tomcat as a Service</a:t>
            </a:r>
            <a:br>
              <a:rPr lang="en-US" dirty="0"/>
            </a:br>
            <a:r>
              <a:rPr lang="en-US" dirty="0"/>
              <a:t>Windows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F399-7830-4E49-B6A2-DF7610ED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On Windows, run the tomcat Installer, it will create the service automatically.</a:t>
            </a:r>
          </a:p>
          <a:p>
            <a:r>
              <a:rPr lang="en-US" dirty="0"/>
              <a:t>If tomcat was copied or extracted as a zip, you can add the service:</a:t>
            </a:r>
            <a:r>
              <a:rPr lang="es-AR" dirty="0"/>
              <a:t> </a:t>
            </a:r>
            <a:r>
              <a:rPr lang="es-AR" dirty="0">
                <a:hlinkClick r:id="rId3"/>
              </a:rPr>
              <a:t>http://dotnetlearners.com/windowsservice/installing-windows-service-using-sc-exe-in-windows-command-prompt</a:t>
            </a:r>
            <a:endParaRPr lang="es-AR" dirty="0"/>
          </a:p>
          <a:p>
            <a:r>
              <a:rPr lang="es-AR" dirty="0" err="1"/>
              <a:t>One</a:t>
            </a:r>
            <a:r>
              <a:rPr lang="es-AR" dirty="0"/>
              <a:t> note, in </a:t>
            </a:r>
            <a:r>
              <a:rPr lang="es-AR" dirty="0" err="1"/>
              <a:t>some</a:t>
            </a:r>
            <a:r>
              <a:rPr lang="es-AR" dirty="0"/>
              <a:t> </a:t>
            </a:r>
            <a:r>
              <a:rPr lang="es-AR" dirty="0" err="1"/>
              <a:t>versions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Windows Server, </a:t>
            </a:r>
            <a:r>
              <a:rPr lang="es-AR" dirty="0" err="1"/>
              <a:t>like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2016, </a:t>
            </a:r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process</a:t>
            </a:r>
            <a:r>
              <a:rPr lang="es-AR" dirty="0"/>
              <a:t> </a:t>
            </a:r>
            <a:r>
              <a:rPr lang="es-AR" dirty="0" err="1"/>
              <a:t>may</a:t>
            </a:r>
            <a:r>
              <a:rPr lang="es-AR" dirty="0"/>
              <a:t>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work</a:t>
            </a:r>
            <a:r>
              <a:rPr lang="es-AR" dirty="0"/>
              <a:t> and </a:t>
            </a:r>
            <a:r>
              <a:rPr lang="es-AR" dirty="0" err="1"/>
              <a:t>may</a:t>
            </a:r>
            <a:r>
              <a:rPr lang="es-AR" dirty="0"/>
              <a:t> </a:t>
            </a:r>
            <a:r>
              <a:rPr lang="es-AR" dirty="0" err="1"/>
              <a:t>require</a:t>
            </a:r>
            <a:r>
              <a:rPr lang="es-AR" dirty="0"/>
              <a:t> </a:t>
            </a:r>
            <a:r>
              <a:rPr lang="es-AR" dirty="0" err="1"/>
              <a:t>editing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registry</a:t>
            </a:r>
            <a:r>
              <a:rPr lang="es-AR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BB9D7-855C-4686-9373-11340FAE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69" y="4246171"/>
            <a:ext cx="481012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063F5-B07F-450E-B460-3264B2B5A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29" y="3870786"/>
            <a:ext cx="3783330" cy="28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5178-6D7A-4BDD-B398-7AB0FE6E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Tomcat as a Service</a:t>
            </a:r>
            <a:br>
              <a:rPr lang="en-US" dirty="0"/>
            </a:br>
            <a:r>
              <a:rPr lang="en-US" dirty="0"/>
              <a:t>Windows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F399-7830-4E49-B6A2-DF7610ED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02117"/>
            <a:ext cx="8596668" cy="548517"/>
          </a:xfrm>
        </p:spPr>
        <p:txBody>
          <a:bodyPr/>
          <a:lstStyle/>
          <a:p>
            <a:r>
              <a:rPr lang="es-AR" dirty="0"/>
              <a:t>Set Java and </a:t>
            </a:r>
            <a:r>
              <a:rPr lang="es-AR" dirty="0" err="1"/>
              <a:t>then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Tomcat </a:t>
            </a:r>
            <a:r>
              <a:rPr lang="es-AR" dirty="0" err="1"/>
              <a:t>path</a:t>
            </a:r>
            <a:r>
              <a:rPr lang="es-AR" dirty="0"/>
              <a:t>. </a:t>
            </a:r>
            <a:r>
              <a:rPr lang="es-AR" dirty="0" err="1"/>
              <a:t>Make</a:t>
            </a:r>
            <a:r>
              <a:rPr lang="es-AR" dirty="0"/>
              <a:t> </a:t>
            </a:r>
            <a:r>
              <a:rPr lang="es-AR" dirty="0" err="1"/>
              <a:t>sure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permissions</a:t>
            </a:r>
            <a:r>
              <a:rPr lang="es-AR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5910D-DDCC-4379-85A4-A27C10F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77" y="2004050"/>
            <a:ext cx="3881981" cy="29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33FA-89DF-4380-8590-1A63BAC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Tomcat as a Service</a:t>
            </a:r>
            <a:br>
              <a:rPr lang="en-US" dirty="0"/>
            </a:br>
            <a:r>
              <a:rPr lang="en-US" dirty="0"/>
              <a:t>Unix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D099-26E7-4D09-B5EA-94EE0A52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at any time during tomcat lifetime. It involves, first adding it as a service and second making that service start on system boot.</a:t>
            </a:r>
          </a:p>
          <a:p>
            <a:r>
              <a:rPr lang="en-US" dirty="0"/>
              <a:t>First, make sure you have a dedicated user for tomcat (not root).</a:t>
            </a:r>
          </a:p>
          <a:p>
            <a:pPr lvl="1"/>
            <a:r>
              <a:rPr lang="es-AR" dirty="0"/>
              <a:t>sudo </a:t>
            </a:r>
            <a:r>
              <a:rPr lang="es-AR" dirty="0" err="1"/>
              <a:t>adduser</a:t>
            </a:r>
            <a:r>
              <a:rPr lang="es-AR" dirty="0"/>
              <a:t> &lt;</a:t>
            </a:r>
            <a:r>
              <a:rPr lang="es-AR" dirty="0" err="1"/>
              <a:t>name</a:t>
            </a:r>
            <a:r>
              <a:rPr lang="es-AR" dirty="0"/>
              <a:t>&gt;</a:t>
            </a:r>
          </a:p>
          <a:p>
            <a:r>
              <a:rPr lang="en-US" dirty="0"/>
              <a:t>Create a file with the script (modify the </a:t>
            </a:r>
            <a:r>
              <a:rPr lang="en-US" dirty="0" err="1"/>
              <a:t>init</a:t>
            </a:r>
            <a:r>
              <a:rPr lang="en-US" dirty="0"/>
              <a:t> if you use it):</a:t>
            </a:r>
          </a:p>
          <a:p>
            <a:pPr lvl="1"/>
            <a:r>
              <a:rPr lang="es-AR" dirty="0"/>
              <a:t>sudo </a:t>
            </a:r>
            <a:r>
              <a:rPr lang="es-AR" dirty="0" err="1"/>
              <a:t>vim</a:t>
            </a:r>
            <a:r>
              <a:rPr lang="es-AR" dirty="0"/>
              <a:t> /</a:t>
            </a:r>
            <a:r>
              <a:rPr lang="es-AR" dirty="0" err="1"/>
              <a:t>etc</a:t>
            </a:r>
            <a:r>
              <a:rPr lang="es-AR" dirty="0"/>
              <a:t>/</a:t>
            </a:r>
            <a:r>
              <a:rPr lang="es-AR" dirty="0" err="1"/>
              <a:t>init.d</a:t>
            </a:r>
            <a:r>
              <a:rPr lang="es-AR" dirty="0"/>
              <a:t>/&lt;</a:t>
            </a:r>
            <a:r>
              <a:rPr lang="es-AR" dirty="0" err="1"/>
              <a:t>service-name</a:t>
            </a:r>
            <a:r>
              <a:rPr lang="es-AR" dirty="0"/>
              <a:t>&gt;</a:t>
            </a:r>
          </a:p>
          <a:p>
            <a:r>
              <a:rPr lang="es-AR" dirty="0" err="1"/>
              <a:t>Make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executable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sudo </a:t>
            </a:r>
            <a:r>
              <a:rPr lang="es-AR" dirty="0" err="1"/>
              <a:t>chmod</a:t>
            </a:r>
            <a:r>
              <a:rPr lang="es-AR" dirty="0"/>
              <a:t> 755 /</a:t>
            </a:r>
            <a:r>
              <a:rPr lang="es-AR" dirty="0" err="1"/>
              <a:t>etc</a:t>
            </a:r>
            <a:r>
              <a:rPr lang="es-AR" dirty="0"/>
              <a:t>/</a:t>
            </a:r>
            <a:r>
              <a:rPr lang="es-AR" dirty="0" err="1"/>
              <a:t>init.d</a:t>
            </a:r>
            <a:r>
              <a:rPr lang="es-AR" dirty="0"/>
              <a:t>/</a:t>
            </a:r>
            <a:r>
              <a:rPr lang="es-AR" dirty="0" err="1"/>
              <a:t>tomcat</a:t>
            </a:r>
            <a:endParaRPr lang="es-AR" dirty="0"/>
          </a:p>
          <a:p>
            <a:r>
              <a:rPr lang="es-AR" dirty="0"/>
              <a:t>Tomcat se inicia/detiene con “sudo </a:t>
            </a:r>
            <a:r>
              <a:rPr lang="es-AR" dirty="0" err="1"/>
              <a:t>service</a:t>
            </a:r>
            <a:r>
              <a:rPr lang="es-AR" dirty="0"/>
              <a:t> &lt;</a:t>
            </a:r>
            <a:r>
              <a:rPr lang="es-AR" dirty="0" err="1"/>
              <a:t>service-name</a:t>
            </a:r>
            <a:r>
              <a:rPr lang="es-AR" dirty="0"/>
              <a:t>&gt; </a:t>
            </a:r>
            <a:r>
              <a:rPr lang="es-AR" dirty="0" err="1"/>
              <a:t>start</a:t>
            </a:r>
            <a:r>
              <a:rPr lang="es-AR" dirty="0"/>
              <a:t>/stop”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01416F-C301-404F-BCDC-0DF1CC697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97445"/>
              </p:ext>
            </p:extLst>
          </p:nvPr>
        </p:nvGraphicFramePr>
        <p:xfrm>
          <a:off x="7924034" y="3694831"/>
          <a:ext cx="2699935" cy="101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ackager Shell Object" showAsIcon="1" r:id="rId3" imgW="1296360" imgH="488520" progId="Package">
                  <p:embed/>
                </p:oleObj>
              </mc:Choice>
              <mc:Fallback>
                <p:oleObj name="Packager Shell Object" showAsIcon="1" r:id="rId3" imgW="12963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034" y="3694831"/>
                        <a:ext cx="2699935" cy="1017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49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33FA-89DF-4380-8590-1A63BAC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Tomcat as a Service</a:t>
            </a:r>
            <a:br>
              <a:rPr lang="en-US" dirty="0"/>
            </a:br>
            <a:r>
              <a:rPr lang="en-US" dirty="0"/>
              <a:t>Unix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D099-26E7-4D09-B5EA-94EE0A52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439546"/>
          </a:xfrm>
        </p:spPr>
        <p:txBody>
          <a:bodyPr/>
          <a:lstStyle/>
          <a:p>
            <a:r>
              <a:rPr lang="en-US" dirty="0" err="1"/>
              <a:t>Habilitar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s-AR" dirty="0"/>
              <a:t>--</a:t>
            </a:r>
            <a:r>
              <a:rPr lang="es-AR" dirty="0" err="1"/>
              <a:t>add</a:t>
            </a:r>
            <a:r>
              <a:rPr lang="es-AR" dirty="0"/>
              <a:t> &lt;</a:t>
            </a:r>
            <a:r>
              <a:rPr lang="es-AR" dirty="0" err="1"/>
              <a:t>service-name</a:t>
            </a:r>
            <a:r>
              <a:rPr lang="es-AR" dirty="0"/>
              <a:t>&gt;</a:t>
            </a:r>
          </a:p>
          <a:p>
            <a:pPr lvl="1"/>
            <a:r>
              <a:rPr lang="es-AR" dirty="0" err="1"/>
              <a:t>chkconfig</a:t>
            </a:r>
            <a:r>
              <a:rPr lang="es-AR" dirty="0"/>
              <a:t> &lt;</a:t>
            </a:r>
            <a:r>
              <a:rPr lang="es-AR" dirty="0" err="1"/>
              <a:t>service-name</a:t>
            </a:r>
            <a:r>
              <a:rPr lang="es-AR" dirty="0"/>
              <a:t>&gt; </a:t>
            </a:r>
            <a:r>
              <a:rPr lang="es-AR" dirty="0" err="1"/>
              <a:t>on</a:t>
            </a:r>
            <a:endParaRPr lang="es-AR" dirty="0"/>
          </a:p>
          <a:p>
            <a:r>
              <a:rPr lang="en-US" dirty="0" err="1"/>
              <a:t>Verificar</a:t>
            </a:r>
            <a:r>
              <a:rPr lang="en-US" dirty="0"/>
              <a:t>:</a:t>
            </a:r>
          </a:p>
          <a:p>
            <a:pPr lvl="1"/>
            <a:r>
              <a:rPr lang="es-AR" dirty="0" err="1"/>
              <a:t>chkconfig</a:t>
            </a:r>
            <a:r>
              <a:rPr lang="es-AR" dirty="0"/>
              <a:t> --</a:t>
            </a:r>
            <a:r>
              <a:rPr lang="es-AR" dirty="0" err="1"/>
              <a:t>list</a:t>
            </a:r>
            <a:r>
              <a:rPr lang="es-AR" dirty="0"/>
              <a:t> &lt;</a:t>
            </a:r>
            <a:r>
              <a:rPr lang="es-AR" dirty="0" err="1"/>
              <a:t>service-name</a:t>
            </a:r>
            <a:r>
              <a:rPr lang="es-AR" dirty="0"/>
              <a:t>&gt;</a:t>
            </a:r>
          </a:p>
          <a:p>
            <a:r>
              <a:rPr lang="es-AR" dirty="0"/>
              <a:t>De esta forma </a:t>
            </a:r>
            <a:r>
              <a:rPr lang="es-AR" dirty="0" err="1"/>
              <a:t>tomcat</a:t>
            </a:r>
            <a:r>
              <a:rPr lang="es-AR" dirty="0"/>
              <a:t> se iniciaría al reiniciar el servidor.</a:t>
            </a:r>
          </a:p>
        </p:txBody>
      </p:sp>
    </p:spTree>
    <p:extLst>
      <p:ext uri="{BB962C8B-B14F-4D97-AF65-F5344CB8AC3E}">
        <p14:creationId xmlns:p14="http://schemas.microsoft.com/office/powerpoint/2010/main" val="136350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68CC-8C55-403C-A0C7-90619797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297" y="2768600"/>
            <a:ext cx="4879405" cy="1320800"/>
          </a:xfrm>
        </p:spPr>
        <p:txBody>
          <a:bodyPr>
            <a:normAutofit/>
          </a:bodyPr>
          <a:lstStyle/>
          <a:p>
            <a:r>
              <a:rPr lang="en-US" sz="6000" dirty="0"/>
              <a:t>PREGUNTAS?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827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B2FF-1663-4792-B026-F945B36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Structure</a:t>
            </a:r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F4DEF-42FC-4705-918C-14D6A90C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821098" cy="40712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C2D1D-E151-4B49-9F4D-D79B777FD8A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72593"/>
              </p:ext>
            </p:extLst>
          </p:nvPr>
        </p:nvGraphicFramePr>
        <p:xfrm>
          <a:off x="7648931" y="609600"/>
          <a:ext cx="1737286" cy="80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4" imgW="1060560" imgH="488520" progId="Package">
                  <p:embed/>
                </p:oleObj>
              </mc:Choice>
              <mc:Fallback>
                <p:oleObj name="Packager Shell Object" showAsIcon="1" r:id="rId4" imgW="10605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8931" y="609600"/>
                        <a:ext cx="1737286" cy="800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C8C-49C1-432F-91EC-70261F57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naming convention</a:t>
            </a:r>
            <a:endParaRPr lang="es-AR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F4F5B-24EF-415B-AC1B-52717234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55" y="3171740"/>
            <a:ext cx="5610225" cy="19716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4AF029-F19C-4024-9407-8C681BBF2820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tomcat convention is to name folders including the port name and then creating a symbolic link/shortcut to each folder indicating the use (this can be used to define the server path). For example:</a:t>
            </a:r>
          </a:p>
        </p:txBody>
      </p:sp>
    </p:spTree>
    <p:extLst>
      <p:ext uri="{BB962C8B-B14F-4D97-AF65-F5344CB8AC3E}">
        <p14:creationId xmlns:p14="http://schemas.microsoft.com/office/powerpoint/2010/main" val="25951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FBF7-4B38-48A9-91C7-0C03D7BA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symbolic link in Unix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E3C6-D705-4562-9D1F-0EC463E7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link:</a:t>
            </a:r>
          </a:p>
          <a:p>
            <a:pPr lvl="1"/>
            <a:r>
              <a:rPr lang="es-AR" dirty="0" err="1"/>
              <a:t>ln</a:t>
            </a:r>
            <a:r>
              <a:rPr lang="es-AR" dirty="0"/>
              <a:t> -s {</a:t>
            </a:r>
            <a:r>
              <a:rPr lang="es-AR" dirty="0" err="1"/>
              <a:t>source-dir-name</a:t>
            </a:r>
            <a:r>
              <a:rPr lang="es-AR" dirty="0"/>
              <a:t>} {</a:t>
            </a:r>
            <a:r>
              <a:rPr lang="es-AR" dirty="0" err="1"/>
              <a:t>symbolic-dir-name</a:t>
            </a:r>
            <a:r>
              <a:rPr lang="es-AR" dirty="0"/>
              <a:t>}</a:t>
            </a:r>
          </a:p>
          <a:p>
            <a:r>
              <a:rPr lang="es-AR" dirty="0" err="1"/>
              <a:t>Overwrite</a:t>
            </a:r>
            <a:r>
              <a:rPr lang="es-AR" dirty="0"/>
              <a:t>:</a:t>
            </a:r>
          </a:p>
          <a:p>
            <a:pPr lvl="1"/>
            <a:r>
              <a:rPr lang="en-US" dirty="0"/>
              <a:t>ln -f -s </a:t>
            </a:r>
            <a:r>
              <a:rPr lang="es-AR" dirty="0"/>
              <a:t>{</a:t>
            </a:r>
            <a:r>
              <a:rPr lang="es-AR" dirty="0" err="1"/>
              <a:t>source-dir-name</a:t>
            </a:r>
            <a:r>
              <a:rPr lang="es-AR" dirty="0"/>
              <a:t>}</a:t>
            </a:r>
            <a:r>
              <a:rPr lang="en-US" dirty="0"/>
              <a:t> </a:t>
            </a:r>
            <a:r>
              <a:rPr lang="es-AR" dirty="0"/>
              <a:t>{</a:t>
            </a:r>
            <a:r>
              <a:rPr lang="es-AR" dirty="0" err="1"/>
              <a:t>symbolic-dir-name</a:t>
            </a:r>
            <a:r>
              <a:rPr lang="es-AR" dirty="0"/>
              <a:t>}</a:t>
            </a:r>
          </a:p>
          <a:p>
            <a:r>
              <a:rPr lang="es-AR" dirty="0" err="1"/>
              <a:t>Delete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rm</a:t>
            </a:r>
            <a:r>
              <a:rPr lang="en-US" dirty="0"/>
              <a:t> </a:t>
            </a:r>
            <a:r>
              <a:rPr lang="es-AR" dirty="0"/>
              <a:t>{</a:t>
            </a:r>
            <a:r>
              <a:rPr lang="es-AR" dirty="0" err="1"/>
              <a:t>symbolic-dir-name</a:t>
            </a:r>
            <a:r>
              <a:rPr lang="es-AR" dirty="0"/>
              <a:t>} / </a:t>
            </a:r>
            <a:r>
              <a:rPr lang="es-AR" dirty="0" err="1"/>
              <a:t>unlink</a:t>
            </a:r>
            <a:r>
              <a:rPr lang="es-AR" dirty="0"/>
              <a:t> </a:t>
            </a:r>
            <a:r>
              <a:rPr lang="en-US" dirty="0"/>
              <a:t> </a:t>
            </a:r>
            <a:r>
              <a:rPr lang="es-AR" dirty="0"/>
              <a:t>{</a:t>
            </a:r>
            <a:r>
              <a:rPr lang="es-AR" dirty="0" err="1"/>
              <a:t>symbolic-dir-name</a:t>
            </a:r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15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5FEA-7F94-44E0-99BE-4EFAE07B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DCA8-001E-407B-ACFC-62E4D36D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.BAT is for windows, .SH is for Unix.</a:t>
            </a:r>
          </a:p>
          <a:p>
            <a:r>
              <a:rPr lang="en-US" dirty="0"/>
              <a:t>Startup and shutdown to start and tear down.</a:t>
            </a:r>
          </a:p>
          <a:p>
            <a:r>
              <a:rPr lang="en-US" dirty="0"/>
              <a:t>To set the Java Path, instead of using the default, setenv.bat/</a:t>
            </a:r>
            <a:r>
              <a:rPr lang="en-US" dirty="0" err="1"/>
              <a:t>sh</a:t>
            </a:r>
            <a:r>
              <a:rPr lang="en-US" dirty="0"/>
              <a:t> must be created. Startup calls </a:t>
            </a:r>
            <a:r>
              <a:rPr lang="en-US" dirty="0" err="1"/>
              <a:t>setenv</a:t>
            </a:r>
            <a:r>
              <a:rPr lang="en-US" dirty="0"/>
              <a:t> by default if it exists.</a:t>
            </a:r>
          </a:p>
          <a:p>
            <a:r>
              <a:rPr lang="en-US" dirty="0"/>
              <a:t>Catalina.sh/bat has most of tomcat initial configuration (we don’t touch this).</a:t>
            </a:r>
            <a:endParaRPr lang="es-A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E47B61-EB13-4A5E-8C85-672AD3161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56277"/>
              </p:ext>
            </p:extLst>
          </p:nvPr>
        </p:nvGraphicFramePr>
        <p:xfrm>
          <a:off x="2302242" y="4617842"/>
          <a:ext cx="1672329" cy="9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3" imgW="834120" imgH="488520" progId="Package">
                  <p:embed/>
                </p:oleObj>
              </mc:Choice>
              <mc:Fallback>
                <p:oleObj name="Packager Shell Object" showAsIcon="1" r:id="rId3" imgW="8341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2242" y="4617842"/>
                        <a:ext cx="1672329" cy="9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7D5B89-7F02-46A8-948C-7034E4196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14146"/>
              </p:ext>
            </p:extLst>
          </p:nvPr>
        </p:nvGraphicFramePr>
        <p:xfrm>
          <a:off x="6368952" y="4619442"/>
          <a:ext cx="1672328" cy="91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5" imgW="888480" imgH="488520" progId="Package">
                  <p:embed/>
                </p:oleObj>
              </mc:Choice>
              <mc:Fallback>
                <p:oleObj name="Packager Shell Object" showAsIcon="1" r:id="rId5" imgW="8884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8952" y="4619442"/>
                        <a:ext cx="1672328" cy="91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3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E079-D705-42B8-866F-34B4087E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</a:t>
            </a:r>
            <a:endParaRPr lang="es-A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6D87C-D91B-4A5F-BD68-256FA740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08058"/>
            <a:ext cx="8525897" cy="32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B95E-9A95-4813-98D2-A641D00F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Server.xml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D573-15F1-4522-999A-55CED599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Server Configuration, used for port mapping.</a:t>
            </a:r>
          </a:p>
          <a:p>
            <a:r>
              <a:rPr lang="en-US" dirty="0"/>
              <a:t>If you have various tomcat, you need to change these ports, except the redirect.</a:t>
            </a:r>
          </a:p>
          <a:p>
            <a:endParaRPr lang="en-US" dirty="0"/>
          </a:p>
          <a:p>
            <a:r>
              <a:rPr lang="en-US" dirty="0"/>
              <a:t>This is the one used to hit tomcat by browser or from the AEP.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0EE6-682F-43FF-A4E7-62C14097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2787"/>
            <a:ext cx="68961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C6E90-6BFC-4933-BD04-909E44BF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47815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DFA1-1F49-48E5-AD43-C30B2843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https on tomcat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CDD6-810D-4C11-9BDE-98A069C2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Detailed Guide: </a:t>
            </a:r>
            <a:r>
              <a:rPr lang="es-AR" dirty="0">
                <a:hlinkClick r:id="rId2"/>
              </a:rPr>
              <a:t>http://tomcat.apache.org/tomcat-9.0-doc/ssl-howto.html</a:t>
            </a:r>
            <a:endParaRPr lang="es-AR" dirty="0"/>
          </a:p>
          <a:p>
            <a:r>
              <a:rPr lang="es-AR" dirty="0"/>
              <a:t>Quick </a:t>
            </a:r>
            <a:r>
              <a:rPr lang="es-AR" dirty="0" err="1"/>
              <a:t>Guide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https://mkyong.com/tomcat/how-to-configure-tomcat-to-support-ssl-or-https/</a:t>
            </a:r>
            <a:endParaRPr lang="es-AR" dirty="0"/>
          </a:p>
          <a:p>
            <a:r>
              <a:rPr lang="es-AR" dirty="0"/>
              <a:t>Easy </a:t>
            </a:r>
            <a:r>
              <a:rPr lang="es-AR" dirty="0" err="1"/>
              <a:t>Steps</a:t>
            </a:r>
            <a:r>
              <a:rPr lang="es-AR" dirty="0"/>
              <a:t>: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Keystore</a:t>
            </a:r>
            <a:r>
              <a:rPr lang="en-US" dirty="0"/>
              <a:t>: First, uses “</a:t>
            </a:r>
            <a:r>
              <a:rPr lang="en-US" dirty="0" err="1"/>
              <a:t>keytool</a:t>
            </a:r>
            <a:r>
              <a:rPr lang="en-US" dirty="0"/>
              <a:t>” command to create a self-signed certificate. Tomcat needs a certificate for https.</a:t>
            </a:r>
          </a:p>
          <a:p>
            <a:pPr lvl="1"/>
            <a:r>
              <a:rPr lang="en-US" dirty="0"/>
              <a:t>Add the connector:</a:t>
            </a:r>
          </a:p>
          <a:p>
            <a:pPr marL="457200" lvl="1" indent="0">
              <a:buNone/>
            </a:pPr>
            <a:r>
              <a:rPr lang="es-AR" sz="1400" i="1" dirty="0"/>
              <a:t>&lt;</a:t>
            </a:r>
            <a:r>
              <a:rPr lang="es-AR" sz="1400" i="1" dirty="0" err="1"/>
              <a:t>Connector</a:t>
            </a:r>
            <a:r>
              <a:rPr lang="es-AR" sz="1400" i="1" dirty="0"/>
              <a:t> </a:t>
            </a:r>
            <a:r>
              <a:rPr lang="es-AR" sz="1400" i="1" dirty="0" err="1"/>
              <a:t>port</a:t>
            </a:r>
            <a:r>
              <a:rPr lang="es-AR" sz="1400" i="1" dirty="0"/>
              <a:t>="8443" </a:t>
            </a:r>
            <a:r>
              <a:rPr lang="es-AR" sz="1400" i="1" dirty="0" err="1"/>
              <a:t>protocol</a:t>
            </a:r>
            <a:r>
              <a:rPr lang="es-AR" sz="1400" i="1" dirty="0"/>
              <a:t>="HTTP/1.1" </a:t>
            </a:r>
            <a:r>
              <a:rPr lang="es-AR" sz="1400" i="1" dirty="0" err="1"/>
              <a:t>SSLEnabled</a:t>
            </a:r>
            <a:r>
              <a:rPr lang="es-AR" sz="1400" i="1" dirty="0"/>
              <a:t>="true"</a:t>
            </a:r>
          </a:p>
          <a:p>
            <a:pPr marL="457200" lvl="1" indent="0">
              <a:buNone/>
            </a:pPr>
            <a:r>
              <a:rPr lang="es-AR" sz="1400" i="1" dirty="0"/>
              <a:t>              </a:t>
            </a:r>
            <a:r>
              <a:rPr lang="es-AR" sz="1400" i="1" dirty="0" err="1"/>
              <a:t>maxThreads</a:t>
            </a:r>
            <a:r>
              <a:rPr lang="es-AR" sz="1400" i="1" dirty="0"/>
              <a:t>="150" </a:t>
            </a:r>
            <a:r>
              <a:rPr lang="es-AR" sz="1400" i="1" dirty="0" err="1"/>
              <a:t>scheme</a:t>
            </a:r>
            <a:r>
              <a:rPr lang="es-AR" sz="1400" i="1" dirty="0"/>
              <a:t>="https" </a:t>
            </a:r>
            <a:r>
              <a:rPr lang="es-AR" sz="1400" i="1" dirty="0" err="1"/>
              <a:t>secure</a:t>
            </a:r>
            <a:r>
              <a:rPr lang="es-AR" sz="1400" i="1" dirty="0"/>
              <a:t>="true"</a:t>
            </a:r>
          </a:p>
          <a:p>
            <a:pPr marL="457200" lvl="1" indent="0">
              <a:buNone/>
            </a:pPr>
            <a:r>
              <a:rPr lang="es-AR" sz="1400" i="1" dirty="0"/>
              <a:t>              </a:t>
            </a:r>
            <a:r>
              <a:rPr lang="es-AR" sz="1400" i="1" dirty="0" err="1"/>
              <a:t>keystoreFile</a:t>
            </a:r>
            <a:r>
              <a:rPr lang="es-AR" sz="1400" i="1" dirty="0"/>
              <a:t>="/</a:t>
            </a:r>
            <a:r>
              <a:rPr lang="es-AR" sz="1400" i="1" dirty="0" err="1"/>
              <a:t>root</a:t>
            </a:r>
            <a:r>
              <a:rPr lang="es-AR" sz="1400" i="1" dirty="0"/>
              <a:t>/.</a:t>
            </a:r>
            <a:r>
              <a:rPr lang="es-AR" sz="1400" i="1" dirty="0" err="1"/>
              <a:t>keystore</a:t>
            </a:r>
            <a:r>
              <a:rPr lang="es-AR" sz="1400" i="1" dirty="0"/>
              <a:t>" </a:t>
            </a:r>
            <a:r>
              <a:rPr lang="es-AR" sz="1400" i="1" dirty="0" err="1"/>
              <a:t>keystorePass</a:t>
            </a:r>
            <a:r>
              <a:rPr lang="es-AR" sz="1400" i="1" dirty="0"/>
              <a:t>="</a:t>
            </a:r>
            <a:r>
              <a:rPr lang="es-AR" sz="1400" i="1" dirty="0" err="1"/>
              <a:t>your-key-password</a:t>
            </a:r>
            <a:r>
              <a:rPr lang="es-AR" sz="1400" i="1" dirty="0"/>
              <a:t>"</a:t>
            </a:r>
          </a:p>
          <a:p>
            <a:pPr marL="457200" lvl="1" indent="0">
              <a:buNone/>
            </a:pPr>
            <a:r>
              <a:rPr lang="es-AR" sz="1400" i="1" dirty="0"/>
              <a:t>              </a:t>
            </a:r>
            <a:r>
              <a:rPr lang="es-AR" sz="1400" i="1" dirty="0" err="1"/>
              <a:t>clientAuth</a:t>
            </a:r>
            <a:r>
              <a:rPr lang="es-AR" sz="1400" i="1" dirty="0"/>
              <a:t>="false" </a:t>
            </a:r>
            <a:r>
              <a:rPr lang="es-AR" sz="1400" i="1" dirty="0" err="1"/>
              <a:t>sslProtocol</a:t>
            </a:r>
            <a:r>
              <a:rPr lang="es-AR" sz="1400" i="1" dirty="0"/>
              <a:t>="TLS" /&gt;</a:t>
            </a:r>
          </a:p>
        </p:txBody>
      </p:sp>
    </p:spTree>
    <p:extLst>
      <p:ext uri="{BB962C8B-B14F-4D97-AF65-F5344CB8AC3E}">
        <p14:creationId xmlns:p14="http://schemas.microsoft.com/office/powerpoint/2010/main" val="389284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84B-35FF-4D31-8E41-81499A23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Logging.properties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929F-434E-43A9-9AF4-BFF94A5D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owns a series of logs:</a:t>
            </a:r>
          </a:p>
          <a:p>
            <a:pPr lvl="1"/>
            <a:r>
              <a:rPr lang="en-US" dirty="0"/>
              <a:t>Catalina: is the container log file, tomcat logs.</a:t>
            </a:r>
          </a:p>
          <a:p>
            <a:pPr lvl="1"/>
            <a:r>
              <a:rPr lang="en-US" dirty="0" err="1"/>
              <a:t>localhost_access</a:t>
            </a:r>
            <a:r>
              <a:rPr lang="en-US" dirty="0"/>
              <a:t>: (only one defined in server.xml) the access log (all requests like in http).</a:t>
            </a:r>
          </a:p>
          <a:p>
            <a:pPr lvl="1"/>
            <a:r>
              <a:rPr lang="en-US" dirty="0"/>
              <a:t>Localhost: the log of the host.</a:t>
            </a:r>
          </a:p>
          <a:p>
            <a:pPr lvl="1"/>
            <a:r>
              <a:rPr lang="en-US" dirty="0"/>
              <a:t>host-manager and manager: the logs of the related web applications.</a:t>
            </a:r>
          </a:p>
          <a:p>
            <a:pPr lvl="1"/>
            <a:r>
              <a:rPr lang="en-US" dirty="0" err="1"/>
              <a:t>Catalina.out</a:t>
            </a:r>
            <a:r>
              <a:rPr lang="en-US" dirty="0"/>
              <a:t>: Only in Unix, not a log but the standard output of the console.</a:t>
            </a:r>
          </a:p>
          <a:p>
            <a:pPr indent="-285750"/>
            <a:r>
              <a:rPr lang="en-US" dirty="0"/>
              <a:t>All the logging is configured in </a:t>
            </a:r>
            <a:r>
              <a:rPr lang="en-US" dirty="0" err="1"/>
              <a:t>logging.properties</a:t>
            </a:r>
            <a:r>
              <a:rPr lang="en-US" dirty="0"/>
              <a:t> inside of conf, using log4j.</a:t>
            </a:r>
          </a:p>
        </p:txBody>
      </p:sp>
    </p:spTree>
    <p:extLst>
      <p:ext uri="{BB962C8B-B14F-4D97-AF65-F5344CB8AC3E}">
        <p14:creationId xmlns:p14="http://schemas.microsoft.com/office/powerpoint/2010/main" val="2981609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288</TotalTime>
  <Words>940</Words>
  <Application>Microsoft Office PowerPoint</Application>
  <PresentationFormat>Widescreen</PresentationFormat>
  <Paragraphs>88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Package</vt:lpstr>
      <vt:lpstr>Tomcat Configuration</vt:lpstr>
      <vt:lpstr>Tomcat Structure</vt:lpstr>
      <vt:lpstr>Folder naming convention</vt:lpstr>
      <vt:lpstr>Creating a symbolic link in Unix</vt:lpstr>
      <vt:lpstr>BIN</vt:lpstr>
      <vt:lpstr>CONF</vt:lpstr>
      <vt:lpstr>Server.xml</vt:lpstr>
      <vt:lpstr>Enable https on tomcat</vt:lpstr>
      <vt:lpstr>Logging.properties</vt:lpstr>
      <vt:lpstr>Context.xml</vt:lpstr>
      <vt:lpstr>Logs</vt:lpstr>
      <vt:lpstr>Work &amp; Temp</vt:lpstr>
      <vt:lpstr>Create Tomcat as a Service Windows</vt:lpstr>
      <vt:lpstr>Create Tomcat as a Service Windows</vt:lpstr>
      <vt:lpstr>Create Tomcat as a Service Unix</vt:lpstr>
      <vt:lpstr>Create Tomcat as a Service Unix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Tomcat Configuration</dc:title>
  <dc:creator>fernando.wagner</dc:creator>
  <cp:lastModifiedBy>fernando.wagner</cp:lastModifiedBy>
  <cp:revision>22</cp:revision>
  <dcterms:created xsi:type="dcterms:W3CDTF">2020-05-04T15:55:24Z</dcterms:created>
  <dcterms:modified xsi:type="dcterms:W3CDTF">2020-05-07T15:44:01Z</dcterms:modified>
</cp:coreProperties>
</file>