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 id="264" r:id="rId10"/>
    <p:sldId id="265" r:id="rId11"/>
    <p:sldId id="266" r:id="rId12"/>
    <p:sldId id="270"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0AA69F-5178-4432-A016-DB4B1366949D}" type="datetimeFigureOut">
              <a:rPr lang="es-AR" smtClean="0"/>
              <a:t>17/6/2020</a:t>
            </a:fld>
            <a:endParaRPr lang="es-AR"/>
          </a:p>
        </p:txBody>
      </p:sp>
      <p:sp>
        <p:nvSpPr>
          <p:cNvPr id="5" name="Footer Placeholder 4"/>
          <p:cNvSpPr>
            <a:spLocks noGrp="1"/>
          </p:cNvSpPr>
          <p:nvPr>
            <p:ph type="ftr" sz="quarter" idx="11"/>
          </p:nvPr>
        </p:nvSpPr>
        <p:spPr>
          <a:xfrm>
            <a:off x="2493105" y="329307"/>
            <a:ext cx="4897310" cy="309201"/>
          </a:xfrm>
        </p:spPr>
        <p:txBody>
          <a:bodyPr/>
          <a:lstStyle/>
          <a:p>
            <a:endParaRPr lang="es-AR"/>
          </a:p>
        </p:txBody>
      </p:sp>
      <p:sp>
        <p:nvSpPr>
          <p:cNvPr id="6" name="Slide Number Placeholder 5"/>
          <p:cNvSpPr>
            <a:spLocks noGrp="1"/>
          </p:cNvSpPr>
          <p:nvPr>
            <p:ph type="sldNum" sz="quarter" idx="12"/>
          </p:nvPr>
        </p:nvSpPr>
        <p:spPr>
          <a:xfrm>
            <a:off x="1437664" y="798973"/>
            <a:ext cx="811019" cy="503578"/>
          </a:xfrm>
        </p:spPr>
        <p:txBody>
          <a:bodyPr/>
          <a:lstStyle/>
          <a:p>
            <a:fld id="{119877C4-198E-4D8E-8B9B-DE78DC7FA998}" type="slidenum">
              <a:rPr lang="es-AR" smtClean="0"/>
              <a:t>‹#›</a:t>
            </a:fld>
            <a:endParaRPr lang="es-AR"/>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03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AA69F-5178-4432-A016-DB4B1366949D}" type="datetimeFigureOut">
              <a:rPr lang="es-AR" smtClean="0"/>
              <a:t>17/6/2020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19877C4-198E-4D8E-8B9B-DE78DC7FA998}" type="slidenum">
              <a:rPr lang="es-AR" smtClean="0"/>
              <a:t>‹#›</a:t>
            </a:fld>
            <a:endParaRPr lang="es-A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272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AA69F-5178-4432-A016-DB4B1366949D}" type="datetimeFigureOut">
              <a:rPr lang="es-AR" smtClean="0"/>
              <a:t>17/6/2020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19877C4-198E-4D8E-8B9B-DE78DC7FA998}" type="slidenum">
              <a:rPr lang="es-AR" smtClean="0"/>
              <a:t>‹#›</a:t>
            </a:fld>
            <a:endParaRPr lang="es-AR"/>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88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AA69F-5178-4432-A016-DB4B1366949D}" type="datetimeFigureOut">
              <a:rPr lang="es-AR" smtClean="0"/>
              <a:t>17/6/2020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19877C4-198E-4D8E-8B9B-DE78DC7FA998}" type="slidenum">
              <a:rPr lang="es-AR" smtClean="0"/>
              <a:t>‹#›</a:t>
            </a:fld>
            <a:endParaRPr lang="es-AR"/>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891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AA69F-5178-4432-A016-DB4B1366949D}" type="datetimeFigureOut">
              <a:rPr lang="es-AR" smtClean="0"/>
              <a:t>17/6/2020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19877C4-198E-4D8E-8B9B-DE78DC7FA998}" type="slidenum">
              <a:rPr lang="es-AR" smtClean="0"/>
              <a:t>‹#›</a:t>
            </a:fld>
            <a:endParaRPr lang="es-AR"/>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86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AA69F-5178-4432-A016-DB4B1366949D}" type="datetimeFigureOut">
              <a:rPr lang="es-AR" smtClean="0"/>
              <a:t>17/6/2020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19877C4-198E-4D8E-8B9B-DE78DC7FA998}" type="slidenum">
              <a:rPr lang="es-AR" smtClean="0"/>
              <a:t>‹#›</a:t>
            </a:fld>
            <a:endParaRPr lang="es-AR"/>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092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0AA69F-5178-4432-A016-DB4B1366949D}" type="datetimeFigureOut">
              <a:rPr lang="es-AR" smtClean="0"/>
              <a:t>17/6/2020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119877C4-198E-4D8E-8B9B-DE78DC7FA998}" type="slidenum">
              <a:rPr lang="es-AR" smtClean="0"/>
              <a:t>‹#›</a:t>
            </a:fld>
            <a:endParaRPr lang="es-AR"/>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909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AA69F-5178-4432-A016-DB4B1366949D}" type="datetimeFigureOut">
              <a:rPr lang="es-AR" smtClean="0"/>
              <a:t>17/6/2020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119877C4-198E-4D8E-8B9B-DE78DC7FA998}" type="slidenum">
              <a:rPr lang="es-AR" smtClean="0"/>
              <a:t>‹#›</a:t>
            </a:fld>
            <a:endParaRPr lang="es-AR"/>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254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AA69F-5178-4432-A016-DB4B1366949D}" type="datetimeFigureOut">
              <a:rPr lang="es-AR" smtClean="0"/>
              <a:t>17/6/2020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119877C4-198E-4D8E-8B9B-DE78DC7FA998}" type="slidenum">
              <a:rPr lang="es-AR" smtClean="0"/>
              <a:t>‹#›</a:t>
            </a:fld>
            <a:endParaRPr lang="es-AR"/>
          </a:p>
        </p:txBody>
      </p:sp>
    </p:spTree>
    <p:extLst>
      <p:ext uri="{BB962C8B-B14F-4D97-AF65-F5344CB8AC3E}">
        <p14:creationId xmlns:p14="http://schemas.microsoft.com/office/powerpoint/2010/main" val="267661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0AA69F-5178-4432-A016-DB4B1366949D}" type="datetimeFigureOut">
              <a:rPr lang="es-AR" smtClean="0"/>
              <a:t>17/6/2020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19877C4-198E-4D8E-8B9B-DE78DC7FA998}" type="slidenum">
              <a:rPr lang="es-AR" smtClean="0"/>
              <a:t>‹#›</a:t>
            </a:fld>
            <a:endParaRPr lang="es-AR"/>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056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820AA69F-5178-4432-A016-DB4B1366949D}" type="datetimeFigureOut">
              <a:rPr lang="es-AR" smtClean="0"/>
              <a:t>17/6/2020</a:t>
            </a:fld>
            <a:endParaRPr lang="es-AR"/>
          </a:p>
        </p:txBody>
      </p:sp>
      <p:sp>
        <p:nvSpPr>
          <p:cNvPr id="6" name="Footer Placeholder 5"/>
          <p:cNvSpPr>
            <a:spLocks noGrp="1"/>
          </p:cNvSpPr>
          <p:nvPr>
            <p:ph type="ftr" sz="quarter" idx="11"/>
          </p:nvPr>
        </p:nvSpPr>
        <p:spPr>
          <a:xfrm>
            <a:off x="1534910" y="318640"/>
            <a:ext cx="5453475" cy="320931"/>
          </a:xfrm>
        </p:spPr>
        <p:txBody>
          <a:bodyPr/>
          <a:lstStyle/>
          <a:p>
            <a:endParaRPr lang="es-AR"/>
          </a:p>
        </p:txBody>
      </p:sp>
      <p:sp>
        <p:nvSpPr>
          <p:cNvPr id="7" name="Slide Number Placeholder 6"/>
          <p:cNvSpPr>
            <a:spLocks noGrp="1"/>
          </p:cNvSpPr>
          <p:nvPr>
            <p:ph type="sldNum" sz="quarter" idx="12"/>
          </p:nvPr>
        </p:nvSpPr>
        <p:spPr/>
        <p:txBody>
          <a:bodyPr/>
          <a:lstStyle/>
          <a:p>
            <a:fld id="{119877C4-198E-4D8E-8B9B-DE78DC7FA998}" type="slidenum">
              <a:rPr lang="es-AR" smtClean="0"/>
              <a:t>‹#›</a:t>
            </a:fld>
            <a:endParaRPr lang="es-AR"/>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00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0AA69F-5178-4432-A016-DB4B1366949D}" type="datetimeFigureOut">
              <a:rPr lang="es-AR" smtClean="0"/>
              <a:t>17/6/2020</a:t>
            </a:fld>
            <a:endParaRPr lang="es-AR"/>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19877C4-198E-4D8E-8B9B-DE78DC7FA998}" type="slidenum">
              <a:rPr lang="es-AR" smtClean="0"/>
              <a:t>‹#›</a:t>
            </a:fld>
            <a:endParaRPr lang="es-AR"/>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720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nfluence.forge.avaya.com/display/JOULE/Oceana+3.x+Knowledge+Base+Libr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2740-ADC1-4891-B437-186B66E98247}"/>
              </a:ext>
            </a:extLst>
          </p:cNvPr>
          <p:cNvSpPr>
            <a:spLocks noGrp="1"/>
          </p:cNvSpPr>
          <p:nvPr>
            <p:ph type="ctrTitle"/>
          </p:nvPr>
        </p:nvSpPr>
        <p:spPr/>
        <p:txBody>
          <a:bodyPr>
            <a:normAutofit fontScale="90000"/>
          </a:bodyPr>
          <a:lstStyle/>
          <a:p>
            <a:r>
              <a:rPr lang="en-US" dirty="0"/>
              <a:t>Send Information to Context Store through Oceana</a:t>
            </a:r>
            <a:endParaRPr lang="es-AR" dirty="0"/>
          </a:p>
        </p:txBody>
      </p:sp>
    </p:spTree>
    <p:extLst>
      <p:ext uri="{BB962C8B-B14F-4D97-AF65-F5344CB8AC3E}">
        <p14:creationId xmlns:p14="http://schemas.microsoft.com/office/powerpoint/2010/main" val="379497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243F-EBD8-43DA-B61E-49B43751FD3C}"/>
              </a:ext>
            </a:extLst>
          </p:cNvPr>
          <p:cNvSpPr>
            <a:spLocks noGrp="1"/>
          </p:cNvSpPr>
          <p:nvPr>
            <p:ph type="title"/>
          </p:nvPr>
        </p:nvSpPr>
        <p:spPr/>
        <p:txBody>
          <a:bodyPr/>
          <a:lstStyle/>
          <a:p>
            <a:r>
              <a:rPr lang="en-US" dirty="0"/>
              <a:t>The POST Request</a:t>
            </a:r>
            <a:endParaRPr lang="es-AR" dirty="0"/>
          </a:p>
        </p:txBody>
      </p:sp>
      <p:graphicFrame>
        <p:nvGraphicFramePr>
          <p:cNvPr id="4" name="Content Placeholder 3">
            <a:extLst>
              <a:ext uri="{FF2B5EF4-FFF2-40B4-BE49-F238E27FC236}">
                <a16:creationId xmlns:a16="http://schemas.microsoft.com/office/drawing/2014/main" id="{35E276E2-2650-4E50-872B-4028CAA7267C}"/>
              </a:ext>
            </a:extLst>
          </p:cNvPr>
          <p:cNvGraphicFramePr>
            <a:graphicFrameLocks noGrp="1" noChangeAspect="1"/>
          </p:cNvGraphicFramePr>
          <p:nvPr>
            <p:ph idx="1"/>
            <p:extLst>
              <p:ext uri="{D42A27DB-BD31-4B8C-83A1-F6EECF244321}">
                <p14:modId xmlns:p14="http://schemas.microsoft.com/office/powerpoint/2010/main" val="154695390"/>
              </p:ext>
            </p:extLst>
          </p:nvPr>
        </p:nvGraphicFramePr>
        <p:xfrm>
          <a:off x="4949144" y="4295250"/>
          <a:ext cx="2691261" cy="814963"/>
        </p:xfrm>
        <a:graphic>
          <a:graphicData uri="http://schemas.openxmlformats.org/presentationml/2006/ole">
            <mc:AlternateContent xmlns:mc="http://schemas.openxmlformats.org/markup-compatibility/2006">
              <mc:Choice xmlns:v="urn:schemas-microsoft-com:vml" Requires="v">
                <p:oleObj spid="_x0000_s3078" name="Packager Shell Object" showAsIcon="1" r:id="rId3" imgW="1613880" imgH="488520" progId="Package">
                  <p:embed/>
                </p:oleObj>
              </mc:Choice>
              <mc:Fallback>
                <p:oleObj name="Packager Shell Object" showAsIcon="1" r:id="rId3" imgW="1613880" imgH="488520" progId="Package">
                  <p:embed/>
                  <p:pic>
                    <p:nvPicPr>
                      <p:cNvPr id="0" name=""/>
                      <p:cNvPicPr/>
                      <p:nvPr/>
                    </p:nvPicPr>
                    <p:blipFill>
                      <a:blip r:embed="rId4"/>
                      <a:stretch>
                        <a:fillRect/>
                      </a:stretch>
                    </p:blipFill>
                    <p:spPr>
                      <a:xfrm>
                        <a:off x="4949144" y="4295250"/>
                        <a:ext cx="2691261" cy="814963"/>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D524E30C-6FB1-46BA-9B35-B9E24619D062}"/>
              </a:ext>
            </a:extLst>
          </p:cNvPr>
          <p:cNvSpPr txBox="1">
            <a:spLocks/>
          </p:cNvSpPr>
          <p:nvPr/>
        </p:nvSpPr>
        <p:spPr>
          <a:xfrm>
            <a:off x="1534696" y="2015732"/>
            <a:ext cx="9520158"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The URL will be </a:t>
            </a:r>
            <a:r>
              <a:rPr lang="es-AR" dirty="0"/>
              <a:t>http://&lt;IP </a:t>
            </a:r>
            <a:r>
              <a:rPr lang="es-AR" dirty="0" err="1"/>
              <a:t>or</a:t>
            </a:r>
            <a:r>
              <a:rPr lang="es-AR" dirty="0"/>
              <a:t> DNS&gt;/services/OceanaCoreDataService/oceana/data/context/</a:t>
            </a:r>
            <a:r>
              <a:rPr lang="es-AR" dirty="0" err="1"/>
              <a:t>schema</a:t>
            </a:r>
            <a:endParaRPr lang="es-AR" dirty="0"/>
          </a:p>
          <a:p>
            <a:pPr lvl="1"/>
            <a:r>
              <a:rPr lang="es-AR" dirty="0" err="1"/>
              <a:t>With</a:t>
            </a:r>
            <a:r>
              <a:rPr lang="es-AR" dirty="0"/>
              <a:t> </a:t>
            </a:r>
            <a:r>
              <a:rPr lang="es-AR" dirty="0" err="1"/>
              <a:t>Header</a:t>
            </a:r>
            <a:r>
              <a:rPr lang="es-AR" dirty="0"/>
              <a:t>: [Content-</a:t>
            </a:r>
            <a:r>
              <a:rPr lang="es-AR" dirty="0" err="1"/>
              <a:t>Type</a:t>
            </a:r>
            <a:r>
              <a:rPr lang="es-AR" dirty="0"/>
              <a:t>: </a:t>
            </a:r>
            <a:r>
              <a:rPr lang="es-AR" dirty="0" err="1"/>
              <a:t>application</a:t>
            </a:r>
            <a:r>
              <a:rPr lang="es-AR" dirty="0"/>
              <a:t>/</a:t>
            </a:r>
            <a:r>
              <a:rPr lang="es-AR" dirty="0" err="1"/>
              <a:t>json</a:t>
            </a:r>
            <a:r>
              <a:rPr lang="es-AR" dirty="0"/>
              <a:t>]</a:t>
            </a:r>
          </a:p>
          <a:p>
            <a:pPr lvl="1"/>
            <a:r>
              <a:rPr lang="es-AR" dirty="0" err="1"/>
              <a:t>You</a:t>
            </a:r>
            <a:r>
              <a:rPr lang="es-AR" dirty="0"/>
              <a:t> can </a:t>
            </a:r>
            <a:r>
              <a:rPr lang="es-AR" dirty="0" err="1"/>
              <a:t>optionally</a:t>
            </a:r>
            <a:r>
              <a:rPr lang="es-AR" dirty="0"/>
              <a:t> </a:t>
            </a:r>
            <a:r>
              <a:rPr lang="es-AR" dirty="0" err="1"/>
              <a:t>send</a:t>
            </a:r>
            <a:r>
              <a:rPr lang="es-AR" dirty="0"/>
              <a:t> [</a:t>
            </a:r>
            <a:r>
              <a:rPr lang="es-AR" dirty="0" err="1"/>
              <a:t>lease</a:t>
            </a:r>
            <a:r>
              <a:rPr lang="es-AR" dirty="0"/>
              <a:t>=</a:t>
            </a:r>
            <a:r>
              <a:rPr lang="es-AR" dirty="0" err="1"/>
              <a:t>number</a:t>
            </a:r>
            <a:r>
              <a:rPr lang="es-AR" dirty="0"/>
              <a:t> </a:t>
            </a:r>
            <a:r>
              <a:rPr lang="es-AR" dirty="0" err="1"/>
              <a:t>of</a:t>
            </a:r>
            <a:r>
              <a:rPr lang="es-AR" dirty="0"/>
              <a:t> </a:t>
            </a:r>
            <a:r>
              <a:rPr lang="es-AR" dirty="0" err="1"/>
              <a:t>seconds</a:t>
            </a:r>
            <a:r>
              <a:rPr lang="es-AR" dirty="0"/>
              <a:t>] as a </a:t>
            </a:r>
            <a:r>
              <a:rPr lang="es-AR" dirty="0" err="1"/>
              <a:t>parameter</a:t>
            </a:r>
            <a:r>
              <a:rPr lang="es-AR" dirty="0"/>
              <a:t>, </a:t>
            </a:r>
            <a:r>
              <a:rPr lang="es-AR" dirty="0" err="1"/>
              <a:t>it</a:t>
            </a:r>
            <a:r>
              <a:rPr lang="es-AR" dirty="0"/>
              <a:t> Will be </a:t>
            </a:r>
            <a:r>
              <a:rPr lang="es-AR" dirty="0" err="1"/>
              <a:t>the</a:t>
            </a:r>
            <a:r>
              <a:rPr lang="es-AR" dirty="0"/>
              <a:t> </a:t>
            </a:r>
            <a:r>
              <a:rPr lang="es-AR" dirty="0" err="1"/>
              <a:t>duration</a:t>
            </a:r>
            <a:r>
              <a:rPr lang="es-AR" dirty="0"/>
              <a:t> </a:t>
            </a:r>
            <a:r>
              <a:rPr lang="es-AR" dirty="0" err="1"/>
              <a:t>of</a:t>
            </a:r>
            <a:r>
              <a:rPr lang="es-AR" dirty="0"/>
              <a:t> </a:t>
            </a:r>
            <a:r>
              <a:rPr lang="es-AR" dirty="0" err="1"/>
              <a:t>the</a:t>
            </a:r>
            <a:r>
              <a:rPr lang="es-AR" dirty="0"/>
              <a:t> </a:t>
            </a:r>
            <a:r>
              <a:rPr lang="es-AR" dirty="0" err="1"/>
              <a:t>registry</a:t>
            </a:r>
            <a:r>
              <a:rPr lang="es-AR" dirty="0"/>
              <a:t> in </a:t>
            </a:r>
            <a:r>
              <a:rPr lang="es-AR" dirty="0" err="1"/>
              <a:t>the</a:t>
            </a:r>
            <a:r>
              <a:rPr lang="es-AR" dirty="0"/>
              <a:t> </a:t>
            </a:r>
            <a:r>
              <a:rPr lang="es-AR" dirty="0" err="1"/>
              <a:t>ContextStore</a:t>
            </a:r>
            <a:r>
              <a:rPr lang="es-AR" dirty="0"/>
              <a:t> DB.</a:t>
            </a:r>
          </a:p>
          <a:p>
            <a:pPr lvl="1"/>
            <a:r>
              <a:rPr lang="en-US" dirty="0"/>
              <a:t>And body:</a:t>
            </a:r>
          </a:p>
        </p:txBody>
      </p:sp>
    </p:spTree>
    <p:extLst>
      <p:ext uri="{BB962C8B-B14F-4D97-AF65-F5344CB8AC3E}">
        <p14:creationId xmlns:p14="http://schemas.microsoft.com/office/powerpoint/2010/main" val="426574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81D9-F014-4238-8DA3-F91887C62116}"/>
              </a:ext>
            </a:extLst>
          </p:cNvPr>
          <p:cNvSpPr>
            <a:spLocks noGrp="1"/>
          </p:cNvSpPr>
          <p:nvPr>
            <p:ph type="title"/>
          </p:nvPr>
        </p:nvSpPr>
        <p:spPr/>
        <p:txBody>
          <a:bodyPr/>
          <a:lstStyle/>
          <a:p>
            <a:r>
              <a:rPr lang="en-US" dirty="0"/>
              <a:t>The Response</a:t>
            </a:r>
            <a:endParaRPr lang="es-AR" dirty="0"/>
          </a:p>
        </p:txBody>
      </p:sp>
      <p:sp>
        <p:nvSpPr>
          <p:cNvPr id="3" name="Content Placeholder 2">
            <a:extLst>
              <a:ext uri="{FF2B5EF4-FFF2-40B4-BE49-F238E27FC236}">
                <a16:creationId xmlns:a16="http://schemas.microsoft.com/office/drawing/2014/main" id="{4C1881AA-82B7-48E8-B447-080B463A9CE1}"/>
              </a:ext>
            </a:extLst>
          </p:cNvPr>
          <p:cNvSpPr>
            <a:spLocks noGrp="1"/>
          </p:cNvSpPr>
          <p:nvPr>
            <p:ph idx="1"/>
          </p:nvPr>
        </p:nvSpPr>
        <p:spPr/>
        <p:txBody>
          <a:bodyPr/>
          <a:lstStyle/>
          <a:p>
            <a:r>
              <a:rPr lang="en-US" dirty="0"/>
              <a:t>If no </a:t>
            </a:r>
            <a:r>
              <a:rPr lang="en-US" dirty="0" err="1"/>
              <a:t>contextId</a:t>
            </a:r>
            <a:r>
              <a:rPr lang="en-US" dirty="0"/>
              <a:t> was specified in the request, the response will be a </a:t>
            </a:r>
            <a:r>
              <a:rPr lang="en-US" dirty="0" err="1"/>
              <a:t>contextId</a:t>
            </a:r>
            <a:r>
              <a:rPr lang="en-US" dirty="0"/>
              <a:t>.</a:t>
            </a:r>
          </a:p>
          <a:p>
            <a:r>
              <a:rPr lang="es-AR" dirty="0" err="1"/>
              <a:t>The</a:t>
            </a:r>
            <a:r>
              <a:rPr lang="es-AR" dirty="0"/>
              <a:t> </a:t>
            </a:r>
            <a:r>
              <a:rPr lang="es-AR" dirty="0" err="1"/>
              <a:t>Body</a:t>
            </a:r>
            <a:r>
              <a:rPr lang="es-AR" dirty="0"/>
              <a:t>:</a:t>
            </a:r>
          </a:p>
        </p:txBody>
      </p:sp>
      <p:graphicFrame>
        <p:nvGraphicFramePr>
          <p:cNvPr id="4" name="Object 3">
            <a:extLst>
              <a:ext uri="{FF2B5EF4-FFF2-40B4-BE49-F238E27FC236}">
                <a16:creationId xmlns:a16="http://schemas.microsoft.com/office/drawing/2014/main" id="{4AF17479-2645-4444-9DD6-8A9ED8AAD606}"/>
              </a:ext>
            </a:extLst>
          </p:cNvPr>
          <p:cNvGraphicFramePr>
            <a:graphicFrameLocks noChangeAspect="1"/>
          </p:cNvGraphicFramePr>
          <p:nvPr>
            <p:extLst>
              <p:ext uri="{D42A27DB-BD31-4B8C-83A1-F6EECF244321}">
                <p14:modId xmlns:p14="http://schemas.microsoft.com/office/powerpoint/2010/main" val="560912944"/>
              </p:ext>
            </p:extLst>
          </p:nvPr>
        </p:nvGraphicFramePr>
        <p:xfrm>
          <a:off x="4474887" y="3429000"/>
          <a:ext cx="3549783" cy="1018001"/>
        </p:xfrm>
        <a:graphic>
          <a:graphicData uri="http://schemas.openxmlformats.org/presentationml/2006/ole">
            <mc:AlternateContent xmlns:mc="http://schemas.openxmlformats.org/markup-compatibility/2006">
              <mc:Choice xmlns:v="urn:schemas-microsoft-com:vml" Requires="v">
                <p:oleObj spid="_x0000_s4101" name="Packager Shell Object" showAsIcon="1" r:id="rId3" imgW="1704240" imgH="488520" progId="Package">
                  <p:embed/>
                </p:oleObj>
              </mc:Choice>
              <mc:Fallback>
                <p:oleObj name="Packager Shell Object" showAsIcon="1" r:id="rId3" imgW="1704240" imgH="488520" progId="Package">
                  <p:embed/>
                  <p:pic>
                    <p:nvPicPr>
                      <p:cNvPr id="0" name=""/>
                      <p:cNvPicPr/>
                      <p:nvPr/>
                    </p:nvPicPr>
                    <p:blipFill>
                      <a:blip r:embed="rId4"/>
                      <a:stretch>
                        <a:fillRect/>
                      </a:stretch>
                    </p:blipFill>
                    <p:spPr>
                      <a:xfrm>
                        <a:off x="4474887" y="3429000"/>
                        <a:ext cx="3549783" cy="1018001"/>
                      </a:xfrm>
                      <a:prstGeom prst="rect">
                        <a:avLst/>
                      </a:prstGeom>
                    </p:spPr>
                  </p:pic>
                </p:oleObj>
              </mc:Fallback>
            </mc:AlternateContent>
          </a:graphicData>
        </a:graphic>
      </p:graphicFrame>
    </p:spTree>
    <p:extLst>
      <p:ext uri="{BB962C8B-B14F-4D97-AF65-F5344CB8AC3E}">
        <p14:creationId xmlns:p14="http://schemas.microsoft.com/office/powerpoint/2010/main" val="13708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ADA3-967B-4F6C-9890-2CD747ACEE63}"/>
              </a:ext>
            </a:extLst>
          </p:cNvPr>
          <p:cNvSpPr>
            <a:spLocks noGrp="1"/>
          </p:cNvSpPr>
          <p:nvPr>
            <p:ph type="title"/>
          </p:nvPr>
        </p:nvSpPr>
        <p:spPr/>
        <p:txBody>
          <a:bodyPr/>
          <a:lstStyle/>
          <a:p>
            <a:r>
              <a:rPr lang="en-US" dirty="0"/>
              <a:t>Example Code</a:t>
            </a:r>
            <a:endParaRPr lang="es-AR" dirty="0"/>
          </a:p>
        </p:txBody>
      </p:sp>
      <p:graphicFrame>
        <p:nvGraphicFramePr>
          <p:cNvPr id="4" name="Content Placeholder 3">
            <a:extLst>
              <a:ext uri="{FF2B5EF4-FFF2-40B4-BE49-F238E27FC236}">
                <a16:creationId xmlns:a16="http://schemas.microsoft.com/office/drawing/2014/main" id="{96AA0822-A849-43D1-9BA5-3CEC775AF3C0}"/>
              </a:ext>
            </a:extLst>
          </p:cNvPr>
          <p:cNvGraphicFramePr>
            <a:graphicFrameLocks noGrp="1" noChangeAspect="1"/>
          </p:cNvGraphicFramePr>
          <p:nvPr>
            <p:ph idx="1"/>
            <p:extLst>
              <p:ext uri="{D42A27DB-BD31-4B8C-83A1-F6EECF244321}">
                <p14:modId xmlns:p14="http://schemas.microsoft.com/office/powerpoint/2010/main" val="2701339425"/>
              </p:ext>
            </p:extLst>
          </p:nvPr>
        </p:nvGraphicFramePr>
        <p:xfrm>
          <a:off x="2116171" y="3230218"/>
          <a:ext cx="3979829" cy="1614971"/>
        </p:xfrm>
        <a:graphic>
          <a:graphicData uri="http://schemas.openxmlformats.org/presentationml/2006/ole">
            <mc:AlternateContent xmlns:mc="http://schemas.openxmlformats.org/markup-compatibility/2006">
              <mc:Choice xmlns:v="urn:schemas-microsoft-com:vml" Requires="v">
                <p:oleObj spid="_x0000_s6148" name="Packager Shell Object" showAsIcon="1" r:id="rId3" imgW="1205640" imgH="488520" progId="Package">
                  <p:embed/>
                </p:oleObj>
              </mc:Choice>
              <mc:Fallback>
                <p:oleObj name="Packager Shell Object" showAsIcon="1" r:id="rId3" imgW="1205640" imgH="488520" progId="Package">
                  <p:embed/>
                  <p:pic>
                    <p:nvPicPr>
                      <p:cNvPr id="0" name=""/>
                      <p:cNvPicPr/>
                      <p:nvPr/>
                    </p:nvPicPr>
                    <p:blipFill>
                      <a:blip r:embed="rId4"/>
                      <a:stretch>
                        <a:fillRect/>
                      </a:stretch>
                    </p:blipFill>
                    <p:spPr>
                      <a:xfrm>
                        <a:off x="2116171" y="3230218"/>
                        <a:ext cx="3979829" cy="1614971"/>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F4AD86D-5211-43E2-A19F-A53C635D8A48}"/>
              </a:ext>
            </a:extLst>
          </p:cNvPr>
          <p:cNvGraphicFramePr>
            <a:graphicFrameLocks noChangeAspect="1"/>
          </p:cNvGraphicFramePr>
          <p:nvPr>
            <p:extLst>
              <p:ext uri="{D42A27DB-BD31-4B8C-83A1-F6EECF244321}">
                <p14:modId xmlns:p14="http://schemas.microsoft.com/office/powerpoint/2010/main" val="1792686993"/>
              </p:ext>
            </p:extLst>
          </p:nvPr>
        </p:nvGraphicFramePr>
        <p:xfrm>
          <a:off x="5972147" y="3230218"/>
          <a:ext cx="3979829" cy="1625713"/>
        </p:xfrm>
        <a:graphic>
          <a:graphicData uri="http://schemas.openxmlformats.org/presentationml/2006/ole">
            <mc:AlternateContent xmlns:mc="http://schemas.openxmlformats.org/markup-compatibility/2006">
              <mc:Choice xmlns:v="urn:schemas-microsoft-com:vml" Requires="v">
                <p:oleObj spid="_x0000_s6149" name="Packager Shell Object" showAsIcon="1" r:id="rId5" imgW="1196640" imgH="488520" progId="Package">
                  <p:embed/>
                </p:oleObj>
              </mc:Choice>
              <mc:Fallback>
                <p:oleObj name="Packager Shell Object" showAsIcon="1" r:id="rId5" imgW="1196640" imgH="488520" progId="Package">
                  <p:embed/>
                  <p:pic>
                    <p:nvPicPr>
                      <p:cNvPr id="0" name=""/>
                      <p:cNvPicPr/>
                      <p:nvPr/>
                    </p:nvPicPr>
                    <p:blipFill>
                      <a:blip r:embed="rId6"/>
                      <a:stretch>
                        <a:fillRect/>
                      </a:stretch>
                    </p:blipFill>
                    <p:spPr>
                      <a:xfrm>
                        <a:off x="5972147" y="3230218"/>
                        <a:ext cx="3979829" cy="1625713"/>
                      </a:xfrm>
                      <a:prstGeom prst="rect">
                        <a:avLst/>
                      </a:prstGeom>
                    </p:spPr>
                  </p:pic>
                </p:oleObj>
              </mc:Fallback>
            </mc:AlternateContent>
          </a:graphicData>
        </a:graphic>
      </p:graphicFrame>
    </p:spTree>
    <p:extLst>
      <p:ext uri="{BB962C8B-B14F-4D97-AF65-F5344CB8AC3E}">
        <p14:creationId xmlns:p14="http://schemas.microsoft.com/office/powerpoint/2010/main" val="61529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F750-C494-460D-85EC-0621414C3F1A}"/>
              </a:ext>
            </a:extLst>
          </p:cNvPr>
          <p:cNvSpPr>
            <a:spLocks noGrp="1"/>
          </p:cNvSpPr>
          <p:nvPr>
            <p:ph type="title"/>
          </p:nvPr>
        </p:nvSpPr>
        <p:spPr/>
        <p:txBody>
          <a:bodyPr/>
          <a:lstStyle/>
          <a:p>
            <a:r>
              <a:rPr lang="en-US" dirty="0"/>
              <a:t>The GET Customer Id</a:t>
            </a:r>
            <a:endParaRPr lang="es-AR" dirty="0"/>
          </a:p>
        </p:txBody>
      </p:sp>
      <p:sp>
        <p:nvSpPr>
          <p:cNvPr id="3" name="Content Placeholder 2">
            <a:extLst>
              <a:ext uri="{FF2B5EF4-FFF2-40B4-BE49-F238E27FC236}">
                <a16:creationId xmlns:a16="http://schemas.microsoft.com/office/drawing/2014/main" id="{9E1ED403-3C9B-4F51-AE92-F66EEE1F1AD5}"/>
              </a:ext>
            </a:extLst>
          </p:cNvPr>
          <p:cNvSpPr>
            <a:spLocks noGrp="1"/>
          </p:cNvSpPr>
          <p:nvPr>
            <p:ph idx="1"/>
          </p:nvPr>
        </p:nvSpPr>
        <p:spPr/>
        <p:txBody>
          <a:bodyPr/>
          <a:lstStyle/>
          <a:p>
            <a:r>
              <a:rPr lang="en-US" dirty="0"/>
              <a:t>Before calling the above method, we need a </a:t>
            </a:r>
            <a:r>
              <a:rPr lang="en-US" dirty="0" err="1"/>
              <a:t>customerId</a:t>
            </a:r>
            <a:r>
              <a:rPr lang="en-US" dirty="0"/>
              <a:t> to pass on the Request body.</a:t>
            </a:r>
          </a:p>
          <a:p>
            <a:r>
              <a:rPr lang="en-US" dirty="0"/>
              <a:t>This is obtained by a different API call, to another service, the </a:t>
            </a:r>
            <a:r>
              <a:rPr lang="en-US" dirty="0" err="1"/>
              <a:t>getCustomerId</a:t>
            </a:r>
            <a:r>
              <a:rPr lang="en-US" dirty="0"/>
              <a:t>.</a:t>
            </a:r>
          </a:p>
          <a:p>
            <a:r>
              <a:rPr lang="es-AR" dirty="0" err="1"/>
              <a:t>It’s</a:t>
            </a:r>
            <a:r>
              <a:rPr lang="es-AR" dirty="0"/>
              <a:t> a REST GET </a:t>
            </a:r>
            <a:r>
              <a:rPr lang="es-AR" dirty="0" err="1"/>
              <a:t>call</a:t>
            </a:r>
            <a:r>
              <a:rPr lang="es-AR" dirty="0"/>
              <a:t> </a:t>
            </a:r>
            <a:r>
              <a:rPr lang="es-AR" dirty="0" err="1"/>
              <a:t>to</a:t>
            </a:r>
            <a:r>
              <a:rPr lang="es-AR" dirty="0"/>
              <a:t> http://&lt;IP </a:t>
            </a:r>
            <a:r>
              <a:rPr lang="es-AR" dirty="0" err="1"/>
              <a:t>or</a:t>
            </a:r>
            <a:r>
              <a:rPr lang="es-AR" dirty="0"/>
              <a:t> DNS&gt;/</a:t>
            </a:r>
            <a:r>
              <a:rPr lang="en-US" dirty="0"/>
              <a:t> services/</a:t>
            </a:r>
            <a:r>
              <a:rPr lang="en-US" dirty="0" err="1"/>
              <a:t>CustomerManagement</a:t>
            </a:r>
            <a:r>
              <a:rPr lang="en-US" dirty="0"/>
              <a:t>/rest/customers/</a:t>
            </a:r>
            <a:r>
              <a:rPr lang="en-US" dirty="0" err="1"/>
              <a:t>customerId?phone</a:t>
            </a:r>
            <a:r>
              <a:rPr lang="en-US" dirty="0"/>
              <a:t>=&lt;caller ani&gt;</a:t>
            </a:r>
          </a:p>
          <a:p>
            <a:r>
              <a:rPr lang="en-US" dirty="0"/>
              <a:t>The IP/DNS is the same as before, the Cluster IP or DNS.</a:t>
            </a:r>
          </a:p>
          <a:p>
            <a:r>
              <a:rPr lang="en-US" dirty="0"/>
              <a:t>We use the caller ANI as parameter.</a:t>
            </a:r>
            <a:endParaRPr lang="es-AR" dirty="0"/>
          </a:p>
        </p:txBody>
      </p:sp>
    </p:spTree>
    <p:extLst>
      <p:ext uri="{BB962C8B-B14F-4D97-AF65-F5344CB8AC3E}">
        <p14:creationId xmlns:p14="http://schemas.microsoft.com/office/powerpoint/2010/main" val="366067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D8EA-DA6B-497F-BA27-2EE81140BDF7}"/>
              </a:ext>
            </a:extLst>
          </p:cNvPr>
          <p:cNvSpPr>
            <a:spLocks noGrp="1"/>
          </p:cNvSpPr>
          <p:nvPr>
            <p:ph type="title"/>
          </p:nvPr>
        </p:nvSpPr>
        <p:spPr/>
        <p:txBody>
          <a:bodyPr/>
          <a:lstStyle/>
          <a:p>
            <a:r>
              <a:rPr lang="en-US" dirty="0"/>
              <a:t>The GET Customer Id</a:t>
            </a:r>
            <a:endParaRPr lang="es-AR" dirty="0"/>
          </a:p>
        </p:txBody>
      </p:sp>
      <p:sp>
        <p:nvSpPr>
          <p:cNvPr id="3" name="Content Placeholder 2">
            <a:extLst>
              <a:ext uri="{FF2B5EF4-FFF2-40B4-BE49-F238E27FC236}">
                <a16:creationId xmlns:a16="http://schemas.microsoft.com/office/drawing/2014/main" id="{6C3BA9F1-44B3-45C9-A7BD-64E5C88EEEB1}"/>
              </a:ext>
            </a:extLst>
          </p:cNvPr>
          <p:cNvSpPr>
            <a:spLocks noGrp="1"/>
          </p:cNvSpPr>
          <p:nvPr>
            <p:ph idx="1"/>
          </p:nvPr>
        </p:nvSpPr>
        <p:spPr/>
        <p:txBody>
          <a:bodyPr/>
          <a:lstStyle/>
          <a:p>
            <a:r>
              <a:rPr lang="en-US" dirty="0"/>
              <a:t>The response is a Json that contains the </a:t>
            </a:r>
            <a:r>
              <a:rPr lang="en-US" dirty="0" err="1"/>
              <a:t>customerId</a:t>
            </a:r>
            <a:r>
              <a:rPr lang="en-US" dirty="0"/>
              <a:t>.</a:t>
            </a:r>
          </a:p>
          <a:p>
            <a:r>
              <a:rPr lang="en-US" dirty="0"/>
              <a:t>We will always get a </a:t>
            </a:r>
            <a:r>
              <a:rPr lang="en-US" dirty="0" err="1"/>
              <a:t>customerId</a:t>
            </a:r>
            <a:r>
              <a:rPr lang="en-US" dirty="0"/>
              <a:t>, even with new caller. All </a:t>
            </a:r>
            <a:r>
              <a:rPr lang="en-US" dirty="0" err="1"/>
              <a:t>customerIds</a:t>
            </a:r>
            <a:r>
              <a:rPr lang="en-US" dirty="0"/>
              <a:t> are valid to be used in the </a:t>
            </a:r>
            <a:r>
              <a:rPr lang="en-US" dirty="0" err="1"/>
              <a:t>ContextStore</a:t>
            </a:r>
            <a:r>
              <a:rPr lang="en-US" dirty="0"/>
              <a:t> Request.</a:t>
            </a:r>
          </a:p>
          <a:p>
            <a:r>
              <a:rPr lang="en-US" dirty="0"/>
              <a:t>The Body is:</a:t>
            </a:r>
            <a:endParaRPr lang="es-AR" dirty="0"/>
          </a:p>
        </p:txBody>
      </p:sp>
      <p:graphicFrame>
        <p:nvGraphicFramePr>
          <p:cNvPr id="4" name="Object 3">
            <a:extLst>
              <a:ext uri="{FF2B5EF4-FFF2-40B4-BE49-F238E27FC236}">
                <a16:creationId xmlns:a16="http://schemas.microsoft.com/office/drawing/2014/main" id="{2B2BF41F-3A21-4D60-8BC6-AB8A23656D6C}"/>
              </a:ext>
            </a:extLst>
          </p:cNvPr>
          <p:cNvGraphicFramePr>
            <a:graphicFrameLocks noChangeAspect="1"/>
          </p:cNvGraphicFramePr>
          <p:nvPr>
            <p:extLst>
              <p:ext uri="{D42A27DB-BD31-4B8C-83A1-F6EECF244321}">
                <p14:modId xmlns:p14="http://schemas.microsoft.com/office/powerpoint/2010/main" val="1111748292"/>
              </p:ext>
            </p:extLst>
          </p:nvPr>
        </p:nvGraphicFramePr>
        <p:xfrm>
          <a:off x="4076644" y="3792538"/>
          <a:ext cx="4038712" cy="1057758"/>
        </p:xfrm>
        <a:graphic>
          <a:graphicData uri="http://schemas.openxmlformats.org/presentationml/2006/ole">
            <mc:AlternateContent xmlns:mc="http://schemas.openxmlformats.org/markup-compatibility/2006">
              <mc:Choice xmlns:v="urn:schemas-microsoft-com:vml" Requires="v">
                <p:oleObj spid="_x0000_s5124" name="Packager Shell Object" showAsIcon="1" r:id="rId3" imgW="1867680" imgH="488520" progId="Package">
                  <p:embed/>
                </p:oleObj>
              </mc:Choice>
              <mc:Fallback>
                <p:oleObj name="Packager Shell Object" showAsIcon="1" r:id="rId3" imgW="1867680" imgH="488520" progId="Package">
                  <p:embed/>
                  <p:pic>
                    <p:nvPicPr>
                      <p:cNvPr id="0" name=""/>
                      <p:cNvPicPr/>
                      <p:nvPr/>
                    </p:nvPicPr>
                    <p:blipFill>
                      <a:blip r:embed="rId4"/>
                      <a:stretch>
                        <a:fillRect/>
                      </a:stretch>
                    </p:blipFill>
                    <p:spPr>
                      <a:xfrm>
                        <a:off x="4076644" y="3792538"/>
                        <a:ext cx="4038712" cy="1057758"/>
                      </a:xfrm>
                      <a:prstGeom prst="rect">
                        <a:avLst/>
                      </a:prstGeom>
                    </p:spPr>
                  </p:pic>
                </p:oleObj>
              </mc:Fallback>
            </mc:AlternateContent>
          </a:graphicData>
        </a:graphic>
      </p:graphicFrame>
    </p:spTree>
    <p:extLst>
      <p:ext uri="{BB962C8B-B14F-4D97-AF65-F5344CB8AC3E}">
        <p14:creationId xmlns:p14="http://schemas.microsoft.com/office/powerpoint/2010/main" val="192094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32E8-2310-4F16-8881-9F7F83C9B479}"/>
              </a:ext>
            </a:extLst>
          </p:cNvPr>
          <p:cNvSpPr>
            <a:spLocks noGrp="1"/>
          </p:cNvSpPr>
          <p:nvPr>
            <p:ph type="title"/>
          </p:nvPr>
        </p:nvSpPr>
        <p:spPr/>
        <p:txBody>
          <a:bodyPr>
            <a:normAutofit/>
          </a:bodyPr>
          <a:lstStyle/>
          <a:p>
            <a:pPr algn="ctr"/>
            <a:r>
              <a:rPr lang="en-US" sz="6600" dirty="0"/>
              <a:t>Questions?</a:t>
            </a:r>
            <a:endParaRPr lang="es-AR" sz="6600" dirty="0"/>
          </a:p>
        </p:txBody>
      </p:sp>
    </p:spTree>
    <p:extLst>
      <p:ext uri="{BB962C8B-B14F-4D97-AF65-F5344CB8AC3E}">
        <p14:creationId xmlns:p14="http://schemas.microsoft.com/office/powerpoint/2010/main" val="388715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0BD3-F14E-4910-9BB7-FAC931A222A1}"/>
              </a:ext>
            </a:extLst>
          </p:cNvPr>
          <p:cNvSpPr>
            <a:spLocks noGrp="1"/>
          </p:cNvSpPr>
          <p:nvPr>
            <p:ph type="title"/>
          </p:nvPr>
        </p:nvSpPr>
        <p:spPr/>
        <p:txBody>
          <a:bodyPr/>
          <a:lstStyle/>
          <a:p>
            <a:r>
              <a:rPr lang="en-US" dirty="0"/>
              <a:t>Oceana</a:t>
            </a:r>
            <a:endParaRPr lang="es-AR" dirty="0"/>
          </a:p>
        </p:txBody>
      </p:sp>
      <p:sp>
        <p:nvSpPr>
          <p:cNvPr id="3" name="Content Placeholder 2">
            <a:extLst>
              <a:ext uri="{FF2B5EF4-FFF2-40B4-BE49-F238E27FC236}">
                <a16:creationId xmlns:a16="http://schemas.microsoft.com/office/drawing/2014/main" id="{35087617-7601-4961-BA80-8A7FA2BE2A42}"/>
              </a:ext>
            </a:extLst>
          </p:cNvPr>
          <p:cNvSpPr>
            <a:spLocks noGrp="1"/>
          </p:cNvSpPr>
          <p:nvPr>
            <p:ph idx="1"/>
          </p:nvPr>
        </p:nvSpPr>
        <p:spPr/>
        <p:txBody>
          <a:bodyPr/>
          <a:lstStyle/>
          <a:p>
            <a:pPr algn="just"/>
            <a:r>
              <a:rPr lang="en-US" dirty="0"/>
              <a:t>Avaya Oceana is the first delivery of Avaya’s next generation multi-touch contact center solution that helps organizations deliver a seamless customer experience across any channel of the customer's choosing. With Oceana, contact centers can seamlessly handle customer interactions in context across all devices and channels – mobile, web, chat, SMS, social media, voice, email and video – supported by strategic business rules and criteria, modern omnichannel agent desktop workspaces (Avaya Oceana™ Workspaces), and, with Avaya </a:t>
            </a:r>
            <a:r>
              <a:rPr lang="en-US" dirty="0" err="1"/>
              <a:t>Oceanalytics</a:t>
            </a:r>
            <a:r>
              <a:rPr lang="en-US" dirty="0"/>
              <a:t>™, cradle to grave reporting of the end to end customer journey across all omnichannel touch points.</a:t>
            </a:r>
            <a:endParaRPr lang="es-AR" dirty="0"/>
          </a:p>
        </p:txBody>
      </p:sp>
    </p:spTree>
    <p:extLst>
      <p:ext uri="{BB962C8B-B14F-4D97-AF65-F5344CB8AC3E}">
        <p14:creationId xmlns:p14="http://schemas.microsoft.com/office/powerpoint/2010/main" val="251899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BD95-CD37-4322-920E-5DBDAA3A8928}"/>
              </a:ext>
            </a:extLst>
          </p:cNvPr>
          <p:cNvSpPr>
            <a:spLocks noGrp="1"/>
          </p:cNvSpPr>
          <p:nvPr>
            <p:ph type="title"/>
          </p:nvPr>
        </p:nvSpPr>
        <p:spPr/>
        <p:txBody>
          <a:bodyPr/>
          <a:lstStyle/>
          <a:p>
            <a:r>
              <a:rPr lang="en-US" dirty="0"/>
              <a:t>Oceana</a:t>
            </a:r>
            <a:endParaRPr lang="es-AR" dirty="0"/>
          </a:p>
        </p:txBody>
      </p:sp>
      <p:pic>
        <p:nvPicPr>
          <p:cNvPr id="1026" name="Picture 2">
            <a:extLst>
              <a:ext uri="{FF2B5EF4-FFF2-40B4-BE49-F238E27FC236}">
                <a16:creationId xmlns:a16="http://schemas.microsoft.com/office/drawing/2014/main" id="{3048A9C2-4BD5-4B56-B338-E67A81051D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8612" y="1960798"/>
            <a:ext cx="7374775" cy="409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01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4A7C-B079-411A-AFFB-635D94A7B7BA}"/>
              </a:ext>
            </a:extLst>
          </p:cNvPr>
          <p:cNvSpPr>
            <a:spLocks noGrp="1"/>
          </p:cNvSpPr>
          <p:nvPr>
            <p:ph type="title"/>
          </p:nvPr>
        </p:nvSpPr>
        <p:spPr/>
        <p:txBody>
          <a:bodyPr/>
          <a:lstStyle/>
          <a:p>
            <a:r>
              <a:rPr lang="en-US" dirty="0"/>
              <a:t>Oceana</a:t>
            </a:r>
            <a:endParaRPr lang="es-AR" dirty="0"/>
          </a:p>
        </p:txBody>
      </p:sp>
      <p:sp>
        <p:nvSpPr>
          <p:cNvPr id="3" name="Content Placeholder 2">
            <a:extLst>
              <a:ext uri="{FF2B5EF4-FFF2-40B4-BE49-F238E27FC236}">
                <a16:creationId xmlns:a16="http://schemas.microsoft.com/office/drawing/2014/main" id="{057856AE-8CF9-4B80-9E83-EF5F82BC1B7B}"/>
              </a:ext>
            </a:extLst>
          </p:cNvPr>
          <p:cNvSpPr>
            <a:spLocks noGrp="1"/>
          </p:cNvSpPr>
          <p:nvPr>
            <p:ph idx="1"/>
          </p:nvPr>
        </p:nvSpPr>
        <p:spPr/>
        <p:txBody>
          <a:bodyPr/>
          <a:lstStyle/>
          <a:p>
            <a:r>
              <a:rPr lang="en-US" dirty="0"/>
              <a:t>Questions:</a:t>
            </a:r>
          </a:p>
          <a:p>
            <a:endParaRPr lang="en-US" dirty="0"/>
          </a:p>
          <a:p>
            <a:r>
              <a:rPr lang="es-AR" dirty="0">
                <a:hlinkClick r:id="rId2"/>
              </a:rPr>
              <a:t>https://confluence.forge.avaya.com/display/JOULE/Oceana+3.x+Knowledge+Base+Library</a:t>
            </a:r>
            <a:endParaRPr lang="es-AR" dirty="0"/>
          </a:p>
        </p:txBody>
      </p:sp>
    </p:spTree>
    <p:extLst>
      <p:ext uri="{BB962C8B-B14F-4D97-AF65-F5344CB8AC3E}">
        <p14:creationId xmlns:p14="http://schemas.microsoft.com/office/powerpoint/2010/main" val="229235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568B-ED23-4B86-8C60-AC29FC527F72}"/>
              </a:ext>
            </a:extLst>
          </p:cNvPr>
          <p:cNvSpPr>
            <a:spLocks noGrp="1"/>
          </p:cNvSpPr>
          <p:nvPr>
            <p:ph type="title"/>
          </p:nvPr>
        </p:nvSpPr>
        <p:spPr/>
        <p:txBody>
          <a:bodyPr/>
          <a:lstStyle/>
          <a:p>
            <a:r>
              <a:rPr lang="en-US" dirty="0"/>
              <a:t>Oceana Context Store</a:t>
            </a:r>
            <a:endParaRPr lang="es-AR" dirty="0"/>
          </a:p>
        </p:txBody>
      </p:sp>
      <p:sp>
        <p:nvSpPr>
          <p:cNvPr id="3" name="Content Placeholder 2">
            <a:extLst>
              <a:ext uri="{FF2B5EF4-FFF2-40B4-BE49-F238E27FC236}">
                <a16:creationId xmlns:a16="http://schemas.microsoft.com/office/drawing/2014/main" id="{E69E8995-7623-4BB9-A381-DF4361D897B9}"/>
              </a:ext>
            </a:extLst>
          </p:cNvPr>
          <p:cNvSpPr>
            <a:spLocks noGrp="1"/>
          </p:cNvSpPr>
          <p:nvPr>
            <p:ph idx="1"/>
          </p:nvPr>
        </p:nvSpPr>
        <p:spPr/>
        <p:txBody>
          <a:bodyPr/>
          <a:lstStyle/>
          <a:p>
            <a:r>
              <a:rPr lang="en-US" dirty="0"/>
              <a:t>Avaya Oceana enables organizations to map the customer journey across self-service and assisted service channels by storing data during the journey in the context store  in-memory data grid. Data may consist of customer information either historical or provided in real-time, enterprise data, as well as situational / environmental data (e.g. device using, location, etc.). This customer journey data can be used by the workflows, resource matching engine, as well as agents and staff to make smarter real-time decisions on behalf of the customer and business.</a:t>
            </a:r>
          </a:p>
          <a:p>
            <a:r>
              <a:rPr lang="en-US" dirty="0"/>
              <a:t>This information is temporary.</a:t>
            </a:r>
            <a:endParaRPr lang="es-AR" dirty="0"/>
          </a:p>
        </p:txBody>
      </p:sp>
    </p:spTree>
    <p:extLst>
      <p:ext uri="{BB962C8B-B14F-4D97-AF65-F5344CB8AC3E}">
        <p14:creationId xmlns:p14="http://schemas.microsoft.com/office/powerpoint/2010/main" val="206481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5B5E-73FA-438E-8DCB-D079A90F7262}"/>
              </a:ext>
            </a:extLst>
          </p:cNvPr>
          <p:cNvSpPr>
            <a:spLocks noGrp="1"/>
          </p:cNvSpPr>
          <p:nvPr>
            <p:ph type="title"/>
          </p:nvPr>
        </p:nvSpPr>
        <p:spPr/>
        <p:txBody>
          <a:bodyPr/>
          <a:lstStyle/>
          <a:p>
            <a:r>
              <a:rPr lang="en-US" dirty="0"/>
              <a:t>Context Store Request Contents</a:t>
            </a:r>
            <a:endParaRPr lang="es-AR" dirty="0"/>
          </a:p>
        </p:txBody>
      </p:sp>
      <p:graphicFrame>
        <p:nvGraphicFramePr>
          <p:cNvPr id="8" name="Content Placeholder 7">
            <a:extLst>
              <a:ext uri="{FF2B5EF4-FFF2-40B4-BE49-F238E27FC236}">
                <a16:creationId xmlns:a16="http://schemas.microsoft.com/office/drawing/2014/main" id="{5AB013C0-A385-49EC-BD9C-EF748FB40364}"/>
              </a:ext>
            </a:extLst>
          </p:cNvPr>
          <p:cNvGraphicFramePr>
            <a:graphicFrameLocks noGrp="1" noChangeAspect="1"/>
          </p:cNvGraphicFramePr>
          <p:nvPr>
            <p:ph idx="1"/>
            <p:extLst>
              <p:ext uri="{D42A27DB-BD31-4B8C-83A1-F6EECF244321}">
                <p14:modId xmlns:p14="http://schemas.microsoft.com/office/powerpoint/2010/main" val="2793813998"/>
              </p:ext>
            </p:extLst>
          </p:nvPr>
        </p:nvGraphicFramePr>
        <p:xfrm>
          <a:off x="2642739" y="2383290"/>
          <a:ext cx="6906522" cy="2091420"/>
        </p:xfrm>
        <a:graphic>
          <a:graphicData uri="http://schemas.openxmlformats.org/presentationml/2006/ole">
            <mc:AlternateContent xmlns:mc="http://schemas.openxmlformats.org/markup-compatibility/2006">
              <mc:Choice xmlns:v="urn:schemas-microsoft-com:vml" Requires="v">
                <p:oleObj spid="_x0000_s2053" name="Packager Shell Object" showAsIcon="1" r:id="rId3" imgW="1613880" imgH="488520" progId="Package">
                  <p:embed/>
                </p:oleObj>
              </mc:Choice>
              <mc:Fallback>
                <p:oleObj name="Packager Shell Object" showAsIcon="1" r:id="rId3" imgW="1613880" imgH="488520" progId="Package">
                  <p:embed/>
                  <p:pic>
                    <p:nvPicPr>
                      <p:cNvPr id="0" name=""/>
                      <p:cNvPicPr/>
                      <p:nvPr/>
                    </p:nvPicPr>
                    <p:blipFill>
                      <a:blip r:embed="rId4"/>
                      <a:stretch>
                        <a:fillRect/>
                      </a:stretch>
                    </p:blipFill>
                    <p:spPr>
                      <a:xfrm>
                        <a:off x="2642739" y="2383290"/>
                        <a:ext cx="6906522" cy="2091420"/>
                      </a:xfrm>
                      <a:prstGeom prst="rect">
                        <a:avLst/>
                      </a:prstGeom>
                    </p:spPr>
                  </p:pic>
                </p:oleObj>
              </mc:Fallback>
            </mc:AlternateContent>
          </a:graphicData>
        </a:graphic>
      </p:graphicFrame>
    </p:spTree>
    <p:extLst>
      <p:ext uri="{BB962C8B-B14F-4D97-AF65-F5344CB8AC3E}">
        <p14:creationId xmlns:p14="http://schemas.microsoft.com/office/powerpoint/2010/main" val="89443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51C9-7594-439B-90D3-6B6620849EC9}"/>
              </a:ext>
            </a:extLst>
          </p:cNvPr>
          <p:cNvSpPr>
            <a:spLocks noGrp="1"/>
          </p:cNvSpPr>
          <p:nvPr>
            <p:ph type="title"/>
          </p:nvPr>
        </p:nvSpPr>
        <p:spPr/>
        <p:txBody>
          <a:bodyPr/>
          <a:lstStyle/>
          <a:p>
            <a:r>
              <a:rPr lang="en-US" dirty="0"/>
              <a:t>Oceana Service Maps</a:t>
            </a:r>
            <a:endParaRPr lang="es-AR" dirty="0"/>
          </a:p>
        </p:txBody>
      </p:sp>
      <p:sp>
        <p:nvSpPr>
          <p:cNvPr id="3" name="Content Placeholder 2">
            <a:extLst>
              <a:ext uri="{FF2B5EF4-FFF2-40B4-BE49-F238E27FC236}">
                <a16:creationId xmlns:a16="http://schemas.microsoft.com/office/drawing/2014/main" id="{348ED830-DEB0-45EF-8406-7CEACA991312}"/>
              </a:ext>
            </a:extLst>
          </p:cNvPr>
          <p:cNvSpPr>
            <a:spLocks noGrp="1"/>
          </p:cNvSpPr>
          <p:nvPr>
            <p:ph idx="1"/>
          </p:nvPr>
        </p:nvSpPr>
        <p:spPr/>
        <p:txBody>
          <a:bodyPr/>
          <a:lstStyle/>
          <a:p>
            <a:r>
              <a:rPr lang="en-US" dirty="0"/>
              <a:t>When making a transfer to an agent it may occur that the calls need to be routed to an agent with specific skills. That’s the reason why service maps exist.</a:t>
            </a:r>
          </a:p>
          <a:p>
            <a:r>
              <a:rPr lang="en-US" dirty="0"/>
              <a:t>Service Maps contain attribute information on what agents can take the call.</a:t>
            </a:r>
          </a:p>
          <a:p>
            <a:r>
              <a:rPr lang="en-US" dirty="0"/>
              <a:t>The Service Map attributes are compared against the agent attributes in order to get an agent with the specific skills.</a:t>
            </a:r>
            <a:endParaRPr lang="es-AR" dirty="0"/>
          </a:p>
        </p:txBody>
      </p:sp>
    </p:spTree>
    <p:extLst>
      <p:ext uri="{BB962C8B-B14F-4D97-AF65-F5344CB8AC3E}">
        <p14:creationId xmlns:p14="http://schemas.microsoft.com/office/powerpoint/2010/main" val="300525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6CC3-41E5-4E86-8710-C886297FBC6A}"/>
              </a:ext>
            </a:extLst>
          </p:cNvPr>
          <p:cNvSpPr>
            <a:spLocks noGrp="1"/>
          </p:cNvSpPr>
          <p:nvPr>
            <p:ph type="title"/>
          </p:nvPr>
        </p:nvSpPr>
        <p:spPr/>
        <p:txBody>
          <a:bodyPr/>
          <a:lstStyle/>
          <a:p>
            <a:r>
              <a:rPr lang="en-US" dirty="0"/>
              <a:t>How to Use It</a:t>
            </a:r>
            <a:endParaRPr lang="es-AR" dirty="0"/>
          </a:p>
        </p:txBody>
      </p:sp>
      <p:sp>
        <p:nvSpPr>
          <p:cNvPr id="3" name="Content Placeholder 2">
            <a:extLst>
              <a:ext uri="{FF2B5EF4-FFF2-40B4-BE49-F238E27FC236}">
                <a16:creationId xmlns:a16="http://schemas.microsoft.com/office/drawing/2014/main" id="{8366E6A8-6064-4BAA-A9BB-77F944B5A303}"/>
              </a:ext>
            </a:extLst>
          </p:cNvPr>
          <p:cNvSpPr>
            <a:spLocks noGrp="1"/>
          </p:cNvSpPr>
          <p:nvPr>
            <p:ph idx="1"/>
          </p:nvPr>
        </p:nvSpPr>
        <p:spPr/>
        <p:txBody>
          <a:bodyPr/>
          <a:lstStyle/>
          <a:p>
            <a:r>
              <a:rPr lang="en-US" dirty="0"/>
              <a:t>There are to ways to write information to Context Store. One is hitting that service directly and the other is through Oceana. Keep in mind that the Service Maps are used by Oceana when routing the call, so the first method won’t work with Service Maps.</a:t>
            </a:r>
          </a:p>
          <a:p>
            <a:r>
              <a:rPr lang="en-US" dirty="0"/>
              <a:t>In both cases, we have two ways of accomplishing this. By consuming the REST API, these services have published (this is equivalent to a WS call like when we access a customer back), or by using an OD plugin (DO NOT USE THIS METHOD).</a:t>
            </a:r>
            <a:endParaRPr lang="es-AR" dirty="0"/>
          </a:p>
        </p:txBody>
      </p:sp>
    </p:spTree>
    <p:extLst>
      <p:ext uri="{BB962C8B-B14F-4D97-AF65-F5344CB8AC3E}">
        <p14:creationId xmlns:p14="http://schemas.microsoft.com/office/powerpoint/2010/main" val="173342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2BDE-6611-4A45-B52A-75F196305983}"/>
              </a:ext>
            </a:extLst>
          </p:cNvPr>
          <p:cNvSpPr>
            <a:spLocks noGrp="1"/>
          </p:cNvSpPr>
          <p:nvPr>
            <p:ph type="title"/>
          </p:nvPr>
        </p:nvSpPr>
        <p:spPr/>
        <p:txBody>
          <a:bodyPr/>
          <a:lstStyle/>
          <a:p>
            <a:r>
              <a:rPr lang="en-US" dirty="0"/>
              <a:t>Using the REST API through Oceana</a:t>
            </a:r>
            <a:endParaRPr lang="es-AR" dirty="0"/>
          </a:p>
        </p:txBody>
      </p:sp>
      <p:sp>
        <p:nvSpPr>
          <p:cNvPr id="3" name="Content Placeholder 2">
            <a:extLst>
              <a:ext uri="{FF2B5EF4-FFF2-40B4-BE49-F238E27FC236}">
                <a16:creationId xmlns:a16="http://schemas.microsoft.com/office/drawing/2014/main" id="{FCC65AFA-48ED-4552-A653-44382756B037}"/>
              </a:ext>
            </a:extLst>
          </p:cNvPr>
          <p:cNvSpPr>
            <a:spLocks noGrp="1"/>
          </p:cNvSpPr>
          <p:nvPr>
            <p:ph idx="1"/>
          </p:nvPr>
        </p:nvSpPr>
        <p:spPr/>
        <p:txBody>
          <a:bodyPr/>
          <a:lstStyle/>
          <a:p>
            <a:r>
              <a:rPr lang="en-US" dirty="0"/>
              <a:t>All the URLs use HTTPS, with SSL.</a:t>
            </a:r>
          </a:p>
          <a:p>
            <a:r>
              <a:rPr lang="en-US" dirty="0"/>
              <a:t>There is no Authorization.</a:t>
            </a:r>
          </a:p>
          <a:p>
            <a:r>
              <a:rPr lang="en-US" dirty="0"/>
              <a:t>Requests and Responses are JSON.</a:t>
            </a:r>
          </a:p>
          <a:p>
            <a:r>
              <a:rPr lang="en-US" dirty="0"/>
              <a:t>What do you need?</a:t>
            </a:r>
          </a:p>
          <a:p>
            <a:pPr lvl="1"/>
            <a:r>
              <a:rPr lang="en-US" dirty="0"/>
              <a:t>The URL of the cluster where the Context Store is.</a:t>
            </a:r>
          </a:p>
          <a:p>
            <a:pPr lvl="1"/>
            <a:r>
              <a:rPr lang="en-US" dirty="0"/>
              <a:t>The information to build the service maps, which attributes are you going to pass.</a:t>
            </a:r>
          </a:p>
          <a:p>
            <a:pPr lvl="1"/>
            <a:r>
              <a:rPr lang="en-US" dirty="0"/>
              <a:t>The custom information you want to pass to the agent.</a:t>
            </a:r>
          </a:p>
          <a:p>
            <a:pPr lvl="1"/>
            <a:endParaRPr lang="en-US" dirty="0"/>
          </a:p>
        </p:txBody>
      </p:sp>
    </p:spTree>
    <p:extLst>
      <p:ext uri="{BB962C8B-B14F-4D97-AF65-F5344CB8AC3E}">
        <p14:creationId xmlns:p14="http://schemas.microsoft.com/office/powerpoint/2010/main" val="8053792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348</TotalTime>
  <Words>718</Words>
  <Application>Microsoft Office PowerPoint</Application>
  <PresentationFormat>Widescreen</PresentationFormat>
  <Paragraphs>47</Paragraphs>
  <Slides>15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9" baseType="lpstr">
      <vt:lpstr>Arial</vt:lpstr>
      <vt:lpstr>Palatino Linotype</vt:lpstr>
      <vt:lpstr>Gallery</vt:lpstr>
      <vt:lpstr>Package</vt:lpstr>
      <vt:lpstr>Send Information to Context Store through Oceana</vt:lpstr>
      <vt:lpstr>Oceana</vt:lpstr>
      <vt:lpstr>Oceana</vt:lpstr>
      <vt:lpstr>Oceana</vt:lpstr>
      <vt:lpstr>Oceana Context Store</vt:lpstr>
      <vt:lpstr>Context Store Request Contents</vt:lpstr>
      <vt:lpstr>Oceana Service Maps</vt:lpstr>
      <vt:lpstr>How to Use It</vt:lpstr>
      <vt:lpstr>Using the REST API through Oceana</vt:lpstr>
      <vt:lpstr>The POST Request</vt:lpstr>
      <vt:lpstr>The Response</vt:lpstr>
      <vt:lpstr>Example Code</vt:lpstr>
      <vt:lpstr>The GET Customer Id</vt:lpstr>
      <vt:lpstr>The GET Customer Id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Enviar Información a Context Store a Través de Oceana</dc:title>
  <dc:creator>fernando.wagner</dc:creator>
  <cp:lastModifiedBy>fernando.wagner</cp:lastModifiedBy>
  <cp:revision>13</cp:revision>
  <dcterms:created xsi:type="dcterms:W3CDTF">2020-06-17T15:51:29Z</dcterms:created>
  <dcterms:modified xsi:type="dcterms:W3CDTF">2020-06-17T21:39:53Z</dcterms:modified>
</cp:coreProperties>
</file>