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2" r:id="rId2"/>
  </p:sldMasterIdLst>
  <p:notesMasterIdLst>
    <p:notesMasterId r:id="rId8"/>
  </p:notesMasterIdLst>
  <p:handoutMasterIdLst>
    <p:handoutMasterId r:id="rId9"/>
  </p:handoutMasterIdLst>
  <p:sldIdLst>
    <p:sldId id="1035" r:id="rId3"/>
    <p:sldId id="1036" r:id="rId4"/>
    <p:sldId id="1037" r:id="rId5"/>
    <p:sldId id="1038" r:id="rId6"/>
    <p:sldId id="1039" r:id="rId7"/>
  </p:sldIdLst>
  <p:sldSz cx="9144000" cy="6858000" type="letter"/>
  <p:notesSz cx="7315200" cy="9601200"/>
  <p:defaultTextStyle>
    <a:defPPr>
      <a:defRPr lang="en-US"/>
    </a:defPPr>
    <a:lvl1pPr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5pPr>
    <a:lvl6pPr marL="22860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6pPr>
    <a:lvl7pPr marL="27432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7pPr>
    <a:lvl8pPr marL="32004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8pPr>
    <a:lvl9pPr marL="36576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9966"/>
    <a:srgbClr val="669900"/>
    <a:srgbClr val="FF9933"/>
    <a:srgbClr val="CCCC00"/>
    <a:srgbClr val="339933"/>
    <a:srgbClr val="FFCC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88099" autoAdjust="0"/>
  </p:normalViewPr>
  <p:slideViewPr>
    <p:cSldViewPr snapToGrid="0">
      <p:cViewPr>
        <p:scale>
          <a:sx n="70" d="100"/>
          <a:sy n="70" d="100"/>
        </p:scale>
        <p:origin x="-1440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826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563563" y="949325"/>
            <a:ext cx="2887662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 smtClean="0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63563" y="3736975"/>
            <a:ext cx="2887662" cy="2127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 smtClean="0"/>
          </a:p>
        </p:txBody>
      </p:sp>
      <p:sp>
        <p:nvSpPr>
          <p:cNvPr id="6148" name="Rectangle 10"/>
          <p:cNvSpPr>
            <a:spLocks noChangeArrowheads="1"/>
          </p:cNvSpPr>
          <p:nvPr/>
        </p:nvSpPr>
        <p:spPr bwMode="auto">
          <a:xfrm>
            <a:off x="563563" y="6521450"/>
            <a:ext cx="2887662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 smtClean="0"/>
          </a:p>
        </p:txBody>
      </p:sp>
    </p:spTree>
    <p:extLst>
      <p:ext uri="{BB962C8B-B14F-4D97-AF65-F5344CB8AC3E}">
        <p14:creationId xmlns:p14="http://schemas.microsoft.com/office/powerpoint/2010/main" val="3400139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41275" y="-20638"/>
            <a:ext cx="3216275" cy="47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t" anchorCtr="0" compatLnSpc="1">
            <a:prstTxWarp prst="textNoShape">
              <a:avLst/>
            </a:prstTxWarp>
          </a:bodyPr>
          <a:lstStyle>
            <a:lvl1pPr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0200" y="-20638"/>
            <a:ext cx="3133725" cy="47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t" anchorCtr="0" compatLnSpc="1">
            <a:prstTxWarp prst="textNoShape">
              <a:avLst/>
            </a:prstTxWarp>
          </a:bodyPr>
          <a:lstStyle>
            <a:lvl1pPr algn="r"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49363" y="698500"/>
            <a:ext cx="4826000" cy="3619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79513" y="4560888"/>
            <a:ext cx="4956175" cy="434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1" tIns="47263" rIns="94521" bIns="472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41275" y="9148763"/>
            <a:ext cx="32162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b" anchorCtr="0" compatLnSpc="1">
            <a:prstTxWarp prst="textNoShape">
              <a:avLst/>
            </a:prstTxWarp>
          </a:bodyPr>
          <a:lstStyle>
            <a:lvl1pPr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0200" y="9148763"/>
            <a:ext cx="313372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b" anchorCtr="0" compatLnSpc="1">
            <a:prstTxWarp prst="textNoShape">
              <a:avLst/>
            </a:prstTxWarp>
          </a:bodyPr>
          <a:lstStyle>
            <a:lvl1pPr algn="r"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37E8446-F989-446E-AD40-2F70C488F9A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741488" y="9013825"/>
            <a:ext cx="474027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521" tIns="47263" rIns="94521" bIns="47263">
            <a:spAutoFit/>
          </a:bodyPr>
          <a:lstStyle>
            <a:lvl1pPr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800" i="0" smtClean="0">
                <a:solidFill>
                  <a:schemeClr val="tx1"/>
                </a:solidFill>
                <a:latin typeface="Arial" charset="0"/>
              </a:rPr>
              <a:t>EDS and the EDS logo are registered marks of Electronic Data Systems Corporation.</a:t>
            </a:r>
            <a:br>
              <a:rPr lang="en-US" altLang="es-AR" sz="800" i="0" smtClean="0">
                <a:solidFill>
                  <a:schemeClr val="tx1"/>
                </a:solidFill>
                <a:latin typeface="Arial" charset="0"/>
              </a:rPr>
            </a:br>
            <a:r>
              <a:rPr lang="en-US" altLang="es-AR" sz="700" i="0" smtClean="0">
                <a:solidFill>
                  <a:schemeClr val="tx1"/>
                </a:solidFill>
                <a:latin typeface="Arial" charset="0"/>
              </a:rPr>
              <a:t>EDS is an equal opportunity employer, m/f/v/d.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700" i="0" smtClean="0">
                <a:solidFill>
                  <a:schemeClr val="tx1"/>
                </a:solidFill>
                <a:latin typeface="Arial" charset="0"/>
              </a:rPr>
              <a:t>Copyright ©1997 Electronic Data Systems Corporation. All rights reserved.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073150" y="8832850"/>
            <a:ext cx="72707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521" tIns="47263" rIns="94521" bIns="47263">
            <a:spAutoFit/>
          </a:bodyPr>
          <a:lstStyle>
            <a:lvl1pPr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3800" i="0" smtClean="0">
                <a:solidFill>
                  <a:schemeClr val="tx1"/>
                </a:solidFill>
                <a:latin typeface="EDS" pitchFamily="2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9100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571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2860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000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57150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7429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7" descr="Para Powerpoint 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29300"/>
            <a:ext cx="91440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1" descr="Bottom Para Powerpoint 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99715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830202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197100" cy="533876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" y="274638"/>
            <a:ext cx="6438900" cy="5338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621145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68A99-47AE-4F65-9F61-CB937FE4A90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79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9677A-9887-4655-B89C-01EB4456D5F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39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6C691-6803-4EB7-A4B3-3C21116A10C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45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989E6-12C3-4960-B04C-25BF84224F4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11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1A471-6F57-479E-897C-08E78EBD2AB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6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4D8AF-0FAD-4188-8496-0AC0FDE570B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48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6ACAA-1023-4BF1-9851-ED687BC4DC7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30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84E9D-B937-45C0-A436-DD367CEDD17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4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326272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7D6E2-7668-4C59-A8D2-F91380E65E2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47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DE3E4-D89E-42A6-AD78-874A416A990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382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64A4E-D085-45E5-852D-BA2F3846F92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5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327721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1130300"/>
            <a:ext cx="4318000" cy="4483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130300"/>
            <a:ext cx="4318000" cy="4483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323773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320414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740884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55585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53793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775913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" y="1130300"/>
            <a:ext cx="87884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7" name="Rectangle 11"/>
          <p:cNvSpPr>
            <a:spLocks noChangeArrowheads="1"/>
          </p:cNvSpPr>
          <p:nvPr/>
        </p:nvSpPr>
        <p:spPr bwMode="auto">
          <a:xfrm>
            <a:off x="942975" y="6364288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s-ES_tradnl" altLang="es-AR" sz="1400" i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0" name="Text Box 26"/>
          <p:cNvSpPr txBox="1">
            <a:spLocks noChangeArrowheads="1"/>
          </p:cNvSpPr>
          <p:nvPr userDrawn="1"/>
        </p:nvSpPr>
        <p:spPr bwMode="auto">
          <a:xfrm rot="10800000">
            <a:off x="-92075" y="6518275"/>
            <a:ext cx="3492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marL="342900" indent="-3429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algn="r" eaLnBrk="1" hangingPunct="1">
              <a:defRPr/>
            </a:pPr>
            <a:fld id="{39730358-1A4A-4CA7-90C8-9F5CE6DF993B}" type="slidenum">
              <a:rPr lang="es-ES" sz="1200" b="1" i="0" smtClean="0">
                <a:solidFill>
                  <a:schemeClr val="tx1"/>
                </a:solidFill>
              </a:rPr>
              <a:pPr algn="r" eaLnBrk="1" hangingPunct="1">
                <a:defRPr/>
              </a:pPr>
              <a:t>‹Nº›</a:t>
            </a:fld>
            <a:endParaRPr lang="es-ES" sz="1200" b="1" i="0" smtClean="0">
              <a:solidFill>
                <a:schemeClr val="tx1"/>
              </a:solidFill>
            </a:endParaRPr>
          </a:p>
        </p:txBody>
      </p:sp>
      <p:pic>
        <p:nvPicPr>
          <p:cNvPr id="1029" name="7 Imagen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038" y="53975"/>
            <a:ext cx="15748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8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0163"/>
            <a:ext cx="91440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9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9013"/>
            <a:ext cx="9144000" cy="6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2" r:id="rId1"/>
    <p:sldLayoutId id="2147484411" r:id="rId2"/>
    <p:sldLayoutId id="2147484412" r:id="rId3"/>
    <p:sldLayoutId id="2147484413" r:id="rId4"/>
    <p:sldLayoutId id="2147484414" r:id="rId5"/>
    <p:sldLayoutId id="2147484415" r:id="rId6"/>
    <p:sldLayoutId id="2147484416" r:id="rId7"/>
    <p:sldLayoutId id="2147484417" r:id="rId8"/>
    <p:sldLayoutId id="2147484418" r:id="rId9"/>
    <p:sldLayoutId id="2147484419" r:id="rId10"/>
    <p:sldLayoutId id="214748442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SzPct val="70000"/>
        <a:buFont typeface="Wingdings" pitchFamily="2" charset="2"/>
        <a:buChar char="q"/>
        <a:defRPr sz="2800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60000"/>
        <a:buFont typeface="Wingdings" pitchFamily="2" charset="2"/>
        <a:buChar char="Ø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75000"/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65000"/>
        <a:buChar char="o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 smtClean="0"/>
              <a:t>Click to edit Master text styles</a:t>
            </a:r>
          </a:p>
          <a:p>
            <a:pPr lvl="1"/>
            <a:r>
              <a:rPr lang="en-US" altLang="es-AR" smtClean="0"/>
              <a:t>Second level</a:t>
            </a:r>
          </a:p>
          <a:p>
            <a:pPr lvl="2"/>
            <a:r>
              <a:rPr lang="en-US" altLang="es-AR" smtClean="0"/>
              <a:t>Third level</a:t>
            </a:r>
          </a:p>
          <a:p>
            <a:pPr lvl="3"/>
            <a:r>
              <a:rPr lang="en-US" altLang="es-AR" smtClean="0"/>
              <a:t>Fourth level</a:t>
            </a:r>
          </a:p>
          <a:p>
            <a:pPr lvl="4"/>
            <a:r>
              <a:rPr lang="en-US" altLang="es-AR" smtClean="0"/>
              <a:t>Fifth level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5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5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1012EB3-7892-4C72-8A7B-18208742855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  <p:sldLayoutId id="2147484422" r:id="rId2"/>
    <p:sldLayoutId id="2147484423" r:id="rId3"/>
    <p:sldLayoutId id="2147484424" r:id="rId4"/>
    <p:sldLayoutId id="2147484425" r:id="rId5"/>
    <p:sldLayoutId id="2147484426" r:id="rId6"/>
    <p:sldLayoutId id="2147484427" r:id="rId7"/>
    <p:sldLayoutId id="2147484428" r:id="rId8"/>
    <p:sldLayoutId id="2147484429" r:id="rId9"/>
    <p:sldLayoutId id="2147484430" r:id="rId10"/>
    <p:sldLayoutId id="214748443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7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Gramáticas - Tipos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0375" y="1792714"/>
            <a:ext cx="7451725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2000" b="1" i="0" dirty="0" err="1" smtClean="0">
                <a:solidFill>
                  <a:schemeClr val="tx2"/>
                </a:solidFill>
              </a:rPr>
              <a:t>Built</a:t>
            </a:r>
            <a:r>
              <a:rPr lang="es-MX" sz="2000" b="1" i="0" dirty="0" smtClean="0">
                <a:solidFill>
                  <a:schemeClr val="tx2"/>
                </a:solidFill>
              </a:rPr>
              <a:t>-in</a:t>
            </a:r>
          </a:p>
          <a:p>
            <a:pPr marL="800100" lvl="1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i="0" dirty="0" smtClean="0">
                <a:solidFill>
                  <a:schemeClr val="tx2"/>
                </a:solidFill>
              </a:rPr>
              <a:t>Gramáticas ya disponibles en el intérprete (browser) de </a:t>
            </a:r>
            <a:r>
              <a:rPr lang="es-MX" i="0" dirty="0" err="1" smtClean="0">
                <a:solidFill>
                  <a:schemeClr val="tx2"/>
                </a:solidFill>
              </a:rPr>
              <a:t>VoiceXML</a:t>
            </a:r>
            <a:endParaRPr lang="es-MX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s-MX" sz="2000" b="1" i="0" dirty="0" err="1" smtClean="0">
                <a:solidFill>
                  <a:schemeClr val="tx2"/>
                </a:solidFill>
              </a:rPr>
              <a:t>Application</a:t>
            </a:r>
            <a:r>
              <a:rPr lang="es-MX" sz="2000" b="1" i="0" dirty="0" smtClean="0">
                <a:solidFill>
                  <a:schemeClr val="tx2"/>
                </a:solidFill>
              </a:rPr>
              <a:t> </a:t>
            </a:r>
            <a:r>
              <a:rPr lang="es-MX" sz="2000" b="1" i="0" dirty="0" err="1" smtClean="0">
                <a:solidFill>
                  <a:schemeClr val="tx2"/>
                </a:solidFill>
              </a:rPr>
              <a:t>Grammars</a:t>
            </a:r>
            <a:endParaRPr lang="es-MX" sz="2000" b="1" i="0" dirty="0">
              <a:solidFill>
                <a:schemeClr val="tx2"/>
              </a:solidFill>
            </a:endParaRPr>
          </a:p>
          <a:p>
            <a:pPr marL="800100" lvl="1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s-MX" i="0" dirty="0" smtClean="0">
                <a:solidFill>
                  <a:schemeClr val="tx2"/>
                </a:solidFill>
              </a:rPr>
              <a:t>Son gramáticas específicas definidas a medida en la aplicación IVR. Estas gramáticas pueden ser de dos tipos:</a:t>
            </a:r>
          </a:p>
          <a:p>
            <a:pPr marL="800100" lvl="1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s-MX" i="0" u="sng" dirty="0" err="1">
                <a:solidFill>
                  <a:schemeClr val="tx2"/>
                </a:solidFill>
              </a:rPr>
              <a:t>Inline</a:t>
            </a:r>
            <a:r>
              <a:rPr lang="es-MX" i="0" u="sng" dirty="0">
                <a:solidFill>
                  <a:schemeClr val="tx2"/>
                </a:solidFill>
              </a:rPr>
              <a:t>:</a:t>
            </a:r>
            <a:r>
              <a:rPr lang="es-MX" i="0" dirty="0">
                <a:solidFill>
                  <a:schemeClr val="tx2"/>
                </a:solidFill>
              </a:rPr>
              <a:t> La </a:t>
            </a:r>
            <a:r>
              <a:rPr lang="es-MX" i="0" dirty="0" smtClean="0">
                <a:solidFill>
                  <a:schemeClr val="tx2"/>
                </a:solidFill>
              </a:rPr>
              <a:t>definición de la gramática </a:t>
            </a:r>
            <a:r>
              <a:rPr lang="es-MX" i="0" dirty="0">
                <a:solidFill>
                  <a:schemeClr val="tx2"/>
                </a:solidFill>
              </a:rPr>
              <a:t>aparece en forma explícita en el elemento &lt;</a:t>
            </a:r>
            <a:r>
              <a:rPr lang="es-MX" i="0" dirty="0" err="1">
                <a:solidFill>
                  <a:schemeClr val="tx2"/>
                </a:solidFill>
              </a:rPr>
              <a:t>grammar</a:t>
            </a:r>
            <a:r>
              <a:rPr lang="es-MX" i="0" dirty="0">
                <a:solidFill>
                  <a:schemeClr val="tx2"/>
                </a:solidFill>
              </a:rPr>
              <a:t>&gt; dentro del formulario </a:t>
            </a:r>
            <a:r>
              <a:rPr lang="es-MX" i="0" dirty="0" err="1" smtClean="0">
                <a:solidFill>
                  <a:schemeClr val="tx2"/>
                </a:solidFill>
              </a:rPr>
              <a:t>VoiceXML</a:t>
            </a:r>
            <a:r>
              <a:rPr lang="es-MX" i="0" dirty="0" smtClean="0">
                <a:solidFill>
                  <a:schemeClr val="tx2"/>
                </a:solidFill>
              </a:rPr>
              <a:t>.</a:t>
            </a:r>
          </a:p>
          <a:p>
            <a:pPr marL="800100" lvl="1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s-MX" i="0" u="sng" dirty="0" err="1" smtClean="0">
                <a:solidFill>
                  <a:schemeClr val="tx2"/>
                </a:solidFill>
              </a:rPr>
              <a:t>External</a:t>
            </a:r>
            <a:r>
              <a:rPr lang="es-MX" i="0" dirty="0" smtClean="0">
                <a:solidFill>
                  <a:schemeClr val="tx2"/>
                </a:solidFill>
              </a:rPr>
              <a:t>: La definición de la gramática está en un archivo externo, y el </a:t>
            </a:r>
            <a:r>
              <a:rPr lang="es-MX" i="0" dirty="0">
                <a:solidFill>
                  <a:schemeClr val="tx2"/>
                </a:solidFill>
              </a:rPr>
              <a:t>elemento &lt;</a:t>
            </a:r>
            <a:r>
              <a:rPr lang="es-MX" i="0" dirty="0" err="1">
                <a:solidFill>
                  <a:schemeClr val="tx2"/>
                </a:solidFill>
              </a:rPr>
              <a:t>grammar</a:t>
            </a:r>
            <a:r>
              <a:rPr lang="es-MX" i="0" dirty="0">
                <a:solidFill>
                  <a:schemeClr val="tx2"/>
                </a:solidFill>
              </a:rPr>
              <a:t>&gt; dentro del formulario </a:t>
            </a:r>
            <a:r>
              <a:rPr lang="es-MX" i="0" dirty="0" err="1" smtClean="0">
                <a:solidFill>
                  <a:schemeClr val="tx2"/>
                </a:solidFill>
              </a:rPr>
              <a:t>VoiceXML</a:t>
            </a:r>
            <a:r>
              <a:rPr lang="es-MX" i="0" dirty="0" smtClean="0">
                <a:solidFill>
                  <a:schemeClr val="tx2"/>
                </a:solidFill>
              </a:rPr>
              <a:t> tiene la URL de este archivo externo.</a:t>
            </a:r>
            <a:endParaRPr lang="es-MX" sz="2000" b="1" i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Gramáticas Externas - Ejemplos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0375" y="1437872"/>
            <a:ext cx="7451725" cy="4471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3"/>
              </a:buBlip>
              <a:defRPr/>
            </a:pPr>
            <a:r>
              <a:rPr lang="es-MX" sz="2000" b="1" i="0" dirty="0" smtClean="0">
                <a:solidFill>
                  <a:schemeClr val="tx2"/>
                </a:solidFill>
              </a:rPr>
              <a:t>Compatibles con el MPP del AAEP (</a:t>
            </a:r>
            <a:r>
              <a:rPr lang="es-MX" sz="2000" b="1" i="0" dirty="0" err="1" smtClean="0">
                <a:solidFill>
                  <a:schemeClr val="tx2"/>
                </a:solidFill>
              </a:rPr>
              <a:t>Experience</a:t>
            </a:r>
            <a:r>
              <a:rPr lang="es-MX" sz="2000" b="1" i="0" dirty="0" smtClean="0">
                <a:solidFill>
                  <a:schemeClr val="tx2"/>
                </a:solidFill>
              </a:rPr>
              <a:t> Portal)</a:t>
            </a:r>
          </a:p>
          <a:p>
            <a:pPr marL="800100" lvl="1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3"/>
              </a:buBlip>
              <a:defRPr/>
            </a:pPr>
            <a:r>
              <a:rPr lang="es-MX" i="0" dirty="0" smtClean="0">
                <a:solidFill>
                  <a:schemeClr val="tx2"/>
                </a:solidFill>
              </a:rPr>
              <a:t>Son gramáticas </a:t>
            </a:r>
            <a:r>
              <a:rPr lang="es-MX" i="0" dirty="0" smtClean="0">
                <a:solidFill>
                  <a:schemeClr val="tx2"/>
                </a:solidFill>
              </a:rPr>
              <a:t>DTMF interpretadas </a:t>
            </a:r>
            <a:r>
              <a:rPr lang="es-MX" i="0" dirty="0" smtClean="0">
                <a:solidFill>
                  <a:schemeClr val="tx2"/>
                </a:solidFill>
              </a:rPr>
              <a:t>por el browser de </a:t>
            </a:r>
            <a:r>
              <a:rPr lang="es-MX" i="0" dirty="0" err="1" smtClean="0">
                <a:solidFill>
                  <a:schemeClr val="tx2"/>
                </a:solidFill>
              </a:rPr>
              <a:t>VoiceXML</a:t>
            </a:r>
            <a:r>
              <a:rPr lang="es-MX" i="0" dirty="0" smtClean="0">
                <a:solidFill>
                  <a:schemeClr val="tx2"/>
                </a:solidFill>
              </a:rPr>
              <a:t> del </a:t>
            </a:r>
            <a:r>
              <a:rPr lang="es-MX" i="0" dirty="0" smtClean="0">
                <a:solidFill>
                  <a:schemeClr val="tx2"/>
                </a:solidFill>
              </a:rPr>
              <a:t>MPP</a:t>
            </a:r>
          </a:p>
          <a:p>
            <a:pPr marL="800100" lvl="1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3"/>
              </a:buBlip>
              <a:defRPr/>
            </a:pPr>
            <a:endParaRPr lang="es-MX" i="0" dirty="0" smtClean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  <a:defRPr/>
            </a:pPr>
            <a:r>
              <a:rPr lang="es-MX" sz="1800" i="0" u="sng" dirty="0" smtClean="0">
                <a:solidFill>
                  <a:schemeClr val="tx2"/>
                </a:solidFill>
              </a:rPr>
              <a:t>Ejemplo </a:t>
            </a:r>
            <a:r>
              <a:rPr lang="es-MX" sz="1800" i="0" u="sng" dirty="0" smtClean="0">
                <a:solidFill>
                  <a:schemeClr val="tx2"/>
                </a:solidFill>
              </a:rPr>
              <a:t>1:</a:t>
            </a:r>
            <a:endParaRPr lang="es-MX" sz="1800" i="0" u="sng" dirty="0">
              <a:solidFill>
                <a:schemeClr val="tx2"/>
              </a:solidFill>
            </a:endParaRPr>
          </a:p>
          <a:p>
            <a:pPr marL="800100" lvl="1" indent="-342900">
              <a:buClr>
                <a:srgbClr val="FF9900"/>
              </a:buClr>
              <a:buSzPct val="140000"/>
              <a:buBlip>
                <a:blip r:embed="rId3"/>
              </a:buBlip>
              <a:defRPr/>
            </a:pPr>
            <a:r>
              <a:rPr lang="es-MX" sz="1400" i="0" dirty="0" smtClean="0">
                <a:solidFill>
                  <a:schemeClr val="tx2"/>
                </a:solidFill>
              </a:rPr>
              <a:t>Gramática para pedir la hora en formato </a:t>
            </a:r>
            <a:r>
              <a:rPr lang="es-MX" sz="1400" i="0" dirty="0" smtClean="0">
                <a:solidFill>
                  <a:schemeClr val="tx2"/>
                </a:solidFill>
              </a:rPr>
              <a:t>HHMM</a:t>
            </a:r>
          </a:p>
          <a:p>
            <a:pPr marL="800100" lvl="1" indent="-342900">
              <a:buClr>
                <a:srgbClr val="FF9900"/>
              </a:buClr>
              <a:buSzPct val="140000"/>
              <a:buBlip>
                <a:blip r:embed="rId3"/>
              </a:buBlip>
              <a:defRPr/>
            </a:pPr>
            <a:r>
              <a:rPr lang="es-MX" sz="1400" i="0" dirty="0" smtClean="0">
                <a:solidFill>
                  <a:schemeClr val="tx2"/>
                </a:solidFill>
              </a:rPr>
              <a:t>Esta gramática usa SLOTS por lo que no funciona con el Simulador del OD.</a:t>
            </a:r>
          </a:p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  <a:defRPr/>
            </a:pPr>
            <a:endParaRPr lang="es-MX" sz="2000" b="1" i="0" dirty="0" smtClean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  <a:defRPr/>
            </a:pPr>
            <a:endParaRPr lang="es-MX" sz="1800" i="0" u="sng" dirty="0" smtClean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  <a:defRPr/>
            </a:pPr>
            <a:r>
              <a:rPr lang="es-MX" sz="1800" i="0" u="sng" dirty="0" smtClean="0">
                <a:solidFill>
                  <a:schemeClr val="tx2"/>
                </a:solidFill>
              </a:rPr>
              <a:t>Ejemplo 2:</a:t>
            </a:r>
            <a:endParaRPr lang="es-MX" sz="1800" i="0" u="sng" dirty="0">
              <a:solidFill>
                <a:schemeClr val="tx2"/>
              </a:solidFill>
            </a:endParaRPr>
          </a:p>
          <a:p>
            <a:pPr marL="800100" lvl="1" indent="-342900">
              <a:buClr>
                <a:srgbClr val="FF9900"/>
              </a:buClr>
              <a:buSzPct val="140000"/>
              <a:buBlip>
                <a:blip r:embed="rId3"/>
              </a:buBlip>
              <a:defRPr/>
            </a:pPr>
            <a:r>
              <a:rPr lang="es-MX" sz="1400" i="0" dirty="0">
                <a:solidFill>
                  <a:schemeClr val="tx2"/>
                </a:solidFill>
              </a:rPr>
              <a:t>Gramática para </a:t>
            </a:r>
            <a:r>
              <a:rPr lang="es-MX" sz="1400" i="0" dirty="0" smtClean="0">
                <a:solidFill>
                  <a:schemeClr val="tx2"/>
                </a:solidFill>
              </a:rPr>
              <a:t>una opción de menú</a:t>
            </a:r>
          </a:p>
          <a:p>
            <a:pPr marL="800100" lvl="1" indent="-342900">
              <a:buClr>
                <a:srgbClr val="FF9900"/>
              </a:buClr>
              <a:buSzPct val="140000"/>
              <a:buBlip>
                <a:blip r:embed="rId3"/>
              </a:buBlip>
              <a:defRPr/>
            </a:pPr>
            <a:r>
              <a:rPr lang="es-MX" sz="1400" i="0" dirty="0">
                <a:solidFill>
                  <a:schemeClr val="tx2"/>
                </a:solidFill>
              </a:rPr>
              <a:t>Compatible con MPP y con Simulador.</a:t>
            </a:r>
          </a:p>
          <a:p>
            <a:pPr marL="800100" lvl="1" indent="-342900">
              <a:buClr>
                <a:srgbClr val="FF9900"/>
              </a:buClr>
              <a:buSzPct val="140000"/>
              <a:buBlip>
                <a:blip r:embed="rId3"/>
              </a:buBlip>
              <a:defRPr/>
            </a:pPr>
            <a:endParaRPr lang="es-MX" sz="1400" i="0" dirty="0">
              <a:solidFill>
                <a:schemeClr val="tx2"/>
              </a:solidFill>
            </a:endParaRPr>
          </a:p>
          <a:p>
            <a:pPr marL="800100" lvl="1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3"/>
              </a:buBlip>
              <a:defRPr/>
            </a:pPr>
            <a:endParaRPr lang="es-MX" i="0" dirty="0">
              <a:solidFill>
                <a:schemeClr val="tx2"/>
              </a:solidFill>
            </a:endParaRP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157242"/>
              </p:ext>
            </p:extLst>
          </p:nvPr>
        </p:nvGraphicFramePr>
        <p:xfrm>
          <a:off x="3394667" y="379635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0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94667" y="379635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427072"/>
              </p:ext>
            </p:extLst>
          </p:nvPr>
        </p:nvGraphicFramePr>
        <p:xfrm>
          <a:off x="4595669" y="504242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1" name="Packager Shell Object" showAsIcon="1" r:id="rId6" imgW="914400" imgH="771480" progId="Package">
                  <p:embed/>
                </p:oleObj>
              </mc:Choice>
              <mc:Fallback>
                <p:oleObj name="Packager Shell Object" showAsIcon="1" r:id="rId6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95669" y="504242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758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Gramáticas Externas - Ejemplos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0375" y="1437872"/>
            <a:ext cx="7451725" cy="4471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  <a:defRPr/>
            </a:pPr>
            <a:r>
              <a:rPr lang="es-MX" sz="1800" i="0" u="sng" dirty="0" smtClean="0">
                <a:solidFill>
                  <a:schemeClr val="tx2"/>
                </a:solidFill>
              </a:rPr>
              <a:t>Ejemplo 3:</a:t>
            </a:r>
            <a:endParaRPr lang="es-MX" sz="1800" i="0" u="sng" dirty="0">
              <a:solidFill>
                <a:schemeClr val="tx2"/>
              </a:solidFill>
            </a:endParaRPr>
          </a:p>
          <a:p>
            <a:pPr marL="800100" lvl="1" indent="-342900">
              <a:buClr>
                <a:srgbClr val="FF9900"/>
              </a:buClr>
              <a:buSzPct val="140000"/>
              <a:buBlip>
                <a:blip r:embed="rId3"/>
              </a:buBlip>
              <a:defRPr/>
            </a:pPr>
            <a:r>
              <a:rPr lang="es-MX" sz="1400" i="0" dirty="0" smtClean="0">
                <a:solidFill>
                  <a:schemeClr val="tx2"/>
                </a:solidFill>
              </a:rPr>
              <a:t>Gramática para </a:t>
            </a:r>
            <a:r>
              <a:rPr lang="es-MX" sz="1400" i="0" dirty="0" smtClean="0">
                <a:solidFill>
                  <a:schemeClr val="tx2"/>
                </a:solidFill>
              </a:rPr>
              <a:t>un </a:t>
            </a:r>
            <a:r>
              <a:rPr lang="es-MX" sz="1400" i="0" dirty="0" err="1" smtClean="0">
                <a:solidFill>
                  <a:schemeClr val="tx2"/>
                </a:solidFill>
              </a:rPr>
              <a:t>prompt</a:t>
            </a:r>
            <a:r>
              <a:rPr lang="es-MX" sz="1400" i="0" dirty="0" smtClean="0">
                <a:solidFill>
                  <a:schemeClr val="tx2"/>
                </a:solidFill>
              </a:rPr>
              <a:t> &amp; </a:t>
            </a:r>
            <a:r>
              <a:rPr lang="es-MX" sz="1400" i="0" dirty="0" err="1" smtClean="0">
                <a:solidFill>
                  <a:schemeClr val="tx2"/>
                </a:solidFill>
              </a:rPr>
              <a:t>collect</a:t>
            </a:r>
            <a:r>
              <a:rPr lang="es-MX" sz="1400" i="0" dirty="0" smtClean="0">
                <a:solidFill>
                  <a:schemeClr val="tx2"/>
                </a:solidFill>
              </a:rPr>
              <a:t> que solicita ingresar de 4 a 12 dígitos y # (opcional) al final.</a:t>
            </a:r>
          </a:p>
          <a:p>
            <a:pPr marL="800100" lvl="1" indent="-342900">
              <a:buClr>
                <a:srgbClr val="FF9900"/>
              </a:buClr>
              <a:buSzPct val="140000"/>
              <a:buBlip>
                <a:blip r:embed="rId3"/>
              </a:buBlip>
              <a:defRPr/>
            </a:pPr>
            <a:r>
              <a:rPr lang="es-MX" sz="1400" i="0" dirty="0" smtClean="0">
                <a:solidFill>
                  <a:schemeClr val="tx2"/>
                </a:solidFill>
              </a:rPr>
              <a:t>Compatible con MPP y con Simulador.</a:t>
            </a:r>
          </a:p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  <a:defRPr/>
            </a:pPr>
            <a:endParaRPr lang="es-MX" sz="2000" b="1" i="0" dirty="0" smtClean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  <a:defRPr/>
            </a:pPr>
            <a:endParaRPr lang="es-MX" sz="1800" i="0" u="sng" dirty="0" smtClean="0">
              <a:solidFill>
                <a:schemeClr val="tx2"/>
              </a:solidFill>
            </a:endParaRPr>
          </a:p>
          <a:p>
            <a:pPr marL="800100" lvl="1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3"/>
              </a:buBlip>
              <a:defRPr/>
            </a:pPr>
            <a:endParaRPr lang="es-MX" i="0" dirty="0">
              <a:solidFill>
                <a:schemeClr val="tx2"/>
              </a:solidFill>
            </a:endParaRPr>
          </a:p>
        </p:txBody>
      </p:sp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389649"/>
              </p:ext>
            </p:extLst>
          </p:nvPr>
        </p:nvGraphicFramePr>
        <p:xfrm>
          <a:off x="5192974" y="262015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4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92974" y="262015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352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Gramáticas Externas - Ejemplos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0375" y="1437872"/>
            <a:ext cx="7451725" cy="4471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3"/>
              </a:buBlip>
              <a:defRPr/>
            </a:pPr>
            <a:r>
              <a:rPr lang="es-MX" sz="2000" b="1" i="0" dirty="0" smtClean="0">
                <a:solidFill>
                  <a:schemeClr val="tx2"/>
                </a:solidFill>
              </a:rPr>
              <a:t>Compatibles con </a:t>
            </a:r>
            <a:r>
              <a:rPr lang="es-MX" sz="2000" b="1" i="0" dirty="0" err="1" smtClean="0">
                <a:solidFill>
                  <a:schemeClr val="tx2"/>
                </a:solidFill>
              </a:rPr>
              <a:t>Nuance</a:t>
            </a:r>
            <a:endParaRPr lang="es-MX" sz="2000" b="1" i="0" dirty="0" smtClean="0">
              <a:solidFill>
                <a:schemeClr val="tx2"/>
              </a:solidFill>
            </a:endParaRPr>
          </a:p>
          <a:p>
            <a:pPr marL="800100" lvl="1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3"/>
              </a:buBlip>
              <a:defRPr/>
            </a:pPr>
            <a:r>
              <a:rPr lang="es-MX" i="0" dirty="0" smtClean="0">
                <a:solidFill>
                  <a:schemeClr val="tx2"/>
                </a:solidFill>
              </a:rPr>
              <a:t>Son gramáticas </a:t>
            </a:r>
            <a:r>
              <a:rPr lang="es-MX" i="0" dirty="0" smtClean="0">
                <a:solidFill>
                  <a:schemeClr val="tx2"/>
                </a:solidFill>
              </a:rPr>
              <a:t>de ASR o DTMF interpretadas </a:t>
            </a:r>
            <a:r>
              <a:rPr lang="es-MX" i="0" dirty="0" smtClean="0">
                <a:solidFill>
                  <a:schemeClr val="tx2"/>
                </a:solidFill>
              </a:rPr>
              <a:t>por el </a:t>
            </a:r>
            <a:r>
              <a:rPr lang="es-MX" i="0" dirty="0" smtClean="0">
                <a:solidFill>
                  <a:schemeClr val="tx2"/>
                </a:solidFill>
              </a:rPr>
              <a:t>servidor de ASR de </a:t>
            </a:r>
            <a:r>
              <a:rPr lang="es-MX" i="0" dirty="0" err="1" smtClean="0">
                <a:solidFill>
                  <a:schemeClr val="tx2"/>
                </a:solidFill>
              </a:rPr>
              <a:t>Nuance</a:t>
            </a:r>
            <a:r>
              <a:rPr lang="es-MX" i="0" dirty="0" smtClean="0">
                <a:solidFill>
                  <a:schemeClr val="tx2"/>
                </a:solidFill>
              </a:rPr>
              <a:t>.</a:t>
            </a:r>
          </a:p>
          <a:p>
            <a:pPr marL="800100" lvl="1" indent="-342900">
              <a:buClr>
                <a:srgbClr val="FF9900"/>
              </a:buClr>
              <a:buSzPct val="140000"/>
              <a:buBlip>
                <a:blip r:embed="rId3"/>
              </a:buBlip>
              <a:defRPr/>
            </a:pPr>
            <a:r>
              <a:rPr lang="es-MX" i="0" dirty="0" err="1" smtClean="0">
                <a:solidFill>
                  <a:schemeClr val="tx2"/>
                </a:solidFill>
              </a:rPr>
              <a:t>Aca</a:t>
            </a:r>
            <a:r>
              <a:rPr lang="es-MX" i="0" dirty="0" smtClean="0">
                <a:solidFill>
                  <a:schemeClr val="tx2"/>
                </a:solidFill>
              </a:rPr>
              <a:t> no interviene el </a:t>
            </a:r>
            <a:r>
              <a:rPr lang="es-MX" i="0" dirty="0" smtClean="0">
                <a:solidFill>
                  <a:schemeClr val="tx2"/>
                </a:solidFill>
              </a:rPr>
              <a:t>browser de </a:t>
            </a:r>
            <a:r>
              <a:rPr lang="es-MX" i="0" dirty="0" err="1" smtClean="0">
                <a:solidFill>
                  <a:schemeClr val="tx2"/>
                </a:solidFill>
              </a:rPr>
              <a:t>VoiceXML</a:t>
            </a:r>
            <a:r>
              <a:rPr lang="es-MX" i="0" dirty="0" smtClean="0">
                <a:solidFill>
                  <a:schemeClr val="tx2"/>
                </a:solidFill>
              </a:rPr>
              <a:t> del </a:t>
            </a:r>
            <a:r>
              <a:rPr lang="es-MX" i="0" dirty="0" smtClean="0">
                <a:solidFill>
                  <a:schemeClr val="tx2"/>
                </a:solidFill>
              </a:rPr>
              <a:t>MPP, ni </a:t>
            </a:r>
            <a:r>
              <a:rPr lang="es-MX" i="0" dirty="0">
                <a:solidFill>
                  <a:schemeClr val="tx2"/>
                </a:solidFill>
              </a:rPr>
              <a:t>siquiera para las de DTMF ya que se usa  </a:t>
            </a:r>
            <a:r>
              <a:rPr lang="es-MX" i="0" dirty="0" smtClean="0">
                <a:solidFill>
                  <a:schemeClr val="tx2"/>
                </a:solidFill>
              </a:rPr>
              <a:t>“</a:t>
            </a:r>
            <a:r>
              <a:rPr lang="es-MX" i="0" dirty="0" err="1" smtClean="0">
                <a:solidFill>
                  <a:schemeClr val="tx2"/>
                </a:solidFill>
              </a:rPr>
              <a:t>remote</a:t>
            </a:r>
            <a:r>
              <a:rPr lang="es-MX" i="0" dirty="0" smtClean="0">
                <a:solidFill>
                  <a:schemeClr val="tx2"/>
                </a:solidFill>
              </a:rPr>
              <a:t> </a:t>
            </a:r>
            <a:r>
              <a:rPr lang="es-MX" i="0" dirty="0">
                <a:solidFill>
                  <a:schemeClr val="tx2"/>
                </a:solidFill>
              </a:rPr>
              <a:t>DTMF </a:t>
            </a:r>
            <a:r>
              <a:rPr lang="es-MX" i="0" dirty="0" err="1" smtClean="0">
                <a:solidFill>
                  <a:schemeClr val="tx2"/>
                </a:solidFill>
              </a:rPr>
              <a:t>processing</a:t>
            </a:r>
            <a:r>
              <a:rPr lang="es-MX" i="0" dirty="0" smtClean="0">
                <a:solidFill>
                  <a:schemeClr val="tx2"/>
                </a:solidFill>
              </a:rPr>
              <a:t>” (que indica que el procesamiento de los </a:t>
            </a:r>
            <a:r>
              <a:rPr lang="es-MX" i="0" dirty="0" err="1" smtClean="0">
                <a:solidFill>
                  <a:schemeClr val="tx2"/>
                </a:solidFill>
              </a:rPr>
              <a:t>DTMFs</a:t>
            </a:r>
            <a:r>
              <a:rPr lang="es-MX" i="0" dirty="0" smtClean="0">
                <a:solidFill>
                  <a:schemeClr val="tx2"/>
                </a:solidFill>
              </a:rPr>
              <a:t> también lo hace el servidor de ASR de </a:t>
            </a:r>
            <a:r>
              <a:rPr lang="es-MX" i="0" dirty="0" err="1" smtClean="0">
                <a:solidFill>
                  <a:schemeClr val="tx2"/>
                </a:solidFill>
              </a:rPr>
              <a:t>Nuance</a:t>
            </a:r>
            <a:r>
              <a:rPr lang="es-MX" i="0" dirty="0" smtClean="0">
                <a:solidFill>
                  <a:schemeClr val="tx2"/>
                </a:solidFill>
              </a:rPr>
              <a:t>.</a:t>
            </a:r>
            <a:endParaRPr lang="es-MX" i="0" dirty="0" smtClean="0">
              <a:solidFill>
                <a:schemeClr val="tx2"/>
              </a:solidFill>
            </a:endParaRPr>
          </a:p>
          <a:p>
            <a:pPr marL="800100" lvl="1" indent="-342900">
              <a:buClr>
                <a:srgbClr val="FF9900"/>
              </a:buClr>
              <a:buSzPct val="140000"/>
              <a:buBlip>
                <a:blip r:embed="rId3"/>
              </a:buBlip>
              <a:defRPr/>
            </a:pPr>
            <a:r>
              <a:rPr lang="es-MX" i="0" dirty="0" smtClean="0">
                <a:solidFill>
                  <a:schemeClr val="tx2"/>
                </a:solidFill>
              </a:rPr>
              <a:t>Estas gramáticas </a:t>
            </a:r>
            <a:r>
              <a:rPr lang="es-MX" i="0" dirty="0">
                <a:solidFill>
                  <a:schemeClr val="tx2"/>
                </a:solidFill>
              </a:rPr>
              <a:t>usan SLOTS por lo que no </a:t>
            </a:r>
            <a:r>
              <a:rPr lang="es-MX" i="0" dirty="0" smtClean="0">
                <a:solidFill>
                  <a:schemeClr val="tx2"/>
                </a:solidFill>
              </a:rPr>
              <a:t>funcionan </a:t>
            </a:r>
            <a:r>
              <a:rPr lang="es-MX" i="0" dirty="0">
                <a:solidFill>
                  <a:schemeClr val="tx2"/>
                </a:solidFill>
              </a:rPr>
              <a:t>con el Simulador del OD.</a:t>
            </a:r>
          </a:p>
          <a:p>
            <a:pPr marL="800100" lvl="1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3"/>
              </a:buBlip>
              <a:defRPr/>
            </a:pPr>
            <a:endParaRPr lang="es-MX" i="0" dirty="0" smtClean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  <a:defRPr/>
            </a:pPr>
            <a:r>
              <a:rPr lang="es-MX" sz="1800" i="0" u="sng" dirty="0" smtClean="0">
                <a:solidFill>
                  <a:schemeClr val="tx2"/>
                </a:solidFill>
              </a:rPr>
              <a:t>Ejemplo </a:t>
            </a:r>
            <a:r>
              <a:rPr lang="es-MX" sz="1800" i="0" u="sng" dirty="0" smtClean="0">
                <a:solidFill>
                  <a:schemeClr val="tx2"/>
                </a:solidFill>
              </a:rPr>
              <a:t>1:</a:t>
            </a:r>
            <a:endParaRPr lang="es-MX" sz="1800" i="0" u="sng" dirty="0">
              <a:solidFill>
                <a:schemeClr val="tx2"/>
              </a:solidFill>
            </a:endParaRPr>
          </a:p>
          <a:p>
            <a:pPr marL="800100" lvl="1" indent="-342900">
              <a:buClr>
                <a:srgbClr val="FF9900"/>
              </a:buClr>
              <a:buSzPct val="140000"/>
              <a:buBlip>
                <a:blip r:embed="rId3"/>
              </a:buBlip>
              <a:defRPr/>
            </a:pPr>
            <a:r>
              <a:rPr lang="es-MX" sz="1400" i="0" dirty="0" smtClean="0">
                <a:solidFill>
                  <a:schemeClr val="tx2"/>
                </a:solidFill>
              </a:rPr>
              <a:t>Gramáticas ASR y DTMF </a:t>
            </a:r>
            <a:r>
              <a:rPr lang="es-MX" sz="1400" i="0" dirty="0" smtClean="0">
                <a:solidFill>
                  <a:schemeClr val="tx2"/>
                </a:solidFill>
              </a:rPr>
              <a:t>para pedir </a:t>
            </a:r>
            <a:r>
              <a:rPr lang="es-MX" sz="1400" i="0" dirty="0" smtClean="0">
                <a:solidFill>
                  <a:schemeClr val="tx2"/>
                </a:solidFill>
              </a:rPr>
              <a:t>el número de teléfono incluyendo el código de área (para USA). Cada gramática está en un archiv</a:t>
            </a:r>
            <a:r>
              <a:rPr lang="es-MX" sz="1400" i="0" dirty="0" smtClean="0">
                <a:solidFill>
                  <a:schemeClr val="tx2"/>
                </a:solidFill>
              </a:rPr>
              <a:t>o separado.</a:t>
            </a:r>
            <a:endParaRPr lang="es-MX" sz="1400" i="0" dirty="0" smtClean="0">
              <a:solidFill>
                <a:schemeClr val="tx2"/>
              </a:solidFill>
            </a:endParaRPr>
          </a:p>
          <a:p>
            <a:pPr lvl="1">
              <a:buClr>
                <a:srgbClr val="FF9900"/>
              </a:buClr>
              <a:buSzPct val="140000"/>
              <a:defRPr/>
            </a:pPr>
            <a:endParaRPr lang="es-MX" sz="1400" i="0" dirty="0" smtClean="0">
              <a:solidFill>
                <a:schemeClr val="tx2"/>
              </a:solidFill>
            </a:endParaRPr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575688"/>
              </p:ext>
            </p:extLst>
          </p:nvPr>
        </p:nvGraphicFramePr>
        <p:xfrm>
          <a:off x="2272352" y="527443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8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72352" y="527443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18583"/>
              </p:ext>
            </p:extLst>
          </p:nvPr>
        </p:nvGraphicFramePr>
        <p:xfrm>
          <a:off x="3865515" y="527443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9" name="Packager Shell Object" showAsIcon="1" r:id="rId6" imgW="914400" imgH="771480" progId="Package">
                  <p:embed/>
                </p:oleObj>
              </mc:Choice>
              <mc:Fallback>
                <p:oleObj name="Packager Shell Object" showAsIcon="1" r:id="rId6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65515" y="527443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18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Gramáticas Externas - Ejemplos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0375" y="1437872"/>
            <a:ext cx="7451725" cy="4471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  <a:defRPr/>
            </a:pPr>
            <a:r>
              <a:rPr lang="es-MX" sz="1800" i="0" u="sng" dirty="0" smtClean="0">
                <a:solidFill>
                  <a:schemeClr val="tx2"/>
                </a:solidFill>
              </a:rPr>
              <a:t>Ejemplo </a:t>
            </a:r>
            <a:r>
              <a:rPr lang="es-MX" sz="1800" i="0" u="sng" dirty="0">
                <a:solidFill>
                  <a:schemeClr val="tx2"/>
                </a:solidFill>
              </a:rPr>
              <a:t>2</a:t>
            </a:r>
            <a:r>
              <a:rPr lang="es-MX" sz="1800" i="0" u="sng" dirty="0" smtClean="0">
                <a:solidFill>
                  <a:schemeClr val="tx2"/>
                </a:solidFill>
              </a:rPr>
              <a:t>:</a:t>
            </a:r>
            <a:endParaRPr lang="es-MX" sz="1800" i="0" u="sng" dirty="0">
              <a:solidFill>
                <a:schemeClr val="tx2"/>
              </a:solidFill>
            </a:endParaRPr>
          </a:p>
          <a:p>
            <a:pPr marL="800100" lvl="1" indent="-342900">
              <a:buClr>
                <a:srgbClr val="FF9900"/>
              </a:buClr>
              <a:buSzPct val="140000"/>
              <a:buBlip>
                <a:blip r:embed="rId3"/>
              </a:buBlip>
              <a:defRPr/>
            </a:pPr>
            <a:r>
              <a:rPr lang="es-MX" sz="1400" i="0" dirty="0" smtClean="0">
                <a:solidFill>
                  <a:schemeClr val="tx2"/>
                </a:solidFill>
              </a:rPr>
              <a:t>Gramáticas ASR y DTMF </a:t>
            </a:r>
            <a:r>
              <a:rPr lang="es-MX" sz="1400" i="0" dirty="0" smtClean="0">
                <a:solidFill>
                  <a:schemeClr val="tx2"/>
                </a:solidFill>
              </a:rPr>
              <a:t>para </a:t>
            </a:r>
            <a:r>
              <a:rPr lang="es-MX" sz="1400" i="0" dirty="0" smtClean="0">
                <a:solidFill>
                  <a:schemeClr val="tx2"/>
                </a:solidFill>
              </a:rPr>
              <a:t>opciones de un menú</a:t>
            </a:r>
            <a:r>
              <a:rPr lang="es-MX" sz="1400" i="0" dirty="0" smtClean="0">
                <a:solidFill>
                  <a:schemeClr val="tx2"/>
                </a:solidFill>
              </a:rPr>
              <a:t>.</a:t>
            </a:r>
            <a:endParaRPr lang="es-MX" sz="1400" i="0" dirty="0" smtClean="0">
              <a:solidFill>
                <a:schemeClr val="tx2"/>
              </a:solidFill>
            </a:endParaRPr>
          </a:p>
          <a:p>
            <a:pPr lvl="1">
              <a:buClr>
                <a:srgbClr val="FF9900"/>
              </a:buClr>
              <a:buSzPct val="140000"/>
              <a:defRPr/>
            </a:pPr>
            <a:endParaRPr lang="es-MX" sz="1400" i="0" dirty="0" smtClean="0">
              <a:solidFill>
                <a:schemeClr val="tx2"/>
              </a:solidFill>
            </a:endParaRP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279302"/>
              </p:ext>
            </p:extLst>
          </p:nvPr>
        </p:nvGraphicFramePr>
        <p:xfrm>
          <a:off x="3175794" y="241544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4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5794" y="241544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960711"/>
              </p:ext>
            </p:extLst>
          </p:nvPr>
        </p:nvGraphicFramePr>
        <p:xfrm>
          <a:off x="4769893" y="229261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5" name="Packager Shell Object" showAsIcon="1" r:id="rId6" imgW="914400" imgH="771480" progId="Package">
                  <p:embed/>
                </p:oleObj>
              </mc:Choice>
              <mc:Fallback>
                <p:oleObj name="Packager Shell Object" showAsIcon="1" r:id="rId6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69893" y="229261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196213"/>
              </p:ext>
            </p:extLst>
          </p:nvPr>
        </p:nvGraphicFramePr>
        <p:xfrm>
          <a:off x="6066429" y="225166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6" name="Packager Shell Object" showAsIcon="1" r:id="rId8" imgW="914400" imgH="771480" progId="Package">
                  <p:embed/>
                </p:oleObj>
              </mc:Choice>
              <mc:Fallback>
                <p:oleObj name="Packager Shell Object" showAsIcon="1" r:id="rId8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66429" y="225166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019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dmond Template v3">
  <a:themeElements>
    <a:clrScheme name="">
      <a:dk1>
        <a:srgbClr val="FFFFFF"/>
      </a:dk1>
      <a:lt1>
        <a:srgbClr val="FFFFFF"/>
      </a:lt1>
      <a:dk2>
        <a:srgbClr val="000000"/>
      </a:dk2>
      <a:lt2>
        <a:srgbClr val="808080"/>
      </a:lt2>
      <a:accent1>
        <a:srgbClr val="0033CC"/>
      </a:accent1>
      <a:accent2>
        <a:srgbClr val="3333CC"/>
      </a:accent2>
      <a:accent3>
        <a:srgbClr val="FFFFFF"/>
      </a:accent3>
      <a:accent4>
        <a:srgbClr val="DADADA"/>
      </a:accent4>
      <a:accent5>
        <a:srgbClr val="AAADE2"/>
      </a:accent5>
      <a:accent6>
        <a:srgbClr val="2D2DB9"/>
      </a:accent6>
      <a:hlink>
        <a:srgbClr val="CCCCFF"/>
      </a:hlink>
      <a:folHlink>
        <a:srgbClr val="B2B2B2"/>
      </a:folHlink>
    </a:clrScheme>
    <a:fontScheme name="Redmond Template 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lnDef>
  </a:objectDefaults>
  <a:extraClrSchemeLst>
    <a:extraClrScheme>
      <a:clrScheme name="Redmond Template v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mond Template v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Redmond Template v3</Template>
  <TotalTime>4693</TotalTime>
  <Words>320</Words>
  <Application>Microsoft Office PowerPoint</Application>
  <PresentationFormat>Carta (216 x 279 mm)</PresentationFormat>
  <Paragraphs>35</Paragraphs>
  <Slides>5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Redmond Template v3</vt:lpstr>
      <vt:lpstr>Custom Design</vt:lpstr>
      <vt:lpstr>Package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GustavoB</dc:creator>
  <cp:lastModifiedBy>Guillermo Prada</cp:lastModifiedBy>
  <cp:revision>576</cp:revision>
  <cp:lastPrinted>2005-04-07T19:27:31Z</cp:lastPrinted>
  <dcterms:created xsi:type="dcterms:W3CDTF">2009-02-23T17:30:19Z</dcterms:created>
  <dcterms:modified xsi:type="dcterms:W3CDTF">2015-09-24T14:42:07Z</dcterms:modified>
</cp:coreProperties>
</file>