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1040" r:id="rId3"/>
    <p:sldId id="1043" r:id="rId4"/>
    <p:sldId id="1041" r:id="rId5"/>
    <p:sldId id="1045" r:id="rId6"/>
    <p:sldId id="1047" r:id="rId7"/>
    <p:sldId id="1048" r:id="rId8"/>
    <p:sldId id="1044" r:id="rId9"/>
    <p:sldId id="1049" r:id="rId10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F9966"/>
    <a:srgbClr val="669900"/>
    <a:srgbClr val="FF9933"/>
    <a:srgbClr val="CCCC00"/>
    <a:srgbClr val="33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vx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35.20.201.26:8280/RAM/data/ddfetchAudio.wa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Barge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-in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3982" y="1282351"/>
            <a:ext cx="8584204" cy="51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 err="1">
                <a:solidFill>
                  <a:schemeClr val="tx2"/>
                </a:solidFill>
              </a:rPr>
              <a:t>Orchestration</a:t>
            </a:r>
            <a:r>
              <a:rPr lang="es-MX" sz="2400" b="1" i="0" dirty="0">
                <a:solidFill>
                  <a:schemeClr val="tx2"/>
                </a:solidFill>
              </a:rPr>
              <a:t> </a:t>
            </a:r>
            <a:r>
              <a:rPr lang="es-MX" sz="2400" b="1" i="0" dirty="0" err="1">
                <a:solidFill>
                  <a:schemeClr val="tx2"/>
                </a:solidFill>
              </a:rPr>
              <a:t>Designer</a:t>
            </a:r>
            <a:r>
              <a:rPr lang="es-MX" sz="2400" b="1" i="0" dirty="0">
                <a:solidFill>
                  <a:schemeClr val="tx2"/>
                </a:solidFill>
              </a:rPr>
              <a:t> estándar (sin RDM ni RAM)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Es una propiedad de un </a:t>
            </a:r>
            <a:r>
              <a:rPr lang="es-MX" sz="1800" i="0" dirty="0" err="1">
                <a:solidFill>
                  <a:schemeClr val="tx2"/>
                </a:solidFill>
              </a:rPr>
              <a:t>prompt</a:t>
            </a:r>
            <a:r>
              <a:rPr lang="es-MX" sz="1800" i="0" dirty="0">
                <a:solidFill>
                  <a:schemeClr val="tx2"/>
                </a:solidFill>
              </a:rPr>
              <a:t> del OD, que indica si los audios de ese </a:t>
            </a:r>
            <a:r>
              <a:rPr lang="es-MX" sz="1800" i="0" dirty="0" err="1">
                <a:solidFill>
                  <a:schemeClr val="tx2"/>
                </a:solidFill>
              </a:rPr>
              <a:t>prompt</a:t>
            </a:r>
            <a:r>
              <a:rPr lang="es-MX" sz="1800" i="0" dirty="0">
                <a:solidFill>
                  <a:schemeClr val="tx2"/>
                </a:solidFill>
              </a:rPr>
              <a:t> pueden ser interrumpidos o no cuando el usuario marca un DTMF.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i="0" dirty="0" err="1">
                <a:solidFill>
                  <a:schemeClr val="tx2"/>
                </a:solidFill>
              </a:rPr>
              <a:t>Barge</a:t>
            </a:r>
            <a:r>
              <a:rPr lang="es-MX" sz="1800" i="0" dirty="0">
                <a:solidFill>
                  <a:schemeClr val="tx2"/>
                </a:solidFill>
              </a:rPr>
              <a:t>-in=true (default) -&gt; el </a:t>
            </a:r>
            <a:r>
              <a:rPr lang="es-MX" sz="1800" i="0" dirty="0" err="1">
                <a:solidFill>
                  <a:schemeClr val="tx2"/>
                </a:solidFill>
              </a:rPr>
              <a:t>prompt</a:t>
            </a:r>
            <a:r>
              <a:rPr lang="es-MX" sz="1800" i="0" dirty="0">
                <a:solidFill>
                  <a:schemeClr val="tx2"/>
                </a:solidFill>
              </a:rPr>
              <a:t> puede ser interrumpido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 err="1">
                <a:solidFill>
                  <a:schemeClr val="tx2"/>
                </a:solidFill>
              </a:rPr>
              <a:t>Barge</a:t>
            </a:r>
            <a:r>
              <a:rPr lang="es-MX" sz="1800" i="0" dirty="0">
                <a:solidFill>
                  <a:schemeClr val="tx2"/>
                </a:solidFill>
              </a:rPr>
              <a:t>-in=false -&gt; el </a:t>
            </a:r>
            <a:r>
              <a:rPr lang="es-MX" sz="1800" i="0" dirty="0" err="1">
                <a:solidFill>
                  <a:schemeClr val="tx2"/>
                </a:solidFill>
              </a:rPr>
              <a:t>prompt</a:t>
            </a:r>
            <a:r>
              <a:rPr lang="es-MX" sz="1800" i="0" dirty="0">
                <a:solidFill>
                  <a:schemeClr val="tx2"/>
                </a:solidFill>
              </a:rPr>
              <a:t> NO puede ser interrumpido, y el DTMF ingresado es ignorado.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264F-13E9-4ACC-BACB-DAF30EE4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8" y="3429000"/>
            <a:ext cx="5158868" cy="32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Barge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-in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3982" y="1282351"/>
            <a:ext cx="8584204" cy="51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>
                  <a:extLst/>
                </a:blip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RDM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Tiene un parámetro de configuración para habilitar/deshabilitar el </a:t>
            </a:r>
            <a:r>
              <a:rPr lang="es-MX" sz="1800" i="0" dirty="0" err="1">
                <a:solidFill>
                  <a:schemeClr val="tx2"/>
                </a:solidFill>
              </a:rPr>
              <a:t>barge</a:t>
            </a:r>
            <a:r>
              <a:rPr lang="es-MX" sz="1800" i="0" dirty="0">
                <a:solidFill>
                  <a:schemeClr val="tx2"/>
                </a:solidFill>
              </a:rPr>
              <a:t>-in (ver manual de RDM).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endParaRPr lang="es-MX" sz="1800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>
                  <a:extLst/>
                </a:blip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RAM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rgbClr val="FF0000"/>
                </a:solidFill>
              </a:rPr>
              <a:t>El módulo RAM de Avaya NO soporta deshabilitar el </a:t>
            </a:r>
            <a:r>
              <a:rPr lang="es-MX" sz="1800" i="0" dirty="0" err="1">
                <a:solidFill>
                  <a:srgbClr val="FF0000"/>
                </a:solidFill>
              </a:rPr>
              <a:t>barge</a:t>
            </a:r>
            <a:r>
              <a:rPr lang="es-MX" sz="1800" i="0" dirty="0">
                <a:solidFill>
                  <a:srgbClr val="FF0000"/>
                </a:solidFill>
              </a:rPr>
              <a:t>-in. No tiene un parámetro de configuración para eso.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La única forma de hacer algo equivalente a </a:t>
            </a:r>
            <a:r>
              <a:rPr lang="es-MX" sz="1800" i="0" dirty="0" err="1">
                <a:solidFill>
                  <a:schemeClr val="tx2"/>
                </a:solidFill>
              </a:rPr>
              <a:t>Barge</a:t>
            </a:r>
            <a:r>
              <a:rPr lang="es-MX" sz="1800" i="0" dirty="0">
                <a:solidFill>
                  <a:schemeClr val="tx2"/>
                </a:solidFill>
              </a:rPr>
              <a:t>-in=false en un RAM es configurar el </a:t>
            </a:r>
            <a:r>
              <a:rPr lang="es-MX" sz="1800" i="0" dirty="0" err="1">
                <a:solidFill>
                  <a:schemeClr val="tx2"/>
                </a:solidFill>
              </a:rPr>
              <a:t>hastoflush</a:t>
            </a:r>
            <a:r>
              <a:rPr lang="es-MX" sz="1800" i="0" dirty="0">
                <a:solidFill>
                  <a:schemeClr val="tx2"/>
                </a:solidFill>
              </a:rPr>
              <a:t>=true y en la configuración de la aplicación en el AEP </a:t>
            </a:r>
            <a:r>
              <a:rPr lang="es-MX" sz="1800" i="0" dirty="0" err="1">
                <a:solidFill>
                  <a:schemeClr val="tx2"/>
                </a:solidFill>
              </a:rPr>
              <a:t>setar</a:t>
            </a:r>
            <a:r>
              <a:rPr lang="es-MX" sz="1800" i="0" dirty="0">
                <a:solidFill>
                  <a:schemeClr val="tx2"/>
                </a:solidFill>
              </a:rPr>
              <a:t> DTMF </a:t>
            </a:r>
            <a:r>
              <a:rPr lang="es-MX" sz="1800" i="0" dirty="0" err="1">
                <a:solidFill>
                  <a:schemeClr val="tx2"/>
                </a:solidFill>
              </a:rPr>
              <a:t>Type</a:t>
            </a:r>
            <a:r>
              <a:rPr lang="es-MX" sz="1800" i="0" dirty="0">
                <a:solidFill>
                  <a:schemeClr val="tx2"/>
                </a:solidFill>
              </a:rPr>
              <a:t> </a:t>
            </a:r>
            <a:r>
              <a:rPr lang="es-MX" sz="1800" i="0" dirty="0" err="1">
                <a:solidFill>
                  <a:schemeClr val="tx2"/>
                </a:solidFill>
              </a:rPr>
              <a:t>Ahead</a:t>
            </a:r>
            <a:r>
              <a:rPr lang="es-MX" sz="1800" i="0" dirty="0">
                <a:solidFill>
                  <a:schemeClr val="tx2"/>
                </a:solidFill>
              </a:rPr>
              <a:t> = NO (estos conceptos se explican mas adelante)</a:t>
            </a:r>
            <a:endParaRPr lang="es-MX" sz="24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4102E-72B9-4B9A-9FF4-95083948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42" y="2130638"/>
            <a:ext cx="6108515" cy="2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Flush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898" y="1654492"/>
            <a:ext cx="8584204" cy="392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Concepto básico de ejecución de </a:t>
            </a:r>
            <a:r>
              <a:rPr lang="es-MX" sz="2400" b="1" i="0" dirty="0" err="1">
                <a:solidFill>
                  <a:schemeClr val="tx2"/>
                </a:solidFill>
              </a:rPr>
              <a:t>Vxml</a:t>
            </a:r>
            <a:r>
              <a:rPr lang="es-MX" sz="2400" b="1" i="0" dirty="0">
                <a:solidFill>
                  <a:schemeClr val="tx2"/>
                </a:solidFill>
              </a:rPr>
              <a:t> en el MPP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El MPP va armando una cola con todos los audios de los formularios </a:t>
            </a:r>
            <a:r>
              <a:rPr lang="es-MX" sz="1800" i="0" dirty="0" err="1">
                <a:solidFill>
                  <a:schemeClr val="tx2"/>
                </a:solidFill>
              </a:rPr>
              <a:t>Vxml</a:t>
            </a:r>
            <a:r>
              <a:rPr lang="es-MX" sz="1800" i="0" dirty="0">
                <a:solidFill>
                  <a:schemeClr val="tx2"/>
                </a:solidFill>
              </a:rPr>
              <a:t> que va recibiendo, uno atrás de otro, desde la aplicación IVR, hasta que encuentra un formulario que requiera un input (ya sea un Menú o un </a:t>
            </a:r>
            <a:r>
              <a:rPr lang="es-MX" sz="1800" i="0" dirty="0" err="1">
                <a:solidFill>
                  <a:schemeClr val="tx2"/>
                </a:solidFill>
              </a:rPr>
              <a:t>Prompt&amp;Collect</a:t>
            </a:r>
            <a:r>
              <a:rPr lang="es-MX" sz="1800" i="0" dirty="0">
                <a:solidFill>
                  <a:schemeClr val="tx2"/>
                </a:solidFill>
              </a:rPr>
              <a:t>). Recién en ese momento se pone a reproducir todos los audios que fue encolando y ya tiene la gramática a utilizar por si el usuario marca un DTMF durante la reproducción de los audios (el MPP espera un input)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>
                  <a:extLst/>
                </a:blip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Concepto de “</a:t>
            </a:r>
            <a:r>
              <a:rPr lang="es-MX" sz="2400" b="1" i="0" dirty="0" err="1">
                <a:solidFill>
                  <a:schemeClr val="tx2"/>
                </a:solidFill>
              </a:rPr>
              <a:t>Flush</a:t>
            </a:r>
            <a:r>
              <a:rPr lang="es-MX" sz="24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El </a:t>
            </a:r>
            <a:r>
              <a:rPr lang="es-MX" sz="1800" i="0" dirty="0" err="1">
                <a:solidFill>
                  <a:schemeClr val="tx2"/>
                </a:solidFill>
              </a:rPr>
              <a:t>flush</a:t>
            </a:r>
            <a:r>
              <a:rPr lang="es-MX" sz="1800" i="0" dirty="0">
                <a:solidFill>
                  <a:schemeClr val="tx2"/>
                </a:solidFill>
              </a:rPr>
              <a:t> al final de una serie de </a:t>
            </a:r>
            <a:r>
              <a:rPr lang="es-MX" sz="1800" i="0" dirty="0" err="1">
                <a:solidFill>
                  <a:schemeClr val="tx2"/>
                </a:solidFill>
              </a:rPr>
              <a:t>prompts</a:t>
            </a:r>
            <a:r>
              <a:rPr lang="es-MX" sz="1800" i="0" dirty="0">
                <a:solidFill>
                  <a:schemeClr val="tx2"/>
                </a:solidFill>
              </a:rPr>
              <a:t> (formularios </a:t>
            </a:r>
            <a:r>
              <a:rPr lang="es-MX" sz="1800" i="0" dirty="0" err="1">
                <a:solidFill>
                  <a:schemeClr val="tx2"/>
                </a:solidFill>
              </a:rPr>
              <a:t>Vxml</a:t>
            </a:r>
            <a:r>
              <a:rPr lang="es-MX" sz="1800" i="0" dirty="0">
                <a:solidFill>
                  <a:schemeClr val="tx2"/>
                </a:solidFill>
              </a:rPr>
              <a:t> que contienen audios) es un comando que se envía al MPP en la forma de un formulario </a:t>
            </a:r>
            <a:r>
              <a:rPr lang="es-MX" sz="1800" i="0" dirty="0" err="1">
                <a:solidFill>
                  <a:schemeClr val="tx2"/>
                </a:solidFill>
              </a:rPr>
              <a:t>Vxml</a:t>
            </a:r>
            <a:r>
              <a:rPr lang="es-MX" sz="1800" i="0" dirty="0">
                <a:solidFill>
                  <a:schemeClr val="tx2"/>
                </a:solidFill>
              </a:rPr>
              <a:t>. Este comando quiere decir: detente aquí, reproduce ya mismo todos los audios que tengas en la cola, y una vez que termines de reproducir todos esos audios sigue pidiendo a la aplicación los formularios </a:t>
            </a:r>
            <a:r>
              <a:rPr lang="es-MX" sz="1800" i="0" dirty="0" err="1">
                <a:solidFill>
                  <a:schemeClr val="tx2"/>
                </a:solidFill>
              </a:rPr>
              <a:t>Vxml</a:t>
            </a:r>
            <a:r>
              <a:rPr lang="es-MX" sz="1800" i="0" dirty="0">
                <a:solidFill>
                  <a:schemeClr val="tx2"/>
                </a:solidFill>
              </a:rPr>
              <a:t> subsiguientes hasta que encuentres un formulario que requiera un input (ya sea un Menú o un </a:t>
            </a:r>
            <a:r>
              <a:rPr lang="es-MX" sz="1800" i="0" dirty="0" err="1">
                <a:solidFill>
                  <a:schemeClr val="tx2"/>
                </a:solidFill>
              </a:rPr>
              <a:t>Prompt&amp;Collect</a:t>
            </a:r>
            <a:r>
              <a:rPr lang="es-MX" sz="1800" i="0" dirty="0">
                <a:solidFill>
                  <a:schemeClr val="tx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3439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Flush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898" y="1654492"/>
            <a:ext cx="8584204" cy="392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 err="1">
                <a:solidFill>
                  <a:schemeClr val="tx2"/>
                </a:solidFill>
              </a:rPr>
              <a:t>Form</a:t>
            </a:r>
            <a:r>
              <a:rPr lang="es-MX" sz="2400" b="1" i="0" dirty="0">
                <a:solidFill>
                  <a:schemeClr val="tx2"/>
                </a:solidFill>
              </a:rPr>
              <a:t> </a:t>
            </a:r>
            <a:r>
              <a:rPr lang="es-MX" sz="2400" b="1" i="0" dirty="0" err="1">
                <a:solidFill>
                  <a:schemeClr val="tx2"/>
                </a:solidFill>
              </a:rPr>
              <a:t>Vxml</a:t>
            </a:r>
            <a:r>
              <a:rPr lang="es-MX" sz="2400" b="1" i="0" dirty="0">
                <a:solidFill>
                  <a:schemeClr val="tx2"/>
                </a:solidFill>
              </a:rPr>
              <a:t> de un RAM cuando </a:t>
            </a:r>
            <a:r>
              <a:rPr lang="es-MX" sz="2400" b="1" dirty="0" err="1">
                <a:solidFill>
                  <a:schemeClr val="tx2"/>
                </a:solidFill>
              </a:rPr>
              <a:t>hasToFlush</a:t>
            </a:r>
            <a:r>
              <a:rPr lang="es-MX" sz="2400" b="1" dirty="0">
                <a:solidFill>
                  <a:schemeClr val="tx2"/>
                </a:solidFill>
              </a:rPr>
              <a:t>=true</a:t>
            </a:r>
            <a:endParaRPr lang="es-MX" sz="1800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1AD254-2FE8-435A-870F-C114D8D26222}"/>
              </a:ext>
            </a:extLst>
          </p:cNvPr>
          <p:cNvSpPr/>
          <p:nvPr/>
        </p:nvSpPr>
        <p:spPr>
          <a:xfrm>
            <a:off x="437707" y="2165774"/>
            <a:ext cx="834478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1:&lt;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vxml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version="2.1"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xmlns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="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http://www.w3.org/2001/vxml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"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xml:lang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="es-mx"&gt;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2:&lt;meta name="author" content="Avaya Aura Orchestration Designer"/&gt;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3:&lt;meta name="runtime-version" content="07.20.09.04"/&gt;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4:&lt;meta name="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runtimecommon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-version" content="07.20.09.04"/&gt;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5:&lt;meta name="copyright" content="Copyright (c) 2002-2017, Avaya"/&gt;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6:&lt;property name="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fetchaudio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" value="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http://135.20.201.26:8280/RAM/data/ddfetchAudio.wav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7:&lt;form id="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flushPrompt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8:&lt;block&gt;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9:&lt;submit next="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setParentModuleLanguageBack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?___DDSESSIONID=2A4859000C7CADD99CC76A34A3A0FBE9%3A%2Fivrbanco_main"/&gt;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10:&lt;/block&gt;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11:&lt;/form&gt;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12:&lt;/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vxml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13:</a:t>
            </a:r>
          </a:p>
        </p:txBody>
      </p:sp>
    </p:spTree>
    <p:extLst>
      <p:ext uri="{BB962C8B-B14F-4D97-AF65-F5344CB8AC3E}">
        <p14:creationId xmlns:p14="http://schemas.microsoft.com/office/powerpoint/2010/main" val="240014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ahead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898" y="1654491"/>
            <a:ext cx="8584204" cy="438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Configuración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Es un parámetro del MPP que puede configurarse a nivel Aplicación, a través del EPMS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A través del EPMS, en la configuración de la aplicación se puede habilitar/deshabilitar el </a:t>
            </a:r>
            <a:r>
              <a:rPr lang="es-MX" sz="1800" i="0" dirty="0" err="1">
                <a:solidFill>
                  <a:schemeClr val="tx2"/>
                </a:solidFill>
              </a:rPr>
              <a:t>Type</a:t>
            </a:r>
            <a:r>
              <a:rPr lang="es-MX" sz="1800" i="0" dirty="0">
                <a:solidFill>
                  <a:schemeClr val="tx2"/>
                </a:solidFill>
              </a:rPr>
              <a:t> </a:t>
            </a:r>
            <a:r>
              <a:rPr lang="es-MX" sz="1800" i="0" dirty="0" err="1">
                <a:solidFill>
                  <a:schemeClr val="tx2"/>
                </a:solidFill>
              </a:rPr>
              <a:t>ahead</a:t>
            </a:r>
            <a:endParaRPr lang="es-MX" sz="1800" i="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D78C-DA49-48DD-A943-E38DB0C5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60" y="3048553"/>
            <a:ext cx="4668435" cy="24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ahead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898" y="1654491"/>
            <a:ext cx="8584204" cy="438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Con DTMF </a:t>
            </a:r>
            <a:r>
              <a:rPr lang="es-MX" sz="2400" b="1" i="0" dirty="0" err="1">
                <a:solidFill>
                  <a:schemeClr val="tx2"/>
                </a:solidFill>
              </a:rPr>
              <a:t>Type</a:t>
            </a:r>
            <a:r>
              <a:rPr lang="es-MX" sz="2400" b="1" i="0" dirty="0">
                <a:solidFill>
                  <a:schemeClr val="tx2"/>
                </a:solidFill>
              </a:rPr>
              <a:t> </a:t>
            </a:r>
            <a:r>
              <a:rPr lang="es-MX" sz="2400" b="1" i="0" dirty="0" err="1">
                <a:solidFill>
                  <a:schemeClr val="tx2"/>
                </a:solidFill>
              </a:rPr>
              <a:t>Ahead</a:t>
            </a:r>
            <a:r>
              <a:rPr lang="es-MX" sz="2400" b="1" i="0" dirty="0">
                <a:solidFill>
                  <a:schemeClr val="tx2"/>
                </a:solidFill>
              </a:rPr>
              <a:t> = YES (default)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Cualquier DTMF que ingrese el usuario se toma como input en el siguiente Menú o </a:t>
            </a:r>
            <a:r>
              <a:rPr lang="es-MX" sz="1800" i="0" dirty="0" err="1">
                <a:solidFill>
                  <a:schemeClr val="tx2"/>
                </a:solidFill>
              </a:rPr>
              <a:t>Prompt&amp;Collect</a:t>
            </a:r>
            <a:r>
              <a:rPr lang="es-MX" sz="1800" i="0" dirty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Si el MPP está esperando un input y el usuario marca el DTMF, el audio se interrumpe.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Si el MPP NO está esperando un input (por ejemplo cuando se reproducen varios </a:t>
            </a:r>
            <a:r>
              <a:rPr lang="es-MX" sz="1800" i="0" dirty="0" err="1">
                <a:solidFill>
                  <a:schemeClr val="tx2"/>
                </a:solidFill>
              </a:rPr>
              <a:t>prompts</a:t>
            </a:r>
            <a:r>
              <a:rPr lang="es-MX" sz="1800" i="0" dirty="0">
                <a:solidFill>
                  <a:schemeClr val="tx2"/>
                </a:solidFill>
              </a:rPr>
              <a:t> y se envía el “</a:t>
            </a:r>
            <a:r>
              <a:rPr lang="es-MX" sz="1800" i="0" dirty="0" err="1">
                <a:solidFill>
                  <a:schemeClr val="tx2"/>
                </a:solidFill>
              </a:rPr>
              <a:t>flush</a:t>
            </a:r>
            <a:r>
              <a:rPr lang="es-MX" sz="1800" i="0" dirty="0">
                <a:solidFill>
                  <a:schemeClr val="tx2"/>
                </a:solidFill>
              </a:rPr>
              <a:t>” al MPP), no se interrumpe el audio.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Con DTMF </a:t>
            </a:r>
            <a:r>
              <a:rPr lang="es-MX" sz="2400" b="1" i="0" dirty="0" err="1">
                <a:solidFill>
                  <a:schemeClr val="tx2"/>
                </a:solidFill>
              </a:rPr>
              <a:t>Type</a:t>
            </a:r>
            <a:r>
              <a:rPr lang="es-MX" sz="2400" b="1" i="0" dirty="0">
                <a:solidFill>
                  <a:schemeClr val="tx2"/>
                </a:solidFill>
              </a:rPr>
              <a:t> </a:t>
            </a:r>
            <a:r>
              <a:rPr lang="es-MX" sz="2400" b="1" i="0" dirty="0" err="1">
                <a:solidFill>
                  <a:schemeClr val="tx2"/>
                </a:solidFill>
              </a:rPr>
              <a:t>Ahead</a:t>
            </a:r>
            <a:r>
              <a:rPr lang="es-MX" sz="2400" b="1" i="0" dirty="0">
                <a:solidFill>
                  <a:schemeClr val="tx2"/>
                </a:solidFill>
              </a:rPr>
              <a:t> = NO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Si el MPP está esperando un input y el usuario marca </a:t>
            </a:r>
            <a:r>
              <a:rPr lang="es-MX" sz="1800" i="0" dirty="0" err="1">
                <a:solidFill>
                  <a:schemeClr val="tx2"/>
                </a:solidFill>
              </a:rPr>
              <a:t>ul</a:t>
            </a:r>
            <a:r>
              <a:rPr lang="es-MX" sz="1800" i="0" dirty="0">
                <a:solidFill>
                  <a:schemeClr val="tx2"/>
                </a:solidFill>
              </a:rPr>
              <a:t> DTMF, el audio se interrumpe y el DTMF que ingrese el usuario se toma como input en el siguiente Menú o </a:t>
            </a:r>
            <a:r>
              <a:rPr lang="es-MX" sz="1800" i="0" dirty="0" err="1">
                <a:solidFill>
                  <a:schemeClr val="tx2"/>
                </a:solidFill>
              </a:rPr>
              <a:t>Prompt&amp;Collect</a:t>
            </a:r>
            <a:r>
              <a:rPr lang="es-MX" sz="1800" i="0" dirty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i="0" dirty="0">
                <a:solidFill>
                  <a:schemeClr val="tx2"/>
                </a:solidFill>
              </a:rPr>
              <a:t>Si el MPP NO está esperando un input (por ejemplo cuando se reproducen varios </a:t>
            </a:r>
            <a:r>
              <a:rPr lang="es-MX" sz="1800" i="0" dirty="0" err="1">
                <a:solidFill>
                  <a:schemeClr val="tx2"/>
                </a:solidFill>
              </a:rPr>
              <a:t>prompts</a:t>
            </a:r>
            <a:r>
              <a:rPr lang="es-MX" sz="1800" i="0" dirty="0">
                <a:solidFill>
                  <a:schemeClr val="tx2"/>
                </a:solidFill>
              </a:rPr>
              <a:t> y se envía el “</a:t>
            </a:r>
            <a:r>
              <a:rPr lang="es-MX" sz="1800" i="0" dirty="0" err="1">
                <a:solidFill>
                  <a:schemeClr val="tx2"/>
                </a:solidFill>
              </a:rPr>
              <a:t>flush</a:t>
            </a:r>
            <a:r>
              <a:rPr lang="es-MX" sz="1800" i="0" dirty="0">
                <a:solidFill>
                  <a:schemeClr val="tx2"/>
                </a:solidFill>
              </a:rPr>
              <a:t>” al MPP), no se interrumpe el audio y el DTMF es descartado (NO se toma como input en el siguiente Menú o </a:t>
            </a:r>
            <a:r>
              <a:rPr lang="es-MX" sz="1800" i="0" dirty="0" err="1">
                <a:solidFill>
                  <a:schemeClr val="tx2"/>
                </a:solidFill>
              </a:rPr>
              <a:t>Prompt&amp;Collect</a:t>
            </a:r>
            <a:r>
              <a:rPr lang="es-MX" sz="1800" i="0" dirty="0">
                <a:solidFill>
                  <a:schemeClr val="tx2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8135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Flush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Ahead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en LAB)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582" y="1654492"/>
            <a:ext cx="8584204" cy="392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Probado el Laboratorio con RAM + RDM posterior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2574A3-D4FB-4227-B36F-71DE6C99F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9198"/>
              </p:ext>
            </p:extLst>
          </p:nvPr>
        </p:nvGraphicFramePr>
        <p:xfrm>
          <a:off x="584994" y="2691193"/>
          <a:ext cx="80273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253">
                  <a:extLst>
                    <a:ext uri="{9D8B030D-6E8A-4147-A177-3AD203B41FA5}">
                      <a16:colId xmlns:a16="http://schemas.microsoft.com/office/drawing/2014/main" val="3979126442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1245726808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2858028158"/>
                    </a:ext>
                  </a:extLst>
                </a:gridCol>
                <a:gridCol w="2849527">
                  <a:extLst>
                    <a:ext uri="{9D8B030D-6E8A-4147-A177-3AD203B41FA5}">
                      <a16:colId xmlns:a16="http://schemas.microsoft.com/office/drawing/2014/main" val="10944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HasToFlush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el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TypeAhead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DTMF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interrumpe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prompt?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DTMF se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toma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input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el RDM?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2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6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Barge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-in (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en LAB)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582" y="1654492"/>
            <a:ext cx="8584204" cy="392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400" b="1" i="0" dirty="0">
                <a:solidFill>
                  <a:schemeClr val="tx2"/>
                </a:solidFill>
              </a:rPr>
              <a:t>Probado el Laboratorio con </a:t>
            </a:r>
            <a:r>
              <a:rPr lang="es-MX" sz="2400" b="1" i="0" dirty="0" err="1">
                <a:solidFill>
                  <a:schemeClr val="tx2"/>
                </a:solidFill>
              </a:rPr>
              <a:t>Announce</a:t>
            </a:r>
            <a:r>
              <a:rPr lang="es-MX" sz="2400" b="1" i="0" dirty="0">
                <a:solidFill>
                  <a:schemeClr val="tx2"/>
                </a:solidFill>
              </a:rPr>
              <a:t> + </a:t>
            </a:r>
            <a:r>
              <a:rPr lang="es-MX" sz="2400" b="1" i="0" dirty="0" err="1">
                <a:solidFill>
                  <a:schemeClr val="tx2"/>
                </a:solidFill>
              </a:rPr>
              <a:t>Menu</a:t>
            </a:r>
            <a:r>
              <a:rPr lang="es-MX" sz="2400" b="1" i="0" dirty="0">
                <a:solidFill>
                  <a:schemeClr val="tx2"/>
                </a:solidFill>
              </a:rPr>
              <a:t> (sin RAM/RDM)</a:t>
            </a: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r>
              <a:rPr lang="es-MX" sz="2000" i="0" dirty="0">
                <a:solidFill>
                  <a:schemeClr val="tx2"/>
                </a:solidFill>
              </a:rPr>
              <a:t>NOTAR lo extraño del caso #3.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MX" sz="24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BEDD9-4F8A-4839-9BE5-F9AC713C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9" y="2485554"/>
            <a:ext cx="8837418" cy="16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6487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4765</TotalTime>
  <Words>794</Words>
  <Application>Microsoft Office PowerPoint</Application>
  <PresentationFormat>Letter Paper (8.5x11 in)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Prada, Guillermo (Guillermo) **CTR**</cp:lastModifiedBy>
  <cp:revision>600</cp:revision>
  <cp:lastPrinted>2005-04-07T19:27:31Z</cp:lastPrinted>
  <dcterms:created xsi:type="dcterms:W3CDTF">2009-02-23T17:30:19Z</dcterms:created>
  <dcterms:modified xsi:type="dcterms:W3CDTF">2018-11-29T20:13:51Z</dcterms:modified>
</cp:coreProperties>
</file>