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2" r:id="rId2"/>
  </p:sldMasterIdLst>
  <p:notesMasterIdLst>
    <p:notesMasterId r:id="rId11"/>
  </p:notesMasterIdLst>
  <p:handoutMasterIdLst>
    <p:handoutMasterId r:id="rId12"/>
  </p:handoutMasterIdLst>
  <p:sldIdLst>
    <p:sldId id="1010" r:id="rId3"/>
    <p:sldId id="1011" r:id="rId4"/>
    <p:sldId id="1012" r:id="rId5"/>
    <p:sldId id="1013" r:id="rId6"/>
    <p:sldId id="1014" r:id="rId7"/>
    <p:sldId id="1015" r:id="rId8"/>
    <p:sldId id="1016" r:id="rId9"/>
    <p:sldId id="1017" r:id="rId10"/>
  </p:sldIdLst>
  <p:sldSz cx="9144000" cy="6858000" type="letter"/>
  <p:notesSz cx="7315200" cy="9601200"/>
  <p:defaultTextStyle>
    <a:defPPr>
      <a:defRPr lang="en-US"/>
    </a:defPPr>
    <a:lvl1pPr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5pPr>
    <a:lvl6pPr marL="22860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6pPr>
    <a:lvl7pPr marL="27432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7pPr>
    <a:lvl8pPr marL="32004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8pPr>
    <a:lvl9pPr marL="36576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9966"/>
    <a:srgbClr val="669900"/>
    <a:srgbClr val="FF9933"/>
    <a:srgbClr val="CCCC00"/>
    <a:srgbClr val="339933"/>
    <a:srgbClr val="FFCC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88099" autoAdjust="0"/>
  </p:normalViewPr>
  <p:slideViewPr>
    <p:cSldViewPr snapToGrid="0">
      <p:cViewPr varScale="1">
        <p:scale>
          <a:sx n="126" d="100"/>
          <a:sy n="126" d="100"/>
        </p:scale>
        <p:origin x="127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826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563563" y="949325"/>
            <a:ext cx="2887662" cy="2133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eaLnBrk="1" hangingPunct="1">
              <a:defRPr/>
            </a:pPr>
            <a:endParaRPr lang="es-AR" altLang="es-AR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63563" y="3736975"/>
            <a:ext cx="2887662" cy="2127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eaLnBrk="1" hangingPunct="1">
              <a:defRPr/>
            </a:pPr>
            <a:endParaRPr lang="es-AR" altLang="es-AR"/>
          </a:p>
        </p:txBody>
      </p:sp>
      <p:sp>
        <p:nvSpPr>
          <p:cNvPr id="6148" name="Rectangle 10"/>
          <p:cNvSpPr>
            <a:spLocks noChangeArrowheads="1"/>
          </p:cNvSpPr>
          <p:nvPr/>
        </p:nvSpPr>
        <p:spPr bwMode="auto">
          <a:xfrm>
            <a:off x="563563" y="6521450"/>
            <a:ext cx="2887662" cy="2133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eaLnBrk="1" hangingPunct="1">
              <a:defRPr/>
            </a:pPr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00139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41275" y="-20638"/>
            <a:ext cx="3216275" cy="47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t" anchorCtr="0" compatLnSpc="1">
            <a:prstTxWarp prst="textNoShape">
              <a:avLst/>
            </a:prstTxWarp>
          </a:bodyPr>
          <a:lstStyle>
            <a:lvl1pPr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0200" y="-20638"/>
            <a:ext cx="3133725" cy="47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t" anchorCtr="0" compatLnSpc="1">
            <a:prstTxWarp prst="textNoShape">
              <a:avLst/>
            </a:prstTxWarp>
          </a:bodyPr>
          <a:lstStyle>
            <a:lvl1pPr algn="r"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49363" y="698500"/>
            <a:ext cx="4826000" cy="3619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79513" y="4560888"/>
            <a:ext cx="4956175" cy="434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1" tIns="47263" rIns="94521" bIns="472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41275" y="9148763"/>
            <a:ext cx="32162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b" anchorCtr="0" compatLnSpc="1">
            <a:prstTxWarp prst="textNoShape">
              <a:avLst/>
            </a:prstTxWarp>
          </a:bodyPr>
          <a:lstStyle>
            <a:lvl1pPr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0200" y="9148763"/>
            <a:ext cx="313372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b" anchorCtr="0" compatLnSpc="1">
            <a:prstTxWarp prst="textNoShape">
              <a:avLst/>
            </a:prstTxWarp>
          </a:bodyPr>
          <a:lstStyle>
            <a:lvl1pPr algn="r"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537E8446-F989-446E-AD40-2F70C488F9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741488" y="9013825"/>
            <a:ext cx="4740275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521" tIns="47263" rIns="94521" bIns="47263">
            <a:spAutoFit/>
          </a:bodyPr>
          <a:lstStyle>
            <a:lvl1pPr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s-AR" sz="800" i="0">
                <a:solidFill>
                  <a:schemeClr val="tx1"/>
                </a:solidFill>
                <a:latin typeface="Arial" charset="0"/>
              </a:rPr>
              <a:t>EDS and the EDS logo are registered marks of Electronic Data Systems Corporation.</a:t>
            </a:r>
            <a:br>
              <a:rPr lang="en-US" altLang="es-AR" sz="800" i="0">
                <a:solidFill>
                  <a:schemeClr val="tx1"/>
                </a:solidFill>
                <a:latin typeface="Arial" charset="0"/>
              </a:rPr>
            </a:br>
            <a:r>
              <a:rPr lang="en-US" altLang="es-AR" sz="700" i="0">
                <a:solidFill>
                  <a:schemeClr val="tx1"/>
                </a:solidFill>
                <a:latin typeface="Arial" charset="0"/>
              </a:rPr>
              <a:t>EDS is an equal opportunity employer, m/f/v/d.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s-AR" sz="700" i="0">
                <a:solidFill>
                  <a:schemeClr val="tx1"/>
                </a:solidFill>
                <a:latin typeface="Arial" charset="0"/>
              </a:rPr>
              <a:t>Copyright ©1997 Electronic Data Systems Corporation. All rights reserved.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1073150" y="8832850"/>
            <a:ext cx="72707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521" tIns="47263" rIns="94521" bIns="47263">
            <a:spAutoFit/>
          </a:bodyPr>
          <a:lstStyle>
            <a:lvl1pPr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s-AR" sz="3800" i="0">
                <a:solidFill>
                  <a:schemeClr val="tx1"/>
                </a:solidFill>
                <a:latin typeface="EDS" pitchFamily="2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191001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5715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2860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40005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57150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74295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7" descr="Para Powerpoint 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29300"/>
            <a:ext cx="91440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1" descr="Bottom Para Powerpoint v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699715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830202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197100" cy="533876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" y="274638"/>
            <a:ext cx="6438900" cy="5338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621145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68A99-47AE-4F65-9F61-CB937FE4A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79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9677A-9887-4655-B89C-01EB4456D5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39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6C691-6803-4EB7-A4B3-3C21116A10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45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989E6-12C3-4960-B04C-25BF84224F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11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1A471-6F57-479E-897C-08E78EBD2A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6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4D8AF-0FAD-4188-8496-0AC0FDE570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482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6ACAA-1023-4BF1-9851-ED687BC4DC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30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84E9D-B937-45C0-A436-DD367CEDD1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4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9326272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7D6E2-7668-4C59-A8D2-F91380E65E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473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3DE3E4-D89E-42A6-AD78-874A416A99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382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64A4E-D085-45E5-852D-BA2F3846F9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5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327721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1130300"/>
            <a:ext cx="4318000" cy="4483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130300"/>
            <a:ext cx="4318000" cy="4483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323773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7320414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740884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55585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537938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775913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" y="1130300"/>
            <a:ext cx="87884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7" name="Rectangle 11"/>
          <p:cNvSpPr>
            <a:spLocks noChangeArrowheads="1"/>
          </p:cNvSpPr>
          <p:nvPr/>
        </p:nvSpPr>
        <p:spPr bwMode="auto">
          <a:xfrm>
            <a:off x="942975" y="6364288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s-ES_tradnl" altLang="es-AR" sz="1400" i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30" name="Text Box 26"/>
          <p:cNvSpPr txBox="1">
            <a:spLocks noChangeArrowheads="1"/>
          </p:cNvSpPr>
          <p:nvPr userDrawn="1"/>
        </p:nvSpPr>
        <p:spPr bwMode="auto">
          <a:xfrm rot="10800000">
            <a:off x="-92075" y="6518275"/>
            <a:ext cx="3492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marL="342900" indent="-3429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algn="r" eaLnBrk="1" hangingPunct="1">
              <a:defRPr/>
            </a:pPr>
            <a:fld id="{39730358-1A4A-4CA7-90C8-9F5CE6DF993B}" type="slidenum">
              <a:rPr lang="es-ES" sz="1200" b="1" i="0" smtClean="0">
                <a:solidFill>
                  <a:schemeClr val="tx1"/>
                </a:solidFill>
              </a:rPr>
              <a:pPr algn="r" eaLnBrk="1" hangingPunct="1">
                <a:defRPr/>
              </a:pPr>
              <a:t>‹#›</a:t>
            </a:fld>
            <a:endParaRPr lang="es-ES" sz="1200" b="1" i="0">
              <a:solidFill>
                <a:schemeClr val="tx1"/>
              </a:solidFill>
            </a:endParaRPr>
          </a:p>
        </p:txBody>
      </p:sp>
      <p:pic>
        <p:nvPicPr>
          <p:cNvPr id="1029" name="7 Imagen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038" y="53975"/>
            <a:ext cx="15748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8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0163"/>
            <a:ext cx="91440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9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9013"/>
            <a:ext cx="9144000" cy="6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32" r:id="rId1"/>
    <p:sldLayoutId id="2147484411" r:id="rId2"/>
    <p:sldLayoutId id="2147484412" r:id="rId3"/>
    <p:sldLayoutId id="2147484413" r:id="rId4"/>
    <p:sldLayoutId id="2147484414" r:id="rId5"/>
    <p:sldLayoutId id="2147484415" r:id="rId6"/>
    <p:sldLayoutId id="2147484416" r:id="rId7"/>
    <p:sldLayoutId id="2147484417" r:id="rId8"/>
    <p:sldLayoutId id="2147484418" r:id="rId9"/>
    <p:sldLayoutId id="2147484419" r:id="rId10"/>
    <p:sldLayoutId id="2147484420" r:id="rId11"/>
  </p:sldLayoutIdLst>
  <p:transition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0C0C0"/>
        </a:buClr>
        <a:buSzPct val="70000"/>
        <a:buFont typeface="Wingdings" pitchFamily="2" charset="2"/>
        <a:buChar char="q"/>
        <a:defRPr sz="2800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60000"/>
        <a:buFont typeface="Wingdings" pitchFamily="2" charset="2"/>
        <a:buChar char="Ø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75000"/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65000"/>
        <a:buChar char="o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AR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AR"/>
              <a:t>Click to edit Master text styles</a:t>
            </a:r>
          </a:p>
          <a:p>
            <a:pPr lvl="1"/>
            <a:r>
              <a:rPr lang="en-US" altLang="es-AR"/>
              <a:t>Second level</a:t>
            </a:r>
          </a:p>
          <a:p>
            <a:pPr lvl="2"/>
            <a:r>
              <a:rPr lang="en-US" altLang="es-AR"/>
              <a:t>Third level</a:t>
            </a:r>
          </a:p>
          <a:p>
            <a:pPr lvl="3"/>
            <a:r>
              <a:rPr lang="en-US" altLang="es-AR"/>
              <a:t>Fourth level</a:t>
            </a:r>
          </a:p>
          <a:p>
            <a:pPr lvl="4"/>
            <a:r>
              <a:rPr lang="en-US" altLang="es-AR"/>
              <a:t>Fifth level</a:t>
            </a:r>
          </a:p>
        </p:txBody>
      </p:sp>
      <p:sp>
        <p:nvSpPr>
          <p:cNvPr id="5550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50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50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51012EB3-7892-4C72-8A7B-1820874285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1" r:id="rId1"/>
    <p:sldLayoutId id="2147484422" r:id="rId2"/>
    <p:sldLayoutId id="2147484423" r:id="rId3"/>
    <p:sldLayoutId id="2147484424" r:id="rId4"/>
    <p:sldLayoutId id="2147484425" r:id="rId5"/>
    <p:sldLayoutId id="2147484426" r:id="rId6"/>
    <p:sldLayoutId id="2147484427" r:id="rId7"/>
    <p:sldLayoutId id="2147484428" r:id="rId8"/>
    <p:sldLayoutId id="2147484429" r:id="rId9"/>
    <p:sldLayoutId id="2147484430" r:id="rId10"/>
    <p:sldLayoutId id="214748443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2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RDM</a:t>
            </a: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719139" y="1935163"/>
            <a:ext cx="3118936" cy="391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9900"/>
              </a:buClr>
              <a:buSzPct val="70000"/>
            </a:pPr>
            <a:endParaRPr lang="es-AR" altLang="es-AR" sz="2400" b="1" dirty="0">
              <a:solidFill>
                <a:schemeClr val="tx2"/>
              </a:solidFill>
            </a:endParaRPr>
          </a:p>
        </p:txBody>
      </p:sp>
      <p:pic>
        <p:nvPicPr>
          <p:cNvPr id="13314" name="Picture 2" descr="C:\Users\ArielCampos\Desktop\RDM-img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611" y="1127376"/>
            <a:ext cx="3180514" cy="529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163637"/>
            <a:ext cx="4411013" cy="5391709"/>
          </a:xfrm>
        </p:spPr>
        <p:txBody>
          <a:bodyPr/>
          <a:lstStyle/>
          <a:p>
            <a:r>
              <a:rPr lang="en-US" sz="1800" dirty="0">
                <a:solidFill>
                  <a:schemeClr val="tx2"/>
                </a:solidFill>
              </a:rPr>
              <a:t>Primero que nada </a:t>
            </a:r>
            <a:r>
              <a:rPr lang="en-US" sz="1800" dirty="0" err="1">
                <a:solidFill>
                  <a:schemeClr val="tx2"/>
                </a:solidFill>
              </a:rPr>
              <a:t>leemos</a:t>
            </a:r>
            <a:r>
              <a:rPr lang="en-US" sz="1800" dirty="0">
                <a:solidFill>
                  <a:schemeClr val="tx2"/>
                </a:solidFill>
              </a:rPr>
              <a:t> el manual de RDM para </a:t>
            </a:r>
            <a:r>
              <a:rPr lang="en-US" sz="1800" dirty="0" err="1">
                <a:solidFill>
                  <a:schemeClr val="tx2"/>
                </a:solidFill>
              </a:rPr>
              <a:t>familiarizarnos</a:t>
            </a:r>
            <a:r>
              <a:rPr lang="en-US" sz="1800" dirty="0">
                <a:solidFill>
                  <a:schemeClr val="tx2"/>
                </a:solidFill>
              </a:rPr>
              <a:t> con </a:t>
            </a:r>
            <a:r>
              <a:rPr lang="en-US" sz="1800" dirty="0" err="1">
                <a:solidFill>
                  <a:schemeClr val="tx2"/>
                </a:solidFill>
              </a:rPr>
              <a:t>los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conceptos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basicos</a:t>
            </a:r>
            <a:r>
              <a:rPr lang="en-US" sz="1800" dirty="0">
                <a:solidFill>
                  <a:schemeClr val="tx2"/>
                </a:solidFill>
              </a:rPr>
              <a:t>. 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 err="1">
                <a:solidFill>
                  <a:schemeClr val="tx2"/>
                </a:solidFill>
              </a:rPr>
              <a:t>Despues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nos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aseguramos</a:t>
            </a:r>
            <a:r>
              <a:rPr lang="en-US" sz="1800" dirty="0">
                <a:solidFill>
                  <a:schemeClr val="tx2"/>
                </a:solidFill>
              </a:rPr>
              <a:t> de </a:t>
            </a:r>
            <a:r>
              <a:rPr lang="en-US" sz="1800" dirty="0" err="1">
                <a:solidFill>
                  <a:schemeClr val="tx2"/>
                </a:solidFill>
              </a:rPr>
              <a:t>tener</a:t>
            </a:r>
            <a:r>
              <a:rPr lang="en-US" sz="1800" dirty="0">
                <a:solidFill>
                  <a:schemeClr val="tx2"/>
                </a:solidFill>
              </a:rPr>
              <a:t> un RDM </a:t>
            </a:r>
            <a:r>
              <a:rPr lang="en-US" sz="1800" dirty="0" err="1">
                <a:solidFill>
                  <a:schemeClr val="tx2"/>
                </a:solidFill>
              </a:rPr>
              <a:t>importado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en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nuestro</a:t>
            </a:r>
            <a:r>
              <a:rPr lang="en-US" sz="1800" dirty="0">
                <a:solidFill>
                  <a:schemeClr val="tx2"/>
                </a:solidFill>
              </a:rPr>
              <a:t> eclipse y </a:t>
            </a:r>
            <a:r>
              <a:rPr lang="en-US" sz="1800" dirty="0" err="1">
                <a:solidFill>
                  <a:schemeClr val="tx2"/>
                </a:solidFill>
              </a:rPr>
              <a:t>en</a:t>
            </a:r>
            <a:r>
              <a:rPr lang="en-US" sz="1800" dirty="0">
                <a:solidFill>
                  <a:schemeClr val="tx2"/>
                </a:solidFill>
              </a:rPr>
              <a:t> la </a:t>
            </a:r>
            <a:r>
              <a:rPr lang="en-US" sz="1800" dirty="0" err="1">
                <a:solidFill>
                  <a:schemeClr val="tx2"/>
                </a:solidFill>
              </a:rPr>
              <a:t>carpeta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webapps</a:t>
            </a:r>
            <a:r>
              <a:rPr lang="en-US" sz="1800" dirty="0">
                <a:solidFill>
                  <a:schemeClr val="tx2"/>
                </a:solidFill>
              </a:rPr>
              <a:t> de tomcat el </a:t>
            </a:r>
            <a:r>
              <a:rPr lang="en-US" sz="1800" dirty="0" err="1">
                <a:solidFill>
                  <a:schemeClr val="tx2"/>
                </a:solidFill>
              </a:rPr>
              <a:t>RDM.war</a:t>
            </a:r>
            <a:r>
              <a:rPr lang="en-US" sz="1800" dirty="0">
                <a:solidFill>
                  <a:schemeClr val="tx2"/>
                </a:solidFill>
              </a:rPr>
              <a:t>. Se </a:t>
            </a:r>
            <a:r>
              <a:rPr lang="en-US" sz="1800" dirty="0" err="1">
                <a:solidFill>
                  <a:schemeClr val="tx2"/>
                </a:solidFill>
              </a:rPr>
              <a:t>importa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como</a:t>
            </a:r>
            <a:r>
              <a:rPr lang="en-US" sz="1800" dirty="0">
                <a:solidFill>
                  <a:schemeClr val="tx2"/>
                </a:solidFill>
              </a:rPr>
              <a:t> un Modulo Reusable. </a:t>
            </a:r>
            <a:r>
              <a:rPr lang="en-US" sz="1800" dirty="0" err="1">
                <a:solidFill>
                  <a:schemeClr val="tx2"/>
                </a:solidFill>
              </a:rPr>
              <a:t>Revisar</a:t>
            </a:r>
            <a:r>
              <a:rPr lang="en-US" sz="1800" dirty="0">
                <a:solidFill>
                  <a:schemeClr val="tx2"/>
                </a:solidFill>
              </a:rPr>
              <a:t> la version de RDM</a:t>
            </a:r>
          </a:p>
          <a:p>
            <a:r>
              <a:rPr lang="en-US" sz="1800" dirty="0" err="1">
                <a:solidFill>
                  <a:schemeClr val="tx2"/>
                </a:solidFill>
              </a:rPr>
              <a:t>Luego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en</a:t>
            </a:r>
            <a:r>
              <a:rPr lang="en-US" sz="1800" dirty="0">
                <a:solidFill>
                  <a:schemeClr val="tx2"/>
                </a:solidFill>
              </a:rPr>
              <a:t> Eclipse </a:t>
            </a:r>
            <a:r>
              <a:rPr lang="en-US" sz="1800" dirty="0" err="1">
                <a:solidFill>
                  <a:schemeClr val="tx2"/>
                </a:solidFill>
              </a:rPr>
              <a:t>preparar</a:t>
            </a:r>
            <a:r>
              <a:rPr lang="en-US" sz="1800" dirty="0">
                <a:solidFill>
                  <a:schemeClr val="tx2"/>
                </a:solidFill>
              </a:rPr>
              <a:t> dos variables </a:t>
            </a:r>
            <a:r>
              <a:rPr lang="en-US" sz="1800" dirty="0" err="1">
                <a:solidFill>
                  <a:schemeClr val="tx2"/>
                </a:solidFill>
              </a:rPr>
              <a:t>complejas</a:t>
            </a:r>
            <a:r>
              <a:rPr lang="en-US" sz="1800" dirty="0">
                <a:solidFill>
                  <a:schemeClr val="tx2"/>
                </a:solidFill>
              </a:rPr>
              <a:t> con </a:t>
            </a:r>
            <a:r>
              <a:rPr lang="en-US" sz="1800" dirty="0" err="1">
                <a:solidFill>
                  <a:schemeClr val="tx2"/>
                </a:solidFill>
              </a:rPr>
              <a:t>los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siguientes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campos</a:t>
            </a:r>
            <a:r>
              <a:rPr lang="en-US" sz="1800" dirty="0">
                <a:solidFill>
                  <a:schemeClr val="tx2"/>
                </a:solidFill>
              </a:rPr>
              <a:t>. </a:t>
            </a:r>
            <a:r>
              <a:rPr lang="en-US" sz="1800" dirty="0" err="1">
                <a:solidFill>
                  <a:schemeClr val="tx2"/>
                </a:solidFill>
              </a:rPr>
              <a:t>Es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b="1" i="1" dirty="0" err="1">
                <a:solidFill>
                  <a:schemeClr val="tx2"/>
                </a:solidFill>
              </a:rPr>
              <a:t>importante</a:t>
            </a:r>
            <a:r>
              <a:rPr lang="en-US" sz="1800" b="1" i="1" dirty="0">
                <a:solidFill>
                  <a:schemeClr val="tx2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que </a:t>
            </a:r>
            <a:r>
              <a:rPr lang="en-US" sz="1800" dirty="0" err="1">
                <a:solidFill>
                  <a:schemeClr val="tx2"/>
                </a:solidFill>
              </a:rPr>
              <a:t>tengan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los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mismos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nombres</a:t>
            </a:r>
            <a:r>
              <a:rPr lang="en-US" sz="1800" dirty="0">
                <a:solidFill>
                  <a:schemeClr val="tx2"/>
                </a:solidFill>
              </a:rPr>
              <a:t> que </a:t>
            </a:r>
            <a:r>
              <a:rPr lang="en-US" sz="1800" dirty="0" err="1">
                <a:solidFill>
                  <a:schemeClr val="tx2"/>
                </a:solidFill>
              </a:rPr>
              <a:t>en</a:t>
            </a:r>
            <a:r>
              <a:rPr lang="en-US" sz="1800" dirty="0">
                <a:solidFill>
                  <a:schemeClr val="tx2"/>
                </a:solidFill>
              </a:rPr>
              <a:t> la imagen, </a:t>
            </a:r>
            <a:r>
              <a:rPr lang="en-US" sz="1800" dirty="0" err="1">
                <a:solidFill>
                  <a:schemeClr val="tx2"/>
                </a:solidFill>
              </a:rPr>
              <a:t>en</a:t>
            </a:r>
            <a:r>
              <a:rPr lang="en-US" sz="1800" dirty="0">
                <a:solidFill>
                  <a:schemeClr val="tx2"/>
                </a:solidFill>
              </a:rPr>
              <a:t> especial </a:t>
            </a:r>
            <a:r>
              <a:rPr lang="en-US" sz="1800" dirty="0" err="1">
                <a:solidFill>
                  <a:schemeClr val="tx2"/>
                </a:solidFill>
              </a:rPr>
              <a:t>los</a:t>
            </a:r>
            <a:r>
              <a:rPr lang="en-US" sz="1800" dirty="0">
                <a:solidFill>
                  <a:schemeClr val="tx2"/>
                </a:solidFill>
              </a:rPr>
              <a:t> de la variable de Output.</a:t>
            </a:r>
            <a:endParaRPr lang="en-US" sz="1800" b="1" dirty="0">
              <a:solidFill>
                <a:schemeClr val="tx2"/>
              </a:solidFill>
            </a:endParaRPr>
          </a:p>
        </p:txBody>
      </p:sp>
      <p:graphicFrame>
        <p:nvGraphicFramePr>
          <p:cNvPr id="6" name="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88626"/>
              </p:ext>
            </p:extLst>
          </p:nvPr>
        </p:nvGraphicFramePr>
        <p:xfrm>
          <a:off x="564873" y="2205620"/>
          <a:ext cx="327320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Packager Shell Object" showAsIcon="1" r:id="rId4" imgW="3378960" imgH="685800" progId="Package">
                  <p:embed/>
                </p:oleObj>
              </mc:Choice>
              <mc:Fallback>
                <p:oleObj name="Packager Shell Object" showAsIcon="1" r:id="rId4" imgW="337896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4873" y="2205620"/>
                        <a:ext cx="3273202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Marcador de contenido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64" y="3541692"/>
            <a:ext cx="8091788" cy="2653046"/>
          </a:xfrm>
        </p:spPr>
      </p:pic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47352" y="1107583"/>
            <a:ext cx="8055735" cy="1275009"/>
          </a:xfrm>
        </p:spPr>
        <p:txBody>
          <a:bodyPr/>
          <a:lstStyle/>
          <a:p>
            <a:r>
              <a:rPr lang="en-US" sz="1800" dirty="0">
                <a:solidFill>
                  <a:schemeClr val="tx2"/>
                </a:solidFill>
              </a:rPr>
              <a:t>Los </a:t>
            </a:r>
            <a:r>
              <a:rPr lang="en-US" sz="1800" dirty="0" err="1">
                <a:solidFill>
                  <a:schemeClr val="tx2"/>
                </a:solidFill>
              </a:rPr>
              <a:t>valores</a:t>
            </a:r>
            <a:r>
              <a:rPr lang="en-US" sz="1800" dirty="0">
                <a:solidFill>
                  <a:schemeClr val="tx2"/>
                </a:solidFill>
              </a:rPr>
              <a:t> de “</a:t>
            </a:r>
            <a:r>
              <a:rPr lang="en-US" sz="1800" dirty="0" err="1">
                <a:solidFill>
                  <a:schemeClr val="tx2"/>
                </a:solidFill>
              </a:rPr>
              <a:t>rdmInputVariables</a:t>
            </a:r>
            <a:r>
              <a:rPr lang="en-US" sz="1800" dirty="0">
                <a:solidFill>
                  <a:schemeClr val="tx2"/>
                </a:solidFill>
              </a:rPr>
              <a:t>” son </a:t>
            </a:r>
            <a:r>
              <a:rPr lang="en-US" sz="1800" dirty="0" err="1">
                <a:solidFill>
                  <a:schemeClr val="tx2"/>
                </a:solidFill>
              </a:rPr>
              <a:t>seteados</a:t>
            </a:r>
            <a:r>
              <a:rPr lang="en-US" sz="1800" dirty="0">
                <a:solidFill>
                  <a:schemeClr val="tx2"/>
                </a:solidFill>
              </a:rPr>
              <a:t> al principio de la </a:t>
            </a:r>
            <a:r>
              <a:rPr lang="en-US" sz="1800" dirty="0" err="1">
                <a:solidFill>
                  <a:schemeClr val="tx2"/>
                </a:solidFill>
              </a:rPr>
              <a:t>aplicacion</a:t>
            </a:r>
            <a:r>
              <a:rPr lang="en-US" sz="1800" dirty="0">
                <a:solidFill>
                  <a:schemeClr val="tx2"/>
                </a:solidFill>
              </a:rPr>
              <a:t>. Como se </a:t>
            </a:r>
            <a:r>
              <a:rPr lang="en-US" sz="1800" dirty="0" err="1">
                <a:solidFill>
                  <a:schemeClr val="tx2"/>
                </a:solidFill>
              </a:rPr>
              <a:t>puede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observar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en</a:t>
            </a:r>
            <a:r>
              <a:rPr lang="en-US" sz="1800" dirty="0">
                <a:solidFill>
                  <a:schemeClr val="tx2"/>
                </a:solidFill>
              </a:rPr>
              <a:t> el </a:t>
            </a:r>
            <a:r>
              <a:rPr lang="en-US" sz="1800" dirty="0" err="1">
                <a:solidFill>
                  <a:schemeClr val="tx2"/>
                </a:solidFill>
              </a:rPr>
              <a:t>ejemplo</a:t>
            </a:r>
            <a:r>
              <a:rPr lang="en-US" sz="1800" dirty="0">
                <a:solidFill>
                  <a:schemeClr val="tx2"/>
                </a:solidFill>
              </a:rPr>
              <a:t>.</a:t>
            </a:r>
          </a:p>
          <a:p>
            <a:r>
              <a:rPr lang="en-US" sz="1800" dirty="0">
                <a:solidFill>
                  <a:schemeClr val="tx2"/>
                </a:solidFill>
              </a:rPr>
              <a:t>Los </a:t>
            </a:r>
            <a:r>
              <a:rPr lang="en-US" sz="1800" dirty="0" err="1">
                <a:solidFill>
                  <a:schemeClr val="tx2"/>
                </a:solidFill>
              </a:rPr>
              <a:t>archivos</a:t>
            </a:r>
            <a:r>
              <a:rPr lang="en-US" sz="1800" dirty="0">
                <a:solidFill>
                  <a:schemeClr val="tx2"/>
                </a:solidFill>
              </a:rPr>
              <a:t> a </a:t>
            </a:r>
            <a:r>
              <a:rPr lang="en-US" sz="1800" dirty="0" err="1">
                <a:solidFill>
                  <a:schemeClr val="tx2"/>
                </a:solidFill>
              </a:rPr>
              <a:t>continuacion</a:t>
            </a:r>
            <a:r>
              <a:rPr lang="en-US" sz="1800" dirty="0">
                <a:solidFill>
                  <a:schemeClr val="tx2"/>
                </a:solidFill>
              </a:rPr>
              <a:t> se </a:t>
            </a:r>
            <a:r>
              <a:rPr lang="en-US" sz="1800" dirty="0" err="1">
                <a:solidFill>
                  <a:schemeClr val="tx2"/>
                </a:solidFill>
              </a:rPr>
              <a:t>pueden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usar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como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referencia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  <a:r>
              <a:rPr lang="en-US" sz="1800" dirty="0" err="1">
                <a:solidFill>
                  <a:schemeClr val="tx2"/>
                </a:solidFill>
              </a:rPr>
              <a:t>modificando</a:t>
            </a:r>
            <a:r>
              <a:rPr lang="en-US" sz="1800" dirty="0">
                <a:solidFill>
                  <a:schemeClr val="tx2"/>
                </a:solidFill>
              </a:rPr>
              <a:t> lo </a:t>
            </a:r>
            <a:r>
              <a:rPr lang="en-US" sz="1800" dirty="0" err="1">
                <a:solidFill>
                  <a:schemeClr val="tx2"/>
                </a:solidFill>
              </a:rPr>
              <a:t>necesario</a:t>
            </a:r>
            <a:r>
              <a:rPr lang="en-US" sz="1800" dirty="0">
                <a:solidFill>
                  <a:schemeClr val="tx2"/>
                </a:solidFill>
              </a:rPr>
              <a:t> para </a:t>
            </a:r>
            <a:r>
              <a:rPr lang="en-US" sz="1800" dirty="0" err="1">
                <a:solidFill>
                  <a:schemeClr val="tx2"/>
                </a:solidFill>
              </a:rPr>
              <a:t>cada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caso</a:t>
            </a:r>
            <a:r>
              <a:rPr lang="en-US" sz="1800" dirty="0">
                <a:solidFill>
                  <a:schemeClr val="tx2"/>
                </a:solidFill>
              </a:rPr>
              <a:t>.</a:t>
            </a:r>
          </a:p>
        </p:txBody>
      </p:sp>
      <p:graphicFrame>
        <p:nvGraphicFramePr>
          <p:cNvPr id="6" name="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404260"/>
              </p:ext>
            </p:extLst>
          </p:nvPr>
        </p:nvGraphicFramePr>
        <p:xfrm>
          <a:off x="527319" y="2705055"/>
          <a:ext cx="30495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" name="Packager Shell Object" showAsIcon="1" r:id="rId4" imgW="3048840" imgH="685800" progId="Package">
                  <p:embed/>
                </p:oleObj>
              </mc:Choice>
              <mc:Fallback>
                <p:oleObj name="Packager Shell Object" showAsIcon="1" r:id="rId4" imgW="304884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7319" y="2705055"/>
                        <a:ext cx="3049588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6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1769630"/>
              </p:ext>
            </p:extLst>
          </p:nvPr>
        </p:nvGraphicFramePr>
        <p:xfrm>
          <a:off x="5332145" y="2691819"/>
          <a:ext cx="1435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name="Packager Shell Object" showAsIcon="1" r:id="rId6" imgW="1435320" imgH="685800" progId="Package">
                  <p:embed/>
                </p:oleObj>
              </mc:Choice>
              <mc:Fallback>
                <p:oleObj name="Packager Shell Object" showAsIcon="1" r:id="rId6" imgW="143532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32145" y="2691819"/>
                        <a:ext cx="14351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2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RDM</a:t>
            </a:r>
          </a:p>
        </p:txBody>
      </p:sp>
    </p:spTree>
    <p:extLst>
      <p:ext uri="{BB962C8B-B14F-4D97-AF65-F5344CB8AC3E}">
        <p14:creationId xmlns:p14="http://schemas.microsoft.com/office/powerpoint/2010/main" val="270166749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18" y="1068279"/>
            <a:ext cx="7354910" cy="3814045"/>
          </a:xfrm>
        </p:spPr>
      </p:pic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740536" y="4919729"/>
            <a:ext cx="7411791" cy="1481071"/>
          </a:xfrm>
        </p:spPr>
        <p:txBody>
          <a:bodyPr/>
          <a:lstStyle/>
          <a:p>
            <a:r>
              <a:rPr lang="en-US" sz="1800" b="1" dirty="0">
                <a:solidFill>
                  <a:schemeClr val="tx2"/>
                </a:solidFill>
              </a:rPr>
              <a:t>Al </a:t>
            </a:r>
            <a:r>
              <a:rPr lang="en-US" sz="1800" b="1" dirty="0" err="1">
                <a:solidFill>
                  <a:schemeClr val="tx2"/>
                </a:solidFill>
              </a:rPr>
              <a:t>abrir</a:t>
            </a:r>
            <a:r>
              <a:rPr lang="en-US" sz="1800" b="1" dirty="0">
                <a:solidFill>
                  <a:schemeClr val="tx2"/>
                </a:solidFill>
              </a:rPr>
              <a:t> el </a:t>
            </a:r>
            <a:r>
              <a:rPr lang="en-US" sz="1800" b="1" dirty="0" err="1">
                <a:solidFill>
                  <a:schemeClr val="tx2"/>
                </a:solidFill>
              </a:rPr>
              <a:t>nodo</a:t>
            </a:r>
            <a:r>
              <a:rPr lang="en-US" sz="1800" b="1" dirty="0">
                <a:solidFill>
                  <a:schemeClr val="tx2"/>
                </a:solidFill>
              </a:rPr>
              <a:t> del RDM </a:t>
            </a:r>
            <a:r>
              <a:rPr lang="en-US" sz="1800" b="1" dirty="0" err="1">
                <a:solidFill>
                  <a:schemeClr val="tx2"/>
                </a:solidFill>
              </a:rPr>
              <a:t>te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  <a:r>
              <a:rPr lang="en-US" sz="1800" b="1" dirty="0" err="1">
                <a:solidFill>
                  <a:schemeClr val="tx2"/>
                </a:solidFill>
              </a:rPr>
              <a:t>encontrarás</a:t>
            </a:r>
            <a:r>
              <a:rPr lang="en-US" sz="1800" b="1" dirty="0">
                <a:solidFill>
                  <a:schemeClr val="tx2"/>
                </a:solidFill>
              </a:rPr>
              <a:t> con </a:t>
            </a:r>
            <a:r>
              <a:rPr lang="en-US" sz="1800" b="1" dirty="0" err="1">
                <a:solidFill>
                  <a:schemeClr val="tx2"/>
                </a:solidFill>
              </a:rPr>
              <a:t>muchos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  <a:r>
              <a:rPr lang="en-US" sz="1800" b="1" dirty="0" err="1">
                <a:solidFill>
                  <a:schemeClr val="tx2"/>
                </a:solidFill>
              </a:rPr>
              <a:t>parametros</a:t>
            </a:r>
            <a:r>
              <a:rPr lang="en-US" sz="1800" b="1" dirty="0">
                <a:solidFill>
                  <a:schemeClr val="tx2"/>
                </a:solidFill>
              </a:rPr>
              <a:t> de entrada, </a:t>
            </a:r>
            <a:r>
              <a:rPr lang="en-US" sz="1800" b="1" dirty="0" err="1">
                <a:solidFill>
                  <a:schemeClr val="tx2"/>
                </a:solidFill>
              </a:rPr>
              <a:t>setear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  <a:r>
              <a:rPr lang="en-US" sz="1800" b="1" dirty="0" err="1">
                <a:solidFill>
                  <a:schemeClr val="tx2"/>
                </a:solidFill>
              </a:rPr>
              <a:t>los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  <a:r>
              <a:rPr lang="en-US" sz="1800" b="1" dirty="0" err="1">
                <a:solidFill>
                  <a:schemeClr val="tx2"/>
                </a:solidFill>
              </a:rPr>
              <a:t>correspondientes</a:t>
            </a:r>
            <a:r>
              <a:rPr lang="en-US" sz="1800" b="1" dirty="0">
                <a:solidFill>
                  <a:schemeClr val="tx2"/>
                </a:solidFill>
              </a:rPr>
              <a:t> a la variable </a:t>
            </a:r>
            <a:r>
              <a:rPr lang="en-US" sz="1800" b="1" dirty="0" err="1">
                <a:solidFill>
                  <a:schemeClr val="tx2"/>
                </a:solidFill>
              </a:rPr>
              <a:t>compleja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  <a:r>
              <a:rPr lang="en-US" sz="1800" b="1" dirty="0" err="1">
                <a:solidFill>
                  <a:schemeClr val="tx2"/>
                </a:solidFill>
              </a:rPr>
              <a:t>rdmInputVariables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  <a:r>
              <a:rPr lang="en-US" sz="1800" b="1" dirty="0" err="1">
                <a:solidFill>
                  <a:schemeClr val="tx2"/>
                </a:solidFill>
              </a:rPr>
              <a:t>ademas</a:t>
            </a:r>
            <a:r>
              <a:rPr lang="en-US" sz="1800" b="1" dirty="0">
                <a:solidFill>
                  <a:schemeClr val="tx2"/>
                </a:solidFill>
              </a:rPr>
              <a:t> del </a:t>
            </a:r>
            <a:r>
              <a:rPr lang="en-US" sz="1800" b="1" dirty="0" err="1">
                <a:solidFill>
                  <a:schemeClr val="tx2"/>
                </a:solidFill>
              </a:rPr>
              <a:t>nombre</a:t>
            </a:r>
            <a:r>
              <a:rPr lang="en-US" sz="1800" b="1" dirty="0">
                <a:solidFill>
                  <a:schemeClr val="tx2"/>
                </a:solidFill>
              </a:rPr>
              <a:t> del .properties particular </a:t>
            </a:r>
            <a:r>
              <a:rPr lang="en-US" sz="1800" b="1" dirty="0" err="1">
                <a:solidFill>
                  <a:schemeClr val="tx2"/>
                </a:solidFill>
              </a:rPr>
              <a:t>hardcodeado</a:t>
            </a:r>
            <a:r>
              <a:rPr lang="en-US" sz="1800" b="1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2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RDM</a:t>
            </a:r>
          </a:p>
        </p:txBody>
      </p:sp>
    </p:spTree>
    <p:extLst>
      <p:ext uri="{BB962C8B-B14F-4D97-AF65-F5344CB8AC3E}">
        <p14:creationId xmlns:p14="http://schemas.microsoft.com/office/powerpoint/2010/main" val="385597937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3374265"/>
            <a:ext cx="8120130" cy="2751898"/>
          </a:xfrm>
        </p:spPr>
        <p:txBody>
          <a:bodyPr/>
          <a:lstStyle/>
          <a:p>
            <a:r>
              <a:rPr lang="en-US" sz="1800" dirty="0" err="1">
                <a:solidFill>
                  <a:schemeClr val="tx2"/>
                </a:solidFill>
              </a:rPr>
              <a:t>Dependiendo</a:t>
            </a:r>
            <a:r>
              <a:rPr lang="en-US" sz="1800" dirty="0">
                <a:solidFill>
                  <a:schemeClr val="tx2"/>
                </a:solidFill>
              </a:rPr>
              <a:t> de la version de RDM que </a:t>
            </a:r>
            <a:r>
              <a:rPr lang="en-US" sz="1800" dirty="0" err="1">
                <a:solidFill>
                  <a:schemeClr val="tx2"/>
                </a:solidFill>
              </a:rPr>
              <a:t>usemos</a:t>
            </a:r>
            <a:r>
              <a:rPr lang="en-US" sz="1800" dirty="0">
                <a:solidFill>
                  <a:schemeClr val="tx2"/>
                </a:solidFill>
              </a:rPr>
              <a:t>, de output </a:t>
            </a:r>
            <a:r>
              <a:rPr lang="en-US" sz="1800" dirty="0" err="1">
                <a:solidFill>
                  <a:schemeClr val="tx2"/>
                </a:solidFill>
              </a:rPr>
              <a:t>vamos</a:t>
            </a:r>
            <a:r>
              <a:rPr lang="en-US" sz="1800" dirty="0">
                <a:solidFill>
                  <a:schemeClr val="tx2"/>
                </a:solidFill>
              </a:rPr>
              <a:t> a </a:t>
            </a:r>
            <a:r>
              <a:rPr lang="en-US" sz="1800" dirty="0" err="1">
                <a:solidFill>
                  <a:schemeClr val="tx2"/>
                </a:solidFill>
              </a:rPr>
              <a:t>tener</a:t>
            </a:r>
            <a:r>
              <a:rPr lang="en-US" sz="1800" dirty="0">
                <a:solidFill>
                  <a:schemeClr val="tx2"/>
                </a:solidFill>
              </a:rPr>
              <a:t> que </a:t>
            </a:r>
            <a:r>
              <a:rPr lang="en-US" sz="1800" dirty="0" err="1">
                <a:solidFill>
                  <a:schemeClr val="tx2"/>
                </a:solidFill>
              </a:rPr>
              <a:t>setear</a:t>
            </a:r>
            <a:r>
              <a:rPr lang="en-US" sz="1800" dirty="0">
                <a:solidFill>
                  <a:schemeClr val="tx2"/>
                </a:solidFill>
              </a:rPr>
              <a:t> o </a:t>
            </a:r>
            <a:r>
              <a:rPr lang="en-US" sz="1800" dirty="0" err="1">
                <a:solidFill>
                  <a:schemeClr val="tx2"/>
                </a:solidFill>
              </a:rPr>
              <a:t>bien</a:t>
            </a:r>
            <a:r>
              <a:rPr lang="en-US" sz="1800" dirty="0">
                <a:solidFill>
                  <a:schemeClr val="tx2"/>
                </a:solidFill>
              </a:rPr>
              <a:t> (</a:t>
            </a:r>
            <a:r>
              <a:rPr lang="en-US" sz="1800" dirty="0" err="1">
                <a:solidFill>
                  <a:schemeClr val="tx2"/>
                </a:solidFill>
              </a:rPr>
              <a:t>como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éste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ejemplo</a:t>
            </a:r>
            <a:r>
              <a:rPr lang="en-US" sz="1800" dirty="0">
                <a:solidFill>
                  <a:schemeClr val="tx2"/>
                </a:solidFill>
              </a:rPr>
              <a:t>) </a:t>
            </a:r>
            <a:r>
              <a:rPr lang="en-US" sz="1800" dirty="0" err="1">
                <a:solidFill>
                  <a:schemeClr val="tx2"/>
                </a:solidFill>
              </a:rPr>
              <a:t>solamente</a:t>
            </a:r>
            <a:r>
              <a:rPr lang="en-US" sz="1800" dirty="0">
                <a:solidFill>
                  <a:schemeClr val="tx2"/>
                </a:solidFill>
              </a:rPr>
              <a:t> la variable </a:t>
            </a:r>
            <a:r>
              <a:rPr lang="en-US" sz="1800" dirty="0" err="1">
                <a:solidFill>
                  <a:schemeClr val="tx2"/>
                </a:solidFill>
              </a:rPr>
              <a:t>compleja</a:t>
            </a:r>
            <a:r>
              <a:rPr lang="en-US" sz="1800" dirty="0">
                <a:solidFill>
                  <a:schemeClr val="tx2"/>
                </a:solidFill>
              </a:rPr>
              <a:t> o </a:t>
            </a:r>
            <a:r>
              <a:rPr lang="en-US" sz="1800" dirty="0" err="1">
                <a:solidFill>
                  <a:schemeClr val="tx2"/>
                </a:solidFill>
              </a:rPr>
              <a:t>bien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cada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uno</a:t>
            </a:r>
            <a:r>
              <a:rPr lang="en-US" sz="1800" dirty="0">
                <a:solidFill>
                  <a:schemeClr val="tx2"/>
                </a:solidFill>
              </a:rPr>
              <a:t> de </a:t>
            </a:r>
            <a:r>
              <a:rPr lang="en-US" sz="1800" dirty="0" err="1">
                <a:solidFill>
                  <a:schemeClr val="tx2"/>
                </a:solidFill>
              </a:rPr>
              <a:t>los</a:t>
            </a:r>
            <a:r>
              <a:rPr lang="en-US" sz="1800" dirty="0">
                <a:solidFill>
                  <a:schemeClr val="tx2"/>
                </a:solidFill>
              </a:rPr>
              <a:t> Outputs que </a:t>
            </a:r>
            <a:r>
              <a:rPr lang="en-US" sz="1800" dirty="0" err="1">
                <a:solidFill>
                  <a:schemeClr val="tx2"/>
                </a:solidFill>
              </a:rPr>
              <a:t>corresponden</a:t>
            </a:r>
            <a:r>
              <a:rPr lang="en-US" sz="1800" dirty="0">
                <a:solidFill>
                  <a:schemeClr val="tx2"/>
                </a:solidFill>
              </a:rPr>
              <a:t> a </a:t>
            </a:r>
            <a:r>
              <a:rPr lang="en-US" sz="1800" dirty="0" err="1">
                <a:solidFill>
                  <a:schemeClr val="tx2"/>
                </a:solidFill>
              </a:rPr>
              <a:t>cada</a:t>
            </a:r>
            <a:r>
              <a:rPr lang="en-US" sz="1800" dirty="0">
                <a:solidFill>
                  <a:schemeClr val="tx2"/>
                </a:solidFill>
              </a:rPr>
              <a:t> campo de la variable </a:t>
            </a:r>
            <a:r>
              <a:rPr lang="en-US" sz="1800" dirty="0" err="1">
                <a:solidFill>
                  <a:schemeClr val="tx2"/>
                </a:solidFill>
              </a:rPr>
              <a:t>compleja</a:t>
            </a:r>
            <a:r>
              <a:rPr lang="en-US" sz="1800" dirty="0">
                <a:solidFill>
                  <a:schemeClr val="tx2"/>
                </a:solidFill>
              </a:rPr>
              <a:t>.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3" y="1160842"/>
            <a:ext cx="8863010" cy="1904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2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RDM</a:t>
            </a:r>
          </a:p>
        </p:txBody>
      </p:sp>
    </p:spTree>
    <p:extLst>
      <p:ext uri="{BB962C8B-B14F-4D97-AF65-F5344CB8AC3E}">
        <p14:creationId xmlns:p14="http://schemas.microsoft.com/office/powerpoint/2010/main" val="193686407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2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RDM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822" y="1429436"/>
            <a:ext cx="5825059" cy="1554396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1046747" y="2887579"/>
            <a:ext cx="7014411" cy="342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err="1">
                <a:solidFill>
                  <a:schemeClr val="tx2"/>
                </a:solidFill>
                <a:latin typeface="+mj-lt"/>
              </a:rPr>
              <a:t>Inmediatamente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después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del RDM se pone un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nodo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data o un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nodo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Java para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evaluar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el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resultado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del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mismo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y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seguir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la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lógica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que la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aplicación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demande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.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En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el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ejemplo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,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dentro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del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nodo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data se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evalúa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lo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siguiente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: </a:t>
            </a:r>
          </a:p>
          <a:p>
            <a:pPr algn="ctr"/>
            <a:endParaRPr lang="en-US" sz="1400" u="sng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400" u="sng" dirty="0">
                <a:solidFill>
                  <a:schemeClr val="tx2"/>
                </a:solidFill>
                <a:latin typeface="+mj-lt"/>
              </a:rPr>
              <a:t>~~~~ (</a:t>
            </a:r>
            <a:r>
              <a:rPr lang="en-US" sz="1400" u="sng" dirty="0" err="1">
                <a:solidFill>
                  <a:schemeClr val="tx2"/>
                </a:solidFill>
                <a:latin typeface="+mj-lt"/>
              </a:rPr>
              <a:t>pseudocódigo</a:t>
            </a:r>
            <a:r>
              <a:rPr lang="en-US" sz="1400" u="sng" dirty="0">
                <a:solidFill>
                  <a:schemeClr val="tx2"/>
                </a:solidFill>
                <a:latin typeface="+mj-lt"/>
              </a:rPr>
              <a:t>) ~~~</a:t>
            </a:r>
          </a:p>
          <a:p>
            <a:br>
              <a:rPr lang="en-US" i="0" dirty="0">
                <a:solidFill>
                  <a:schemeClr val="tx2"/>
                </a:solidFill>
              </a:rPr>
            </a:br>
            <a:r>
              <a:rPr lang="en-US" sz="1200" i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200" i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rdmOutputVariables.returnCode</a:t>
            </a:r>
            <a:r>
              <a:rPr lang="en-US" sz="1200" i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i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equalsIgnoreCase</a:t>
            </a:r>
            <a:r>
              <a:rPr lang="en-US" sz="1200" i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(Success){</a:t>
            </a:r>
          </a:p>
          <a:p>
            <a:r>
              <a:rPr lang="en-US" sz="1200" i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 </a:t>
            </a:r>
            <a:r>
              <a:rPr lang="en-US" sz="1200" i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rdmOutputVariables.value</a:t>
            </a:r>
            <a:r>
              <a:rPr lang="en-US" sz="1200" i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date{</a:t>
            </a:r>
          </a:p>
          <a:p>
            <a:r>
              <a:rPr lang="en-US" sz="1200" i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return </a:t>
            </a:r>
            <a:r>
              <a:rPr lang="en-US" sz="1200" i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esHoy</a:t>
            </a:r>
            <a:endParaRPr lang="en-US" sz="1200" i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i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 else{return </a:t>
            </a:r>
            <a:r>
              <a:rPr lang="en-US" sz="1200" i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esManana</a:t>
            </a:r>
            <a:r>
              <a:rPr lang="en-US" sz="1200" i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i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else {return MAXRETRIES}</a:t>
            </a:r>
          </a:p>
          <a:p>
            <a:endParaRPr lang="en-US" sz="1200" i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i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98526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2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RDM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046747" y="2887579"/>
            <a:ext cx="7014411" cy="353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err="1">
                <a:solidFill>
                  <a:schemeClr val="tx2"/>
                </a:solidFill>
                <a:latin typeface="+mj-lt"/>
              </a:rPr>
              <a:t>En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caso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de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tener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valores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dinámicos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como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por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ejemplo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audioVariables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que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necesiten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ser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reproducidas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por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el RDM,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anteponemos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un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nodo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Data o Java con el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mismo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nombre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que el RDM y el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prefijo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“set”. Un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ejemplo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sería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tener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que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pasarle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un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initialPrompt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al RDM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como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sería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el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siguiente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caso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:</a:t>
            </a:r>
          </a:p>
          <a:p>
            <a:r>
              <a:rPr lang="en-US" sz="1200" i="0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“</a:t>
            </a:r>
            <a:r>
              <a:rPr lang="en-US" sz="1200" i="0" dirty="0" err="1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usted</a:t>
            </a:r>
            <a:r>
              <a:rPr lang="en-US" sz="1200" i="0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1200" i="0" dirty="0" err="1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es</a:t>
            </a:r>
            <a:r>
              <a:rPr lang="en-US" sz="1200" i="0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 el cliente </a:t>
            </a:r>
            <a:r>
              <a:rPr lang="en-US" sz="1200" i="0" dirty="0" err="1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numero</a:t>
            </a:r>
            <a:r>
              <a:rPr lang="en-US" sz="1200" i="0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 &lt;</a:t>
            </a:r>
            <a:r>
              <a:rPr lang="en-US" sz="1200" i="0" dirty="0" err="1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numero</a:t>
            </a:r>
            <a:r>
              <a:rPr lang="en-US" sz="1200" i="0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&gt; que ha </a:t>
            </a:r>
            <a:r>
              <a:rPr lang="en-US" sz="1200" i="0" dirty="0" err="1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llamado</a:t>
            </a:r>
            <a:r>
              <a:rPr lang="en-US" sz="1200" i="0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 hoy”</a:t>
            </a:r>
          </a:p>
          <a:p>
            <a:endParaRPr lang="en-US" sz="1200" i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0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Primero </a:t>
            </a:r>
            <a:r>
              <a:rPr lang="en-US" i="0" dirty="0" err="1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agregamos</a:t>
            </a:r>
            <a:r>
              <a:rPr lang="en-US" i="0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 un campo </a:t>
            </a:r>
            <a:r>
              <a:rPr lang="en-US" i="0" dirty="0" err="1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llamado</a:t>
            </a:r>
            <a:r>
              <a:rPr lang="en-US" i="0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i="0" dirty="0" err="1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initialPrompt</a:t>
            </a:r>
            <a:r>
              <a:rPr lang="en-US" i="0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 al </a:t>
            </a:r>
            <a:r>
              <a:rPr lang="en-US" i="0" dirty="0" err="1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rdmInputVariables</a:t>
            </a:r>
            <a:r>
              <a:rPr lang="en-US" i="0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, </a:t>
            </a:r>
            <a:r>
              <a:rPr lang="en-US" i="0" dirty="0" err="1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luego</a:t>
            </a:r>
            <a:r>
              <a:rPr lang="en-US" i="0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i="0" dirty="0" err="1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concatenamos</a:t>
            </a:r>
            <a:r>
              <a:rPr lang="en-US" i="0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i="0" dirty="0" err="1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los</a:t>
            </a:r>
            <a:r>
              <a:rPr lang="en-US" i="0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i="0" dirty="0" err="1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nombres</a:t>
            </a:r>
            <a:r>
              <a:rPr lang="en-US" i="0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 de </a:t>
            </a:r>
            <a:r>
              <a:rPr lang="en-US" i="0" dirty="0" err="1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los</a:t>
            </a:r>
            <a:r>
              <a:rPr lang="en-US" i="0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i="0" dirty="0" err="1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archivos</a:t>
            </a:r>
            <a:r>
              <a:rPr lang="en-US" i="0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 de audios y </a:t>
            </a:r>
            <a:r>
              <a:rPr lang="en-US" i="0" dirty="0" err="1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como</a:t>
            </a:r>
            <a:r>
              <a:rPr lang="en-US" i="0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 se </a:t>
            </a:r>
            <a:r>
              <a:rPr lang="en-US" i="0" dirty="0" err="1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puede</a:t>
            </a:r>
            <a:r>
              <a:rPr lang="en-US" i="0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i="0" dirty="0" err="1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ver</a:t>
            </a:r>
            <a:r>
              <a:rPr lang="en-US" i="0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i="0" dirty="0" err="1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en</a:t>
            </a:r>
            <a:r>
              <a:rPr lang="en-US" i="0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i="0" dirty="0" err="1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los</a:t>
            </a:r>
            <a:r>
              <a:rPr lang="en-US" i="0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i="0" dirty="0" err="1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ejemplos</a:t>
            </a:r>
            <a:r>
              <a:rPr lang="en-US" i="0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 del RDM Handbook el </a:t>
            </a:r>
            <a:r>
              <a:rPr lang="en-US" i="0" dirty="0" err="1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resultado</a:t>
            </a:r>
            <a:r>
              <a:rPr lang="en-US" i="0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i="0" dirty="0" err="1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sería</a:t>
            </a:r>
            <a:r>
              <a:rPr lang="en-US" i="0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i="0" dirty="0" err="1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asi</a:t>
            </a:r>
            <a:r>
              <a:rPr lang="en-US" i="0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:</a:t>
            </a:r>
          </a:p>
          <a:p>
            <a:r>
              <a:rPr lang="en-US" sz="1200" i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Assign to </a:t>
            </a:r>
            <a:r>
              <a:rPr lang="en-US" sz="1200" i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rdmInputVariables.initialPrompt</a:t>
            </a:r>
            <a:r>
              <a:rPr lang="en-US" sz="1200" i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(“audio01.wav*</a:t>
            </a:r>
            <a:r>
              <a:rPr lang="en-US" sz="1200" i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TTS:varNum:number</a:t>
            </a:r>
            <a:r>
              <a:rPr lang="en-US" sz="1200" i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*audio02.wav”)</a:t>
            </a:r>
          </a:p>
          <a:p>
            <a:r>
              <a:rPr lang="en-US" i="0" dirty="0" err="1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Luego</a:t>
            </a:r>
            <a:r>
              <a:rPr lang="en-US" i="0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i="0" dirty="0" err="1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seteamos</a:t>
            </a:r>
            <a:r>
              <a:rPr lang="en-US" i="0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i="0" dirty="0" err="1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en</a:t>
            </a:r>
            <a:r>
              <a:rPr lang="en-US" i="0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 el RDM el </a:t>
            </a:r>
            <a:r>
              <a:rPr lang="en-US" i="0" dirty="0" err="1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initialPrompt</a:t>
            </a:r>
            <a:r>
              <a:rPr lang="en-US" i="0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i="0" dirty="0" err="1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en</a:t>
            </a:r>
            <a:r>
              <a:rPr lang="en-US" i="0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 el </a:t>
            </a:r>
            <a:r>
              <a:rPr lang="en-US" i="0" dirty="0" err="1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parametro</a:t>
            </a:r>
            <a:r>
              <a:rPr lang="en-US" i="0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i="0" dirty="0" err="1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correspondiente</a:t>
            </a:r>
            <a:r>
              <a:rPr lang="en-US" i="0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.</a:t>
            </a:r>
          </a:p>
          <a:p>
            <a:endParaRPr lang="en-US" sz="1200" i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5362" name="Picture 2" descr="C:\Users\ArielCampos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642" y="1455737"/>
            <a:ext cx="6863515" cy="110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31676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2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RDM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046747" y="1540042"/>
            <a:ext cx="70144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err="1">
                <a:solidFill>
                  <a:schemeClr val="tx2"/>
                </a:solidFill>
                <a:latin typeface="+mj-lt"/>
              </a:rPr>
              <a:t>Por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último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y antes de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probar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nuestra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aplicación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con RDM,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tenemos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que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crear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la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gramática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que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va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a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usar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, el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Global.properties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(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si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no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tenemos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uno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) y el .properties particular del RDM que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llevará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el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mismo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nombre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. El del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ejemplo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sería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“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IngreseFecha.properties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”. </a:t>
            </a:r>
          </a:p>
          <a:p>
            <a:r>
              <a:rPr lang="en-US" i="0" dirty="0" err="1">
                <a:solidFill>
                  <a:schemeClr val="tx2"/>
                </a:solidFill>
                <a:latin typeface="+mj-lt"/>
              </a:rPr>
              <a:t>Aquí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un template:</a:t>
            </a:r>
          </a:p>
        </p:txBody>
      </p:sp>
      <p:graphicFrame>
        <p:nvGraphicFramePr>
          <p:cNvPr id="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99460"/>
              </p:ext>
            </p:extLst>
          </p:nvPr>
        </p:nvGraphicFramePr>
        <p:xfrm>
          <a:off x="2731168" y="2863481"/>
          <a:ext cx="2743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Packager Shell Object" showAsIcon="1" r:id="rId3" imgW="2743920" imgH="685800" progId="Package">
                  <p:embed/>
                </p:oleObj>
              </mc:Choice>
              <mc:Fallback>
                <p:oleObj name="Packager Shell Object" showAsIcon="1" r:id="rId3" imgW="274392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31168" y="2863481"/>
                        <a:ext cx="27432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3 CuadroTexto"/>
          <p:cNvSpPr txBox="1"/>
          <p:nvPr/>
        </p:nvSpPr>
        <p:spPr>
          <a:xfrm>
            <a:off x="1046747" y="3958389"/>
            <a:ext cx="725409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solidFill>
                  <a:schemeClr val="tx2"/>
                </a:solidFill>
                <a:latin typeface="+mj-lt"/>
              </a:rPr>
              <a:t>La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siguiente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es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una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gramática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que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acepta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números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de 10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dígitos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o “#” o “*”</a:t>
            </a:r>
          </a:p>
        </p:txBody>
      </p:sp>
      <p:graphicFrame>
        <p:nvGraphicFramePr>
          <p:cNvPr id="6" name="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7836999"/>
              </p:ext>
            </p:extLst>
          </p:nvPr>
        </p:nvGraphicFramePr>
        <p:xfrm>
          <a:off x="2164431" y="4272321"/>
          <a:ext cx="38750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Packager Shell Object" showAsIcon="1" r:id="rId5" imgW="3874320" imgH="685800" progId="Package">
                  <p:embed/>
                </p:oleObj>
              </mc:Choice>
              <mc:Fallback>
                <p:oleObj name="Packager Shell Object" showAsIcon="1" r:id="rId5" imgW="387432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64431" y="4272321"/>
                        <a:ext cx="3875087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1215188" y="5426242"/>
            <a:ext cx="684596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PD: </a:t>
            </a:r>
            <a:r>
              <a:rPr lang="en-US" dirty="0" err="1">
                <a:solidFill>
                  <a:schemeClr val="tx2"/>
                </a:solidFill>
              </a:rPr>
              <a:t>Ademas</a:t>
            </a:r>
            <a:r>
              <a:rPr lang="en-US" dirty="0">
                <a:solidFill>
                  <a:schemeClr val="tx2"/>
                </a:solidFill>
              </a:rPr>
              <a:t> de </a:t>
            </a:r>
            <a:r>
              <a:rPr lang="en-US" dirty="0" err="1">
                <a:solidFill>
                  <a:schemeClr val="tx2"/>
                </a:solidFill>
              </a:rPr>
              <a:t>los</a:t>
            </a:r>
            <a:r>
              <a:rPr lang="en-US" dirty="0">
                <a:solidFill>
                  <a:schemeClr val="tx2"/>
                </a:solidFill>
              </a:rPr>
              <a:t> RDM </a:t>
            </a:r>
            <a:r>
              <a:rPr lang="en-US" dirty="0" err="1">
                <a:solidFill>
                  <a:schemeClr val="tx2"/>
                </a:solidFill>
              </a:rPr>
              <a:t>existen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los</a:t>
            </a:r>
            <a:r>
              <a:rPr lang="en-US" dirty="0">
                <a:solidFill>
                  <a:schemeClr val="tx2"/>
                </a:solidFill>
              </a:rPr>
              <a:t> RAM que son Announcements. Solo se le </a:t>
            </a:r>
            <a:r>
              <a:rPr lang="en-US" dirty="0" err="1">
                <a:solidFill>
                  <a:schemeClr val="tx2"/>
                </a:solidFill>
              </a:rPr>
              <a:t>setean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parámetros</a:t>
            </a:r>
            <a:r>
              <a:rPr lang="en-US" dirty="0">
                <a:solidFill>
                  <a:schemeClr val="tx2"/>
                </a:solidFill>
              </a:rPr>
              <a:t> de entrada. </a:t>
            </a:r>
            <a:r>
              <a:rPr lang="en-US" dirty="0" err="1">
                <a:solidFill>
                  <a:schemeClr val="tx2"/>
                </a:solidFill>
              </a:rPr>
              <a:t>En</a:t>
            </a:r>
            <a:r>
              <a:rPr lang="en-US" dirty="0">
                <a:solidFill>
                  <a:schemeClr val="tx2"/>
                </a:solidFill>
              </a:rPr>
              <a:t> el handbook </a:t>
            </a:r>
            <a:r>
              <a:rPr lang="en-US" dirty="0" err="1">
                <a:solidFill>
                  <a:schemeClr val="tx2"/>
                </a:solidFill>
              </a:rPr>
              <a:t>adjuntado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en</a:t>
            </a:r>
            <a:r>
              <a:rPr lang="en-US" dirty="0">
                <a:solidFill>
                  <a:schemeClr val="tx2"/>
                </a:solidFill>
              </a:rPr>
              <a:t> la </a:t>
            </a:r>
            <a:r>
              <a:rPr lang="en-US" dirty="0" err="1">
                <a:solidFill>
                  <a:schemeClr val="tx2"/>
                </a:solidFill>
              </a:rPr>
              <a:t>primera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diapositiva</a:t>
            </a:r>
            <a:r>
              <a:rPr lang="en-US" dirty="0">
                <a:solidFill>
                  <a:schemeClr val="tx2"/>
                </a:solidFill>
              </a:rPr>
              <a:t> se </a:t>
            </a:r>
            <a:r>
              <a:rPr lang="en-US" dirty="0" err="1">
                <a:solidFill>
                  <a:schemeClr val="tx2"/>
                </a:solidFill>
              </a:rPr>
              <a:t>explica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tambien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éste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tema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165911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2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RDM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023887" y="1311442"/>
            <a:ext cx="701441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err="1">
                <a:solidFill>
                  <a:schemeClr val="tx2"/>
                </a:solidFill>
                <a:latin typeface="+mj-lt"/>
              </a:rPr>
              <a:t>En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caso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de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necesitar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averiguar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que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fue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lo que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ocurrio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dentro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del RDM,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ya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sea para saber la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cantidad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de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NoI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,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NoM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,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Confirmaciones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, etc. el RDM escribe,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sobre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un properties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en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la variable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mySession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a la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cual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se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puede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acceder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una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vez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que se sale del RDM,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todo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lo que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sucede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dentro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del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mismo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.</a:t>
            </a:r>
          </a:p>
          <a:p>
            <a:r>
              <a:rPr lang="en-US" i="0" dirty="0">
                <a:solidFill>
                  <a:schemeClr val="tx2"/>
                </a:solidFill>
                <a:latin typeface="+mj-lt"/>
              </a:rPr>
              <a:t>El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siguiente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codigo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ejemplifica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como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utilizar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i="0" dirty="0" err="1">
                <a:solidFill>
                  <a:schemeClr val="tx2"/>
                </a:solidFill>
                <a:latin typeface="+mj-lt"/>
              </a:rPr>
              <a:t>esta</a:t>
            </a:r>
            <a:r>
              <a:rPr lang="en-US" i="0" dirty="0">
                <a:solidFill>
                  <a:schemeClr val="tx2"/>
                </a:solidFill>
                <a:latin typeface="+mj-lt"/>
              </a:rPr>
              <a:t> variable:</a:t>
            </a:r>
          </a:p>
          <a:p>
            <a:r>
              <a:rPr lang="en-US" sz="1200" dirty="0">
                <a:latin typeface="+mj-lt"/>
              </a:rPr>
              <a:t>String interactions = (String) </a:t>
            </a:r>
            <a:r>
              <a:rPr lang="en-US" sz="1200" dirty="0" err="1">
                <a:latin typeface="+mj-lt"/>
              </a:rPr>
              <a:t>mySession.getProperty</a:t>
            </a:r>
            <a:r>
              <a:rPr lang="en-US" sz="1200" dirty="0">
                <a:latin typeface="+mj-lt"/>
              </a:rPr>
              <a:t>("</a:t>
            </a:r>
            <a:r>
              <a:rPr lang="en-US" sz="1200" dirty="0" err="1">
                <a:latin typeface="+mj-lt"/>
              </a:rPr>
              <a:t>RDM.latestDialogInteractions</a:t>
            </a:r>
            <a:r>
              <a:rPr lang="en-US" sz="1200" dirty="0">
                <a:latin typeface="+mj-lt"/>
              </a:rPr>
              <a:t>");</a:t>
            </a:r>
          </a:p>
          <a:p>
            <a:r>
              <a:rPr lang="en-US" sz="1200" dirty="0">
                <a:latin typeface="+mj-lt"/>
              </a:rPr>
              <a:t>String[] </a:t>
            </a:r>
            <a:r>
              <a:rPr lang="en-US" sz="1200" dirty="0" err="1">
                <a:latin typeface="+mj-lt"/>
              </a:rPr>
              <a:t>interArray</a:t>
            </a:r>
            <a:r>
              <a:rPr lang="en-US" sz="1200" dirty="0">
                <a:latin typeface="+mj-lt"/>
              </a:rPr>
              <a:t> = </a:t>
            </a:r>
            <a:r>
              <a:rPr lang="en-US" sz="1200" dirty="0" err="1">
                <a:latin typeface="+mj-lt"/>
              </a:rPr>
              <a:t>interactions.split</a:t>
            </a:r>
            <a:r>
              <a:rPr lang="en-US" sz="1200" dirty="0">
                <a:latin typeface="+mj-lt"/>
              </a:rPr>
              <a:t>(",");</a:t>
            </a:r>
          </a:p>
          <a:p>
            <a:r>
              <a:rPr lang="en-US" sz="1200" b="1" dirty="0" err="1">
                <a:latin typeface="+mj-lt"/>
              </a:rPr>
              <a:t>int</a:t>
            </a:r>
            <a:r>
              <a:rPr lang="en-US" sz="1200" dirty="0">
                <a:latin typeface="+mj-lt"/>
              </a:rPr>
              <a:t> </a:t>
            </a:r>
            <a:r>
              <a:rPr lang="en-US" sz="1200" u="sng" dirty="0" err="1">
                <a:latin typeface="+mj-lt"/>
              </a:rPr>
              <a:t>noMatchCount</a:t>
            </a:r>
            <a:r>
              <a:rPr lang="en-US" sz="1200" dirty="0">
                <a:latin typeface="+mj-lt"/>
              </a:rPr>
              <a:t> = 0;</a:t>
            </a:r>
          </a:p>
          <a:p>
            <a:r>
              <a:rPr lang="en-US" sz="1200" b="1" dirty="0" err="1">
                <a:latin typeface="+mj-lt"/>
              </a:rPr>
              <a:t>int</a:t>
            </a:r>
            <a:r>
              <a:rPr lang="en-US" sz="1200" dirty="0">
                <a:latin typeface="+mj-lt"/>
              </a:rPr>
              <a:t> </a:t>
            </a:r>
            <a:r>
              <a:rPr lang="en-US" sz="1200" u="sng" dirty="0" err="1">
                <a:latin typeface="+mj-lt"/>
              </a:rPr>
              <a:t>noInputCount</a:t>
            </a:r>
            <a:r>
              <a:rPr lang="en-US" sz="1200" dirty="0">
                <a:latin typeface="+mj-lt"/>
              </a:rPr>
              <a:t> = 0;</a:t>
            </a:r>
          </a:p>
          <a:p>
            <a:r>
              <a:rPr lang="en-US" sz="1200" b="1" dirty="0">
                <a:latin typeface="+mj-lt"/>
              </a:rPr>
              <a:t>for</a:t>
            </a:r>
            <a:r>
              <a:rPr lang="en-US" sz="1200" dirty="0">
                <a:latin typeface="+mj-lt"/>
              </a:rPr>
              <a:t> (String inter : </a:t>
            </a:r>
            <a:r>
              <a:rPr lang="en-US" sz="1200" dirty="0" err="1">
                <a:latin typeface="+mj-lt"/>
              </a:rPr>
              <a:t>interArray</a:t>
            </a:r>
            <a:r>
              <a:rPr lang="en-US" sz="1200" dirty="0">
                <a:latin typeface="+mj-lt"/>
              </a:rPr>
              <a:t>) {</a:t>
            </a:r>
          </a:p>
          <a:p>
            <a:r>
              <a:rPr lang="en-US" sz="1200" b="1" dirty="0">
                <a:latin typeface="+mj-lt"/>
              </a:rPr>
              <a:t>      if</a:t>
            </a:r>
            <a:r>
              <a:rPr lang="en-US" sz="1200" dirty="0">
                <a:latin typeface="+mj-lt"/>
              </a:rPr>
              <a:t> (</a:t>
            </a:r>
            <a:r>
              <a:rPr lang="en-US" sz="1200" dirty="0" err="1">
                <a:latin typeface="+mj-lt"/>
              </a:rPr>
              <a:t>inter.equalsIgnoreCase</a:t>
            </a:r>
            <a:r>
              <a:rPr lang="en-US" sz="1200" dirty="0">
                <a:latin typeface="+mj-lt"/>
              </a:rPr>
              <a:t>("NOMATCH")) {</a:t>
            </a:r>
          </a:p>
          <a:p>
            <a:r>
              <a:rPr lang="en-US" sz="1200" dirty="0">
                <a:latin typeface="+mj-lt"/>
              </a:rPr>
              <a:t>            </a:t>
            </a:r>
            <a:r>
              <a:rPr lang="en-US" sz="1200" dirty="0" err="1">
                <a:latin typeface="+mj-lt"/>
              </a:rPr>
              <a:t>noMatchCount</a:t>
            </a:r>
            <a:r>
              <a:rPr lang="en-US" sz="1200" dirty="0">
                <a:latin typeface="+mj-lt"/>
              </a:rPr>
              <a:t>++;</a:t>
            </a:r>
          </a:p>
          <a:p>
            <a:r>
              <a:rPr lang="en-US" sz="1200" dirty="0">
                <a:latin typeface="+mj-lt"/>
              </a:rPr>
              <a:t>      }</a:t>
            </a:r>
          </a:p>
          <a:p>
            <a:r>
              <a:rPr lang="en-US" sz="1200" dirty="0">
                <a:latin typeface="+mj-lt"/>
              </a:rPr>
              <a:t>      </a:t>
            </a:r>
            <a:r>
              <a:rPr lang="en-US" sz="1200" b="1" dirty="0">
                <a:latin typeface="+mj-lt"/>
              </a:rPr>
              <a:t>if</a:t>
            </a:r>
            <a:r>
              <a:rPr lang="en-US" sz="1200" dirty="0">
                <a:latin typeface="+mj-lt"/>
              </a:rPr>
              <a:t> (</a:t>
            </a:r>
            <a:r>
              <a:rPr lang="en-US" sz="1200" dirty="0" err="1">
                <a:latin typeface="+mj-lt"/>
              </a:rPr>
              <a:t>inter.equalsIgnoreCase</a:t>
            </a:r>
            <a:r>
              <a:rPr lang="en-US" sz="1200" dirty="0">
                <a:latin typeface="+mj-lt"/>
              </a:rPr>
              <a:t>("NOINPUT")) {</a:t>
            </a:r>
          </a:p>
          <a:p>
            <a:r>
              <a:rPr lang="en-US" sz="1200" dirty="0">
                <a:latin typeface="+mj-lt"/>
              </a:rPr>
              <a:t>            </a:t>
            </a:r>
            <a:r>
              <a:rPr lang="en-US" sz="1200" dirty="0" err="1">
                <a:latin typeface="+mj-lt"/>
              </a:rPr>
              <a:t>noInputCount</a:t>
            </a:r>
            <a:r>
              <a:rPr lang="en-US" sz="1200" dirty="0">
                <a:latin typeface="+mj-lt"/>
              </a:rPr>
              <a:t>++;</a:t>
            </a:r>
          </a:p>
          <a:p>
            <a:r>
              <a:rPr lang="en-US" sz="1200" dirty="0">
                <a:latin typeface="+mj-lt"/>
              </a:rPr>
              <a:t>      </a:t>
            </a:r>
            <a:r>
              <a:rPr lang="es-AR" sz="1200" dirty="0">
                <a:latin typeface="+mj-lt"/>
              </a:rPr>
              <a:t>}</a:t>
            </a:r>
            <a:endParaRPr lang="en-US" sz="1200" dirty="0">
              <a:latin typeface="+mj-lt"/>
            </a:endParaRPr>
          </a:p>
          <a:p>
            <a:r>
              <a:rPr lang="es-AR" sz="1200" dirty="0">
                <a:latin typeface="+mj-lt"/>
              </a:rPr>
              <a:t>}</a:t>
            </a:r>
            <a:endParaRPr lang="en-US" sz="1200" i="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432589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Redmond Template v3">
  <a:themeElements>
    <a:clrScheme name="">
      <a:dk1>
        <a:srgbClr val="FFFFFF"/>
      </a:dk1>
      <a:lt1>
        <a:srgbClr val="FFFFFF"/>
      </a:lt1>
      <a:dk2>
        <a:srgbClr val="000000"/>
      </a:dk2>
      <a:lt2>
        <a:srgbClr val="808080"/>
      </a:lt2>
      <a:accent1>
        <a:srgbClr val="0033CC"/>
      </a:accent1>
      <a:accent2>
        <a:srgbClr val="3333CC"/>
      </a:accent2>
      <a:accent3>
        <a:srgbClr val="FFFFFF"/>
      </a:accent3>
      <a:accent4>
        <a:srgbClr val="DADADA"/>
      </a:accent4>
      <a:accent5>
        <a:srgbClr val="AAADE2"/>
      </a:accent5>
      <a:accent6>
        <a:srgbClr val="2D2DB9"/>
      </a:accent6>
      <a:hlink>
        <a:srgbClr val="CCCCFF"/>
      </a:hlink>
      <a:folHlink>
        <a:srgbClr val="B2B2B2"/>
      </a:folHlink>
    </a:clrScheme>
    <a:fontScheme name="Redmond Template v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lnDef>
  </a:objectDefaults>
  <a:extraClrSchemeLst>
    <a:extraClrScheme>
      <a:clrScheme name="Redmond Template v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mond Template v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Redmond Template v3</Template>
  <TotalTime>5474</TotalTime>
  <Words>612</Words>
  <Application>Microsoft Office PowerPoint</Application>
  <PresentationFormat>Letter Paper (8.5x11 in)</PresentationFormat>
  <Paragraphs>50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Consolas</vt:lpstr>
      <vt:lpstr>EDS</vt:lpstr>
      <vt:lpstr>Eurostile</vt:lpstr>
      <vt:lpstr>Times New Roman</vt:lpstr>
      <vt:lpstr>Wingdings</vt:lpstr>
      <vt:lpstr>Redmond Template v3</vt:lpstr>
      <vt:lpstr>Custom Design</vt:lpstr>
      <vt:lpstr>Package</vt:lpstr>
      <vt:lpstr>Packager Shell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GustavoB</dc:creator>
  <cp:lastModifiedBy>matias.mayo</cp:lastModifiedBy>
  <cp:revision>655</cp:revision>
  <cp:lastPrinted>2005-04-07T19:27:31Z</cp:lastPrinted>
  <dcterms:created xsi:type="dcterms:W3CDTF">2009-02-23T17:30:19Z</dcterms:created>
  <dcterms:modified xsi:type="dcterms:W3CDTF">2017-06-29T15:42:44Z</dcterms:modified>
</cp:coreProperties>
</file>