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1033" r:id="rId3"/>
    <p:sldId id="1046" r:id="rId4"/>
    <p:sldId id="1045" r:id="rId5"/>
    <p:sldId id="1047" r:id="rId6"/>
    <p:sldId id="1048" r:id="rId7"/>
    <p:sldId id="1049" r:id="rId8"/>
    <p:sldId id="1050" r:id="rId9"/>
    <p:sldId id="1051" r:id="rId10"/>
    <p:sldId id="1052" r:id="rId11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88099" autoAdjust="0"/>
  </p:normalViewPr>
  <p:slideViewPr>
    <p:cSldViewPr snapToGrid="0">
      <p:cViewPr>
        <p:scale>
          <a:sx n="80" d="100"/>
          <a:sy n="80" d="100"/>
        </p:scale>
        <p:origin x="-11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 smtClean="0"/>
          </a:p>
        </p:txBody>
      </p:sp>
    </p:spTree>
    <p:extLst>
      <p:ext uri="{BB962C8B-B14F-4D97-AF65-F5344CB8AC3E}">
        <p14:creationId xmlns:p14="http://schemas.microsoft.com/office/powerpoint/2010/main" val="194125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AEE92BA-BE94-4618-A9A3-9286D96EF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 smtClean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 smtClean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 smtClean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 smtClean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0683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27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1825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0475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531-013F-4C43-9F84-78BD563407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A7E4-01CB-4DFD-9CC8-4E3E51C177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BD025-AACF-498B-A6B6-F6A9E013D6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B9800-0E5B-400F-97CF-616DFFAFCE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C717-19F1-4AF5-BC69-836734C2DC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7065-F0B9-48D3-B56E-19A0749C7D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4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B66A-851C-40DA-BACA-410AF27245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8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52EC-5BC6-4370-BE56-C3690452A8A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0577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02F6-6D6A-4E3E-ACB3-38190C0796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1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6127-65E2-4C1B-A8B7-25D6EA2700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166E9-3A97-4F8A-92C7-39F9F836E1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8678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70976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91505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0837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05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1084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5437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1935A35-4DDB-4C1D-BA88-F1B0722EA0E3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 smtClean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 smtClean="0"/>
              <a:t>Click to edit Master text styles</a:t>
            </a:r>
          </a:p>
          <a:p>
            <a:pPr lvl="1"/>
            <a:r>
              <a:rPr lang="en-US" altLang="es-AR" smtClean="0"/>
              <a:t>Second level</a:t>
            </a:r>
          </a:p>
          <a:p>
            <a:pPr lvl="2"/>
            <a:r>
              <a:rPr lang="en-US" altLang="es-AR" smtClean="0"/>
              <a:t>Third level</a:t>
            </a:r>
          </a:p>
          <a:p>
            <a:pPr lvl="3"/>
            <a:r>
              <a:rPr lang="en-US" altLang="es-AR" smtClean="0"/>
              <a:t>Fourth level</a:t>
            </a:r>
          </a:p>
          <a:p>
            <a:pPr lvl="4"/>
            <a:r>
              <a:rPr lang="en-US" altLang="es-AR" smtClean="0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360479-90FB-4477-B1EA-32829D5218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44475" y="1555750"/>
            <a:ext cx="7451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s-MX" altLang="es-AR" sz="2700" b="1">
                <a:solidFill>
                  <a:schemeClr val="tx2"/>
                </a:solidFill>
              </a:rPr>
              <a:t>Developer Best Practices</a:t>
            </a: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2575" y="2232025"/>
            <a:ext cx="7451725" cy="40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    Practice is a habit.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    Practice is a routine.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    Practice does not need to remember.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    Practice comes by practicing.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    Practice needs dedication and commitment.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It is like learning to drive a </a:t>
            </a:r>
            <a:r>
              <a:rPr lang="en-US" sz="2000" b="1" i="0" dirty="0" smtClean="0">
                <a:solidFill>
                  <a:schemeClr val="tx2"/>
                </a:solidFill>
              </a:rPr>
              <a:t>car: forces </a:t>
            </a:r>
            <a:r>
              <a:rPr lang="en-US" sz="2000" b="1" i="0" dirty="0">
                <a:solidFill>
                  <a:schemeClr val="tx2"/>
                </a:solidFill>
              </a:rPr>
              <a:t>you not to divert from what you used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#1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Keep Reading Existing</a:t>
            </a:r>
          </a:p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Software Source Code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282575" y="2422525"/>
            <a:ext cx="74517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If you do not do this because it is boring, you are missing one of the most important best practices, which a software developer should have </a:t>
            </a:r>
            <a:r>
              <a:rPr lang="en-US" sz="2000" b="1" i="0" u="sng" dirty="0">
                <a:solidFill>
                  <a:schemeClr val="tx2"/>
                </a:solidFill>
              </a:rPr>
              <a:t>in his life.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If you want to become a novelist, can you just start writing novels? 100% no!!, you need to read hundreds of novels before you start writing GOOD novels.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There are many attributes of software codes (indentation, comments, history header, function structure, etc.), which you will learn by reading existing code.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Check the code you had written few years ago, you will definitely laugh.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#2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Complete your documents</a:t>
            </a:r>
          </a:p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before next step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2422525"/>
            <a:ext cx="7451725" cy="37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Documentation is the Key to become </a:t>
            </a:r>
            <a:r>
              <a:rPr lang="en-US" sz="2000" b="1" i="0" dirty="0" smtClean="0">
                <a:solidFill>
                  <a:schemeClr val="tx2"/>
                </a:solidFill>
              </a:rPr>
              <a:t>a successful </a:t>
            </a:r>
            <a:r>
              <a:rPr lang="en-US" sz="2000" b="1" i="0" dirty="0">
                <a:solidFill>
                  <a:schemeClr val="tx2"/>
                </a:solidFill>
              </a:rPr>
              <a:t>software developer, tester or architect.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Before you start developing </a:t>
            </a:r>
            <a:r>
              <a:rPr lang="en-US" sz="2000" b="1" i="0" dirty="0" smtClean="0">
                <a:solidFill>
                  <a:schemeClr val="tx2"/>
                </a:solidFill>
              </a:rPr>
              <a:t>any software</a:t>
            </a:r>
            <a:r>
              <a:rPr lang="en-US" sz="2000" b="1" i="0" dirty="0">
                <a:solidFill>
                  <a:schemeClr val="tx2"/>
                </a:solidFill>
              </a:rPr>
              <a:t>, you should have answer </a:t>
            </a:r>
            <a:r>
              <a:rPr lang="en-US" sz="2000" b="1" i="0" dirty="0" smtClean="0">
                <a:solidFill>
                  <a:schemeClr val="tx2"/>
                </a:solidFill>
              </a:rPr>
              <a:t>for:</a:t>
            </a:r>
            <a:endParaRPr lang="en-US" sz="20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Where is the Requirements Specification?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Where is the Impact Analysis Document?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Where is the Design Document?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Have you documented all the assumptions, limitations properly?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Have you done review of all the documents?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Did you get sign off on all the documents from all the stakeholders?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#3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Follow the defined standards,</a:t>
            </a:r>
          </a:p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don't create them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82575" y="2422525"/>
            <a:ext cx="7451725" cy="419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The standards </a:t>
            </a:r>
            <a:r>
              <a:rPr lang="en-US" sz="2000" b="1" i="0" dirty="0" smtClean="0">
                <a:solidFill>
                  <a:schemeClr val="tx2"/>
                </a:solidFill>
              </a:rPr>
              <a:t>are set </a:t>
            </a:r>
            <a:r>
              <a:rPr lang="en-US" sz="2000" b="1" i="0" dirty="0">
                <a:solidFill>
                  <a:schemeClr val="tx2"/>
                </a:solidFill>
              </a:rPr>
              <a:t>up by </a:t>
            </a:r>
            <a:r>
              <a:rPr lang="en-US" sz="2000" b="1" i="0" dirty="0" smtClean="0">
                <a:solidFill>
                  <a:schemeClr val="tx2"/>
                </a:solidFill>
              </a:rPr>
              <a:t>experienced </a:t>
            </a:r>
            <a:r>
              <a:rPr lang="en-US" sz="2000" b="1" i="0" dirty="0">
                <a:solidFill>
                  <a:schemeClr val="tx2"/>
                </a:solidFill>
              </a:rPr>
              <a:t>software </a:t>
            </a:r>
            <a:r>
              <a:rPr lang="en-US" sz="2000" b="1" i="0" dirty="0" smtClean="0">
                <a:solidFill>
                  <a:schemeClr val="tx2"/>
                </a:solidFill>
              </a:rPr>
              <a:t>developers. </a:t>
            </a:r>
            <a:r>
              <a:rPr lang="en-US" sz="2000" b="1" i="0" dirty="0">
                <a:solidFill>
                  <a:schemeClr val="tx2"/>
                </a:solidFill>
              </a:rPr>
              <a:t>This is </a:t>
            </a:r>
            <a:r>
              <a:rPr lang="en-US" sz="2000" b="1" i="0" dirty="0" smtClean="0">
                <a:solidFill>
                  <a:schemeClr val="tx2"/>
                </a:solidFill>
              </a:rPr>
              <a:t>like following </a:t>
            </a:r>
            <a:r>
              <a:rPr lang="en-US" sz="2000" b="1" i="0" dirty="0">
                <a:solidFill>
                  <a:schemeClr val="tx2"/>
                </a:solidFill>
              </a:rPr>
              <a:t>footsteps </a:t>
            </a:r>
            <a:r>
              <a:rPr lang="en-US" sz="2000" b="1" i="0" dirty="0" smtClean="0">
                <a:solidFill>
                  <a:schemeClr val="tx2"/>
                </a:solidFill>
              </a:rPr>
              <a:t>that </a:t>
            </a:r>
            <a:r>
              <a:rPr lang="en-US" sz="2000" b="1" i="0" dirty="0">
                <a:solidFill>
                  <a:schemeClr val="tx2"/>
                </a:solidFill>
              </a:rPr>
              <a:t>great people left behind them.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Standards provides rules about important attributes: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File Naming convention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Function &amp; Module Naming convention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Variable Naming convention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History, Indentation, Comments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Readability guidelines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List of do's and don'ts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So keep it clean, consistent and beautiful.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#4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Code should be written to be reviewed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982788"/>
            <a:ext cx="745172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Someone is going to review and </a:t>
            </a:r>
            <a:r>
              <a:rPr lang="en-US" sz="2000" b="1" i="0" dirty="0" err="1" smtClean="0">
                <a:solidFill>
                  <a:schemeClr val="tx2"/>
                </a:solidFill>
              </a:rPr>
              <a:t>criticise</a:t>
            </a:r>
            <a:r>
              <a:rPr lang="en-US" sz="2000" b="1" i="0" dirty="0" smtClean="0">
                <a:solidFill>
                  <a:schemeClr val="tx2"/>
                </a:solidFill>
              </a:rPr>
              <a:t> </a:t>
            </a:r>
            <a:r>
              <a:rPr lang="en-US" sz="2000" b="1" i="0" dirty="0">
                <a:solidFill>
                  <a:schemeClr val="tx2"/>
                </a:solidFill>
              </a:rPr>
              <a:t>your code: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Bad coding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Not following standard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Not keeping performance in mind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History, Indentation, Comments are not appropriate.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Readability is poor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Open files are not closed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Allocated memory has not been released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Too many global variables.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Too much hard coding.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Poor error handling.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No modularity.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  <a:defRPr/>
            </a:pPr>
            <a:r>
              <a:rPr lang="en-US" b="1" i="0" dirty="0">
                <a:solidFill>
                  <a:schemeClr val="tx2"/>
                </a:solidFill>
              </a:rPr>
              <a:t>    Repeated code.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658548" y="4930979"/>
            <a:ext cx="3342949" cy="108337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2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Self</a:t>
            </a:r>
            <a:r>
              <a:rPr lang="es-E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ES" sz="2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Review</a:t>
            </a:r>
            <a:endParaRPr lang="es-E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>
              <a:defRPr/>
            </a:pPr>
            <a:r>
              <a:rPr lang="es-ES" sz="2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your</a:t>
            </a:r>
            <a:r>
              <a:rPr lang="es-E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ES" sz="2800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code</a:t>
            </a:r>
            <a:r>
              <a:rPr lang="es-ES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#5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Testing to be followed like a religion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282575" y="1982788"/>
            <a:ext cx="745172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is mandatory after every small or big change </a:t>
            </a:r>
            <a:r>
              <a:rPr lang="en-US" sz="2000" b="1" i="0" dirty="0">
                <a:solidFill>
                  <a:schemeClr val="tx2"/>
                </a:solidFill>
              </a:rPr>
              <a:t>no matter how tight schedule you have or you just changed a small comment inside the </a:t>
            </a:r>
            <a:r>
              <a:rPr lang="en-US" sz="2000" b="1" i="0" dirty="0" smtClean="0">
                <a:solidFill>
                  <a:schemeClr val="tx2"/>
                </a:solidFill>
              </a:rPr>
              <a:t>code.</a:t>
            </a:r>
            <a:endParaRPr lang="en-US" sz="20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Tight schedule, no compromise.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Changed just a comment, still you have to test it.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Changed just a variable name, testing has to be done.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If you feel lazy...</a:t>
            </a:r>
            <a:r>
              <a:rPr lang="en-US" b="1" i="0" dirty="0">
                <a:solidFill>
                  <a:srgbClr val="FF0000"/>
                </a:solidFill>
              </a:rPr>
              <a:t>it's too dangerous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Celebrate every bug you find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Bugs are your enemies, so you have killed one.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Now your software is having one bug less.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Mistakes are good as long as they are not repeating.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What you learn today, prepares you for tomorrow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#6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Keep your Code and Documents Safe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282575" y="1982788"/>
            <a:ext cx="745172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If you have the habit of taking daily backup then in worst scenario you may lose at most one-day effort, but if you take weekly or monthly backup, then there is a risk of losing whole-week or whole-month effort, and you will face biggest disappointment you ever had</a:t>
            </a:r>
            <a:r>
              <a:rPr lang="en-US" sz="2000" b="1" i="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While </a:t>
            </a:r>
            <a:r>
              <a:rPr lang="en-US" sz="2000" b="1" i="0" dirty="0">
                <a:solidFill>
                  <a:schemeClr val="tx2"/>
                </a:solidFill>
              </a:rPr>
              <a:t>using a source code control system, follow the rules below:</a:t>
            </a:r>
            <a:endParaRPr lang="en-US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Always </a:t>
            </a:r>
            <a:r>
              <a:rPr lang="en-US" b="1" i="0" dirty="0">
                <a:solidFill>
                  <a:schemeClr val="tx2"/>
                </a:solidFill>
              </a:rPr>
              <a:t>take source code from the version control system.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Always </a:t>
            </a:r>
            <a:r>
              <a:rPr lang="en-US" b="1" i="0" dirty="0">
                <a:solidFill>
                  <a:schemeClr val="tx2"/>
                </a:solidFill>
              </a:rPr>
              <a:t>assign a new version to every change.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Always </a:t>
            </a:r>
            <a:r>
              <a:rPr lang="en-US" b="1" i="0" dirty="0">
                <a:solidFill>
                  <a:schemeClr val="tx2"/>
                </a:solidFill>
              </a:rPr>
              <a:t>put source code back into control system.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endParaRPr lang="en-US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#7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Keep your Tools &amp; Techniques Handy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82575" y="1982788"/>
            <a:ext cx="745172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>
                <a:solidFill>
                  <a:schemeClr val="tx2"/>
                </a:solidFill>
              </a:rPr>
              <a:t>Keep a note of the command, and whenever I'm in need, I use it without wasting a second.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Essential </a:t>
            </a:r>
            <a:r>
              <a:rPr lang="en-US" sz="2000" b="1" i="0" dirty="0">
                <a:solidFill>
                  <a:schemeClr val="tx2"/>
                </a:solidFill>
              </a:rPr>
              <a:t>tools, which should be readily available with a software developer: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A </a:t>
            </a:r>
            <a:r>
              <a:rPr lang="en-US" b="1" i="0" dirty="0">
                <a:solidFill>
                  <a:schemeClr val="tx2"/>
                </a:solidFill>
              </a:rPr>
              <a:t>good text editor to write and edit the program.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A </a:t>
            </a:r>
            <a:r>
              <a:rPr lang="en-US" b="1" i="0" dirty="0">
                <a:solidFill>
                  <a:schemeClr val="tx2"/>
                </a:solidFill>
              </a:rPr>
              <a:t>nice debugger to debug the program.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A </a:t>
            </a:r>
            <a:r>
              <a:rPr lang="en-US" b="1" i="0" dirty="0">
                <a:solidFill>
                  <a:schemeClr val="tx2"/>
                </a:solidFill>
              </a:rPr>
              <a:t>memory detector in case you are using dynamic memory allocation.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Putty </a:t>
            </a:r>
            <a:r>
              <a:rPr lang="en-US" b="1" i="0" dirty="0">
                <a:solidFill>
                  <a:schemeClr val="tx2"/>
                </a:solidFill>
              </a:rPr>
              <a:t>to connect to a remote machine.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err="1" smtClean="0">
                <a:solidFill>
                  <a:schemeClr val="tx2"/>
                </a:solidFill>
              </a:rPr>
              <a:t>WinSCP</a:t>
            </a:r>
            <a:r>
              <a:rPr lang="en-US" b="1" i="0" dirty="0" smtClean="0">
                <a:solidFill>
                  <a:schemeClr val="tx2"/>
                </a:solidFill>
              </a:rPr>
              <a:t> </a:t>
            </a:r>
            <a:r>
              <a:rPr lang="en-US" b="1" i="0" dirty="0">
                <a:solidFill>
                  <a:schemeClr val="tx2"/>
                </a:solidFill>
              </a:rPr>
              <a:t>or </a:t>
            </a:r>
            <a:r>
              <a:rPr lang="en-US" b="1" i="0" dirty="0" err="1">
                <a:solidFill>
                  <a:schemeClr val="tx2"/>
                </a:solidFill>
              </a:rPr>
              <a:t>FileZilla</a:t>
            </a:r>
            <a:r>
              <a:rPr lang="en-US" b="1" i="0" dirty="0">
                <a:solidFill>
                  <a:schemeClr val="tx2"/>
                </a:solidFill>
              </a:rPr>
              <a:t> to ftp files on a remote machine.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 smtClean="0">
                <a:solidFill>
                  <a:schemeClr val="tx2"/>
                </a:solidFill>
              </a:rPr>
              <a:t>IDE </a:t>
            </a:r>
            <a:r>
              <a:rPr lang="en-US" b="1" i="0" dirty="0">
                <a:solidFill>
                  <a:schemeClr val="tx2"/>
                </a:solidFill>
              </a:rPr>
              <a:t>( Integrated Development Environment) for rapid development.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endParaRPr lang="en-US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Best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Practice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#8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44475" y="1222375"/>
            <a:ext cx="7451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FF9900"/>
              </a:buClr>
              <a:buSzPct val="70000"/>
            </a:pPr>
            <a:r>
              <a:rPr lang="en-US" altLang="es-AR" sz="2700" b="1">
                <a:solidFill>
                  <a:schemeClr val="tx2"/>
                </a:solidFill>
              </a:rPr>
              <a:t>Leave the ego behind, Be eager to learn</a:t>
            </a:r>
            <a:endParaRPr lang="es-MX" altLang="es-AR" sz="2700" b="1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82575" y="1982788"/>
            <a:ext cx="7451725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 smtClean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We </a:t>
            </a:r>
            <a:r>
              <a:rPr lang="en-US" sz="2000" b="1" i="0" dirty="0">
                <a:solidFill>
                  <a:schemeClr val="tx2"/>
                </a:solidFill>
              </a:rPr>
              <a:t>learn a lot from our colleagues</a:t>
            </a:r>
            <a:r>
              <a:rPr lang="en-US" sz="2000" b="1" i="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n-US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n-US" sz="2000" b="1" i="0" dirty="0" smtClean="0">
                <a:solidFill>
                  <a:schemeClr val="tx2"/>
                </a:solidFill>
              </a:rPr>
              <a:t>Keep updated </a:t>
            </a:r>
            <a:r>
              <a:rPr lang="en-US" sz="2000" b="1" i="0" dirty="0">
                <a:solidFill>
                  <a:schemeClr val="tx2"/>
                </a:solidFill>
              </a:rPr>
              <a:t>with latest IT tools, and </a:t>
            </a:r>
            <a:r>
              <a:rPr lang="en-US" sz="2000" b="1" i="0" dirty="0" smtClean="0">
                <a:solidFill>
                  <a:schemeClr val="tx2"/>
                </a:solidFill>
              </a:rPr>
              <a:t>technologies:</a:t>
            </a:r>
            <a:endParaRPr lang="en-US" sz="20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Technical Forums over the internet.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Technical magazines on various IT subjects.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Technical Bulletin Boards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Conferences, Trainings and Workshops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r>
              <a:rPr lang="en-US" b="1" i="0" dirty="0">
                <a:solidFill>
                  <a:schemeClr val="tx2"/>
                </a:solidFill>
              </a:rPr>
              <a:t>    Latest versions of old tools and packages, languages, etc.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Wingdings" pitchFamily="2" charset="2"/>
              <a:buChar char="§"/>
            </a:pPr>
            <a:endParaRPr lang="en-US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3910</TotalTime>
  <Words>835</Words>
  <Application>Microsoft Office PowerPoint</Application>
  <PresentationFormat>Carta (216 x 279 mm)</PresentationFormat>
  <Paragraphs>98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Eurostile</vt:lpstr>
      <vt:lpstr>Wingdings</vt:lpstr>
      <vt:lpstr>Arial</vt:lpstr>
      <vt:lpstr>Times New Roman</vt:lpstr>
      <vt:lpstr>EDS</vt:lpstr>
      <vt:lpstr>Redmond Template v3</vt:lpstr>
      <vt:lpstr>Custom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Guillermo Prada</cp:lastModifiedBy>
  <cp:revision>549</cp:revision>
  <cp:lastPrinted>2005-04-07T19:27:31Z</cp:lastPrinted>
  <dcterms:created xsi:type="dcterms:W3CDTF">2009-02-23T17:30:19Z</dcterms:created>
  <dcterms:modified xsi:type="dcterms:W3CDTF">2016-05-02T15:27:56Z</dcterms:modified>
</cp:coreProperties>
</file>