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2" r:id="rId2"/>
  </p:sldMasterIdLst>
  <p:notesMasterIdLst>
    <p:notesMasterId r:id="rId15"/>
  </p:notesMasterIdLst>
  <p:handoutMasterIdLst>
    <p:handoutMasterId r:id="rId16"/>
  </p:handoutMasterIdLst>
  <p:sldIdLst>
    <p:sldId id="1018" r:id="rId3"/>
    <p:sldId id="1010" r:id="rId4"/>
    <p:sldId id="1011" r:id="rId5"/>
    <p:sldId id="1022" r:id="rId6"/>
    <p:sldId id="1012" r:id="rId7"/>
    <p:sldId id="1019" r:id="rId8"/>
    <p:sldId id="1013" r:id="rId9"/>
    <p:sldId id="1014" r:id="rId10"/>
    <p:sldId id="1015" r:id="rId11"/>
    <p:sldId id="1017" r:id="rId12"/>
    <p:sldId id="1020" r:id="rId13"/>
    <p:sldId id="1016" r:id="rId14"/>
  </p:sldIdLst>
  <p:sldSz cx="9144000" cy="6858000" type="letter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buClr>
        <a:srgbClr val="FF3300"/>
      </a:buClr>
      <a:buSzPct val="90000"/>
      <a:buFont typeface="Wingdings" pitchFamily="2" charset="2"/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accent1"/>
        </a:solidFill>
        <a:latin typeface="Eurostil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FF9966"/>
    <a:srgbClr val="669900"/>
    <a:srgbClr val="FF9933"/>
    <a:srgbClr val="CCCC00"/>
    <a:srgbClr val="33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88099" autoAdjust="0"/>
  </p:normalViewPr>
  <p:slideViewPr>
    <p:cSldViewPr snapToGrid="0">
      <p:cViewPr varScale="1">
        <p:scale>
          <a:sx n="84" d="100"/>
          <a:sy n="84" d="100"/>
        </p:scale>
        <p:origin x="10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563563" y="949325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63563" y="3736975"/>
            <a:ext cx="2887662" cy="212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563563" y="6521450"/>
            <a:ext cx="2887662" cy="213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eaLnBrk="1" hangingPunct="1">
              <a:defRPr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0013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1275" y="-20638"/>
            <a:ext cx="321627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0200" y="-20638"/>
            <a:ext cx="3133725" cy="47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t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9363" y="698500"/>
            <a:ext cx="4826000" cy="3619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79513" y="4560888"/>
            <a:ext cx="4956175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1" tIns="47263" rIns="94521" bIns="47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1275" y="9148763"/>
            <a:ext cx="32162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0200" y="9148763"/>
            <a:ext cx="31337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54" tIns="0" rIns="19554" bIns="0" numCol="1" anchor="b" anchorCtr="0" compatLnSpc="1">
            <a:prstTxWarp prst="textNoShape">
              <a:avLst/>
            </a:prstTxWarp>
          </a:bodyPr>
          <a:lstStyle>
            <a:lvl1pPr algn="r" defTabSz="938213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0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37E8446-F989-446E-AD40-2F70C488F9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741488" y="9013825"/>
            <a:ext cx="47402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800" i="0">
                <a:solidFill>
                  <a:schemeClr val="tx1"/>
                </a:solidFill>
                <a:latin typeface="Arial" charset="0"/>
              </a:rPr>
              <a:t>EDS and the EDS logo are registered marks of Electronic Data Systems Corporation.</a:t>
            </a:r>
            <a:br>
              <a:rPr lang="en-US" altLang="es-AR" sz="800" i="0">
                <a:solidFill>
                  <a:schemeClr val="tx1"/>
                </a:solidFill>
                <a:latin typeface="Arial" charset="0"/>
              </a:rPr>
            </a:b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EDS is an equal opportunity employer, m/f/v/d.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700" i="0">
                <a:solidFill>
                  <a:schemeClr val="tx1"/>
                </a:solidFill>
                <a:latin typeface="Arial" charset="0"/>
              </a:rPr>
              <a:t>Copyright ©1997 Electronic Data Systems Corporation. All rights reserved.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073150" y="8832850"/>
            <a:ext cx="72707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521" tIns="47263" rIns="94521" bIns="47263">
            <a:spAutoFit/>
          </a:bodyPr>
          <a:lstStyle>
            <a:lvl1pPr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defTabSz="938213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defTabSz="9382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s-AR" sz="3800" i="0">
                <a:solidFill>
                  <a:schemeClr val="tx1"/>
                </a:solidFill>
                <a:latin typeface="EDS" pitchFamily="2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9100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571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000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42950" indent="-57150" algn="l" rtl="0" eaLnBrk="0" fontAlgn="base" hangingPunct="0">
      <a:spcBef>
        <a:spcPct val="3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Para Powerpoint 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930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1" descr="Bottom Para Powerpoint 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9971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830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197100" cy="53387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274638"/>
            <a:ext cx="6438900" cy="5338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114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8A99-47AE-4F65-9F61-CB937FE4A9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9677A-9887-4655-B89C-01EB4456D5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6C691-6803-4EB7-A4B3-3C21116A10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89E6-12C3-4960-B04C-25BF84224F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1A471-6F57-479E-897C-08E78EBD2A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D8AF-0FAD-4188-8496-0AC0FDE570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CAA-1023-4BF1-9851-ED687BC4DC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0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4E9D-B937-45C0-A436-DD367CEDD1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4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326272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7D6E2-7668-4C59-A8D2-F91380E65E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7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DE3E4-D89E-42A6-AD78-874A416A99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38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64A4E-D085-45E5-852D-BA2F3846F9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772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30300"/>
            <a:ext cx="431800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32377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20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7408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558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3793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591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130300"/>
            <a:ext cx="87884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 bwMode="auto">
          <a:xfrm>
            <a:off x="942975" y="636428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s-ES_tradnl" altLang="es-AR" sz="14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0" name="Text Box 26"/>
          <p:cNvSpPr txBox="1">
            <a:spLocks noChangeArrowheads="1"/>
          </p:cNvSpPr>
          <p:nvPr userDrawn="1"/>
        </p:nvSpPr>
        <p:spPr bwMode="auto">
          <a:xfrm rot="10800000">
            <a:off x="-92075" y="6518275"/>
            <a:ext cx="3492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marL="342900" indent="-3429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1pPr>
            <a:lvl2pPr marL="742950" indent="-28575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2pPr>
            <a:lvl3pPr marL="11430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3pPr>
            <a:lvl4pPr marL="16002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4pPr>
            <a:lvl5pPr marL="2057400" indent="-228600" eaLnBrk="0" hangingPunct="0">
              <a:defRPr sz="1600" i="1">
                <a:solidFill>
                  <a:schemeClr val="accent1"/>
                </a:solidFill>
                <a:latin typeface="Eurostile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Wingdings" pitchFamily="2" charset="2"/>
              <a:defRPr sz="1600" i="1">
                <a:solidFill>
                  <a:schemeClr val="accent1"/>
                </a:solidFill>
                <a:latin typeface="Eurostile" pitchFamily="34" charset="0"/>
              </a:defRPr>
            </a:lvl9pPr>
          </a:lstStyle>
          <a:p>
            <a:pPr algn="r" eaLnBrk="1" hangingPunct="1">
              <a:defRPr/>
            </a:pPr>
            <a:fld id="{39730358-1A4A-4CA7-90C8-9F5CE6DF993B}" type="slidenum">
              <a:rPr lang="es-ES" sz="1200" b="1" i="0" smtClean="0">
                <a:solidFill>
                  <a:schemeClr val="tx1"/>
                </a:solidFill>
              </a:rPr>
              <a:pPr algn="r" eaLnBrk="1" hangingPunct="1">
                <a:defRPr/>
              </a:pPr>
              <a:t>‹Nº›</a:t>
            </a:fld>
            <a:endParaRPr lang="es-ES" sz="1200" b="1" i="0">
              <a:solidFill>
                <a:schemeClr val="tx1"/>
              </a:solidFill>
            </a:endParaRPr>
          </a:p>
        </p:txBody>
      </p:sp>
      <p:pic>
        <p:nvPicPr>
          <p:cNvPr id="1029" name="7 Image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53975"/>
            <a:ext cx="15748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0163"/>
            <a:ext cx="9144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013"/>
            <a:ext cx="9144000" cy="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18" r:id="rId9"/>
    <p:sldLayoutId id="2147484419" r:id="rId10"/>
    <p:sldLayoutId id="2147484420" r:id="rId11"/>
  </p:sldLayoutIdLst>
  <p:transition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70000"/>
        <a:buFont typeface="Wingdings" pitchFamily="2" charset="2"/>
        <a:buChar char="q"/>
        <a:defRPr sz="28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0000"/>
        <a:buFont typeface="Wingdings" pitchFamily="2" charset="2"/>
        <a:buChar char="Ø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5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65000"/>
        <a:buChar char="o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DDDDD"/>
        </a:buClr>
        <a:buSzPct val="70000"/>
        <a:buFont typeface="Wingdings" pitchFamily="2" charset="2"/>
        <a:buChar char="à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AR"/>
              <a:t>Click to edit Master text styles</a:t>
            </a:r>
          </a:p>
          <a:p>
            <a:pPr lvl="1"/>
            <a:r>
              <a:rPr lang="en-US" altLang="es-AR"/>
              <a:t>Second level</a:t>
            </a:r>
          </a:p>
          <a:p>
            <a:pPr lvl="2"/>
            <a:r>
              <a:rPr lang="en-US" altLang="es-AR"/>
              <a:t>Third level</a:t>
            </a:r>
          </a:p>
          <a:p>
            <a:pPr lvl="3"/>
            <a:r>
              <a:rPr lang="en-US" altLang="es-AR"/>
              <a:t>Fourth level</a:t>
            </a:r>
          </a:p>
          <a:p>
            <a:pPr lvl="4"/>
            <a:r>
              <a:rPr lang="en-US" altLang="es-AR"/>
              <a:t>Fifth level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5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1012EB3-7892-4C72-8A7B-18208742855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3cx.com/voip/softphone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Avaya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testing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environment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8" y="1935163"/>
            <a:ext cx="7641091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 err="1">
                <a:solidFill>
                  <a:schemeClr val="tx2"/>
                </a:solidFill>
              </a:rPr>
              <a:t>Avaya</a:t>
            </a:r>
            <a:r>
              <a:rPr lang="es-AR" altLang="es-AR" sz="2400" b="1" dirty="0">
                <a:solidFill>
                  <a:schemeClr val="tx2"/>
                </a:solidFill>
              </a:rPr>
              <a:t> nos facilitó un entorno de </a:t>
            </a:r>
            <a:r>
              <a:rPr lang="es-AR" altLang="es-AR" sz="2400" b="1" dirty="0" err="1">
                <a:solidFill>
                  <a:schemeClr val="tx2"/>
                </a:solidFill>
              </a:rPr>
              <a:t>testing</a:t>
            </a:r>
            <a:r>
              <a:rPr lang="es-AR" altLang="es-AR" sz="2400" b="1" dirty="0">
                <a:solidFill>
                  <a:schemeClr val="tx2"/>
                </a:solidFill>
              </a:rPr>
              <a:t> para hacer pruebas telefónicas a las </a:t>
            </a:r>
            <a:r>
              <a:rPr lang="es-AR" altLang="es-AR" sz="2400" b="1" dirty="0" err="1">
                <a:solidFill>
                  <a:schemeClr val="tx2"/>
                </a:solidFill>
              </a:rPr>
              <a:t>aplicaciónes</a:t>
            </a:r>
            <a:r>
              <a:rPr lang="es-AR" altLang="es-AR" sz="2400" b="1" dirty="0">
                <a:solidFill>
                  <a:schemeClr val="tx2"/>
                </a:solidFill>
              </a:rPr>
              <a:t> mediante el sistema de telefonía interno de </a:t>
            </a:r>
            <a:r>
              <a:rPr lang="es-AR" altLang="es-AR" sz="2400" b="1" dirty="0" err="1">
                <a:solidFill>
                  <a:schemeClr val="tx2"/>
                </a:solidFill>
              </a:rPr>
              <a:t>Avaya</a:t>
            </a:r>
            <a:r>
              <a:rPr lang="es-AR" altLang="es-AR" sz="2400" b="1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Para hacer </a:t>
            </a:r>
            <a:r>
              <a:rPr lang="es-AR" altLang="es-AR" sz="2400" b="1" dirty="0" err="1">
                <a:solidFill>
                  <a:schemeClr val="tx2"/>
                </a:solidFill>
              </a:rPr>
              <a:t>llamdas</a:t>
            </a:r>
            <a:r>
              <a:rPr lang="es-AR" altLang="es-AR" sz="2400" b="1" dirty="0">
                <a:solidFill>
                  <a:schemeClr val="tx2"/>
                </a:solidFill>
              </a:rPr>
              <a:t> al entorno de </a:t>
            </a:r>
            <a:r>
              <a:rPr lang="es-AR" altLang="es-AR" sz="2400" b="1" dirty="0" err="1">
                <a:solidFill>
                  <a:schemeClr val="tx2"/>
                </a:solidFill>
              </a:rPr>
              <a:t>testing</a:t>
            </a:r>
            <a:r>
              <a:rPr lang="es-AR" altLang="es-AR" sz="2400" b="1" dirty="0">
                <a:solidFill>
                  <a:schemeClr val="tx2"/>
                </a:solidFill>
              </a:rPr>
              <a:t> se usa el “</a:t>
            </a:r>
            <a:r>
              <a:rPr lang="es-AR" altLang="es-AR" sz="2400" b="1" dirty="0" err="1">
                <a:solidFill>
                  <a:schemeClr val="tx2"/>
                </a:solidFill>
              </a:rPr>
              <a:t>softphone</a:t>
            </a:r>
            <a:r>
              <a:rPr lang="es-AR" altLang="es-AR" sz="2400" b="1" dirty="0">
                <a:solidFill>
                  <a:schemeClr val="tx2"/>
                </a:solidFill>
              </a:rPr>
              <a:t>” de </a:t>
            </a:r>
            <a:r>
              <a:rPr lang="es-AR" altLang="es-AR" sz="2400" b="1" dirty="0" err="1">
                <a:solidFill>
                  <a:schemeClr val="tx2"/>
                </a:solidFill>
              </a:rPr>
              <a:t>Avaya</a:t>
            </a:r>
            <a:r>
              <a:rPr lang="es-AR" altLang="es-AR" sz="2400" b="1" dirty="0">
                <a:solidFill>
                  <a:schemeClr val="tx2"/>
                </a:solidFill>
              </a:rPr>
              <a:t> </a:t>
            </a:r>
            <a:r>
              <a:rPr lang="es-AR" altLang="es-AR" sz="2400" b="1" dirty="0" err="1">
                <a:solidFill>
                  <a:schemeClr val="tx2"/>
                </a:solidFill>
              </a:rPr>
              <a:t>OneX</a:t>
            </a:r>
            <a:r>
              <a:rPr lang="es-AR" altLang="es-AR" sz="2400" b="1" dirty="0">
                <a:solidFill>
                  <a:schemeClr val="tx2"/>
                </a:solidFill>
              </a:rPr>
              <a:t>.</a:t>
            </a:r>
            <a:br>
              <a:rPr lang="es-AR" altLang="es-AR" sz="2400" b="1" dirty="0">
                <a:solidFill>
                  <a:schemeClr val="tx2"/>
                </a:solidFill>
              </a:rPr>
            </a:b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5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3CX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5857" y="1294634"/>
            <a:ext cx="8273194" cy="32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>
                <a:solidFill>
                  <a:schemeClr val="tx2"/>
                </a:solidFill>
              </a:rPr>
              <a:t>Hay que </a:t>
            </a:r>
            <a:r>
              <a:rPr lang="en-US" altLang="es-AR" sz="2000" b="1" dirty="0" err="1">
                <a:solidFill>
                  <a:schemeClr val="tx2"/>
                </a:solidFill>
              </a:rPr>
              <a:t>bajarse</a:t>
            </a:r>
            <a:r>
              <a:rPr lang="en-US" altLang="es-AR" sz="2000" b="1" dirty="0">
                <a:solidFill>
                  <a:schemeClr val="tx2"/>
                </a:solidFill>
              </a:rPr>
              <a:t> el </a:t>
            </a:r>
            <a:r>
              <a:rPr lang="en-US" altLang="es-AR" sz="2000" b="1" dirty="0" err="1">
                <a:solidFill>
                  <a:schemeClr val="tx2"/>
                </a:solidFill>
              </a:rPr>
              <a:t>programa</a:t>
            </a:r>
            <a:r>
              <a:rPr lang="en-US" altLang="es-AR" sz="2000" b="1" dirty="0">
                <a:solidFill>
                  <a:schemeClr val="tx2"/>
                </a:solidFill>
              </a:rPr>
              <a:t> 3CX </a:t>
            </a:r>
            <a:r>
              <a:rPr lang="en-US" altLang="es-AR" sz="2000" b="1" dirty="0" err="1">
                <a:solidFill>
                  <a:schemeClr val="tx2"/>
                </a:solidFill>
              </a:rPr>
              <a:t>desde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este</a:t>
            </a:r>
            <a:r>
              <a:rPr lang="en-US" altLang="es-AR" sz="2000" b="1" dirty="0">
                <a:solidFill>
                  <a:schemeClr val="tx2"/>
                </a:solidFill>
              </a:rPr>
              <a:t> link:</a:t>
            </a:r>
          </a:p>
          <a:p>
            <a:r>
              <a:rPr lang="es-AR" sz="2000" u="sng" dirty="0">
                <a:hlinkClick r:id="rId2"/>
              </a:rPr>
              <a:t>https://www.3cx.com/voip/softphone/</a:t>
            </a:r>
            <a:endParaRPr lang="en-US" altLang="es-AR" sz="20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Una vez instalado hay que agregar una cuenta: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7" y="3565235"/>
            <a:ext cx="22002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947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3CX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5857" y="1294634"/>
            <a:ext cx="8273194" cy="323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La cuenta se debe </a:t>
            </a:r>
            <a:r>
              <a:rPr lang="es-AR" altLang="es-AR" sz="2000" b="1" dirty="0" err="1">
                <a:solidFill>
                  <a:schemeClr val="tx2"/>
                </a:solidFill>
              </a:rPr>
              <a:t>setear</a:t>
            </a:r>
            <a:r>
              <a:rPr lang="es-AR" altLang="es-AR" sz="2000" b="1" dirty="0">
                <a:solidFill>
                  <a:schemeClr val="tx2"/>
                </a:solidFill>
              </a:rPr>
              <a:t> con alguna de las extensiones</a:t>
            </a:r>
            <a:endParaRPr lang="en-US" altLang="es-AR" sz="2000" b="1" dirty="0">
              <a:solidFill>
                <a:schemeClr val="tx2"/>
              </a:solidFill>
            </a:endParaRPr>
          </a:p>
          <a:p>
            <a:r>
              <a:rPr lang="en-US" altLang="es-AR" sz="2000" b="1" dirty="0">
                <a:solidFill>
                  <a:schemeClr val="tx2"/>
                </a:solidFill>
              </a:rPr>
              <a:t>Control Manager:   </a:t>
            </a:r>
            <a:r>
              <a:rPr lang="en-US" sz="2000" b="1" dirty="0">
                <a:solidFill>
                  <a:srgbClr val="008000"/>
                </a:solidFill>
              </a:rPr>
              <a:t>135.20.201.14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err="1">
                <a:solidFill>
                  <a:schemeClr val="tx2"/>
                </a:solidFill>
              </a:rPr>
              <a:t>Extensiones</a:t>
            </a:r>
            <a:r>
              <a:rPr lang="en-US" altLang="es-AR" sz="2000" b="1" dirty="0">
                <a:solidFill>
                  <a:schemeClr val="tx2"/>
                </a:solidFill>
              </a:rPr>
              <a:t>: </a:t>
            </a:r>
            <a:r>
              <a:rPr lang="en-US" altLang="es-AR" sz="2000" b="1" dirty="0">
                <a:solidFill>
                  <a:srgbClr val="008000"/>
                </a:solidFill>
              </a:rPr>
              <a:t>50051, 50052, 50053, 50054, 50055		</a:t>
            </a:r>
          </a:p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>
                <a:solidFill>
                  <a:schemeClr val="tx2"/>
                </a:solidFill>
              </a:rPr>
              <a:t>Password: </a:t>
            </a:r>
            <a:r>
              <a:rPr lang="en-US" altLang="es-AR" sz="2000" b="1" dirty="0">
                <a:solidFill>
                  <a:srgbClr val="008000"/>
                </a:solidFill>
              </a:rPr>
              <a:t>123456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</a:p>
          <a:p>
            <a:pPr>
              <a:buClr>
                <a:srgbClr val="FF9900"/>
              </a:buClr>
              <a:buSzPct val="70000"/>
            </a:pPr>
            <a:endParaRPr lang="en-US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n-US" altLang="es-AR" sz="20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027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3CX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5857" y="3687314"/>
            <a:ext cx="8273194" cy="85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78" y="1061097"/>
            <a:ext cx="38766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4760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Avaya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testing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environment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719138" y="1935163"/>
            <a:ext cx="7641091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Este </a:t>
            </a:r>
            <a:r>
              <a:rPr lang="es-AR" altLang="es-AR" sz="2400" b="1" dirty="0" err="1">
                <a:solidFill>
                  <a:schemeClr val="tx2"/>
                </a:solidFill>
              </a:rPr>
              <a:t>tip</a:t>
            </a:r>
            <a:r>
              <a:rPr lang="es-AR" altLang="es-AR" sz="2400" b="1" dirty="0">
                <a:solidFill>
                  <a:schemeClr val="tx2"/>
                </a:solidFill>
              </a:rPr>
              <a:t> presupone: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- Se usa AEP v7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400" b="1" dirty="0">
                <a:solidFill>
                  <a:schemeClr val="tx2"/>
                </a:solidFill>
              </a:rPr>
              <a:t>- Se usa </a:t>
            </a:r>
            <a:r>
              <a:rPr lang="es-AR" altLang="es-AR" sz="2400" b="1" dirty="0" err="1">
                <a:solidFill>
                  <a:schemeClr val="tx2"/>
                </a:solidFill>
              </a:rPr>
              <a:t>tomcat</a:t>
            </a:r>
            <a:r>
              <a:rPr lang="es-AR" altLang="es-AR" sz="2400" b="1" dirty="0">
                <a:solidFill>
                  <a:schemeClr val="tx2"/>
                </a:solidFill>
              </a:rPr>
              <a:t>: se puede usar uno existente (preguntar primero) o mejor instalar otro nuevo en un nuevo puerto.</a:t>
            </a:r>
            <a:br>
              <a:rPr lang="es-AR" altLang="es-AR" sz="2400" b="1" dirty="0">
                <a:solidFill>
                  <a:schemeClr val="tx2"/>
                </a:solidFill>
              </a:rPr>
            </a:br>
            <a:r>
              <a:rPr lang="es-AR" altLang="es-AR" sz="2400" b="1" dirty="0">
                <a:solidFill>
                  <a:schemeClr val="tx2"/>
                </a:solidFill>
              </a:rPr>
              <a:t>- Se tiene acceso a la VPN de </a:t>
            </a:r>
            <a:r>
              <a:rPr lang="es-AR" altLang="es-AR" sz="2400" b="1" dirty="0" err="1">
                <a:solidFill>
                  <a:schemeClr val="tx2"/>
                </a:solidFill>
              </a:rPr>
              <a:t>Avaya</a:t>
            </a:r>
            <a:br>
              <a:rPr lang="es-AR" altLang="es-AR" sz="2400" b="1" dirty="0">
                <a:solidFill>
                  <a:schemeClr val="tx2"/>
                </a:solidFill>
              </a:rPr>
            </a:br>
            <a:endParaRPr lang="es-AR" altLang="es-AR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Server – Dominio 01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8802" y="1545407"/>
            <a:ext cx="8021525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Las información de conectividad del </a:t>
            </a:r>
            <a:r>
              <a:rPr lang="es-AR" altLang="es-AR" sz="1800" b="1" dirty="0" err="1">
                <a:solidFill>
                  <a:schemeClr val="tx2"/>
                </a:solidFill>
              </a:rPr>
              <a:t>application</a:t>
            </a:r>
            <a:r>
              <a:rPr lang="es-AR" altLang="es-AR" sz="1800" b="1" dirty="0">
                <a:solidFill>
                  <a:schemeClr val="tx2"/>
                </a:solidFill>
              </a:rPr>
              <a:t> server es la siguiente.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IP: </a:t>
            </a:r>
            <a:r>
              <a:rPr lang="es-AR" altLang="es-AR" sz="1800" b="1" dirty="0">
                <a:solidFill>
                  <a:srgbClr val="008000"/>
                </a:solidFill>
              </a:rPr>
              <a:t>135.122.99.86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 err="1">
                <a:solidFill>
                  <a:schemeClr val="tx2"/>
                </a:solidFill>
              </a:rPr>
              <a:t>User</a:t>
            </a:r>
            <a:r>
              <a:rPr lang="es-AR" altLang="es-AR" sz="1800" b="1" dirty="0">
                <a:solidFill>
                  <a:schemeClr val="tx2"/>
                </a:solidFill>
              </a:rPr>
              <a:t>: </a:t>
            </a:r>
            <a:r>
              <a:rPr lang="es-AR" altLang="es-AR" sz="1800" b="1" dirty="0" err="1">
                <a:solidFill>
                  <a:srgbClr val="008000"/>
                </a:solidFill>
              </a:rPr>
              <a:t>root</a:t>
            </a:r>
            <a:endParaRPr lang="es-AR" altLang="es-AR" sz="18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Pass: </a:t>
            </a:r>
            <a:r>
              <a:rPr lang="es-AR" altLang="es-AR" sz="1800" b="1" dirty="0">
                <a:solidFill>
                  <a:srgbClr val="008000"/>
                </a:solidFill>
              </a:rPr>
              <a:t>hell0!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8802" y="3290317"/>
            <a:ext cx="4254868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Conectarse por </a:t>
            </a:r>
            <a:r>
              <a:rPr lang="es-AR" altLang="es-AR" sz="1800" b="1" dirty="0" err="1">
                <a:solidFill>
                  <a:schemeClr val="tx2"/>
                </a:solidFill>
              </a:rPr>
              <a:t>WinSCP</a:t>
            </a:r>
            <a:r>
              <a:rPr lang="es-AR" altLang="es-AR" sz="1800" b="1" dirty="0">
                <a:solidFill>
                  <a:schemeClr val="tx2"/>
                </a:solidFill>
              </a:rPr>
              <a:t> dejando los campos &lt;File </a:t>
            </a:r>
            <a:r>
              <a:rPr lang="es-AR" altLang="es-AR" sz="1800" b="1" dirty="0" err="1">
                <a:solidFill>
                  <a:schemeClr val="tx2"/>
                </a:solidFill>
              </a:rPr>
              <a:t>protocol</a:t>
            </a:r>
            <a:r>
              <a:rPr lang="es-AR" altLang="es-AR" sz="1800" b="1" dirty="0">
                <a:solidFill>
                  <a:schemeClr val="tx2"/>
                </a:solidFill>
              </a:rPr>
              <a:t>&gt; y &lt;Port </a:t>
            </a:r>
            <a:r>
              <a:rPr lang="es-AR" altLang="es-AR" sz="1800" b="1" dirty="0" err="1">
                <a:solidFill>
                  <a:schemeClr val="tx2"/>
                </a:solidFill>
              </a:rPr>
              <a:t>number</a:t>
            </a:r>
            <a:r>
              <a:rPr lang="es-AR" altLang="es-AR" sz="1800" b="1" dirty="0">
                <a:solidFill>
                  <a:schemeClr val="tx2"/>
                </a:solidFill>
              </a:rPr>
              <a:t>&gt; en sus valores por defecto.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18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Tener en cuenta que para poder acceder se debe estar </a:t>
            </a:r>
            <a:r>
              <a:rPr lang="es-AR" altLang="es-AR" sz="1800" b="1" dirty="0" err="1">
                <a:solidFill>
                  <a:schemeClr val="tx2"/>
                </a:solidFill>
              </a:rPr>
              <a:t>logueado</a:t>
            </a:r>
            <a:r>
              <a:rPr lang="es-AR" altLang="es-AR" sz="1800" b="1" dirty="0">
                <a:solidFill>
                  <a:schemeClr val="tx2"/>
                </a:solidFill>
              </a:rPr>
              <a:t> en la VPN de </a:t>
            </a:r>
            <a:r>
              <a:rPr lang="es-AR" altLang="es-AR" sz="1800" b="1" dirty="0" err="1">
                <a:solidFill>
                  <a:schemeClr val="tx2"/>
                </a:solidFill>
              </a:rPr>
              <a:t>Avaya</a:t>
            </a:r>
            <a:r>
              <a:rPr lang="es-AR" altLang="es-AR" sz="1800" b="1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834" b="43750"/>
          <a:stretch/>
        </p:blipFill>
        <p:spPr>
          <a:xfrm>
            <a:off x="5134818" y="2868931"/>
            <a:ext cx="3726308" cy="26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909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Server – Dominio 02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68802" y="1545407"/>
            <a:ext cx="8021525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Las información de conectividad del </a:t>
            </a:r>
            <a:r>
              <a:rPr lang="es-AR" altLang="es-AR" sz="1800" b="1" dirty="0" err="1">
                <a:solidFill>
                  <a:schemeClr val="tx2"/>
                </a:solidFill>
              </a:rPr>
              <a:t>application</a:t>
            </a:r>
            <a:r>
              <a:rPr lang="es-AR" altLang="es-AR" sz="1800" b="1" dirty="0">
                <a:solidFill>
                  <a:schemeClr val="tx2"/>
                </a:solidFill>
              </a:rPr>
              <a:t> server es la siguiente.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IP: </a:t>
            </a:r>
            <a:r>
              <a:rPr lang="es-AR" altLang="es-AR" sz="1800" b="1" dirty="0">
                <a:solidFill>
                  <a:srgbClr val="008000"/>
                </a:solidFill>
              </a:rPr>
              <a:t>135.20.201.26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 err="1">
                <a:solidFill>
                  <a:schemeClr val="tx2"/>
                </a:solidFill>
              </a:rPr>
              <a:t>User</a:t>
            </a:r>
            <a:r>
              <a:rPr lang="es-AR" altLang="es-AR" sz="1800" b="1" dirty="0">
                <a:solidFill>
                  <a:schemeClr val="tx2"/>
                </a:solidFill>
              </a:rPr>
              <a:t>: </a:t>
            </a:r>
            <a:r>
              <a:rPr lang="es-AR" altLang="es-AR" sz="1800" b="1" dirty="0" err="1">
                <a:solidFill>
                  <a:srgbClr val="008000"/>
                </a:solidFill>
              </a:rPr>
              <a:t>lfulvio</a:t>
            </a:r>
            <a:endParaRPr lang="es-AR" altLang="es-AR" sz="18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Pass: </a:t>
            </a:r>
            <a:r>
              <a:rPr lang="es-AR" altLang="es-AR" sz="1800" b="1" dirty="0">
                <a:solidFill>
                  <a:srgbClr val="008000"/>
                </a:solidFill>
              </a:rPr>
              <a:t>Avaya$01</a:t>
            </a:r>
            <a:endParaRPr lang="es-AR" altLang="es-AR" sz="2400" b="1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8802" y="3290317"/>
            <a:ext cx="4254868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Conectarse por </a:t>
            </a:r>
            <a:r>
              <a:rPr lang="es-AR" altLang="es-AR" sz="1800" b="1" dirty="0" err="1">
                <a:solidFill>
                  <a:schemeClr val="tx2"/>
                </a:solidFill>
              </a:rPr>
              <a:t>WinSCP</a:t>
            </a:r>
            <a:r>
              <a:rPr lang="es-AR" altLang="es-AR" sz="1800" b="1" dirty="0">
                <a:solidFill>
                  <a:schemeClr val="tx2"/>
                </a:solidFill>
              </a:rPr>
              <a:t> dejando los campos &lt;File </a:t>
            </a:r>
            <a:r>
              <a:rPr lang="es-AR" altLang="es-AR" sz="1800" b="1" dirty="0" err="1">
                <a:solidFill>
                  <a:schemeClr val="tx2"/>
                </a:solidFill>
              </a:rPr>
              <a:t>protocol</a:t>
            </a:r>
            <a:r>
              <a:rPr lang="es-AR" altLang="es-AR" sz="1800" b="1" dirty="0">
                <a:solidFill>
                  <a:schemeClr val="tx2"/>
                </a:solidFill>
              </a:rPr>
              <a:t>&gt; y &lt;Port </a:t>
            </a:r>
            <a:r>
              <a:rPr lang="es-AR" altLang="es-AR" sz="1800" b="1" dirty="0" err="1">
                <a:solidFill>
                  <a:schemeClr val="tx2"/>
                </a:solidFill>
              </a:rPr>
              <a:t>number</a:t>
            </a:r>
            <a:r>
              <a:rPr lang="es-AR" altLang="es-AR" sz="1800" b="1" dirty="0">
                <a:solidFill>
                  <a:schemeClr val="tx2"/>
                </a:solidFill>
              </a:rPr>
              <a:t>&gt; en sus valores por defecto.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18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1800" b="1" dirty="0">
                <a:solidFill>
                  <a:schemeClr val="tx2"/>
                </a:solidFill>
              </a:rPr>
              <a:t>Tener en cuenta que para poder acceder se debe estar </a:t>
            </a:r>
            <a:r>
              <a:rPr lang="es-AR" altLang="es-AR" sz="1800" b="1" dirty="0" err="1">
                <a:solidFill>
                  <a:schemeClr val="tx2"/>
                </a:solidFill>
              </a:rPr>
              <a:t>logueado</a:t>
            </a:r>
            <a:r>
              <a:rPr lang="es-AR" altLang="es-AR" sz="1800" b="1" dirty="0">
                <a:solidFill>
                  <a:schemeClr val="tx2"/>
                </a:solidFill>
              </a:rPr>
              <a:t> en la VPN de </a:t>
            </a:r>
            <a:r>
              <a:rPr lang="es-AR" altLang="es-AR" sz="1800" b="1" dirty="0" err="1">
                <a:solidFill>
                  <a:schemeClr val="tx2"/>
                </a:solidFill>
              </a:rPr>
              <a:t>Avaya</a:t>
            </a:r>
            <a:r>
              <a:rPr lang="es-AR" altLang="es-AR" sz="1800" b="1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400" b="1" dirty="0">
              <a:solidFill>
                <a:schemeClr val="tx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E1B6CD-51C0-47BC-BFE8-67596B96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39" y="3200400"/>
            <a:ext cx="3775442" cy="23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945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Server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801" y="1528628"/>
            <a:ext cx="8273194" cy="442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Hay dos </a:t>
            </a:r>
            <a:r>
              <a:rPr lang="es-AR" altLang="es-AR" sz="2000" b="1" dirty="0" err="1">
                <a:solidFill>
                  <a:schemeClr val="tx2"/>
                </a:solidFill>
              </a:rPr>
              <a:t>tomcats</a:t>
            </a:r>
            <a:r>
              <a:rPr lang="es-AR" altLang="es-AR" sz="2000" b="1" dirty="0">
                <a:solidFill>
                  <a:schemeClr val="tx2"/>
                </a:solidFill>
              </a:rPr>
              <a:t> instalados  en el primer dominio - </a:t>
            </a:r>
            <a:r>
              <a:rPr lang="es-AR" altLang="es-AR" sz="2000" b="1" i="0" dirty="0">
                <a:solidFill>
                  <a:schemeClr val="tx2"/>
                </a:solidFill>
              </a:rPr>
              <a:t>135.122.99.86</a:t>
            </a:r>
            <a:r>
              <a:rPr lang="es-AR" altLang="es-AR" sz="2000" b="1" dirty="0">
                <a:solidFill>
                  <a:schemeClr val="tx2"/>
                </a:solidFill>
              </a:rPr>
              <a:t>-(pueden instalarse mas): </a:t>
            </a:r>
            <a:br>
              <a:rPr lang="es-AR" altLang="es-AR" sz="2000" b="1" dirty="0">
                <a:solidFill>
                  <a:schemeClr val="tx2"/>
                </a:solidFill>
              </a:rPr>
            </a:br>
            <a:r>
              <a:rPr lang="es-AR" altLang="es-AR" sz="2000" b="1" dirty="0">
                <a:solidFill>
                  <a:srgbClr val="008000"/>
                </a:solidFill>
              </a:rPr>
              <a:t>/</a:t>
            </a:r>
            <a:r>
              <a:rPr lang="es-AR" altLang="es-AR" sz="2000" b="1" dirty="0" err="1">
                <a:solidFill>
                  <a:srgbClr val="008000"/>
                </a:solidFill>
              </a:rPr>
              <a:t>usr</a:t>
            </a:r>
            <a:r>
              <a:rPr lang="es-AR" altLang="es-AR" sz="2000" b="1" dirty="0">
                <a:solidFill>
                  <a:srgbClr val="008000"/>
                </a:solidFill>
              </a:rPr>
              <a:t>/local/apache-tomcat-7.0.67_Certius (puerto 8080)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rgbClr val="008000"/>
                </a:solidFill>
              </a:rPr>
              <a:t>/</a:t>
            </a:r>
            <a:r>
              <a:rPr lang="es-AR" altLang="es-AR" sz="2000" b="1" dirty="0" err="1">
                <a:solidFill>
                  <a:srgbClr val="008000"/>
                </a:solidFill>
              </a:rPr>
              <a:t>usr</a:t>
            </a:r>
            <a:r>
              <a:rPr lang="es-AR" altLang="es-AR" sz="2000" b="1" dirty="0">
                <a:solidFill>
                  <a:srgbClr val="008000"/>
                </a:solidFill>
              </a:rPr>
              <a:t>/local/apache-tomcat-6.0.44_Certius (puerto 8081)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Un </a:t>
            </a:r>
            <a:r>
              <a:rPr lang="es-AR" altLang="es-AR" sz="2000" b="1" dirty="0" err="1">
                <a:solidFill>
                  <a:schemeClr val="tx2"/>
                </a:solidFill>
              </a:rPr>
              <a:t>tomcat</a:t>
            </a:r>
            <a:r>
              <a:rPr lang="es-AR" altLang="es-AR" sz="2000" b="1" dirty="0">
                <a:solidFill>
                  <a:schemeClr val="tx2"/>
                </a:solidFill>
              </a:rPr>
              <a:t> instalado en el segundo dominio - </a:t>
            </a:r>
            <a:r>
              <a:rPr lang="es-AR" altLang="es-AR" sz="2000" b="1" i="0" dirty="0">
                <a:solidFill>
                  <a:schemeClr val="tx2"/>
                </a:solidFill>
              </a:rPr>
              <a:t>135.20.201.26</a:t>
            </a:r>
            <a:r>
              <a:rPr lang="es-AR" altLang="es-AR" sz="2000" b="1" dirty="0">
                <a:solidFill>
                  <a:srgbClr val="008000"/>
                </a:solidFill>
              </a:rPr>
              <a:t> </a:t>
            </a:r>
            <a:r>
              <a:rPr lang="es-AR" altLang="es-AR" sz="2000" b="1" dirty="0">
                <a:solidFill>
                  <a:schemeClr val="tx2"/>
                </a:solidFill>
              </a:rPr>
              <a:t>- 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rgbClr val="008000"/>
                </a:solidFill>
              </a:rPr>
              <a:t>/home/</a:t>
            </a:r>
            <a:r>
              <a:rPr lang="es-AR" altLang="es-AR" sz="2000" b="1" dirty="0" err="1">
                <a:solidFill>
                  <a:srgbClr val="008000"/>
                </a:solidFill>
              </a:rPr>
              <a:t>lfulvio</a:t>
            </a:r>
            <a:r>
              <a:rPr lang="es-AR" altLang="es-AR" sz="2000" b="1" dirty="0">
                <a:solidFill>
                  <a:srgbClr val="008000"/>
                </a:solidFill>
              </a:rPr>
              <a:t>/apache-tomcat-7.0.67-7180 (puerto 7180)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NO ESTAN INSTALADOS COMO SERVICIO. Hay que bajarlos antes de desplegar y levantarlo ejecutando por consola los comandos desde el “</a:t>
            </a:r>
            <a:r>
              <a:rPr lang="es-AR" altLang="es-AR" sz="2000" b="1" dirty="0" err="1">
                <a:solidFill>
                  <a:schemeClr val="tx2"/>
                </a:solidFill>
              </a:rPr>
              <a:t>bin</a:t>
            </a:r>
            <a:r>
              <a:rPr lang="es-AR" altLang="es-AR" sz="2000" b="1" dirty="0">
                <a:solidFill>
                  <a:schemeClr val="tx2"/>
                </a:solidFill>
              </a:rPr>
              <a:t>” del </a:t>
            </a:r>
            <a:r>
              <a:rPr lang="es-AR" altLang="es-AR" sz="2000" b="1" dirty="0" err="1">
                <a:solidFill>
                  <a:schemeClr val="tx2"/>
                </a:solidFill>
              </a:rPr>
              <a:t>tomcat</a:t>
            </a:r>
            <a:r>
              <a:rPr lang="es-AR" altLang="es-AR" sz="2000" b="1" dirty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rgbClr val="008000"/>
                </a:solidFill>
              </a:rPr>
              <a:t>shutdown.sh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rgbClr val="008000"/>
                </a:solidFill>
              </a:rPr>
              <a:t>startup.sh</a:t>
            </a:r>
            <a:endParaRPr lang="es-AR" altLang="es-AR" sz="20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Verificar que al levantar el </a:t>
            </a:r>
            <a:r>
              <a:rPr lang="es-AR" altLang="es-AR" sz="2000" b="1" dirty="0" err="1">
                <a:solidFill>
                  <a:schemeClr val="tx2"/>
                </a:solidFill>
              </a:rPr>
              <a:t>tomcat</a:t>
            </a:r>
            <a:r>
              <a:rPr lang="es-AR" altLang="es-AR" sz="2000" b="1" dirty="0">
                <a:solidFill>
                  <a:schemeClr val="tx2"/>
                </a:solidFill>
              </a:rPr>
              <a:t>, se </a:t>
            </a:r>
            <a:r>
              <a:rPr lang="es-AR" altLang="es-AR" sz="2000" b="1" dirty="0" err="1">
                <a:solidFill>
                  <a:schemeClr val="tx2"/>
                </a:solidFill>
              </a:rPr>
              <a:t>deploye</a:t>
            </a:r>
            <a:r>
              <a:rPr lang="es-AR" altLang="es-AR" sz="2000" b="1" dirty="0">
                <a:solidFill>
                  <a:schemeClr val="tx2"/>
                </a:solidFill>
              </a:rPr>
              <a:t> en </a:t>
            </a:r>
            <a:r>
              <a:rPr lang="es-AR" altLang="es-AR" sz="2000" b="1" dirty="0" err="1">
                <a:solidFill>
                  <a:schemeClr val="tx2"/>
                </a:solidFill>
              </a:rPr>
              <a:t>webapps</a:t>
            </a:r>
            <a:r>
              <a:rPr lang="es-AR" altLang="es-AR" sz="2000" b="1" dirty="0">
                <a:solidFill>
                  <a:schemeClr val="tx2"/>
                </a:solidFill>
              </a:rPr>
              <a:t> el directorio de la aplicación, con el mismo nombre que tiene el .</a:t>
            </a:r>
            <a:r>
              <a:rPr lang="es-AR" altLang="es-AR" sz="2000" b="1" dirty="0" err="1">
                <a:solidFill>
                  <a:schemeClr val="tx2"/>
                </a:solidFill>
              </a:rPr>
              <a:t>war</a:t>
            </a: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213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Server</a:t>
            </a:r>
            <a:endParaRPr lang="es-ES" sz="2000" b="1" i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801" y="1528628"/>
            <a:ext cx="8273194" cy="442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800" b="1" dirty="0">
                <a:solidFill>
                  <a:schemeClr val="tx2"/>
                </a:solidFill>
              </a:rPr>
              <a:t>IMPORTANTE: después de arrancar el Tomcat SIEMPRE hay que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800" b="1" dirty="0">
                <a:solidFill>
                  <a:schemeClr val="tx2"/>
                </a:solidFill>
              </a:rPr>
              <a:t> deshabilitar el firewall en el </a:t>
            </a:r>
            <a:r>
              <a:rPr lang="es-AR" altLang="es-AR" sz="2800" b="1" dirty="0" err="1">
                <a:solidFill>
                  <a:schemeClr val="tx2"/>
                </a:solidFill>
              </a:rPr>
              <a:t>Applicatión</a:t>
            </a:r>
            <a:r>
              <a:rPr lang="es-AR" altLang="es-AR" sz="2800" b="1" dirty="0">
                <a:solidFill>
                  <a:schemeClr val="tx2"/>
                </a:solidFill>
              </a:rPr>
              <a:t> Server, con el comando:</a:t>
            </a:r>
          </a:p>
          <a:p>
            <a:pPr>
              <a:buClr>
                <a:srgbClr val="FF9900"/>
              </a:buClr>
              <a:buSzPct val="70000"/>
            </a:pPr>
            <a:r>
              <a:rPr lang="es-AR" altLang="es-AR" sz="2800" b="1" dirty="0">
                <a:solidFill>
                  <a:schemeClr val="tx2"/>
                </a:solidFill>
              </a:rPr>
              <a:t> </a:t>
            </a:r>
            <a:r>
              <a:rPr lang="es-AR" altLang="es-AR" sz="2800" b="1" dirty="0" err="1">
                <a:solidFill>
                  <a:schemeClr val="tx2"/>
                </a:solidFill>
              </a:rPr>
              <a:t>service</a:t>
            </a:r>
            <a:r>
              <a:rPr lang="es-AR" altLang="es-AR" sz="2800" b="1" dirty="0">
                <a:solidFill>
                  <a:schemeClr val="tx2"/>
                </a:solidFill>
              </a:rPr>
              <a:t> </a:t>
            </a:r>
            <a:r>
              <a:rPr lang="es-AR" altLang="es-AR" sz="2800" b="1" dirty="0" err="1">
                <a:solidFill>
                  <a:schemeClr val="tx2"/>
                </a:solidFill>
              </a:rPr>
              <a:t>iptables</a:t>
            </a:r>
            <a:r>
              <a:rPr lang="es-AR" altLang="es-AR" sz="2800" b="1" dirty="0">
                <a:solidFill>
                  <a:schemeClr val="tx2"/>
                </a:solidFill>
              </a:rPr>
              <a:t> stop</a:t>
            </a: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1180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Experience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Portal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801" y="1342777"/>
            <a:ext cx="8273194" cy="359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Para poder llamar a la aplicación hay que crearla en el </a:t>
            </a:r>
            <a:r>
              <a:rPr lang="es-AR" altLang="es-AR" sz="2000" b="1" dirty="0" err="1">
                <a:solidFill>
                  <a:schemeClr val="tx2"/>
                </a:solidFill>
              </a:rPr>
              <a:t>Experience</a:t>
            </a:r>
            <a:r>
              <a:rPr lang="es-AR" altLang="es-AR" sz="2000" b="1" dirty="0">
                <a:solidFill>
                  <a:schemeClr val="tx2"/>
                </a:solidFill>
              </a:rPr>
              <a:t> Portal y asignarle un DNIS. </a:t>
            </a:r>
            <a:br>
              <a:rPr lang="es-AR" altLang="es-AR" sz="2000" b="1" dirty="0">
                <a:solidFill>
                  <a:schemeClr val="tx2"/>
                </a:solidFill>
              </a:rPr>
            </a:br>
            <a:r>
              <a:rPr lang="es-AR" altLang="es-AR" sz="2000" b="1" dirty="0">
                <a:solidFill>
                  <a:schemeClr val="tx2"/>
                </a:solidFill>
              </a:rPr>
              <a:t>Ingresar con las siguientes credenciales e ir a la sección </a:t>
            </a:r>
            <a:r>
              <a:rPr lang="es-AR" altLang="es-AR" sz="2000" b="1" dirty="0" err="1">
                <a:solidFill>
                  <a:schemeClr val="tx2"/>
                </a:solidFill>
              </a:rPr>
              <a:t>Applications</a:t>
            </a:r>
            <a:r>
              <a:rPr lang="es-AR" altLang="es-AR" sz="2000" b="1" dirty="0">
                <a:solidFill>
                  <a:schemeClr val="tx2"/>
                </a:solidFill>
              </a:rPr>
              <a:t>.</a:t>
            </a:r>
          </a:p>
          <a:p>
            <a:pPr>
              <a:buClr>
                <a:srgbClr val="FF9900"/>
              </a:buClr>
              <a:buSzPct val="70000"/>
            </a:pPr>
            <a:r>
              <a:rPr lang="nb-NO" altLang="es-AR" sz="2000" b="1" dirty="0">
                <a:solidFill>
                  <a:schemeClr val="tx2"/>
                </a:solidFill>
              </a:rPr>
              <a:t>IP:  </a:t>
            </a:r>
            <a:r>
              <a:rPr lang="nb-NO" altLang="es-AR" sz="2000" b="1" dirty="0">
                <a:solidFill>
                  <a:srgbClr val="008000"/>
                </a:solidFill>
              </a:rPr>
              <a:t>https://135.20.201.10/VoicePortal</a:t>
            </a:r>
          </a:p>
          <a:p>
            <a:pPr>
              <a:buClr>
                <a:srgbClr val="FF9900"/>
              </a:buClr>
              <a:buSzPct val="70000"/>
            </a:pPr>
            <a:r>
              <a:rPr lang="nb-NO" altLang="es-AR" sz="2000" b="1" dirty="0">
                <a:solidFill>
                  <a:schemeClr val="tx2"/>
                </a:solidFill>
              </a:rPr>
              <a:t>user: </a:t>
            </a:r>
            <a:r>
              <a:rPr lang="nb-NO" altLang="es-AR" sz="2000" b="1" dirty="0">
                <a:solidFill>
                  <a:srgbClr val="008000"/>
                </a:solidFill>
              </a:rPr>
              <a:t>certius</a:t>
            </a:r>
          </a:p>
          <a:p>
            <a:pPr>
              <a:buClr>
                <a:srgbClr val="FF9900"/>
              </a:buClr>
              <a:buSzPct val="70000"/>
            </a:pPr>
            <a:r>
              <a:rPr lang="nb-NO" altLang="es-AR" sz="2000" b="1" dirty="0">
                <a:solidFill>
                  <a:schemeClr val="tx2"/>
                </a:solidFill>
              </a:rPr>
              <a:t>pass: </a:t>
            </a:r>
            <a:r>
              <a:rPr lang="nb-NO" altLang="es-AR" sz="2000" b="1" dirty="0">
                <a:solidFill>
                  <a:srgbClr val="008000"/>
                </a:solidFill>
              </a:rPr>
              <a:t>certius$01</a:t>
            </a: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4" y="3845606"/>
            <a:ext cx="3120293" cy="23084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0618"/>
          <a:stretch/>
        </p:blipFill>
        <p:spPr>
          <a:xfrm>
            <a:off x="4088780" y="4179428"/>
            <a:ext cx="4602215" cy="152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492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Experience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Portal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801" y="1303023"/>
            <a:ext cx="8273194" cy="47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err="1">
                <a:solidFill>
                  <a:schemeClr val="tx2"/>
                </a:solidFill>
              </a:rPr>
              <a:t>Hacer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clic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“Add”  para </a:t>
            </a:r>
            <a:r>
              <a:rPr lang="en-US" altLang="es-AR" sz="2000" b="1" dirty="0" err="1">
                <a:solidFill>
                  <a:schemeClr val="tx2"/>
                </a:solidFill>
              </a:rPr>
              <a:t>dar</a:t>
            </a:r>
            <a:r>
              <a:rPr lang="en-US" altLang="es-AR" sz="2000" b="1" dirty="0">
                <a:solidFill>
                  <a:schemeClr val="tx2"/>
                </a:solidFill>
              </a:rPr>
              <a:t> de </a:t>
            </a:r>
            <a:r>
              <a:rPr lang="en-US" altLang="es-AR" sz="2000" b="1" dirty="0" err="1">
                <a:solidFill>
                  <a:schemeClr val="tx2"/>
                </a:solidFill>
              </a:rPr>
              <a:t>alta</a:t>
            </a:r>
            <a:r>
              <a:rPr lang="en-US" altLang="es-AR" sz="2000" b="1" dirty="0">
                <a:solidFill>
                  <a:schemeClr val="tx2"/>
                </a:solidFill>
              </a:rPr>
              <a:t> la </a:t>
            </a:r>
            <a:r>
              <a:rPr lang="en-US" altLang="es-AR" sz="2000" b="1" dirty="0" err="1">
                <a:solidFill>
                  <a:schemeClr val="tx2"/>
                </a:solidFill>
              </a:rPr>
              <a:t>nueva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aplicación</a:t>
            </a:r>
            <a:r>
              <a:rPr lang="en-US" altLang="es-AR" sz="2000" b="1" dirty="0">
                <a:solidFill>
                  <a:schemeClr val="tx2"/>
                </a:solidFill>
              </a:rPr>
              <a:t>. </a:t>
            </a: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01" y="1930891"/>
            <a:ext cx="3236232" cy="1067623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7801" y="3194366"/>
            <a:ext cx="8273194" cy="158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el </a:t>
            </a:r>
            <a:r>
              <a:rPr lang="en-US" altLang="es-AR" sz="2000" b="1" dirty="0" err="1">
                <a:solidFill>
                  <a:schemeClr val="tx2"/>
                </a:solidFill>
              </a:rPr>
              <a:t>formulario</a:t>
            </a:r>
            <a:r>
              <a:rPr lang="en-US" altLang="es-AR" sz="2000" b="1" dirty="0">
                <a:solidFill>
                  <a:schemeClr val="tx2"/>
                </a:solidFill>
              </a:rPr>
              <a:t> al que se </a:t>
            </a:r>
            <a:r>
              <a:rPr lang="en-US" altLang="es-AR" sz="2000" b="1" dirty="0" err="1">
                <a:solidFill>
                  <a:schemeClr val="tx2"/>
                </a:solidFill>
              </a:rPr>
              <a:t>redirige</a:t>
            </a:r>
            <a:r>
              <a:rPr lang="en-US" altLang="es-AR" sz="2000" b="1" dirty="0">
                <a:solidFill>
                  <a:schemeClr val="tx2"/>
                </a:solidFill>
              </a:rPr>
              <a:t>, </a:t>
            </a:r>
            <a:r>
              <a:rPr lang="en-US" altLang="es-AR" sz="2000" b="1" dirty="0" err="1">
                <a:solidFill>
                  <a:schemeClr val="tx2"/>
                </a:solidFill>
              </a:rPr>
              <a:t>definir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los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parámetros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br>
              <a:rPr lang="en-US" altLang="es-AR" sz="2000" b="1" dirty="0">
                <a:solidFill>
                  <a:schemeClr val="tx2"/>
                </a:solidFill>
              </a:rPr>
            </a:br>
            <a:r>
              <a:rPr lang="en-US" altLang="es-AR" sz="2000" b="1" dirty="0">
                <a:solidFill>
                  <a:schemeClr val="tx2"/>
                </a:solidFill>
              </a:rPr>
              <a:t>- Name: </a:t>
            </a:r>
            <a:r>
              <a:rPr lang="en-US" altLang="es-AR" sz="2000" b="1" dirty="0" err="1">
                <a:solidFill>
                  <a:schemeClr val="tx2"/>
                </a:solidFill>
              </a:rPr>
              <a:t>nombre</a:t>
            </a:r>
            <a:r>
              <a:rPr lang="en-US" altLang="es-AR" sz="2000" b="1" dirty="0">
                <a:solidFill>
                  <a:schemeClr val="tx2"/>
                </a:solidFill>
              </a:rPr>
              <a:t> de la </a:t>
            </a:r>
            <a:r>
              <a:rPr lang="en-US" altLang="es-AR" sz="2000" b="1" dirty="0" err="1">
                <a:solidFill>
                  <a:schemeClr val="tx2"/>
                </a:solidFill>
              </a:rPr>
              <a:t>aplicacion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el EP</a:t>
            </a:r>
            <a:br>
              <a:rPr lang="en-US" altLang="es-AR" sz="2000" b="1" dirty="0">
                <a:solidFill>
                  <a:schemeClr val="tx2"/>
                </a:solidFill>
              </a:rPr>
            </a:br>
            <a:r>
              <a:rPr lang="en-US" altLang="es-AR" sz="2000" b="1" dirty="0">
                <a:solidFill>
                  <a:schemeClr val="tx2"/>
                </a:solidFill>
              </a:rPr>
              <a:t>- </a:t>
            </a:r>
            <a:r>
              <a:rPr lang="en-US" altLang="es-AR" sz="2000" b="1" dirty="0" err="1">
                <a:solidFill>
                  <a:schemeClr val="tx2"/>
                </a:solidFill>
              </a:rPr>
              <a:t>VoiceXML</a:t>
            </a:r>
            <a:r>
              <a:rPr lang="en-US" altLang="es-AR" sz="2000" b="1" dirty="0">
                <a:solidFill>
                  <a:schemeClr val="tx2"/>
                </a:solidFill>
              </a:rPr>
              <a:t> URL: </a:t>
            </a:r>
            <a:r>
              <a:rPr lang="en-US" altLang="es-AR" sz="2000" b="1" dirty="0">
                <a:solidFill>
                  <a:srgbClr val="008000"/>
                </a:solidFill>
              </a:rPr>
              <a:t>http://135.122.99.86:8080/&lt;DirectorioDeLaAplicacion&gt;/Start</a:t>
            </a:r>
            <a:br>
              <a:rPr lang="en-US" altLang="es-AR" sz="2000" b="1" dirty="0">
                <a:solidFill>
                  <a:srgbClr val="008000"/>
                </a:solidFill>
              </a:rPr>
            </a:br>
            <a:r>
              <a:rPr lang="en-US" altLang="es-AR" sz="2000" b="1" dirty="0">
                <a:solidFill>
                  <a:schemeClr val="tx2"/>
                </a:solidFill>
              </a:rPr>
              <a:t>- Called Number: </a:t>
            </a:r>
            <a:r>
              <a:rPr lang="en-US" altLang="es-AR" sz="2000" b="1" dirty="0" err="1">
                <a:solidFill>
                  <a:schemeClr val="tx2"/>
                </a:solidFill>
              </a:rPr>
              <a:t>ingresar</a:t>
            </a:r>
            <a:r>
              <a:rPr lang="en-US" altLang="es-AR" sz="2000" b="1" dirty="0">
                <a:solidFill>
                  <a:schemeClr val="tx2"/>
                </a:solidFill>
              </a:rPr>
              <a:t> el DNIS y </a:t>
            </a:r>
            <a:r>
              <a:rPr lang="en-US" altLang="es-AR" sz="2000" b="1" dirty="0" err="1">
                <a:solidFill>
                  <a:schemeClr val="tx2"/>
                </a:solidFill>
              </a:rPr>
              <a:t>hacer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clic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Add. Los DNIS </a:t>
            </a:r>
            <a:r>
              <a:rPr lang="en-US" altLang="es-AR" sz="2000" b="1" dirty="0" err="1">
                <a:solidFill>
                  <a:schemeClr val="tx2"/>
                </a:solidFill>
              </a:rPr>
              <a:t>provistos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por</a:t>
            </a:r>
            <a:r>
              <a:rPr lang="en-US" altLang="es-AR" sz="2000" b="1" dirty="0">
                <a:solidFill>
                  <a:schemeClr val="tx2"/>
                </a:solidFill>
              </a:rPr>
              <a:t> Avaya son </a:t>
            </a:r>
            <a:r>
              <a:rPr lang="en-US" altLang="es-AR" sz="2000" b="1" dirty="0">
                <a:solidFill>
                  <a:srgbClr val="008000"/>
                </a:solidFill>
              </a:rPr>
              <a:t>30051, 30052 , 30053 , 30054 </a:t>
            </a:r>
            <a:r>
              <a:rPr lang="en-US" altLang="es-AR" sz="2000" b="1" dirty="0">
                <a:solidFill>
                  <a:schemeClr val="tx2"/>
                </a:solidFill>
              </a:rPr>
              <a:t> y </a:t>
            </a:r>
            <a:r>
              <a:rPr lang="en-US" altLang="es-AR" sz="2000" b="1" dirty="0">
                <a:solidFill>
                  <a:srgbClr val="008000"/>
                </a:solidFill>
              </a:rPr>
              <a:t>30055</a:t>
            </a: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1" y="5148459"/>
            <a:ext cx="2011707" cy="831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041" y="5207858"/>
            <a:ext cx="2733231" cy="772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805" y="5207858"/>
            <a:ext cx="2041758" cy="104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723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6200" y="115888"/>
            <a:ext cx="71135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" sz="3000" b="1" i="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Experience</a:t>
            </a:r>
            <a:r>
              <a:rPr lang="es-ES" sz="3000" b="1" i="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Portal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7801" y="1303022"/>
            <a:ext cx="8273194" cy="69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n-US" altLang="es-AR" sz="2000" b="1" dirty="0" err="1">
                <a:solidFill>
                  <a:schemeClr val="tx2"/>
                </a:solidFill>
              </a:rPr>
              <a:t>Dejar</a:t>
            </a:r>
            <a:r>
              <a:rPr lang="en-US" altLang="es-AR" sz="2000" b="1" dirty="0">
                <a:solidFill>
                  <a:schemeClr val="tx2"/>
                </a:solidFill>
              </a:rPr>
              <a:t> el resto de </a:t>
            </a:r>
            <a:r>
              <a:rPr lang="en-US" altLang="es-AR" sz="2000" b="1" dirty="0" err="1">
                <a:solidFill>
                  <a:schemeClr val="tx2"/>
                </a:solidFill>
              </a:rPr>
              <a:t>los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campos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su</a:t>
            </a:r>
            <a:r>
              <a:rPr lang="en-US" altLang="es-AR" sz="2000" b="1" dirty="0">
                <a:solidFill>
                  <a:schemeClr val="tx2"/>
                </a:solidFill>
              </a:rPr>
              <a:t> valor </a:t>
            </a:r>
            <a:r>
              <a:rPr lang="en-US" altLang="es-AR" sz="2000" b="1" dirty="0" err="1">
                <a:solidFill>
                  <a:schemeClr val="tx2"/>
                </a:solidFill>
              </a:rPr>
              <a:t>por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defecto</a:t>
            </a:r>
            <a:r>
              <a:rPr lang="en-US" altLang="es-AR" sz="2000" b="1" dirty="0">
                <a:solidFill>
                  <a:schemeClr val="tx2"/>
                </a:solidFill>
              </a:rPr>
              <a:t> y </a:t>
            </a:r>
            <a:r>
              <a:rPr lang="en-US" altLang="es-AR" sz="2000" b="1" dirty="0" err="1">
                <a:solidFill>
                  <a:schemeClr val="tx2"/>
                </a:solidFill>
              </a:rPr>
              <a:t>hacer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clic</a:t>
            </a:r>
            <a:r>
              <a:rPr lang="en-US" altLang="es-AR" sz="2000" b="1" dirty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>
                <a:solidFill>
                  <a:schemeClr val="tx2"/>
                </a:solidFill>
              </a:rPr>
              <a:t>en</a:t>
            </a:r>
            <a:r>
              <a:rPr lang="en-US" altLang="es-AR" sz="2000" b="1" dirty="0">
                <a:solidFill>
                  <a:schemeClr val="tx2"/>
                </a:solidFill>
              </a:rPr>
              <a:t> Save</a:t>
            </a:r>
            <a:endParaRPr lang="es-AR" altLang="es-AR" sz="2000" b="1" dirty="0">
              <a:solidFill>
                <a:srgbClr val="008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rgbClr val="FF0000"/>
              </a:solidFill>
            </a:endParaRPr>
          </a:p>
          <a:p>
            <a:pPr>
              <a:buClr>
                <a:srgbClr val="FF9900"/>
              </a:buClr>
              <a:buSzPct val="70000"/>
            </a:pPr>
            <a:endParaRPr lang="es-AR" altLang="es-AR" sz="20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01" y="2123595"/>
            <a:ext cx="1956283" cy="90092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801" y="3485557"/>
            <a:ext cx="8273194" cy="69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9900"/>
              </a:buClr>
              <a:buSzPct val="70000"/>
            </a:pPr>
            <a:r>
              <a:rPr lang="es-AR" altLang="es-AR" sz="2000" b="1" dirty="0">
                <a:solidFill>
                  <a:schemeClr val="tx2"/>
                </a:solidFill>
              </a:rPr>
              <a:t>Verificar que la aplicación aparezca en la lista y que esté habilitada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3" y="4179114"/>
            <a:ext cx="3866495" cy="5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edmond Template v3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0033CC"/>
      </a:accent1>
      <a:accent2>
        <a:srgbClr val="3333CC"/>
      </a:accent2>
      <a:accent3>
        <a:srgbClr val="FFFFFF"/>
      </a:accent3>
      <a:accent4>
        <a:srgbClr val="DADADA"/>
      </a:accent4>
      <a:accent5>
        <a:srgbClr val="AAADE2"/>
      </a:accent5>
      <a:accent6>
        <a:srgbClr val="2D2DB9"/>
      </a:accent6>
      <a:hlink>
        <a:srgbClr val="CCCCFF"/>
      </a:hlink>
      <a:folHlink>
        <a:srgbClr val="B2B2B2"/>
      </a:folHlink>
    </a:clrScheme>
    <a:fontScheme name="Redmond Template 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Redmond Template 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mond Template v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mond Template v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FF3300"/>
          </a:buClr>
          <a:buSzPct val="90000"/>
          <a:buFont typeface="Wingdings" pitchFamily="2" charset="2"/>
          <a:buNone/>
          <a:tabLst/>
          <a:defRPr kumimoji="0" lang="en-US" sz="1600" b="0" i="1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Eurostil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Redmond Template v3</Template>
  <TotalTime>6031</TotalTime>
  <Words>390</Words>
  <Application>Microsoft Office PowerPoint</Application>
  <PresentationFormat>Carta (216 x 279 mm)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EDS</vt:lpstr>
      <vt:lpstr>Eurostile</vt:lpstr>
      <vt:lpstr>Times New Roman</vt:lpstr>
      <vt:lpstr>Wingdings</vt:lpstr>
      <vt:lpstr>Redmond Template v3</vt:lpstr>
      <vt:lpstr>Custom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GustavoB</dc:creator>
  <cp:lastModifiedBy>Certius Administrator</cp:lastModifiedBy>
  <cp:revision>671</cp:revision>
  <cp:lastPrinted>2005-04-07T19:27:31Z</cp:lastPrinted>
  <dcterms:created xsi:type="dcterms:W3CDTF">2009-02-23T17:30:19Z</dcterms:created>
  <dcterms:modified xsi:type="dcterms:W3CDTF">2017-07-31T19:17:30Z</dcterms:modified>
</cp:coreProperties>
</file>