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257" r:id="rId2"/>
    <p:sldId id="514" r:id="rId3"/>
    <p:sldId id="432" r:id="rId4"/>
    <p:sldId id="451" r:id="rId5"/>
    <p:sldId id="452" r:id="rId6"/>
    <p:sldId id="453" r:id="rId7"/>
    <p:sldId id="632" r:id="rId8"/>
    <p:sldId id="633" r:id="rId9"/>
    <p:sldId id="634" r:id="rId10"/>
    <p:sldId id="635" r:id="rId11"/>
    <p:sldId id="387" r:id="rId12"/>
    <p:sldId id="429" r:id="rId13"/>
    <p:sldId id="579" r:id="rId14"/>
    <p:sldId id="584" r:id="rId15"/>
    <p:sldId id="497" r:id="rId16"/>
    <p:sldId id="406" r:id="rId17"/>
    <p:sldId id="565" r:id="rId18"/>
    <p:sldId id="640" r:id="rId19"/>
    <p:sldId id="641" r:id="rId20"/>
    <p:sldId id="689" r:id="rId21"/>
    <p:sldId id="566" r:id="rId22"/>
    <p:sldId id="636" r:id="rId23"/>
    <p:sldId id="564" r:id="rId24"/>
    <p:sldId id="637" r:id="rId25"/>
    <p:sldId id="638" r:id="rId26"/>
    <p:sldId id="691" r:id="rId27"/>
    <p:sldId id="407" r:id="rId28"/>
    <p:sldId id="588" r:id="rId29"/>
    <p:sldId id="589" r:id="rId30"/>
    <p:sldId id="642" r:id="rId31"/>
    <p:sldId id="643" r:id="rId32"/>
    <p:sldId id="568" r:id="rId33"/>
    <p:sldId id="664" r:id="rId34"/>
    <p:sldId id="590" r:id="rId35"/>
    <p:sldId id="644" r:id="rId36"/>
    <p:sldId id="654" r:id="rId37"/>
    <p:sldId id="645" r:id="rId38"/>
    <p:sldId id="646" r:id="rId39"/>
    <p:sldId id="647" r:id="rId40"/>
    <p:sldId id="648" r:id="rId41"/>
    <p:sldId id="649" r:id="rId42"/>
    <p:sldId id="653" r:id="rId43"/>
    <p:sldId id="651" r:id="rId44"/>
    <p:sldId id="652" r:id="rId45"/>
    <p:sldId id="622" r:id="rId46"/>
    <p:sldId id="580" r:id="rId47"/>
    <p:sldId id="581" r:id="rId48"/>
    <p:sldId id="545" r:id="rId49"/>
    <p:sldId id="546" r:id="rId50"/>
    <p:sldId id="592" r:id="rId51"/>
    <p:sldId id="692" r:id="rId52"/>
    <p:sldId id="693" r:id="rId53"/>
    <p:sldId id="694" r:id="rId54"/>
    <p:sldId id="695" r:id="rId55"/>
    <p:sldId id="696" r:id="rId56"/>
    <p:sldId id="697" r:id="rId57"/>
    <p:sldId id="698" r:id="rId58"/>
    <p:sldId id="699" r:id="rId59"/>
    <p:sldId id="700" r:id="rId60"/>
    <p:sldId id="701" r:id="rId61"/>
    <p:sldId id="702" r:id="rId62"/>
    <p:sldId id="703" r:id="rId63"/>
    <p:sldId id="593" r:id="rId64"/>
    <p:sldId id="594" r:id="rId65"/>
    <p:sldId id="595" r:id="rId66"/>
    <p:sldId id="598" r:id="rId67"/>
    <p:sldId id="600" r:id="rId68"/>
    <p:sldId id="556" r:id="rId69"/>
    <p:sldId id="561" r:id="rId70"/>
    <p:sldId id="557" r:id="rId71"/>
    <p:sldId id="558" r:id="rId72"/>
    <p:sldId id="559" r:id="rId73"/>
    <p:sldId id="560" r:id="rId74"/>
    <p:sldId id="609" r:id="rId75"/>
    <p:sldId id="562" r:id="rId76"/>
    <p:sldId id="605" r:id="rId77"/>
    <p:sldId id="606" r:id="rId78"/>
    <p:sldId id="607" r:id="rId79"/>
    <p:sldId id="672" r:id="rId80"/>
    <p:sldId id="611" r:id="rId81"/>
    <p:sldId id="614" r:id="rId82"/>
    <p:sldId id="679" r:id="rId83"/>
    <p:sldId id="682" r:id="rId84"/>
    <p:sldId id="677" r:id="rId85"/>
    <p:sldId id="686" r:id="rId86"/>
    <p:sldId id="680" r:id="rId87"/>
    <p:sldId id="678" r:id="rId88"/>
    <p:sldId id="683" r:id="rId89"/>
    <p:sldId id="685" r:id="rId90"/>
    <p:sldId id="670" r:id="rId91"/>
    <p:sldId id="671" r:id="rId92"/>
    <p:sldId id="684" r:id="rId93"/>
    <p:sldId id="687" r:id="rId94"/>
    <p:sldId id="669" r:id="rId95"/>
    <p:sldId id="668" r:id="rId96"/>
    <p:sldId id="626" r:id="rId97"/>
    <p:sldId id="629" r:id="rId98"/>
    <p:sldId id="630" r:id="rId99"/>
    <p:sldId id="631" r:id="rId100"/>
    <p:sldId id="536" r:id="rId101"/>
    <p:sldId id="656" r:id="rId102"/>
    <p:sldId id="657" r:id="rId103"/>
    <p:sldId id="601" r:id="rId104"/>
    <p:sldId id="659" r:id="rId105"/>
    <p:sldId id="660" r:id="rId106"/>
    <p:sldId id="661" r:id="rId107"/>
    <p:sldId id="662" r:id="rId108"/>
    <p:sldId id="663" r:id="rId109"/>
    <p:sldId id="413" r:id="rId110"/>
    <p:sldId id="373" r:id="rId111"/>
    <p:sldId id="658" r:id="rId112"/>
    <p:sldId id="400" r:id="rId113"/>
    <p:sldId id="380" r:id="rId114"/>
    <p:sldId id="471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 Syme" initials="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FFFF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7" autoAdjust="0"/>
    <p:restoredTop sz="84333" autoAdjust="0"/>
  </p:normalViewPr>
  <p:slideViewPr>
    <p:cSldViewPr>
      <p:cViewPr>
        <p:scale>
          <a:sx n="70" d="100"/>
          <a:sy n="70" d="100"/>
        </p:scale>
        <p:origin x="-594" y="-168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35CE-1BE1-4A04-BE2A-3B99D265ACD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F9648A-07FE-49CA-8945-9ECA77F178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OCaml</a:t>
          </a:r>
          <a:endParaRPr lang="en-GB" dirty="0">
            <a:solidFill>
              <a:schemeClr val="tx1"/>
            </a:solidFill>
          </a:endParaRPr>
        </a:p>
      </dgm:t>
    </dgm:pt>
    <dgm:pt modelId="{2510AB78-CD66-44D3-AFB1-13FEFAC0F5D7}" type="parTrans" cxnId="{FFB7330F-9F15-47B7-8289-1B0A2EC29656}">
      <dgm:prSet/>
      <dgm:spPr/>
      <dgm:t>
        <a:bodyPr/>
        <a:lstStyle/>
        <a:p>
          <a:endParaRPr lang="en-GB"/>
        </a:p>
      </dgm:t>
    </dgm:pt>
    <dgm:pt modelId="{31F21FAB-B9F4-4A2F-B30F-21D9ED973B92}" type="sibTrans" cxnId="{FFB7330F-9F15-47B7-8289-1B0A2EC29656}">
      <dgm:prSet/>
      <dgm:spPr/>
      <dgm:t>
        <a:bodyPr/>
        <a:lstStyle/>
        <a:p>
          <a:endParaRPr lang="en-GB"/>
        </a:p>
      </dgm:t>
    </dgm:pt>
    <dgm:pt modelId="{B3929F1D-153B-450C-99EA-6E8BC8DBE9F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C#/.NET</a:t>
          </a:r>
          <a:endParaRPr lang="en-GB" dirty="0">
            <a:solidFill>
              <a:schemeClr val="tx1"/>
            </a:solidFill>
          </a:endParaRPr>
        </a:p>
      </dgm:t>
    </dgm:pt>
    <dgm:pt modelId="{220AAC19-E5A3-47E3-BB91-6BDEF09711E3}" type="parTrans" cxnId="{552B9BD3-715A-4AE5-AE37-F7D8095C7ED8}">
      <dgm:prSet/>
      <dgm:spPr/>
      <dgm:t>
        <a:bodyPr/>
        <a:lstStyle/>
        <a:p>
          <a:endParaRPr lang="en-GB"/>
        </a:p>
      </dgm:t>
    </dgm:pt>
    <dgm:pt modelId="{1ABFF025-BD37-4FB7-8816-9E54B23B71CD}" type="sibTrans" cxnId="{552B9BD3-715A-4AE5-AE37-F7D8095C7ED8}">
      <dgm:prSet/>
      <dgm:spPr/>
      <dgm:t>
        <a:bodyPr/>
        <a:lstStyle/>
        <a:p>
          <a:endParaRPr lang="en-GB"/>
        </a:p>
      </dgm:t>
    </dgm:pt>
    <dgm:pt modelId="{F46DFFE8-954F-4BDC-9232-DB8F826D64D9}" type="pres">
      <dgm:prSet presAssocID="{0D7835CE-1BE1-4A04-BE2A-3B99D265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5D112E-F679-4F2C-BB3E-32C985B93210}" type="pres">
      <dgm:prSet presAssocID="{20F9648A-07FE-49CA-8945-9ECA77F1781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085288-8BBD-4A18-B782-013657CD3B38}" type="pres">
      <dgm:prSet presAssocID="{B3929F1D-153B-450C-99EA-6E8BC8DBE9F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7330F-9F15-47B7-8289-1B0A2EC29656}" srcId="{0D7835CE-1BE1-4A04-BE2A-3B99D265ACDD}" destId="{20F9648A-07FE-49CA-8945-9ECA77F1781E}" srcOrd="0" destOrd="0" parTransId="{2510AB78-CD66-44D3-AFB1-13FEFAC0F5D7}" sibTransId="{31F21FAB-B9F4-4A2F-B30F-21D9ED973B92}"/>
    <dgm:cxn modelId="{552B9BD3-715A-4AE5-AE37-F7D8095C7ED8}" srcId="{0D7835CE-1BE1-4A04-BE2A-3B99D265ACDD}" destId="{B3929F1D-153B-450C-99EA-6E8BC8DBE9F4}" srcOrd="1" destOrd="0" parTransId="{220AAC19-E5A3-47E3-BB91-6BDEF09711E3}" sibTransId="{1ABFF025-BD37-4FB7-8816-9E54B23B71CD}"/>
    <dgm:cxn modelId="{F6BE280E-4F43-436B-B2DD-60D0314A821D}" type="presOf" srcId="{20F9648A-07FE-49CA-8945-9ECA77F1781E}" destId="{C45D112E-F679-4F2C-BB3E-32C985B93210}" srcOrd="0" destOrd="0" presId="urn:microsoft.com/office/officeart/2005/8/layout/arrow5"/>
    <dgm:cxn modelId="{3BCABBFB-CDE8-49AC-8BB7-B32BFB6C8F1F}" type="presOf" srcId="{0D7835CE-1BE1-4A04-BE2A-3B99D265ACDD}" destId="{F46DFFE8-954F-4BDC-9232-DB8F826D64D9}" srcOrd="0" destOrd="0" presId="urn:microsoft.com/office/officeart/2005/8/layout/arrow5"/>
    <dgm:cxn modelId="{41833F0F-F75E-4B3C-8837-9A67AE9353E8}" type="presOf" srcId="{B3929F1D-153B-450C-99EA-6E8BC8DBE9F4}" destId="{26085288-8BBD-4A18-B782-013657CD3B38}" srcOrd="0" destOrd="0" presId="urn:microsoft.com/office/officeart/2005/8/layout/arrow5"/>
    <dgm:cxn modelId="{B708C7F8-F8FA-4054-955B-084B446602D4}" type="presParOf" srcId="{F46DFFE8-954F-4BDC-9232-DB8F826D64D9}" destId="{C45D112E-F679-4F2C-BB3E-32C985B93210}" srcOrd="0" destOrd="0" presId="urn:microsoft.com/office/officeart/2005/8/layout/arrow5"/>
    <dgm:cxn modelId="{5806BA33-64FD-4027-8ACB-77B366459FC4}" type="presParOf" srcId="{F46DFFE8-954F-4BDC-9232-DB8F826D64D9}" destId="{26085288-8BBD-4A18-B782-013657CD3B3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5D112E-F679-4F2C-BB3E-32C985B93210}">
      <dsp:nvSpPr>
        <dsp:cNvPr id="0" name=""/>
        <dsp:cNvSpPr/>
      </dsp:nvSpPr>
      <dsp:spPr>
        <a:xfrm rot="16200000">
          <a:off x="1862" y="360"/>
          <a:ext cx="2578447" cy="2578447"/>
        </a:xfrm>
        <a:prstGeom prst="down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>
              <a:solidFill>
                <a:schemeClr val="tx1"/>
              </a:solidFill>
            </a:rPr>
            <a:t>OCaml</a:t>
          </a:r>
          <a:endParaRPr lang="en-GB" sz="3300" kern="1200" dirty="0">
            <a:solidFill>
              <a:schemeClr val="tx1"/>
            </a:solidFill>
          </a:endParaRPr>
        </a:p>
      </dsp:txBody>
      <dsp:txXfrm rot="16200000">
        <a:off x="1862" y="360"/>
        <a:ext cx="2578447" cy="2578447"/>
      </dsp:txXfrm>
    </dsp:sp>
    <dsp:sp modelId="{26085288-8BBD-4A18-B782-013657CD3B38}">
      <dsp:nvSpPr>
        <dsp:cNvPr id="0" name=""/>
        <dsp:cNvSpPr/>
      </dsp:nvSpPr>
      <dsp:spPr>
        <a:xfrm rot="5400000">
          <a:off x="5801689" y="360"/>
          <a:ext cx="2578447" cy="2578447"/>
        </a:xfrm>
        <a:prstGeom prst="down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>
              <a:solidFill>
                <a:schemeClr val="tx1"/>
              </a:solidFill>
            </a:rPr>
            <a:t>C#/.NET</a:t>
          </a:r>
          <a:endParaRPr lang="en-GB" sz="3300" kern="1200" dirty="0">
            <a:solidFill>
              <a:schemeClr val="tx1"/>
            </a:solidFill>
          </a:endParaRPr>
        </a:p>
      </dsp:txBody>
      <dsp:txXfrm rot="5400000">
        <a:off x="5801689" y="360"/>
        <a:ext cx="2578447" cy="2578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76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82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90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91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94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101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why does F# omit any type information? Is it not type safe? Is it coercive maybe? Or weakly typed? Maybe this is one of those dynamic</a:t>
            </a:r>
            <a:r>
              <a:rPr lang="en-US" baseline="0" dirty="0" smtClean="0"/>
              <a:t> languages I read about at 37 signals?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40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 userDrawn="1"/>
        </p:nvPicPr>
        <p:blipFill>
          <a:blip r:embed="rId15" cstate="print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logs.msdn.com/blogfiles/andrewkennedy/WindowsLiveWriter/UnitsofMeasureinFPartTwoGenericUnits_D89F/image_20.png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logs.msdn.com/blogfiles/andrewkennedy/WindowsLiveWriter/UnitsofMeasureinFPartFourParameterizedTy_D504/image_15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blogs.msdn.com/blogfiles/andrewkennedy/WindowsLiveWriter/UnitsofMeasureinFPartFourParameterizedTy_D504/image_29.png" TargetMode="Externa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cs.hubfs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hyperlink" Target="http://fsharp.net/" TargetMode="External"/><Relationship Id="rId4" Type="http://schemas.openxmlformats.org/officeDocument/2006/relationships/image" Target="../media/image14.gi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fsharp.net/" TargetMode="Externa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sz="11500" dirty="0" smtClean="0"/>
              <a:t>F#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3600" dirty="0" smtClean="0">
                <a:latin typeface="Arial" charset="0"/>
              </a:rPr>
              <a:t>Tutorial</a:t>
            </a:r>
            <a:endParaRPr lang="en-US" sz="36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The F# Team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Developer Division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Research, Cambridge</a:t>
            </a: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4282" y="1071546"/>
            <a:ext cx="6758006" cy="17145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type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=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True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And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Nand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Or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Xor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Not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</a:t>
            </a:r>
            <a:endParaRPr lang="en-GB" sz="1600" b="1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071902" y="1071546"/>
            <a:ext cx="5072098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this.Second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second;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TrueExpr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And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And(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Or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Or(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Not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Not(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 : base(first)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643570" y="1071546"/>
            <a:ext cx="328614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Tutorial: Units of Measure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285860"/>
            <a:ext cx="4857810" cy="522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5143504" y="4000504"/>
            <a:ext cx="1115291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NASA Mars Climate </a:t>
            </a:r>
            <a:r>
              <a:rPr lang="en-GB" dirty="0" err="1" smtClean="0"/>
              <a:t>Orbiter</a:t>
            </a:r>
            <a:r>
              <a:rPr lang="en-GB" dirty="0" smtClean="0"/>
              <a:t>, 1999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214282" y="1196946"/>
            <a:ext cx="8929718" cy="3061959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EarthMass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5.9736e24&lt;kg&gt;</a:t>
            </a: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Average between pole and equator radii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EarthRadius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6371.0e3&lt;m&gt;</a:t>
            </a: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Gravitational acceleration on surface of Earth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let g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PhysicalConstants.G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EarthMass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/ 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EarthRadius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EarthRadius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8696" r="58209" b="21425"/>
          <a:stretch>
            <a:fillRect/>
          </a:stretch>
        </p:blipFill>
        <p:spPr bwMode="auto">
          <a:xfrm>
            <a:off x="1500166" y="3571876"/>
            <a:ext cx="69516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3071802" y="4786322"/>
            <a:ext cx="3357586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 of Measure –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429156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[&lt;Measure&gt;] 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kg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[&lt;Measure&gt;] 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m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[&lt;Measure&gt;] 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s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gravityOnEarth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= 9.81&lt;m/s^2&gt;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heightOfMyOfficeWindow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= 3.5&lt;m&gt;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speedOfImpact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sqrt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GB" b="1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2.0 * </a:t>
            </a:r>
            <a:r>
              <a:rPr lang="en-GB" b="1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gravityOnEarth</a:t>
            </a:r>
            <a:r>
              <a:rPr lang="en-GB" b="1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GB" b="1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heightOfMyOfficeWindow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GB" b="1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 of Measure – Converting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429156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[&lt;Measure&gt;] 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ft</a:t>
            </a: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feetPerMeter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= 3.28084&lt;ft/m&gt;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heightOfMyOfficeWindow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11.5&lt;m&gt;</a:t>
            </a: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endParaRPr lang="en-GB" b="1" dirty="0" smtClean="0">
              <a:solidFill>
                <a:srgbClr val="0033CC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heightOfMyOfficeWindowInMeters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heightOfMyOfficeWindow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*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feetPerMeter</a:t>
            </a: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elapsed (start :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DateTime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) = 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   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DateTime.Now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 - start).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TotalSeconds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 * 1.0&lt;s&gt;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 of Measure – Converting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429156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squareMass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(m: float&lt;kg&gt;) = m*m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squareDistance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(d: float&lt;m&gt;) = d*d</a:t>
            </a:r>
          </a:p>
          <a:p>
            <a:pPr>
              <a:spcAft>
                <a:spcPts val="0"/>
              </a:spcAft>
            </a:pPr>
            <a:endParaRPr lang="en-GB" b="1" dirty="0" smtClean="0">
              <a:solidFill>
                <a:srgbClr val="0033CC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squareSpeed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(x: float&lt;m/s&gt;) = x*x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BETTER IS: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square (x: float&lt;'u&gt;) = x*x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square : float&lt;'u&gt; -&gt; float&lt;'u^2&gt;</a:t>
            </a:r>
          </a:p>
          <a:p>
            <a:pPr>
              <a:spcAft>
                <a:spcPts val="0"/>
              </a:spcAft>
            </a:pP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 of Measure – Sample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35" y="1071546"/>
            <a:ext cx="8782507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 of Measure – Inferred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ttp://blogs.msdn.com/blogfiles/andrewkennedy/WindowsLiveWriter/UnitsofMeasureinFPartTwoGenericUnits_D89F/image_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3116"/>
            <a:ext cx="8646701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Units 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2034" name="Picture 2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1" y="1285860"/>
            <a:ext cx="8767533" cy="1143008"/>
          </a:xfrm>
          <a:prstGeom prst="rect">
            <a:avLst/>
          </a:prstGeom>
          <a:noFill/>
        </p:spPr>
      </p:pic>
      <p:pic>
        <p:nvPicPr>
          <p:cNvPr id="172036" name="Picture 4" descr="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r="38469" b="1961"/>
          <a:stretch>
            <a:fillRect/>
          </a:stretch>
        </p:blipFill>
        <p:spPr bwMode="auto">
          <a:xfrm>
            <a:off x="214282" y="2786058"/>
            <a:ext cx="8643998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Ways to Learn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FSI.exe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Samples on MSDN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Go to definition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Lutz’ Reflector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562" y="1714488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endParaRPr lang="en-AU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6248" y="1571612"/>
            <a:ext cx="39004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hlinkClick r:id="rId2"/>
              </a:rPr>
              <a:t>http://cs.hubfs.net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</a:rPr>
              <a:t>Codeplex</a:t>
            </a:r>
            <a:r>
              <a:rPr lang="en-US" sz="2800" b="1" dirty="0" smtClean="0">
                <a:solidFill>
                  <a:schemeClr val="bg1"/>
                </a:solidFill>
              </a:rPr>
              <a:t> Fsharp Samples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Books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</a:rPr>
              <a:t>OCaml</a:t>
            </a:r>
            <a:r>
              <a:rPr lang="en-US" sz="2800" b="1" dirty="0" smtClean="0">
                <a:solidFill>
                  <a:schemeClr val="bg1"/>
                </a:solidFill>
              </a:rPr>
              <a:t> or Haskell</a:t>
            </a:r>
            <a:endParaRPr lang="en-A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r>
              <a:rPr lang="en-GB" dirty="0" smtClean="0"/>
              <a:t>F#:  Influences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28596" y="1428736"/>
          <a:ext cx="8382000" cy="25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571868" y="1785926"/>
            <a:ext cx="1944107" cy="1944107"/>
            <a:chOff x="3385633" y="2817223"/>
            <a:chExt cx="1944107" cy="1944107"/>
          </a:xfrm>
        </p:grpSpPr>
        <p:sp>
          <p:nvSpPr>
            <p:cNvPr id="12" name="Oval 11"/>
            <p:cNvSpPr/>
            <p:nvPr/>
          </p:nvSpPr>
          <p:spPr>
            <a:xfrm>
              <a:off x="3385633" y="2817223"/>
              <a:ext cx="1944107" cy="194410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670341" y="3101931"/>
              <a:ext cx="1374691" cy="1374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solidFill>
                    <a:schemeClr val="tx1"/>
                  </a:solidFill>
                </a:rPr>
                <a:t>F#</a:t>
              </a:r>
              <a:endParaRPr lang="en-GB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96007"/>
          <p:cNvSpPr>
            <a:spLocks/>
          </p:cNvSpPr>
          <p:nvPr/>
        </p:nvSpPr>
        <p:spPr bwMode="auto">
          <a:xfrm rot="10800000">
            <a:off x="1357290" y="3857628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5" name="TextBox 896013"/>
          <p:cNvSpPr txBox="1">
            <a:spLocks noChangeArrowheads="1"/>
          </p:cNvSpPr>
          <p:nvPr/>
        </p:nvSpPr>
        <p:spPr bwMode="auto">
          <a:xfrm>
            <a:off x="1643042" y="4643446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core </a:t>
            </a:r>
          </a:p>
          <a:p>
            <a:pPr algn="ctr"/>
            <a:r>
              <a:rPr lang="en-GB" sz="2400" b="1" dirty="0" smtClean="0"/>
              <a:t>language</a:t>
            </a:r>
            <a:endParaRPr lang="en-GB" sz="2400" b="1" dirty="0"/>
          </a:p>
        </p:txBody>
      </p:sp>
      <p:sp>
        <p:nvSpPr>
          <p:cNvPr id="16" name="Shape 896007"/>
          <p:cNvSpPr>
            <a:spLocks/>
          </p:cNvSpPr>
          <p:nvPr/>
        </p:nvSpPr>
        <p:spPr bwMode="auto">
          <a:xfrm rot="10800000" flipH="1">
            <a:off x="4886792" y="3929067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7" name="TextBox 896013"/>
          <p:cNvSpPr txBox="1">
            <a:spLocks noChangeArrowheads="1"/>
          </p:cNvSpPr>
          <p:nvPr/>
        </p:nvSpPr>
        <p:spPr bwMode="auto">
          <a:xfrm>
            <a:off x="4572000" y="4643446"/>
            <a:ext cx="220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object</a:t>
            </a:r>
          </a:p>
          <a:p>
            <a:pPr algn="ctr"/>
            <a:r>
              <a:rPr lang="en-GB" sz="2400" b="1" dirty="0" smtClean="0"/>
              <a:t>model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 cstate="print"/>
          <a:srcRect l="13324" r="13660"/>
          <a:stretch>
            <a:fillRect/>
          </a:stretch>
        </p:blipFill>
        <p:spPr>
          <a:xfrm>
            <a:off x="214282" y="1571612"/>
            <a:ext cx="2143140" cy="32147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 cstate="print"/>
          <a:srcRect l="13140" r="13131"/>
          <a:stretch>
            <a:fillRect/>
          </a:stretch>
        </p:blipFill>
        <p:spPr>
          <a:xfrm>
            <a:off x="2571736" y="1643050"/>
            <a:ext cx="2000264" cy="31979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1785926"/>
            <a:ext cx="192882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29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3200" b="1" dirty="0" smtClean="0">
                <a:latin typeface="+mn-lt"/>
                <a:hlinkClick r:id="rId5"/>
              </a:rPr>
              <a:t>www.fsharp.net</a:t>
            </a:r>
            <a:r>
              <a:rPr lang="en-GB" sz="3200" b="1" dirty="0" smtClean="0">
                <a:latin typeface="+mn-lt"/>
              </a:rPr>
              <a:t>  </a:t>
            </a:r>
          </a:p>
        </p:txBody>
      </p:sp>
      <p:pic>
        <p:nvPicPr>
          <p:cNvPr id="8" name="Picture 7" descr="FForScientists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1643050"/>
            <a:ext cx="1928826" cy="336023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50" y="5562600"/>
            <a:ext cx="529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3200" b="1" dirty="0" smtClean="0">
                <a:latin typeface="+mn-lt"/>
                <a:hlinkClick r:id="rId2"/>
              </a:rPr>
              <a:t>www.fsharp.net</a:t>
            </a:r>
            <a:r>
              <a:rPr lang="en-GB" sz="3200" b="1" dirty="0" smtClean="0">
                <a:latin typeface="+mn-lt"/>
              </a:rPr>
              <a:t>  </a:t>
            </a:r>
          </a:p>
        </p:txBody>
      </p:sp>
      <p:pic>
        <p:nvPicPr>
          <p:cNvPr id="1026" name="Picture 2" descr="C:\Users\dsyme\AppData\Local\Microsoft\Windows\Temporary Internet Files\Content.Outlook\JUSAJN82\Finch Cover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973306"/>
            <a:ext cx="3470005" cy="455407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sz="2800" dirty="0" smtClean="0"/>
          </a:p>
          <a:p>
            <a:pPr algn="ctr">
              <a:buNone/>
            </a:pPr>
            <a:r>
              <a:rPr lang="en-GB" sz="3200" dirty="0" smtClean="0"/>
              <a:t>F# will be a supported language in </a:t>
            </a:r>
          </a:p>
          <a:p>
            <a:pPr algn="ctr">
              <a:buNone/>
            </a:pPr>
            <a:r>
              <a:rPr lang="en-GB" sz="3200" dirty="0" smtClean="0"/>
              <a:t>Visual Studio 2010 </a:t>
            </a:r>
          </a:p>
          <a:p>
            <a:pPr>
              <a:buNone/>
            </a:pPr>
            <a:endParaRPr lang="en-GB" sz="3200" dirty="0" smtClean="0"/>
          </a:p>
          <a:p>
            <a:r>
              <a:rPr lang="en-GB" sz="3200" dirty="0" smtClean="0"/>
              <a:t>Next stop: Visual Studio 2010 Beta 2</a:t>
            </a:r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r>
              <a:rPr lang="en-GB" sz="3200" dirty="0" smtClean="0"/>
              <a:t>				Look for it soon!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&amp; Discussion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TextBox 326658"/>
          <p:cNvSpPr txBox="1">
            <a:spLocks noChangeArrowheads="1"/>
          </p:cNvSpPr>
          <p:nvPr/>
        </p:nvSpPr>
        <p:spPr bwMode="auto">
          <a:xfrm>
            <a:off x="1314450" y="4230688"/>
            <a:ext cx="62753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1200"/>
              </a:spcAft>
              <a:tabLst>
                <a:tab pos="174625" algn="l"/>
              </a:tabLst>
              <a:defRPr/>
            </a:pPr>
            <a:r>
              <a:rPr lang="en-US" sz="1100" dirty="0">
                <a:solidFill>
                  <a:schemeClr val="accent1"/>
                </a:solidFill>
                <a:latin typeface="+mj-lt"/>
                <a:cs typeface="Arial" charset="0"/>
              </a:rPr>
              <a:t>© 2007 Microsoft Corporation. All rights reserved.</a:t>
            </a: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/>
            </a:r>
            <a:b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</a:b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>	</a:t>
            </a: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This presentation is for informational purposes only.</a:t>
            </a:r>
            <a:b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</a:b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	MICROSOFT MAKES NO WARRANTIES, EXPRESS OR IMPLIED, IN THIS SUMMARY.</a:t>
            </a:r>
          </a:p>
        </p:txBody>
      </p:sp>
      <p:pic>
        <p:nvPicPr>
          <p:cNvPr id="54275" name="Picture 4" descr="logo_ms_big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>
            <a:off x="1577975" y="3298825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9" descr="title-slide-lines_BI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10" descr="title-slide-lines_BI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5338" y="4476750"/>
            <a:ext cx="326866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F#: Combining Paradigms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500174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I've been coding in F</a:t>
            </a:r>
            <a:r>
              <a:rPr lang="en-GB" sz="2400" i="1" smtClean="0">
                <a:solidFill>
                  <a:schemeClr val="bg1"/>
                </a:solidFill>
              </a:rPr>
              <a:t># lately, </a:t>
            </a:r>
            <a:r>
              <a:rPr lang="en-GB" sz="2400" i="1" dirty="0" smtClean="0">
                <a:solidFill>
                  <a:schemeClr val="bg1"/>
                </a:solidFill>
              </a:rPr>
              <a:t>for a production task. </a:t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/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>F# allows you to </a:t>
            </a:r>
            <a:r>
              <a:rPr lang="en-GB" sz="2400" b="1" i="1" dirty="0" smtClean="0">
                <a:solidFill>
                  <a:srgbClr val="00B0F0"/>
                </a:solidFill>
              </a:rPr>
              <a:t>move smoothly</a:t>
            </a:r>
            <a:r>
              <a:rPr lang="en-GB" sz="2400" i="1" dirty="0" smtClean="0">
                <a:solidFill>
                  <a:schemeClr val="bg1"/>
                </a:solidFill>
              </a:rPr>
              <a:t> in your programming style... I start with pure </a:t>
            </a:r>
            <a:r>
              <a:rPr lang="en-GB" sz="2400" i="1" u="sng" dirty="0" smtClean="0">
                <a:solidFill>
                  <a:schemeClr val="bg1"/>
                </a:solidFill>
              </a:rPr>
              <a:t>functional</a:t>
            </a:r>
            <a:r>
              <a:rPr lang="en-GB" sz="2400" i="1" dirty="0" smtClean="0">
                <a:solidFill>
                  <a:schemeClr val="bg1"/>
                </a:solidFill>
              </a:rPr>
              <a:t> code, shift slightly towards an </a:t>
            </a:r>
            <a:r>
              <a:rPr lang="en-GB" sz="2400" i="1" u="sng" dirty="0" smtClean="0">
                <a:solidFill>
                  <a:schemeClr val="bg1"/>
                </a:solidFill>
              </a:rPr>
              <a:t>object-oriented</a:t>
            </a:r>
            <a:r>
              <a:rPr lang="en-GB" sz="2400" i="1" dirty="0" smtClean="0">
                <a:solidFill>
                  <a:schemeClr val="bg1"/>
                </a:solidFill>
              </a:rPr>
              <a:t> style, and in production code, I sometimes have to do some </a:t>
            </a:r>
            <a:r>
              <a:rPr lang="en-GB" sz="2400" i="1" u="sng" dirty="0" smtClean="0">
                <a:solidFill>
                  <a:schemeClr val="bg1"/>
                </a:solidFill>
              </a:rPr>
              <a:t>imperative</a:t>
            </a:r>
            <a:r>
              <a:rPr lang="en-GB" sz="2400" i="1" dirty="0" smtClean="0">
                <a:solidFill>
                  <a:schemeClr val="bg1"/>
                </a:solidFill>
              </a:rPr>
              <a:t> programming. </a:t>
            </a:r>
          </a:p>
          <a:p>
            <a:pPr>
              <a:lnSpc>
                <a:spcPct val="110000"/>
              </a:lnSpc>
            </a:pPr>
            <a:endParaRPr lang="en-GB" sz="2400" i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 can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 with a pure idea</a:t>
            </a:r>
            <a:r>
              <a:rPr lang="en-GB" sz="2400" i="1" dirty="0" smtClean="0">
                <a:solidFill>
                  <a:schemeClr val="bg1"/>
                </a:solidFill>
              </a:rPr>
              <a:t>, and still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finish my project with realistic code</a:t>
            </a:r>
            <a:r>
              <a:rPr lang="en-GB" sz="2400" i="1" dirty="0" smtClean="0">
                <a:solidFill>
                  <a:schemeClr val="bg1"/>
                </a:solidFill>
              </a:rPr>
              <a:t>. You're never disappointed in any phase of the project!</a:t>
            </a:r>
          </a:p>
          <a:p>
            <a:pPr>
              <a:lnSpc>
                <a:spcPct val="140000"/>
              </a:lnSpc>
            </a:pPr>
            <a:endParaRPr lang="en-GB" sz="2000" i="1" dirty="0" smtClean="0">
              <a:solidFill>
                <a:schemeClr val="bg1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Julien </a:t>
            </a:r>
            <a:r>
              <a:rPr lang="en-GB" sz="2000" dirty="0" err="1" smtClean="0">
                <a:solidFill>
                  <a:schemeClr val="bg1"/>
                </a:solidFill>
              </a:rPr>
              <a:t>Laugel</a:t>
            </a:r>
            <a:r>
              <a:rPr lang="en-GB" sz="2000" dirty="0" smtClean="0">
                <a:solidFill>
                  <a:schemeClr val="bg1"/>
                </a:solidFill>
              </a:rPr>
              <a:t>, Chief Software Architect, www.eurostocks.com</a:t>
            </a:r>
            <a:r>
              <a:rPr lang="en-GB" sz="2000" i="1" dirty="0" smtClean="0">
                <a:solidFill>
                  <a:schemeClr val="bg1"/>
                </a:solidFill>
              </a:rPr>
              <a:t/>
            </a:r>
            <a:br>
              <a:rPr lang="en-GB" sz="2000" i="1" dirty="0" smtClean="0">
                <a:solidFill>
                  <a:schemeClr val="bg1"/>
                </a:solidFill>
              </a:rPr>
            </a:br>
            <a:endParaRPr lang="en-GB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Code: Let’s </a:t>
            </a:r>
            <a:r>
              <a:rPr lang="en-US" dirty="0" err="1" smtClean="0"/>
              <a:t>WebCrawl</a:t>
            </a:r>
            <a:r>
              <a:rPr lang="en-US" dirty="0" smtClean="0"/>
              <a:t>…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85720" y="1214422"/>
            <a:ext cx="8429684" cy="5643578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2068259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</a:rPr>
              <a:t>//F#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#light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open System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let a = 2</a:t>
            </a:r>
          </a:p>
          <a:p>
            <a:pPr>
              <a:buNone/>
            </a:pPr>
            <a:r>
              <a:rPr lang="en-AU" sz="1800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(a)</a:t>
            </a:r>
            <a:endParaRPr lang="en-US" sz="1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7620" y="1643050"/>
            <a:ext cx="482918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//C#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using System;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namespace ConsoleApplication1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class Program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a()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return 2;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void Main(string[]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(a);            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28596" y="4214818"/>
            <a:ext cx="4857784" cy="2428892"/>
          </a:xfrm>
          <a:prstGeom prst="cloudCallout">
            <a:avLst>
              <a:gd name="adj1" fmla="val -24668"/>
              <a:gd name="adj2" fmla="val -6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Looks Weakly typed? STRONG TYPES!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Maybe Dynamic?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COMPILED!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Weakly Typed? Slow?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Tutorial: Fundamentals</a:t>
            </a:r>
            <a:endParaRPr lang="en-US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First F#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500034" y="1571612"/>
            <a:ext cx="8143932" cy="4572032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"Hello World"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4429124" y="3643314"/>
            <a:ext cx="4429156" cy="2571768"/>
          </a:xfrm>
          <a:prstGeom prst="foldedCorner">
            <a:avLst>
              <a:gd name="adj" fmla="val 12866"/>
            </a:avLst>
          </a:prstGeom>
          <a:solidFill>
            <a:srgbClr val="FFC000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C:\test&gt;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fsc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test.fs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C:\test&gt; test.exe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 World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C:\test&gt;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Second F#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500034" y="1571612"/>
            <a:ext cx="7429552" cy="4500594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System.Windows.Form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form = new Form (Visible=true)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form.Click.Add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fun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 -&gt;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"click")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Application.Run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Third F#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503201" y="1564338"/>
            <a:ext cx="8140765" cy="4579306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fib x =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&lt; 2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fib (x–1) + fib (x-2)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results = Array.map fib [| 1 .. 40 |]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"results = %A" 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Third F#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503201" y="1564338"/>
            <a:ext cx="8140765" cy="4579306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fib x =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&lt; 2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fib (x–1) + fib (x-2)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results =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Array.Parallel.map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fib [| 1 .. 40 |]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"results = %A" 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Tutorial Contents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5400" y="990600"/>
          <a:ext cx="621510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2000264"/>
              </a:tblGrid>
              <a:tr h="22598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Topic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Covered Today</a:t>
                      </a:r>
                      <a:endParaRPr lang="en-GB" sz="2000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Fundamentals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ym typeface="Wingdings"/>
                        </a:rPr>
                        <a:t></a:t>
                      </a:r>
                      <a:endParaRPr lang="en-GB" sz="2000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Functional Data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sym typeface="Wingdings"/>
                        </a:rPr>
                        <a:t></a:t>
                      </a:r>
                      <a:endParaRPr lang="en-GB" sz="2000" b="1" dirty="0" smtClean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Pattern Matching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ym typeface="Wingdings"/>
                        </a:rPr>
                        <a:t></a:t>
                      </a:r>
                      <a:endParaRPr lang="en-GB" sz="2000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Imperative Basics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ym typeface="Wingdings"/>
                        </a:rPr>
                        <a:t></a:t>
                      </a:r>
                      <a:endParaRPr lang="en-GB" sz="2000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Object</a:t>
                      </a:r>
                      <a:r>
                        <a:rPr lang="en-GB" sz="2000" baseline="0" dirty="0" smtClean="0"/>
                        <a:t> Basics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ym typeface="Wingdings"/>
                        </a:rPr>
                        <a:t></a:t>
                      </a:r>
                      <a:endParaRPr lang="en-GB" sz="2000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Sequences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ym typeface="Wingdings"/>
                        </a:rPr>
                        <a:t></a:t>
                      </a:r>
                      <a:endParaRPr lang="en-GB" sz="2000" b="0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sz="2000" b="0" dirty="0" smtClean="0"/>
                        <a:t>Parallel and </a:t>
                      </a:r>
                      <a:r>
                        <a:rPr lang="en-GB" sz="2000" b="0" dirty="0" err="1" smtClean="0"/>
                        <a:t>Async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ym typeface="Wingdings"/>
                        </a:rPr>
                        <a:t></a:t>
                      </a:r>
                      <a:endParaRPr lang="en-GB" sz="2000" b="1" dirty="0"/>
                    </a:p>
                  </a:txBody>
                  <a:tcPr/>
                </a:tc>
              </a:tr>
              <a:tr h="22598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Units of Measure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ym typeface="Wingdings"/>
                        </a:rPr>
                        <a:t></a:t>
                      </a:r>
                      <a:endParaRPr lang="en-GB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Fundamentals: Let</a:t>
            </a:r>
            <a:endParaRPr lang="en-GB" b="0" dirty="0"/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Let “let” simplify your life…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357554" y="2928934"/>
            <a:ext cx="4262705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data = (1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2, 3</a:t>
            </a: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4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 (a, b, c</a:t>
            </a: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= </a:t>
            </a:r>
          </a:p>
          <a:p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sum = a + b +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 </a:t>
            </a:r>
            <a:endParaRPr lang="en-GB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 x </a:t>
            </a: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sum +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x*x </a:t>
            </a:r>
            <a:endParaRPr lang="en-GB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(g a, g b, g c)</a:t>
            </a:r>
            <a:endParaRPr lang="en-GB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3477" name="AutoShape 5"/>
          <p:cNvSpPr>
            <a:spLocks noChangeArrowheads="1"/>
          </p:cNvSpPr>
          <p:nvPr/>
        </p:nvSpPr>
        <p:spPr bwMode="auto">
          <a:xfrm>
            <a:off x="750888" y="2565400"/>
            <a:ext cx="2265364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value</a:t>
            </a:r>
          </a:p>
        </p:txBody>
      </p:sp>
      <p:sp>
        <p:nvSpPr>
          <p:cNvPr id="873478" name="AutoShape 6"/>
          <p:cNvSpPr>
            <a:spLocks noChangeArrowheads="1"/>
          </p:cNvSpPr>
          <p:nvPr/>
        </p:nvSpPr>
        <p:spPr bwMode="auto">
          <a:xfrm>
            <a:off x="528638" y="3500438"/>
            <a:ext cx="2549096" cy="400110"/>
          </a:xfrm>
          <a:prstGeom prst="wedgeRectCallout">
            <a:avLst>
              <a:gd name="adj1" fmla="val 61707"/>
              <a:gd name="adj2" fmla="val 46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function</a:t>
            </a:r>
          </a:p>
        </p:txBody>
      </p:sp>
      <p:sp>
        <p:nvSpPr>
          <p:cNvPr id="873479" name="AutoShape 7"/>
          <p:cNvSpPr>
            <a:spLocks noChangeArrowheads="1"/>
          </p:cNvSpPr>
          <p:nvPr/>
        </p:nvSpPr>
        <p:spPr bwMode="auto">
          <a:xfrm>
            <a:off x="606425" y="4508500"/>
            <a:ext cx="2201863" cy="412750"/>
          </a:xfrm>
          <a:prstGeom prst="wedgeRectCallout">
            <a:avLst>
              <a:gd name="adj1" fmla="val 99903"/>
              <a:gd name="adj2" fmla="val -96155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local value</a:t>
            </a:r>
          </a:p>
        </p:txBody>
      </p:sp>
      <p:sp>
        <p:nvSpPr>
          <p:cNvPr id="873480" name="AutoShape 8"/>
          <p:cNvSpPr>
            <a:spLocks noChangeArrowheads="1"/>
          </p:cNvSpPr>
          <p:nvPr/>
        </p:nvSpPr>
        <p:spPr bwMode="auto">
          <a:xfrm>
            <a:off x="887413" y="5589588"/>
            <a:ext cx="2480166" cy="400110"/>
          </a:xfrm>
          <a:prstGeom prst="wedgeRectCallout">
            <a:avLst>
              <a:gd name="adj1" fmla="val 65220"/>
              <a:gd name="adj2" fmla="val -251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local function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5651500" y="1268413"/>
            <a:ext cx="3346450" cy="1327150"/>
          </a:xfrm>
          <a:prstGeom prst="wedgeRectCallout">
            <a:avLst>
              <a:gd name="adj1" fmla="val -52468"/>
              <a:gd name="adj2" fmla="val 7882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Type inference. 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safety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C# with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succinctness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a scripting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  <p:bldP spid="873478" grpId="0" animBg="1"/>
      <p:bldP spid="873479" grpId="0" animBg="1"/>
      <p:bldP spid="873480" grpId="0" animBg="1"/>
      <p:bldP spid="8734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- Whitespace Matters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500034" y="1571612"/>
            <a:ext cx="7358114" cy="4286280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computeDeriative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 = f (x - 0.05)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 = f (x + 0.05)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(p2 – p1) / 0.1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35751" y="3750471"/>
            <a:ext cx="250033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4851" y="5589588"/>
            <a:ext cx="2985305" cy="400110"/>
          </a:xfrm>
          <a:prstGeom prst="wedgeRectCallout">
            <a:avLst>
              <a:gd name="adj1" fmla="val -31189"/>
              <a:gd name="adj2" fmla="val -323168"/>
            </a:avLst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Offside (bad indentation)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- Whitespace Matters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500034" y="1571612"/>
            <a:ext cx="7358114" cy="4286280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computeDeriative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 = f (x - 0.05)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 = f (x + 0.05)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(p2 – p1) / 0.1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-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214546" y="1928802"/>
            <a:ext cx="4500594" cy="3714776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Comments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(*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comment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*)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XML doc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x = 1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-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500034" y="1571612"/>
            <a:ext cx="7858180" cy="4214842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/// Computes the approximate numerical derivative </a:t>
            </a:r>
          </a:p>
          <a:p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/// of 'f' at 'x'.</a:t>
            </a: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computeDerivative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 = f (x - 0.05)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 = f (x + 0.05)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(p2 – p1) / 0.1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-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500034" y="1571612"/>
            <a:ext cx="7715304" cy="4000528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/// Computes the approximate numerical derivative </a:t>
            </a:r>
          </a:p>
          <a:p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/// of 'f' at 'x'.</a:t>
            </a:r>
          </a:p>
          <a:p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computeDerivative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p1 = f (x - 0.05)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 = f (x + 0.05)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(p2 – p1) / 0.1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3197" y="3857628"/>
            <a:ext cx="2425792" cy="400110"/>
          </a:xfrm>
          <a:prstGeom prst="wedgeRectCallout">
            <a:avLst>
              <a:gd name="adj1" fmla="val -35760"/>
              <a:gd name="adj2" fmla="val -36068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Standard XML docs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Functional: Functions</a:t>
            </a:r>
            <a:endParaRPr lang="en-GB" b="0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Functions</a:t>
            </a:r>
            <a:r>
              <a:rPr lang="en-GB" sz="2800" dirty="0"/>
              <a:t>: like </a:t>
            </a:r>
            <a:r>
              <a:rPr lang="en-GB" sz="2800" dirty="0" smtClean="0"/>
              <a:t>delegates + unified </a:t>
            </a:r>
            <a:r>
              <a:rPr lang="en-GB" sz="2800" dirty="0"/>
              <a:t>and simple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539750" y="2852738"/>
            <a:ext cx="3243196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n-NO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n-NO" sz="24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fun</a:t>
            </a:r>
            <a:r>
              <a:rPr lang="nn-NO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-&gt; x + 1)</a:t>
            </a:r>
          </a:p>
          <a:p>
            <a:endParaRPr lang="nn-NO" sz="2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nn-NO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x + 1</a:t>
            </a:r>
          </a:p>
          <a:p>
            <a:endParaRPr lang="nn-NO" sz="2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(f, f)</a:t>
            </a:r>
          </a:p>
          <a:p>
            <a:endParaRPr lang="nn-NO" sz="2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nn-NO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: int -&gt; int</a:t>
            </a:r>
          </a:p>
        </p:txBody>
      </p:sp>
      <p:sp>
        <p:nvSpPr>
          <p:cNvPr id="928773" name="AutoShape 5"/>
          <p:cNvSpPr>
            <a:spLocks noChangeArrowheads="1"/>
          </p:cNvSpPr>
          <p:nvPr/>
        </p:nvSpPr>
        <p:spPr bwMode="auto">
          <a:xfrm>
            <a:off x="4352925" y="2643182"/>
            <a:ext cx="1878013" cy="717550"/>
          </a:xfrm>
          <a:prstGeom prst="wedgeRectCallout">
            <a:avLst>
              <a:gd name="adj1" fmla="val -84068"/>
              <a:gd name="adj2" fmla="val 1137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Anonymous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4" name="AutoShape 6"/>
          <p:cNvSpPr>
            <a:spLocks noChangeArrowheads="1"/>
          </p:cNvSpPr>
          <p:nvPr/>
        </p:nvSpPr>
        <p:spPr bwMode="auto">
          <a:xfrm>
            <a:off x="4140200" y="3644900"/>
            <a:ext cx="1766830" cy="707886"/>
          </a:xfrm>
          <a:prstGeom prst="wedgeRectCallout">
            <a:avLst>
              <a:gd name="adj1" fmla="val -74425"/>
              <a:gd name="adj2" fmla="val -2075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Declare a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5" name="AutoShape 7"/>
          <p:cNvSpPr>
            <a:spLocks noChangeArrowheads="1"/>
          </p:cNvSpPr>
          <p:nvPr/>
        </p:nvSpPr>
        <p:spPr bwMode="auto">
          <a:xfrm>
            <a:off x="3929058" y="4500570"/>
            <a:ext cx="2234907" cy="707886"/>
          </a:xfrm>
          <a:prstGeom prst="wedgeRectCallout">
            <a:avLst>
              <a:gd name="adj1" fmla="val -143625"/>
              <a:gd name="adj2" fmla="val -4057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pair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of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function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values</a:t>
            </a:r>
          </a:p>
        </p:txBody>
      </p:sp>
      <p:sp>
        <p:nvSpPr>
          <p:cNvPr id="928779" name="Rectangle 11"/>
          <p:cNvSpPr>
            <a:spLocks noChangeArrowheads="1"/>
          </p:cNvSpPr>
          <p:nvPr/>
        </p:nvSpPr>
        <p:spPr bwMode="auto">
          <a:xfrm>
            <a:off x="5790170" y="2859365"/>
            <a:ext cx="2970685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predicate = 'a -&gt; </a:t>
            </a:r>
            <a:r>
              <a:rPr lang="en-GB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8780" name="Rectangle 12"/>
          <p:cNvSpPr>
            <a:spLocks noChangeArrowheads="1"/>
          </p:cNvSpPr>
          <p:nvPr/>
        </p:nvSpPr>
        <p:spPr bwMode="auto">
          <a:xfrm>
            <a:off x="6105970" y="3435628"/>
            <a:ext cx="2337498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send = 'a -&gt; unit</a:t>
            </a:r>
          </a:p>
        </p:txBody>
      </p:sp>
      <p:sp>
        <p:nvSpPr>
          <p:cNvPr id="928781" name="Rectangle 13"/>
          <p:cNvSpPr>
            <a:spLocks noChangeArrowheads="1"/>
          </p:cNvSpPr>
          <p:nvPr/>
        </p:nvSpPr>
        <p:spPr bwMode="auto">
          <a:xfrm>
            <a:off x="5233683" y="4083328"/>
            <a:ext cx="3477234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threadStart</a:t>
            </a:r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unit -&gt; unit</a:t>
            </a:r>
          </a:p>
        </p:txBody>
      </p: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5076825" y="48688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comparer = 'a 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'a -&gt; </a:t>
            </a:r>
            <a:r>
              <a:rPr lang="en-GB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5076825" y="55165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hasher = 'a -&gt; int</a:t>
            </a:r>
          </a:p>
        </p:txBody>
      </p:sp>
      <p:sp>
        <p:nvSpPr>
          <p:cNvPr id="928784" name="Rectangle 16"/>
          <p:cNvSpPr>
            <a:spLocks noChangeArrowheads="1"/>
          </p:cNvSpPr>
          <p:nvPr/>
        </p:nvSpPr>
        <p:spPr bwMode="auto">
          <a:xfrm>
            <a:off x="4787900" y="6165850"/>
            <a:ext cx="4079875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equality = 'a -&gt; 'a -&gt; bool</a:t>
            </a:r>
          </a:p>
        </p:txBody>
      </p:sp>
      <p:sp>
        <p:nvSpPr>
          <p:cNvPr id="928785" name="AutoShape 17"/>
          <p:cNvSpPr>
            <a:spLocks noChangeArrowheads="1"/>
          </p:cNvSpPr>
          <p:nvPr/>
        </p:nvSpPr>
        <p:spPr bwMode="auto">
          <a:xfrm>
            <a:off x="3419475" y="2435220"/>
            <a:ext cx="1636988" cy="1323439"/>
          </a:xfrm>
          <a:prstGeom prst="wedgeRectCallout">
            <a:avLst>
              <a:gd name="adj1" fmla="val 68421"/>
              <a:gd name="adj2" fmla="val -710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One simple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mechanism,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many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uses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219575" y="5741988"/>
            <a:ext cx="1864870" cy="400110"/>
          </a:xfrm>
          <a:prstGeom prst="wedgeRectCallout">
            <a:avLst>
              <a:gd name="adj1" fmla="val -98449"/>
              <a:gd name="adj2" fmla="val -83630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function type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nimBg="1"/>
      <p:bldP spid="928773" grpId="0" animBg="1"/>
      <p:bldP spid="928773" grpId="1" animBg="1"/>
      <p:bldP spid="928774" grpId="0" animBg="1"/>
      <p:bldP spid="928774" grpId="1" animBg="1"/>
      <p:bldP spid="928775" grpId="0" animBg="1"/>
      <p:bldP spid="928775" grpId="1" animBg="1"/>
      <p:bldP spid="928779" grpId="0" animBg="1"/>
      <p:bldP spid="928780" grpId="0" animBg="1"/>
      <p:bldP spid="928781" grpId="0" animBg="1"/>
      <p:bldP spid="928782" grpId="0" animBg="1"/>
      <p:bldP spid="928783" grpId="0" animBg="1"/>
      <p:bldP spid="928784" grpId="0" animBg="1"/>
      <p:bldP spid="928785" grpId="0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Fundamentals – Basic Operators</a:t>
            </a:r>
            <a:endParaRPr lang="en-GB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071670" y="4286256"/>
            <a:ext cx="4714908" cy="207170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519238" algn="l"/>
              </a:tabLst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Booleans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not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Boolean negation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&amp;&amp;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Boolean “and”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||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Boolean “or”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071670" y="1357298"/>
            <a:ext cx="4643470" cy="257176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Overloaded Arithmetic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+ y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Addition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- y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Subtraction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* y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Multiplication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/ y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Division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% y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Remainder/modulus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-x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Unary negation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Fundamentals: Basic Types (cont.)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785918" y="2071678"/>
            <a:ext cx="5286412" cy="2571767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Basic Types/Literals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GB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 76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string     "</a:t>
            </a:r>
            <a:r>
              <a:rPr kumimoji="0" lang="en-GB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abc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", @"c:\etc"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float      3.14, 3.2e5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char       '7'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GB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true,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unit       ()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Fundamentals: Basic Types (cont.)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Basic Types and Literals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sbyte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System.SByte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	76y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byte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System.Byte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	76uy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int16      = System.Int16		76s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uint16     = System.UInt16		76us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int32      = System.Int32		76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uint32     = System.UInt32		76u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int64      = System.Int64		76L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uint64     = System.UInt64		76UL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string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System.String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	"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abc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", @"c:\etc"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single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System.Single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	3.14f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double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System.Double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	3.14, 3.2e5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char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System.Char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	'7'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nativeint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System.IntPtr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	76n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unativeint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System.UIntPtr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76un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System.Boolean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true,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unit       =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FSharp.Core.Unit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=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System.Object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	box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exn</a:t>
            </a:r>
            <a:r>
              <a:rPr kumimoji="0" lang="en-GB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 = </a:t>
            </a:r>
            <a:r>
              <a:rPr kumimoji="0" lang="en-GB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System.Exception</a:t>
            </a:r>
            <a:r>
              <a:rPr kumimoji="0" lang="en-GB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	new </a:t>
            </a:r>
            <a:r>
              <a:rPr kumimoji="0" lang="en-GB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ArgumentException</a:t>
            </a:r>
            <a:r>
              <a:rPr kumimoji="0" lang="en-GB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baseline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GB" sz="1600" b="1" baseline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= </a:t>
            </a:r>
            <a:r>
              <a:rPr lang="en-GB" sz="1600" b="1" baseline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FSharp.Math.BigInt</a:t>
            </a:r>
            <a:r>
              <a:rPr lang="en-GB" sz="1600" b="1" baseline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	1024I * 1024I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 1024I * 1024I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What is F# about?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Or: </a:t>
            </a:r>
            <a:r>
              <a:rPr lang="en-GB" sz="2400" i="1" dirty="0" smtClean="0"/>
              <a:t>Why is Microsoft investing in functional programming anyway?</a:t>
            </a:r>
            <a:endParaRPr lang="en-GB" sz="24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4714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Functional– Pipelines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357422" y="2000240"/>
            <a:ext cx="4357718" cy="350046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4000" b="1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|&gt; f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79372" y="2565400"/>
            <a:ext cx="2608407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The pipeline operator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Functional– Pipelines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357422" y="2000240"/>
            <a:ext cx="4357718" cy="350046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4000" b="1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3600" b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|&gt; f1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|&gt; f2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|&gt; f3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14655" y="2132104"/>
            <a:ext cx="2379177" cy="707886"/>
          </a:xfrm>
          <a:prstGeom prst="wedgeRectCallout">
            <a:avLst>
              <a:gd name="adj1" fmla="val 69543"/>
              <a:gd name="adj2" fmla="val 54808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Successive stages 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in a pipeline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Functional – Pipelining</a:t>
            </a:r>
            <a:endParaRPr lang="en-GB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57158" y="1285860"/>
            <a:ext cx="8501122" cy="5000660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System.IO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files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Directory.GetFiles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(@"c:\", "*.*",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SearchOption.AllDirectories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totalSize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files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|&gt; Array.map (fun file -&gt;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file)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|&gt; Array.map (fun info -&gt;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info.Length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|&gt; Array.sum</a:t>
            </a:r>
          </a:p>
          <a:p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450558" y="5011648"/>
            <a:ext cx="2050561" cy="400110"/>
          </a:xfrm>
          <a:prstGeom prst="wedgeRectCallout">
            <a:avLst>
              <a:gd name="adj1" fmla="val -63540"/>
              <a:gd name="adj2" fmla="val -157268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Sum of file sizes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Functional – Pipelining</a:t>
            </a:r>
            <a:endParaRPr lang="en-GB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57158" y="1285860"/>
            <a:ext cx="8501122" cy="5000660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System.IO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files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Directory.GetFiles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(@"c:\", "*.*",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SearchOption.AllDirectories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totalSize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files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|&gt; Array.map (fun file -&gt;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file)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Array.sumBy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(fun info -&gt;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info.Length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321521" y="4857760"/>
            <a:ext cx="2308645" cy="707886"/>
          </a:xfrm>
          <a:prstGeom prst="wedgeRectCallout">
            <a:avLst>
              <a:gd name="adj1" fmla="val -90063"/>
              <a:gd name="adj2" fmla="val -80298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Combining stages 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from a pipeline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Tutorial: Functional Data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[ …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kindergartenActivities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() 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Baking.fs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PlayingInGarden.fs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SayingGoodbye.fs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]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786578" y="991355"/>
            <a:ext cx="2214578" cy="369332"/>
          </a:xfrm>
          <a:prstGeom prst="wedgeRectCallout">
            <a:avLst>
              <a:gd name="adj1" fmla="val -119814"/>
              <a:gd name="adj2" fmla="val 26164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Simple 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[ …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kindergartenActivities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()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[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Baking.fs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PlayingInGarden.fs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SayingGoodbye.fs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]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500826" y="991355"/>
            <a:ext cx="2500330" cy="369332"/>
          </a:xfrm>
          <a:prstGeom prst="wedgeRectCallout">
            <a:avLst>
              <a:gd name="adj1" fmla="val -108474"/>
              <a:gd name="adj2" fmla="val 291211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Same thing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[ …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kindergartenActivities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()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[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PlayingInGarden.fs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DateTime.Now.DayOfWeek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 Monday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then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Baking.fs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SayingGoodbye.fs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]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143636" y="714356"/>
            <a:ext cx="2857520" cy="369332"/>
          </a:xfrm>
          <a:prstGeom prst="wedgeRectCallout">
            <a:avLst>
              <a:gd name="adj1" fmla="val -84196"/>
              <a:gd name="adj2" fmla="val 33851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Yield + Conditionals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[ …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kindergartenActivities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()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[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PlayingInGarden.fs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“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DateTime.Now.DayOfWeek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| Monday  -&gt;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Baking.fs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| Tuesday -&gt;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Building.fs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| _       -&gt;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Singing.fs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StoryTelling.fs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 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SayingGoodbye.fs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]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72132" y="714356"/>
            <a:ext cx="3429024" cy="369332"/>
          </a:xfrm>
          <a:prstGeom prst="wedgeRectCallout">
            <a:avLst>
              <a:gd name="adj1" fmla="val -44475"/>
              <a:gd name="adj2" fmla="val 313171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Match too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[ …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weekDay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()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yield!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kindergartenActivities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yield!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afternoonActivities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GoToBed.fs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]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715140" y="714356"/>
            <a:ext cx="2286016" cy="369332"/>
          </a:xfrm>
          <a:prstGeom prst="wedgeRectCallout">
            <a:avLst>
              <a:gd name="adj1" fmla="val -97211"/>
              <a:gd name="adj2" fmla="val 2207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Yield many!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[ …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tableOfSquares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n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1 .. n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(x, x*x) ]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allActivities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children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child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children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WakeUp.fs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yield!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morningActivities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child ]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858016" y="714356"/>
            <a:ext cx="2143140" cy="369332"/>
          </a:xfrm>
          <a:prstGeom prst="wedgeRectCallout">
            <a:avLst>
              <a:gd name="adj1" fmla="val -171678"/>
              <a:gd name="adj2" fmla="val 33851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For loops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00860" y="1928802"/>
            <a:ext cx="2143140" cy="369332"/>
          </a:xfrm>
          <a:prstGeom prst="wedgeRectCallout">
            <a:avLst>
              <a:gd name="adj1" fmla="val -119460"/>
              <a:gd name="adj2" fmla="val 37176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For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[ …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00200"/>
            <a:ext cx="8461406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allFiles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dir 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[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file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Directory.GetFiles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dir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file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subdir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Directory.GetDirectories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dir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yield!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allFiles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subdir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]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allFiles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@"C:\Demo"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72132" y="714356"/>
            <a:ext cx="3429024" cy="923330"/>
          </a:xfrm>
          <a:prstGeom prst="wedgeRectCallout">
            <a:avLst>
              <a:gd name="adj1" fmla="val -75520"/>
              <a:gd name="adj2" fmla="val 13748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We can do I/O  here</a:t>
            </a:r>
          </a:p>
          <a:p>
            <a:pPr algn="ctr"/>
            <a:endParaRPr lang="en-GB" b="1" dirty="0" smtClean="0">
              <a:solidFill>
                <a:schemeClr val="bg1"/>
              </a:solidFill>
            </a:endParaRP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This is F#, not Haskell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</a:t>
            </a:r>
            <a:r>
              <a:rPr lang="en-US" dirty="0" err="1" smtClean="0"/>
              <a:t>seq</a:t>
            </a:r>
            <a:r>
              <a:rPr lang="en-US" dirty="0" smtClean="0"/>
              <a:t> { … 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allFiles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dir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file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Directory.GetFiles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dir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file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subdir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Directory.GetDirectories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dir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yield!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allFiles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subdir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allFiles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@"C:\WINDOWS"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|&gt;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Seq.take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100 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|&gt; show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24532" y="866756"/>
            <a:ext cx="3429024" cy="646331"/>
          </a:xfrm>
          <a:prstGeom prst="wedgeRectCallout">
            <a:avLst>
              <a:gd name="adj1" fmla="val -75122"/>
              <a:gd name="adj2" fmla="val 9020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Same syntax, but generated on demand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</a:t>
            </a:r>
            <a:r>
              <a:rPr lang="en-US" dirty="0" err="1" smtClean="0"/>
              <a:t>seq</a:t>
            </a:r>
            <a:r>
              <a:rPr lang="en-US" dirty="0" smtClean="0"/>
              <a:t> { …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someFilesOnDemand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"about to yield #1"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"File1.fs"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"about to yield #2"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"File3.fs"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"finishing..." }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someFilesOnDemand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someFilesOnDemand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|&gt;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Seq.toList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15008" y="3286124"/>
            <a:ext cx="2571768" cy="369332"/>
          </a:xfrm>
          <a:prstGeom prst="wedgeRectCallout">
            <a:avLst>
              <a:gd name="adj1" fmla="val -144110"/>
              <a:gd name="adj2" fmla="val 14193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Does nothing!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929322" y="3929066"/>
            <a:ext cx="2571768" cy="369332"/>
          </a:xfrm>
          <a:prstGeom prst="wedgeRectCallout">
            <a:avLst>
              <a:gd name="adj1" fmla="val -130843"/>
              <a:gd name="adj2" fmla="val 138243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Does everything!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Data with </a:t>
            </a:r>
            <a:r>
              <a:rPr lang="en-US" dirty="0" err="1" smtClean="0"/>
              <a:t>seq</a:t>
            </a:r>
            <a:r>
              <a:rPr lang="en-US" dirty="0" smtClean="0"/>
              <a:t> { …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randomWalk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x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x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yield!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randomWalk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x+rnd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()) }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3429024" cy="646331"/>
          </a:xfrm>
          <a:prstGeom prst="wedgeRectCallout">
            <a:avLst>
              <a:gd name="adj1" fmla="val -81092"/>
              <a:gd name="adj2" fmla="val 1239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Because it's on-demand, things can now be infinite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Functional Data – Recap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[ 0..1000 ]   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[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0..1000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(x, x * x) 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[|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0..1000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(x, x * x) |]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seq {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0..1000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(x, x * x) }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786314" y="1214422"/>
            <a:ext cx="1928826" cy="707886"/>
          </a:xfrm>
          <a:prstGeom prst="wedgeRectCallout">
            <a:avLst>
              <a:gd name="adj1" fmla="val -153680"/>
              <a:gd name="adj2" fmla="val 85301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Range</a:t>
            </a:r>
          </a:p>
          <a:p>
            <a:pPr algn="ctr"/>
            <a:r>
              <a:rPr lang="en-GB" sz="2000" b="1" dirty="0" smtClean="0"/>
              <a:t>Expressions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786578" y="1785926"/>
            <a:ext cx="1928826" cy="400110"/>
          </a:xfrm>
          <a:prstGeom prst="wedgeRectCallout">
            <a:avLst>
              <a:gd name="adj1" fmla="val -96542"/>
              <a:gd name="adj2" fmla="val 8118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List via query</a:t>
            </a:r>
            <a:endParaRPr lang="en-GB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786578" y="2357430"/>
            <a:ext cx="2180412" cy="400110"/>
          </a:xfrm>
          <a:prstGeom prst="wedgeRectCallout">
            <a:avLst>
              <a:gd name="adj1" fmla="val -52829"/>
              <a:gd name="adj2" fmla="val 9617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Array via query</a:t>
            </a:r>
            <a:endParaRPr lang="en-GB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643702" y="4143380"/>
            <a:ext cx="2180412" cy="707886"/>
          </a:xfrm>
          <a:prstGeom prst="wedgeRectCallout">
            <a:avLst>
              <a:gd name="adj1" fmla="val -81825"/>
              <a:gd name="adj2" fmla="val -9490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Sequence</a:t>
            </a:r>
          </a:p>
          <a:p>
            <a:pPr algn="ctr"/>
            <a:r>
              <a:rPr lang="en-GB" sz="2000" b="1" dirty="0" smtClean="0"/>
              <a:t>via query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Data – Generating Structured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85786" y="2214554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Suit =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| Heart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| Diamond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| Spade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| Club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type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PlayingCard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=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| Ace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of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Suit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| King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of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Suit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| Queen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of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Suit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| Jack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of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Suit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|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ValueCard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of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* Suit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GB" b="1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857752" y="1714488"/>
            <a:ext cx="2500330" cy="707886"/>
          </a:xfrm>
          <a:prstGeom prst="wedgeRectCallout">
            <a:avLst>
              <a:gd name="adj1" fmla="val -137851"/>
              <a:gd name="adj2" fmla="val 102653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Union type </a:t>
            </a:r>
          </a:p>
          <a:p>
            <a:pPr algn="ctr"/>
            <a:r>
              <a:rPr lang="en-GB" sz="2000" b="1" dirty="0" smtClean="0"/>
              <a:t>(no data = </a:t>
            </a:r>
            <a:r>
              <a:rPr lang="en-GB" sz="2000" b="1" dirty="0" err="1" smtClean="0"/>
              <a:t>enum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5500694" y="3571876"/>
            <a:ext cx="1928826" cy="707886"/>
          </a:xfrm>
          <a:prstGeom prst="wedgeRectCallout">
            <a:avLst>
              <a:gd name="adj1" fmla="val -153680"/>
              <a:gd name="adj2" fmla="val 85301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Union type </a:t>
            </a:r>
          </a:p>
          <a:p>
            <a:pPr algn="ctr"/>
            <a:r>
              <a:rPr lang="en-GB" sz="2000" b="1" dirty="0" smtClean="0"/>
              <a:t>with data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Data – Generating Structured Data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85786" y="2214554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let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suits = [ Heart; Diamond; Spade; Club ]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let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deckOfCards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=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[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suit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suits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     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yield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Ace suit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     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yield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King suit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     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yield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Queen suit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     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yield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Jack suit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     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value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in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2 .. 10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do</a:t>
            </a:r>
            <a:endParaRPr lang="en-GB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             </a:t>
            </a:r>
            <a:r>
              <a:rPr lang="en-GB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yield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b="1" dirty="0" err="1" smtClean="0">
                <a:latin typeface="Consolas" pitchFamily="49" charset="0"/>
                <a:ea typeface="Calibri"/>
                <a:cs typeface="Consolas" pitchFamily="49" charset="0"/>
              </a:rPr>
              <a:t>ValueCard</a:t>
            </a: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 (value, suit) ]</a:t>
            </a:r>
          </a:p>
          <a:p>
            <a:pPr>
              <a:spcAft>
                <a:spcPts val="0"/>
              </a:spcAft>
            </a:pPr>
            <a:r>
              <a:rPr lang="en-GB" b="1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GB" b="1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215074" y="2571744"/>
            <a:ext cx="2500330" cy="707886"/>
          </a:xfrm>
          <a:prstGeom prst="wedgeRectCallout">
            <a:avLst>
              <a:gd name="adj1" fmla="val -113834"/>
              <a:gd name="adj2" fmla="val 8915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Generate a deck</a:t>
            </a:r>
          </a:p>
          <a:p>
            <a:pPr algn="ctr"/>
            <a:r>
              <a:rPr lang="en-GB" sz="2000" b="1" dirty="0" smtClean="0"/>
              <a:t>of cards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Immutability the norm…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548" t="20067" r="43941" b="26003"/>
          <a:stretch>
            <a:fillRect/>
          </a:stretch>
        </p:blipFill>
        <p:spPr bwMode="auto">
          <a:xfrm>
            <a:off x="285720" y="1000108"/>
            <a:ext cx="4500594" cy="30718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900101" name="AutoShape 5"/>
          <p:cNvSpPr>
            <a:spLocks noChangeArrowheads="1"/>
          </p:cNvSpPr>
          <p:nvPr/>
        </p:nvSpPr>
        <p:spPr bwMode="auto">
          <a:xfrm>
            <a:off x="142844" y="4429132"/>
            <a:ext cx="1800225" cy="1022350"/>
          </a:xfrm>
          <a:prstGeom prst="wedgeRectCallout">
            <a:avLst>
              <a:gd name="adj1" fmla="val 13256"/>
              <a:gd name="adj2" fmla="val -195814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Values may not be 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007" t="16250" r="18985" b="11250"/>
          <a:stretch>
            <a:fillRect/>
          </a:stretch>
        </p:blipFill>
        <p:spPr bwMode="auto">
          <a:xfrm>
            <a:off x="2214546" y="2071678"/>
            <a:ext cx="654273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0103" name="AutoShape 7"/>
          <p:cNvSpPr>
            <a:spLocks noChangeArrowheads="1"/>
          </p:cNvSpPr>
          <p:nvPr/>
        </p:nvSpPr>
        <p:spPr bwMode="auto">
          <a:xfrm>
            <a:off x="5105375" y="1884348"/>
            <a:ext cx="2592387" cy="717550"/>
          </a:xfrm>
          <a:prstGeom prst="wedgeRectCallout">
            <a:avLst>
              <a:gd name="adj1" fmla="val -50233"/>
              <a:gd name="adj2" fmla="val 1135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Data is immutable by default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857620" y="5357826"/>
            <a:ext cx="2235197" cy="523220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sym typeface="Wingdings"/>
              </a:rPr>
              <a:t></a:t>
            </a:r>
            <a:r>
              <a:rPr lang="en-GB" sz="2000" b="1" dirty="0" smtClean="0"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Not Mutate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613" y="4929198"/>
            <a:ext cx="2592387" cy="461665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CC00"/>
                </a:solidFill>
                <a:sym typeface="Wingdings"/>
              </a:rPr>
              <a:t></a:t>
            </a:r>
            <a:r>
              <a:rPr lang="en-GB" sz="2000" b="1" dirty="0" smtClean="0">
                <a:solidFill>
                  <a:srgbClr val="008000"/>
                </a:solidFill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Copy &amp; Update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1" grpId="0" animBg="1"/>
      <p:bldP spid="900103" grpId="0" animBg="1"/>
      <p:bldP spid="16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Praise of 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Immutable objects can be relied upon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transfer between threads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be aliased safely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lead to (different) optimization opportunities</a:t>
            </a: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120090" cy="34147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Implement Blackjack.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(To keep things simple, Aces are always worth 11.)</a:t>
            </a:r>
          </a:p>
          <a:p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Design: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type Card = ...</a:t>
            </a:r>
          </a:p>
          <a:p>
            <a:endParaRPr lang="en-US" sz="20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type Result = Busted | Blackjack | Hand of 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int</a:t>
            </a:r>
            <a:endParaRPr lang="en-US" sz="20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judgeHand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(cards : Card list) : 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HandType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Tutorial: Pattern Matching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Functional–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357422" y="2000240"/>
            <a:ext cx="4357718" cy="350046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3200" b="1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match</a:t>
            </a:r>
            <a:r>
              <a:rPr kumimoji="0" lang="en-US" sz="28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r>
              <a:rPr kumimoji="0" 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GB" sz="2800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with</a:t>
            </a:r>
            <a:r>
              <a:rPr kumimoji="0" 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  <a:r>
              <a:rPr kumimoji="0" 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pat </a:t>
            </a:r>
            <a:r>
              <a:rPr kumimoji="0" lang="en-US" sz="2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28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r>
              <a:rPr kumimoji="0" 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  <a:r>
              <a:rPr kumimoji="0" 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pat </a:t>
            </a:r>
            <a:r>
              <a:rPr kumimoji="0" lang="en-US" sz="2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-&gt;</a:t>
            </a:r>
            <a:r>
              <a:rPr kumimoji="0" lang="en-US" sz="28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r>
              <a:rPr kumimoji="0" lang="en-US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– Tables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43932" cy="45720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/// Truth table for AND via pattern matching</a:t>
            </a:r>
          </a:p>
          <a:p>
            <a:endParaRPr lang="en-GB" sz="2000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testAnd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x y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x, y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true, true -&gt; true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true, false -&gt; false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false, true -&gt; false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false, false -&gt; false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testAnd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testAnd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true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GB" sz="20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it :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true</a:t>
            </a:r>
            <a:endParaRPr kumimoji="0" lang="en-US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955083" y="2725632"/>
            <a:ext cx="1399870" cy="400110"/>
          </a:xfrm>
          <a:prstGeom prst="wedgeRectCallout">
            <a:avLst>
              <a:gd name="adj1" fmla="val -136269"/>
              <a:gd name="adj2" fmla="val 6429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Truth table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Patterns– Wildcards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43932" cy="45720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/// Truth table for AND via pattern matching</a:t>
            </a:r>
          </a:p>
          <a:p>
            <a:endParaRPr lang="en-GB" sz="2000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testAnd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x y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x, y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true, true -&gt; true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_ -&gt; false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testAnd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testAnd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true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GB" sz="20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it :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true</a:t>
            </a:r>
            <a:endParaRPr kumimoji="0" lang="en-US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05697" y="2725632"/>
            <a:ext cx="2098651" cy="400110"/>
          </a:xfrm>
          <a:prstGeom prst="wedgeRectCallout">
            <a:avLst>
              <a:gd name="adj1" fmla="val -161938"/>
              <a:gd name="adj2" fmla="val 9158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“Match anything”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– Missing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43932" cy="45720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/// Truth table for AND via pattern matching</a:t>
            </a:r>
          </a:p>
          <a:p>
            <a:endParaRPr lang="en-GB" sz="2000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testAnd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x y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x, y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true, true -&gt; true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true, false -&gt; false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false, false -&gt; false</a:t>
            </a:r>
          </a:p>
          <a:p>
            <a:endParaRPr kumimoji="0" lang="en-GB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warning FS0027: Missing case, ‘(false, true)'</a:t>
            </a:r>
            <a:endParaRPr lang="en-US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kumimoji="0" lang="en-US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821301" y="2725632"/>
            <a:ext cx="1667444" cy="400110"/>
          </a:xfrm>
          <a:prstGeom prst="wedgeRectCallout">
            <a:avLst>
              <a:gd name="adj1" fmla="val -96200"/>
              <a:gd name="adj2" fmla="val 152985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Missing case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– Naming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43932" cy="45720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endParaRPr lang="en-GB" sz="2000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formatGreeting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name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name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"Robert"  -&gt; "Hello, Bob"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"William" -&gt; "Hello, Bill"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x         -&gt;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sprintf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"Hello, %s" x</a:t>
            </a:r>
          </a:p>
          <a:p>
            <a:endParaRPr kumimoji="0" lang="en-GB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4429124" y="4500570"/>
            <a:ext cx="4429156" cy="1714512"/>
          </a:xfrm>
          <a:prstGeom prst="foldedCorner">
            <a:avLst>
              <a:gd name="adj" fmla="val 12866"/>
            </a:avLst>
          </a:prstGeom>
          <a:solidFill>
            <a:srgbClr val="FFC000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formatGreeting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"Earl";;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Hello, Earl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– Naming Things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072494" cy="45720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endParaRPr lang="en-GB" sz="2000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billLong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"William"</a:t>
            </a:r>
          </a:p>
          <a:p>
            <a:endParaRPr lang="en-GB" sz="2000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formatGreeting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name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name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"Robert"  -&gt; "Hello, Bob"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billLong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-&gt; "Hello, Bill!"</a:t>
            </a:r>
          </a:p>
          <a:p>
            <a:r>
              <a:rPr lang="en-GB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| x         -&gt; </a:t>
            </a:r>
            <a:r>
              <a:rPr lang="en-GB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sprintf</a:t>
            </a:r>
            <a:r>
              <a:rPr lang="en-GB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"Hello, %s" x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warning FS0026: This rule will never be matched.</a:t>
            </a:r>
            <a:endParaRPr kumimoji="0" lang="en-US" sz="2000" b="1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– Literal Patterns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43932" cy="45720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[&lt;Literal&gt;]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BillLong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"William"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[&lt;Literal&gt;]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BobLong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"Robert"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formatGreeting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name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name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BobLong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-&gt; "Hello, Bob"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BillLong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-&gt; "Hello, Bill!"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| x         -&gt;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sprintf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"Hello, %s" x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– Or Patterns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43932" cy="45720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[&lt;Literal&gt;]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BillLong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"William"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[&lt;Literal&gt;]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BobLong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= "Robert"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formatGreeting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name =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name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"Bob"  |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BobLong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-&gt; "Hello, Bob"</a:t>
            </a:r>
          </a:p>
          <a:p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| "Bill" | </a:t>
            </a:r>
            <a:r>
              <a:rPr lang="en-GB" sz="2000" b="1" dirty="0" err="1" smtClean="0">
                <a:latin typeface="Consolas" pitchFamily="49" charset="0"/>
                <a:cs typeface="Consolas" pitchFamily="49" charset="0"/>
              </a:rPr>
              <a:t>BillLong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-&gt; "Hello, Bill!"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| x         -&gt;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sprintf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"Hello, %s" x</a:t>
            </a: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– when Guards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42910" y="1142984"/>
            <a:ext cx="8001056" cy="507209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6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System</a:t>
            </a:r>
          </a:p>
          <a:p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6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rng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= new Random()</a:t>
            </a:r>
          </a:p>
          <a:p>
            <a:r>
              <a:rPr lang="en-GB" sz="16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secretNumber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rng.Next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() % 100</a:t>
            </a:r>
          </a:p>
          <a:p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6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16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GB" sz="16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highLowGameStep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() =</a:t>
            </a: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"Guess the secret number:"</a:t>
            </a: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guess =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() |&gt; int32</a:t>
            </a: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6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guess </a:t>
            </a:r>
            <a:r>
              <a:rPr lang="en-GB" sz="16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| </a:t>
            </a:r>
            <a:r>
              <a:rPr lang="en-GB" sz="1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_ when guess &gt; </a:t>
            </a:r>
            <a:r>
              <a:rPr lang="en-GB" sz="1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secretNumber</a:t>
            </a:r>
            <a:r>
              <a:rPr lang="en-GB" sz="1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-&gt; </a:t>
            </a: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"The secret number is lower."</a:t>
            </a: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highLowGameStep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| _ </a:t>
            </a:r>
            <a:r>
              <a:rPr lang="en-GB" sz="1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when guess &lt; </a:t>
            </a:r>
            <a:r>
              <a:rPr lang="en-GB" sz="1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secretNumber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-&gt; </a:t>
            </a: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"The secret number is higher."</a:t>
            </a: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highLowGameStep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| _ -&gt; </a:t>
            </a:r>
          </a:p>
          <a:p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 "You've guessed correctly!"</a:t>
            </a:r>
          </a:p>
          <a:p>
            <a:endParaRPr lang="en-GB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en-GB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121864" y="2725632"/>
            <a:ext cx="1066319" cy="400110"/>
          </a:xfrm>
          <a:prstGeom prst="wedgeRectCallout">
            <a:avLst>
              <a:gd name="adj1" fmla="val -209364"/>
              <a:gd name="adj2" fmla="val 112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“Guard”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– Matching Structured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43932" cy="457203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GB" sz="2000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rec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ea typeface="Calibri"/>
                <a:cs typeface="Consolas" pitchFamily="49" charset="0"/>
              </a:rPr>
              <a:t>listLength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l =</a:t>
            </a: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match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l </a:t>
            </a:r>
            <a:r>
              <a:rPr lang="en-GB" sz="2000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with</a:t>
            </a: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   | [] </a:t>
            </a:r>
            <a:r>
              <a:rPr lang="en-GB" sz="2000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-&gt;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0</a:t>
            </a: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   | [_] </a:t>
            </a:r>
            <a:r>
              <a:rPr lang="en-GB" sz="2000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-&gt;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1</a:t>
            </a: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   | [_; _] </a:t>
            </a:r>
            <a:r>
              <a:rPr lang="en-GB" sz="2000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-&gt;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2</a:t>
            </a: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   | [_; _; _] </a:t>
            </a:r>
            <a:r>
              <a:rPr lang="en-GB" sz="2000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-&gt;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3</a:t>
            </a: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   | </a:t>
            </a:r>
            <a:r>
              <a:rPr lang="en-GB" sz="2000" b="1" dirty="0" err="1" smtClean="0">
                <a:latin typeface="Consolas" pitchFamily="49" charset="0"/>
                <a:ea typeface="Calibri"/>
                <a:cs typeface="Consolas" pitchFamily="49" charset="0"/>
              </a:rPr>
              <a:t>hd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:: tail </a:t>
            </a:r>
            <a:r>
              <a:rPr lang="en-GB" sz="2000" b="1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-&gt;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1 + </a:t>
            </a:r>
            <a:r>
              <a:rPr lang="en-GB" sz="2000" b="1" dirty="0" err="1" smtClean="0">
                <a:latin typeface="Consolas" pitchFamily="49" charset="0"/>
                <a:ea typeface="Calibri"/>
                <a:cs typeface="Consolas" pitchFamily="49" charset="0"/>
              </a:rPr>
              <a:t>listLength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tail</a:t>
            </a: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GB" sz="2000" b="1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325049" y="2571744"/>
            <a:ext cx="2659959" cy="707886"/>
          </a:xfrm>
          <a:prstGeom prst="wedgeRectCallout">
            <a:avLst>
              <a:gd name="adj1" fmla="val -112150"/>
              <a:gd name="adj2" fmla="val 3775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series of structured 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patterns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Patterns – Everywhere!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441552" y="2185974"/>
            <a:ext cx="2159566" cy="454283"/>
          </a:xfrm>
          <a:prstGeom prst="foldedCorner">
            <a:avLst>
              <a:gd name="adj" fmla="val 12500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endParaRPr lang="en-GB" sz="2000" i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lded Corner 924687"/>
          <p:cNvSpPr>
            <a:spLocks noChangeArrowheads="1"/>
          </p:cNvSpPr>
          <p:nvPr/>
        </p:nvSpPr>
        <p:spPr bwMode="auto">
          <a:xfrm>
            <a:off x="441552" y="4114800"/>
            <a:ext cx="2441694" cy="1502628"/>
          </a:xfrm>
          <a:prstGeom prst="foldedCorner">
            <a:avLst>
              <a:gd name="adj" fmla="val 12500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with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endParaRPr lang="en-GB" sz="2000" i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endParaRPr lang="en-GB" sz="2000" i="1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endParaRPr lang="en-GB" sz="2000" i="1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441552" y="3471858"/>
            <a:ext cx="3570208" cy="454283"/>
          </a:xfrm>
          <a:prstGeom prst="foldedCorner">
            <a:avLst>
              <a:gd name="adj" fmla="val 12500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endParaRPr lang="en-GB" sz="2000" i="1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olded Corner 924687"/>
          <p:cNvSpPr>
            <a:spLocks noChangeArrowheads="1"/>
          </p:cNvSpPr>
          <p:nvPr/>
        </p:nvSpPr>
        <p:spPr bwMode="auto">
          <a:xfrm>
            <a:off x="4942146" y="3829048"/>
            <a:ext cx="3852337" cy="1852077"/>
          </a:xfrm>
          <a:prstGeom prst="foldedCorner">
            <a:avLst>
              <a:gd name="adj" fmla="val 12500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for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do</a:t>
            </a:r>
          </a:p>
          <a:p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do</a:t>
            </a:r>
            <a:endParaRPr lang="en-GB" sz="2000" i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endParaRPr lang="en-GB" sz="2000" i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...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yield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GB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olded Corner 924687"/>
          <p:cNvSpPr>
            <a:spLocks noChangeArrowheads="1"/>
          </p:cNvSpPr>
          <p:nvPr/>
        </p:nvSpPr>
        <p:spPr bwMode="auto">
          <a:xfrm>
            <a:off x="4942146" y="2185974"/>
            <a:ext cx="2159566" cy="1502628"/>
          </a:xfrm>
          <a:prstGeom prst="foldedCorner">
            <a:avLst>
              <a:gd name="adj" fmla="val 12500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with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endParaRPr lang="en-GB" sz="2000" i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0444" y="218597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Binding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584824" y="3971924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Function</a:t>
            </a:r>
          </a:p>
          <a:p>
            <a:r>
              <a:rPr lang="en-GB" dirty="0" smtClean="0"/>
              <a:t>binding</a:t>
            </a:r>
            <a:endParaRPr lang="en-GB" dirty="0"/>
          </a:p>
        </p:txBody>
      </p:sp>
      <p:sp>
        <p:nvSpPr>
          <p:cNvPr id="13" name="Folded Corner 924687"/>
          <p:cNvSpPr>
            <a:spLocks noChangeArrowheads="1"/>
          </p:cNvSpPr>
          <p:nvPr/>
        </p:nvSpPr>
        <p:spPr bwMode="auto">
          <a:xfrm>
            <a:off x="441552" y="2828916"/>
            <a:ext cx="2300630" cy="454283"/>
          </a:xfrm>
          <a:prstGeom prst="foldedCorner">
            <a:avLst>
              <a:gd name="adj" fmla="val 12500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i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pat</a:t>
            </a:r>
            <a:r>
              <a:rPr lang="en-GB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GB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</a:t>
            </a:r>
            <a:endParaRPr lang="en-GB" sz="2000" i="1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3320" y="282891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Values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156196" y="4972056"/>
            <a:ext cx="122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Match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371038" y="2185974"/>
            <a:ext cx="105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Exception</a:t>
            </a:r>
          </a:p>
          <a:p>
            <a:r>
              <a:rPr lang="en-GB" dirty="0" smtClean="0"/>
              <a:t>Handling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728228" y="325754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Sequence </a:t>
            </a:r>
          </a:p>
          <a:p>
            <a:r>
              <a:rPr lang="en-GB" dirty="0" smtClean="0"/>
              <a:t>expressions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Tutorial: Imperative Programming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Imperative – Changing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You can do it:</a:t>
            </a:r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85786" y="2214554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mutable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x = 1</a:t>
            </a: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x &lt;- x + 1</a:t>
            </a: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x &lt;- x + 2</a:t>
            </a: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endParaRPr lang="en-GB" sz="2000" b="1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Imperative – Reference Cells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Some data structures are inherently mutable</a:t>
            </a:r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85786" y="2214554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type 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  <a:ea typeface="Calibri"/>
                <a:cs typeface="Consolas" pitchFamily="49" charset="0"/>
              </a:rPr>
              <a:t>ReferenceCell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&lt;'T&gt; = </a:t>
            </a:r>
          </a:p>
          <a:p>
            <a:pPr>
              <a:spcAft>
                <a:spcPts val="0"/>
              </a:spcAft>
            </a:pP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   {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mutable 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contents : 'T }</a:t>
            </a: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ref x = { contents = x }</a:t>
            </a: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ea typeface="Calibri"/>
                <a:cs typeface="Consolas" pitchFamily="49" charset="0"/>
              </a:rPr>
              <a:t>let </a:t>
            </a:r>
            <a:r>
              <a:rPr lang="en-GB" sz="2000" b="1" dirty="0" err="1" smtClean="0">
                <a:latin typeface="Consolas" pitchFamily="49" charset="0"/>
                <a:ea typeface="Calibri"/>
                <a:cs typeface="Consolas" pitchFamily="49" charset="0"/>
              </a:rPr>
              <a:t>refCell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= ref 3</a:t>
            </a: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b="1" dirty="0" err="1" smtClean="0">
                <a:latin typeface="Consolas" pitchFamily="49" charset="0"/>
                <a:ea typeface="Calibri"/>
                <a:cs typeface="Consolas" pitchFamily="49" charset="0"/>
              </a:rPr>
              <a:t>refCell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&lt;- </a:t>
            </a:r>
            <a:r>
              <a:rPr lang="en-GB" sz="2000" b="1" dirty="0" err="1" smtClean="0">
                <a:latin typeface="Consolas" pitchFamily="49" charset="0"/>
                <a:ea typeface="Calibri"/>
                <a:cs typeface="Consolas" pitchFamily="49" charset="0"/>
              </a:rPr>
              <a:t>refCell.contents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+ 1</a:t>
            </a: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b="1" dirty="0" err="1" smtClean="0">
                <a:latin typeface="Consolas" pitchFamily="49" charset="0"/>
                <a:ea typeface="Calibri"/>
                <a:cs typeface="Consolas" pitchFamily="49" charset="0"/>
              </a:rPr>
              <a:t>refCell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&lt;- </a:t>
            </a:r>
            <a:r>
              <a:rPr lang="en-GB" sz="2000" b="1" dirty="0" err="1" smtClean="0">
                <a:latin typeface="Consolas" pitchFamily="49" charset="0"/>
                <a:ea typeface="Calibri"/>
                <a:cs typeface="Consolas" pitchFamily="49" charset="0"/>
              </a:rPr>
              <a:t>refCell.contents</a:t>
            </a:r>
            <a:r>
              <a:rPr lang="en-GB" sz="2000" b="1" dirty="0" smtClean="0">
                <a:latin typeface="Consolas" pitchFamily="49" charset="0"/>
                <a:ea typeface="Calibri"/>
                <a:cs typeface="Consolas" pitchFamily="49" charset="0"/>
              </a:rPr>
              <a:t> + 3</a:t>
            </a: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endParaRPr lang="en-GB" sz="20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endParaRPr lang="en-GB" sz="20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Imperative – Mutable 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Some Other Mutable Collections</a:t>
            </a:r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85786" y="2214554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endParaRPr lang="en-GB" sz="28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8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GB" sz="2800" dirty="0" err="1" smtClean="0">
                <a:latin typeface="Consolas" pitchFamily="49" charset="0"/>
                <a:ea typeface="Calibri"/>
                <a:cs typeface="Consolas" pitchFamily="49" charset="0"/>
              </a:rPr>
              <a:t>ResizeArray</a:t>
            </a:r>
            <a:r>
              <a:rPr lang="en-GB" sz="2800" dirty="0" smtClean="0">
                <a:latin typeface="Consolas" pitchFamily="49" charset="0"/>
                <a:ea typeface="Calibri"/>
                <a:cs typeface="Consolas" pitchFamily="49" charset="0"/>
              </a:rPr>
              <a:t>&lt;'T&gt;</a:t>
            </a:r>
          </a:p>
          <a:p>
            <a:pPr>
              <a:spcAft>
                <a:spcPts val="0"/>
              </a:spcAft>
            </a:pPr>
            <a:endParaRPr lang="en-GB" sz="28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800" dirty="0" smtClean="0">
                <a:latin typeface="Consolas" pitchFamily="49" charset="0"/>
                <a:ea typeface="Calibri"/>
                <a:cs typeface="Consolas" pitchFamily="49" charset="0"/>
              </a:rPr>
              <a:t>	Dictionary&lt;'Key, 'Value&gt;</a:t>
            </a:r>
          </a:p>
          <a:p>
            <a:pPr>
              <a:spcAft>
                <a:spcPts val="0"/>
              </a:spcAft>
            </a:pPr>
            <a:endParaRPr lang="en-GB" sz="28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8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GB" sz="2800" dirty="0" err="1" smtClean="0">
                <a:latin typeface="Consolas" pitchFamily="49" charset="0"/>
                <a:ea typeface="Calibri"/>
                <a:cs typeface="Consolas" pitchFamily="49" charset="0"/>
              </a:rPr>
              <a:t>HashSet</a:t>
            </a:r>
            <a:r>
              <a:rPr lang="en-GB" sz="2800" dirty="0" smtClean="0">
                <a:latin typeface="Consolas" pitchFamily="49" charset="0"/>
                <a:ea typeface="Calibri"/>
                <a:cs typeface="Consolas" pitchFamily="49" charset="0"/>
              </a:rPr>
              <a:t>&lt;'T&gt;</a:t>
            </a:r>
          </a:p>
          <a:p>
            <a:pPr>
              <a:spcAft>
                <a:spcPts val="0"/>
              </a:spcAft>
            </a:pPr>
            <a:endParaRPr lang="en-GB" sz="28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800" dirty="0" smtClean="0">
                <a:latin typeface="Consolas" pitchFamily="49" charset="0"/>
                <a:ea typeface="Calibri"/>
                <a:cs typeface="Consolas" pitchFamily="49" charset="0"/>
              </a:rPr>
              <a:t>	'T[]</a:t>
            </a:r>
            <a:endParaRPr lang="en-GB" sz="28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Exercise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52600"/>
            <a:ext cx="8763000" cy="2862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Open a file and return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	a dictionary of the number of times each line 	occurs in the file.</a:t>
            </a:r>
          </a:p>
          <a:p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Design:</a:t>
            </a:r>
          </a:p>
          <a:p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Lucida Console" pitchFamily="49" charset="0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let </a:t>
            </a:r>
            <a:r>
              <a:rPr lang="en-GB" sz="2400" dirty="0" err="1" smtClean="0">
                <a:solidFill>
                  <a:schemeClr val="tx1"/>
                </a:solidFill>
                <a:latin typeface="Lucida Console" pitchFamily="49" charset="0"/>
              </a:rPr>
              <a:t>countLines</a:t>
            </a:r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(</a:t>
            </a:r>
            <a:r>
              <a:rPr lang="en-GB" sz="2400" dirty="0" err="1" smtClean="0">
                <a:solidFill>
                  <a:schemeClr val="tx1"/>
                </a:solidFill>
                <a:latin typeface="Lucida Console" pitchFamily="49" charset="0"/>
              </a:rPr>
              <a:t>filePath:string</a:t>
            </a:r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) = ...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Tutorial: Objects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724400" y="4572000"/>
            <a:ext cx="3962400" cy="1600200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Interface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IObject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ISimpleObject</a:t>
            </a:r>
            <a:endParaRPr kumimoji="0" lang="en-US" sz="1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abstract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Prop1 : </a:t>
            </a:r>
            <a:r>
              <a:rPr kumimoji="0" lang="en-US" sz="16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endParaRPr kumimoji="0" lang="en-US" sz="1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abstract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Meth2 : </a:t>
            </a:r>
            <a:r>
              <a:rPr kumimoji="0" lang="en-US" sz="16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-&gt; </a:t>
            </a:r>
            <a:r>
              <a:rPr kumimoji="0" lang="en-US" sz="16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endParaRPr kumimoji="0" lang="en-US" sz="4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85918" y="1214422"/>
            <a:ext cx="5314968" cy="304800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Class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ObjectType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1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internalValue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b="1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endParaRPr kumimoji="0" 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internalFunction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US" b="1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endParaRPr kumimoji="0" lang="en-US" b="1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mutable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internalState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b="1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endParaRPr kumimoji="0" 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member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x.Prop1 = </a:t>
            </a:r>
            <a:r>
              <a:rPr kumimoji="0" lang="en-US" b="1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endParaRPr kumimoji="0" lang="en-US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member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x.Meth2 </a:t>
            </a:r>
            <a:r>
              <a:rPr kumimoji="0" lang="en-US" b="1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b="1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</a:t>
            </a:r>
            <a:endParaRPr kumimoji="0" lang="en-US" sz="44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8600" y="4876800"/>
            <a:ext cx="4286280" cy="857256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Constructing Objects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FileInfo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(@"c:\misc\test.fs")</a:t>
            </a:r>
            <a:endParaRPr kumimoji="0" lang="en-US" sz="4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61473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92D05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rgbClr val="92D050"/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let a = 2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Console.WriteLine a</a:t>
            </a:r>
            <a:endParaRPr lang="en-US" sz="1800" b="1" dirty="0">
              <a:solidFill>
                <a:srgbClr val="92D050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6182" y="1643051"/>
            <a:ext cx="5143536" cy="4525963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/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int a()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return 2;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(a);            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357290" y="5500702"/>
            <a:ext cx="2428892" cy="1071570"/>
          </a:xfrm>
          <a:prstGeom prst="wedgeRectCallout">
            <a:avLst>
              <a:gd name="adj1" fmla="val 57869"/>
              <a:gd name="adj2" fmla="val -158483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lIns="91432" tIns="45715" rIns="91432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Noise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Signal!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Vector2D(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dx:double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dy:double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v.Length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dx+dy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v.Scale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(k) = Vector2D(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k,dy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*k)</a:t>
            </a: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1643074" cy="1015663"/>
          </a:xfrm>
          <a:prstGeom prst="wedgeRectCallout">
            <a:avLst>
              <a:gd name="adj1" fmla="val -84021"/>
              <a:gd name="adj2" fmla="val -53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Inputs to object construction</a:t>
            </a:r>
            <a:endParaRPr lang="en-GB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715140" y="3143248"/>
            <a:ext cx="1643074" cy="707886"/>
          </a:xfrm>
          <a:prstGeom prst="wedgeRectCallout">
            <a:avLst>
              <a:gd name="adj1" fmla="val -115325"/>
              <a:gd name="adj2" fmla="val -16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properties</a:t>
            </a:r>
            <a:endParaRPr lang="en-GB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6143636" y="5715016"/>
            <a:ext cx="1643074" cy="707886"/>
          </a:xfrm>
          <a:prstGeom prst="wedgeRectCallout">
            <a:avLst>
              <a:gd name="adj1" fmla="val -79963"/>
              <a:gd name="adj2" fmla="val -9194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method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Vector2D(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dx:double,dy:double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let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norm2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dx+dy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v.Length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(norm2)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v.Norm2 = norm2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1214446"/>
          </a:xfrm>
          <a:prstGeom prst="wedgeRectCallout">
            <a:avLst>
              <a:gd name="adj1" fmla="val -126440"/>
              <a:gd name="adj2" fmla="val -95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(pre-computed) values and functions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HuffmanEncoding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freq:seq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&lt;char*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&gt;)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b="1" i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&lt; 50 lines of beautiful functional code&gt;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x.Encode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(input: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     encode(input)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x.Decode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(input: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     decode(input)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929454" y="785794"/>
            <a:ext cx="1643074" cy="857256"/>
          </a:xfrm>
          <a:prstGeom prst="wedgeRectCallout">
            <a:avLst>
              <a:gd name="adj1" fmla="val -142572"/>
              <a:gd name="adj2" fmla="val 4916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Immutable inputs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7072330" y="2857496"/>
            <a:ext cx="1643074" cy="857256"/>
          </a:xfrm>
          <a:prstGeom prst="wedgeRectCallout">
            <a:avLst>
              <a:gd name="adj1" fmla="val -76485"/>
              <a:gd name="adj2" fmla="val -252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tables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215206" y="4143380"/>
            <a:ext cx="1643074" cy="857256"/>
          </a:xfrm>
          <a:prstGeom prst="wedgeRectCallout">
            <a:avLst>
              <a:gd name="adj1" fmla="val -109529"/>
              <a:gd name="adj2" fmla="val -4749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access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Vector2D(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dx:double,dy:double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let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mutable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let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mutable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v.Move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x,y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currDX+x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currDY+y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state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286512" y="3500438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internal state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357950" y="4857760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Mutate internal state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Code: Some OO Design Patterns in F#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Exercise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52600"/>
            <a:ext cx="8763000" cy="2677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Exposes a .NET class which implements this design:</a:t>
            </a:r>
          </a:p>
          <a:p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type </a:t>
            </a:r>
            <a:r>
              <a:rPr lang="en-GB" sz="2400" dirty="0" err="1" smtClean="0">
                <a:solidFill>
                  <a:schemeClr val="tx1"/>
                </a:solidFill>
                <a:latin typeface="Lucida Console" pitchFamily="49" charset="0"/>
              </a:rPr>
              <a:t>LineAnalysis</a:t>
            </a:r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(</a:t>
            </a:r>
            <a:r>
              <a:rPr lang="en-GB" sz="2400" dirty="0" err="1" smtClean="0">
                <a:solidFill>
                  <a:schemeClr val="tx1"/>
                </a:solidFill>
                <a:latin typeface="Lucida Console" pitchFamily="49" charset="0"/>
              </a:rPr>
              <a:t>filePath</a:t>
            </a:r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: string) =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   member </a:t>
            </a:r>
            <a:r>
              <a:rPr lang="en-GB" sz="2400" dirty="0" err="1" smtClean="0">
                <a:solidFill>
                  <a:schemeClr val="tx1"/>
                </a:solidFill>
                <a:latin typeface="Lucida Console" pitchFamily="49" charset="0"/>
              </a:rPr>
              <a:t>x.LineCount</a:t>
            </a:r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(line) = ...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   member </a:t>
            </a:r>
            <a:r>
              <a:rPr lang="en-GB" sz="2400" dirty="0" err="1" smtClean="0">
                <a:solidFill>
                  <a:schemeClr val="tx1"/>
                </a:solidFill>
                <a:latin typeface="Lucida Console" pitchFamily="49" charset="0"/>
              </a:rPr>
              <a:t>x.UniqueLines</a:t>
            </a:r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= ...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   member </a:t>
            </a:r>
            <a:r>
              <a:rPr lang="en-GB" sz="2400" dirty="0" err="1" smtClean="0">
                <a:solidFill>
                  <a:schemeClr val="tx1"/>
                </a:solidFill>
                <a:latin typeface="Lucida Console" pitchFamily="49" charset="0"/>
              </a:rPr>
              <a:t>x.AverageLineLength</a:t>
            </a:r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= ...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   member </a:t>
            </a:r>
            <a:r>
              <a:rPr lang="en-GB" sz="2400" dirty="0" err="1" smtClean="0">
                <a:solidFill>
                  <a:schemeClr val="tx1"/>
                </a:solidFill>
                <a:latin typeface="Lucida Console" pitchFamily="49" charset="0"/>
              </a:rPr>
              <a:t>x.AverageLineFrequency</a:t>
            </a:r>
            <a:r>
              <a:rPr lang="en-GB" sz="2400" dirty="0" smtClean="0">
                <a:solidFill>
                  <a:schemeClr val="tx1"/>
                </a:solidFill>
                <a:latin typeface="Lucida Console" pitchFamily="49" charset="0"/>
              </a:rPr>
              <a:t> =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Tutorial: F# Scripting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 –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e.g. see </a:t>
            </a:r>
            <a:r>
              <a:rPr lang="en-GB" i="1" dirty="0" smtClean="0"/>
              <a:t>Programming F#</a:t>
            </a:r>
            <a:r>
              <a:rPr lang="en-GB" dirty="0" smtClean="0"/>
              <a:t>, out soon</a:t>
            </a:r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85786" y="2214554"/>
            <a:ext cx="7858180" cy="400052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Directives: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  #I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  #r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  __SOURCE_DIRECTORY__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  __SOURCE_FILE__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  #load</a:t>
            </a:r>
          </a:p>
          <a:p>
            <a:pPr>
              <a:spcAft>
                <a:spcPts val="0"/>
              </a:spcAft>
            </a:pPr>
            <a:endParaRPr lang="en-GB" sz="20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Recipes: 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  Walking directories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  Producing sound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  Starting processes</a:t>
            </a:r>
          </a:p>
          <a:p>
            <a:pPr>
              <a:spcAft>
                <a:spcPts val="0"/>
              </a:spcAft>
            </a:pPr>
            <a:r>
              <a:rPr lang="en-GB" sz="2000" dirty="0" smtClean="0">
                <a:latin typeface="Consolas" pitchFamily="49" charset="0"/>
                <a:ea typeface="Calibri"/>
                <a:cs typeface="Consolas" pitchFamily="49" charset="0"/>
              </a:rPr>
              <a:t>  Working with COM and Office</a:t>
            </a:r>
          </a:p>
          <a:p>
            <a:pPr>
              <a:spcAft>
                <a:spcPts val="0"/>
              </a:spcAft>
            </a:pPr>
            <a:endParaRPr lang="en-GB" sz="20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Tutorial: </a:t>
            </a:r>
            <a:r>
              <a:rPr lang="en-US" dirty="0" err="1" smtClean="0"/>
              <a:t>Async</a:t>
            </a:r>
            <a:r>
              <a:rPr lang="en-US" dirty="0" smtClean="0"/>
              <a:t>/Parallel/Reactive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1" y="1571612"/>
            <a:ext cx="6461142" cy="4554551"/>
          </a:xfrm>
        </p:spPr>
        <p:txBody>
          <a:bodyPr/>
          <a:lstStyle/>
          <a:p>
            <a:pPr algn="ctr">
              <a:buNone/>
            </a:pPr>
            <a:r>
              <a:rPr lang="en-GB" sz="2800" dirty="0" smtClean="0"/>
              <a:t>F# is a </a:t>
            </a:r>
            <a:r>
              <a:rPr lang="en-GB" sz="2800" b="1" dirty="0" smtClean="0"/>
              <a:t>Parallel</a:t>
            </a:r>
            <a:r>
              <a:rPr lang="en-GB" sz="2800" dirty="0" smtClean="0"/>
              <a:t> Language</a:t>
            </a:r>
          </a:p>
          <a:p>
            <a:pPr algn="ctr">
              <a:buNone/>
            </a:pPr>
            <a:endParaRPr lang="en-GB" sz="2800" dirty="0" smtClean="0"/>
          </a:p>
          <a:p>
            <a:pPr algn="ctr">
              <a:buNone/>
            </a:pPr>
            <a:r>
              <a:rPr lang="en-GB" sz="2400" dirty="0" smtClean="0"/>
              <a:t>(Multiple active </a:t>
            </a:r>
            <a:r>
              <a:rPr lang="en-GB" sz="2400" b="1" u="sng" dirty="0" smtClean="0"/>
              <a:t>computations</a:t>
            </a:r>
            <a:r>
              <a:rPr lang="en-GB" sz="2400" dirty="0" smtClean="0"/>
              <a:t>)</a:t>
            </a:r>
          </a:p>
          <a:p>
            <a:pPr>
              <a:buNone/>
            </a:pPr>
            <a:endParaRPr lang="en-GB" sz="2800" dirty="0" smtClean="0"/>
          </a:p>
          <a:p>
            <a:pPr algn="ctr">
              <a:buNone/>
            </a:pPr>
            <a:r>
              <a:rPr lang="en-GB" sz="2800" dirty="0" smtClean="0"/>
              <a:t>F# is a </a:t>
            </a:r>
            <a:r>
              <a:rPr lang="en-GB" sz="2800" b="1" dirty="0" smtClean="0"/>
              <a:t>Reactive</a:t>
            </a:r>
            <a:r>
              <a:rPr lang="en-GB" sz="2800" dirty="0" smtClean="0"/>
              <a:t> Language</a:t>
            </a:r>
            <a:endParaRPr lang="en-GB" sz="2800" b="1" dirty="0" smtClean="0"/>
          </a:p>
          <a:p>
            <a:pPr algn="ctr">
              <a:buNone/>
            </a:pPr>
            <a:endParaRPr lang="en-GB" sz="2400" dirty="0" smtClean="0"/>
          </a:p>
          <a:p>
            <a:pPr algn="ctr">
              <a:buNone/>
            </a:pPr>
            <a:r>
              <a:rPr lang="en-GB" sz="2400" dirty="0" smtClean="0"/>
              <a:t>(Multiple pending </a:t>
            </a:r>
            <a:r>
              <a:rPr lang="en-GB" sz="2400" b="1" u="sng" dirty="0" smtClean="0"/>
              <a:t>reactions</a:t>
            </a:r>
            <a:r>
              <a:rPr lang="en-GB" sz="2400" dirty="0" smtClean="0"/>
              <a:t>)</a:t>
            </a:r>
          </a:p>
          <a:p>
            <a:pPr>
              <a:buNone/>
            </a:pPr>
            <a:endParaRPr lang="en-GB" sz="2800" dirty="0"/>
          </a:p>
        </p:txBody>
      </p:sp>
      <p:sp>
        <p:nvSpPr>
          <p:cNvPr id="4" name="Rectangular Callout 3"/>
          <p:cNvSpPr/>
          <p:nvPr/>
        </p:nvSpPr>
        <p:spPr>
          <a:xfrm>
            <a:off x="6715140" y="3695267"/>
            <a:ext cx="2428860" cy="2308324"/>
          </a:xfrm>
          <a:prstGeom prst="wedgeRectCallout">
            <a:avLst>
              <a:gd name="adj1" fmla="val -90965"/>
              <a:gd name="adj2" fmla="val 142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e.g.</a:t>
            </a:r>
          </a:p>
          <a:p>
            <a:pPr algn="ctr"/>
            <a:r>
              <a:rPr lang="en-GB" sz="1600" dirty="0" smtClean="0"/>
              <a:t> GUI Event</a:t>
            </a:r>
          </a:p>
          <a:p>
            <a:pPr algn="ctr"/>
            <a:r>
              <a:rPr lang="en-GB" sz="1600" dirty="0" smtClean="0"/>
              <a:t> Page Load</a:t>
            </a:r>
          </a:p>
          <a:p>
            <a:pPr algn="ctr"/>
            <a:r>
              <a:rPr lang="en-GB" sz="1600" dirty="0" smtClean="0"/>
              <a:t>Timer </a:t>
            </a:r>
            <a:r>
              <a:rPr lang="en-GB" sz="1600" dirty="0" err="1" smtClean="0"/>
              <a:t>Callback</a:t>
            </a:r>
            <a:endParaRPr lang="en-GB" sz="1600" dirty="0" smtClean="0"/>
          </a:p>
          <a:p>
            <a:pPr algn="ctr"/>
            <a:r>
              <a:rPr lang="en-GB" sz="1600" dirty="0" smtClean="0"/>
              <a:t>Query Response</a:t>
            </a:r>
          </a:p>
          <a:p>
            <a:pPr algn="ctr"/>
            <a:r>
              <a:rPr lang="en-GB" sz="1600" dirty="0" smtClean="0"/>
              <a:t>HTTP Response</a:t>
            </a:r>
          </a:p>
          <a:p>
            <a:pPr algn="ctr"/>
            <a:r>
              <a:rPr lang="en-GB" sz="1600" dirty="0" smtClean="0"/>
              <a:t>Web Service Response</a:t>
            </a:r>
          </a:p>
          <a:p>
            <a:pPr algn="ctr"/>
            <a:r>
              <a:rPr lang="en-GB" sz="1600" dirty="0" smtClean="0"/>
              <a:t>Disk I/O Completion</a:t>
            </a:r>
          </a:p>
          <a:p>
            <a:pPr algn="ctr"/>
            <a:r>
              <a:rPr lang="en-GB" sz="1600" dirty="0" smtClean="0"/>
              <a:t>Agent Gets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071546"/>
            <a:ext cx="6758006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92D050"/>
                </a:solidFill>
                <a:latin typeface="Consolas" pitchFamily="49" charset="0"/>
              </a:rPr>
              <a:t>type Command = Command of (Rover -&gt; unit)</a:t>
            </a:r>
          </a:p>
          <a:p>
            <a:pPr>
              <a:buNone/>
            </a:pPr>
            <a:endParaRPr lang="en-US" sz="14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BreakCommand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    </a:t>
            </a:r>
            <a:r>
              <a:rPr lang="en-US" sz="1400" b="1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rover.Accelerate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(-1.0</a:t>
            </a:r>
            <a:r>
              <a:rPr lang="en-US" sz="1400" b="1" dirty="0" smtClean="0">
                <a:solidFill>
                  <a:srgbClr val="92D050"/>
                </a:solidFill>
                <a:latin typeface="Consolas" pitchFamily="49" charset="0"/>
              </a:rPr>
              <a:t>))</a:t>
            </a:r>
            <a:endParaRPr lang="en-GB" sz="14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4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b="1" dirty="0" err="1" smtClean="0">
                <a:solidFill>
                  <a:srgbClr val="92D050"/>
                </a:solidFill>
                <a:latin typeface="Consolas" pitchFamily="49" charset="0"/>
              </a:rPr>
              <a:t>TurnLeftCommand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 </a:t>
            </a:r>
            <a:r>
              <a:rPr lang="en-US" sz="1400" b="1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rover.Rotate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(-5.0&lt;</a:t>
            </a:r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degs</a:t>
            </a:r>
            <a:r>
              <a:rPr lang="en-US" sz="1400" b="1" dirty="0" smtClean="0">
                <a:solidFill>
                  <a:srgbClr val="92D050"/>
                </a:solidFill>
                <a:latin typeface="Consolas" pitchFamily="49" charset="0"/>
              </a:rPr>
              <a:t>&gt;))</a:t>
            </a:r>
            <a:endParaRPr lang="en-GB" sz="14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b="1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1071546"/>
            <a:ext cx="707236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 abstract class Command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virtual void Execute();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abstract class </a:t>
            </a:r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Command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protected </a:t>
            </a:r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 { get; private set; }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this.Rover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= rover;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class </a:t>
            </a:r>
            <a:r>
              <a:rPr lang="en-US" sz="1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: </a:t>
            </a:r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rover)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class </a:t>
            </a:r>
            <a:r>
              <a:rPr lang="en-US" sz="1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</a:t>
            </a:r>
            <a:r>
              <a:rPr lang="en-US" sz="1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}</a:t>
            </a:r>
            <a:endParaRPr lang="en-GB" sz="14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GB" sz="14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3500438"/>
            <a:ext cx="8048625" cy="2625725"/>
          </a:xfrm>
        </p:spPr>
        <p:txBody>
          <a:bodyPr>
            <a:normAutofit/>
          </a:bodyPr>
          <a:lstStyle/>
          <a:p>
            <a:r>
              <a:rPr lang="en-GB" dirty="0" smtClean="0"/>
              <a:t>For users:</a:t>
            </a:r>
          </a:p>
          <a:p>
            <a:pPr lvl="1">
              <a:buNone/>
            </a:pPr>
            <a:r>
              <a:rPr lang="en-GB" dirty="0" smtClean="0"/>
              <a:t>   			You can run it, but it may take a while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Or, your builder says...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OK, I can do the job, but I might  have to talk to someone else about it. I’ll get back to you when I’m 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785926"/>
            <a:ext cx="6834206" cy="1200329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sz="2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... }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852855"/>
            <a:ext cx="3429024" cy="646331"/>
          </a:xfrm>
          <a:prstGeom prst="wedgeRectCallout">
            <a:avLst>
              <a:gd name="adj1" fmla="val -78704"/>
              <a:gd name="adj2" fmla="val 1300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Building Block for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Writing Reactive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6404565" cy="207022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async.Delay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(fun () -&gt; 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async.Bind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ReadAsync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"cat.jpg", (fun image -&gt;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let image2 = f image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async.Bind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writeAsync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"dog.jpg",(fun () -&gt;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"done!"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async.Return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4561111" cy="1555997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ReadAsync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"cat.jpg"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let image2 = f image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do!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image2 "dog.jpg"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do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"done!"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3574164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5429256" y="1571612"/>
            <a:ext cx="3500462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Continuation/</a:t>
            </a:r>
          </a:p>
          <a:p>
            <a:pPr algn="ctr"/>
            <a:r>
              <a:rPr lang="en-GB" sz="1600" b="1" dirty="0" smtClean="0"/>
              <a:t>Event </a:t>
            </a:r>
            <a:r>
              <a:rPr lang="en-GB" sz="1600" b="1" dirty="0" err="1" smtClean="0"/>
              <a:t>callback</a:t>
            </a:r>
            <a:endParaRPr lang="en-GB" sz="1600" b="1" dirty="0"/>
          </a:p>
        </p:txBody>
      </p:sp>
      <p:sp>
        <p:nvSpPr>
          <p:cNvPr id="23" name="Left Arrow Callout 22"/>
          <p:cNvSpPr/>
          <p:nvPr/>
        </p:nvSpPr>
        <p:spPr>
          <a:xfrm>
            <a:off x="5429256" y="838200"/>
            <a:ext cx="3714744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Asynchronous "non-blocking" action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20" grpId="0" animBg="1"/>
      <p:bldP spid="22" grpId="0" animBg="1"/>
      <p:bldP spid="24" grpId="0" build="allAtOnce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Code: </a:t>
            </a:r>
            <a:r>
              <a:rPr lang="en-US" dirty="0" err="1" smtClean="0"/>
              <a:t>Async</a:t>
            </a:r>
            <a:r>
              <a:rPr lang="en-US" dirty="0" smtClean="0"/>
              <a:t> Basics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many uses of </a:t>
            </a:r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Sequencing CPU computations</a:t>
            </a:r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Sequencing I/O requests</a:t>
            </a:r>
          </a:p>
          <a:p>
            <a:endParaRPr lang="en-GB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2143116"/>
            <a:ext cx="6143668" cy="923330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result1 = fib 39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result2 = fib 40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result1 + result2 }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714348" y="3929066"/>
            <a:ext cx="8177486" cy="1078497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lang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CallDetectLanguageService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text2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CallTranslateTextService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lang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"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", text)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text2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many uses of </a:t>
            </a:r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00200"/>
            <a:ext cx="8818596" cy="4525963"/>
          </a:xfrm>
        </p:spPr>
        <p:txBody>
          <a:bodyPr/>
          <a:lstStyle/>
          <a:p>
            <a:r>
              <a:rPr lang="en-GB" sz="2800" dirty="0" smtClean="0"/>
              <a:t>Sequencing CPU computations and I/O requests</a:t>
            </a:r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2143116"/>
            <a:ext cx="8215370" cy="1200329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lang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callDetectLanguageService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text2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callTranslateTextService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lang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"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", text)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text3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postProcess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text2 </a:t>
            </a:r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text3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many uses of </a:t>
            </a:r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Parallel CPU computations</a:t>
            </a:r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Parallel I/O requests</a:t>
            </a:r>
          </a:p>
          <a:p>
            <a:endParaRPr lang="en-GB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2143116"/>
            <a:ext cx="6143668" cy="646331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Async.Parallel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[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fib 39 };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fib 40 }; ]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48" y="4000504"/>
            <a:ext cx="8143932" cy="2031325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Async.Parallel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[ for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targetLang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languages -&gt;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lang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callDetectService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text2 =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callTranslateService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lang,targetLang,text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text3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postProcess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text3 }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many uses of </a:t>
            </a:r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Mixed with control flow:</a:t>
            </a:r>
          </a:p>
          <a:p>
            <a:endParaRPr lang="en-GB" sz="2800" dirty="0" smtClean="0"/>
          </a:p>
        </p:txBody>
      </p:sp>
      <p:sp>
        <p:nvSpPr>
          <p:cNvPr id="7" name="Folded Corner 6"/>
          <p:cNvSpPr/>
          <p:nvPr/>
        </p:nvSpPr>
        <p:spPr>
          <a:xfrm>
            <a:off x="586602" y="2500308"/>
            <a:ext cx="8304124" cy="2070228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lang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callDetectLanguageService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text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isLangSupported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lang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then</a:t>
            </a:r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response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callTranslateService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lang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"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", text)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response.Contents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 </a:t>
            </a:r>
          </a:p>
          <a:p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  return 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"couldn’t translate"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many uses of </a:t>
            </a:r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Repeating tasks</a:t>
            </a:r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Repeating tasks with state</a:t>
            </a:r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2285992"/>
            <a:ext cx="6357982" cy="1015663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queue.ReadMessage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&lt;</a:t>
            </a:r>
            <a:r>
              <a:rPr lang="en-GB" sz="2000" b="1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 message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}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785786" y="4643446"/>
            <a:ext cx="6357982" cy="2070228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 count =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queue.ReadMessage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"got a message"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 (count +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}</a:t>
            </a: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 0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48" y="2285992"/>
            <a:ext cx="6357982" cy="1477328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 () =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queue.ReadMessage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"got a message"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 ()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many uses of </a:t>
            </a:r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Representing Agents (approximate) </a:t>
            </a:r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857224" y="2428868"/>
            <a:ext cx="6357982" cy="2731382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let 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queue = new Queue()</a:t>
            </a:r>
          </a:p>
          <a:p>
            <a:endParaRPr lang="en-GB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let </a:t>
            </a:r>
            <a:r>
              <a:rPr lang="en-GB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 count =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queue.ReadMessage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"got a message"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 (count +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Async.Start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(loop 0)</a:t>
            </a: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olded Corner 924687"/>
          <p:cNvSpPr>
            <a:spLocks noChangeArrowheads="1"/>
          </p:cNvSpPr>
          <p:nvPr/>
        </p:nvSpPr>
        <p:spPr bwMode="auto">
          <a:xfrm>
            <a:off x="4929190" y="4643446"/>
            <a:ext cx="3857652" cy="1428760"/>
          </a:xfrm>
          <a:prstGeom prst="foldedCorner">
            <a:avLst>
              <a:gd name="adj" fmla="val 12866"/>
            </a:avLst>
          </a:prstGeom>
          <a:solidFill>
            <a:srgbClr val="FFC000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3</a:t>
            </a:r>
          </a:p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4</a:t>
            </a: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many uses of </a:t>
            </a:r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Representing Agents (real) </a:t>
            </a:r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857224" y="2428868"/>
            <a:ext cx="6357982" cy="2400805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agent =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Agent.Start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fun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inbox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 count =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inbox.Receive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"got a message"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return!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loop (count +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loop 0)</a:t>
            </a:r>
          </a:p>
        </p:txBody>
      </p:sp>
      <p:sp>
        <p:nvSpPr>
          <p:cNvPr id="8" name="Folded Corner 924687"/>
          <p:cNvSpPr>
            <a:spLocks noChangeArrowheads="1"/>
          </p:cNvSpPr>
          <p:nvPr/>
        </p:nvSpPr>
        <p:spPr bwMode="auto">
          <a:xfrm>
            <a:off x="4929190" y="4643446"/>
            <a:ext cx="3857652" cy="1428760"/>
          </a:xfrm>
          <a:prstGeom prst="foldedCorner">
            <a:avLst>
              <a:gd name="adj" fmla="val 12866"/>
            </a:avLst>
          </a:prstGeom>
          <a:solidFill>
            <a:srgbClr val="FFC000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agent.Post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3</a:t>
            </a:r>
          </a:p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agent.Post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4</a:t>
            </a: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lded Corner 924687"/>
          <p:cNvSpPr>
            <a:spLocks noChangeArrowheads="1"/>
          </p:cNvSpPr>
          <p:nvPr/>
        </p:nvSpPr>
        <p:spPr bwMode="auto">
          <a:xfrm>
            <a:off x="0" y="5143512"/>
            <a:ext cx="4786314" cy="785818"/>
          </a:xfrm>
          <a:prstGeom prst="foldedCorner">
            <a:avLst>
              <a:gd name="adj" fmla="val 12866"/>
            </a:avLst>
          </a:prstGeom>
          <a:solidFill>
            <a:schemeClr val="bg2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Note:</a:t>
            </a:r>
          </a:p>
          <a:p>
            <a:r>
              <a:rPr lang="en-GB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Agent&lt;'T&gt; =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MailboxProcessor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&lt;'T&gt;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142984"/>
            <a:ext cx="6758006" cy="5429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swap (x, y) = (y, x)</a:t>
            </a: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rotations (x, y, z) =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[ (x, y, z);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  (z, x, y);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  (y, z, x) ]</a:t>
            </a: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reduce f (x, y, z) =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f x + f y + f z</a:t>
            </a: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714744" y="1142984"/>
            <a:ext cx="5757906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&lt;U,T&gt; Swap&lt;T,U&gt;(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&lt;T,U&gt; t)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&lt;U,T&gt;(t.Item2, t.Item1)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ReadOnlyCollection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&lt;T,T,T&gt;&gt; Rotations&lt;T&gt;(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ReadOnlyCollection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(new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&lt;T,T,T&gt;[]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 {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&lt;T,T,T&gt;(t.Item1,t.Item2,t.Item3);    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  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&lt;T,T,T&gt;(t.Item3,t.Item1,t.Item2);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  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&lt;T,T,T&gt;(t.Item2,t.Item3,t.Item1); });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6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Reduce&lt;T&gt;(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Func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T,int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&gt;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f,Tuple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f(t.Item1) + f(t.Item2) + f (t.Item3);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Let’s do Web Translation!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Let’s do Twitter!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F# Reactive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8912" y="1457324"/>
            <a:ext cx="8048625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5752" y="2214554"/>
            <a:ext cx="2286016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Threaded GUI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Or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Single Threaded Page Handler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Or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Command Line Driver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86016" y="2428868"/>
            <a:ext cx="100010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3428992" y="2143116"/>
            <a:ext cx="3071834" cy="417343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Async.Parallel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[ ... ]</a:t>
            </a:r>
          </a:p>
        </p:txBody>
      </p:sp>
      <p:sp>
        <p:nvSpPr>
          <p:cNvPr id="8" name="Circular Arrow 7"/>
          <p:cNvSpPr/>
          <p:nvPr/>
        </p:nvSpPr>
        <p:spPr>
          <a:xfrm>
            <a:off x="6715140" y="207167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>
            <a:off x="7358082" y="207167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>
            <a:off x="7929586" y="207167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16" y="3367086"/>
            <a:ext cx="704856" cy="133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3286116" y="3214686"/>
            <a:ext cx="4929222" cy="417343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Agent&lt;_&gt;(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... })</a:t>
            </a:r>
          </a:p>
        </p:txBody>
      </p:sp>
      <p:sp>
        <p:nvSpPr>
          <p:cNvPr id="17" name="Folded Corner 16"/>
          <p:cNvSpPr/>
          <p:nvPr/>
        </p:nvSpPr>
        <p:spPr>
          <a:xfrm>
            <a:off x="3286116" y="4357694"/>
            <a:ext cx="4929222" cy="2070228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WebCrawler&lt;_&gt;()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Internally: new Agent&lt;_&gt;(...) ...</a:t>
            </a: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event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x.Started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event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x.CrawledPage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event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x.Finished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8" name="Circular Arrow 17"/>
          <p:cNvSpPr/>
          <p:nvPr/>
        </p:nvSpPr>
        <p:spPr>
          <a:xfrm>
            <a:off x="8358214" y="3214686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2528" y="20002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4" name="Circular Arrow 23"/>
          <p:cNvSpPr/>
          <p:nvPr/>
        </p:nvSpPr>
        <p:spPr>
          <a:xfrm>
            <a:off x="6858048" y="528638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428892" y="5429264"/>
            <a:ext cx="121444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428892" y="5715016"/>
            <a:ext cx="121444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2428892" y="6000768"/>
            <a:ext cx="121444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356660" y="3715546"/>
            <a:ext cx="93028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ircular Arrow 32"/>
          <p:cNvSpPr/>
          <p:nvPr/>
        </p:nvSpPr>
        <p:spPr>
          <a:xfrm>
            <a:off x="7500990" y="528638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2214546" y="1428736"/>
            <a:ext cx="107157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3428992" y="1071546"/>
            <a:ext cx="3643338" cy="417343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Async.Start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... }</a:t>
            </a:r>
          </a:p>
        </p:txBody>
      </p:sp>
      <p:sp>
        <p:nvSpPr>
          <p:cNvPr id="38" name="Circular Arrow 37"/>
          <p:cNvSpPr/>
          <p:nvPr/>
        </p:nvSpPr>
        <p:spPr>
          <a:xfrm>
            <a:off x="7215206" y="100010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7786678" y="2571744"/>
            <a:ext cx="1357322" cy="369332"/>
          </a:xfrm>
          <a:prstGeom prst="wedgeRectCallout">
            <a:avLst>
              <a:gd name="adj1" fmla="val -47533"/>
              <a:gd name="adj2" fmla="val 524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(queued)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7" grpId="0" animBg="1"/>
      <p:bldP spid="18" grpId="0" animBg="1"/>
      <p:bldP spid="24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just use .NET/Java/OS Threads?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Ultimately, the CPU portions of </a:t>
            </a:r>
            <a:r>
              <a:rPr lang="en-GB" dirty="0" err="1" smtClean="0"/>
              <a:t>async</a:t>
            </a:r>
            <a:r>
              <a:rPr lang="en-GB" dirty="0" smtClean="0"/>
              <a:t> { ... } run on various .NET threads.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However:</a:t>
            </a:r>
          </a:p>
          <a:p>
            <a:r>
              <a:rPr lang="en-GB" dirty="0" smtClean="0"/>
              <a:t>No </a:t>
            </a:r>
            <a:r>
              <a:rPr lang="en-GB" b="1" u="sng" dirty="0" smtClean="0"/>
              <a:t>cooperative cancellation</a:t>
            </a:r>
            <a:r>
              <a:rPr lang="en-GB" dirty="0" smtClean="0"/>
              <a:t> </a:t>
            </a:r>
          </a:p>
          <a:p>
            <a:r>
              <a:rPr lang="en-GB" dirty="0" smtClean="0"/>
              <a:t>Blocking threads is </a:t>
            </a:r>
            <a:r>
              <a:rPr lang="en-GB" b="1" u="sng" dirty="0" smtClean="0"/>
              <a:t>expensive</a:t>
            </a:r>
          </a:p>
          <a:p>
            <a:r>
              <a:rPr lang="en-GB" dirty="0" err="1" smtClean="0"/>
              <a:t>Async</a:t>
            </a:r>
            <a:r>
              <a:rPr lang="en-GB" dirty="0" smtClean="0"/>
              <a:t> using </a:t>
            </a:r>
            <a:r>
              <a:rPr lang="en-GB" dirty="0" err="1" smtClean="0"/>
              <a:t>callbacks</a:t>
            </a:r>
            <a:r>
              <a:rPr lang="en-GB" dirty="0" smtClean="0"/>
              <a:t> is </a:t>
            </a:r>
            <a:r>
              <a:rPr lang="en-GB" b="1" u="sng" dirty="0" smtClean="0"/>
              <a:t>insanely complicated and very error prone</a:t>
            </a:r>
          </a:p>
          <a:p>
            <a:r>
              <a:rPr lang="en-GB" dirty="0" smtClean="0"/>
              <a:t>Very bad </a:t>
            </a:r>
            <a:r>
              <a:rPr lang="en-GB" b="1" u="sng" dirty="0" smtClean="0"/>
              <a:t>error propagation</a:t>
            </a:r>
            <a:r>
              <a:rPr lang="en-GB" dirty="0" smtClean="0"/>
              <a:t> (no exception continuation)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Code: Your First F# </a:t>
            </a:r>
            <a:r>
              <a:rPr lang="en-US" dirty="0" err="1" smtClean="0"/>
              <a:t>Async</a:t>
            </a:r>
            <a:r>
              <a:rPr lang="en-US" dirty="0" smtClean="0"/>
              <a:t> Agent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Code: </a:t>
            </a:r>
            <a:r>
              <a:rPr lang="en-US" dirty="0" err="1" smtClean="0"/>
              <a:t>Async</a:t>
            </a:r>
            <a:r>
              <a:rPr lang="en-US" dirty="0" smtClean="0"/>
              <a:t> Web Crawler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Interlude: Case Study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and </a:t>
            </a:r>
            <a:r>
              <a:rPr lang="en-US" dirty="0" err="1" smtClean="0"/>
              <a:t>adCenter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4 week project, 4 machine learning experts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100million probabilistic variables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Processes 6TB of training data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What We Observed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3200" dirty="0" smtClean="0"/>
              <a:t>Quick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Agile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Scripting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Memory-Faithful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Succinct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Symbolic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.NET Integration</a:t>
            </a:r>
            <a:endParaRPr lang="en-GB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91200" y="304800"/>
            <a:ext cx="2743200" cy="1015663"/>
          </a:xfrm>
          <a:prstGeom prst="wedgeRectCallout">
            <a:avLst>
              <a:gd name="adj1" fmla="val -120033"/>
              <a:gd name="adj2" fmla="val 6462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F#’s powerful type inference means less typing, more thinking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62600" y="1447800"/>
            <a:ext cx="2743200" cy="707886"/>
          </a:xfrm>
          <a:prstGeom prst="wedgeRectCallout">
            <a:avLst>
              <a:gd name="adj1" fmla="val -140910"/>
              <a:gd name="adj2" fmla="val 5238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Type-inferred code is easily </a:t>
            </a:r>
            <a:r>
              <a:rPr lang="en-US" sz="2000" dirty="0" err="1" smtClean="0"/>
              <a:t>refactored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357818" y="2286000"/>
            <a:ext cx="3024182" cy="400110"/>
          </a:xfrm>
          <a:prstGeom prst="wedgeRectCallout">
            <a:avLst>
              <a:gd name="adj1" fmla="val -161167"/>
              <a:gd name="adj2" fmla="val 801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“Hands-on” exploration. 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81600" y="2819400"/>
            <a:ext cx="2743200" cy="707886"/>
          </a:xfrm>
          <a:prstGeom prst="wedgeRectCallout">
            <a:avLst>
              <a:gd name="adj1" fmla="val -128340"/>
              <a:gd name="adj2" fmla="val 1686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3733800"/>
            <a:ext cx="2743200" cy="707886"/>
          </a:xfrm>
          <a:prstGeom prst="wedgeRectCallout">
            <a:avLst>
              <a:gd name="adj1" fmla="val -122648"/>
              <a:gd name="adj2" fmla="val -2143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495800"/>
            <a:ext cx="2743200" cy="707886"/>
          </a:xfrm>
          <a:prstGeom prst="wedgeRectCallout">
            <a:avLst>
              <a:gd name="adj1" fmla="val -140516"/>
              <a:gd name="adj2" fmla="val -3704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Live in the </a:t>
            </a:r>
            <a:r>
              <a:rPr lang="en-US" sz="2000" b="1" dirty="0" smtClean="0"/>
              <a:t>domain</a:t>
            </a:r>
            <a:r>
              <a:rPr lang="en-US" sz="20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5334000"/>
            <a:ext cx="2743200" cy="707886"/>
          </a:xfrm>
          <a:prstGeom prst="wedgeRectCallout">
            <a:avLst>
              <a:gd name="adj1" fmla="val -132517"/>
              <a:gd name="adj2" fmla="val -776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Schema compilation and “Schedules”</a:t>
            </a:r>
            <a:endParaRPr lang="en-US" sz="20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714744" y="5857892"/>
            <a:ext cx="2743200" cy="707886"/>
          </a:xfrm>
          <a:prstGeom prst="wedgeRectCallout">
            <a:avLst>
              <a:gd name="adj1" fmla="val -61250"/>
              <a:gd name="adj2" fmla="val -983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Smooth Transitions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Researcher’s Brain </a:t>
            </a:r>
            <a:r>
              <a:rPr lang="en-GB" sz="2800" dirty="0" smtClean="0">
                <a:sym typeface="Wingdings" pitchFamily="2" charset="2"/>
              </a:rPr>
              <a:t> Realistic, Efficient Code</a:t>
            </a:r>
          </a:p>
          <a:p>
            <a:endParaRPr lang="en-GB" sz="2800" dirty="0" smtClean="0">
              <a:sym typeface="Wingdings" pitchFamily="2" charset="2"/>
            </a:endParaRPr>
          </a:p>
          <a:p>
            <a:r>
              <a:rPr lang="en-GB" sz="2800" dirty="0" smtClean="0">
                <a:sym typeface="Wingdings" pitchFamily="2" charset="2"/>
              </a:rPr>
              <a:t>Realistic, Efficient Code  Component</a:t>
            </a:r>
          </a:p>
          <a:p>
            <a:endParaRPr lang="en-GB" sz="2800" dirty="0" smtClean="0">
              <a:sym typeface="Wingdings" pitchFamily="2" charset="2"/>
            </a:endParaRPr>
          </a:p>
          <a:p>
            <a:r>
              <a:rPr lang="en-GB" sz="2800" dirty="0" smtClean="0">
                <a:sym typeface="Wingdings" pitchFamily="2" charset="2"/>
              </a:rPr>
              <a:t>Component  Deployment</a:t>
            </a:r>
          </a:p>
          <a:p>
            <a:endParaRPr lang="en-GB" sz="28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11353</TotalTime>
  <Words>4075</Words>
  <Application>Microsoft Office PowerPoint</Application>
  <PresentationFormat>On-screen Show (4:3)</PresentationFormat>
  <Paragraphs>1213</Paragraphs>
  <Slides>114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TechEd2007-Developer</vt:lpstr>
      <vt:lpstr>F# Tutorial</vt:lpstr>
      <vt:lpstr>Tutorial Contents</vt:lpstr>
      <vt:lpstr>What is F# about?  </vt:lpstr>
      <vt:lpstr>Simplicity</vt:lpstr>
      <vt:lpstr>Economics</vt:lpstr>
      <vt:lpstr>Fun</vt:lpstr>
      <vt:lpstr>Code!</vt:lpstr>
      <vt:lpstr>Slide 8</vt:lpstr>
      <vt:lpstr>Slide 9</vt:lpstr>
      <vt:lpstr>Slide 10</vt:lpstr>
      <vt:lpstr>F#:  Influences</vt:lpstr>
      <vt:lpstr>F#: Combining Paradigms</vt:lpstr>
      <vt:lpstr>Code: Let’s WebCrawl…</vt:lpstr>
      <vt:lpstr>Weakly Typed? Slow?</vt:lpstr>
      <vt:lpstr>Tutorial: Fundamentals</vt:lpstr>
      <vt:lpstr>Your First F# Application</vt:lpstr>
      <vt:lpstr>Your Second F# Application</vt:lpstr>
      <vt:lpstr>Your Third F# Application</vt:lpstr>
      <vt:lpstr>Your Third F# Application</vt:lpstr>
      <vt:lpstr>Fundamentals: Let</vt:lpstr>
      <vt:lpstr>Fundamentals - Whitespace Matters</vt:lpstr>
      <vt:lpstr>Fundamentals - Whitespace Matters</vt:lpstr>
      <vt:lpstr>Fundamentals - Comments</vt:lpstr>
      <vt:lpstr>Fundamentals - Comments</vt:lpstr>
      <vt:lpstr>Fundamentals - Comments</vt:lpstr>
      <vt:lpstr>Functional: Functions</vt:lpstr>
      <vt:lpstr>Fundamentals – Basic Operators</vt:lpstr>
      <vt:lpstr>Fundamentals: Basic Types (cont.)</vt:lpstr>
      <vt:lpstr>Fundamentals: Basic Types (cont.)</vt:lpstr>
      <vt:lpstr>Functional– Pipelines</vt:lpstr>
      <vt:lpstr>Functional– Pipelines</vt:lpstr>
      <vt:lpstr>Functional – Pipelining</vt:lpstr>
      <vt:lpstr>Functional – Pipelining</vt:lpstr>
      <vt:lpstr>Tutorial: Functional Data</vt:lpstr>
      <vt:lpstr>Generating Data with [ … ]</vt:lpstr>
      <vt:lpstr>Generating Data with [ … ]</vt:lpstr>
      <vt:lpstr>Generating Data with [ … ]</vt:lpstr>
      <vt:lpstr>Generating Data with [ … ]</vt:lpstr>
      <vt:lpstr>Generating Data with [ … ]</vt:lpstr>
      <vt:lpstr>Generating Data with [ … ]</vt:lpstr>
      <vt:lpstr>Generating Data with [ … ]</vt:lpstr>
      <vt:lpstr>Generating Data with seq { … }</vt:lpstr>
      <vt:lpstr>Generating Data with seq { … }</vt:lpstr>
      <vt:lpstr>Generating Data with seq { … }</vt:lpstr>
      <vt:lpstr>Functional Data – Recap </vt:lpstr>
      <vt:lpstr>Functional Data – Generating Structured Data</vt:lpstr>
      <vt:lpstr>Functional Data – Generating Structured Data (2)</vt:lpstr>
      <vt:lpstr>Immutability the norm…</vt:lpstr>
      <vt:lpstr>In Praise of Immutability</vt:lpstr>
      <vt:lpstr>Sample Task</vt:lpstr>
      <vt:lpstr>Tutorial: Pattern Matching</vt:lpstr>
      <vt:lpstr>Functional– Patterns</vt:lpstr>
      <vt:lpstr>Patterns – Tables </vt:lpstr>
      <vt:lpstr>Patterns– Wildcards</vt:lpstr>
      <vt:lpstr>Patterns – Missing Cases</vt:lpstr>
      <vt:lpstr>Patterns – Naming Things</vt:lpstr>
      <vt:lpstr>Patterns – Naming Things (2)</vt:lpstr>
      <vt:lpstr>Patterns – Literal Patterns </vt:lpstr>
      <vt:lpstr>Patterns – Or Patterns </vt:lpstr>
      <vt:lpstr>Patterns – when Guards</vt:lpstr>
      <vt:lpstr>Patterns – Matching Structured Data</vt:lpstr>
      <vt:lpstr>Patterns – Everywhere!</vt:lpstr>
      <vt:lpstr>Tutorial: Imperative Programming</vt:lpstr>
      <vt:lpstr>Imperative – Changing Values</vt:lpstr>
      <vt:lpstr>Imperative – Reference Cells</vt:lpstr>
      <vt:lpstr>Imperative – Mutable Collections</vt:lpstr>
      <vt:lpstr>Sample Exercise </vt:lpstr>
      <vt:lpstr>Tutorial: Objects</vt:lpstr>
      <vt:lpstr>Objects</vt:lpstr>
      <vt:lpstr>F# - Objects + Functional</vt:lpstr>
      <vt:lpstr>F# - Objects + Functional</vt:lpstr>
      <vt:lpstr>F# - Objects + Functional</vt:lpstr>
      <vt:lpstr>F# - Objects + Functional</vt:lpstr>
      <vt:lpstr>Code: Some OO Design Patterns in F#</vt:lpstr>
      <vt:lpstr>Sample Exercise </vt:lpstr>
      <vt:lpstr>Tutorial: F# Scripting</vt:lpstr>
      <vt:lpstr>Scripting – Directives</vt:lpstr>
      <vt:lpstr>Tutorial: Async/Parallel/Reactive </vt:lpstr>
      <vt:lpstr>Slide 79</vt:lpstr>
      <vt:lpstr>async { ... }</vt:lpstr>
      <vt:lpstr>async { ... }</vt:lpstr>
      <vt:lpstr>Code: Async Basics</vt:lpstr>
      <vt:lpstr>The many uses of async { ... }</vt:lpstr>
      <vt:lpstr>The many uses of async { ... }</vt:lpstr>
      <vt:lpstr>The many uses of async { ... }</vt:lpstr>
      <vt:lpstr>The many uses of async { ... }</vt:lpstr>
      <vt:lpstr>The many uses of async { ... }</vt:lpstr>
      <vt:lpstr>The many uses of async { ... }</vt:lpstr>
      <vt:lpstr>The many uses of async { ... }</vt:lpstr>
      <vt:lpstr>Let’s do Web Translation!</vt:lpstr>
      <vt:lpstr>Let’s do Twitter!</vt:lpstr>
      <vt:lpstr>Typical F# Reactive Architecture</vt:lpstr>
      <vt:lpstr>Why not just use .NET/Java/OS Threads?</vt:lpstr>
      <vt:lpstr>Code: Your First F# Async Agent</vt:lpstr>
      <vt:lpstr>Code: Async Web Crawler</vt:lpstr>
      <vt:lpstr>Interlude: Case Study</vt:lpstr>
      <vt:lpstr>F# and adCenter</vt:lpstr>
      <vt:lpstr>AdPredict: What We Observed</vt:lpstr>
      <vt:lpstr>Smooth Transitions</vt:lpstr>
      <vt:lpstr>Tutorial: Units of Measure</vt:lpstr>
      <vt:lpstr>NASA Mars Climate Orbiter, 1999</vt:lpstr>
      <vt:lpstr>Slide 102</vt:lpstr>
      <vt:lpstr>Units of Measure – Basics</vt:lpstr>
      <vt:lpstr>Units of Measure – Converting</vt:lpstr>
      <vt:lpstr>Units of Measure – Converting</vt:lpstr>
      <vt:lpstr>Units of Measure – Sample Code</vt:lpstr>
      <vt:lpstr>Units of Measure – Inferred Types</vt:lpstr>
      <vt:lpstr>Units on Types</vt:lpstr>
      <vt:lpstr>8 Ways to Learn</vt:lpstr>
      <vt:lpstr>Books about F#</vt:lpstr>
      <vt:lpstr>Books about F#</vt:lpstr>
      <vt:lpstr>Getting F#</vt:lpstr>
      <vt:lpstr>Questions &amp; Discussion</vt:lpstr>
      <vt:lpstr>Slide 114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Don Syme</cp:lastModifiedBy>
  <cp:revision>486</cp:revision>
  <dcterms:created xsi:type="dcterms:W3CDTF">2007-05-01T12:49:55Z</dcterms:created>
  <dcterms:modified xsi:type="dcterms:W3CDTF">2009-10-15T02:12:13Z</dcterms:modified>
</cp:coreProperties>
</file>