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D09A9E4-CA19-4C36-95E4-E9BBF1185FD7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latin typeface="Calibri"/>
                <a:ea typeface="Calibri"/>
              </a:rPr>
              <a:t>El método científico y la experimentación requieren que uno prevea los datos con los cuales va a trabajar, las variables a controlar y las incertidumbres que se desprenden de ellas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latin typeface="Calibri"/>
                <a:ea typeface="Calibri"/>
              </a:rPr>
              <a:t>Y eso se basa en nuestra capacidad finita de analizar una población o sistema complejo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latin typeface="Calibri"/>
                <a:ea typeface="Calibri"/>
              </a:rPr>
              <a:t>Para eso estadística, para que lo que hacemos y decimos tenga un sustento contrastable y repetible. Y saber que en cierto porcentaje somos falible en nuestras deducciones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latin typeface="Calibri"/>
                <a:ea typeface="Calibri"/>
              </a:rPr>
              <a:t>De lo que nos salva es del sesgo y para eso debemos tener clara la hipótesis antes de iniciar con las pruebas preliminares para poder sacar conclusiones de nuestros objetivos</a:t>
            </a:r>
            <a:endParaRPr b="0" lang="es-AR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s-AR" sz="3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F58726-7DFD-4C5C-A6B2-A0C06262CBD8}" type="slidenum">
              <a:rPr b="0" lang="es-419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s-AR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D60764-759D-43A4-8513-5B834AB34B75}" type="slidenum">
              <a:rPr b="0" lang="es-419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1354320"/>
            <a:ext cx="8520120" cy="107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6000" spc="-1" strike="noStrike">
                <a:solidFill>
                  <a:srgbClr val="af7b51"/>
                </a:solidFill>
                <a:latin typeface="Nunito"/>
                <a:ea typeface="Nunito"/>
              </a:rPr>
              <a:t>Estadística</a:t>
            </a:r>
            <a:endParaRPr b="0" lang="es-A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858680" y="2498760"/>
            <a:ext cx="5361120" cy="102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Calibri"/>
                <a:ea typeface="Calibri"/>
              </a:rPr>
              <a:t>Una manera de trabajar con bocha de datos</a:t>
            </a:r>
            <a:endParaRPr b="0" lang="es-A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72040" y="598320"/>
            <a:ext cx="3752280" cy="698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Inferencia estadística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70680" y="1464840"/>
            <a:ext cx="3245040" cy="3263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Media muestral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Varianza muestral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Intervalos de confianza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Determinación del tamaño muestral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10;p22" descr=""/>
          <p:cNvPicPr/>
          <p:nvPr/>
        </p:nvPicPr>
        <p:blipFill>
          <a:blip r:embed="rId1"/>
          <a:srcRect l="-1853" t="-3004" r="-1853" b="0"/>
          <a:stretch/>
        </p:blipFill>
        <p:spPr>
          <a:xfrm>
            <a:off x="3916440" y="1334160"/>
            <a:ext cx="4282560" cy="252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25240" y="448560"/>
            <a:ext cx="4066920" cy="58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Contraste de hipótesis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216;p23" descr=""/>
          <p:cNvPicPr/>
          <p:nvPr/>
        </p:nvPicPr>
        <p:blipFill>
          <a:blip r:embed="rId1"/>
          <a:stretch/>
        </p:blipFill>
        <p:spPr>
          <a:xfrm>
            <a:off x="373680" y="1693440"/>
            <a:ext cx="3952440" cy="20732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267080" y="357120"/>
            <a:ext cx="4367520" cy="37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A. Plantear la hipótesis nula y alternativa.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B. Seleccionar el estadístico de prueba y definir el nivel de significancia. Si opta por una prueba paramétrica debe: a. Realizar una prueba sobre normalidad de ambos sets de datos. b. Realizar una prueba de igualdad de varianzas para luego elegir entre una prueba de hipótesis con varianzas iguales o diferentes.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C. Efectuar la prueba de hipótesis.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D. Tomar una decisión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E. Conclusión estadística y práctica.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6600" y="140400"/>
            <a:ext cx="8308440" cy="42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000" spc="-1" strike="noStrike">
                <a:solidFill>
                  <a:srgbClr val="000000"/>
                </a:solidFill>
                <a:latin typeface="Calibri"/>
                <a:ea typeface="Calibri"/>
              </a:rPr>
              <a:t>La prueba a realizar dependerá del tamaño de las muestras, de la homogeneidad de las varianzas y de la dependencia o no de las variables.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Si las muestras a probar involucran a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más de 30 observaciones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, se aplicará la prueba de Z, si las muestras a evaluar involucran un número de observaciones menor o igual que 30 se emplea la prueba de t de student. La fórmula de cálculo depende de si las varianzas son homogéneas o heterogéneas, si el número de observaciones es igual o diferente, o si son variables dependientes.</a:t>
            </a:r>
            <a:endParaRPr b="0" lang="es-A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 determinar la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homogeneidad de las varianzas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 se utiliza un estimador de Fisher.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Cuando son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variables dependientes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, se emplea la técnica de pruebas pareadas.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056400" y="313200"/>
            <a:ext cx="5697000" cy="44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511560" y="1123200"/>
            <a:ext cx="8120520" cy="34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Prueba W de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Shapiro-Wilk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 para determinar la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normalidad 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del set de datos.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La prueba de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chi-cuadrado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 se utiliza para probar si una muestra de datos proviene de una población con una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distribución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 particular. La prueba no es válida para muestras pequeñas. La prueba de chi-cuadrado es una alternativa a las pruebas de bondad de ajuste de </a:t>
            </a:r>
            <a:r>
              <a:rPr b="1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Kolmogorov-Smirnov (K-S) y Anderson-Darling</a:t>
            </a: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 las cuales solo pueden utilizarse con distribuciones continuas.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233;p26" descr=""/>
          <p:cNvPicPr/>
          <p:nvPr/>
        </p:nvPicPr>
        <p:blipFill>
          <a:blip r:embed="rId1"/>
          <a:stretch/>
        </p:blipFill>
        <p:spPr>
          <a:xfrm>
            <a:off x="1424160" y="192240"/>
            <a:ext cx="6235920" cy="475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238;p27" descr=""/>
          <p:cNvPicPr/>
          <p:nvPr/>
        </p:nvPicPr>
        <p:blipFill>
          <a:blip r:embed="rId1"/>
          <a:srcRect l="-2829" t="-2197" r="-2829" b="-3461"/>
          <a:stretch/>
        </p:blipFill>
        <p:spPr>
          <a:xfrm>
            <a:off x="2051640" y="201960"/>
            <a:ext cx="47829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243;p28" descr=""/>
          <p:cNvPicPr/>
          <p:nvPr/>
        </p:nvPicPr>
        <p:blipFill>
          <a:blip r:embed="rId1"/>
          <a:stretch/>
        </p:blipFill>
        <p:spPr>
          <a:xfrm>
            <a:off x="310680" y="392400"/>
            <a:ext cx="6131520" cy="437184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6566040" y="254880"/>
            <a:ext cx="2325960" cy="177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af7b51"/>
                </a:solidFill>
                <a:latin typeface="Nunito"/>
                <a:ea typeface="Nunito"/>
              </a:rPr>
              <a:t>Esquema de selección de pruebas estadísticas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921000" y="304200"/>
            <a:ext cx="1943640" cy="248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af7b51"/>
                </a:solidFill>
                <a:latin typeface="Nunito"/>
                <a:ea typeface="Nunito"/>
              </a:rPr>
              <a:t>Esquema de selección de pruebas estadísticas para variable nominal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50;p29" descr=""/>
          <p:cNvPicPr/>
          <p:nvPr/>
        </p:nvPicPr>
        <p:blipFill>
          <a:blip r:embed="rId1"/>
          <a:stretch/>
        </p:blipFill>
        <p:spPr>
          <a:xfrm>
            <a:off x="255240" y="304200"/>
            <a:ext cx="6597360" cy="433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921000" y="406080"/>
            <a:ext cx="2025360" cy="2556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af7b51"/>
                </a:solidFill>
                <a:latin typeface="Nunito"/>
                <a:ea typeface="Nunito"/>
              </a:rPr>
              <a:t>Esquema de selección de pruebas estadísticas para relación de variables</a:t>
            </a:r>
            <a:br/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256;p30" descr=""/>
          <p:cNvPicPr/>
          <p:nvPr/>
        </p:nvPicPr>
        <p:blipFill>
          <a:blip r:embed="rId1"/>
          <a:stretch/>
        </p:blipFill>
        <p:spPr>
          <a:xfrm>
            <a:off x="304920" y="482040"/>
            <a:ext cx="6539400" cy="40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261;p31" descr=""/>
          <p:cNvPicPr/>
          <p:nvPr/>
        </p:nvPicPr>
        <p:blipFill>
          <a:blip r:embed="rId1"/>
          <a:stretch/>
        </p:blipFill>
        <p:spPr>
          <a:xfrm>
            <a:off x="3636000" y="560520"/>
            <a:ext cx="2969280" cy="3789000"/>
          </a:xfrm>
          <a:prstGeom prst="rect">
            <a:avLst/>
          </a:prstGeom>
          <a:ln>
            <a:noFill/>
          </a:ln>
        </p:spPr>
      </p:pic>
      <p:sp>
        <p:nvSpPr>
          <p:cNvPr id="173" name="TextShape 1"/>
          <p:cNvSpPr txBox="1"/>
          <p:nvPr/>
        </p:nvSpPr>
        <p:spPr>
          <a:xfrm>
            <a:off x="324720" y="280800"/>
            <a:ext cx="2025360" cy="995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af7b51"/>
                </a:solidFill>
                <a:latin typeface="Nunito"/>
                <a:ea typeface="Nunito"/>
              </a:rPr>
              <a:t>Nivel de significancia</a:t>
            </a:r>
            <a:br/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263;p31" descr=""/>
          <p:cNvPicPr/>
          <p:nvPr/>
        </p:nvPicPr>
        <p:blipFill>
          <a:blip r:embed="rId2"/>
          <a:stretch/>
        </p:blipFill>
        <p:spPr>
          <a:xfrm>
            <a:off x="1433520" y="1386720"/>
            <a:ext cx="5333760" cy="27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19000" y="115236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“</a:t>
            </a: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No confíes en lo que la estadística te dice hasta haber considerado con cuidado qué es lo que no dice.”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William W. Watt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92840" y="499320"/>
            <a:ext cx="295920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Regresión lineal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92840" y="1258920"/>
            <a:ext cx="8053200" cy="332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Se conoce como línea de regresión a la representación gráfica de la función que se ajusta a la nube de puntos del diagrama de dispersión.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270;p32" descr=""/>
          <p:cNvPicPr/>
          <p:nvPr/>
        </p:nvPicPr>
        <p:blipFill>
          <a:blip r:embed="rId1"/>
          <a:stretch/>
        </p:blipFill>
        <p:spPr>
          <a:xfrm>
            <a:off x="905040" y="2051280"/>
            <a:ext cx="7266240" cy="26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92840" y="1248840"/>
            <a:ext cx="8152200" cy="3366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Correlación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estudiar la correlación significa analizar 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hasta qué punto es significativa la 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dependencia de una variable con la otra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Coeficientes de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el cociente entre la covarianza y las 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desviaciones típicas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 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correlación lineal 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Predicción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1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419" sz="1800" spc="-1" strike="noStrike">
                <a:solidFill>
                  <a:srgbClr val="233a44"/>
                </a:solidFill>
                <a:latin typeface="Calibri"/>
                <a:ea typeface="Calibri"/>
              </a:rPr>
              <a:t>significancia e inferencias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20840" y="247320"/>
            <a:ext cx="295920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Regresión lineal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9400" y="491400"/>
            <a:ext cx="4023360" cy="67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¿Para qué estadistica?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68520" y="1282680"/>
            <a:ext cx="6298560" cy="299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Análisis de muestras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Descripción de datos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Contraste de hipótesis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  <a:ea typeface="Calibri"/>
              </a:rPr>
              <a:t>Medición de relaciones entre variables estadísticas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419" sz="2400" spc="-1" strike="noStrike">
                <a:solidFill>
                  <a:srgbClr val="233a44"/>
                </a:solidFill>
                <a:latin typeface="Calibri"/>
              </a:rPr>
              <a:t>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41;p15" descr=""/>
          <p:cNvPicPr/>
          <p:nvPr/>
        </p:nvPicPr>
        <p:blipFill>
          <a:blip r:embed="rId1"/>
          <a:stretch/>
        </p:blipFill>
        <p:spPr>
          <a:xfrm>
            <a:off x="4347360" y="1154520"/>
            <a:ext cx="1762560" cy="14169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42;p15" descr=""/>
          <p:cNvPicPr/>
          <p:nvPr/>
        </p:nvPicPr>
        <p:blipFill>
          <a:blip r:embed="rId2"/>
          <a:stretch/>
        </p:blipFill>
        <p:spPr>
          <a:xfrm>
            <a:off x="6575400" y="901080"/>
            <a:ext cx="2116800" cy="156636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43;p15" descr=""/>
          <p:cNvPicPr/>
          <p:nvPr/>
        </p:nvPicPr>
        <p:blipFill>
          <a:blip r:embed="rId3"/>
          <a:stretch/>
        </p:blipFill>
        <p:spPr>
          <a:xfrm>
            <a:off x="6575400" y="1031040"/>
            <a:ext cx="171576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47480" y="332280"/>
            <a:ext cx="4072680" cy="593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Estadística descriptiva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47480" y="1062000"/>
            <a:ext cx="2194920" cy="4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6aa84f"/>
                </a:solidFill>
                <a:latin typeface="Calibri"/>
                <a:ea typeface="Calibri"/>
              </a:rPr>
              <a:t>Variables estadísticas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056840" y="3244320"/>
            <a:ext cx="509004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447480" y="1942200"/>
            <a:ext cx="272160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-419" sz="1800" spc="-1" strike="noStrike">
                <a:solidFill>
                  <a:srgbClr val="6aa84f"/>
                </a:solidFill>
                <a:latin typeface="Calibri"/>
                <a:ea typeface="Calibri"/>
              </a:rPr>
              <a:t>Distribución de frecuencias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886560" y="1942200"/>
            <a:ext cx="509004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ordenamiento de datos en tabla de frecuencia y clasificación en intervalos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506880" y="2673000"/>
            <a:ext cx="3726720" cy="18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Frecuencia relativa</a:t>
            </a: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Frecuencia absoluta</a:t>
            </a: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Frecuencia relativa acumulada</a:t>
            </a: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Frecuencia absoluta acumulada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3892680" y="1086480"/>
            <a:ext cx="438624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Calibri"/>
                <a:ea typeface="Calibri"/>
              </a:rPr>
              <a:t>definir la población y seleccionar la muestra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20320" y="216000"/>
            <a:ext cx="3379680" cy="428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-419" sz="2400" spc="-1" strike="noStrike">
                <a:solidFill>
                  <a:srgbClr val="6aa84f"/>
                </a:solidFill>
                <a:latin typeface="Calibri"/>
                <a:ea typeface="Calibri"/>
              </a:rPr>
              <a:t>Representaciones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-360000" y="604080"/>
            <a:ext cx="9144000" cy="835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Diagramas de barras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muestran los valores de las frecuencias absolutas sobre un sistema de ejes cartesianos, cuando la variable es discreta o cualitativa.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-339840" y="1356120"/>
            <a:ext cx="905184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Histogramas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formas especiales de diagramas de barras para distribuciones cuantitativas continuas.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-331560" y="2035080"/>
            <a:ext cx="897156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Polígonos de frecuencias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formados por líneas poligonales abiertas sobre un sistema de ejes cartesianos.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30" name="Google Shape;163;p17" descr=""/>
          <p:cNvPicPr/>
          <p:nvPr/>
        </p:nvPicPr>
        <p:blipFill>
          <a:blip r:embed="rId1"/>
          <a:stretch/>
        </p:blipFill>
        <p:spPr>
          <a:xfrm>
            <a:off x="3514320" y="2918880"/>
            <a:ext cx="2322360" cy="185976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64;p17" descr=""/>
          <p:cNvPicPr/>
          <p:nvPr/>
        </p:nvPicPr>
        <p:blipFill>
          <a:blip r:embed="rId2"/>
          <a:stretch/>
        </p:blipFill>
        <p:spPr>
          <a:xfrm>
            <a:off x="603000" y="2979360"/>
            <a:ext cx="2800440" cy="17391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5;p17" descr=""/>
          <p:cNvPicPr/>
          <p:nvPr/>
        </p:nvPicPr>
        <p:blipFill>
          <a:blip r:embed="rId3"/>
          <a:stretch/>
        </p:blipFill>
        <p:spPr>
          <a:xfrm>
            <a:off x="6144120" y="3020760"/>
            <a:ext cx="2692080" cy="165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70;p18" descr=""/>
          <p:cNvPicPr/>
          <p:nvPr/>
        </p:nvPicPr>
        <p:blipFill>
          <a:blip r:embed="rId1"/>
          <a:stretch/>
        </p:blipFill>
        <p:spPr>
          <a:xfrm>
            <a:off x="304920" y="2777040"/>
            <a:ext cx="1896840" cy="189684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71;p18" descr=""/>
          <p:cNvPicPr/>
          <p:nvPr/>
        </p:nvPicPr>
        <p:blipFill>
          <a:blip r:embed="rId2"/>
          <a:stretch/>
        </p:blipFill>
        <p:spPr>
          <a:xfrm>
            <a:off x="2296800" y="3587040"/>
            <a:ext cx="3109320" cy="90828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72;p18" descr=""/>
          <p:cNvPicPr/>
          <p:nvPr/>
        </p:nvPicPr>
        <p:blipFill>
          <a:blip r:embed="rId3"/>
          <a:stretch/>
        </p:blipFill>
        <p:spPr>
          <a:xfrm>
            <a:off x="5488560" y="2630880"/>
            <a:ext cx="3440880" cy="184572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219600" y="244440"/>
            <a:ext cx="822924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Gráficos de sectores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circulares o de tarta, dividen un círculo en porciones proporcionales según el valor de las frecuencias relativas.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02680" y="964440"/>
            <a:ext cx="854100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Pictogramas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o representaciones visuales figurativas. En realidad son diagramas de barras en los que las barras se sustituyen con dibujos alusivos a la variable.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2680" y="1720440"/>
            <a:ext cx="869220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Pirámides de población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para clasificaciones de grupos de población por sexo y edad.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80;p19" descr=""/>
          <p:cNvPicPr/>
          <p:nvPr/>
        </p:nvPicPr>
        <p:blipFill>
          <a:blip r:embed="rId1"/>
          <a:stretch/>
        </p:blipFill>
        <p:spPr>
          <a:xfrm>
            <a:off x="1289160" y="2020320"/>
            <a:ext cx="3042720" cy="228204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81;p19" descr=""/>
          <p:cNvPicPr/>
          <p:nvPr/>
        </p:nvPicPr>
        <p:blipFill>
          <a:blip r:embed="rId2"/>
          <a:stretch/>
        </p:blipFill>
        <p:spPr>
          <a:xfrm>
            <a:off x="5015520" y="2224440"/>
            <a:ext cx="3042720" cy="20282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14640" y="520920"/>
            <a:ext cx="827100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98400" indent="-329760" algn="just">
              <a:lnSpc>
                <a:spcPct val="142000"/>
              </a:lnSpc>
              <a:buClr>
                <a:srgbClr val="333333"/>
              </a:buClr>
              <a:buFont typeface="Times New Roman"/>
              <a:buChar char="●"/>
            </a:pPr>
            <a:r>
              <a:rPr b="1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Diagramas de distribución</a:t>
            </a:r>
            <a:r>
              <a:rPr b="0" lang="es-419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</a:rPr>
              <a:t>: el gráfico de cajas y bigotes, y el gráfico de violín muestran la distribución de los puntos dentro de grupos o intervalos con la mediana y los cuartiles.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28400" y="365760"/>
            <a:ext cx="5042520" cy="655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Medidas de una distribución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00480" y="1224720"/>
            <a:ext cx="4088160" cy="102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-419" sz="2000" spc="-1" strike="noStrike">
                <a:solidFill>
                  <a:srgbClr val="233a44"/>
                </a:solidFill>
                <a:latin typeface="Calibri"/>
                <a:ea typeface="Calibri"/>
              </a:rPr>
              <a:t>Medidas de centralización: Media, mediana, moda, cuartiles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469120" y="1224720"/>
            <a:ext cx="294732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-419" sz="2000" spc="-1" strike="noStrike">
                <a:solidFill>
                  <a:srgbClr val="233a44"/>
                </a:solidFill>
                <a:latin typeface="Calibri"/>
                <a:ea typeface="Calibri"/>
              </a:rPr>
              <a:t>Medidas de dispersión: Desviación y varianza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145" name="Google Shape;190;p20" descr=""/>
          <p:cNvPicPr/>
          <p:nvPr/>
        </p:nvPicPr>
        <p:blipFill>
          <a:blip r:embed="rId1"/>
          <a:stretch/>
        </p:blipFill>
        <p:spPr>
          <a:xfrm>
            <a:off x="600480" y="2370600"/>
            <a:ext cx="3445200" cy="229212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91;p20" descr=""/>
          <p:cNvPicPr/>
          <p:nvPr/>
        </p:nvPicPr>
        <p:blipFill>
          <a:blip r:embed="rId2"/>
          <a:stretch/>
        </p:blipFill>
        <p:spPr>
          <a:xfrm>
            <a:off x="5592600" y="2308320"/>
            <a:ext cx="2755440" cy="21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36320" y="310320"/>
            <a:ext cx="5059080" cy="67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af7b51"/>
                </a:solidFill>
                <a:latin typeface="Nunito"/>
                <a:ea typeface="Nunito"/>
              </a:rPr>
              <a:t>Distribución de probabilidad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36320" y="973800"/>
            <a:ext cx="4135320" cy="473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233a44"/>
                </a:solidFill>
                <a:latin typeface="Calibri"/>
                <a:ea typeface="Calibri"/>
              </a:rPr>
              <a:t>Distribuciones discretas (uniforme, Binomial, Poisson)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98;p21" descr=""/>
          <p:cNvPicPr/>
          <p:nvPr/>
        </p:nvPicPr>
        <p:blipFill>
          <a:blip r:embed="rId1"/>
          <a:stretch/>
        </p:blipFill>
        <p:spPr>
          <a:xfrm>
            <a:off x="456120" y="1359720"/>
            <a:ext cx="2381040" cy="179028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36320" y="3210480"/>
            <a:ext cx="452916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-419" sz="1300" spc="-1" strike="noStrike">
                <a:solidFill>
                  <a:srgbClr val="233a44"/>
                </a:solidFill>
                <a:latin typeface="Calibri"/>
                <a:ea typeface="Calibri"/>
              </a:rPr>
              <a:t>Distribuciones continuas (Normal, Pearson, Student, Fisher)</a:t>
            </a:r>
            <a:endParaRPr b="0" lang="es-AR" sz="1300" spc="-1" strike="noStrike">
              <a:latin typeface="Arial"/>
            </a:endParaRPr>
          </a:p>
        </p:txBody>
      </p:sp>
      <p:pic>
        <p:nvPicPr>
          <p:cNvPr id="151" name="Google Shape;200;p21" descr=""/>
          <p:cNvPicPr/>
          <p:nvPr/>
        </p:nvPicPr>
        <p:blipFill>
          <a:blip r:embed="rId2"/>
          <a:stretch/>
        </p:blipFill>
        <p:spPr>
          <a:xfrm>
            <a:off x="2979360" y="1505880"/>
            <a:ext cx="2808720" cy="149796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201;p21" descr=""/>
          <p:cNvPicPr/>
          <p:nvPr/>
        </p:nvPicPr>
        <p:blipFill>
          <a:blip r:embed="rId3"/>
          <a:stretch/>
        </p:blipFill>
        <p:spPr>
          <a:xfrm>
            <a:off x="6228360" y="1510560"/>
            <a:ext cx="2102760" cy="148824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202;p21" descr=""/>
          <p:cNvPicPr/>
          <p:nvPr/>
        </p:nvPicPr>
        <p:blipFill>
          <a:blip r:embed="rId4"/>
          <a:stretch/>
        </p:blipFill>
        <p:spPr>
          <a:xfrm>
            <a:off x="2520000" y="3674880"/>
            <a:ext cx="2221920" cy="111420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203;p21" descr=""/>
          <p:cNvPicPr/>
          <p:nvPr/>
        </p:nvPicPr>
        <p:blipFill>
          <a:blip r:embed="rId5"/>
          <a:stretch/>
        </p:blipFill>
        <p:spPr>
          <a:xfrm>
            <a:off x="4884480" y="3674880"/>
            <a:ext cx="1994040" cy="99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2024-05-14T14:14:17Z</dcterms:modified>
  <cp:revision>2</cp:revision>
  <dc:subject/>
  <dc:title/>
</cp:coreProperties>
</file>