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6E7C2-37D8-4690-B92A-4BC04EC9ECB7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C78C-02EA-488A-B393-E9C1D49E2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26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C78C-02EA-488A-B393-E9C1D49E2CA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2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8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1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7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32D7-E37E-40CC-ACF6-C43C33D5BAD2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18B7-BD6D-49B0-9CE2-453C00977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0159" y="3037260"/>
            <a:ext cx="4271682" cy="472421"/>
          </a:xfrm>
          <a:solidFill>
            <a:srgbClr val="00CC00"/>
          </a:solidFill>
        </p:spPr>
        <p:txBody>
          <a:bodyPr anchor="ctr"/>
          <a:lstStyle/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Teoria dos Grafos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3960159" y="4015219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Bruno santos de lima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960159" y="4613548"/>
            <a:ext cx="4271682" cy="472421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Leandro Ungari cayres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pic>
        <p:nvPicPr>
          <p:cNvPr id="10" name="Picture 2" descr="http://unesp.br/aci_ses/identidade-visual/jpg/SA05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669" y="227179"/>
            <a:ext cx="878585" cy="7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030506" y="753373"/>
            <a:ext cx="8130988" cy="1173560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mtClean="0">
                <a:solidFill>
                  <a:schemeClr val="bg1"/>
                </a:solidFill>
                <a:latin typeface="Adventure" panose="02000500000000000000" pitchFamily="2" charset="0"/>
              </a:rPr>
              <a:t>Análise e Visualização de dados:</a:t>
            </a:r>
            <a:br>
              <a:rPr lang="pt-BR" sz="4000" smtClean="0">
                <a:solidFill>
                  <a:schemeClr val="bg1"/>
                </a:solidFill>
                <a:latin typeface="Adventure" panose="02000500000000000000" pitchFamily="2" charset="0"/>
              </a:rPr>
            </a:br>
            <a:r>
              <a:rPr lang="pt-BR" sz="4000" smtClean="0">
                <a:solidFill>
                  <a:schemeClr val="bg1"/>
                </a:solidFill>
                <a:latin typeface="Adventure" panose="02000500000000000000" pitchFamily="2" charset="0"/>
              </a:rPr>
              <a:t>FIFA WORLD CUP 2014</a:t>
            </a:r>
            <a:endParaRPr lang="pt-BR" sz="4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Final</a:t>
            </a:r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16" y="100016"/>
            <a:ext cx="5993894" cy="53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Média de público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a média de público de cada seleção por jogo durante a fase de grupos da competição.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21434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Grupo 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Média de Público: 51,6 mil</a:t>
            </a:r>
            <a:endParaRPr lang="pt-BR" sz="22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3" y="0"/>
            <a:ext cx="5655400" cy="4981835"/>
          </a:xfrm>
          <a:prstGeom prst="rect">
            <a:avLst/>
          </a:prstGeom>
        </p:spPr>
      </p:pic>
      <p:sp>
        <p:nvSpPr>
          <p:cNvPr id="6" name="Subtítulo 4"/>
          <p:cNvSpPr txBox="1">
            <a:spLocks/>
          </p:cNvSpPr>
          <p:nvPr/>
        </p:nvSpPr>
        <p:spPr>
          <a:xfrm>
            <a:off x="671513" y="1457054"/>
            <a:ext cx="2898200" cy="2700609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0 – Brasil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1 – Camarões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2 – Croácia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3 – México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15915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Grupo 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Média de Público: 53,6 mil</a:t>
            </a:r>
            <a:endParaRPr lang="pt-BR" sz="2200" dirty="0" smtClean="0"/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671512" y="1457054"/>
            <a:ext cx="3057525" cy="2700609"/>
          </a:xfrm>
          <a:prstGeom prst="rect">
            <a:avLst/>
          </a:prstGeom>
          <a:ln>
            <a:noFill/>
            <a:prstDash val="lgDashDot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0 – Argentina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1 – Bósnia e Herzegovina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2 – Irã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3 – Nigéria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pt-BR" sz="22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13" y="128588"/>
            <a:ext cx="5699340" cy="51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Percurso das seleções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o fluxo das seleções entre as cidades-sede espalhadas pelo país.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10269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Percurso Geral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52" y="0"/>
            <a:ext cx="6068022" cy="51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Percurso da Seleção da Alemanha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82" y="0"/>
            <a:ext cx="6096762" cy="55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Distância percorrida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o teórico deslocamento das seleções na utilização de transportes rodoviários pelas seleções que participaram da competição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1713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Distância entre todas as sedes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95" y="0"/>
            <a:ext cx="5898536" cy="56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Estados Unidos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Distância: 10 053 Km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19" y="0"/>
            <a:ext cx="6373820" cy="55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2985246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Este trabalho visa a aplicação dos algoritmos aprendidos na disciplina “Teoria dos Grafos” sob um determinado domínio de dados para a formulação de aplicação prática.</a:t>
            </a:r>
            <a:endParaRPr lang="pt-BR" sz="22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1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Introdução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6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3999" y="2082519"/>
            <a:ext cx="9144000" cy="2879445"/>
          </a:xfrm>
        </p:spPr>
        <p:txBody>
          <a:bodyPr/>
          <a:lstStyle/>
          <a:p>
            <a:pPr algn="just"/>
            <a:r>
              <a:rPr lang="pt-BR" dirty="0" smtClean="0"/>
              <a:t>Este trabalho </a:t>
            </a:r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5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8" y="670579"/>
            <a:ext cx="3935507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Referências Bibliográficas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4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A Copa do Mundo (Fifa World Cup 2014) é composta por 32 seleções divididas em 8 grupos de 4 times. Na fase de grupos, todos os integrantes de um mesmo jogam contra si, em partida única, os dois melhores avançam para o mata-mata. Em seguida, na fase eliminatória, os times jogam partida única promovendo o afunilamento da competição até a definição do campeão.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410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pic>
        <p:nvPicPr>
          <p:cNvPr id="1026" name="Picture 2" descr="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1" y="2059930"/>
            <a:ext cx="400050" cy="27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995082" y="2017059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Brasil</a:t>
            </a:r>
            <a:endParaRPr lang="pt-BR" dirty="0"/>
          </a:p>
        </p:txBody>
      </p:sp>
      <p:pic>
        <p:nvPicPr>
          <p:cNvPr id="1028" name="Picture 4" descr="Flag of Argentin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1" y="2386391"/>
            <a:ext cx="400050" cy="2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1" y="2706203"/>
            <a:ext cx="400050" cy="2600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45" y="3058561"/>
            <a:ext cx="390525" cy="2538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45" y="3404727"/>
            <a:ext cx="390525" cy="25384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95081" y="2331741"/>
            <a:ext cx="122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Argentina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995074" y="2661176"/>
            <a:ext cx="12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Colômbia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95074" y="3000815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Chile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95076" y="3359944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Equador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21" y="3750893"/>
            <a:ext cx="394355" cy="256331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989382" y="3659686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Uruguai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06" y="4098459"/>
            <a:ext cx="406125" cy="22336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97" y="4443225"/>
            <a:ext cx="444275" cy="28877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89382" y="4025477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Irã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89381" y="4402948"/>
            <a:ext cx="144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Coréia do Sul</a:t>
            </a:r>
            <a:endParaRPr lang="pt-BR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667" y="2049446"/>
            <a:ext cx="441049" cy="28668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6573" y="2415403"/>
            <a:ext cx="409310" cy="20465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3746028" y="205993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Japão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724163" y="234189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Austrália</a:t>
            </a:r>
            <a:endParaRPr lang="pt-BR" dirty="0"/>
          </a:p>
        </p:txBody>
      </p:sp>
      <p:pic>
        <p:nvPicPr>
          <p:cNvPr id="1030" name="Picture 6" descr="Flag of Côte d'Ivoire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3" y="2701073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Nigeria.sv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3" y="3104741"/>
            <a:ext cx="415322" cy="2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g of Cameroon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27" y="3392548"/>
            <a:ext cx="409262" cy="2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ag of Ghana.sv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8" y="3747999"/>
            <a:ext cx="398808" cy="2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g of Algeria.sv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13" y="4096655"/>
            <a:ext cx="402476" cy="2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3724163" y="2661176"/>
            <a:ext cx="17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do Marfim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746028" y="303050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Nigéria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740999" y="3340892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Camarões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163" y="3710224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Gana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732581" y="404279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Argélia</a:t>
            </a:r>
            <a:endParaRPr lang="pt-BR" dirty="0"/>
          </a:p>
        </p:txBody>
      </p:sp>
      <p:pic>
        <p:nvPicPr>
          <p:cNvPr id="1040" name="Picture 16" descr="Flag of the United States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3" y="2428911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ag of Costa Rica (state).sv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4" y="2144575"/>
            <a:ext cx="328863" cy="1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Honduras.sv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49" y="4498791"/>
            <a:ext cx="482014" cy="24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Mexico.sv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3" y="2767452"/>
            <a:ext cx="328863" cy="1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aixaDeTexto 46"/>
          <p:cNvSpPr txBox="1"/>
          <p:nvPr/>
        </p:nvSpPr>
        <p:spPr>
          <a:xfrm>
            <a:off x="3740999" y="4443225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Honduras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199624" y="205993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Costa Rica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177759" y="2331741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Estados Unidos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177758" y="2673223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México</a:t>
            </a:r>
            <a:endParaRPr lang="pt-BR" dirty="0"/>
          </a:p>
        </p:txBody>
      </p:sp>
      <p:pic>
        <p:nvPicPr>
          <p:cNvPr id="1048" name="Picture 24" descr="Flag of Belgium (civil).sv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2" y="3058561"/>
            <a:ext cx="328863" cy="2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Italy.sv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0" y="4436879"/>
            <a:ext cx="389954" cy="2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íses Baixos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2" y="3359944"/>
            <a:ext cx="326303" cy="21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andeira da Alemanha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0" y="4091997"/>
            <a:ext cx="342975" cy="20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itzerland.sv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581" y="3691349"/>
            <a:ext cx="326303" cy="2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/>
          <p:cNvSpPr txBox="1"/>
          <p:nvPr/>
        </p:nvSpPr>
        <p:spPr>
          <a:xfrm>
            <a:off x="6177757" y="2971560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Bélgica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6199624" y="3285773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Holanda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177756" y="3639229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Suíça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177756" y="4007224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Alemanha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194592" y="4361941"/>
            <a:ext cx="174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Itália</a:t>
            </a:r>
            <a:endParaRPr lang="pt-BR" dirty="0"/>
          </a:p>
        </p:txBody>
      </p:sp>
      <p:pic>
        <p:nvPicPr>
          <p:cNvPr id="2" name="Picture 2" descr="Flag of Russia.sv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75" y="2736905"/>
            <a:ext cx="395623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g of Bosnia and Herzegovina.sv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3089802"/>
            <a:ext cx="395063" cy="1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lag of England.sv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2444494"/>
            <a:ext cx="395063" cy="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lag of Spain.sv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3691348"/>
            <a:ext cx="423026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Flag of Portugal.sv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0" y="4042793"/>
            <a:ext cx="423027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andeira da França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1" y="4412125"/>
            <a:ext cx="423025" cy="27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Grécia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807" y="2139922"/>
            <a:ext cx="395624" cy="2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Bandeira da Croácia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807" y="3381240"/>
            <a:ext cx="459344" cy="22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8768431" y="2034729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Grécia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8785052" y="235883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Inglaterra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8768430" y="2673223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Rússia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776741" y="2959848"/>
            <a:ext cx="219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Bósnia e Herzegovina</a:t>
            </a:r>
            <a:endParaRPr lang="pt-BR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840462" y="3281326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Croácia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8854863" y="3593076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Espanha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8859946" y="3948428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Portugal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868310" y="4317760"/>
            <a:ext cx="12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9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-1"/>
            <a:ext cx="6934200" cy="6857999"/>
          </a:xfrm>
          <a:prstGeom prst="rect">
            <a:avLst/>
          </a:prstGeom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2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Contextualização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649939" y="1606922"/>
            <a:ext cx="4043083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O evento possuiu 12 cidades-sede distribuídas por todas as regiões do país: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792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Objetivos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>
            <a:spLocks noGrp="1"/>
          </p:cNvSpPr>
          <p:nvPr>
            <p:ph type="subTitle" idx="1"/>
          </p:nvPr>
        </p:nvSpPr>
        <p:spPr>
          <a:xfrm>
            <a:off x="1523999" y="1869143"/>
            <a:ext cx="9144000" cy="364415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Mediante tal contexto, busca-se a solução das seguintes problemáticas: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Alcance de cada seleção na competição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Média de público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Descolamento das seleções entre as sedes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Distâncias de viagens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972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Adventure" panose="02000500000000000000" pitchFamily="2" charset="0"/>
              </a:rPr>
              <a:t>3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Algoritmos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9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Nesta aplicação foram utilizados os seguintes algoritmos/recursos: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Busca em profundidade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 smtClean="0"/>
              <a:t>Representação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14352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1523999" y="670580"/>
            <a:ext cx="3316942" cy="367083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>
                <a:solidFill>
                  <a:schemeClr val="bg1"/>
                </a:solidFill>
                <a:latin typeface="Adventure" panose="02000500000000000000" pitchFamily="2" charset="0"/>
              </a:rPr>
              <a:t>Alcance de cada seleção</a:t>
            </a:r>
            <a:endParaRPr lang="pt-BR" sz="2000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858371" y="670579"/>
            <a:ext cx="665629" cy="539656"/>
          </a:xfrm>
          <a:prstGeom prst="rect">
            <a:avLst/>
          </a:prstGeom>
          <a:solidFill>
            <a:srgbClr val="00CC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4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1523999" y="670579"/>
            <a:ext cx="3316942" cy="5396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solidFill>
                  <a:schemeClr val="bg1"/>
                </a:solidFill>
                <a:latin typeface="Adventure" panose="02000500000000000000" pitchFamily="2" charset="0"/>
              </a:rPr>
              <a:t>Aplicações</a:t>
            </a:r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908771" y="6615951"/>
            <a:ext cx="3283229" cy="242049"/>
            <a:chOff x="7693420" y="2028616"/>
            <a:chExt cx="2615991" cy="256498"/>
          </a:xfrm>
          <a:solidFill>
            <a:srgbClr val="00CC00"/>
          </a:solidFill>
        </p:grpSpPr>
        <p:sp>
          <p:nvSpPr>
            <p:cNvPr id="12" name="Subtítulo 2"/>
            <p:cNvSpPr txBox="1">
              <a:spLocks/>
            </p:cNvSpPr>
            <p:nvPr/>
          </p:nvSpPr>
          <p:spPr>
            <a:xfrm>
              <a:off x="8027893" y="2028617"/>
              <a:ext cx="2281518" cy="2564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chemeClr val="bg1"/>
                  </a:solidFill>
                  <a:latin typeface="Adventure" panose="02000500000000000000" pitchFamily="2" charset="0"/>
                </a:rPr>
                <a:t>T</a:t>
              </a:r>
              <a:r>
                <a:rPr lang="pt-BR" sz="1400" dirty="0" smtClean="0">
                  <a:solidFill>
                    <a:schemeClr val="bg1"/>
                  </a:solidFill>
                  <a:latin typeface="Adventure" panose="02000500000000000000" pitchFamily="2" charset="0"/>
                </a:rPr>
                <a:t>eoria dos Grafos</a:t>
              </a:r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  <p:sp>
          <p:nvSpPr>
            <p:cNvPr id="13" name="Subtítulo 2"/>
            <p:cNvSpPr txBox="1">
              <a:spLocks/>
            </p:cNvSpPr>
            <p:nvPr/>
          </p:nvSpPr>
          <p:spPr>
            <a:xfrm>
              <a:off x="7693420" y="2028616"/>
              <a:ext cx="334473" cy="256497"/>
            </a:xfrm>
            <a:custGeom>
              <a:avLst/>
              <a:gdLst>
                <a:gd name="connsiteX0" fmla="*/ 0 w 1021977"/>
                <a:gd name="connsiteY0" fmla="*/ 0 h 186929"/>
                <a:gd name="connsiteX1" fmla="*/ 1021977 w 1021977"/>
                <a:gd name="connsiteY1" fmla="*/ 0 h 186929"/>
                <a:gd name="connsiteX2" fmla="*/ 1021977 w 1021977"/>
                <a:gd name="connsiteY2" fmla="*/ 186929 h 186929"/>
                <a:gd name="connsiteX3" fmla="*/ 0 w 1021977"/>
                <a:gd name="connsiteY3" fmla="*/ 186929 h 186929"/>
                <a:gd name="connsiteX4" fmla="*/ 0 w 1021977"/>
                <a:gd name="connsiteY4" fmla="*/ 0 h 186929"/>
                <a:gd name="connsiteX0" fmla="*/ 1035423 w 1035423"/>
                <a:gd name="connsiteY0" fmla="*/ 0 h 213823"/>
                <a:gd name="connsiteX1" fmla="*/ 1021977 w 1035423"/>
                <a:gd name="connsiteY1" fmla="*/ 26894 h 213823"/>
                <a:gd name="connsiteX2" fmla="*/ 1021977 w 1035423"/>
                <a:gd name="connsiteY2" fmla="*/ 213823 h 213823"/>
                <a:gd name="connsiteX3" fmla="*/ 0 w 1035423"/>
                <a:gd name="connsiteY3" fmla="*/ 213823 h 213823"/>
                <a:gd name="connsiteX4" fmla="*/ 1035423 w 1035423"/>
                <a:gd name="connsiteY4" fmla="*/ 0 h 21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423" h="213823">
                  <a:moveTo>
                    <a:pt x="1035423" y="0"/>
                  </a:moveTo>
                  <a:lnTo>
                    <a:pt x="1021977" y="26894"/>
                  </a:lnTo>
                  <a:lnTo>
                    <a:pt x="1021977" y="213823"/>
                  </a:lnTo>
                  <a:lnTo>
                    <a:pt x="0" y="213823"/>
                  </a:lnTo>
                  <a:lnTo>
                    <a:pt x="1035423" y="0"/>
                  </a:lnTo>
                  <a:close/>
                </a:path>
              </a:pathLst>
            </a:custGeom>
            <a:grpFill/>
            <a:ln>
              <a:solidFill>
                <a:srgbClr val="00CC00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1400" dirty="0">
                <a:solidFill>
                  <a:schemeClr val="bg1"/>
                </a:solidFill>
                <a:latin typeface="Adventure" panose="02000500000000000000" pitchFamily="2" charset="0"/>
              </a:endParaRPr>
            </a:p>
          </p:txBody>
        </p:sp>
      </p:grpSp>
      <p:sp>
        <p:nvSpPr>
          <p:cNvPr id="15" name="Subtítulo 4"/>
          <p:cNvSpPr txBox="1">
            <a:spLocks/>
          </p:cNvSpPr>
          <p:nvPr/>
        </p:nvSpPr>
        <p:spPr>
          <a:xfrm>
            <a:off x="1523999" y="1869143"/>
            <a:ext cx="9144000" cy="364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just"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Determinar até qual fase da competição cada seleção alcançou: fase de grupos, oitavas de final, quartas de final, semifinal e final.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3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039 0.07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1" y="0"/>
            <a:ext cx="6608285" cy="5739111"/>
          </a:xfrm>
          <a:prstGeom prst="rect">
            <a:avLst/>
          </a:prstGeom>
        </p:spPr>
      </p:pic>
      <p:sp>
        <p:nvSpPr>
          <p:cNvPr id="5" name="Subtítulo 4"/>
          <p:cNvSpPr txBox="1">
            <a:spLocks/>
          </p:cNvSpPr>
          <p:nvPr/>
        </p:nvSpPr>
        <p:spPr>
          <a:xfrm>
            <a:off x="2194506" y="5448029"/>
            <a:ext cx="8062914" cy="140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200" dirty="0" smtClean="0"/>
              <a:t>Competição Completa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2943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420</Words>
  <Application>Microsoft Office PowerPoint</Application>
  <PresentationFormat>Widescreen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Adventure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Ungari</dc:creator>
  <cp:lastModifiedBy>Leandro Ungari</cp:lastModifiedBy>
  <cp:revision>46</cp:revision>
  <dcterms:created xsi:type="dcterms:W3CDTF">2016-06-08T01:24:20Z</dcterms:created>
  <dcterms:modified xsi:type="dcterms:W3CDTF">2016-08-06T21:01:36Z</dcterms:modified>
</cp:coreProperties>
</file>