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6E7C2-37D8-4690-B92A-4BC04EC9ECB7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C78C-02EA-488A-B393-E9C1D49E2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26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66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C78C-02EA-488A-B393-E9C1D49E2CA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2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1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7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32D7-E37E-40CC-ACF6-C43C33D5BAD2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0159" y="3037260"/>
            <a:ext cx="4271682" cy="472421"/>
          </a:xfrm>
          <a:solidFill>
            <a:srgbClr val="00CC00"/>
          </a:solidFill>
        </p:spPr>
        <p:txBody>
          <a:bodyPr anchor="ctr"/>
          <a:lstStyle/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Teoria dos Grafos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3960159" y="4015219"/>
            <a:ext cx="4271682" cy="472421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Bruno santos de lima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960159" y="4613548"/>
            <a:ext cx="4271682" cy="472421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Leandro Ungari cayres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030506" y="1295854"/>
            <a:ext cx="8130988" cy="1173560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venture" panose="02000500000000000000" pitchFamily="2" charset="0"/>
              </a:rPr>
              <a:t>Análise e Visualização de dados:</a:t>
            </a:r>
            <a:br>
              <a:rPr lang="pt-B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venture" panose="02000500000000000000" pitchFamily="2" charset="0"/>
              </a:rPr>
            </a:br>
            <a:r>
              <a:rPr lang="pt-B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venture" panose="02000500000000000000" pitchFamily="2" charset="0"/>
              </a:rPr>
              <a:t>FIFA WORLD CUP 20146</a:t>
            </a:r>
            <a:endParaRPr lang="pt-BR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Final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016" y="100016"/>
            <a:ext cx="5993894" cy="5343797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9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Média de público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a média de público de cada seleção por jogo durante a fase de grupos da competição.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8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10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Grupo 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Média de Público: 51,6 mil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13" y="0"/>
            <a:ext cx="5655400" cy="4981835"/>
          </a:xfrm>
          <a:prstGeom prst="rect">
            <a:avLst/>
          </a:prstGeom>
        </p:spPr>
      </p:pic>
      <p:sp>
        <p:nvSpPr>
          <p:cNvPr id="6" name="Subtítulo 4"/>
          <p:cNvSpPr txBox="1">
            <a:spLocks/>
          </p:cNvSpPr>
          <p:nvPr/>
        </p:nvSpPr>
        <p:spPr>
          <a:xfrm>
            <a:off x="671513" y="1457054"/>
            <a:ext cx="2898200" cy="2700609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0 – Brasil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1 – Camarões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2 – Croácia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3 – México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pt-BR" sz="2200" dirty="0" smtClean="0"/>
          </a:p>
        </p:txBody>
      </p:sp>
      <p:grpSp>
        <p:nvGrpSpPr>
          <p:cNvPr id="11" name="Grupo 10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11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Grupo 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Média de Público: 53,6 mil</a:t>
            </a:r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671512" y="1457054"/>
            <a:ext cx="3057525" cy="2700609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0 – Argentina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1 – Bósnia e Herzegovina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2 – Irã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3 – Nigéria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pt-BR" sz="22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13" y="128588"/>
            <a:ext cx="5699340" cy="510539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12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Percurso das seleções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o fluxo das seleções entre as cidades-sede espalhadas pelo país.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8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13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Percurso Geral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2" y="0"/>
            <a:ext cx="6068022" cy="5143755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Percurso da Seleção da Alemanha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82" y="0"/>
            <a:ext cx="6096762" cy="555335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15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Distância percorrida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o teórico deslocamento das seleções na utilização de transportes rodoviários pelas seleções que participaram da competição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8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16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Distância entre todas as sedes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95" y="0"/>
            <a:ext cx="5898536" cy="5681959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17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Estados Unidos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Distância: 10 053 Km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19" y="0"/>
            <a:ext cx="6373820" cy="5560699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18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2985246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Este trabalho visa a aplicação dos algoritmos aprendidos na disciplina “Teoria dos Grafos” sob um determinado domínio de dados para a formulação de aplicação </a:t>
            </a:r>
            <a:r>
              <a:rPr lang="pt-BR" sz="2200" dirty="0" smtClean="0"/>
              <a:t>prática afim de explorar e abstrair informações desses dados.</a:t>
            </a:r>
            <a:endParaRPr lang="pt-BR" sz="2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Introdução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A Copa do Mundo (Fifa World Cup 2014) é composta por 32 seleções divididas em 8 grupos de 4 times. Na fase de grupos, todos os integrantes de um mesmo jogam contra si, em partida única, os dois melhores avançam para o mata-mata. Em seguida, na fase eliminatória, os times jogam partida única promovendo o afunilamento da competição até a definição do campeão.</a:t>
            </a:r>
            <a:endParaRPr lang="pt-BR" sz="2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6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pic>
        <p:nvPicPr>
          <p:cNvPr id="1026" name="Picture 2" descr="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3" y="2055555"/>
            <a:ext cx="400050" cy="27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49724" y="2012684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Brasil</a:t>
            </a:r>
            <a:endParaRPr lang="pt-BR" dirty="0"/>
          </a:p>
        </p:txBody>
      </p:sp>
      <p:pic>
        <p:nvPicPr>
          <p:cNvPr id="1028" name="Picture 4" descr="Flag of Argentin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3" y="2382016"/>
            <a:ext cx="400050" cy="2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63" y="2701828"/>
            <a:ext cx="400050" cy="2600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87" y="3054186"/>
            <a:ext cx="390525" cy="2538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487" y="3400352"/>
            <a:ext cx="390525" cy="25384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449723" y="2327366"/>
            <a:ext cx="122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Argentina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49716" y="2656801"/>
            <a:ext cx="12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Colômbia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49716" y="299644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Chile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449718" y="3355569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Equador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63" y="3746518"/>
            <a:ext cx="394355" cy="25633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444024" y="3655311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Uruguai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248" y="4094084"/>
            <a:ext cx="406125" cy="22336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639" y="4438850"/>
            <a:ext cx="444275" cy="28877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444024" y="4021102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Irã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444023" y="4398573"/>
            <a:ext cx="144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Coréia do Sul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4309" y="2045071"/>
            <a:ext cx="441049" cy="286682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1215" y="2411028"/>
            <a:ext cx="409310" cy="204655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4200670" y="205555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Japão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78805" y="233751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Austrália</a:t>
            </a:r>
            <a:endParaRPr lang="pt-BR" dirty="0"/>
          </a:p>
        </p:txBody>
      </p:sp>
      <p:pic>
        <p:nvPicPr>
          <p:cNvPr id="1030" name="Picture 6" descr="Flag of Côte d'Ivoire.sv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55" y="2696698"/>
            <a:ext cx="402476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Nigeria.sv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55" y="3100366"/>
            <a:ext cx="415322" cy="2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Cameroon.sv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69" y="3388173"/>
            <a:ext cx="409262" cy="2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g of Ghana.sv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0" y="3743624"/>
            <a:ext cx="398808" cy="2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ag of Algeria.sv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55" y="4092280"/>
            <a:ext cx="402476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4178805" y="2656801"/>
            <a:ext cx="17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Costa do Marfim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200670" y="302613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Nigéria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195641" y="3336517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Camarões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178805" y="3705849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Gana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187223" y="403841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Argélia</a:t>
            </a:r>
            <a:endParaRPr lang="pt-BR" dirty="0"/>
          </a:p>
        </p:txBody>
      </p:sp>
      <p:pic>
        <p:nvPicPr>
          <p:cNvPr id="1040" name="Picture 16" descr="Flag of the United States.sv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5" y="2424536"/>
            <a:ext cx="328863" cy="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lag of Costa Rica (state).sv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6" y="2140200"/>
            <a:ext cx="328863" cy="1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Honduras.sv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91" y="4494416"/>
            <a:ext cx="482014" cy="2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Mexico.sv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5" y="2763077"/>
            <a:ext cx="328863" cy="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aixaDeTexto 46"/>
          <p:cNvSpPr txBox="1"/>
          <p:nvPr/>
        </p:nvSpPr>
        <p:spPr>
          <a:xfrm>
            <a:off x="4195641" y="443885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Honduras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654266" y="205555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Costa Rica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632401" y="2327366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Estados Unidos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632400" y="2668848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México</a:t>
            </a:r>
            <a:endParaRPr lang="pt-BR" dirty="0"/>
          </a:p>
        </p:txBody>
      </p:sp>
      <p:pic>
        <p:nvPicPr>
          <p:cNvPr id="1048" name="Picture 24" descr="Flag of Belgium (civil).sv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4" y="3054186"/>
            <a:ext cx="328863" cy="2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Italy.sv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2" y="4432504"/>
            <a:ext cx="389954" cy="2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aíses Baixos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4" y="3355569"/>
            <a:ext cx="326303" cy="21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andeira da Alemanha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2" y="4087622"/>
            <a:ext cx="342975" cy="20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itzerland.sv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3" y="3686974"/>
            <a:ext cx="326303" cy="26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6632399" y="2967185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Bélgica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654266" y="3281398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Holanda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632398" y="3634854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Suíça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632398" y="4002849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Alemanha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649234" y="4357566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Itália</a:t>
            </a:r>
            <a:endParaRPr lang="pt-BR" dirty="0"/>
          </a:p>
        </p:txBody>
      </p:sp>
      <p:pic>
        <p:nvPicPr>
          <p:cNvPr id="2" name="Picture 2" descr="Flag of Russia.sv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317" y="2732530"/>
            <a:ext cx="395623" cy="2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ag of Bosnia and Herzegovina.sv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2" y="3085427"/>
            <a:ext cx="395063" cy="1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lag of England.sv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2" y="2440119"/>
            <a:ext cx="395063" cy="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lag of Spain.sv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2" y="3686973"/>
            <a:ext cx="423026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Flag of Portugal.sv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2" y="4038418"/>
            <a:ext cx="423027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andeira da França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3" y="4407750"/>
            <a:ext cx="423025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Grécia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49" y="2135547"/>
            <a:ext cx="395624" cy="2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Bandeira da Croácia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49" y="3376865"/>
            <a:ext cx="459344" cy="2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aixaDeTexto 62"/>
          <p:cNvSpPr txBox="1"/>
          <p:nvPr/>
        </p:nvSpPr>
        <p:spPr>
          <a:xfrm>
            <a:off x="9223073" y="2030354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Grécia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9239694" y="235445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Inglaterra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9223072" y="266884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Rússia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9231383" y="2955473"/>
            <a:ext cx="219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Bósnia e Herzegovina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9295104" y="3276951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Croácia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9309505" y="3588701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Espanha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9314588" y="394405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Portugal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9322952" y="431338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França</a:t>
            </a:r>
            <a:endParaRPr lang="pt-BR" dirty="0"/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72" name="Grupo 71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73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74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75" name="Retângulo 74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-1"/>
            <a:ext cx="6934200" cy="6857999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649939" y="1606922"/>
            <a:ext cx="4043083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O evento possuiu 12 cidades-sede distribuídas por todas as regiões do país:</a:t>
            </a:r>
            <a:endParaRPr lang="pt-BR" sz="2200" dirty="0"/>
          </a:p>
        </p:txBody>
      </p:sp>
      <p:grpSp>
        <p:nvGrpSpPr>
          <p:cNvPr id="15" name="Grupo 14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6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Objetivos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Mediante tal contexto, busca-se a solução das seguintes problemáticas: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Alcance de cada seleção na competição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Determinar a seleção vencedora da competição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Média de público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Descolamento das seleções entre as sedes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Distâncias de viagens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6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5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Algoritmos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Nesta aplicação foram utilizados os seguintes algoritmos/recursos: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Busca em profundidade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Representação gráfica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6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6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Alcance de cada seleção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até qual fase da competição cada seleção alcançou: fase de grupos, oitavas de final, quartas de final, semifinal e final.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8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7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21" y="-27295"/>
            <a:ext cx="6608285" cy="5739111"/>
          </a:xfrm>
          <a:prstGeom prst="rect">
            <a:avLst/>
          </a:prstGeom>
        </p:spPr>
      </p:pic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Competição Completa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8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469</Words>
  <Application>Microsoft Office PowerPoint</Application>
  <PresentationFormat>Widescreen</PresentationFormat>
  <Paragraphs>133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Adventure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Ungari</dc:creator>
  <cp:lastModifiedBy>Bruno Santos de Lima</cp:lastModifiedBy>
  <cp:revision>57</cp:revision>
  <dcterms:created xsi:type="dcterms:W3CDTF">2016-06-08T01:24:20Z</dcterms:created>
  <dcterms:modified xsi:type="dcterms:W3CDTF">2016-08-30T17:01:26Z</dcterms:modified>
</cp:coreProperties>
</file>