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9" r:id="rId3"/>
    <p:sldId id="261" r:id="rId4"/>
    <p:sldId id="258" r:id="rId5"/>
    <p:sldId id="266" r:id="rId6"/>
    <p:sldId id="260" r:id="rId7"/>
    <p:sldId id="263" r:id="rId8"/>
    <p:sldId id="264" r:id="rId9"/>
    <p:sldId id="284" r:id="rId10"/>
    <p:sldId id="269" r:id="rId11"/>
    <p:sldId id="279" r:id="rId12"/>
  </p:sldIdLst>
  <p:sldSz cx="9144000" cy="6858000" type="screen4x3"/>
  <p:notesSz cx="6858000" cy="9144000"/>
  <p:embeddedFontLst>
    <p:embeddedFont>
      <p:font typeface="Source Sans Pro" panose="020B060402020202020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A93C25-01BB-4F1B-B107-E33BEE326D7C}">
  <a:tblStyle styleId="{62A93C25-01BB-4F1B-B107-E33BEE326D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21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C5B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ink">
  <p:cSld name="BLANK_1">
    <p:bg>
      <p:bgPr>
        <a:solidFill>
          <a:srgbClr val="FD8E8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_1_1">
    <p:bg>
      <p:bgPr>
        <a:solidFill>
          <a:srgbClr val="00C5B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C5B9"/>
                </a:solidFill>
              </a:defRPr>
            </a:lvl1pPr>
            <a:lvl2pPr lvl="1">
              <a:buNone/>
              <a:defRPr>
                <a:solidFill>
                  <a:srgbClr val="00C5B9"/>
                </a:solidFill>
              </a:defRPr>
            </a:lvl2pPr>
            <a:lvl3pPr lvl="2">
              <a:buNone/>
              <a:defRPr>
                <a:solidFill>
                  <a:srgbClr val="00C5B9"/>
                </a:solidFill>
              </a:defRPr>
            </a:lvl3pPr>
            <a:lvl4pPr lvl="3">
              <a:buNone/>
              <a:defRPr>
                <a:solidFill>
                  <a:srgbClr val="00C5B9"/>
                </a:solidFill>
              </a:defRPr>
            </a:lvl4pPr>
            <a:lvl5pPr lvl="4">
              <a:buNone/>
              <a:defRPr>
                <a:solidFill>
                  <a:srgbClr val="00C5B9"/>
                </a:solidFill>
              </a:defRPr>
            </a:lvl5pPr>
            <a:lvl6pPr lvl="5">
              <a:buNone/>
              <a:defRPr>
                <a:solidFill>
                  <a:srgbClr val="00C5B9"/>
                </a:solidFill>
              </a:defRPr>
            </a:lvl6pPr>
            <a:lvl7pPr lvl="6">
              <a:buNone/>
              <a:defRPr>
                <a:solidFill>
                  <a:srgbClr val="00C5B9"/>
                </a:solidFill>
              </a:defRPr>
            </a:lvl7pPr>
            <a:lvl8pPr lvl="7">
              <a:buNone/>
              <a:defRPr>
                <a:solidFill>
                  <a:srgbClr val="00C5B9"/>
                </a:solidFill>
              </a:defRPr>
            </a:lvl8pPr>
            <a:lvl9pPr lvl="8">
              <a:buNone/>
              <a:defRPr>
                <a:solidFill>
                  <a:srgbClr val="00C5B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teal">
  <p:cSld name="TITLE_1">
    <p:bg>
      <p:bgPr>
        <a:solidFill>
          <a:srgbClr val="6CF3CE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pink">
  <p:cSld name="TITLE_1_2">
    <p:bg>
      <p:bgPr>
        <a:solidFill>
          <a:srgbClr val="FD8E8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05768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3855150" y="1459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1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■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3593400" y="14990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sz="6000" b="1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2" name="Google Shape;32;p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SzPts val="3200"/>
              <a:buChar char="■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41" name="Google Shape;41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51" name="Google Shape;51;p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 b="1"/>
            </a:lvl1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5B9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797309" y="4487483"/>
            <a:ext cx="7257456" cy="997716"/>
          </a:xfrm>
        </p:spPr>
        <p:txBody>
          <a:bodyPr/>
          <a:lstStyle/>
          <a:p>
            <a:pPr lvl="0"/>
            <a:r>
              <a:rPr lang="pt-BR" sz="4800" dirty="0" smtClean="0"/>
              <a:t>MARKETING DIGITAL</a:t>
            </a:r>
            <a:endParaRPr lang="pt-BR" sz="4800" dirty="0"/>
          </a:p>
        </p:txBody>
      </p:sp>
      <p:grpSp>
        <p:nvGrpSpPr>
          <p:cNvPr id="3" name="Google Shape;430;p41"/>
          <p:cNvGrpSpPr/>
          <p:nvPr/>
        </p:nvGrpSpPr>
        <p:grpSpPr>
          <a:xfrm>
            <a:off x="3337334" y="989133"/>
            <a:ext cx="2469332" cy="2607079"/>
            <a:chOff x="5970800" y="1619250"/>
            <a:chExt cx="428650" cy="456725"/>
          </a:xfrm>
          <a:solidFill>
            <a:srgbClr val="00C5B9"/>
          </a:solidFill>
        </p:grpSpPr>
        <p:sp>
          <p:nvSpPr>
            <p:cNvPr id="4" name="Google Shape;431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2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3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9" y="173118"/>
            <a:ext cx="2176040" cy="163203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3552404" y="6191804"/>
            <a:ext cx="174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Design Digital</a:t>
            </a:r>
            <a:endParaRPr lang="pt-BR" sz="18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5B9"/>
                </a:solidFill>
              </a:rPr>
              <a:t>10</a:t>
            </a:fld>
            <a:endParaRPr>
              <a:solidFill>
                <a:srgbClr val="00C5B9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9" y="1296681"/>
            <a:ext cx="8058325" cy="5036454"/>
          </a:xfrm>
          <a:prstGeom prst="rect">
            <a:avLst/>
          </a:prstGeom>
        </p:spPr>
      </p:pic>
      <p:sp>
        <p:nvSpPr>
          <p:cNvPr id="13" name="Google Shape;100;p17"/>
          <p:cNvSpPr txBox="1">
            <a:spLocks/>
          </p:cNvSpPr>
          <p:nvPr/>
        </p:nvSpPr>
        <p:spPr>
          <a:xfrm>
            <a:off x="895865" y="339413"/>
            <a:ext cx="7352269" cy="86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pt-BR" sz="4800" dirty="0" smtClean="0">
                <a:solidFill>
                  <a:srgbClr val="00B050"/>
                </a:solidFill>
              </a:rPr>
              <a:t>ESTRATÉGIA E RESULTADO</a:t>
            </a:r>
            <a:endParaRPr lang="pt-BR" sz="4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ctrTitle"/>
          </p:nvPr>
        </p:nvSpPr>
        <p:spPr>
          <a:xfrm>
            <a:off x="2409630" y="3033856"/>
            <a:ext cx="4095342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00C5B9"/>
                </a:solidFill>
              </a:rPr>
              <a:t>OBRIGADO!</a:t>
            </a:r>
            <a:endParaRPr sz="6000" dirty="0">
              <a:solidFill>
                <a:srgbClr val="00C5B9"/>
              </a:solidFill>
            </a:endParaRPr>
          </a:p>
        </p:txBody>
      </p:sp>
      <p:sp>
        <p:nvSpPr>
          <p:cNvPr id="307" name="Google Shape;307;p38"/>
          <p:cNvSpPr txBox="1">
            <a:spLocks noGrp="1"/>
          </p:cNvSpPr>
          <p:nvPr>
            <p:ph type="sldNum" idx="4294967295"/>
          </p:nvPr>
        </p:nvSpPr>
        <p:spPr>
          <a:xfrm>
            <a:off x="0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subTitle" idx="4294967295"/>
          </p:nvPr>
        </p:nvSpPr>
        <p:spPr>
          <a:xfrm>
            <a:off x="5986208" y="4792000"/>
            <a:ext cx="2498036" cy="154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Leandro Ferreira</a:t>
            </a:r>
            <a:endParaRPr sz="2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Rogério </a:t>
            </a:r>
            <a:r>
              <a:rPr lang="pt-BR" sz="2400" dirty="0" err="1" smtClean="0">
                <a:solidFill>
                  <a:schemeClr val="bg1"/>
                </a:solidFill>
              </a:rPr>
              <a:t>Takeshi</a:t>
            </a:r>
            <a:endParaRPr sz="2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bg1"/>
                </a:solidFill>
              </a:rPr>
              <a:t>José Ricardo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676799" y="1346693"/>
            <a:ext cx="7876891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1.</a:t>
            </a:r>
            <a:endParaRPr dirty="0">
              <a:solidFill>
                <a:srgbClr val="2F384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que é o MARKETING </a:t>
            </a:r>
            <a:r>
              <a:rPr lang="en" strike="sngStrike" dirty="0" smtClean="0"/>
              <a:t>DIGITAL</a:t>
            </a:r>
            <a:r>
              <a:rPr lang="en" dirty="0" smtClean="0"/>
              <a:t> ?</a:t>
            </a:r>
            <a:endParaRPr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1189136" y="3945426"/>
            <a:ext cx="4193091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A arte de gerar RESULTADOS!</a:t>
            </a:r>
            <a:endParaRPr dirty="0"/>
          </a:p>
        </p:txBody>
      </p:sp>
      <p:grpSp>
        <p:nvGrpSpPr>
          <p:cNvPr id="4" name="Google Shape;460;p41"/>
          <p:cNvGrpSpPr/>
          <p:nvPr/>
        </p:nvGrpSpPr>
        <p:grpSpPr>
          <a:xfrm>
            <a:off x="6707437" y="3521504"/>
            <a:ext cx="1533737" cy="1417822"/>
            <a:chOff x="5975075" y="2327500"/>
            <a:chExt cx="420100" cy="388350"/>
          </a:xfrm>
        </p:grpSpPr>
        <p:sp>
          <p:nvSpPr>
            <p:cNvPr id="5" name="Google Shape;461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2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VANTAGENS DIGITAL x TRADICIONAL</a:t>
            </a: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614253" y="2341699"/>
            <a:ext cx="4617503" cy="381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00"/>
              </a:spcBef>
              <a:spcAft>
                <a:spcPts val="0"/>
              </a:spcAft>
              <a:buSzPts val="3200"/>
              <a:buChar char="■"/>
            </a:pPr>
            <a:r>
              <a:rPr lang="pt-BR" sz="3600" dirty="0" smtClean="0"/>
              <a:t>  MÉTRICAS</a:t>
            </a:r>
            <a:endParaRPr sz="36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sz="3600" dirty="0" smtClean="0"/>
              <a:t>  AGILIDADE</a:t>
            </a:r>
            <a:endParaRPr sz="36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 sz="3600" dirty="0" smtClean="0"/>
              <a:t>  ALCANCE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 sz="3600" dirty="0" smtClean="0"/>
              <a:t>  SEGMENTAÇÃO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 sz="3600" dirty="0" smtClean="0"/>
              <a:t>  INTERATIVO</a:t>
            </a:r>
            <a:endParaRPr sz="3600"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515;p41"/>
          <p:cNvGrpSpPr/>
          <p:nvPr/>
        </p:nvGrpSpPr>
        <p:grpSpPr>
          <a:xfrm>
            <a:off x="6794707" y="4606722"/>
            <a:ext cx="1517295" cy="1112475"/>
            <a:chOff x="4610450" y="3703750"/>
            <a:chExt cx="453050" cy="3321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Google Shape;516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7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509;p41"/>
          <p:cNvGrpSpPr/>
          <p:nvPr/>
        </p:nvGrpSpPr>
        <p:grpSpPr>
          <a:xfrm>
            <a:off x="4953965" y="3188901"/>
            <a:ext cx="1446835" cy="1060814"/>
            <a:chOff x="3936375" y="3703750"/>
            <a:chExt cx="453050" cy="3321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Google Shape;510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1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2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3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05;p41"/>
          <p:cNvGrpSpPr/>
          <p:nvPr/>
        </p:nvGrpSpPr>
        <p:grpSpPr>
          <a:xfrm>
            <a:off x="6673393" y="2107967"/>
            <a:ext cx="1035347" cy="1080934"/>
            <a:chOff x="3294650" y="3652450"/>
            <a:chExt cx="388350" cy="4054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" name="Google Shape;506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7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8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4421529" y="879676"/>
            <a:ext cx="3912243" cy="1446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MÉTRICAS!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2" y="432983"/>
            <a:ext cx="2543682" cy="254368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75" y="3536389"/>
            <a:ext cx="4286497" cy="261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5</a:t>
            </a:fld>
            <a:endParaRPr lang="en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61" y="1582640"/>
            <a:ext cx="6434077" cy="4750494"/>
          </a:xfrm>
          <a:prstGeom prst="rect">
            <a:avLst/>
          </a:prstGeom>
        </p:spPr>
      </p:pic>
      <p:sp>
        <p:nvSpPr>
          <p:cNvPr id="12" name="Google Shape;100;p17"/>
          <p:cNvSpPr txBox="1">
            <a:spLocks/>
          </p:cNvSpPr>
          <p:nvPr/>
        </p:nvSpPr>
        <p:spPr>
          <a:xfrm>
            <a:off x="1354961" y="135805"/>
            <a:ext cx="4155312" cy="144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pt-BR" sz="6000" dirty="0" smtClean="0">
                <a:solidFill>
                  <a:schemeClr val="accent6"/>
                </a:solidFill>
              </a:rPr>
              <a:t>AGILIDADE</a:t>
            </a:r>
            <a:endParaRPr lang="pt-BR" sz="6000" dirty="0">
              <a:solidFill>
                <a:schemeClr val="accent6"/>
              </a:solidFill>
            </a:endParaRPr>
          </a:p>
        </p:txBody>
      </p:sp>
      <p:grpSp>
        <p:nvGrpSpPr>
          <p:cNvPr id="18" name="Google Shape;460;p41"/>
          <p:cNvGrpSpPr/>
          <p:nvPr/>
        </p:nvGrpSpPr>
        <p:grpSpPr>
          <a:xfrm>
            <a:off x="5484401" y="400350"/>
            <a:ext cx="920279" cy="850727"/>
            <a:chOff x="5975075" y="2327500"/>
            <a:chExt cx="420100" cy="388350"/>
          </a:xfrm>
          <a:solidFill>
            <a:schemeClr val="accent6"/>
          </a:solidFill>
        </p:grpSpPr>
        <p:sp>
          <p:nvSpPr>
            <p:cNvPr id="19" name="Google Shape;461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2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60;p41"/>
          <p:cNvGrpSpPr/>
          <p:nvPr/>
        </p:nvGrpSpPr>
        <p:grpSpPr>
          <a:xfrm rot="10548945">
            <a:off x="6838951" y="471858"/>
            <a:ext cx="920279" cy="850727"/>
            <a:chOff x="5975075" y="2327500"/>
            <a:chExt cx="420100" cy="388350"/>
          </a:xfrm>
          <a:solidFill>
            <a:schemeClr val="accent6"/>
          </a:solidFill>
        </p:grpSpPr>
        <p:sp>
          <p:nvSpPr>
            <p:cNvPr id="22" name="Google Shape;461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2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0" y="1873652"/>
            <a:ext cx="8160154" cy="4284080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5" name="Google Shape;100;p17"/>
          <p:cNvSpPr txBox="1">
            <a:spLocks/>
          </p:cNvSpPr>
          <p:nvPr/>
        </p:nvSpPr>
        <p:spPr>
          <a:xfrm>
            <a:off x="2305707" y="426817"/>
            <a:ext cx="3296440" cy="144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pt-BR" sz="6000" dirty="0" smtClean="0">
                <a:solidFill>
                  <a:schemeClr val="accent1">
                    <a:lumMod val="50000"/>
                  </a:schemeClr>
                </a:solidFill>
              </a:rPr>
              <a:t>ALCANCE</a:t>
            </a:r>
            <a:endParaRPr lang="pt-BR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" name="Google Shape;525;p41"/>
          <p:cNvGrpSpPr/>
          <p:nvPr/>
        </p:nvGrpSpPr>
        <p:grpSpPr>
          <a:xfrm>
            <a:off x="6106519" y="540766"/>
            <a:ext cx="1069784" cy="1069850"/>
            <a:chOff x="6654650" y="3665275"/>
            <a:chExt cx="409100" cy="409125"/>
          </a:xfrm>
          <a:solidFill>
            <a:schemeClr val="accent1">
              <a:lumMod val="50000"/>
            </a:schemeClr>
          </a:solidFill>
        </p:grpSpPr>
        <p:sp>
          <p:nvSpPr>
            <p:cNvPr id="7" name="Google Shape;526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27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7</a:t>
            </a:fld>
            <a:endParaRPr lang="en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39" y="1615815"/>
            <a:ext cx="6866922" cy="4580660"/>
          </a:xfrm>
          <a:prstGeom prst="rect">
            <a:avLst/>
          </a:prstGeom>
        </p:spPr>
      </p:pic>
      <p:sp>
        <p:nvSpPr>
          <p:cNvPr id="11" name="Google Shape;100;p17"/>
          <p:cNvSpPr txBox="1">
            <a:spLocks/>
          </p:cNvSpPr>
          <p:nvPr/>
        </p:nvSpPr>
        <p:spPr>
          <a:xfrm>
            <a:off x="592653" y="143664"/>
            <a:ext cx="6120663" cy="149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pt-BR" sz="6000" dirty="0" smtClean="0">
                <a:solidFill>
                  <a:schemeClr val="accent6">
                    <a:lumMod val="75000"/>
                  </a:schemeClr>
                </a:solidFill>
              </a:rPr>
              <a:t>SEGUIMENTAÇÃO</a:t>
            </a:r>
            <a:endParaRPr lang="pt-BR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Google Shape;430;p41"/>
          <p:cNvGrpSpPr/>
          <p:nvPr/>
        </p:nvGrpSpPr>
        <p:grpSpPr>
          <a:xfrm>
            <a:off x="7320947" y="388361"/>
            <a:ext cx="859741" cy="916052"/>
            <a:chOff x="5970800" y="1619250"/>
            <a:chExt cx="428650" cy="456725"/>
          </a:xfrm>
          <a:solidFill>
            <a:schemeClr val="accent6">
              <a:lumMod val="75000"/>
            </a:schemeClr>
          </a:solidFill>
        </p:grpSpPr>
        <p:sp>
          <p:nvSpPr>
            <p:cNvPr id="13" name="Google Shape;431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2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3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4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5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8</a:t>
            </a:fld>
            <a:endParaRPr lang="en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" y="1844964"/>
            <a:ext cx="8069079" cy="4202366"/>
          </a:xfrm>
          <a:prstGeom prst="rect">
            <a:avLst/>
          </a:prstGeom>
        </p:spPr>
      </p:pic>
      <p:sp>
        <p:nvSpPr>
          <p:cNvPr id="13" name="Google Shape;100;p17"/>
          <p:cNvSpPr txBox="1">
            <a:spLocks/>
          </p:cNvSpPr>
          <p:nvPr/>
        </p:nvSpPr>
        <p:spPr>
          <a:xfrm>
            <a:off x="982751" y="143662"/>
            <a:ext cx="4908764" cy="149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  <a:t>INTERATIVO</a:t>
            </a:r>
            <a:endParaRPr lang="pt-BR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447;p41"/>
          <p:cNvSpPr/>
          <p:nvPr/>
        </p:nvSpPr>
        <p:spPr>
          <a:xfrm>
            <a:off x="6713316" y="369425"/>
            <a:ext cx="1041033" cy="104103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CANAIS</a:t>
            </a: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614253" y="2341699"/>
            <a:ext cx="4617503" cy="381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00"/>
              </a:spcBef>
              <a:spcAft>
                <a:spcPts val="0"/>
              </a:spcAft>
              <a:buSzPts val="3200"/>
              <a:buChar char="■"/>
            </a:pPr>
            <a:r>
              <a:rPr lang="pt-BR" sz="3600" dirty="0" smtClean="0"/>
              <a:t>  SITE</a:t>
            </a:r>
            <a:endParaRPr sz="36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sz="3600" dirty="0" smtClean="0"/>
              <a:t>  BLOG</a:t>
            </a:r>
            <a:endParaRPr sz="36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 sz="3600" dirty="0" smtClean="0"/>
              <a:t>  MIDIAS PAGAS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 sz="3600" dirty="0" smtClean="0"/>
              <a:t>  E-MAIL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 sz="3600" dirty="0" smtClean="0"/>
              <a:t>  REDES SOCIAIS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endParaRPr lang="en" sz="36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 sz="3600" dirty="0" smtClean="0"/>
              <a:t>OUTROS</a:t>
            </a:r>
            <a:endParaRPr sz="3600"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" name="Google Shape;110;p18"/>
          <p:cNvSpPr txBox="1">
            <a:spLocks/>
          </p:cNvSpPr>
          <p:nvPr/>
        </p:nvSpPr>
        <p:spPr>
          <a:xfrm>
            <a:off x="2395959" y="5207067"/>
            <a:ext cx="1901691" cy="63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Bef>
                <a:spcPts val="0"/>
              </a:spcBef>
              <a:buFont typeface="Source Sans Pro"/>
              <a:buNone/>
            </a:pPr>
            <a:r>
              <a:rPr lang="pt-BR" sz="2000" dirty="0" smtClean="0"/>
              <a:t>Orgânico / Pago</a:t>
            </a:r>
            <a:endParaRPr lang="pt-BR" sz="2000" dirty="0"/>
          </a:p>
        </p:txBody>
      </p:sp>
      <p:sp>
        <p:nvSpPr>
          <p:cNvPr id="19" name="Google Shape;542;p41"/>
          <p:cNvSpPr/>
          <p:nvPr/>
        </p:nvSpPr>
        <p:spPr>
          <a:xfrm>
            <a:off x="5839611" y="1681088"/>
            <a:ext cx="830406" cy="830458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430;p41"/>
          <p:cNvGrpSpPr/>
          <p:nvPr/>
        </p:nvGrpSpPr>
        <p:grpSpPr>
          <a:xfrm>
            <a:off x="7463883" y="2905939"/>
            <a:ext cx="1129119" cy="1203074"/>
            <a:chOff x="5970800" y="1619250"/>
            <a:chExt cx="428650" cy="456725"/>
          </a:xfrm>
          <a:solidFill>
            <a:schemeClr val="bg1">
              <a:lumMod val="65000"/>
            </a:schemeClr>
          </a:solidFill>
        </p:grpSpPr>
        <p:sp>
          <p:nvSpPr>
            <p:cNvPr id="21" name="Google Shape;431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2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3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4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5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15;p41"/>
          <p:cNvGrpSpPr/>
          <p:nvPr/>
        </p:nvGrpSpPr>
        <p:grpSpPr>
          <a:xfrm>
            <a:off x="5602836" y="4650829"/>
            <a:ext cx="1517295" cy="1112475"/>
            <a:chOff x="4610450" y="3703750"/>
            <a:chExt cx="453050" cy="3321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" name="Google Shape;516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7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77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77</Words>
  <Application>Microsoft Office PowerPoint</Application>
  <PresentationFormat>Apresentação na tela (4:3)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Source Sans Pro</vt:lpstr>
      <vt:lpstr>Century Gothic</vt:lpstr>
      <vt:lpstr>Benedick template</vt:lpstr>
      <vt:lpstr>MARKETING DIGITAL</vt:lpstr>
      <vt:lpstr>1. O que é o MARKETING DIGITAL ?</vt:lpstr>
      <vt:lpstr>VANTAGENS DIGITAL x TRADICIONAL</vt:lpstr>
      <vt:lpstr>MÉTRICAS!</vt:lpstr>
      <vt:lpstr>Apresentação do PowerPoint</vt:lpstr>
      <vt:lpstr>Apresentação do PowerPoint</vt:lpstr>
      <vt:lpstr>Apresentação do PowerPoint</vt:lpstr>
      <vt:lpstr>Apresentação do PowerPoint</vt:lpstr>
      <vt:lpstr>CANAIS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DIGITAL</dc:title>
  <dc:creator>Leandro dos Santos Ferreira</dc:creator>
  <cp:lastModifiedBy>Leandro dos Santos Ferreira</cp:lastModifiedBy>
  <cp:revision>13</cp:revision>
  <dcterms:modified xsi:type="dcterms:W3CDTF">2018-11-09T21:48:23Z</dcterms:modified>
</cp:coreProperties>
</file>