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2" r:id="rId2"/>
    <p:sldId id="265" r:id="rId3"/>
    <p:sldId id="267" r:id="rId4"/>
    <p:sldId id="266" r:id="rId5"/>
    <p:sldId id="270" r:id="rId6"/>
    <p:sldId id="273" r:id="rId7"/>
    <p:sldId id="264" r:id="rId8"/>
    <p:sldId id="274" r:id="rId9"/>
    <p:sldId id="269" r:id="rId10"/>
    <p:sldId id="272" r:id="rId11"/>
    <p:sldId id="27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59"/>
    <a:srgbClr val="606062"/>
    <a:srgbClr val="FFFFFF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3824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9" descr="GGFD2166TRA Raw.tif">
            <a:extLst>
              <a:ext uri="{FF2B5EF4-FFF2-40B4-BE49-F238E27FC236}">
                <a16:creationId xmlns:a16="http://schemas.microsoft.com/office/drawing/2014/main" id="{D44D32F7-B6EB-4DF8-BCFD-581EA3D55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" t="2151" r="9181" b="11114"/>
          <a:stretch/>
        </p:blipFill>
        <p:spPr>
          <a:xfrm>
            <a:off x="-1" y="877383"/>
            <a:ext cx="9177293" cy="62373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B23DD9-5D47-C24A-8F76-A0291B0C55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7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D2CA6C-77B3-404B-A72F-11A352CD9A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7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8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9" descr="GGFD2166TRA Raw.tif">
            <a:extLst>
              <a:ext uri="{FF2B5EF4-FFF2-40B4-BE49-F238E27FC236}">
                <a16:creationId xmlns:a16="http://schemas.microsoft.com/office/drawing/2014/main" id="{792F6654-DDAC-C04D-8BA6-E8AA6073DB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t="2222" r="9616" b="11114"/>
          <a:stretch/>
        </p:blipFill>
        <p:spPr>
          <a:xfrm>
            <a:off x="0" y="-1"/>
            <a:ext cx="9144000" cy="60440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DA136-0397-7549-B822-5DC0DF7D3F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7420"/>
            <a:ext cx="9144000" cy="8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73FAF5-1D3A-0641-B668-FAF4D37D7D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7420"/>
            <a:ext cx="9144000" cy="8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3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otivebusiness.com.br/noticia/22052/gm-e-a-que-mais-gasta-com-publicidade-em-2014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automotivebusiness.com.br/noticia/26290/setor-automotivo-esta-entre-os-10-que-mais-investem-em-propagand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pocanegocios.globo.com/Tecnologia/noticia/2019/04/brasil-tem-230-milhoes-de-smartphones-em-uso.html" TargetMode="External"/><Relationship Id="rId5" Type="http://schemas.openxmlformats.org/officeDocument/2006/relationships/hyperlink" Target="https://esportes.estadao.com.br/noticias/futebol,allianz-fecha-acordo-de-naming-rights-da-arena-palestra,1024970" TargetMode="External"/><Relationship Id="rId4" Type="http://schemas.openxmlformats.org/officeDocument/2006/relationships/hyperlink" Target="http://www.altgrupo.com.br/blog/mercado-automotivo-dados-e-graficos-da-web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6632"/>
            <a:ext cx="576064" cy="3668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F97DBE-010A-45A5-BF65-B8517B5D0D76}"/>
              </a:ext>
            </a:extLst>
          </p:cNvPr>
          <p:cNvSpPr txBox="1"/>
          <p:nvPr/>
        </p:nvSpPr>
        <p:spPr>
          <a:xfrm>
            <a:off x="7271792" y="5013176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06062"/>
                </a:solidFill>
              </a:rPr>
              <a:t>Grupo:</a:t>
            </a:r>
          </a:p>
          <a:p>
            <a:r>
              <a:rPr lang="pt-BR" dirty="0" smtClean="0">
                <a:solidFill>
                  <a:srgbClr val="606062"/>
                </a:solidFill>
              </a:rPr>
              <a:t>Caio Rodrigues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Junior Zanata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Leandro Ferreira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Rogério </a:t>
            </a:r>
            <a:r>
              <a:rPr lang="pt-BR" dirty="0" err="1" smtClean="0">
                <a:solidFill>
                  <a:srgbClr val="606062"/>
                </a:solidFill>
              </a:rPr>
              <a:t>Takeshi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Victor Guedes </a:t>
            </a:r>
            <a:endParaRPr lang="pt-BR" dirty="0">
              <a:solidFill>
                <a:srgbClr val="606062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DB29EE-15E9-4BDC-9AF8-F264B4B59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79595"/>
            <a:ext cx="4841995" cy="38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401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1800" dirty="0" err="1" smtClean="0">
                <a:hlinkClick r:id="rId2"/>
              </a:rPr>
              <a:t>AutomotiveBusiness</a:t>
            </a:r>
            <a:r>
              <a:rPr lang="pt-BR" sz="1800" dirty="0" smtClean="0">
                <a:hlinkClick r:id="rId2"/>
              </a:rPr>
              <a:t> - Investimentos em publicidade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err="1" smtClean="0">
                <a:hlinkClick r:id="rId3"/>
              </a:rPr>
              <a:t>AutomotiveBusiness</a:t>
            </a:r>
            <a:r>
              <a:rPr lang="pt-BR" sz="1800" dirty="0" smtClean="0">
                <a:hlinkClick r:id="rId3"/>
              </a:rPr>
              <a:t> - Empresa que mais investe em publicidade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err="1" smtClean="0">
                <a:hlinkClick r:id="rId4"/>
              </a:rPr>
              <a:t>AltGrupo</a:t>
            </a:r>
            <a:r>
              <a:rPr lang="pt-BR" sz="1800" dirty="0" smtClean="0">
                <a:hlinkClick r:id="rId4"/>
              </a:rPr>
              <a:t> - Mercado automotivo dados/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err="1" smtClean="0">
                <a:hlinkClick r:id="rId5"/>
              </a:rPr>
              <a:t>Estadao</a:t>
            </a:r>
            <a:r>
              <a:rPr lang="pt-BR" sz="1800" dirty="0" smtClean="0">
                <a:hlinkClick r:id="rId5"/>
              </a:rPr>
              <a:t> Esportes - Allianz fecha acordo de </a:t>
            </a:r>
            <a:r>
              <a:rPr lang="pt-BR" sz="1800" dirty="0" err="1" smtClean="0">
                <a:hlinkClick r:id="rId5"/>
              </a:rPr>
              <a:t>naming</a:t>
            </a:r>
            <a:r>
              <a:rPr lang="pt-BR" sz="1800" dirty="0" smtClean="0">
                <a:hlinkClick r:id="rId5"/>
              </a:rPr>
              <a:t> </a:t>
            </a:r>
            <a:r>
              <a:rPr lang="pt-BR" sz="1800" dirty="0" err="1" smtClean="0">
                <a:hlinkClick r:id="rId5"/>
              </a:rPr>
              <a:t>rights</a:t>
            </a:r>
            <a:r>
              <a:rPr lang="pt-BR" sz="1800" dirty="0" smtClean="0">
                <a:hlinkClick r:id="rId5"/>
              </a:rPr>
              <a:t> da arena palestra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>
                <a:hlinkClick r:id="rId6"/>
              </a:rPr>
              <a:t>Época Negócios - Brasil tem 230 milhões de smartphones em uso</a:t>
            </a:r>
            <a:endParaRPr lang="pt-BR" sz="1800" dirty="0"/>
          </a:p>
        </p:txBody>
      </p:sp>
      <p:pic>
        <p:nvPicPr>
          <p:cNvPr id="3" name="Picture 5" descr="D:\ATA 2015\Logos 2015\Bebedouro\Logo_Etec branc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164162"/>
            <a:ext cx="720080" cy="45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40879" y="1270192"/>
            <a:ext cx="87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Fontes: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6632"/>
            <a:ext cx="576064" cy="3668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F97DBE-010A-45A5-BF65-B8517B5D0D76}"/>
              </a:ext>
            </a:extLst>
          </p:cNvPr>
          <p:cNvSpPr txBox="1"/>
          <p:nvPr/>
        </p:nvSpPr>
        <p:spPr>
          <a:xfrm>
            <a:off x="7271792" y="5013176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06062"/>
                </a:solidFill>
              </a:rPr>
              <a:t>Grupo:</a:t>
            </a:r>
          </a:p>
          <a:p>
            <a:r>
              <a:rPr lang="pt-BR" dirty="0" smtClean="0">
                <a:solidFill>
                  <a:srgbClr val="606062"/>
                </a:solidFill>
              </a:rPr>
              <a:t>Caio Rodrigues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Junior Zanata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Leandro Ferreira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Rogério </a:t>
            </a:r>
            <a:r>
              <a:rPr lang="pt-BR" dirty="0" err="1" smtClean="0">
                <a:solidFill>
                  <a:srgbClr val="606062"/>
                </a:solidFill>
              </a:rPr>
              <a:t>Takeshi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Victor Guedes </a:t>
            </a:r>
            <a:endParaRPr lang="pt-BR" dirty="0">
              <a:solidFill>
                <a:srgbClr val="606062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DB29EE-15E9-4BDC-9AF8-F264B4B591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1296144" cy="104366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131840" y="3140968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ATA 2015\Logos 2015\Bebedouro\Logo_Etec bran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164162"/>
            <a:ext cx="720080" cy="45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12091"/>
            <a:ext cx="2725818" cy="48458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12091"/>
            <a:ext cx="2725402" cy="484515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347864" y="2738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A859"/>
                </a:solidFill>
                <a:latin typeface="Humnst777 Blk BT" panose="020B0803030504030204" pitchFamily="34" charset="0"/>
              </a:rPr>
              <a:t>APLICATIVO MOBILE</a:t>
            </a:r>
            <a:endParaRPr lang="pt-BR" dirty="0">
              <a:solidFill>
                <a:srgbClr val="00A859"/>
              </a:solidFill>
              <a:latin typeface="Humnst777 Blk BT" panose="020B0803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ATA 2015\Logos 2015\Bebedouro\Logo_Etec bran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164162"/>
            <a:ext cx="720080" cy="45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3004432" cy="534121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932040" y="31028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A859"/>
                </a:solidFill>
                <a:latin typeface="Humnst777 Blk BT" panose="020B0803030504030204" pitchFamily="34" charset="0"/>
              </a:rPr>
              <a:t>APLICATIVO MOBILE</a:t>
            </a:r>
            <a:endParaRPr lang="pt-BR" dirty="0">
              <a:solidFill>
                <a:srgbClr val="00A859"/>
              </a:solidFill>
              <a:latin typeface="Humnst777 Blk BT" panose="020B080303050403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198328" y="1228110"/>
            <a:ext cx="33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Localização – Expansão por região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3635896" y="2636912"/>
            <a:ext cx="1584176" cy="136815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383992" y="2993693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Principais </a:t>
            </a:r>
          </a:p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Combustíveis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3635896" y="1283019"/>
            <a:ext cx="359341" cy="31034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3630924" y="4869160"/>
            <a:ext cx="562432" cy="4857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273545" y="4788862"/>
            <a:ext cx="136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Espaço para </a:t>
            </a:r>
          </a:p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publicidade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ATA 2015\Logos 2015\Bebedouro\Logo_Etec bran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164162"/>
            <a:ext cx="720080" cy="45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196752"/>
            <a:ext cx="2483908" cy="44158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1" y="1196752"/>
            <a:ext cx="2483908" cy="44158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9" y="1196752"/>
            <a:ext cx="2483908" cy="44158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19872" y="36696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A859"/>
                </a:solidFill>
                <a:latin typeface="Humnst777 Blk BT" panose="020B0803030504030204" pitchFamily="34" charset="0"/>
              </a:rPr>
              <a:t>APLICATIVO MOBILE</a:t>
            </a:r>
            <a:endParaRPr lang="pt-BR" dirty="0">
              <a:solidFill>
                <a:srgbClr val="00A859"/>
              </a:solidFill>
              <a:latin typeface="Humnst777 Blk BT" panose="020B0803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Picture 5" descr="D:\ATA 2015\Logos 2015\Bebedouro\Logo_Etec bran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164162"/>
            <a:ext cx="720080" cy="45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18D5F2-29BC-44C9-BC82-04944E50F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333500"/>
            <a:ext cx="8667750" cy="4191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A73AB3C-EA4F-4DEE-8017-86162170A838}"/>
              </a:ext>
            </a:extLst>
          </p:cNvPr>
          <p:cNvSpPr txBox="1"/>
          <p:nvPr/>
        </p:nvSpPr>
        <p:spPr>
          <a:xfrm>
            <a:off x="238125" y="248674"/>
            <a:ext cx="8667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Brasil tinha 230 milhões de celulares ativos em 2018, a previsão para o fim de 2019 é de 420 milhões</a:t>
            </a:r>
          </a:p>
        </p:txBody>
      </p:sp>
    </p:spTree>
    <p:extLst>
      <p:ext uri="{BB962C8B-B14F-4D97-AF65-F5344CB8AC3E}">
        <p14:creationId xmlns:p14="http://schemas.microsoft.com/office/powerpoint/2010/main" val="29106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D3DE711-CD42-45EA-9806-33AD1101B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05" y="2950796"/>
            <a:ext cx="1986278" cy="15012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901B2E-79FA-408E-AA83-AE43AF38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sz="2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setor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automotivo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gastou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em </a:t>
            </a:r>
            <a:r>
              <a:rPr lang="en-US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publicidade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$ 6,9 </a:t>
            </a:r>
            <a:r>
              <a:rPr lang="en-US" sz="2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Bilhões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2013. 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42D338-DDF0-4C2D-BF97-E46E99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1" y="3349876"/>
            <a:ext cx="1994604" cy="703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DBC8C24-B90D-4190-9A00-CF65C519F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08920"/>
            <a:ext cx="1985008" cy="19850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B3FB65A-058E-4FE5-9937-F78C3269C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12" y="3227169"/>
            <a:ext cx="1986279" cy="99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6F859FA-C17A-45AE-8FFD-3917379E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99" y="302494"/>
            <a:ext cx="3312533" cy="12996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1EA765-6142-4399-BA44-60CBA14F2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18" y="3222960"/>
            <a:ext cx="3312534" cy="2690484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5351" y="597884"/>
            <a:ext cx="3113556" cy="39703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Possíveis clientes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kern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2000" kern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Seguradoras;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Montadoras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 veículos;</a:t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Fabricantes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 pneus;</a:t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Fabricantes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 peças e acessórios;</a:t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Oficinas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mecanicas; </a:t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Fabricantes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 lubrificantes, ceras e afins.</a:t>
            </a:r>
            <a:r>
              <a:rPr lang="en-US" sz="2000" dirty="0">
                <a:latin typeface="Century Gothic" panose="020B0502020202020204" pitchFamily="34" charset="0"/>
              </a:rPr>
              <a:t/>
            </a: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/>
            </a:r>
            <a:br>
              <a:rPr lang="en-US" sz="2000" kern="12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lang="en-US" sz="20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5E786EB-9196-4DA7-822B-32B857685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20" y="2848853"/>
            <a:ext cx="1642096" cy="10927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0757C8B-31DC-48D2-8B19-5281436B0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1022504"/>
            <a:ext cx="2997729" cy="1338271"/>
          </a:xfrm>
          <a:prstGeom prst="rect">
            <a:avLst/>
          </a:prstGeom>
        </p:spPr>
      </p:pic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7996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2228770"/>
            <a:ext cx="21577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1902062F-7F47-41E5-8574-2D1492D58E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7995" y="3429000"/>
            <a:ext cx="349758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4568202"/>
            <a:ext cx="21577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387257CD-B2C1-4070-872A-0E7BC489F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1" y="4987387"/>
            <a:ext cx="3122181" cy="7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6C6ABF-FDFF-4474-AA78-71FA0ABA5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66" y="188640"/>
            <a:ext cx="6719267" cy="582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476672"/>
            <a:ext cx="8229600" cy="4248472"/>
          </a:xfrm>
        </p:spPr>
        <p:txBody>
          <a:bodyPr>
            <a:normAutofit/>
          </a:bodyPr>
          <a:lstStyle/>
          <a:p>
            <a:r>
              <a:rPr lang="pt-BR" dirty="0"/>
              <a:t>Quantidade de possíveis usuários: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37.098.282 automóveis</a:t>
            </a:r>
            <a:br>
              <a:rPr lang="pt-BR" dirty="0"/>
            </a:br>
            <a:r>
              <a:rPr lang="pt-BR" dirty="0"/>
              <a:t>13.121.015 motocicletas</a:t>
            </a:r>
            <a:br>
              <a:rPr lang="pt-BR" dirty="0"/>
            </a:br>
            <a:r>
              <a:rPr lang="pt-BR" dirty="0"/>
              <a:t>5.333.843 comerciais leves</a:t>
            </a:r>
            <a:br>
              <a:rPr lang="pt-BR" dirty="0"/>
            </a:br>
            <a:r>
              <a:rPr lang="pt-BR" dirty="0"/>
              <a:t>2.369.566 caminhões</a:t>
            </a:r>
          </a:p>
        </p:txBody>
      </p:sp>
      <p:pic>
        <p:nvPicPr>
          <p:cNvPr id="3" name="Picture 5" descr="D:\ATA 2015\Logos 2015\Bebedouro\Logo_Etec bran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164162"/>
            <a:ext cx="720080" cy="45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1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91</Words>
  <Application>Microsoft Office PowerPoint</Application>
  <PresentationFormat>Apresentação na tela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Humnst777 Blk BT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setor automotivo gastou em publicidade R$ 6,9 Bilhões em 2013. </vt:lpstr>
      <vt:lpstr>Possíveis clientes:  - Seguradoras; - Montadoras de veículos; - Fabricantes de pneus; - Fabricantes de peças e acessórios; - Oficinas mecanicas;  - Fabricantes de lubrificantes, ceras e afins.  </vt:lpstr>
      <vt:lpstr>Apresentação do PowerPoint</vt:lpstr>
      <vt:lpstr>Quantidade de possíveis usuários:  37.098.282 automóveis 13.121.015 motocicletas 5.333.843 comerciais leves 2.369.566 caminhões</vt:lpstr>
      <vt:lpstr>AutomotiveBusiness - Investimentos em publicidade  AutomotiveBusiness - Empresa que mais investe em publicidade  AltGrupo - Mercado automotivo dados/  Estadao Esportes - Allianz fecha acordo de naming rights da arena palestra  Época Negócios - Brasil tem 230 milhões de smartphones em uso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RTTanizaki</dc:creator>
  <cp:lastModifiedBy>Leandro dos Santos Ferreira</cp:lastModifiedBy>
  <cp:revision>18</cp:revision>
  <dcterms:created xsi:type="dcterms:W3CDTF">2019-06-18T15:09:31Z</dcterms:created>
  <dcterms:modified xsi:type="dcterms:W3CDTF">2019-06-18T22:23:26Z</dcterms:modified>
</cp:coreProperties>
</file>