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p:scale>
          <a:sx n="66" d="100"/>
          <a:sy n="66" d="100"/>
        </p:scale>
        <p:origin x="1325"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06CC-8989-45E9-9CBA-F4EB43421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D2ADB-B322-4A23-8CB8-54C5CA2D1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CCBEF-0F95-4D79-9120-8B7184D97C63}"/>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B4D81FF4-1F21-464C-AB6D-14AD68997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8C222-395E-4647-9B2B-C32F2C6231C8}"/>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8916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4D18-6291-459F-829C-7F2FFB7E8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60427-CEBE-4C22-9511-CE31FB934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64319-3D25-4B47-8303-86080C8BC1CB}"/>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DEB569AD-2859-4B56-9DF9-DE66B694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1B990-4269-4A38-9602-5681E047F732}"/>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2966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06A27-0046-40C8-9A52-27491C66B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04BBE-7B02-42BE-BD2E-701C50CCB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8C23D-B2B7-4EA9-8CF3-49A2039C1A23}"/>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74F19128-8A07-4674-9FAA-EFC2F9C53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96E5D-DF47-438F-AB42-09918313A4C8}"/>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37256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0393-CD25-4AAD-A4F7-D998AF4D3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11DF6-1729-4466-B11F-45323B9BF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E35F4-95B3-4F04-A014-671D533E7E66}"/>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CBA75B52-3426-40D9-9061-AACD9CAD3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03D1B-68EC-4935-A098-D3E609096DF7}"/>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49450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99F-1EDD-4187-9EAB-060B67A25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EA5567-9E94-4AA3-AB3C-C9BB4D587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C44507-CB1B-45E8-B9BC-4C7FCDAC7EFE}"/>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697D558E-A1FC-422A-B21A-C387F29B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604C5-6482-4281-9DA2-44FB6B06A6A4}"/>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418043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1175-F3DA-47A2-961C-7BFBA82C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FC690-4AC0-4F70-AC75-E831DD5B6B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832B9E-21D0-4A7E-865C-36E7EB8CA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B1183-66A7-44BD-A542-82536C1123F8}"/>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6" name="Footer Placeholder 5">
            <a:extLst>
              <a:ext uri="{FF2B5EF4-FFF2-40B4-BE49-F238E27FC236}">
                <a16:creationId xmlns:a16="http://schemas.microsoft.com/office/drawing/2014/main" id="{DABCF1BE-2365-4469-8342-2AC3A0FB2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22835-4005-4901-B74B-1768D23C457D}"/>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67237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8AD2-B55E-4C4A-9B44-EF0F919A7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933032-D900-49EF-89FB-04E251365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4F774A-AE30-4AA1-B4E8-61B8D1E6B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EFF342-DD5A-474A-96D8-1D96EE815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41F7E-7CC7-40E5-A690-93CFC5E39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88E9E-21D6-4E90-B507-876544FF4315}"/>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8" name="Footer Placeholder 7">
            <a:extLst>
              <a:ext uri="{FF2B5EF4-FFF2-40B4-BE49-F238E27FC236}">
                <a16:creationId xmlns:a16="http://schemas.microsoft.com/office/drawing/2014/main" id="{904F36AD-6D50-4404-BA61-FDD365EF9D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FA4D96-C7F1-44EC-9067-50352111B7D0}"/>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98793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2544-B01F-4A04-BAE1-75E68ABA6A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1B370-C6E4-4F19-A437-687A5A4A6112}"/>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4" name="Footer Placeholder 3">
            <a:extLst>
              <a:ext uri="{FF2B5EF4-FFF2-40B4-BE49-F238E27FC236}">
                <a16:creationId xmlns:a16="http://schemas.microsoft.com/office/drawing/2014/main" id="{F6DA8E5A-FDC8-4C61-B5CE-08FB6934F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63E6EC-10C7-4420-A43D-67A3C5F1BF1F}"/>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275159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EBBAB-9521-4571-8AFB-C384872C5C79}"/>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3" name="Footer Placeholder 2">
            <a:extLst>
              <a:ext uri="{FF2B5EF4-FFF2-40B4-BE49-F238E27FC236}">
                <a16:creationId xmlns:a16="http://schemas.microsoft.com/office/drawing/2014/main" id="{55B87F55-4F38-4E47-A300-58A9CDDB5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FB973-1CD9-4053-977F-7C41DD64EEFC}"/>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07067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A612-5D41-4BDC-98E8-15EF770A6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D9FC1-549D-421B-A6F5-1C191F180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6D952-B4BB-454A-959F-5993561DE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B216-C243-4E32-9665-C19F0EB77639}"/>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6" name="Footer Placeholder 5">
            <a:extLst>
              <a:ext uri="{FF2B5EF4-FFF2-40B4-BE49-F238E27FC236}">
                <a16:creationId xmlns:a16="http://schemas.microsoft.com/office/drawing/2014/main" id="{F9F3F664-8DB2-42D5-BE34-12AC45D6B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A020A-B863-4E47-85F4-2CC1EB02BC92}"/>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122863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D3D9-D5DC-4D58-8566-C1721F9D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D1ABF-DF47-4F7F-9526-323301095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BD9E5A-47F3-40F6-B808-65F47D369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E865E-1736-4BED-8291-5BAA50248A73}"/>
              </a:ext>
            </a:extLst>
          </p:cNvPr>
          <p:cNvSpPr>
            <a:spLocks noGrp="1"/>
          </p:cNvSpPr>
          <p:nvPr>
            <p:ph type="dt" sz="half" idx="10"/>
          </p:nvPr>
        </p:nvSpPr>
        <p:spPr/>
        <p:txBody>
          <a:bodyPr/>
          <a:lstStyle/>
          <a:p>
            <a:fld id="{C0FAEE99-BDB4-4A2A-B2E9-74B86D049DCB}" type="datetimeFigureOut">
              <a:rPr lang="en-US" smtClean="0"/>
              <a:t>11/13/2024</a:t>
            </a:fld>
            <a:endParaRPr lang="en-US"/>
          </a:p>
        </p:txBody>
      </p:sp>
      <p:sp>
        <p:nvSpPr>
          <p:cNvPr id="6" name="Footer Placeholder 5">
            <a:extLst>
              <a:ext uri="{FF2B5EF4-FFF2-40B4-BE49-F238E27FC236}">
                <a16:creationId xmlns:a16="http://schemas.microsoft.com/office/drawing/2014/main" id="{2A2CA010-0A80-4215-982B-79D721101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40A04-16C7-41A6-B145-4BB6505B8D9D}"/>
              </a:ext>
            </a:extLst>
          </p:cNvPr>
          <p:cNvSpPr>
            <a:spLocks noGrp="1"/>
          </p:cNvSpPr>
          <p:nvPr>
            <p:ph type="sldNum" sz="quarter" idx="12"/>
          </p:nvPr>
        </p:nvSpPr>
        <p:spPr/>
        <p:txBody>
          <a:bodyPr/>
          <a:lstStyle/>
          <a:p>
            <a:fld id="{21F1B550-A97E-455A-81F5-91FAC710DD82}" type="slidenum">
              <a:rPr lang="en-US" smtClean="0"/>
              <a:t>‹#›</a:t>
            </a:fld>
            <a:endParaRPr lang="en-US"/>
          </a:p>
        </p:txBody>
      </p:sp>
    </p:spTree>
    <p:extLst>
      <p:ext uri="{BB962C8B-B14F-4D97-AF65-F5344CB8AC3E}">
        <p14:creationId xmlns:p14="http://schemas.microsoft.com/office/powerpoint/2010/main" val="378872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8D336-0A7B-48B1-9B30-F3BE17D88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21FB1D-F9B9-417D-9DF5-C9C2839DB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65AD9-A427-4DF2-B2E4-7BB909E7F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AEE99-BDB4-4A2A-B2E9-74B86D049DCB}" type="datetimeFigureOut">
              <a:rPr lang="en-US" smtClean="0"/>
              <a:t>11/13/2024</a:t>
            </a:fld>
            <a:endParaRPr lang="en-US"/>
          </a:p>
        </p:txBody>
      </p:sp>
      <p:sp>
        <p:nvSpPr>
          <p:cNvPr id="5" name="Footer Placeholder 4">
            <a:extLst>
              <a:ext uri="{FF2B5EF4-FFF2-40B4-BE49-F238E27FC236}">
                <a16:creationId xmlns:a16="http://schemas.microsoft.com/office/drawing/2014/main" id="{DB704746-4729-4FC3-8B13-76FD21E87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EBA287-10D9-4DEF-BEE5-1983998D6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1B550-A97E-455A-81F5-91FAC710DD82}" type="slidenum">
              <a:rPr lang="en-US" smtClean="0"/>
              <a:t>‹#›</a:t>
            </a:fld>
            <a:endParaRPr lang="en-US"/>
          </a:p>
        </p:txBody>
      </p:sp>
    </p:spTree>
    <p:extLst>
      <p:ext uri="{BB962C8B-B14F-4D97-AF65-F5344CB8AC3E}">
        <p14:creationId xmlns:p14="http://schemas.microsoft.com/office/powerpoint/2010/main" val="376339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D02B6-1145-4799-99DB-44CD02686498}"/>
              </a:ext>
            </a:extLst>
          </p:cNvPr>
          <p:cNvSpPr txBox="1"/>
          <p:nvPr/>
        </p:nvSpPr>
        <p:spPr>
          <a:xfrm>
            <a:off x="3309660" y="406400"/>
            <a:ext cx="5572679" cy="461665"/>
          </a:xfrm>
          <a:prstGeom prst="rect">
            <a:avLst/>
          </a:prstGeom>
          <a:noFill/>
        </p:spPr>
        <p:txBody>
          <a:bodyPr wrap="none" rtlCol="0">
            <a:spAutoFit/>
          </a:bodyPr>
          <a:lstStyle/>
          <a:p>
            <a:r>
              <a:rPr lang="en-US" sz="2400" b="1" dirty="0"/>
              <a:t>Identify</a:t>
            </a:r>
            <a:r>
              <a:rPr lang="en-US" sz="2400" dirty="0"/>
              <a:t> root components of website below</a:t>
            </a:r>
          </a:p>
        </p:txBody>
      </p:sp>
      <p:pic>
        <p:nvPicPr>
          <p:cNvPr id="5" name="Picture 4">
            <a:extLst>
              <a:ext uri="{FF2B5EF4-FFF2-40B4-BE49-F238E27FC236}">
                <a16:creationId xmlns:a16="http://schemas.microsoft.com/office/drawing/2014/main" id="{21A1E41E-2407-443F-A384-76DD9D204316}"/>
              </a:ext>
            </a:extLst>
          </p:cNvPr>
          <p:cNvPicPr>
            <a:picLocks noChangeAspect="1"/>
          </p:cNvPicPr>
          <p:nvPr/>
        </p:nvPicPr>
        <p:blipFill>
          <a:blip r:embed="rId2"/>
          <a:stretch>
            <a:fillRect/>
          </a:stretch>
        </p:blipFill>
        <p:spPr>
          <a:xfrm>
            <a:off x="1138441" y="1530821"/>
            <a:ext cx="10128738" cy="4450506"/>
          </a:xfrm>
          <a:prstGeom prst="rect">
            <a:avLst/>
          </a:prstGeom>
          <a:ln>
            <a:solidFill>
              <a:schemeClr val="accent1"/>
            </a:solidFill>
          </a:ln>
        </p:spPr>
      </p:pic>
    </p:spTree>
    <p:extLst>
      <p:ext uri="{BB962C8B-B14F-4D97-AF65-F5344CB8AC3E}">
        <p14:creationId xmlns:p14="http://schemas.microsoft.com/office/powerpoint/2010/main" val="371804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476E2A-D8F6-9CDC-05AC-35FD2411D2BD}"/>
              </a:ext>
            </a:extLst>
          </p:cNvPr>
          <p:cNvPicPr>
            <a:picLocks noChangeAspect="1"/>
          </p:cNvPicPr>
          <p:nvPr/>
        </p:nvPicPr>
        <p:blipFill>
          <a:blip r:embed="rId2">
            <a:duotone>
              <a:schemeClr val="bg2">
                <a:shade val="45000"/>
                <a:satMod val="135000"/>
              </a:schemeClr>
              <a:prstClr val="white"/>
            </a:duotone>
          </a:blip>
          <a:stretch>
            <a:fillRect/>
          </a:stretch>
        </p:blipFill>
        <p:spPr>
          <a:xfrm>
            <a:off x="0" y="1364514"/>
            <a:ext cx="8764310" cy="3240585"/>
          </a:xfrm>
          <a:prstGeom prst="rect">
            <a:avLst/>
          </a:prstGeom>
        </p:spPr>
      </p:pic>
      <p:sp>
        <p:nvSpPr>
          <p:cNvPr id="3" name="Rectangle 2">
            <a:extLst>
              <a:ext uri="{FF2B5EF4-FFF2-40B4-BE49-F238E27FC236}">
                <a16:creationId xmlns:a16="http://schemas.microsoft.com/office/drawing/2014/main" id="{B79F6ADF-6249-1778-B933-68BAEB978598}"/>
              </a:ext>
            </a:extLst>
          </p:cNvPr>
          <p:cNvSpPr/>
          <p:nvPr/>
        </p:nvSpPr>
        <p:spPr>
          <a:xfrm>
            <a:off x="0" y="1378582"/>
            <a:ext cx="8736037" cy="29330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260E155-0D92-58C7-8605-857548779AF5}"/>
              </a:ext>
            </a:extLst>
          </p:cNvPr>
          <p:cNvSpPr/>
          <p:nvPr/>
        </p:nvSpPr>
        <p:spPr>
          <a:xfrm>
            <a:off x="0" y="1688121"/>
            <a:ext cx="8736037" cy="29330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E313F9F-E527-3118-4080-FAB3E9ACE438}"/>
              </a:ext>
            </a:extLst>
          </p:cNvPr>
          <p:cNvSpPr/>
          <p:nvPr/>
        </p:nvSpPr>
        <p:spPr>
          <a:xfrm>
            <a:off x="0" y="1983592"/>
            <a:ext cx="8736037" cy="284162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AA8DBC9-FA7D-F506-9A29-BB3D90E11FCA}"/>
              </a:ext>
            </a:extLst>
          </p:cNvPr>
          <p:cNvSpPr/>
          <p:nvPr/>
        </p:nvSpPr>
        <p:spPr>
          <a:xfrm>
            <a:off x="9161063" y="1197281"/>
            <a:ext cx="2785403" cy="3627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7" name="Rectangle 6">
            <a:extLst>
              <a:ext uri="{FF2B5EF4-FFF2-40B4-BE49-F238E27FC236}">
                <a16:creationId xmlns:a16="http://schemas.microsoft.com/office/drawing/2014/main" id="{8A896180-E723-218A-142E-5576DC6B8CF3}"/>
              </a:ext>
            </a:extLst>
          </p:cNvPr>
          <p:cNvSpPr/>
          <p:nvPr/>
        </p:nvSpPr>
        <p:spPr>
          <a:xfrm>
            <a:off x="9161063" y="1197281"/>
            <a:ext cx="2785403" cy="49084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nav</a:t>
            </a:r>
          </a:p>
        </p:txBody>
      </p:sp>
      <p:sp>
        <p:nvSpPr>
          <p:cNvPr id="8" name="Rectangle 7">
            <a:extLst>
              <a:ext uri="{FF2B5EF4-FFF2-40B4-BE49-F238E27FC236}">
                <a16:creationId xmlns:a16="http://schemas.microsoft.com/office/drawing/2014/main" id="{16CFDC6F-D4D6-0F3B-0630-1D9F1C33A262}"/>
              </a:ext>
            </a:extLst>
          </p:cNvPr>
          <p:cNvSpPr/>
          <p:nvPr/>
        </p:nvSpPr>
        <p:spPr>
          <a:xfrm>
            <a:off x="9161062" y="1670397"/>
            <a:ext cx="2785403" cy="3693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a:t>
            </a:r>
          </a:p>
        </p:txBody>
      </p:sp>
      <p:cxnSp>
        <p:nvCxnSpPr>
          <p:cNvPr id="10" name="Straight Arrow Connector 9">
            <a:extLst>
              <a:ext uri="{FF2B5EF4-FFF2-40B4-BE49-F238E27FC236}">
                <a16:creationId xmlns:a16="http://schemas.microsoft.com/office/drawing/2014/main" id="{BF8646DB-A5EA-A0FC-01F6-E5B8D68CDE60}"/>
              </a:ext>
            </a:extLst>
          </p:cNvPr>
          <p:cNvCxnSpPr>
            <a:cxnSpLocks/>
          </p:cNvCxnSpPr>
          <p:nvPr/>
        </p:nvCxnSpPr>
        <p:spPr>
          <a:xfrm>
            <a:off x="8950047" y="1071209"/>
            <a:ext cx="0" cy="5991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EF7DE6-5017-37B5-7EE3-302E7C022AEA}"/>
              </a:ext>
            </a:extLst>
          </p:cNvPr>
          <p:cNvCxnSpPr>
            <a:cxnSpLocks/>
          </p:cNvCxnSpPr>
          <p:nvPr/>
        </p:nvCxnSpPr>
        <p:spPr>
          <a:xfrm>
            <a:off x="8938324" y="1688121"/>
            <a:ext cx="11722" cy="2933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613AB5-C2E0-BAE2-5B9D-6494E23AEA92}"/>
              </a:ext>
            </a:extLst>
          </p:cNvPr>
          <p:cNvCxnSpPr>
            <a:cxnSpLocks/>
          </p:cNvCxnSpPr>
          <p:nvPr/>
        </p:nvCxnSpPr>
        <p:spPr>
          <a:xfrm>
            <a:off x="8950046" y="2039729"/>
            <a:ext cx="1" cy="27854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E39AD-64A4-A81D-28AB-B8500CFF2740}"/>
              </a:ext>
            </a:extLst>
          </p:cNvPr>
          <p:cNvSpPr txBox="1"/>
          <p:nvPr/>
        </p:nvSpPr>
        <p:spPr>
          <a:xfrm>
            <a:off x="9242854" y="1700990"/>
            <a:ext cx="787139" cy="369332"/>
          </a:xfrm>
          <a:prstGeom prst="rect">
            <a:avLst/>
          </a:prstGeom>
          <a:noFill/>
        </p:spPr>
        <p:txBody>
          <a:bodyPr wrap="none" rtlCol="0">
            <a:spAutoFit/>
          </a:bodyPr>
          <a:lstStyle/>
          <a:p>
            <a:r>
              <a:rPr lang="en-US" dirty="0">
                <a:solidFill>
                  <a:schemeClr val="bg1"/>
                </a:solidFill>
              </a:rPr>
              <a:t>Flex: 0</a:t>
            </a:r>
          </a:p>
        </p:txBody>
      </p:sp>
      <p:sp>
        <p:nvSpPr>
          <p:cNvPr id="16" name="TextBox 15">
            <a:extLst>
              <a:ext uri="{FF2B5EF4-FFF2-40B4-BE49-F238E27FC236}">
                <a16:creationId xmlns:a16="http://schemas.microsoft.com/office/drawing/2014/main" id="{798D41DD-4002-18AD-DFB2-046AE7D6F3A5}"/>
              </a:ext>
            </a:extLst>
          </p:cNvPr>
          <p:cNvSpPr txBox="1"/>
          <p:nvPr/>
        </p:nvSpPr>
        <p:spPr>
          <a:xfrm>
            <a:off x="9242854" y="1197281"/>
            <a:ext cx="787139" cy="369332"/>
          </a:xfrm>
          <a:prstGeom prst="rect">
            <a:avLst/>
          </a:prstGeom>
          <a:noFill/>
        </p:spPr>
        <p:txBody>
          <a:bodyPr wrap="none" rtlCol="0">
            <a:spAutoFit/>
          </a:bodyPr>
          <a:lstStyle/>
          <a:p>
            <a:r>
              <a:rPr lang="en-US" dirty="0">
                <a:solidFill>
                  <a:schemeClr val="bg1"/>
                </a:solidFill>
              </a:rPr>
              <a:t>Flex: 0</a:t>
            </a:r>
          </a:p>
        </p:txBody>
      </p:sp>
      <p:sp>
        <p:nvSpPr>
          <p:cNvPr id="17" name="TextBox 16">
            <a:extLst>
              <a:ext uri="{FF2B5EF4-FFF2-40B4-BE49-F238E27FC236}">
                <a16:creationId xmlns:a16="http://schemas.microsoft.com/office/drawing/2014/main" id="{B045E768-D285-F3A9-4EFF-01AEBB0686DE}"/>
              </a:ext>
            </a:extLst>
          </p:cNvPr>
          <p:cNvSpPr txBox="1"/>
          <p:nvPr/>
        </p:nvSpPr>
        <p:spPr>
          <a:xfrm>
            <a:off x="9242855" y="3166584"/>
            <a:ext cx="787139" cy="369332"/>
          </a:xfrm>
          <a:prstGeom prst="rect">
            <a:avLst/>
          </a:prstGeom>
          <a:noFill/>
        </p:spPr>
        <p:txBody>
          <a:bodyPr wrap="none" rtlCol="0">
            <a:spAutoFit/>
          </a:bodyPr>
          <a:lstStyle/>
          <a:p>
            <a:r>
              <a:rPr lang="en-US" dirty="0">
                <a:solidFill>
                  <a:schemeClr val="bg1"/>
                </a:solidFill>
              </a:rPr>
              <a:t>Flex: 1</a:t>
            </a:r>
          </a:p>
        </p:txBody>
      </p:sp>
      <p:sp>
        <p:nvSpPr>
          <p:cNvPr id="18" name="TextBox 17">
            <a:extLst>
              <a:ext uri="{FF2B5EF4-FFF2-40B4-BE49-F238E27FC236}">
                <a16:creationId xmlns:a16="http://schemas.microsoft.com/office/drawing/2014/main" id="{CA971C65-1458-A498-439F-6BE39D4BE085}"/>
              </a:ext>
            </a:extLst>
          </p:cNvPr>
          <p:cNvSpPr txBox="1"/>
          <p:nvPr/>
        </p:nvSpPr>
        <p:spPr>
          <a:xfrm>
            <a:off x="196093" y="304339"/>
            <a:ext cx="969304" cy="369332"/>
          </a:xfrm>
          <a:prstGeom prst="rect">
            <a:avLst/>
          </a:prstGeom>
          <a:noFill/>
        </p:spPr>
        <p:txBody>
          <a:bodyPr wrap="none" rtlCol="0">
            <a:spAutoFit/>
          </a:bodyPr>
          <a:lstStyle/>
          <a:p>
            <a:r>
              <a:rPr lang="en-US" b="1" dirty="0"/>
              <a:t>Root</a:t>
            </a:r>
            <a:r>
              <a:rPr lang="en-US" dirty="0"/>
              <a:t> div</a:t>
            </a:r>
          </a:p>
        </p:txBody>
      </p:sp>
      <p:sp>
        <p:nvSpPr>
          <p:cNvPr id="19" name="TextBox 18">
            <a:extLst>
              <a:ext uri="{FF2B5EF4-FFF2-40B4-BE49-F238E27FC236}">
                <a16:creationId xmlns:a16="http://schemas.microsoft.com/office/drawing/2014/main" id="{16F7E6F3-6DD7-41AB-97C5-C66C2CFF05EE}"/>
              </a:ext>
            </a:extLst>
          </p:cNvPr>
          <p:cNvSpPr txBox="1"/>
          <p:nvPr/>
        </p:nvSpPr>
        <p:spPr>
          <a:xfrm>
            <a:off x="509359" y="664278"/>
            <a:ext cx="1618841" cy="369332"/>
          </a:xfrm>
          <a:prstGeom prst="rect">
            <a:avLst/>
          </a:prstGeom>
          <a:noFill/>
        </p:spPr>
        <p:txBody>
          <a:bodyPr wrap="none" rtlCol="0">
            <a:spAutoFit/>
          </a:bodyPr>
          <a:lstStyle/>
          <a:p>
            <a:r>
              <a:rPr lang="en-US" dirty="0"/>
              <a:t>- Height: 100vh</a:t>
            </a:r>
          </a:p>
        </p:txBody>
      </p:sp>
    </p:spTree>
    <p:extLst>
      <p:ext uri="{BB962C8B-B14F-4D97-AF65-F5344CB8AC3E}">
        <p14:creationId xmlns:p14="http://schemas.microsoft.com/office/powerpoint/2010/main" val="348397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8EE2-52DD-49AE-8FC1-4FFA491F2083}"/>
              </a:ext>
            </a:extLst>
          </p:cNvPr>
          <p:cNvSpPr>
            <a:spLocks noGrp="1"/>
          </p:cNvSpPr>
          <p:nvPr>
            <p:ph type="title"/>
          </p:nvPr>
        </p:nvSpPr>
        <p:spPr/>
        <p:txBody>
          <a:bodyPr/>
          <a:lstStyle/>
          <a:p>
            <a:r>
              <a:rPr lang="en-US" dirty="0" err="1"/>
              <a:t>Css</a:t>
            </a:r>
            <a:r>
              <a:rPr lang="en-US" dirty="0"/>
              <a:t> Explanation:</a:t>
            </a:r>
          </a:p>
        </p:txBody>
      </p:sp>
      <p:sp>
        <p:nvSpPr>
          <p:cNvPr id="4" name="Rectangle 1">
            <a:extLst>
              <a:ext uri="{FF2B5EF4-FFF2-40B4-BE49-F238E27FC236}">
                <a16:creationId xmlns:a16="http://schemas.microsoft.com/office/drawing/2014/main" id="{07299534-F773-4122-B86B-EE59B9A3D932}"/>
              </a:ext>
            </a:extLst>
          </p:cNvPr>
          <p:cNvSpPr>
            <a:spLocks noGrp="1" noChangeArrowheads="1"/>
          </p:cNvSpPr>
          <p:nvPr>
            <p:ph idx="1"/>
          </p:nvPr>
        </p:nvSpPr>
        <p:spPr bwMode="auto">
          <a:xfrm>
            <a:off x="419100" y="1567578"/>
            <a:ext cx="11353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panose="02020603060405020304" pitchFamily="18" charset="0"/>
              </a:rPr>
              <a:t>To structure this mockup using CSS flex containers, here is a breakdown of how you might organize the flex containers based on the layout shown in the image.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panose="02020603060405020304" pitchFamily="18" charset="0"/>
              </a:rPr>
              <a:t>Top-Level Container (main-container)</a:t>
            </a:r>
            <a:r>
              <a:rPr kumimoji="0" lang="en-US" altLang="en-US" sz="1200" b="0" i="0" u="none" strike="noStrike" cap="none" normalizeH="0" baseline="0" dirty="0">
                <a:ln>
                  <a:noFill/>
                </a:ln>
                <a:solidFill>
                  <a:schemeClr val="tx1"/>
                </a:solidFill>
                <a:effectLst/>
                <a:latin typeface="Times" panose="02020603060405020304" pitchFamily="18" charset="0"/>
              </a:rPr>
              <a:t>: This container will hold everything within the page, including the navigation bar and main content. It should use display: flex; flex-direction: column; to stack elements vertically.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panose="02020603060405020304" pitchFamily="18" charset="0"/>
              </a:rPr>
              <a:t>Navigation Bar (nav-bar)</a:t>
            </a:r>
            <a:r>
              <a:rPr kumimoji="0" lang="en-US" altLang="en-US" sz="1200" b="0" i="0" u="none" strike="noStrike" cap="none" normalizeH="0" baseline="0" dirty="0">
                <a:ln>
                  <a:noFill/>
                </a:ln>
                <a:solidFill>
                  <a:schemeClr val="tx1"/>
                </a:solidFill>
                <a:effectLst/>
                <a:latin typeface="Times" panose="0202060306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This would be a flex container for the navigation items like the menu icon, course name ("HTML 2023 C"), tabs (Stream, Classwork, etc.), and profile icon.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Set it to display: flex; align-items: center; justify-content: space-between; to align items horizontally and spread them across the container.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panose="02020603060405020304" pitchFamily="18" charset="0"/>
              </a:rPr>
              <a:t>Main Content Container (content-container)</a:t>
            </a:r>
            <a:r>
              <a:rPr kumimoji="0" lang="en-US" altLang="en-US" sz="1200" b="0" i="0" u="none" strike="noStrike" cap="none" normalizeH="0" baseline="0" dirty="0">
                <a:ln>
                  <a:noFill/>
                </a:ln>
                <a:solidFill>
                  <a:schemeClr val="tx1"/>
                </a:solidFill>
                <a:effectLst/>
                <a:latin typeface="Times" panose="0202060306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This container will hold the banner and the posts/announcements sections.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Use display: flex; flex-direction: column; to stack the banner on top of the announcements section.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panose="02020603060405020304" pitchFamily="18" charset="0"/>
              </a:rPr>
              <a:t>Banner (banner-container)</a:t>
            </a:r>
            <a:r>
              <a:rPr kumimoji="0" lang="en-US" altLang="en-US" sz="1200" b="0" i="0" u="none" strike="noStrike" cap="none" normalizeH="0" baseline="0" dirty="0">
                <a:ln>
                  <a:noFill/>
                </a:ln>
                <a:solidFill>
                  <a:schemeClr val="tx1"/>
                </a:solidFill>
                <a:effectLst/>
                <a:latin typeface="Times" panose="0202060306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Place the banner within a flex container, potentially with an inner flex for items like the "Customize" button.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Set to display: flex; align-items: center; justify-content: space-between; to position elements within the banner horizontally.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Times" panose="02020603060405020304" pitchFamily="18" charset="0"/>
              </a:rPr>
              <a:t>Announcements and Links Container (announcements-container)</a:t>
            </a:r>
            <a:r>
              <a:rPr kumimoji="0" lang="en-US" altLang="en-US" sz="1200" b="0" i="0" u="none" strike="noStrike" cap="none" normalizeH="0" baseline="0" dirty="0">
                <a:ln>
                  <a:noFill/>
                </a:ln>
                <a:solidFill>
                  <a:schemeClr val="tx1"/>
                </a:solidFill>
                <a:effectLst/>
                <a:latin typeface="Times" panose="0202060306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This container should hold the "Meet" button, "Class code," and the list of posts or announcements.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Use display: flex; flex-direction: column; to arrange the items vertically.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Times" panose="02020603060405020304" pitchFamily="18" charset="0"/>
              </a:rPr>
              <a:t>Announcements List (posts-list)</a:t>
            </a:r>
            <a:r>
              <a:rPr kumimoji="0" lang="en-US" altLang="en-US" sz="1200" b="0" i="0" u="none" strike="noStrike" cap="none" normalizeH="0" baseline="0" dirty="0">
                <a:ln>
                  <a:noFill/>
                </a:ln>
                <a:solidFill>
                  <a:schemeClr val="tx1"/>
                </a:solidFill>
                <a:effectLst/>
                <a:latin typeface="Times" panose="0202060306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Each post or announcement (like assignments or announcements) would be a flex item within this container.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panose="02020603060405020304" pitchFamily="18" charset="0"/>
              </a:rPr>
              <a:t>Set each individual post to display: flex; align-items: center; to align icons and text properly.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panose="02020603060405020304" pitchFamily="18" charset="0"/>
              </a:rPr>
              <a:t>Each of these container names (e.g., main-container, nav-bar, content-container, etc.) can be adjusted to suit your naming conventions, but this structure should help you reflect on the needed flex containers and their hierarchy. Let me know if you'd like more details on any specific part!</a:t>
            </a:r>
          </a:p>
        </p:txBody>
      </p:sp>
    </p:spTree>
    <p:extLst>
      <p:ext uri="{BB962C8B-B14F-4D97-AF65-F5344CB8AC3E}">
        <p14:creationId xmlns:p14="http://schemas.microsoft.com/office/powerpoint/2010/main" val="1775325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391</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vt:lpstr>
      <vt:lpstr>Office Theme</vt:lpstr>
      <vt:lpstr>PowerPoint Presentation</vt:lpstr>
      <vt:lpstr>PowerPoint Presentation</vt:lpstr>
      <vt:lpstr>Css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 Ogor</dc:creator>
  <cp:lastModifiedBy>Leang Esse</cp:lastModifiedBy>
  <cp:revision>2</cp:revision>
  <dcterms:created xsi:type="dcterms:W3CDTF">2024-08-04T11:27:57Z</dcterms:created>
  <dcterms:modified xsi:type="dcterms:W3CDTF">2024-11-13T16:37:41Z</dcterms:modified>
</cp:coreProperties>
</file>