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4660"/>
  </p:normalViewPr>
  <p:slideViewPr>
    <p:cSldViewPr snapToGrid="0">
      <p:cViewPr>
        <p:scale>
          <a:sx n="50" d="100"/>
          <a:sy n="50" d="100"/>
        </p:scale>
        <p:origin x="149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CEE6-1410-4DCE-8F95-CAA5D67DA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D20C3-FDFC-4A77-B48B-AC6ACB2A9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792C-E922-4F46-A5BE-83CAB52F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475C-E7E6-4245-B611-F556263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031B-4C3E-4B18-9E76-D89B7CF9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9249-D8BA-432F-866F-ED1A01FD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C87D3-105F-4107-AD62-EFA792DA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235A-21A2-4FCA-8E04-11668434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6D68-1153-46F2-A4E0-E9D4F9D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E0A0-1854-4F95-8A0D-6D0C6186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30CFD-4898-4AE7-8B24-F9CF417C1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8FD97-A26F-4F73-829A-FA722D486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E807-40B5-4A40-BD66-F80FF691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54EA-FA54-446A-8108-AE048226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79FF-17C0-4BF9-A6EB-C4AF70D6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F89D-0CC9-4F68-A7B8-A503E43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DF55-4013-4116-A3EF-F41C4AB9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863C-B09A-49E0-9BBA-3F8C7947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52E4-C32B-49B9-8C39-3D736666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EB49-24A9-4615-BA5D-09F47C3D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495-0016-4788-B03F-F0297841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B9C2-0082-442C-B856-5809DF99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DD26-6B50-4240-A029-874B949F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5123-8A12-4B51-8A26-ABFADEA8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85C3-20F6-4381-9E97-4E52D45F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4886-9454-4E3E-BFE9-2D7B368C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2ECB-701E-487F-8ABD-6BA219831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6DE2-8F67-49A4-9A26-F86D27E2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8126-26AB-4845-96BB-94DF5A13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555F-3616-4686-9659-D4B4C395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C5B3-C1CE-4F78-84AF-22617B16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F457-AC80-4905-87E8-02AA64F5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14F4-E8FD-4591-AA98-A1619883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5C44-05D3-4E01-A882-04325DF3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5AB62-D641-420B-93B9-3EE3CCDA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62E22-3864-43A5-BEC4-15B9E7C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8A96E-5DA6-4862-8AF2-1C8A779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CA4DB-6C7C-4C1E-8206-26B30A0C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799F7-CF16-4691-A1C1-356BEAA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8D7-C322-47A5-8083-330AE2A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051C3-4847-443F-8C98-2AA35214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91EFF-AFD6-41EF-83BF-92E2F6E9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1A1F-13D7-4A01-8C51-34A16677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8F508-842D-4EC4-8F84-444C69AD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6884F-AFFC-47B6-8643-E7A390C8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9C12-9C01-4A44-929D-64575E6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0671-3383-4C2B-A778-F08A0E34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0214-C0BA-4722-9867-0602F1F1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7FF4-5509-4642-ACA6-D2FD37DB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7629-14C9-4C5D-A4D6-7CDA62A5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B07AA-17DF-48F2-B642-D81AB01C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7E4F4-7199-4094-95A3-AE2470D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ECB5-7ABB-498E-B082-D974752B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8E648-E898-47F5-8105-3B8F83B9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03C18-9C95-40C1-896B-3D6A58CD9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2F12-CE2C-485C-B2CF-2F2F0AC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EAAE-59DC-4F7D-88E1-6FAB76F2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980D-FEBF-4FC1-8858-1274670E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3293A-B362-4868-AEB6-0F885FC4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73AD7-6A13-4D9B-9008-6D18DB87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3677-8BC8-437E-9DF7-CCECD685B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10CE-3AD3-4D7A-BFAC-DA5538515D6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A81B-FB53-49FD-9C74-F79504AC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A683-C716-4060-BAF6-C2D63DAE2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3B0F-9D41-4295-8D3A-196C87A1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202850" y="641536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1765957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57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A2FC914-3FC0-45A7-B465-8BE1DB50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18859"/>
              </p:ext>
            </p:extLst>
          </p:nvPr>
        </p:nvGraphicFramePr>
        <p:xfrm>
          <a:off x="448310" y="1376680"/>
          <a:ext cx="30073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360">
                  <a:extLst>
                    <a:ext uri="{9D8B030D-6E8A-4147-A177-3AD203B41FA5}">
                      <a16:colId xmlns:a16="http://schemas.microsoft.com/office/drawing/2014/main" val="54727971"/>
                    </a:ext>
                  </a:extLst>
                </a:gridCol>
              </a:tblGrid>
              <a:tr h="3779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.Root div{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height: 100vh;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.container {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display: flex;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height: 100vh;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.sidebar {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flex: 0 0 200px;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background-color: #f0f0f0;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.main-content{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flex: 1;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background-color: #eOeDe0;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27714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DA8F5E2-6F23-4BE3-8036-A37737426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56456"/>
              </p:ext>
            </p:extLst>
          </p:nvPr>
        </p:nvGraphicFramePr>
        <p:xfrm>
          <a:off x="3707130" y="640080"/>
          <a:ext cx="8128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1030">
                  <a:extLst>
                    <a:ext uri="{9D8B030D-6E8A-4147-A177-3AD203B41FA5}">
                      <a16:colId xmlns:a16="http://schemas.microsoft.com/office/drawing/2014/main" val="2830106604"/>
                    </a:ext>
                  </a:extLst>
                </a:gridCol>
                <a:gridCol w="4966970">
                  <a:extLst>
                    <a:ext uri="{9D8B030D-6E8A-4147-A177-3AD203B41FA5}">
                      <a16:colId xmlns:a16="http://schemas.microsoft.com/office/drawing/2014/main" val="3371869332"/>
                    </a:ext>
                  </a:extLst>
                </a:gridCol>
              </a:tblGrid>
              <a:tr h="97277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.Root div{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 height: 100vh;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Sets the height of the root div to 100% of the viewport height (100vh stands for 100% of the viewport height). This ensures the container spans the full height of the browser window.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55860"/>
                  </a:ext>
                </a:extLst>
              </a:tr>
              <a:tr h="9016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.container {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display: flex;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height: 100vh;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.container class uses </a:t>
                      </a:r>
                      <a:r>
                        <a:rPr lang="en-US" b="1" dirty="0"/>
                        <a:t>flexbox layout</a:t>
                      </a:r>
                      <a:r>
                        <a:rPr lang="en-US" dirty="0"/>
                        <a:t> (display: flex) to arrange its child elements in a flexible way. It also has a height of </a:t>
                      </a:r>
                      <a:r>
                        <a:rPr lang="en-US" b="1" dirty="0"/>
                        <a:t>100% of the viewport height</a:t>
                      </a:r>
                      <a:r>
                        <a:rPr lang="en-US" dirty="0"/>
                        <a:t>, making it fill the entire browser window vertically.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60554"/>
                  </a:ext>
                </a:extLst>
              </a:tr>
              <a:tr h="9016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.sidebar {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flex: 0 0 200px;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background-color: #f0f0f0;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.main-content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The flex: 0 0 200px property sets the flex-grow, flex-shrink, and flex-basis properties. - -</a:t>
                      </a:r>
                    </a:p>
                    <a:p>
                      <a:r>
                        <a:rPr lang="en-US" dirty="0"/>
                        <a:t>- flex-basis: 200px sets a fixed width of 200px for the sidebar.</a:t>
                      </a:r>
                    </a:p>
                    <a:p>
                      <a:r>
                        <a:rPr lang="en-US" dirty="0"/>
                        <a:t>- The background-color property sets the background color of the sidebar.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49211"/>
                  </a:ext>
                </a:extLst>
              </a:tr>
              <a:tr h="9016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.main-content{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flex: 1;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background-color: #eOeDe0;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flex: 1 property sets the flex-grow property to 1.</a:t>
                      </a:r>
                    </a:p>
                    <a:p>
                      <a:r>
                        <a:rPr lang="en-US" dirty="0"/>
                        <a:t>- The background-color property sets the background color of the main content area.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65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8719A-B8D0-4145-8732-63E0A6BF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30" y="1569041"/>
            <a:ext cx="8764310" cy="3240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93A237-F19A-4EEC-A7DA-C51279FD9F82}"/>
              </a:ext>
            </a:extLst>
          </p:cNvPr>
          <p:cNvSpPr/>
          <p:nvPr/>
        </p:nvSpPr>
        <p:spPr>
          <a:xfrm>
            <a:off x="122767" y="156904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CC1E7-1867-4AA0-B292-63EE1488D8E4}"/>
              </a:ext>
            </a:extLst>
          </p:cNvPr>
          <p:cNvSpPr/>
          <p:nvPr/>
        </p:nvSpPr>
        <p:spPr>
          <a:xfrm>
            <a:off x="122767" y="1878580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7CC23-2024-4068-AD74-733903C896A3}"/>
              </a:ext>
            </a:extLst>
          </p:cNvPr>
          <p:cNvSpPr/>
          <p:nvPr/>
        </p:nvSpPr>
        <p:spPr>
          <a:xfrm>
            <a:off x="122767" y="2174051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986D5-8248-4CE5-9687-6D8B0A36CF77}"/>
              </a:ext>
            </a:extLst>
          </p:cNvPr>
          <p:cNvSpPr/>
          <p:nvPr/>
        </p:nvSpPr>
        <p:spPr>
          <a:xfrm>
            <a:off x="9283830" y="1387740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45AB0-B834-426B-9C2A-075A83EEABF3}"/>
              </a:ext>
            </a:extLst>
          </p:cNvPr>
          <p:cNvSpPr/>
          <p:nvPr/>
        </p:nvSpPr>
        <p:spPr>
          <a:xfrm>
            <a:off x="9283830" y="1387740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9DABC-A5DD-4047-93FC-236EC175535C}"/>
              </a:ext>
            </a:extLst>
          </p:cNvPr>
          <p:cNvSpPr/>
          <p:nvPr/>
        </p:nvSpPr>
        <p:spPr>
          <a:xfrm>
            <a:off x="9283829" y="1860856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header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3883B-32B9-4ABE-BEB2-9A1BAB99B06E}"/>
              </a:ext>
            </a:extLst>
          </p:cNvPr>
          <p:cNvCxnSpPr>
            <a:cxnSpLocks/>
          </p:cNvCxnSpPr>
          <p:nvPr/>
        </p:nvCxnSpPr>
        <p:spPr>
          <a:xfrm>
            <a:off x="9072814" y="1261668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182FA-9DE8-4631-A993-F914426AEC91}"/>
              </a:ext>
            </a:extLst>
          </p:cNvPr>
          <p:cNvCxnSpPr>
            <a:cxnSpLocks/>
          </p:cNvCxnSpPr>
          <p:nvPr/>
        </p:nvCxnSpPr>
        <p:spPr>
          <a:xfrm>
            <a:off x="9061091" y="1878580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DE784-210B-4319-ABE5-34E1F2E50AF4}"/>
              </a:ext>
            </a:extLst>
          </p:cNvPr>
          <p:cNvCxnSpPr>
            <a:cxnSpLocks/>
          </p:cNvCxnSpPr>
          <p:nvPr/>
        </p:nvCxnSpPr>
        <p:spPr>
          <a:xfrm>
            <a:off x="9072813" y="2230188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>
            <a:extLst>
              <a:ext uri="{FF2B5EF4-FFF2-40B4-BE49-F238E27FC236}">
                <a16:creationId xmlns:a16="http://schemas.microsoft.com/office/drawing/2014/main" id="{50FA79C0-ECAD-4003-9FF8-4A9D152F4B3B}"/>
              </a:ext>
            </a:extLst>
          </p:cNvPr>
          <p:cNvSpPr txBox="1"/>
          <p:nvPr/>
        </p:nvSpPr>
        <p:spPr>
          <a:xfrm>
            <a:off x="9365621" y="1891449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F5DD658-056E-48B4-AED7-86778ABC29F2}"/>
              </a:ext>
            </a:extLst>
          </p:cNvPr>
          <p:cNvSpPr txBox="1"/>
          <p:nvPr/>
        </p:nvSpPr>
        <p:spPr>
          <a:xfrm>
            <a:off x="9365621" y="138774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61649796-68B8-4A6E-9FA0-AE378AB38E1E}"/>
              </a:ext>
            </a:extLst>
          </p:cNvPr>
          <p:cNvSpPr txBox="1"/>
          <p:nvPr/>
        </p:nvSpPr>
        <p:spPr>
          <a:xfrm>
            <a:off x="9365622" y="335704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A91242F1-6E1F-4AD3-9AE7-35DBA3ACC06B}"/>
              </a:ext>
            </a:extLst>
          </p:cNvPr>
          <p:cNvSpPr txBox="1"/>
          <p:nvPr/>
        </p:nvSpPr>
        <p:spPr>
          <a:xfrm>
            <a:off x="318860" y="494798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93693F50-CDA1-4C69-A304-F7CCCF9710FD}"/>
              </a:ext>
            </a:extLst>
          </p:cNvPr>
          <p:cNvSpPr txBox="1"/>
          <p:nvPr/>
        </p:nvSpPr>
        <p:spPr>
          <a:xfrm>
            <a:off x="632126" y="854737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45993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2">
            <a:extLst>
              <a:ext uri="{FF2B5EF4-FFF2-40B4-BE49-F238E27FC236}">
                <a16:creationId xmlns:a16="http://schemas.microsoft.com/office/drawing/2014/main" id="{1EDF1D7F-59CB-42E7-A513-6955DD0A2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51859"/>
              </p:ext>
            </p:extLst>
          </p:nvPr>
        </p:nvGraphicFramePr>
        <p:xfrm>
          <a:off x="0" y="0"/>
          <a:ext cx="12192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545">
                  <a:extLst>
                    <a:ext uri="{9D8B030D-6E8A-4147-A177-3AD203B41FA5}">
                      <a16:colId xmlns:a16="http://schemas.microsoft.com/office/drawing/2014/main" val="2830106604"/>
                    </a:ext>
                  </a:extLst>
                </a:gridCol>
                <a:gridCol w="7450455">
                  <a:extLst>
                    <a:ext uri="{9D8B030D-6E8A-4147-A177-3AD203B41FA5}">
                      <a16:colId xmlns:a16="http://schemas.microsoft.com/office/drawing/2014/main" val="3371869332"/>
                    </a:ext>
                  </a:extLst>
                </a:gridCol>
              </a:tblGrid>
              <a:tr h="90985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.page-container {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display: flex;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flex-direction: column;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height: 100vh;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main container sets a vertical layout for the entire page, ensuring that the height covers the viewport.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55860"/>
                  </a:ext>
                </a:extLst>
              </a:tr>
              <a:tr h="125104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 top-nav {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display: flex;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justify-content: space-between;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 align-items: center;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padding: 0 20px;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background-color:#fff;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Aligns navigation items horizontally with space between them. justify-content: space-between is used to</a:t>
                      </a:r>
                    </a:p>
                    <a:p>
                      <a:r>
                        <a:rPr lang="en-US" dirty="0"/>
                        <a:t>spread them out, and align-items: center centers them vertically.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60554"/>
                  </a:ext>
                </a:extLst>
              </a:tr>
              <a:tr h="7392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.nav-items{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 display: flex; 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  gap:15px；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Flexbox to align items horizontally with a gap between each item for spacing.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49211"/>
                  </a:ext>
                </a:extLst>
              </a:tr>
              <a:tr h="909851">
                <a:tc>
                  <a:txBody>
                    <a:bodyPr/>
                    <a:lstStyle/>
                    <a:p>
                      <a:r>
                        <a:rPr lang="en-US" dirty="0"/>
                        <a:t>.main-container { </a:t>
                      </a:r>
                    </a:p>
                    <a:p>
                      <a:r>
                        <a:rPr lang="en-US" dirty="0"/>
                        <a:t>     display: flex; </a:t>
                      </a:r>
                    </a:p>
                    <a:p>
                      <a:r>
                        <a:rPr lang="en-US" dirty="0"/>
                        <a:t>     flex-direction: column;  </a:t>
                      </a:r>
                    </a:p>
                    <a:p>
                      <a:r>
                        <a:rPr lang="en-US" dirty="0"/>
                        <a:t>     flex-grow: 1; </a:t>
                      </a:r>
                    </a:p>
                    <a:p>
                      <a:r>
                        <a:rPr lang="en-US" dirty="0"/>
                        <a:t>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Stacks the main content vertically. flex-grow: 1</a:t>
                      </a:r>
                    </a:p>
                    <a:p>
                      <a:r>
                        <a:rPr lang="en-US" dirty="0"/>
                        <a:t>ensures it takes up available space, and overflow-y: auto handles scrolling.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67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4404B4-B977-4854-8EBE-83E0555B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67925"/>
              </p:ext>
            </p:extLst>
          </p:nvPr>
        </p:nvGraphicFramePr>
        <p:xfrm>
          <a:off x="0" y="6096000"/>
          <a:ext cx="12192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720">
                  <a:extLst>
                    <a:ext uri="{9D8B030D-6E8A-4147-A177-3AD203B41FA5}">
                      <a16:colId xmlns:a16="http://schemas.microsoft.com/office/drawing/2014/main" val="2188327020"/>
                    </a:ext>
                  </a:extLst>
                </a:gridCol>
                <a:gridCol w="7447280">
                  <a:extLst>
                    <a:ext uri="{9D8B030D-6E8A-4147-A177-3AD203B41FA5}">
                      <a16:colId xmlns:a16="http://schemas.microsoft.com/office/drawing/2014/main" val="33857846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 header-section{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display: flex;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justify-content: space-between;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align-items: center;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padding: 10px 20px;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 Background-color: #fofofo;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Aligns the header content (like the class title and buttons)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evenly with padding for spacing.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5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510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PHORN LEANG CHHENG</dc:creator>
  <cp:lastModifiedBy>PHORN LEANG CHHENG</cp:lastModifiedBy>
  <cp:revision>1</cp:revision>
  <dcterms:created xsi:type="dcterms:W3CDTF">2024-11-10T14:19:37Z</dcterms:created>
  <dcterms:modified xsi:type="dcterms:W3CDTF">2024-11-10T15:32:02Z</dcterms:modified>
</cp:coreProperties>
</file>