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3C46-9715-3FEC-FDF0-A24A6499B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2A6F8E-FCA3-B414-EA7E-B2A4962755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D4D8D9-B379-9E20-A273-EA1960EEE494}"/>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3D91CE17-0D51-30B8-FC17-5F5BFF35BE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547850-8CF7-B2DF-8A29-0B6A17140870}"/>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114606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95E7-2934-AC9B-CAF5-0BFE42B684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4781D-AAD5-BB7B-AF49-A51181C12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3F82F-3C54-302F-1378-112E24CBF61A}"/>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8D689A6F-D667-3B13-EF4C-553146FD6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4B362B-1A91-ADD9-F86D-BF897639D149}"/>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42308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DA283-B822-85D0-7365-1BCEB5168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63BF6-06AB-4D15-D2F4-4D246E79F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ACD41-2BF8-5D81-ABF2-17AA35DA21DA}"/>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EFD3CB66-587C-9DCB-B695-9519561AD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92555-B95A-1A0A-A714-81FE8F86C7A0}"/>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149082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019E-7FAA-1A86-54FC-52DB253FD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7EBC6-B17A-04B0-C54D-AB5F72D97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A5560-F4B7-90A7-6AA4-FE928F4D2E99}"/>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88A08C7C-4514-8BCB-BB1B-AD86BE78C0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F66A0-072A-2EC4-FB6A-FA3A35DF250E}"/>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18417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621E-508D-FD10-0704-E7C156410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E35133-0E4D-407E-AE58-64F88B19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9B8F8-85CF-06BD-41C0-63DF9C428ECF}"/>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6166B47C-BF3D-8517-E46A-56642E075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F8BAAC-56CC-5FB1-CD43-2C20F4FB781B}"/>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47405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346D-C366-DD26-15B1-F3B872102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4361C9-C164-B531-9089-797FAC5AC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76EF01-38B6-75DD-8A3F-D0683DD684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7633DA-79BF-77CC-9DE5-2D48226C2590}"/>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6" name="Footer Placeholder 5">
            <a:extLst>
              <a:ext uri="{FF2B5EF4-FFF2-40B4-BE49-F238E27FC236}">
                <a16:creationId xmlns:a16="http://schemas.microsoft.com/office/drawing/2014/main" id="{EACB01A0-63E6-47C0-6C8E-50786DACD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7E5CB-B2A2-3D45-ADA5-11BA47C42673}"/>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19542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68BB-FF09-1227-7892-42827C8494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863360-745D-7412-2D8A-AD1C79298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4E983-131F-551C-2277-F83D9E9C6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0B707D-A86C-7E13-6ED9-7E81A3D53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ABE8C7-5F3B-080A-024D-6FB497BCC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5D08B1-6D3E-ADBE-C1C3-389BE27763E8}"/>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8" name="Footer Placeholder 7">
            <a:extLst>
              <a:ext uri="{FF2B5EF4-FFF2-40B4-BE49-F238E27FC236}">
                <a16:creationId xmlns:a16="http://schemas.microsoft.com/office/drawing/2014/main" id="{2276D47B-6D62-A182-1E4A-C2CF51665A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A766EC-8E95-9C24-B74F-AF2A805430D4}"/>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403883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1FB4-CC9F-3403-FF88-F4B757BBFE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5118BA-C112-8410-20F5-160466A0BD28}"/>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4" name="Footer Placeholder 3">
            <a:extLst>
              <a:ext uri="{FF2B5EF4-FFF2-40B4-BE49-F238E27FC236}">
                <a16:creationId xmlns:a16="http://schemas.microsoft.com/office/drawing/2014/main" id="{9D5AD06E-769C-2F6D-FF15-3675D832DF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4A6671-D75C-3DE6-1079-696BC139806F}"/>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308741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CF383-F8F4-5D99-B747-A5F476E7BC5D}"/>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3" name="Footer Placeholder 2">
            <a:extLst>
              <a:ext uri="{FF2B5EF4-FFF2-40B4-BE49-F238E27FC236}">
                <a16:creationId xmlns:a16="http://schemas.microsoft.com/office/drawing/2014/main" id="{C34A9000-16A1-7698-278D-D31FFE998A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200642-8A49-660F-9ED3-292845648528}"/>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245277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F7CB-7A4C-0E83-8806-3DF3EE499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4F57A-B437-3920-A40B-3F51B36CC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5E45A4-F3C8-AED2-307E-F8EACF5B4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51808-09D0-1C4D-5EB5-9C6DEDD8709E}"/>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6" name="Footer Placeholder 5">
            <a:extLst>
              <a:ext uri="{FF2B5EF4-FFF2-40B4-BE49-F238E27FC236}">
                <a16:creationId xmlns:a16="http://schemas.microsoft.com/office/drawing/2014/main" id="{71C403CA-EFD5-9FDE-433A-4613A02CA7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2D0C5F-423A-42FD-82AA-86C401A3C09E}"/>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45985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5821-923A-4332-A9AF-C0472F8C2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97738A-3F5D-3F73-4DE9-3CA457E4E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B921CF-9B21-5FBB-BDCB-13E55AEBF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31E041-1660-BAF3-EE74-44FB22740E10}"/>
              </a:ext>
            </a:extLst>
          </p:cNvPr>
          <p:cNvSpPr>
            <a:spLocks noGrp="1"/>
          </p:cNvSpPr>
          <p:nvPr>
            <p:ph type="dt" sz="half" idx="10"/>
          </p:nvPr>
        </p:nvSpPr>
        <p:spPr/>
        <p:txBody>
          <a:bodyPr/>
          <a:lstStyle/>
          <a:p>
            <a:fld id="{65D73712-3D8B-407C-A66C-42F803AF51BE}" type="datetimeFigureOut">
              <a:rPr lang="en-IN" smtClean="0"/>
              <a:t>30-01-2024</a:t>
            </a:fld>
            <a:endParaRPr lang="en-IN"/>
          </a:p>
        </p:txBody>
      </p:sp>
      <p:sp>
        <p:nvSpPr>
          <p:cNvPr id="6" name="Footer Placeholder 5">
            <a:extLst>
              <a:ext uri="{FF2B5EF4-FFF2-40B4-BE49-F238E27FC236}">
                <a16:creationId xmlns:a16="http://schemas.microsoft.com/office/drawing/2014/main" id="{6B335B09-A049-4BFA-740C-FF6DB14AD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D4642-5782-EAAB-56D3-1C88C517BB65}"/>
              </a:ext>
            </a:extLst>
          </p:cNvPr>
          <p:cNvSpPr>
            <a:spLocks noGrp="1"/>
          </p:cNvSpPr>
          <p:nvPr>
            <p:ph type="sldNum" sz="quarter" idx="12"/>
          </p:nvPr>
        </p:nvSpPr>
        <p:spPr/>
        <p:txBody>
          <a:bodyPr/>
          <a:lstStyle/>
          <a:p>
            <a:fld id="{2A7B03E2-0611-4866-AAAC-AD7E3948E9D9}" type="slidenum">
              <a:rPr lang="en-IN" smtClean="0"/>
              <a:t>‹#›</a:t>
            </a:fld>
            <a:endParaRPr lang="en-IN"/>
          </a:p>
        </p:txBody>
      </p:sp>
    </p:spTree>
    <p:extLst>
      <p:ext uri="{BB962C8B-B14F-4D97-AF65-F5344CB8AC3E}">
        <p14:creationId xmlns:p14="http://schemas.microsoft.com/office/powerpoint/2010/main" val="1710049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7709F1-29DE-12EE-5E80-CEB2A2E5AF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2BAD9-B079-7D86-43AF-2DA5F1180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5F5D0-4219-612D-F99B-C5CAE3D00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D73712-3D8B-407C-A66C-42F803AF51BE}" type="datetimeFigureOut">
              <a:rPr lang="en-IN" smtClean="0"/>
              <a:t>30-01-2024</a:t>
            </a:fld>
            <a:endParaRPr lang="en-IN"/>
          </a:p>
        </p:txBody>
      </p:sp>
      <p:sp>
        <p:nvSpPr>
          <p:cNvPr id="5" name="Footer Placeholder 4">
            <a:extLst>
              <a:ext uri="{FF2B5EF4-FFF2-40B4-BE49-F238E27FC236}">
                <a16:creationId xmlns:a16="http://schemas.microsoft.com/office/drawing/2014/main" id="{63EFF1B0-836C-A382-02CD-BE909C8DA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5F9908-1CAE-DE94-F410-61A983464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B03E2-0611-4866-AAAC-AD7E3948E9D9}" type="slidenum">
              <a:rPr lang="en-IN" smtClean="0"/>
              <a:t>‹#›</a:t>
            </a:fld>
            <a:endParaRPr lang="en-IN"/>
          </a:p>
        </p:txBody>
      </p:sp>
    </p:spTree>
    <p:extLst>
      <p:ext uri="{BB962C8B-B14F-4D97-AF65-F5344CB8AC3E}">
        <p14:creationId xmlns:p14="http://schemas.microsoft.com/office/powerpoint/2010/main" val="238386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photo/ai-artificial-intelligence-banking-businesman-98233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D32FA-0257-4CB8-9931-37AFEB067D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743700"/>
          </a:xfrm>
          <a:prstGeom prst="rect">
            <a:avLst/>
          </a:prstGeom>
        </p:spPr>
      </p:pic>
      <p:sp>
        <p:nvSpPr>
          <p:cNvPr id="2" name="Title 1">
            <a:extLst>
              <a:ext uri="{FF2B5EF4-FFF2-40B4-BE49-F238E27FC236}">
                <a16:creationId xmlns:a16="http://schemas.microsoft.com/office/drawing/2014/main" id="{023B1B18-B155-77DA-B9BA-4E944233BFC1}"/>
              </a:ext>
            </a:extLst>
          </p:cNvPr>
          <p:cNvSpPr>
            <a:spLocks noGrp="1"/>
          </p:cNvSpPr>
          <p:nvPr>
            <p:ph type="ctrTitle"/>
          </p:nvPr>
        </p:nvSpPr>
        <p:spPr>
          <a:xfrm>
            <a:off x="357930" y="377504"/>
            <a:ext cx="9144000" cy="800319"/>
          </a:xfrm>
        </p:spPr>
        <p:txBody>
          <a:bodyPr>
            <a:normAutofit/>
          </a:bodyPr>
          <a:lstStyle/>
          <a:p>
            <a:r>
              <a:rPr lang="en-IN" sz="3600" b="1" i="0" dirty="0">
                <a:solidFill>
                  <a:schemeClr val="bg1">
                    <a:lumMod val="95000"/>
                  </a:schemeClr>
                </a:solidFill>
                <a:effectLst>
                  <a:glow rad="63500">
                    <a:schemeClr val="tx1">
                      <a:lumMod val="50000"/>
                      <a:lumOff val="50000"/>
                      <a:alpha val="40000"/>
                    </a:schemeClr>
                  </a:glow>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AI-Driven Regulatory Change Management</a:t>
            </a:r>
            <a:endParaRPr lang="en-IN" sz="3600" b="1" dirty="0">
              <a:solidFill>
                <a:schemeClr val="bg1">
                  <a:lumMod val="95000"/>
                </a:schemeClr>
              </a:solidFill>
              <a:effectLst>
                <a:glow rad="63500">
                  <a:schemeClr val="tx1">
                    <a:lumMod val="50000"/>
                    <a:lumOff val="50000"/>
                    <a:alpha val="40000"/>
                  </a:schemeClr>
                </a:glow>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p:txBody>
      </p:sp>
      <p:sp>
        <p:nvSpPr>
          <p:cNvPr id="3" name="Subtitle 2">
            <a:extLst>
              <a:ext uri="{FF2B5EF4-FFF2-40B4-BE49-F238E27FC236}">
                <a16:creationId xmlns:a16="http://schemas.microsoft.com/office/drawing/2014/main" id="{1CCFC763-0DDE-42EF-1D61-917939A28898}"/>
              </a:ext>
            </a:extLst>
          </p:cNvPr>
          <p:cNvSpPr>
            <a:spLocks noGrp="1"/>
          </p:cNvSpPr>
          <p:nvPr>
            <p:ph type="subTitle" idx="1"/>
          </p:nvPr>
        </p:nvSpPr>
        <p:spPr>
          <a:xfrm>
            <a:off x="81094" y="1261510"/>
            <a:ext cx="9144000" cy="1655762"/>
          </a:xfrm>
        </p:spPr>
        <p:txBody>
          <a:bodyPr/>
          <a:lstStyle/>
          <a:p>
            <a:r>
              <a:rPr lang="en-IN" i="0" dirty="0">
                <a:solidFill>
                  <a:schemeClr val="bg1"/>
                </a:solidFill>
                <a:effectLst/>
                <a:latin typeface="Söhne"/>
              </a:rPr>
              <a:t>Enhancing Compliance Through Technology</a:t>
            </a:r>
            <a:endParaRPr lang="en-IN" dirty="0">
              <a:solidFill>
                <a:schemeClr val="bg1"/>
              </a:solidFill>
            </a:endParaRPr>
          </a:p>
        </p:txBody>
      </p:sp>
      <p:sp>
        <p:nvSpPr>
          <p:cNvPr id="6" name="TextBox 5">
            <a:extLst>
              <a:ext uri="{FF2B5EF4-FFF2-40B4-BE49-F238E27FC236}">
                <a16:creationId xmlns:a16="http://schemas.microsoft.com/office/drawing/2014/main" id="{86B8DE16-7C7C-D03C-D0F0-EE71E85E345A}"/>
              </a:ext>
            </a:extLst>
          </p:cNvPr>
          <p:cNvSpPr txBox="1"/>
          <p:nvPr/>
        </p:nvSpPr>
        <p:spPr>
          <a:xfrm>
            <a:off x="8456103" y="5704514"/>
            <a:ext cx="1344471" cy="646331"/>
          </a:xfrm>
          <a:prstGeom prst="rect">
            <a:avLst/>
          </a:prstGeom>
          <a:noFill/>
        </p:spPr>
        <p:txBody>
          <a:bodyPr wrap="none" rtlCol="0">
            <a:spAutoFit/>
          </a:bodyPr>
          <a:lstStyle/>
          <a:p>
            <a:r>
              <a:rPr lang="en-IN" dirty="0"/>
              <a:t>Vinod Alladi</a:t>
            </a:r>
          </a:p>
          <a:p>
            <a:r>
              <a:rPr lang="en-IN" dirty="0"/>
              <a:t>28 JAN 2024</a:t>
            </a:r>
          </a:p>
        </p:txBody>
      </p:sp>
    </p:spTree>
    <p:extLst>
      <p:ext uri="{BB962C8B-B14F-4D97-AF65-F5344CB8AC3E}">
        <p14:creationId xmlns:p14="http://schemas.microsoft.com/office/powerpoint/2010/main" val="386244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AA0B-217C-E719-8B90-E60682BAA2D5}"/>
              </a:ext>
            </a:extLst>
          </p:cNvPr>
          <p:cNvSpPr>
            <a:spLocks noGrp="1"/>
          </p:cNvSpPr>
          <p:nvPr>
            <p:ph type="title"/>
          </p:nvPr>
        </p:nvSpPr>
        <p:spPr>
          <a:xfrm>
            <a:off x="771088" y="18255"/>
            <a:ext cx="10515600" cy="1325563"/>
          </a:xfrm>
        </p:spPr>
        <p:txBody>
          <a:bodyPr>
            <a:normAutofit/>
          </a:bodyPr>
          <a:lstStyle/>
          <a:p>
            <a:pPr>
              <a:spcBef>
                <a:spcPts val="1000"/>
              </a:spcBef>
            </a:pPr>
            <a:r>
              <a:rPr lang="en-GB" sz="2400" dirty="0"/>
              <a:t>Introduction to AI-Driven Regulatory Change Management</a:t>
            </a:r>
            <a:endParaRPr lang="en-IN" sz="2400" dirty="0"/>
          </a:p>
        </p:txBody>
      </p:sp>
      <p:sp>
        <p:nvSpPr>
          <p:cNvPr id="3" name="Content Placeholder 2">
            <a:extLst>
              <a:ext uri="{FF2B5EF4-FFF2-40B4-BE49-F238E27FC236}">
                <a16:creationId xmlns:a16="http://schemas.microsoft.com/office/drawing/2014/main" id="{7A473484-5118-6C09-E422-8DDC32AFF8EC}"/>
              </a:ext>
            </a:extLst>
          </p:cNvPr>
          <p:cNvSpPr>
            <a:spLocks noGrp="1"/>
          </p:cNvSpPr>
          <p:nvPr>
            <p:ph idx="1"/>
          </p:nvPr>
        </p:nvSpPr>
        <p:spPr>
          <a:xfrm>
            <a:off x="771088" y="1146117"/>
            <a:ext cx="10515600" cy="4424174"/>
          </a:xfrm>
        </p:spPr>
        <p:txBody>
          <a:bodyPr>
            <a:noAutofit/>
          </a:bodyPr>
          <a:lstStyle/>
          <a:p>
            <a:pPr algn="l">
              <a:buFont typeface="Arial" panose="020B0604020202020204" pitchFamily="34" charset="0"/>
              <a:buChar char="•"/>
            </a:pPr>
            <a:r>
              <a:rPr lang="en-GB" sz="1800" b="1" i="0" dirty="0">
                <a:solidFill>
                  <a:srgbClr val="374151"/>
                </a:solidFill>
                <a:effectLst/>
                <a:cs typeface="Segoe UI" panose="020B0502040204020203" pitchFamily="34" charset="0"/>
              </a:rPr>
              <a:t>Global Regulatory Landscape:</a:t>
            </a:r>
            <a:r>
              <a:rPr lang="en-GB" sz="1800" b="0" i="0" dirty="0">
                <a:solidFill>
                  <a:srgbClr val="374151"/>
                </a:solidFill>
                <a:effectLst/>
                <a:cs typeface="Segoe UI" panose="020B0502040204020203" pitchFamily="34" charset="0"/>
              </a:rPr>
              <a:t> "In the fast-paced world of banking and finance, institutions face a complex and ever-evolving regulatory landscape. With the introduction of new technologies, digital currencies, and cross-border transactions, regulatory bodies worldwide are continually updating and introducing new compliance standards."</a:t>
            </a:r>
          </a:p>
          <a:p>
            <a:pPr algn="l">
              <a:buFont typeface="Arial" panose="020B0604020202020204" pitchFamily="34" charset="0"/>
              <a:buChar char="•"/>
            </a:pPr>
            <a:r>
              <a:rPr lang="en-GB" sz="1800" b="1" i="0" dirty="0">
                <a:solidFill>
                  <a:srgbClr val="374151"/>
                </a:solidFill>
                <a:effectLst/>
                <a:cs typeface="Segoe UI" panose="020B0502040204020203" pitchFamily="34" charset="0"/>
              </a:rPr>
              <a:t>Challenge for Banks:</a:t>
            </a:r>
            <a:r>
              <a:rPr lang="en-GB" sz="1800" b="0" i="0" dirty="0">
                <a:solidFill>
                  <a:srgbClr val="374151"/>
                </a:solidFill>
                <a:effectLst/>
                <a:cs typeface="Segoe UI" panose="020B0502040204020203" pitchFamily="34" charset="0"/>
              </a:rPr>
              <a:t> "This dynamic regulatory environment poses significant challenges for banks. Staying compliant requires constant vigilance, adaptation, and resources. Traditional methods of tracking and implementing regulatory changes are becoming increasingly inadequate."</a:t>
            </a:r>
          </a:p>
          <a:p>
            <a:pPr algn="l">
              <a:buFont typeface="Arial" panose="020B0604020202020204" pitchFamily="34" charset="0"/>
              <a:buChar char="•"/>
            </a:pPr>
            <a:r>
              <a:rPr lang="en-GB" sz="1800" b="1" i="0" dirty="0">
                <a:solidFill>
                  <a:srgbClr val="374151"/>
                </a:solidFill>
                <a:effectLst/>
                <a:cs typeface="Segoe UI" panose="020B0502040204020203" pitchFamily="34" charset="0"/>
              </a:rPr>
              <a:t>Role of AI:</a:t>
            </a:r>
            <a:r>
              <a:rPr lang="en-GB" sz="1800" b="0" i="0" dirty="0">
                <a:solidFill>
                  <a:srgbClr val="374151"/>
                </a:solidFill>
                <a:effectLst/>
                <a:cs typeface="Segoe UI" panose="020B0502040204020203" pitchFamily="34" charset="0"/>
              </a:rPr>
              <a:t> "Artificial Intelligence (AI) offers a groundbreaking solution. By harnessing the power of AI, banks can automate the monitoring of regulatory changes, accurately interpret complex legal documents, and implement changes swiftly and efficiently. This not only ensures compliance but also frees up valuable resources to focus on core banking activities."</a:t>
            </a:r>
          </a:p>
          <a:p>
            <a:pPr algn="l">
              <a:buFont typeface="Arial" panose="020B0604020202020204" pitchFamily="34" charset="0"/>
              <a:buChar char="•"/>
            </a:pPr>
            <a:r>
              <a:rPr lang="en-GB" sz="1800" b="1" i="0" dirty="0">
                <a:solidFill>
                  <a:srgbClr val="374151"/>
                </a:solidFill>
                <a:effectLst/>
                <a:cs typeface="Segoe UI" panose="020B0502040204020203" pitchFamily="34" charset="0"/>
              </a:rPr>
              <a:t>Objective of the Presentation:</a:t>
            </a:r>
            <a:r>
              <a:rPr lang="en-GB" sz="1800" b="0" i="0" dirty="0">
                <a:solidFill>
                  <a:srgbClr val="374151"/>
                </a:solidFill>
                <a:effectLst/>
                <a:cs typeface="Segoe UI" panose="020B0502040204020203" pitchFamily="34" charset="0"/>
              </a:rPr>
              <a:t> "Today, we will explore how AI-driven regulatory change management is transforming the banking sector, ensuring compliance, and mitigating risks in this intricate regulatory environment</a:t>
            </a:r>
          </a:p>
        </p:txBody>
      </p:sp>
    </p:spTree>
    <p:extLst>
      <p:ext uri="{BB962C8B-B14F-4D97-AF65-F5344CB8AC3E}">
        <p14:creationId xmlns:p14="http://schemas.microsoft.com/office/powerpoint/2010/main" val="145575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E045-A261-DC85-C206-7F4E9661DE9C}"/>
              </a:ext>
            </a:extLst>
          </p:cNvPr>
          <p:cNvSpPr>
            <a:spLocks noGrp="1"/>
          </p:cNvSpPr>
          <p:nvPr>
            <p:ph type="title"/>
          </p:nvPr>
        </p:nvSpPr>
        <p:spPr>
          <a:xfrm>
            <a:off x="838200" y="0"/>
            <a:ext cx="10515600" cy="1325563"/>
          </a:xfrm>
        </p:spPr>
        <p:txBody>
          <a:bodyPr>
            <a:normAutofit/>
          </a:bodyPr>
          <a:lstStyle/>
          <a:p>
            <a:r>
              <a:rPr lang="en-GB" sz="2400" dirty="0"/>
              <a:t>Navigating the Complexities of Compliance</a:t>
            </a:r>
            <a:endParaRPr lang="en-IN" sz="2400" dirty="0"/>
          </a:p>
        </p:txBody>
      </p:sp>
      <p:sp>
        <p:nvSpPr>
          <p:cNvPr id="3" name="Content Placeholder 2">
            <a:extLst>
              <a:ext uri="{FF2B5EF4-FFF2-40B4-BE49-F238E27FC236}">
                <a16:creationId xmlns:a16="http://schemas.microsoft.com/office/drawing/2014/main" id="{DD563E04-B1E0-19EF-DB45-7A8AC2E6D891}"/>
              </a:ext>
            </a:extLst>
          </p:cNvPr>
          <p:cNvSpPr>
            <a:spLocks noGrp="1"/>
          </p:cNvSpPr>
          <p:nvPr>
            <p:ph idx="1"/>
          </p:nvPr>
        </p:nvSpPr>
        <p:spPr>
          <a:xfrm>
            <a:off x="779477" y="1120950"/>
            <a:ext cx="10515600" cy="4351338"/>
          </a:xfrm>
        </p:spPr>
        <p:txBody>
          <a:bodyPr>
            <a:normAutofit/>
          </a:bodyPr>
          <a:lstStyle/>
          <a:p>
            <a:pPr algn="l">
              <a:buFont typeface="Arial" panose="020B0604020202020204" pitchFamily="34" charset="0"/>
              <a:buChar char="•"/>
            </a:pPr>
            <a:r>
              <a:rPr lang="en-GB" sz="1900" b="1" i="0" dirty="0">
                <a:solidFill>
                  <a:srgbClr val="374151"/>
                </a:solidFill>
                <a:effectLst/>
              </a:rPr>
              <a:t>Evolving Regulatory Landscape:</a:t>
            </a:r>
            <a:r>
              <a:rPr lang="en-GB" sz="1900" b="0" i="0" dirty="0">
                <a:solidFill>
                  <a:srgbClr val="374151"/>
                </a:solidFill>
                <a:effectLst/>
              </a:rPr>
              <a:t> "The banking sector is governed by a myriad of regulations which vary not only by country but also evolve rapidly over time. Keeping up with these changes is a daunting task for any financial institution."</a:t>
            </a:r>
          </a:p>
          <a:p>
            <a:pPr algn="l">
              <a:buFont typeface="Arial" panose="020B0604020202020204" pitchFamily="34" charset="0"/>
              <a:buChar char="•"/>
            </a:pPr>
            <a:r>
              <a:rPr lang="en-GB" sz="1900" b="1" i="0" dirty="0">
                <a:solidFill>
                  <a:srgbClr val="374151"/>
                </a:solidFill>
                <a:effectLst/>
              </a:rPr>
              <a:t>Interpretation Challenges:</a:t>
            </a:r>
            <a:r>
              <a:rPr lang="en-GB" sz="1900" b="0" i="0" dirty="0">
                <a:solidFill>
                  <a:srgbClr val="374151"/>
                </a:solidFill>
                <a:effectLst/>
              </a:rPr>
              <a:t> "Understanding and correctly interpreting these regulations is another significant hurdle. The legal language used in regulatory documents can be complex and subject to different interpretations."</a:t>
            </a:r>
          </a:p>
          <a:p>
            <a:pPr algn="l">
              <a:buFont typeface="Arial" panose="020B0604020202020204" pitchFamily="34" charset="0"/>
              <a:buChar char="•"/>
            </a:pPr>
            <a:r>
              <a:rPr lang="en-GB" sz="1900" b="1" i="0" dirty="0">
                <a:solidFill>
                  <a:srgbClr val="374151"/>
                </a:solidFill>
                <a:effectLst/>
              </a:rPr>
              <a:t>Compliance Costs:</a:t>
            </a:r>
            <a:r>
              <a:rPr lang="en-GB" sz="1900" b="0" i="0" dirty="0">
                <a:solidFill>
                  <a:srgbClr val="374151"/>
                </a:solidFill>
                <a:effectLst/>
              </a:rPr>
              <a:t> "Ensuring compliance often entails significant costs. These include the investment in compliance personnel, training, and upgrading systems to meet the latest regulatory standards."</a:t>
            </a:r>
          </a:p>
          <a:p>
            <a:pPr algn="l">
              <a:buFont typeface="Arial" panose="020B0604020202020204" pitchFamily="34" charset="0"/>
              <a:buChar char="•"/>
            </a:pPr>
            <a:r>
              <a:rPr lang="en-GB" sz="1900" b="1" i="0" dirty="0">
                <a:solidFill>
                  <a:srgbClr val="374151"/>
                </a:solidFill>
                <a:effectLst/>
              </a:rPr>
              <a:t>Operational Impact:</a:t>
            </a:r>
            <a:r>
              <a:rPr lang="en-GB" sz="1900" b="0" i="0" dirty="0">
                <a:solidFill>
                  <a:srgbClr val="374151"/>
                </a:solidFill>
                <a:effectLst/>
              </a:rPr>
              <a:t> "Incorporating new compliance measures can disrupt existing workflows, requiring banks to adapt their operations, often at a considerable pace and scale."</a:t>
            </a:r>
          </a:p>
          <a:p>
            <a:pPr algn="l">
              <a:buFont typeface="Arial" panose="020B0604020202020204" pitchFamily="34" charset="0"/>
              <a:buChar char="•"/>
            </a:pPr>
            <a:r>
              <a:rPr lang="en-GB" sz="1900" b="1" i="0" dirty="0">
                <a:solidFill>
                  <a:srgbClr val="374151"/>
                </a:solidFill>
                <a:effectLst/>
              </a:rPr>
              <a:t>Risk of Non-Compliance:</a:t>
            </a:r>
            <a:r>
              <a:rPr lang="en-GB" sz="1900" b="0" i="0" dirty="0">
                <a:solidFill>
                  <a:srgbClr val="374151"/>
                </a:solidFill>
                <a:effectLst/>
              </a:rPr>
              <a:t> "Failure to comply can lead to hefty fines, legal sanctions, and reputational damage, making compliance a high-stakes task."</a:t>
            </a:r>
          </a:p>
          <a:p>
            <a:endParaRPr lang="en-IN" dirty="0"/>
          </a:p>
        </p:txBody>
      </p:sp>
    </p:spTree>
    <p:extLst>
      <p:ext uri="{BB962C8B-B14F-4D97-AF65-F5344CB8AC3E}">
        <p14:creationId xmlns:p14="http://schemas.microsoft.com/office/powerpoint/2010/main" val="422749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C3F9-A02D-833E-4B64-B4A74714AB14}"/>
              </a:ext>
            </a:extLst>
          </p:cNvPr>
          <p:cNvSpPr>
            <a:spLocks noGrp="1"/>
          </p:cNvSpPr>
          <p:nvPr>
            <p:ph type="title"/>
          </p:nvPr>
        </p:nvSpPr>
        <p:spPr>
          <a:xfrm>
            <a:off x="838200" y="0"/>
            <a:ext cx="10515600" cy="1325563"/>
          </a:xfrm>
        </p:spPr>
        <p:txBody>
          <a:bodyPr>
            <a:normAutofit/>
          </a:bodyPr>
          <a:lstStyle/>
          <a:p>
            <a:r>
              <a:rPr lang="en-GB" sz="2400" dirty="0"/>
              <a:t>Leveraging AI for Enhanced Compliance Efficiency</a:t>
            </a:r>
            <a:endParaRPr lang="en-IN" sz="2400" dirty="0"/>
          </a:p>
        </p:txBody>
      </p:sp>
      <p:sp>
        <p:nvSpPr>
          <p:cNvPr id="3" name="Content Placeholder 2">
            <a:extLst>
              <a:ext uri="{FF2B5EF4-FFF2-40B4-BE49-F238E27FC236}">
                <a16:creationId xmlns:a16="http://schemas.microsoft.com/office/drawing/2014/main" id="{36FD0AB9-4619-B755-4872-D48BC1506D46}"/>
              </a:ext>
            </a:extLst>
          </p:cNvPr>
          <p:cNvSpPr>
            <a:spLocks noGrp="1"/>
          </p:cNvSpPr>
          <p:nvPr>
            <p:ph idx="1"/>
          </p:nvPr>
        </p:nvSpPr>
        <p:spPr>
          <a:xfrm>
            <a:off x="729143" y="1037062"/>
            <a:ext cx="10515600" cy="4382226"/>
          </a:xfrm>
        </p:spPr>
        <p:txBody>
          <a:bodyPr>
            <a:normAutofit/>
          </a:bodyPr>
          <a:lstStyle/>
          <a:p>
            <a:pPr algn="l">
              <a:buFont typeface="Arial" panose="020B0604020202020204" pitchFamily="34" charset="0"/>
              <a:buChar char="•"/>
            </a:pPr>
            <a:r>
              <a:rPr lang="en-GB" sz="1800" b="1" i="0" dirty="0">
                <a:solidFill>
                  <a:srgbClr val="374151"/>
                </a:solidFill>
                <a:effectLst/>
              </a:rPr>
              <a:t>Overcoming Complexity with AI:</a:t>
            </a:r>
            <a:r>
              <a:rPr lang="en-GB" sz="1800" b="0" i="0" dirty="0">
                <a:solidFill>
                  <a:srgbClr val="374151"/>
                </a:solidFill>
                <a:effectLst/>
              </a:rPr>
              <a:t> "The complex nature of global banking regulations requires a solution that can process vast amounts of information swiftly and accurately. AI, with its ability to handle large datasets, is ideally suited for this task."</a:t>
            </a:r>
          </a:p>
          <a:p>
            <a:pPr algn="l">
              <a:buFont typeface="Arial" panose="020B0604020202020204" pitchFamily="34" charset="0"/>
              <a:buChar char="•"/>
            </a:pPr>
            <a:r>
              <a:rPr lang="en-GB" sz="1800" b="1" i="0" dirty="0">
                <a:solidFill>
                  <a:srgbClr val="374151"/>
                </a:solidFill>
                <a:effectLst/>
              </a:rPr>
              <a:t>Real-Time Monitoring and Adaptation:</a:t>
            </a:r>
            <a:r>
              <a:rPr lang="en-GB" sz="1800" b="0" i="0" dirty="0">
                <a:solidFill>
                  <a:srgbClr val="374151"/>
                </a:solidFill>
                <a:effectLst/>
              </a:rPr>
              <a:t> "AI systems can monitor regulatory changes in real-time, ensuring that banks are always up to date with the latest requirements. This proactive approach is crucial in a landscape where regulations can change overnight."</a:t>
            </a:r>
          </a:p>
          <a:p>
            <a:pPr algn="l">
              <a:buFont typeface="Arial" panose="020B0604020202020204" pitchFamily="34" charset="0"/>
              <a:buChar char="•"/>
            </a:pPr>
            <a:r>
              <a:rPr lang="en-GB" sz="1800" b="1" i="0" dirty="0">
                <a:solidFill>
                  <a:srgbClr val="374151"/>
                </a:solidFill>
                <a:effectLst/>
              </a:rPr>
              <a:t>Enhanced Accuracy and Efficiency:</a:t>
            </a:r>
            <a:r>
              <a:rPr lang="en-GB" sz="1800" b="0" i="0" dirty="0">
                <a:solidFill>
                  <a:srgbClr val="374151"/>
                </a:solidFill>
                <a:effectLst/>
              </a:rPr>
              <a:t> "AI-driven systems can interpret regulatory texts and translate them into actionable insights with greater precision than manual processes, reducing the risk of errors and non-compliance."</a:t>
            </a:r>
          </a:p>
          <a:p>
            <a:pPr algn="l">
              <a:buFont typeface="Arial" panose="020B0604020202020204" pitchFamily="34" charset="0"/>
              <a:buChar char="•"/>
            </a:pPr>
            <a:r>
              <a:rPr lang="en-GB" sz="1800" b="1" i="0" dirty="0">
                <a:solidFill>
                  <a:srgbClr val="374151"/>
                </a:solidFill>
                <a:effectLst/>
              </a:rPr>
              <a:t>Cost-Effective Compliance:</a:t>
            </a:r>
            <a:r>
              <a:rPr lang="en-GB" sz="1800" b="0" i="0" dirty="0">
                <a:solidFill>
                  <a:srgbClr val="374151"/>
                </a:solidFill>
                <a:effectLst/>
              </a:rPr>
              <a:t> "By automating routine compliance tasks, AI helps reduce operational costs associated with manual compliance processes. This makes compliance more cost-effective for financial institutions."</a:t>
            </a:r>
          </a:p>
          <a:p>
            <a:pPr algn="l">
              <a:buFont typeface="Arial" panose="020B0604020202020204" pitchFamily="34" charset="0"/>
              <a:buChar char="•"/>
            </a:pPr>
            <a:r>
              <a:rPr lang="en-GB" sz="1800" b="1" i="0" dirty="0">
                <a:solidFill>
                  <a:srgbClr val="374151"/>
                </a:solidFill>
                <a:effectLst/>
              </a:rPr>
              <a:t>Predictive Analytics for Risk Management:</a:t>
            </a:r>
            <a:r>
              <a:rPr lang="en-GB" sz="1800" b="0" i="0" dirty="0">
                <a:solidFill>
                  <a:srgbClr val="374151"/>
                </a:solidFill>
                <a:effectLst/>
              </a:rPr>
              <a:t> "AI's predictive capabilities enable banks to foresee potential compliance risks and take pre-emptive measures, thereby safeguarding against future regulatory challenges."</a:t>
            </a:r>
          </a:p>
          <a:p>
            <a:endParaRPr lang="en-IN" dirty="0"/>
          </a:p>
        </p:txBody>
      </p:sp>
    </p:spTree>
    <p:extLst>
      <p:ext uri="{BB962C8B-B14F-4D97-AF65-F5344CB8AC3E}">
        <p14:creationId xmlns:p14="http://schemas.microsoft.com/office/powerpoint/2010/main" val="309664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4087-7E3C-7AAF-74D2-B67BF4086E18}"/>
              </a:ext>
            </a:extLst>
          </p:cNvPr>
          <p:cNvSpPr>
            <a:spLocks noGrp="1"/>
          </p:cNvSpPr>
          <p:nvPr>
            <p:ph type="title"/>
          </p:nvPr>
        </p:nvSpPr>
        <p:spPr>
          <a:xfrm>
            <a:off x="3019337" y="-134224"/>
            <a:ext cx="10515600" cy="1325563"/>
          </a:xfrm>
        </p:spPr>
        <p:txBody>
          <a:bodyPr>
            <a:normAutofit/>
          </a:bodyPr>
          <a:lstStyle/>
          <a:p>
            <a:r>
              <a:rPr lang="en-GB" sz="2400" dirty="0"/>
              <a:t>Case Scenario - New Regulation in the US</a:t>
            </a:r>
            <a:endParaRPr lang="en-IN" sz="2400" dirty="0"/>
          </a:p>
        </p:txBody>
      </p:sp>
      <p:sp>
        <p:nvSpPr>
          <p:cNvPr id="3" name="Content Placeholder 2">
            <a:extLst>
              <a:ext uri="{FF2B5EF4-FFF2-40B4-BE49-F238E27FC236}">
                <a16:creationId xmlns:a16="http://schemas.microsoft.com/office/drawing/2014/main" id="{68E0FE7C-A30C-9FB4-0A3F-51B36032BF84}"/>
              </a:ext>
            </a:extLst>
          </p:cNvPr>
          <p:cNvSpPr>
            <a:spLocks noGrp="1"/>
          </p:cNvSpPr>
          <p:nvPr>
            <p:ph idx="1"/>
          </p:nvPr>
        </p:nvSpPr>
        <p:spPr>
          <a:xfrm>
            <a:off x="559795" y="866300"/>
            <a:ext cx="10515600" cy="5388908"/>
          </a:xfrm>
        </p:spPr>
        <p:txBody>
          <a:bodyPr>
            <a:normAutofit fontScale="25000" lnSpcReduction="20000"/>
          </a:bodyPr>
          <a:lstStyle/>
          <a:p>
            <a:pPr marL="0" indent="0" algn="l">
              <a:buNone/>
            </a:pPr>
            <a:r>
              <a:rPr lang="en-GB" sz="7200" b="1" i="0" dirty="0">
                <a:solidFill>
                  <a:srgbClr val="374151"/>
                </a:solidFill>
                <a:effectLst/>
              </a:rPr>
              <a:t>Scenario: Adapting to New Digital Currency Regulation in the US</a:t>
            </a:r>
            <a:endParaRPr lang="en-GB" sz="7200" b="0" i="0" dirty="0">
              <a:solidFill>
                <a:srgbClr val="374151"/>
              </a:solidFill>
              <a:effectLst/>
            </a:endParaRPr>
          </a:p>
          <a:p>
            <a:pPr marL="0" indent="0" algn="l">
              <a:buNone/>
            </a:pPr>
            <a:endParaRPr lang="en-GB" sz="7200" b="0" i="0" dirty="0">
              <a:effectLst/>
            </a:endParaRPr>
          </a:p>
          <a:p>
            <a:pPr algn="l">
              <a:buFont typeface="Arial" panose="020B0604020202020204" pitchFamily="34" charset="0"/>
              <a:buChar char="•"/>
            </a:pPr>
            <a:r>
              <a:rPr lang="en-GB" sz="7200" b="1" i="0" dirty="0">
                <a:solidFill>
                  <a:srgbClr val="374151"/>
                </a:solidFill>
                <a:effectLst/>
              </a:rPr>
              <a:t>Introduction to the Scenario:</a:t>
            </a:r>
            <a:endParaRPr lang="en-GB" sz="7200" b="0" i="0" dirty="0">
              <a:solidFill>
                <a:srgbClr val="374151"/>
              </a:solidFill>
              <a:effectLst/>
            </a:endParaRPr>
          </a:p>
          <a:p>
            <a:pPr marL="742950" lvl="1" indent="-285750" algn="l">
              <a:buFont typeface="Arial" panose="020B0604020202020204" pitchFamily="34" charset="0"/>
              <a:buChar char="•"/>
            </a:pPr>
            <a:r>
              <a:rPr lang="en-GB" sz="7200" b="0" i="0" dirty="0">
                <a:solidFill>
                  <a:srgbClr val="374151"/>
                </a:solidFill>
                <a:effectLst/>
              </a:rPr>
              <a:t>"Imagine the US government introduces a new regulation targeting digital currency transactions. This regulation mandates enhanced reporting and monitoring for transactions exceeding a specific threshold to combat money laundering and tax evasion."</a:t>
            </a:r>
          </a:p>
          <a:p>
            <a:pPr algn="l">
              <a:buFont typeface="Arial" panose="020B0604020202020204" pitchFamily="34" charset="0"/>
              <a:buChar char="•"/>
            </a:pPr>
            <a:r>
              <a:rPr lang="en-GB" sz="7200" b="1" i="0" dirty="0">
                <a:solidFill>
                  <a:srgbClr val="374151"/>
                </a:solidFill>
                <a:effectLst/>
              </a:rPr>
              <a:t>Immediate Challenge for Banks:</a:t>
            </a:r>
            <a:endParaRPr lang="en-GB" sz="7200" b="0" i="0" dirty="0">
              <a:solidFill>
                <a:srgbClr val="374151"/>
              </a:solidFill>
              <a:effectLst/>
            </a:endParaRPr>
          </a:p>
          <a:p>
            <a:pPr marL="742950" lvl="1" indent="-285750" algn="l">
              <a:buFont typeface="Arial" panose="020B0604020202020204" pitchFamily="34" charset="0"/>
              <a:buChar char="•"/>
            </a:pPr>
            <a:r>
              <a:rPr lang="en-GB" sz="7200" b="0" i="0" dirty="0">
                <a:solidFill>
                  <a:srgbClr val="374151"/>
                </a:solidFill>
                <a:effectLst/>
              </a:rPr>
              <a:t>"Banks now face the challenge of rapidly understanding, interpreting, and implementing these new requirements. The regulation impacts several areas, including transaction monitoring, customer due diligence, and reporting protocols."</a:t>
            </a:r>
          </a:p>
          <a:p>
            <a:pPr algn="l">
              <a:buFont typeface="Arial" panose="020B0604020202020204" pitchFamily="34" charset="0"/>
              <a:buChar char="•"/>
            </a:pPr>
            <a:r>
              <a:rPr lang="en-GB" sz="7200" b="1" i="0" dirty="0">
                <a:solidFill>
                  <a:srgbClr val="374151"/>
                </a:solidFill>
                <a:effectLst/>
              </a:rPr>
              <a:t>AI's Role in Addressing the Challenge:</a:t>
            </a:r>
            <a:endParaRPr lang="en-GB" sz="7200" b="0" i="0" dirty="0">
              <a:solidFill>
                <a:srgbClr val="374151"/>
              </a:solidFill>
              <a:effectLst/>
            </a:endParaRPr>
          </a:p>
          <a:p>
            <a:pPr marL="742950" lvl="1" indent="-285750" algn="l">
              <a:buFont typeface="Arial" panose="020B0604020202020204" pitchFamily="34" charset="0"/>
              <a:buChar char="•"/>
            </a:pPr>
            <a:r>
              <a:rPr lang="en-GB" sz="7200" b="0" i="0" dirty="0">
                <a:solidFill>
                  <a:srgbClr val="374151"/>
                </a:solidFill>
                <a:effectLst/>
              </a:rPr>
              <a:t>"In this scenario, AI-driven regulatory change management systems come into play. These systems are designed to automatically detect regulatory changes, interpret their implications, and suggest actionable steps for compliance."</a:t>
            </a:r>
          </a:p>
          <a:p>
            <a:pPr algn="l">
              <a:buFont typeface="Arial" panose="020B0604020202020204" pitchFamily="34" charset="0"/>
              <a:buChar char="•"/>
            </a:pPr>
            <a:r>
              <a:rPr lang="en-GB" sz="7200" b="1" i="0" dirty="0">
                <a:solidFill>
                  <a:srgbClr val="374151"/>
                </a:solidFill>
                <a:effectLst/>
              </a:rPr>
              <a:t>Practical Implementation:</a:t>
            </a:r>
            <a:endParaRPr lang="en-GB" sz="7200" b="0" i="0" dirty="0">
              <a:solidFill>
                <a:srgbClr val="374151"/>
              </a:solidFill>
              <a:effectLst/>
            </a:endParaRPr>
          </a:p>
          <a:p>
            <a:pPr marL="742950" lvl="1" indent="-285750" algn="l">
              <a:buFont typeface="Arial" panose="020B0604020202020204" pitchFamily="34" charset="0"/>
              <a:buChar char="•"/>
            </a:pPr>
            <a:r>
              <a:rPr lang="en-GB" sz="7200" b="0" i="0" dirty="0">
                <a:solidFill>
                  <a:srgbClr val="374151"/>
                </a:solidFill>
                <a:effectLst/>
              </a:rPr>
              <a:t>"For example, the AI system could </a:t>
            </a:r>
            <a:r>
              <a:rPr lang="en-GB" sz="7200" b="0" i="0" dirty="0" err="1">
                <a:solidFill>
                  <a:srgbClr val="374151"/>
                </a:solidFill>
                <a:effectLst/>
              </a:rPr>
              <a:t>analyze</a:t>
            </a:r>
            <a:r>
              <a:rPr lang="en-GB" sz="7200" b="0" i="0" dirty="0">
                <a:solidFill>
                  <a:srgbClr val="374151"/>
                </a:solidFill>
                <a:effectLst/>
              </a:rPr>
              <a:t> the new regulation text, extract key compliance requirements, and automatically update transaction monitoring systems to flag relevant transactions. It could also provide updates for customer-facing staff and compliance officers, ensuring the entire bank is aligned with the new regulation."</a:t>
            </a:r>
          </a:p>
          <a:p>
            <a:pPr algn="l">
              <a:buFont typeface="Arial" panose="020B0604020202020204" pitchFamily="34" charset="0"/>
              <a:buChar char="•"/>
            </a:pPr>
            <a:r>
              <a:rPr lang="en-GB" sz="7200" b="1" i="0" dirty="0">
                <a:solidFill>
                  <a:srgbClr val="374151"/>
                </a:solidFill>
                <a:effectLst/>
              </a:rPr>
              <a:t>Outcome:</a:t>
            </a:r>
            <a:endParaRPr lang="en-GB" sz="7200" b="0" i="0" dirty="0">
              <a:solidFill>
                <a:srgbClr val="374151"/>
              </a:solidFill>
              <a:effectLst/>
            </a:endParaRPr>
          </a:p>
          <a:p>
            <a:pPr marL="742950" lvl="1" indent="-285750" algn="l">
              <a:buFont typeface="Arial" panose="020B0604020202020204" pitchFamily="34" charset="0"/>
              <a:buChar char="•"/>
            </a:pPr>
            <a:r>
              <a:rPr lang="en-GB" sz="7200" b="0" i="0" dirty="0">
                <a:solidFill>
                  <a:srgbClr val="374151"/>
                </a:solidFill>
                <a:effectLst/>
              </a:rPr>
              <a:t>"As a result, the bank quickly aligns its operations with the new regulation, ensuring compliance, minimizing disruption, and maintaining its reputation for regulatory adherence."</a:t>
            </a:r>
          </a:p>
          <a:p>
            <a:endParaRPr lang="en-IN" dirty="0"/>
          </a:p>
        </p:txBody>
      </p:sp>
    </p:spTree>
    <p:extLst>
      <p:ext uri="{BB962C8B-B14F-4D97-AF65-F5344CB8AC3E}">
        <p14:creationId xmlns:p14="http://schemas.microsoft.com/office/powerpoint/2010/main" val="114064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57493-ED05-A88C-25A1-4DBD90095532}"/>
              </a:ext>
            </a:extLst>
          </p:cNvPr>
          <p:cNvSpPr>
            <a:spLocks noGrp="1"/>
          </p:cNvSpPr>
          <p:nvPr>
            <p:ph type="title"/>
          </p:nvPr>
        </p:nvSpPr>
        <p:spPr>
          <a:xfrm>
            <a:off x="762699" y="-369838"/>
            <a:ext cx="10515600" cy="1262849"/>
          </a:xfrm>
        </p:spPr>
        <p:txBody>
          <a:bodyPr/>
          <a:lstStyle/>
          <a:p>
            <a:r>
              <a:rPr lang="en-GB" dirty="0"/>
              <a:t> </a:t>
            </a:r>
            <a:r>
              <a:rPr lang="en-GB" sz="2400" dirty="0"/>
              <a:t>AI-Powered Detection and Interpretation of Regulatory Changes</a:t>
            </a:r>
            <a:endParaRPr lang="en-IN" sz="2400" dirty="0"/>
          </a:p>
        </p:txBody>
      </p:sp>
      <p:sp>
        <p:nvSpPr>
          <p:cNvPr id="3" name="Content Placeholder 2">
            <a:extLst>
              <a:ext uri="{FF2B5EF4-FFF2-40B4-BE49-F238E27FC236}">
                <a16:creationId xmlns:a16="http://schemas.microsoft.com/office/drawing/2014/main" id="{F84A1CEB-5909-6A5C-CEE2-C92BD9EF28D4}"/>
              </a:ext>
            </a:extLst>
          </p:cNvPr>
          <p:cNvSpPr>
            <a:spLocks noGrp="1"/>
          </p:cNvSpPr>
          <p:nvPr>
            <p:ph idx="1"/>
          </p:nvPr>
        </p:nvSpPr>
        <p:spPr>
          <a:xfrm>
            <a:off x="913701" y="893011"/>
            <a:ext cx="9941653" cy="4274607"/>
          </a:xfrm>
        </p:spPr>
        <p:txBody>
          <a:bodyPr>
            <a:normAutofit fontScale="62500" lnSpcReduction="20000"/>
          </a:bodyPr>
          <a:lstStyle/>
          <a:p>
            <a:pPr algn="l">
              <a:buFont typeface="Arial" panose="020B0604020202020204" pitchFamily="34" charset="0"/>
              <a:buChar char="•"/>
            </a:pPr>
            <a:r>
              <a:rPr lang="en-GB" sz="2900" b="1" i="0" dirty="0">
                <a:solidFill>
                  <a:srgbClr val="374151"/>
                </a:solidFill>
                <a:effectLst/>
              </a:rPr>
              <a:t>Continuous Monitoring of Regulatory Updates: </a:t>
            </a:r>
            <a:r>
              <a:rPr lang="en-GB" sz="2900" b="0" i="0" dirty="0">
                <a:solidFill>
                  <a:srgbClr val="374151"/>
                </a:solidFill>
                <a:effectLst/>
              </a:rPr>
              <a:t>"Our AI model is designed to continuously monitor a wide range of regulatory feeds and sources, ensuring that no critical update goes unnoticed. This includes monitoring updates from key U.S. financial regulators like the SEC, CFTC, and FinCEN."</a:t>
            </a:r>
          </a:p>
          <a:p>
            <a:pPr algn="l">
              <a:buFont typeface="Arial" panose="020B0604020202020204" pitchFamily="34" charset="0"/>
              <a:buChar char="•"/>
            </a:pPr>
            <a:r>
              <a:rPr lang="en-GB" sz="2900" b="1" i="0" dirty="0">
                <a:solidFill>
                  <a:srgbClr val="374151"/>
                </a:solidFill>
                <a:effectLst/>
              </a:rPr>
              <a:t>Immediate Detection and Alerting:</a:t>
            </a:r>
            <a:r>
              <a:rPr lang="en-GB" sz="2900" dirty="0">
                <a:solidFill>
                  <a:srgbClr val="374151"/>
                </a:solidFill>
              </a:rPr>
              <a:t> </a:t>
            </a:r>
            <a:r>
              <a:rPr lang="en-GB" sz="2900" b="0" i="0" dirty="0">
                <a:solidFill>
                  <a:srgbClr val="374151"/>
                </a:solidFill>
                <a:effectLst/>
              </a:rPr>
              <a:t>"Upon identifying a new regulation or amendment, the AI system instantly alerts the compliance team. This rapid detection is crucial in a sector where timely response to regulatory changes is essential."</a:t>
            </a:r>
          </a:p>
          <a:p>
            <a:pPr algn="l">
              <a:buFont typeface="Arial" panose="020B0604020202020204" pitchFamily="34" charset="0"/>
              <a:buChar char="•"/>
            </a:pPr>
            <a:r>
              <a:rPr lang="en-GB" sz="2900" b="1" i="0" dirty="0">
                <a:solidFill>
                  <a:srgbClr val="374151"/>
                </a:solidFill>
                <a:effectLst/>
              </a:rPr>
              <a:t>Advanced Interpretation of Regulation Text:</a:t>
            </a:r>
            <a:r>
              <a:rPr lang="en-GB" sz="2900" dirty="0">
                <a:solidFill>
                  <a:srgbClr val="374151"/>
                </a:solidFill>
              </a:rPr>
              <a:t> </a:t>
            </a:r>
            <a:r>
              <a:rPr lang="en-GB" sz="2900" b="0" i="0" dirty="0">
                <a:solidFill>
                  <a:srgbClr val="374151"/>
                </a:solidFill>
                <a:effectLst/>
              </a:rPr>
              <a:t>"Using sophisticated Natural Language Processing (NLP) techniques, the AI model interprets the complex legal language of the regulation. It translates these texts into a more understandable format, highlighting the key points and compliance requirements."</a:t>
            </a:r>
          </a:p>
          <a:p>
            <a:pPr algn="l">
              <a:buFont typeface="Arial" panose="020B0604020202020204" pitchFamily="34" charset="0"/>
              <a:buChar char="•"/>
            </a:pPr>
            <a:r>
              <a:rPr lang="en-GB" sz="2900" b="1" i="0" dirty="0">
                <a:solidFill>
                  <a:srgbClr val="374151"/>
                </a:solidFill>
                <a:effectLst/>
              </a:rPr>
              <a:t>Generating Actionable Insights: </a:t>
            </a:r>
            <a:r>
              <a:rPr lang="en-GB" sz="2900" b="0" i="0" dirty="0">
                <a:solidFill>
                  <a:srgbClr val="374151"/>
                </a:solidFill>
                <a:effectLst/>
              </a:rPr>
              <a:t>"The model goes beyond mere interpretation; it generates actionable insights and recommendations. For instance, in response to the new digital currency regulation, it would outline the specific actions needed to comply, such as updating transaction monitoring thresholds and modifying customer risk assessments."</a:t>
            </a:r>
          </a:p>
          <a:p>
            <a:pPr algn="l">
              <a:buFont typeface="Arial" panose="020B0604020202020204" pitchFamily="34" charset="0"/>
              <a:buChar char="•"/>
            </a:pPr>
            <a:r>
              <a:rPr lang="en-GB" sz="2900" b="1" i="0" dirty="0">
                <a:solidFill>
                  <a:srgbClr val="374151"/>
                </a:solidFill>
                <a:effectLst/>
              </a:rPr>
              <a:t>Collaboration with Compliance Experts:</a:t>
            </a:r>
            <a:r>
              <a:rPr lang="en-GB" sz="2900" dirty="0">
                <a:solidFill>
                  <a:srgbClr val="374151"/>
                </a:solidFill>
              </a:rPr>
              <a:t> </a:t>
            </a:r>
            <a:r>
              <a:rPr lang="en-GB" sz="2900" b="0" i="0" dirty="0">
                <a:solidFill>
                  <a:srgbClr val="374151"/>
                </a:solidFill>
                <a:effectLst/>
              </a:rPr>
              <a:t>"While AI provides a preliminary interpretation, collaboration with human experts is essential for nuanced understanding and application. The AI-generated interpretations and recommendations are reviewed and refined by the bank's compliance officers to ensure accuracy and applicability."</a:t>
            </a:r>
          </a:p>
          <a:p>
            <a:pPr marL="0" indent="0">
              <a:buNone/>
            </a:pPr>
            <a:endParaRPr lang="en-IN" dirty="0"/>
          </a:p>
        </p:txBody>
      </p:sp>
    </p:spTree>
    <p:extLst>
      <p:ext uri="{BB962C8B-B14F-4D97-AF65-F5344CB8AC3E}">
        <p14:creationId xmlns:p14="http://schemas.microsoft.com/office/powerpoint/2010/main" val="3859435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1026</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Semilight</vt:lpstr>
      <vt:lpstr>Söhne</vt:lpstr>
      <vt:lpstr>Office Theme</vt:lpstr>
      <vt:lpstr>AI-Driven Regulatory Change Management</vt:lpstr>
      <vt:lpstr>Introduction to AI-Driven Regulatory Change Management</vt:lpstr>
      <vt:lpstr>Navigating the Complexities of Compliance</vt:lpstr>
      <vt:lpstr>Leveraging AI for Enhanced Compliance Efficiency</vt:lpstr>
      <vt:lpstr>Case Scenario - New Regulation in the US</vt:lpstr>
      <vt:lpstr> AI-Powered Detection and Interpretation of Regulatory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Regulatory Change Management</dc:title>
  <dc:creator>Vinod Alladi</dc:creator>
  <cp:lastModifiedBy>Vinod Alladi</cp:lastModifiedBy>
  <cp:revision>2</cp:revision>
  <dcterms:created xsi:type="dcterms:W3CDTF">2024-01-25T17:30:17Z</dcterms:created>
  <dcterms:modified xsi:type="dcterms:W3CDTF">2024-01-30T06:03:55Z</dcterms:modified>
</cp:coreProperties>
</file>