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43"/>
  </p:notesMasterIdLst>
  <p:sldIdLst>
    <p:sldId id="257" r:id="rId2"/>
    <p:sldId id="1368" r:id="rId3"/>
    <p:sldId id="258" r:id="rId4"/>
    <p:sldId id="1426" r:id="rId5"/>
    <p:sldId id="259" r:id="rId6"/>
    <p:sldId id="262" r:id="rId7"/>
    <p:sldId id="405" r:id="rId8"/>
    <p:sldId id="406" r:id="rId9"/>
    <p:sldId id="260" r:id="rId10"/>
    <p:sldId id="263" r:id="rId11"/>
    <p:sldId id="1414" r:id="rId12"/>
    <p:sldId id="264" r:id="rId13"/>
    <p:sldId id="383" r:id="rId14"/>
    <p:sldId id="820" r:id="rId15"/>
    <p:sldId id="1387" r:id="rId16"/>
    <p:sldId id="1385" r:id="rId17"/>
    <p:sldId id="1390" r:id="rId18"/>
    <p:sldId id="1383" r:id="rId19"/>
    <p:sldId id="267" r:id="rId20"/>
    <p:sldId id="1411" r:id="rId21"/>
    <p:sldId id="1416" r:id="rId22"/>
    <p:sldId id="1417" r:id="rId23"/>
    <p:sldId id="850" r:id="rId24"/>
    <p:sldId id="759" r:id="rId25"/>
    <p:sldId id="1433" r:id="rId26"/>
    <p:sldId id="851" r:id="rId27"/>
    <p:sldId id="1418" r:id="rId28"/>
    <p:sldId id="1431" r:id="rId29"/>
    <p:sldId id="1419" r:id="rId30"/>
    <p:sldId id="1432" r:id="rId31"/>
    <p:sldId id="1420" r:id="rId32"/>
    <p:sldId id="1434" r:id="rId33"/>
    <p:sldId id="1435" r:id="rId34"/>
    <p:sldId id="1421" r:id="rId35"/>
    <p:sldId id="1422" r:id="rId36"/>
    <p:sldId id="1423" r:id="rId37"/>
    <p:sldId id="1424" r:id="rId38"/>
    <p:sldId id="1427" r:id="rId39"/>
    <p:sldId id="1428" r:id="rId40"/>
    <p:sldId id="1425" r:id="rId41"/>
    <p:sldId id="1429" r:id="rId4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8A4F46-B2BE-4CD7-B647-14CA77184470}">
          <p14:sldIdLst>
            <p14:sldId id="257"/>
            <p14:sldId id="1368"/>
            <p14:sldId id="258"/>
            <p14:sldId id="1426"/>
            <p14:sldId id="259"/>
            <p14:sldId id="262"/>
            <p14:sldId id="405"/>
            <p14:sldId id="406"/>
            <p14:sldId id="260"/>
            <p14:sldId id="263"/>
            <p14:sldId id="1414"/>
            <p14:sldId id="264"/>
            <p14:sldId id="383"/>
            <p14:sldId id="820"/>
            <p14:sldId id="1387"/>
            <p14:sldId id="1385"/>
            <p14:sldId id="1390"/>
            <p14:sldId id="1383"/>
            <p14:sldId id="267"/>
          </p14:sldIdLst>
        </p14:section>
        <p14:section name="Untitled Section" id="{4C371926-6549-4D7E-BD83-0D4B4FA4991B}">
          <p14:sldIdLst>
            <p14:sldId id="1411"/>
            <p14:sldId id="1416"/>
            <p14:sldId id="1417"/>
            <p14:sldId id="850"/>
            <p14:sldId id="759"/>
            <p14:sldId id="1433"/>
            <p14:sldId id="851"/>
            <p14:sldId id="1418"/>
            <p14:sldId id="1431"/>
            <p14:sldId id="1419"/>
            <p14:sldId id="1432"/>
            <p14:sldId id="1420"/>
            <p14:sldId id="1434"/>
            <p14:sldId id="1435"/>
            <p14:sldId id="1421"/>
            <p14:sldId id="1422"/>
            <p14:sldId id="1423"/>
            <p14:sldId id="1424"/>
            <p14:sldId id="1427"/>
            <p14:sldId id="1428"/>
            <p14:sldId id="1425"/>
            <p14:sldId id="1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000" autoAdjust="0"/>
  </p:normalViewPr>
  <p:slideViewPr>
    <p:cSldViewPr>
      <p:cViewPr varScale="1">
        <p:scale>
          <a:sx n="69" d="100"/>
          <a:sy n="69" d="100"/>
        </p:scale>
        <p:origin x="76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52C9B-C2BB-4247-9F9C-1C8037C68CF8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5D3F6-D5CF-4AFC-B53E-51B68A729802}">
      <dgm:prSet phldrT="[Text]"/>
      <dgm:spPr/>
      <dgm:t>
        <a:bodyPr/>
        <a:lstStyle/>
        <a:p>
          <a:r>
            <a:rPr lang="en-US" dirty="0" err="1"/>
            <a:t>Mù</a:t>
          </a:r>
          <a:r>
            <a:rPr lang="en-US" dirty="0"/>
            <a:t> </a:t>
          </a:r>
          <a:r>
            <a:rPr lang="en-US" dirty="0" err="1"/>
            <a:t>đơn</a:t>
          </a:r>
          <a:endParaRPr lang="en-US" dirty="0"/>
        </a:p>
      </dgm:t>
    </dgm:pt>
    <dgm:pt modelId="{555A5EA1-99FD-4C52-8BEB-DA4168E6FC8A}" type="parTrans" cxnId="{1C7CE563-46AE-4942-A43F-7A3B546F4391}">
      <dgm:prSet/>
      <dgm:spPr/>
      <dgm:t>
        <a:bodyPr/>
        <a:lstStyle/>
        <a:p>
          <a:endParaRPr lang="en-US"/>
        </a:p>
      </dgm:t>
    </dgm:pt>
    <dgm:pt modelId="{C5C7A7D5-12D3-413E-9AC9-79725C8F378B}" type="sibTrans" cxnId="{1C7CE563-46AE-4942-A43F-7A3B546F4391}">
      <dgm:prSet/>
      <dgm:spPr/>
      <dgm:t>
        <a:bodyPr/>
        <a:lstStyle/>
        <a:p>
          <a:endParaRPr lang="en-US"/>
        </a:p>
      </dgm:t>
    </dgm:pt>
    <dgm:pt modelId="{8206F226-3E41-4BAB-BECF-7056465F2C3E}">
      <dgm:prSet phldrT="[Text]"/>
      <dgm:spPr/>
      <dgm:t>
        <a:bodyPr/>
        <a:lstStyle/>
        <a:p>
          <a:r>
            <a:rPr lang="en-US" dirty="0" err="1"/>
            <a:t>Bệnh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CAEB39DB-7C91-45F8-8D1E-6D3CBA28F8BC}" type="parTrans" cxnId="{69186D71-3BF3-47E0-9217-9650AC7683FD}">
      <dgm:prSet/>
      <dgm:spPr/>
      <dgm:t>
        <a:bodyPr/>
        <a:lstStyle/>
        <a:p>
          <a:endParaRPr lang="en-US"/>
        </a:p>
      </dgm:t>
    </dgm:pt>
    <dgm:pt modelId="{A1B66EA8-B992-45B9-A8D1-678B3F7052FB}" type="sibTrans" cxnId="{69186D71-3BF3-47E0-9217-9650AC7683FD}">
      <dgm:prSet/>
      <dgm:spPr/>
      <dgm:t>
        <a:bodyPr/>
        <a:lstStyle/>
        <a:p>
          <a:endParaRPr lang="en-US"/>
        </a:p>
      </dgm:t>
    </dgm:pt>
    <dgm:pt modelId="{60AED6A1-FAF2-48EE-9B0E-F73E47963412}">
      <dgm:prSet phldrT="[Text]"/>
      <dgm:spPr/>
      <dgm:t>
        <a:bodyPr/>
        <a:lstStyle/>
        <a:p>
          <a:r>
            <a:rPr lang="en-US" dirty="0" err="1"/>
            <a:t>Mù</a:t>
          </a:r>
          <a:r>
            <a:rPr lang="en-US" dirty="0"/>
            <a:t> </a:t>
          </a:r>
          <a:r>
            <a:rPr lang="en-US" dirty="0" err="1"/>
            <a:t>đôi</a:t>
          </a:r>
          <a:endParaRPr lang="en-US" dirty="0"/>
        </a:p>
      </dgm:t>
    </dgm:pt>
    <dgm:pt modelId="{74707C97-D5B6-453C-A7A5-B644DD0892C8}" type="parTrans" cxnId="{BB78DB47-DFB5-453A-B594-CBFE18F4C1CA}">
      <dgm:prSet/>
      <dgm:spPr/>
      <dgm:t>
        <a:bodyPr/>
        <a:lstStyle/>
        <a:p>
          <a:endParaRPr lang="en-US"/>
        </a:p>
      </dgm:t>
    </dgm:pt>
    <dgm:pt modelId="{13474490-BF66-4720-B357-373FB22BC7EA}" type="sibTrans" cxnId="{BB78DB47-DFB5-453A-B594-CBFE18F4C1CA}">
      <dgm:prSet/>
      <dgm:spPr/>
      <dgm:t>
        <a:bodyPr/>
        <a:lstStyle/>
        <a:p>
          <a:endParaRPr lang="en-US"/>
        </a:p>
      </dgm:t>
    </dgm:pt>
    <dgm:pt modelId="{01233260-0EAE-4BBE-A977-C25BA59DB17D}">
      <dgm:prSet phldrT="[Text]"/>
      <dgm:spPr/>
      <dgm:t>
        <a:bodyPr/>
        <a:lstStyle/>
        <a:p>
          <a:r>
            <a:rPr lang="en-US" dirty="0" err="1"/>
            <a:t>Bệnh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, </a:t>
          </a:r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nghiên</a:t>
          </a:r>
          <a:r>
            <a:rPr lang="en-US" dirty="0"/>
            <a:t> </a:t>
          </a:r>
          <a:r>
            <a:rPr lang="en-US" dirty="0" err="1"/>
            <a:t>cứu</a:t>
          </a:r>
          <a:endParaRPr lang="en-US" dirty="0"/>
        </a:p>
      </dgm:t>
    </dgm:pt>
    <dgm:pt modelId="{8706CB3D-2F6F-4BAB-AC53-DC06D7344ED6}" type="parTrans" cxnId="{F99C1267-4685-48ED-8378-19D0CBE8507F}">
      <dgm:prSet/>
      <dgm:spPr/>
      <dgm:t>
        <a:bodyPr/>
        <a:lstStyle/>
        <a:p>
          <a:endParaRPr lang="en-US"/>
        </a:p>
      </dgm:t>
    </dgm:pt>
    <dgm:pt modelId="{31230E66-C327-4C0D-942E-3165E7506590}" type="sibTrans" cxnId="{F99C1267-4685-48ED-8378-19D0CBE8507F}">
      <dgm:prSet/>
      <dgm:spPr/>
      <dgm:t>
        <a:bodyPr/>
        <a:lstStyle/>
        <a:p>
          <a:endParaRPr lang="en-US"/>
        </a:p>
      </dgm:t>
    </dgm:pt>
    <dgm:pt modelId="{503A8708-0357-4988-A1DB-CFFAFFAC3C6C}">
      <dgm:prSet phldrT="[Text]"/>
      <dgm:spPr/>
      <dgm:t>
        <a:bodyPr/>
        <a:lstStyle/>
        <a:p>
          <a:r>
            <a:rPr lang="en-US" dirty="0" err="1"/>
            <a:t>Mù</a:t>
          </a:r>
          <a:r>
            <a:rPr lang="en-US" dirty="0"/>
            <a:t> </a:t>
          </a:r>
          <a:r>
            <a:rPr lang="en-US" dirty="0" err="1"/>
            <a:t>ba</a:t>
          </a:r>
          <a:endParaRPr lang="en-US" dirty="0"/>
        </a:p>
      </dgm:t>
    </dgm:pt>
    <dgm:pt modelId="{2E15F6BF-6774-45BC-9D41-94A3D671CC32}" type="parTrans" cxnId="{169416EF-A643-4247-BB6F-0B3C47F96BD1}">
      <dgm:prSet/>
      <dgm:spPr/>
      <dgm:t>
        <a:bodyPr/>
        <a:lstStyle/>
        <a:p>
          <a:endParaRPr lang="en-US"/>
        </a:p>
      </dgm:t>
    </dgm:pt>
    <dgm:pt modelId="{1AFCCB50-B083-4CB8-B1D5-C450853A06E3}" type="sibTrans" cxnId="{169416EF-A643-4247-BB6F-0B3C47F96BD1}">
      <dgm:prSet/>
      <dgm:spPr/>
      <dgm:t>
        <a:bodyPr/>
        <a:lstStyle/>
        <a:p>
          <a:endParaRPr lang="en-US"/>
        </a:p>
      </dgm:t>
    </dgm:pt>
    <dgm:pt modelId="{7653827E-BBB6-4C6C-8EF2-4ECAA5185C4E}">
      <dgm:prSet phldrT="[Text]"/>
      <dgm:spPr/>
      <dgm:t>
        <a:bodyPr/>
        <a:lstStyle/>
        <a:p>
          <a:r>
            <a:rPr lang="en-US" dirty="0" err="1"/>
            <a:t>Bệnh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, </a:t>
          </a:r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nghiên</a:t>
          </a:r>
          <a:r>
            <a:rPr lang="en-US" dirty="0"/>
            <a:t> </a:t>
          </a:r>
          <a:r>
            <a:rPr lang="en-US" dirty="0" err="1"/>
            <a:t>cứu</a:t>
          </a:r>
          <a:r>
            <a:rPr lang="en-US" dirty="0"/>
            <a:t>,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/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endParaRPr lang="en-US" dirty="0"/>
        </a:p>
      </dgm:t>
    </dgm:pt>
    <dgm:pt modelId="{6F2FF909-C5B2-4119-B5FF-3F8AAFED24D8}" type="parTrans" cxnId="{4664D1B0-5300-4ED4-A993-274DB8B5248C}">
      <dgm:prSet/>
      <dgm:spPr/>
      <dgm:t>
        <a:bodyPr/>
        <a:lstStyle/>
        <a:p>
          <a:endParaRPr lang="en-US"/>
        </a:p>
      </dgm:t>
    </dgm:pt>
    <dgm:pt modelId="{1A9BE1DA-95EC-4750-B951-D0CD3D1B225A}" type="sibTrans" cxnId="{4664D1B0-5300-4ED4-A993-274DB8B5248C}">
      <dgm:prSet/>
      <dgm:spPr/>
      <dgm:t>
        <a:bodyPr/>
        <a:lstStyle/>
        <a:p>
          <a:endParaRPr lang="en-US"/>
        </a:p>
      </dgm:t>
    </dgm:pt>
    <dgm:pt modelId="{1C826E51-2E9D-4BAA-BE37-2BDBC741A975}" type="pres">
      <dgm:prSet presAssocID="{D0A52C9B-C2BB-4247-9F9C-1C8037C68CF8}" presName="Name0" presStyleCnt="0">
        <dgm:presLayoutVars>
          <dgm:dir/>
          <dgm:animLvl val="lvl"/>
          <dgm:resizeHandles val="exact"/>
        </dgm:presLayoutVars>
      </dgm:prSet>
      <dgm:spPr/>
    </dgm:pt>
    <dgm:pt modelId="{5D08ACF7-7BF1-4E18-9D6D-5940E407FF06}" type="pres">
      <dgm:prSet presAssocID="{AE85D3F6-D5CF-4AFC-B53E-51B68A729802}" presName="linNode" presStyleCnt="0"/>
      <dgm:spPr/>
    </dgm:pt>
    <dgm:pt modelId="{02275B20-0366-4AB9-99E4-D00E01247202}" type="pres">
      <dgm:prSet presAssocID="{AE85D3F6-D5CF-4AFC-B53E-51B68A72980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B66AE85-A578-4966-8BF4-048889A6E11D}" type="pres">
      <dgm:prSet presAssocID="{AE85D3F6-D5CF-4AFC-B53E-51B68A729802}" presName="descendantText" presStyleLbl="alignAccFollowNode1" presStyleIdx="0" presStyleCnt="3">
        <dgm:presLayoutVars>
          <dgm:bulletEnabled val="1"/>
        </dgm:presLayoutVars>
      </dgm:prSet>
      <dgm:spPr/>
    </dgm:pt>
    <dgm:pt modelId="{EA9A1961-000A-4E73-9719-4BD4EA71CC2B}" type="pres">
      <dgm:prSet presAssocID="{C5C7A7D5-12D3-413E-9AC9-79725C8F378B}" presName="sp" presStyleCnt="0"/>
      <dgm:spPr/>
    </dgm:pt>
    <dgm:pt modelId="{0AAD12CF-4061-44BC-AA4C-41FA865800C0}" type="pres">
      <dgm:prSet presAssocID="{60AED6A1-FAF2-48EE-9B0E-F73E47963412}" presName="linNode" presStyleCnt="0"/>
      <dgm:spPr/>
    </dgm:pt>
    <dgm:pt modelId="{F9BDB9A2-E864-4C43-B409-A15A6D39209E}" type="pres">
      <dgm:prSet presAssocID="{60AED6A1-FAF2-48EE-9B0E-F73E4796341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E2083CF-13EA-42F4-B09A-2D647C813724}" type="pres">
      <dgm:prSet presAssocID="{60AED6A1-FAF2-48EE-9B0E-F73E47963412}" presName="descendantText" presStyleLbl="alignAccFollowNode1" presStyleIdx="1" presStyleCnt="3">
        <dgm:presLayoutVars>
          <dgm:bulletEnabled val="1"/>
        </dgm:presLayoutVars>
      </dgm:prSet>
      <dgm:spPr/>
    </dgm:pt>
    <dgm:pt modelId="{EE4CD1EF-2054-4278-8404-62E63B6A3D13}" type="pres">
      <dgm:prSet presAssocID="{13474490-BF66-4720-B357-373FB22BC7EA}" presName="sp" presStyleCnt="0"/>
      <dgm:spPr/>
    </dgm:pt>
    <dgm:pt modelId="{E01CB1AC-D3D9-4262-8F82-A3FE0089BDC0}" type="pres">
      <dgm:prSet presAssocID="{503A8708-0357-4988-A1DB-CFFAFFAC3C6C}" presName="linNode" presStyleCnt="0"/>
      <dgm:spPr/>
    </dgm:pt>
    <dgm:pt modelId="{99661B38-5CCC-4B13-BBAE-2F1ED5F96A91}" type="pres">
      <dgm:prSet presAssocID="{503A8708-0357-4988-A1DB-CFFAFFAC3C6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8E28C99-1E17-4A72-BE7D-DF5DF5D1930B}" type="pres">
      <dgm:prSet presAssocID="{503A8708-0357-4988-A1DB-CFFAFFAC3C6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1D85D00-D711-48FD-969A-EBF0459AECFB}" type="presOf" srcId="{8206F226-3E41-4BAB-BECF-7056465F2C3E}" destId="{0B66AE85-A578-4966-8BF4-048889A6E11D}" srcOrd="0" destOrd="0" presId="urn:microsoft.com/office/officeart/2005/8/layout/vList5"/>
    <dgm:cxn modelId="{1C7CE563-46AE-4942-A43F-7A3B546F4391}" srcId="{D0A52C9B-C2BB-4247-9F9C-1C8037C68CF8}" destId="{AE85D3F6-D5CF-4AFC-B53E-51B68A729802}" srcOrd="0" destOrd="0" parTransId="{555A5EA1-99FD-4C52-8BEB-DA4168E6FC8A}" sibTransId="{C5C7A7D5-12D3-413E-9AC9-79725C8F378B}"/>
    <dgm:cxn modelId="{F99C1267-4685-48ED-8378-19D0CBE8507F}" srcId="{60AED6A1-FAF2-48EE-9B0E-F73E47963412}" destId="{01233260-0EAE-4BBE-A977-C25BA59DB17D}" srcOrd="0" destOrd="0" parTransId="{8706CB3D-2F6F-4BAB-AC53-DC06D7344ED6}" sibTransId="{31230E66-C327-4C0D-942E-3165E7506590}"/>
    <dgm:cxn modelId="{BB78DB47-DFB5-453A-B594-CBFE18F4C1CA}" srcId="{D0A52C9B-C2BB-4247-9F9C-1C8037C68CF8}" destId="{60AED6A1-FAF2-48EE-9B0E-F73E47963412}" srcOrd="1" destOrd="0" parTransId="{74707C97-D5B6-453C-A7A5-B644DD0892C8}" sibTransId="{13474490-BF66-4720-B357-373FB22BC7EA}"/>
    <dgm:cxn modelId="{89F8086D-766A-48C1-B682-8FCBE41DD7BC}" type="presOf" srcId="{D0A52C9B-C2BB-4247-9F9C-1C8037C68CF8}" destId="{1C826E51-2E9D-4BAA-BE37-2BDBC741A975}" srcOrd="0" destOrd="0" presId="urn:microsoft.com/office/officeart/2005/8/layout/vList5"/>
    <dgm:cxn modelId="{39C4916F-DCC5-4758-BF7D-A142E78E28C3}" type="presOf" srcId="{7653827E-BBB6-4C6C-8EF2-4ECAA5185C4E}" destId="{F8E28C99-1E17-4A72-BE7D-DF5DF5D1930B}" srcOrd="0" destOrd="0" presId="urn:microsoft.com/office/officeart/2005/8/layout/vList5"/>
    <dgm:cxn modelId="{A48D6870-0918-42F0-9E1B-B63FC84BE1BC}" type="presOf" srcId="{AE85D3F6-D5CF-4AFC-B53E-51B68A729802}" destId="{02275B20-0366-4AB9-99E4-D00E01247202}" srcOrd="0" destOrd="0" presId="urn:microsoft.com/office/officeart/2005/8/layout/vList5"/>
    <dgm:cxn modelId="{69186D71-3BF3-47E0-9217-9650AC7683FD}" srcId="{AE85D3F6-D5CF-4AFC-B53E-51B68A729802}" destId="{8206F226-3E41-4BAB-BECF-7056465F2C3E}" srcOrd="0" destOrd="0" parTransId="{CAEB39DB-7C91-45F8-8D1E-6D3CBA28F8BC}" sibTransId="{A1B66EA8-B992-45B9-A8D1-678B3F7052FB}"/>
    <dgm:cxn modelId="{679A6974-C102-495A-BC5E-13867A057983}" type="presOf" srcId="{503A8708-0357-4988-A1DB-CFFAFFAC3C6C}" destId="{99661B38-5CCC-4B13-BBAE-2F1ED5F96A91}" srcOrd="0" destOrd="0" presId="urn:microsoft.com/office/officeart/2005/8/layout/vList5"/>
    <dgm:cxn modelId="{8F671C55-E8B6-40C7-BFA0-DED376E4D74D}" type="presOf" srcId="{60AED6A1-FAF2-48EE-9B0E-F73E47963412}" destId="{F9BDB9A2-E864-4C43-B409-A15A6D39209E}" srcOrd="0" destOrd="0" presId="urn:microsoft.com/office/officeart/2005/8/layout/vList5"/>
    <dgm:cxn modelId="{D2A3CB96-E0E5-4ACA-818B-2EE760526A52}" type="presOf" srcId="{01233260-0EAE-4BBE-A977-C25BA59DB17D}" destId="{0E2083CF-13EA-42F4-B09A-2D647C813724}" srcOrd="0" destOrd="0" presId="urn:microsoft.com/office/officeart/2005/8/layout/vList5"/>
    <dgm:cxn modelId="{4664D1B0-5300-4ED4-A993-274DB8B5248C}" srcId="{503A8708-0357-4988-A1DB-CFFAFFAC3C6C}" destId="{7653827E-BBB6-4C6C-8EF2-4ECAA5185C4E}" srcOrd="0" destOrd="0" parTransId="{6F2FF909-C5B2-4119-B5FF-3F8AAFED24D8}" sibTransId="{1A9BE1DA-95EC-4750-B951-D0CD3D1B225A}"/>
    <dgm:cxn modelId="{169416EF-A643-4247-BB6F-0B3C47F96BD1}" srcId="{D0A52C9B-C2BB-4247-9F9C-1C8037C68CF8}" destId="{503A8708-0357-4988-A1DB-CFFAFFAC3C6C}" srcOrd="2" destOrd="0" parTransId="{2E15F6BF-6774-45BC-9D41-94A3D671CC32}" sibTransId="{1AFCCB50-B083-4CB8-B1D5-C450853A06E3}"/>
    <dgm:cxn modelId="{F6052BAE-D55E-41F9-875E-6AEA2F1DC9E4}" type="presParOf" srcId="{1C826E51-2E9D-4BAA-BE37-2BDBC741A975}" destId="{5D08ACF7-7BF1-4E18-9D6D-5940E407FF06}" srcOrd="0" destOrd="0" presId="urn:microsoft.com/office/officeart/2005/8/layout/vList5"/>
    <dgm:cxn modelId="{BF75EF07-A5C7-45E9-ACFB-62A2BB3ED3FC}" type="presParOf" srcId="{5D08ACF7-7BF1-4E18-9D6D-5940E407FF06}" destId="{02275B20-0366-4AB9-99E4-D00E01247202}" srcOrd="0" destOrd="0" presId="urn:microsoft.com/office/officeart/2005/8/layout/vList5"/>
    <dgm:cxn modelId="{D7BC7EEE-8C29-43A0-8C0B-B11D2D7C0C6C}" type="presParOf" srcId="{5D08ACF7-7BF1-4E18-9D6D-5940E407FF06}" destId="{0B66AE85-A578-4966-8BF4-048889A6E11D}" srcOrd="1" destOrd="0" presId="urn:microsoft.com/office/officeart/2005/8/layout/vList5"/>
    <dgm:cxn modelId="{ACDDE358-EC5F-4814-BD44-C3EADD687453}" type="presParOf" srcId="{1C826E51-2E9D-4BAA-BE37-2BDBC741A975}" destId="{EA9A1961-000A-4E73-9719-4BD4EA71CC2B}" srcOrd="1" destOrd="0" presId="urn:microsoft.com/office/officeart/2005/8/layout/vList5"/>
    <dgm:cxn modelId="{693E20AB-3E91-4FF1-B8CE-3A5512587972}" type="presParOf" srcId="{1C826E51-2E9D-4BAA-BE37-2BDBC741A975}" destId="{0AAD12CF-4061-44BC-AA4C-41FA865800C0}" srcOrd="2" destOrd="0" presId="urn:microsoft.com/office/officeart/2005/8/layout/vList5"/>
    <dgm:cxn modelId="{17534186-DFA0-40F2-A7BB-29AC3A529BFB}" type="presParOf" srcId="{0AAD12CF-4061-44BC-AA4C-41FA865800C0}" destId="{F9BDB9A2-E864-4C43-B409-A15A6D39209E}" srcOrd="0" destOrd="0" presId="urn:microsoft.com/office/officeart/2005/8/layout/vList5"/>
    <dgm:cxn modelId="{3F406ACC-DDD4-4D45-B9BD-064BC94DE69D}" type="presParOf" srcId="{0AAD12CF-4061-44BC-AA4C-41FA865800C0}" destId="{0E2083CF-13EA-42F4-B09A-2D647C813724}" srcOrd="1" destOrd="0" presId="urn:microsoft.com/office/officeart/2005/8/layout/vList5"/>
    <dgm:cxn modelId="{647EE40B-673B-4B90-88D9-931B359BD61B}" type="presParOf" srcId="{1C826E51-2E9D-4BAA-BE37-2BDBC741A975}" destId="{EE4CD1EF-2054-4278-8404-62E63B6A3D13}" srcOrd="3" destOrd="0" presId="urn:microsoft.com/office/officeart/2005/8/layout/vList5"/>
    <dgm:cxn modelId="{63A09AD8-CE07-4A65-8A7E-C5E8456651EA}" type="presParOf" srcId="{1C826E51-2E9D-4BAA-BE37-2BDBC741A975}" destId="{E01CB1AC-D3D9-4262-8F82-A3FE0089BDC0}" srcOrd="4" destOrd="0" presId="urn:microsoft.com/office/officeart/2005/8/layout/vList5"/>
    <dgm:cxn modelId="{338B48B2-6E57-48B9-A502-F48BF5D6A266}" type="presParOf" srcId="{E01CB1AC-D3D9-4262-8F82-A3FE0089BDC0}" destId="{99661B38-5CCC-4B13-BBAE-2F1ED5F96A91}" srcOrd="0" destOrd="0" presId="urn:microsoft.com/office/officeart/2005/8/layout/vList5"/>
    <dgm:cxn modelId="{25EE1F3D-DE70-4A59-A240-AC179CC949E1}" type="presParOf" srcId="{E01CB1AC-D3D9-4262-8F82-A3FE0089BDC0}" destId="{F8E28C99-1E17-4A72-BE7D-DF5DF5D193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6AE85-A578-4966-8BF4-048889A6E11D}">
      <dsp:nvSpPr>
        <dsp:cNvPr id="0" name=""/>
        <dsp:cNvSpPr/>
      </dsp:nvSpPr>
      <dsp:spPr>
        <a:xfrm rot="5400000">
          <a:off x="5651922" y="-2427092"/>
          <a:ext cx="594066" cy="5599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Bệnh</a:t>
          </a:r>
          <a:r>
            <a:rPr lang="en-US" sz="1700" kern="1200" dirty="0"/>
            <a:t> </a:t>
          </a:r>
          <a:r>
            <a:rPr lang="en-US" sz="1700" kern="1200" dirty="0" err="1"/>
            <a:t>nhân</a:t>
          </a:r>
          <a:endParaRPr lang="en-US" sz="1700" kern="1200" dirty="0"/>
        </a:p>
      </dsp:txBody>
      <dsp:txXfrm rot="-5400000">
        <a:off x="3149447" y="104383"/>
        <a:ext cx="5570016" cy="536066"/>
      </dsp:txXfrm>
    </dsp:sp>
    <dsp:sp modelId="{02275B20-0366-4AB9-99E4-D00E01247202}">
      <dsp:nvSpPr>
        <dsp:cNvPr id="0" name=""/>
        <dsp:cNvSpPr/>
      </dsp:nvSpPr>
      <dsp:spPr>
        <a:xfrm>
          <a:off x="0" y="1125"/>
          <a:ext cx="3149447" cy="742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Mù</a:t>
          </a:r>
          <a:r>
            <a:rPr lang="en-US" sz="3900" kern="1200" dirty="0"/>
            <a:t> </a:t>
          </a:r>
          <a:r>
            <a:rPr lang="en-US" sz="3900" kern="1200" dirty="0" err="1"/>
            <a:t>đơn</a:t>
          </a:r>
          <a:endParaRPr lang="en-US" sz="3900" kern="1200" dirty="0"/>
        </a:p>
      </dsp:txBody>
      <dsp:txXfrm>
        <a:off x="36250" y="37375"/>
        <a:ext cx="3076947" cy="670082"/>
      </dsp:txXfrm>
    </dsp:sp>
    <dsp:sp modelId="{0E2083CF-13EA-42F4-B09A-2D647C813724}">
      <dsp:nvSpPr>
        <dsp:cNvPr id="0" name=""/>
        <dsp:cNvSpPr/>
      </dsp:nvSpPr>
      <dsp:spPr>
        <a:xfrm rot="5400000">
          <a:off x="5651922" y="-1647380"/>
          <a:ext cx="594066" cy="5599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Bệnh</a:t>
          </a:r>
          <a:r>
            <a:rPr lang="en-US" sz="1700" kern="1200" dirty="0"/>
            <a:t> </a:t>
          </a:r>
          <a:r>
            <a:rPr lang="en-US" sz="1700" kern="1200" dirty="0" err="1"/>
            <a:t>nhân</a:t>
          </a:r>
          <a:r>
            <a:rPr lang="en-US" sz="1700" kern="1200" dirty="0"/>
            <a:t>, </a:t>
          </a:r>
          <a:r>
            <a:rPr lang="en-US" sz="1700" kern="1200" dirty="0" err="1"/>
            <a:t>nhà</a:t>
          </a:r>
          <a:r>
            <a:rPr lang="en-US" sz="1700" kern="1200" dirty="0"/>
            <a:t> </a:t>
          </a:r>
          <a:r>
            <a:rPr lang="en-US" sz="1700" kern="1200" dirty="0" err="1"/>
            <a:t>nghiên</a:t>
          </a:r>
          <a:r>
            <a:rPr lang="en-US" sz="1700" kern="1200" dirty="0"/>
            <a:t> </a:t>
          </a:r>
          <a:r>
            <a:rPr lang="en-US" sz="1700" kern="1200" dirty="0" err="1"/>
            <a:t>cứu</a:t>
          </a:r>
          <a:endParaRPr lang="en-US" sz="1700" kern="1200" dirty="0"/>
        </a:p>
      </dsp:txBody>
      <dsp:txXfrm rot="-5400000">
        <a:off x="3149447" y="884095"/>
        <a:ext cx="5570016" cy="536066"/>
      </dsp:txXfrm>
    </dsp:sp>
    <dsp:sp modelId="{F9BDB9A2-E864-4C43-B409-A15A6D39209E}">
      <dsp:nvSpPr>
        <dsp:cNvPr id="0" name=""/>
        <dsp:cNvSpPr/>
      </dsp:nvSpPr>
      <dsp:spPr>
        <a:xfrm>
          <a:off x="0" y="780836"/>
          <a:ext cx="3149447" cy="742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Mù</a:t>
          </a:r>
          <a:r>
            <a:rPr lang="en-US" sz="3900" kern="1200" dirty="0"/>
            <a:t> </a:t>
          </a:r>
          <a:r>
            <a:rPr lang="en-US" sz="3900" kern="1200" dirty="0" err="1"/>
            <a:t>đôi</a:t>
          </a:r>
          <a:endParaRPr lang="en-US" sz="3900" kern="1200" dirty="0"/>
        </a:p>
      </dsp:txBody>
      <dsp:txXfrm>
        <a:off x="36250" y="817086"/>
        <a:ext cx="3076947" cy="670082"/>
      </dsp:txXfrm>
    </dsp:sp>
    <dsp:sp modelId="{F8E28C99-1E17-4A72-BE7D-DF5DF5D1930B}">
      <dsp:nvSpPr>
        <dsp:cNvPr id="0" name=""/>
        <dsp:cNvSpPr/>
      </dsp:nvSpPr>
      <dsp:spPr>
        <a:xfrm rot="5400000">
          <a:off x="5651922" y="-867668"/>
          <a:ext cx="594066" cy="5599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Bệnh</a:t>
          </a:r>
          <a:r>
            <a:rPr lang="en-US" sz="1700" kern="1200" dirty="0"/>
            <a:t> </a:t>
          </a:r>
          <a:r>
            <a:rPr lang="en-US" sz="1700" kern="1200" dirty="0" err="1"/>
            <a:t>nhân</a:t>
          </a:r>
          <a:r>
            <a:rPr lang="en-US" sz="1700" kern="1200" dirty="0"/>
            <a:t>, </a:t>
          </a:r>
          <a:r>
            <a:rPr lang="en-US" sz="1700" kern="1200" dirty="0" err="1"/>
            <a:t>nhà</a:t>
          </a:r>
          <a:r>
            <a:rPr lang="en-US" sz="1700" kern="1200" dirty="0"/>
            <a:t> </a:t>
          </a:r>
          <a:r>
            <a:rPr lang="en-US" sz="1700" kern="1200" dirty="0" err="1"/>
            <a:t>nghiên</a:t>
          </a:r>
          <a:r>
            <a:rPr lang="en-US" sz="1700" kern="1200" dirty="0"/>
            <a:t> </a:t>
          </a:r>
          <a:r>
            <a:rPr lang="en-US" sz="1700" kern="1200" dirty="0" err="1"/>
            <a:t>cứu</a:t>
          </a:r>
          <a:r>
            <a:rPr lang="en-US" sz="1700" kern="1200" dirty="0"/>
            <a:t>, </a:t>
          </a:r>
          <a:r>
            <a:rPr lang="en-US" sz="1700" kern="1200" dirty="0" err="1"/>
            <a:t>người</a:t>
          </a:r>
          <a:r>
            <a:rPr lang="en-US" sz="1700" kern="1200" dirty="0"/>
            <a:t> </a:t>
          </a:r>
          <a:r>
            <a:rPr lang="en-US" sz="1700" kern="1200" dirty="0" err="1"/>
            <a:t>đánh</a:t>
          </a:r>
          <a:r>
            <a:rPr lang="en-US" sz="1700" kern="1200" dirty="0"/>
            <a:t> </a:t>
          </a:r>
          <a:r>
            <a:rPr lang="en-US" sz="1700" kern="1200" dirty="0" err="1"/>
            <a:t>giá</a:t>
          </a:r>
          <a:r>
            <a:rPr lang="en-US" sz="1700" kern="1200" dirty="0"/>
            <a:t>/</a:t>
          </a:r>
          <a:r>
            <a:rPr lang="en-US" sz="1700" kern="1200" dirty="0" err="1"/>
            <a:t>phân</a:t>
          </a:r>
          <a:r>
            <a:rPr lang="en-US" sz="1700" kern="1200" dirty="0"/>
            <a:t> </a:t>
          </a:r>
          <a:r>
            <a:rPr lang="en-US" sz="1700" kern="1200" dirty="0" err="1"/>
            <a:t>tích</a:t>
          </a:r>
          <a:endParaRPr lang="en-US" sz="1700" kern="1200" dirty="0"/>
        </a:p>
      </dsp:txBody>
      <dsp:txXfrm rot="-5400000">
        <a:off x="3149447" y="1663807"/>
        <a:ext cx="5570016" cy="536066"/>
      </dsp:txXfrm>
    </dsp:sp>
    <dsp:sp modelId="{99661B38-5CCC-4B13-BBAE-2F1ED5F96A91}">
      <dsp:nvSpPr>
        <dsp:cNvPr id="0" name=""/>
        <dsp:cNvSpPr/>
      </dsp:nvSpPr>
      <dsp:spPr>
        <a:xfrm>
          <a:off x="0" y="1560548"/>
          <a:ext cx="3149447" cy="742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Mù</a:t>
          </a:r>
          <a:r>
            <a:rPr lang="en-US" sz="3900" kern="1200" dirty="0"/>
            <a:t> </a:t>
          </a:r>
          <a:r>
            <a:rPr lang="en-US" sz="3900" kern="1200" dirty="0" err="1"/>
            <a:t>ba</a:t>
          </a:r>
          <a:endParaRPr lang="en-US" sz="3900" kern="1200" dirty="0"/>
        </a:p>
      </dsp:txBody>
      <dsp:txXfrm>
        <a:off x="36250" y="1596798"/>
        <a:ext cx="3076947" cy="67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829056" y="5016438"/>
            <a:ext cx="6632064" cy="475221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b="0" strike="noStrike" spc="-1" dirty="0">
                <a:latin typeface="Arial"/>
              </a:rPr>
              <a:t>Click to edit the notes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597696" cy="52768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4692480" y="0"/>
            <a:ext cx="3597696" cy="527688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10033254"/>
            <a:ext cx="3597696" cy="527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4692480" y="10033254"/>
            <a:ext cx="3597696" cy="527688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2E2ED27-C08A-467C-A8C1-73E9F8A5285F}" type="slidenum">
              <a:rPr lang="en-US" sz="1500" b="0" strike="noStrike" spc="-1">
                <a:latin typeface="Times New Roman"/>
              </a:rPr>
              <a:pPr algn="r"/>
              <a:t>‹#›</a:t>
            </a:fld>
            <a:endParaRPr lang="en-US" sz="15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5273640" y="6670800"/>
            <a:ext cx="4033440" cy="350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12DD4B73-4A97-4F51-A3C0-CA595A550A0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930240" y="3335400"/>
            <a:ext cx="7448040" cy="31604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5273640" y="6670800"/>
            <a:ext cx="4033440" cy="350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240" tIns="46800" rIns="93240" bIns="46800" anchor="b"/>
          <a:lstStyle/>
          <a:p>
            <a:pPr algn="r">
              <a:lnSpc>
                <a:spcPct val="100000"/>
              </a:lnSpc>
            </a:pPr>
            <a:fld id="{BDBF0B49-4499-4A4A-A5AE-0F05196E67A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930240" y="3335400"/>
            <a:ext cx="7448040" cy="3160440"/>
          </a:xfrm>
          <a:prstGeom prst="rect">
            <a:avLst/>
          </a:prstGeom>
        </p:spPr>
        <p:txBody>
          <a:bodyPr lIns="93240" tIns="46800" rIns="93240" bIns="4680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4C15B8-DFE8-46B1-8C2E-E4491A2A964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31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225800"/>
            <a:ext cx="12192000" cy="2535238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11200" y="1295401"/>
            <a:ext cx="10363200" cy="193357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295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6AEEB-8133-4AB7-B754-B6AF7345D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79BAB-EB3B-4ACB-BE9B-6656ED4E6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600200"/>
            <a:ext cx="5791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946D-AB40-4993-89AD-E0F382933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7840" y="22860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03040" y="1600200"/>
            <a:ext cx="11784960" cy="48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2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7840" y="22860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03040" y="1600200"/>
            <a:ext cx="11784960" cy="48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56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90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"/>
            <a:ext cx="121920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78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92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latin typeface="Arial Black" pitchFamily="34" charset="0"/>
              </a:defRPr>
            </a:lvl1pPr>
          </a:lstStyle>
          <a:p>
            <a:pPr>
              <a:defRPr/>
            </a:pPr>
            <a:fld id="{E8418254-E121-4EE5-AE47-1BB124F1D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3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123C-8504-4936-ADBB-D0CF30B01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ở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kịch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28A26-3113-4D0B-A143-DB9CE0842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Dũng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CB36-9C44-44B4-849A-777608B3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6F73-4323-4C9A-9B65-B7F7A67D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538" y="1312168"/>
            <a:ext cx="88392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D25C58-72BF-4C38-BAD4-12FFCB8133B7}"/>
              </a:ext>
            </a:extLst>
          </p:cNvPr>
          <p:cNvPicPr/>
          <p:nvPr/>
        </p:nvPicPr>
        <p:blipFill>
          <a:blip r:embed="rId2" cstate="print"/>
          <a:stretch/>
        </p:blipFill>
        <p:spPr>
          <a:xfrm>
            <a:off x="1718442" y="1196753"/>
            <a:ext cx="8591392" cy="4850015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C2FB4590-53FD-4175-864B-2032DF078C6E}"/>
              </a:ext>
            </a:extLst>
          </p:cNvPr>
          <p:cNvSpPr/>
          <p:nvPr/>
        </p:nvSpPr>
        <p:spPr>
          <a:xfrm>
            <a:off x="5862338" y="1537237"/>
            <a:ext cx="4571400" cy="96771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BN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người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lớn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bệnh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nặng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nhập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ICU</a:t>
            </a:r>
          </a:p>
          <a:p>
            <a:pPr>
              <a:lnSpc>
                <a:spcPct val="100000"/>
              </a:lnSpc>
            </a:pPr>
            <a:r>
              <a:rPr lang="en-US" dirty="0"/>
              <a:t>Nutritional risk screening (NRS) ≥3 </a:t>
            </a:r>
            <a:br>
              <a:rPr lang="en-US" dirty="0"/>
            </a:br>
            <a:endParaRPr lang="en-US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FA3829C6-5766-4EC9-91A8-13C1A7EAF427}"/>
              </a:ext>
            </a:extLst>
          </p:cNvPr>
          <p:cNvSpPr/>
          <p:nvPr/>
        </p:nvSpPr>
        <p:spPr>
          <a:xfrm>
            <a:off x="5918854" y="2562658"/>
            <a:ext cx="4114080" cy="54608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PN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để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bù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EN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không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bắt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đầu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trước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ngày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8 </a:t>
            </a:r>
            <a:endParaRPr lang="en-US" sz="2000" spc="-1" dirty="0"/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C303EF8-69FE-4555-A0F9-39DB3861C0BE}"/>
              </a:ext>
            </a:extLst>
          </p:cNvPr>
          <p:cNvSpPr/>
          <p:nvPr/>
        </p:nvSpPr>
        <p:spPr>
          <a:xfrm>
            <a:off x="5937938" y="4624053"/>
            <a:ext cx="4703422" cy="142271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Thời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gian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nằm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ICU (ICU stay)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Kết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cục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an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toàn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xuất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khỏi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ICU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trước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ngày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8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còn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sống</a:t>
            </a:r>
            <a:endParaRPr lang="en-US" spc="-1" dirty="0">
              <a:solidFill>
                <a:srgbClr val="FF0000"/>
              </a:solidFill>
              <a:latin typeface="Tahoma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Tử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vong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ICU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và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trong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bệnh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viện</a:t>
            </a:r>
            <a:endParaRPr lang="en-US" spc="-1" dirty="0">
              <a:solidFill>
                <a:srgbClr val="FF0000"/>
              </a:solidFill>
              <a:latin typeface="Tahoma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Sống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đến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90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ngày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;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biến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chứng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và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FF0000"/>
                </a:solidFill>
                <a:latin typeface="Tahoma"/>
                <a:ea typeface="DejaVu Sans"/>
              </a:rPr>
              <a:t>hạ</a:t>
            </a:r>
            <a:r>
              <a:rPr lang="en-US" spc="-1" dirty="0">
                <a:solidFill>
                  <a:srgbClr val="FF0000"/>
                </a:solidFill>
                <a:latin typeface="Tahoma"/>
                <a:ea typeface="DejaVu Sans"/>
              </a:rPr>
              <a:t> ĐH</a:t>
            </a:r>
            <a:endParaRPr lang="en-US" spc="-1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6BE0FDD-37F6-4396-AE9A-B787BDAF718C}"/>
              </a:ext>
            </a:extLst>
          </p:cNvPr>
          <p:cNvSpPr/>
          <p:nvPr/>
        </p:nvSpPr>
        <p:spPr>
          <a:xfrm>
            <a:off x="5925037" y="3348719"/>
            <a:ext cx="3936240" cy="54608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Nuôi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ăn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tĩnh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mạch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(PN)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để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bù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nuôi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ăn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qua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đường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tiêu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hóa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(EN)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không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đủ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trong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vòng</a:t>
            </a:r>
            <a:r>
              <a:rPr lang="en-US" sz="2000" spc="-1" dirty="0">
                <a:solidFill>
                  <a:srgbClr val="FF0000"/>
                </a:solidFill>
                <a:latin typeface="Arial"/>
              </a:rPr>
              <a:t> 48 </a:t>
            </a:r>
            <a:r>
              <a:rPr lang="en-US" sz="2000" spc="-1" dirty="0" err="1">
                <a:solidFill>
                  <a:srgbClr val="FF0000"/>
                </a:solidFill>
                <a:latin typeface="Arial"/>
              </a:rPr>
              <a:t>giờ</a:t>
            </a:r>
            <a:endParaRPr lang="en-US" sz="2000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6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7921-335E-3570-1745-31ACDDB2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CB4-AC8F-6230-20A5-D0821BD1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EA7D-09B3-9476-5F99-4AA164E5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8" y="290513"/>
            <a:ext cx="91154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0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59B9-801C-4921-921A-7B0E468C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9A40-E8ED-4A2C-8D9C-D5CADDB3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1780722"/>
          </a:xfrm>
        </p:spPr>
        <p:txBody>
          <a:bodyPr/>
          <a:lstStyle/>
          <a:p>
            <a:r>
              <a:rPr lang="en-US" sz="2400" dirty="0" err="1"/>
              <a:t>Bệnh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endParaRPr lang="en-US" sz="2400" dirty="0"/>
          </a:p>
          <a:p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(Concealed)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1DF28-EA9A-4B0A-9E0C-32F8143063EA}"/>
              </a:ext>
            </a:extLst>
          </p:cNvPr>
          <p:cNvSpPr txBox="1"/>
          <p:nvPr/>
        </p:nvSpPr>
        <p:spPr>
          <a:xfrm>
            <a:off x="8544272" y="602128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VN_GM_CV_152</a:t>
            </a:r>
          </a:p>
          <a:p>
            <a:r>
              <a:rPr lang="en-US" sz="1200" dirty="0"/>
              <a:t>Exp:31/12/2021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94284-628C-7625-713A-B6CC9898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380922"/>
            <a:ext cx="8683067" cy="213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3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199" y="1918560"/>
            <a:ext cx="8462923" cy="39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A73C447-E036-4F0B-8FF8-F0396C88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4216" y="906986"/>
            <a:ext cx="8116887" cy="97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A293C9-1578-4D55-976E-988404F52AA9}"/>
              </a:ext>
            </a:extLst>
          </p:cNvPr>
          <p:cNvSpPr/>
          <p:nvPr/>
        </p:nvSpPr>
        <p:spPr>
          <a:xfrm>
            <a:off x="1785259" y="2057400"/>
            <a:ext cx="2253343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EADE43-AE1A-4B01-B348-2FD7D2C3899B}"/>
              </a:ext>
            </a:extLst>
          </p:cNvPr>
          <p:cNvSpPr/>
          <p:nvPr/>
        </p:nvSpPr>
        <p:spPr>
          <a:xfrm>
            <a:off x="1785259" y="5072982"/>
            <a:ext cx="2253343" cy="413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D0A9D-9677-4F78-B37E-C29814480EC9}"/>
              </a:ext>
            </a:extLst>
          </p:cNvPr>
          <p:cNvSpPr/>
          <p:nvPr/>
        </p:nvSpPr>
        <p:spPr>
          <a:xfrm>
            <a:off x="1785259" y="2936541"/>
            <a:ext cx="2253343" cy="367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>
          <a:xfrm>
            <a:off x="1055440" y="2163716"/>
            <a:ext cx="9928120" cy="36574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Tạo </a:t>
            </a:r>
            <a:r>
              <a:rPr lang="en-US" sz="2800" dirty="0" err="1">
                <a:solidFill>
                  <a:schemeClr val="tx1"/>
                </a:solidFill>
              </a:rPr>
              <a:t>chuỗi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ngẫu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nhiên</a:t>
            </a:r>
            <a:r>
              <a:rPr lang="en-US" sz="2800" dirty="0">
                <a:solidFill>
                  <a:schemeClr val="tx1"/>
                </a:solidFill>
              </a:rPr>
              <a:t> (Sequence generation): </a:t>
            </a:r>
            <a:r>
              <a:rPr lang="en-US" sz="2800" dirty="0" err="1">
                <a:solidFill>
                  <a:schemeClr val="tx1"/>
                </a:solidFill>
              </a:rPr>
              <a:t>Danh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sách</a:t>
            </a:r>
            <a:r>
              <a:rPr lang="en-US" sz="2800" dirty="0">
                <a:solidFill>
                  <a:schemeClr val="tx1"/>
                </a:solidFill>
              </a:rPr>
              <a:t> hay </a:t>
            </a:r>
            <a:r>
              <a:rPr lang="en-US" sz="2800" dirty="0" err="1">
                <a:solidFill>
                  <a:schemeClr val="tx1"/>
                </a:solidFill>
              </a:rPr>
              <a:t>bảng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số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ngẫu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nhiên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 Che </a:t>
            </a:r>
            <a:r>
              <a:rPr lang="en-US" sz="2800" dirty="0" err="1">
                <a:solidFill>
                  <a:schemeClr val="tx1"/>
                </a:solidFill>
              </a:rPr>
              <a:t>dấu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phân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bổ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ngẫu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nhiên</a:t>
            </a:r>
            <a:r>
              <a:rPr lang="en-US" sz="2800" dirty="0">
                <a:solidFill>
                  <a:schemeClr val="tx1"/>
                </a:solidFill>
              </a:rPr>
              <a:t> (Allocation Concealment)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</a:rPr>
              <a:t>Thực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hiện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chia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nhóm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ngẫu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nhiên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bệnh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nhân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sự</a:t>
            </a:r>
            <a:r>
              <a:rPr lang="en-US" sz="2800" dirty="0">
                <a:solidFill>
                  <a:schemeClr val="tx1"/>
                </a:solidFill>
              </a:rPr>
              <a:t> (Implementation)</a:t>
            </a:r>
          </a:p>
          <a:p>
            <a:pPr>
              <a:buFontTx/>
              <a:buChar char="-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A5A3-B250-4A72-A199-EE8F20F4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3F95B-14F3-4FD4-AF3A-ADEB96F8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200372"/>
            <a:ext cx="4372585" cy="64290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E707C6-4834-47F4-A6EA-26D35AF6F667}"/>
              </a:ext>
            </a:extLst>
          </p:cNvPr>
          <p:cNvSpPr/>
          <p:nvPr/>
        </p:nvSpPr>
        <p:spPr>
          <a:xfrm>
            <a:off x="7032105" y="22324"/>
            <a:ext cx="2016223" cy="1493247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6DCE4E-DF20-4C4D-BF8B-577A2731274E}"/>
              </a:ext>
            </a:extLst>
          </p:cNvPr>
          <p:cNvSpPr/>
          <p:nvPr/>
        </p:nvSpPr>
        <p:spPr>
          <a:xfrm>
            <a:off x="6928717" y="1544621"/>
            <a:ext cx="2222996" cy="160455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2D46AE-71DD-477D-ACDD-A33D89DB961D}"/>
              </a:ext>
            </a:extLst>
          </p:cNvPr>
          <p:cNvSpPr/>
          <p:nvPr/>
        </p:nvSpPr>
        <p:spPr>
          <a:xfrm>
            <a:off x="6928717" y="3178222"/>
            <a:ext cx="2222996" cy="1604550"/>
          </a:xfrm>
          <a:prstGeom prst="roundRect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E853F-B002-4342-8843-D26E9A9D0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285" y="4811823"/>
            <a:ext cx="380100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6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077080" y="5543640"/>
            <a:ext cx="1904760" cy="34263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083C9547-10EE-46BD-96BF-55ED585F1F18}" type="slidenum">
              <a:rPr lang="en-US" sz="2400" b="1" spc="-1">
                <a:solidFill>
                  <a:srgbClr val="000000"/>
                </a:solidFill>
                <a:latin typeface="Arial Black"/>
              </a:rPr>
              <a:pPr algn="r">
                <a:lnSpc>
                  <a:spcPct val="100000"/>
                </a:lnSpc>
              </a:pPr>
              <a:t>16</a:t>
            </a:fld>
            <a:endParaRPr lang="en-US" sz="2400" spc="-1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904880" y="1028700"/>
            <a:ext cx="8229240" cy="8569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800" spc="-1">
                <a:solidFill>
                  <a:srgbClr val="FFFFFF"/>
                </a:solidFill>
                <a:latin typeface="Arial"/>
              </a:rPr>
              <a:t>Chọn mẫu ngẫu nhiên đơn</a:t>
            </a:r>
            <a:endParaRPr lang="en-US" sz="3800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2362080" y="2286090"/>
            <a:ext cx="7772040" cy="179037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spcBef>
                <a:spcPts val="519"/>
              </a:spcBef>
              <a:buClr>
                <a:srgbClr val="CCCCFF"/>
              </a:buClr>
              <a:buFont typeface="Wingdings" charset="2"/>
              <a:buChar char=""/>
            </a:pPr>
            <a:r>
              <a:rPr lang="en-US" sz="2600" spc="-1">
                <a:solidFill>
                  <a:srgbClr val="000000"/>
                </a:solidFill>
                <a:latin typeface="Arial"/>
              </a:rPr>
              <a:t> Số lẻ cho điều tra APIXABAN; số chẵn gán điều trị enoxaparin</a:t>
            </a:r>
          </a:p>
          <a:p>
            <a:pPr marL="343080" indent="-342720">
              <a:spcBef>
                <a:spcPts val="519"/>
              </a:spcBef>
              <a:buClr>
                <a:srgbClr val="CCCCFF"/>
              </a:buClr>
              <a:buFont typeface="Wingdings" charset="2"/>
              <a:buChar char=""/>
            </a:pPr>
            <a:r>
              <a:rPr lang="en-US" sz="2600" spc="-1">
                <a:solidFill>
                  <a:srgbClr val="000000"/>
                </a:solidFill>
                <a:latin typeface="Arial"/>
              </a:rPr>
              <a:t> APIXABAN enoxaparin APIXABAN APIXABAN APIXABAN enoxaparin enoxaparin APIXABAN </a:t>
            </a:r>
          </a:p>
        </p:txBody>
      </p:sp>
      <p:sp>
        <p:nvSpPr>
          <p:cNvPr id="233" name="CustomShape 4"/>
          <p:cNvSpPr/>
          <p:nvPr/>
        </p:nvSpPr>
        <p:spPr>
          <a:xfrm>
            <a:off x="2024040" y="4446900"/>
            <a:ext cx="6264000" cy="4333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599"/>
              </a:spcBef>
            </a:pPr>
            <a:r>
              <a:rPr lang="en-US" sz="3200" spc="-1">
                <a:solidFill>
                  <a:srgbClr val="000000"/>
                </a:solidFill>
                <a:latin typeface="Tahoma"/>
              </a:rPr>
              <a:t>Số ngẫu nhiên: 	76795667</a:t>
            </a:r>
            <a:endParaRPr lang="en-US" sz="3200" spc="-1">
              <a:latin typeface="Arial"/>
            </a:endParaRPr>
          </a:p>
        </p:txBody>
      </p:sp>
      <p:sp>
        <p:nvSpPr>
          <p:cNvPr id="234" name="Line 5"/>
          <p:cNvSpPr/>
          <p:nvPr/>
        </p:nvSpPr>
        <p:spPr>
          <a:xfrm flipH="1" flipV="1">
            <a:off x="4079640" y="3482460"/>
            <a:ext cx="1730520" cy="1017900"/>
          </a:xfrm>
          <a:prstGeom prst="line">
            <a:avLst/>
          </a:prstGeom>
          <a:ln w="1908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Line 6"/>
          <p:cNvSpPr/>
          <p:nvPr/>
        </p:nvSpPr>
        <p:spPr>
          <a:xfrm flipH="1" flipV="1">
            <a:off x="5881440" y="3482460"/>
            <a:ext cx="214560" cy="964440"/>
          </a:xfrm>
          <a:prstGeom prst="line">
            <a:avLst/>
          </a:prstGeom>
          <a:ln w="1908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Line 7"/>
          <p:cNvSpPr/>
          <p:nvPr/>
        </p:nvSpPr>
        <p:spPr>
          <a:xfrm flipV="1">
            <a:off x="6381480" y="3589650"/>
            <a:ext cx="1357560" cy="857250"/>
          </a:xfrm>
          <a:prstGeom prst="line">
            <a:avLst/>
          </a:prstGeom>
          <a:ln w="1908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8"/>
          <p:cNvSpPr/>
          <p:nvPr/>
        </p:nvSpPr>
        <p:spPr>
          <a:xfrm>
            <a:off x="1774920" y="5211270"/>
            <a:ext cx="8604000" cy="61641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1199"/>
              </a:spcBef>
            </a:pPr>
            <a:r>
              <a:rPr lang="en-US" sz="2000" spc="-1" dirty="0">
                <a:solidFill>
                  <a:srgbClr val="990000"/>
                </a:solidFill>
                <a:latin typeface="Tahoma"/>
              </a:rPr>
              <a:t>factor(</a:t>
            </a:r>
            <a:r>
              <a:rPr lang="en-US" sz="2000" spc="-1" dirty="0" err="1">
                <a:solidFill>
                  <a:srgbClr val="990000"/>
                </a:solidFill>
                <a:latin typeface="Tahoma"/>
              </a:rPr>
              <a:t>runif</a:t>
            </a:r>
            <a:r>
              <a:rPr lang="en-US" sz="2000" spc="-1" dirty="0">
                <a:solidFill>
                  <a:srgbClr val="990000"/>
                </a:solidFill>
                <a:latin typeface="Tahoma"/>
              </a:rPr>
              <a:t>(32)&gt;0.5,labels=c("</a:t>
            </a:r>
            <a:r>
              <a:rPr lang="en-US" sz="2000" spc="-1" dirty="0" err="1">
                <a:solidFill>
                  <a:srgbClr val="990000"/>
                </a:solidFill>
                <a:latin typeface="Tahoma"/>
              </a:rPr>
              <a:t>APIXABAN","enoxaparin</a:t>
            </a:r>
            <a:r>
              <a:rPr lang="en-US" sz="2000" spc="-1" dirty="0">
                <a:solidFill>
                  <a:srgbClr val="990000"/>
                </a:solidFill>
                <a:latin typeface="Tahoma"/>
              </a:rPr>
              <a:t>"))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077080" y="5543640"/>
            <a:ext cx="1904760" cy="34263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fld id="{1A7D5E47-2AF7-4B21-8019-48401659E87D}" type="slidenum">
              <a:rPr lang="en-US" sz="2000" b="1" spc="-1">
                <a:solidFill>
                  <a:srgbClr val="000000"/>
                </a:solidFill>
                <a:latin typeface="Arial Black"/>
              </a:rPr>
              <a:pPr algn="r">
                <a:lnSpc>
                  <a:spcPct val="100000"/>
                </a:lnSpc>
              </a:pPr>
              <a:t>17</a:t>
            </a:fld>
            <a:endParaRPr lang="en-US" sz="2000" spc="-1">
              <a:latin typeface="Times New Roman"/>
            </a:endParaRPr>
          </a:p>
        </p:txBody>
      </p:sp>
      <p:pic>
        <p:nvPicPr>
          <p:cNvPr id="248" name="Picture 4"/>
          <p:cNvPicPr/>
          <p:nvPr/>
        </p:nvPicPr>
        <p:blipFill>
          <a:blip r:embed="rId3" cstate="print"/>
          <a:stretch/>
        </p:blipFill>
        <p:spPr>
          <a:xfrm>
            <a:off x="1524000" y="857250"/>
            <a:ext cx="7857720" cy="4259790"/>
          </a:xfrm>
          <a:prstGeom prst="rect">
            <a:avLst/>
          </a:prstGeom>
          <a:ln w="9360"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1524000" y="4961115"/>
            <a:ext cx="8305800" cy="11650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Tạo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9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danh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sách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ngẫu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nhiên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cho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3 (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mức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ECOG) x 3 (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khu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vực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)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Trong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mỗi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danh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sách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(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thí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dụ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như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ECOG0,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Tây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Âu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),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một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con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số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gán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điều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trị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cho</a:t>
            </a:r>
            <a:r>
              <a:rPr lang="en-US" sz="2000" spc="-1" dirty="0">
                <a:solidFill>
                  <a:srgbClr val="000000"/>
                </a:solidFill>
                <a:latin typeface="Tahoma"/>
              </a:rPr>
              <a:t> 4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</a:rPr>
              <a:t>người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E8A-E430-4B5B-95E0-210B1419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FE76-AFA0-46CD-8F77-D0888B3E682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D1D98-CB66-BBB2-7DDE-A6BED606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441101"/>
            <a:ext cx="10081120" cy="59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3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96A7-C9C3-4F52-8A6A-ADFD7507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2B08-188C-461E-82CF-3A6C24E1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A444-4A40-209B-411D-A1FE9179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4" y="2571882"/>
            <a:ext cx="11773792" cy="31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49D-C716-4D66-BB94-99161FC6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kĩ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đánh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phê</a:t>
            </a:r>
            <a:r>
              <a:rPr lang="en-US" sz="3200" dirty="0"/>
              <a:t> </a:t>
            </a:r>
            <a:r>
              <a:rPr lang="en-US" sz="3200" dirty="0" err="1"/>
              <a:t>phán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casp-uk.net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19D1-36E2-4418-ACAC-B3AA405E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BB30-CF71-4A77-875E-3D8F7011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43084"/>
            <a:ext cx="9144000" cy="5305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1A520-9380-43F1-ABF7-9CFFB29284A6}"/>
              </a:ext>
            </a:extLst>
          </p:cNvPr>
          <p:cNvSpPr txBox="1"/>
          <p:nvPr/>
        </p:nvSpPr>
        <p:spPr>
          <a:xfrm>
            <a:off x="1524000" y="634149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VN_GM_CV_152</a:t>
            </a:r>
          </a:p>
          <a:p>
            <a:r>
              <a:rPr lang="en-US" sz="1200" dirty="0"/>
              <a:t>Exp:31/12/2021</a:t>
            </a:r>
          </a:p>
        </p:txBody>
      </p:sp>
    </p:spTree>
    <p:extLst>
      <p:ext uri="{BB962C8B-B14F-4D97-AF65-F5344CB8AC3E}">
        <p14:creationId xmlns:p14="http://schemas.microsoft.com/office/powerpoint/2010/main" val="274025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8A54-CA9A-2A6B-B75C-309A913F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5D42-575F-1893-B20B-55D2FC6C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A434D-5368-45C2-054E-82DEC2DA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4" y="620688"/>
            <a:ext cx="5124450" cy="5362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790B35-DD4B-6354-4607-30D4104C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17" y="1651929"/>
            <a:ext cx="6300483" cy="40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A3C8-B1FC-645A-9E96-F10EAF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0333-42E3-3A49-D293-04128633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7A34E-CF8E-D88C-7B67-E43661E8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10" y="228599"/>
            <a:ext cx="7759980" cy="64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1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2041-8FC9-63E6-80DA-99185E92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DBF7-6D27-ED00-0FB1-A1D3BE11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B3499-EB08-F858-19AA-DA922891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38" y="380999"/>
            <a:ext cx="7139324" cy="60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4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0EC6-2392-4EA8-BE99-65C0F89D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C0C2-FE2B-43B4-B9B5-28B2730A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5CD207-A0AC-45D1-8830-0131D354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9E9E1"/>
              </a:clrFrom>
              <a:clrTo>
                <a:srgbClr val="E9E9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39" y="-142322"/>
            <a:ext cx="3429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F967409-051D-4926-8D9F-637CAF94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302" y="642349"/>
            <a:ext cx="3181350" cy="1962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6D62E76-C2E8-4FD4-9792-14BA37BA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99" y="1623425"/>
            <a:ext cx="24193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BEE138-271B-4A83-B1A2-55A072B0D525}"/>
              </a:ext>
            </a:extLst>
          </p:cNvPr>
          <p:cNvSpPr txBox="1"/>
          <p:nvPr/>
        </p:nvSpPr>
        <p:spPr>
          <a:xfrm>
            <a:off x="8544272" y="602128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VN_GM_CV_152</a:t>
            </a:r>
          </a:p>
          <a:p>
            <a:r>
              <a:rPr lang="en-US" sz="1200" dirty="0"/>
              <a:t>Exp:31/12/2021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FBF5D-D801-ECB7-24BF-1AD447C7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605" y="3777252"/>
            <a:ext cx="9144000" cy="199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3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Làm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mù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725671"/>
              </p:ext>
            </p:extLst>
          </p:nvPr>
        </p:nvGraphicFramePr>
        <p:xfrm>
          <a:off x="1780084" y="1772816"/>
          <a:ext cx="874846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18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38B4-58F4-6B67-6C0E-1CF5DC20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05C4-74A1-EF56-2EAD-4D94DEE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9B486-03D3-8D15-C64C-EB66447B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64" y="1600200"/>
            <a:ext cx="896907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46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6013-7A14-494F-B412-9BC782B6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FD5A-C1EA-4999-99A9-6D69DA6C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95E73-1AD9-D168-C025-8B73E437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10799"/>
            <a:ext cx="9144000" cy="22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B34B-3856-F47F-70CE-C88890D7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49E5-468B-C00B-749D-B3006536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36ED7-F991-5867-75EE-31A3125A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3" y="836711"/>
            <a:ext cx="8806234" cy="51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6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3CBA-0168-C00A-42EA-047E130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7C31-A264-91DE-EC75-5D11BFD5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D4A41-BA89-2BCF-CFB8-705B1E0D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54026"/>
            <a:ext cx="7632846" cy="6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7696-6A7D-CF88-63F1-31E86526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4510-D279-2008-9282-DDEA2284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1E38-FA29-5CBC-ABB8-41BE3374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84561"/>
            <a:ext cx="9144000" cy="26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2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1EF4-D53F-4FD9-8307-10E8CB17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56D3-A3AC-4B70-BDB4-BEC82574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2C155-1291-4835-BBD6-832233BC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99" y="228600"/>
            <a:ext cx="832601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F6AF-D759-E2B7-0012-7A7DDE5E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F603-BD80-2BD3-137D-9F890C75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5665B-7D7D-3545-5AAA-22D25A2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32784"/>
            <a:ext cx="534352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7BA89-363C-740A-6CA2-AF06886F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0" y="3405620"/>
            <a:ext cx="5248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FE6E-8AD6-62CC-4ACC-C4F6682D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2C4C-3959-192E-BE0C-B89097D9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0654C-45D4-E740-84F9-300D8E01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236324"/>
            <a:ext cx="9144000" cy="53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316E-1FBD-8F07-8067-42877540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;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EFF7-4D2E-5E1C-3911-4693FA2A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9C081-50C2-2C95-798C-7C1CD405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6" y="3284984"/>
            <a:ext cx="5239481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498C0-CBBC-030F-A5FB-7A90717F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573016"/>
            <a:ext cx="539190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0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309-49C1-647D-0D51-0F355D25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098D-16C9-AEDE-A8E9-D31C4B3C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CC3B1-8CC0-41B9-7992-C0C6BF5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215862"/>
            <a:ext cx="9461152" cy="53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5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670C-34BC-CB3D-BE30-24CB6A86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can </a:t>
            </a:r>
            <a:r>
              <a:rPr lang="en-US" dirty="0" err="1"/>
              <a:t>thiệp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BB50-523B-7BEB-D6E4-02043042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9252F-A4DD-6EE0-9650-CF40C496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52936"/>
            <a:ext cx="9144000" cy="15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93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06FA-3B90-48F8-B467-0509D19F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Lợi</a:t>
            </a:r>
            <a:r>
              <a:rPr lang="en-US" sz="3600" dirty="0"/>
              <a:t> </a:t>
            </a:r>
            <a:r>
              <a:rPr lang="en-US" sz="3600" dirty="0" err="1"/>
              <a:t>ích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can </a:t>
            </a:r>
            <a:r>
              <a:rPr lang="en-US" sz="3600" dirty="0" err="1"/>
              <a:t>thiệp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lớn</a:t>
            </a:r>
            <a:r>
              <a:rPr lang="en-US" sz="3600" dirty="0"/>
              <a:t> </a:t>
            </a:r>
            <a:r>
              <a:rPr lang="en-US" sz="3600" dirty="0" err="1"/>
              <a:t>hơn</a:t>
            </a:r>
            <a:r>
              <a:rPr lang="en-US" sz="3600" dirty="0"/>
              <a:t> </a:t>
            </a:r>
            <a:r>
              <a:rPr lang="en-US" sz="3600" dirty="0" err="1"/>
              <a:t>nguy</a:t>
            </a:r>
            <a:r>
              <a:rPr lang="en-US" sz="3600" dirty="0"/>
              <a:t> </a:t>
            </a:r>
            <a:r>
              <a:rPr lang="en-US" sz="3600" dirty="0" err="1"/>
              <a:t>hại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chi </a:t>
            </a:r>
            <a:r>
              <a:rPr lang="en-US" sz="3600" dirty="0" err="1"/>
              <a:t>phí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8861-AECD-486B-5E28-8A594882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AD27C-45E6-FAFF-0B3F-06B333B9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9" y="1196752"/>
            <a:ext cx="11032114" cy="37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94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32CB-FEB0-8F02-806E-4E3B97D5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1E73-916A-D44B-632F-A190A2DE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98913-5ED0-F935-B685-93DCDF2D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79" y="221991"/>
            <a:ext cx="8637442" cy="5184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1863A-E46D-4EB2-B0E5-F122FCE0D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88" y="5829032"/>
            <a:ext cx="876422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5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117E-470B-BDB1-99D1-D041657F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1379200" cy="114300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/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F752-9F42-4548-BD91-47A7E485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EC69A-6208-A04E-7A10-388A5EAF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375614"/>
            <a:ext cx="9144000" cy="45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34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3CBA-0168-C00A-42EA-047E130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7C31-A264-91DE-EC75-5D11BFD5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D4A41-BA89-2BCF-CFB8-705B1E0D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154026"/>
            <a:ext cx="7632846" cy="654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02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E8E8-CFB7-4349-96DD-682FE3A1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1CD75-F837-9739-5B40-8AEA4D83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142" y="1839887"/>
            <a:ext cx="8933716" cy="4397426"/>
          </a:xfrm>
        </p:spPr>
      </p:pic>
    </p:spTree>
    <p:extLst>
      <p:ext uri="{BB962C8B-B14F-4D97-AF65-F5344CB8AC3E}">
        <p14:creationId xmlns:p14="http://schemas.microsoft.com/office/powerpoint/2010/main" val="343280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94CE-ED31-4EBB-B296-95B9A36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6805-EF67-42AC-B83E-7DC7F07A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	the results of the study valid?</a:t>
            </a:r>
            <a:br>
              <a:rPr lang="en-US" dirty="0"/>
            </a:b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results? </a:t>
            </a:r>
            <a:br>
              <a:rPr lang="en-US" dirty="0"/>
            </a:b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endParaRPr lang="en-US" dirty="0"/>
          </a:p>
          <a:p>
            <a:r>
              <a:rPr lang="en-US" dirty="0"/>
              <a:t>Will the results help locally?	</a:t>
            </a:r>
            <a:br>
              <a:rPr lang="en-US" dirty="0"/>
            </a:b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(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) hay </a:t>
            </a:r>
            <a:r>
              <a:rPr lang="en-US" dirty="0" err="1"/>
              <a:t>không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41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389E-DD8B-9CCF-C763-02E5B94F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1DCC-2E19-463A-D3FC-1C6B972A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4626-CAEA-8691-63D2-27D4DA76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00200"/>
            <a:ext cx="9144000" cy="46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50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E12F-71A5-2730-E057-D993ECA5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B18B71-879A-9CC0-CB3B-EDF8B7307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606" y="2766964"/>
            <a:ext cx="7750784" cy="22938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0FD26-E7FC-E40E-0214-83263D9E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72" y="476673"/>
            <a:ext cx="7937113" cy="2351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FA5F0-58C5-C356-C91B-358906738821}"/>
              </a:ext>
            </a:extLst>
          </p:cNvPr>
          <p:cNvSpPr txBox="1"/>
          <p:nvPr/>
        </p:nvSpPr>
        <p:spPr>
          <a:xfrm>
            <a:off x="1840260" y="5157193"/>
            <a:ext cx="8511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Dinh </a:t>
            </a:r>
            <a:r>
              <a:rPr lang="en-US" sz="2800" dirty="0" err="1"/>
              <a:t>dưỡng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trễ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 </a:t>
            </a:r>
            <a:r>
              <a:rPr lang="en-US" sz="2800" dirty="0" err="1"/>
              <a:t>nhiễm</a:t>
            </a:r>
            <a:r>
              <a:rPr lang="en-US" sz="2800" dirty="0"/>
              <a:t> </a:t>
            </a:r>
            <a:r>
              <a:rPr lang="en-US" sz="2800" dirty="0" err="1"/>
              <a:t>trùng</a:t>
            </a:r>
            <a:r>
              <a:rPr lang="en-US" sz="2800" dirty="0"/>
              <a:t>,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 chi </a:t>
            </a:r>
            <a:r>
              <a:rPr lang="en-US" sz="2800" dirty="0" err="1"/>
              <a:t>phí</a:t>
            </a:r>
            <a:r>
              <a:rPr lang="en-US" sz="2800" dirty="0"/>
              <a:t> y </a:t>
            </a:r>
            <a:r>
              <a:rPr lang="en-US" sz="2800" dirty="0" err="1"/>
              <a:t>tế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06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94CE-ED31-4EBB-B296-95B9A36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RCT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6805-EF67-42AC-B83E-7DC7F07A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66" y="1600200"/>
            <a:ext cx="9016868" cy="4876800"/>
          </a:xfrm>
        </p:spPr>
        <p:txBody>
          <a:bodyPr/>
          <a:lstStyle/>
          <a:p>
            <a:r>
              <a:rPr lang="en-US" dirty="0"/>
              <a:t>Is the basic study design valid for a randomized controlled trial?</a:t>
            </a:r>
            <a:br>
              <a:rPr lang="en-US" dirty="0"/>
            </a:b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?</a:t>
            </a:r>
          </a:p>
          <a:p>
            <a:r>
              <a:rPr lang="en-US" dirty="0"/>
              <a:t>Was the study methodologically sound?</a:t>
            </a:r>
            <a:br>
              <a:rPr lang="en-US" dirty="0"/>
            </a:b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?</a:t>
            </a:r>
          </a:p>
          <a:p>
            <a:r>
              <a:rPr lang="en-US" dirty="0"/>
              <a:t>What are the results? </a:t>
            </a:r>
            <a:br>
              <a:rPr lang="en-US" dirty="0"/>
            </a:b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r>
              <a:rPr lang="en-US" dirty="0"/>
              <a:t>Will the results help locally?	</a:t>
            </a:r>
            <a:br>
              <a:rPr lang="en-US" dirty="0"/>
            </a:b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(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) hay </a:t>
            </a:r>
            <a:r>
              <a:rPr lang="en-US" dirty="0" err="1"/>
              <a:t>không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0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0660-FF8F-41B6-9337-D4901F22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7FDE-6323-4A0C-8BA9-0FBF3A48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971B4-1DDA-44CE-B290-198309DB5BFA}"/>
              </a:ext>
            </a:extLst>
          </p:cNvPr>
          <p:cNvSpPr txBox="1"/>
          <p:nvPr/>
        </p:nvSpPr>
        <p:spPr>
          <a:xfrm>
            <a:off x="3379482" y="6574795"/>
            <a:ext cx="7288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Gillies et al. Macular Atrophy in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nAMD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. Ophthalmology Volume 127, Number 2, February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9726B-F1C4-50E7-5D92-D53BE972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9" y="31079"/>
            <a:ext cx="7106642" cy="2772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EB6BD-BDE6-DA09-B354-BE9207CF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27" y="3212976"/>
            <a:ext cx="678274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7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883E-B8BB-DE42-F40F-7BEF2CC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727F-C816-EFAE-5859-77A99278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6188-ECB2-3886-F847-59B2C2E6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79BAB-EB3B-4ACB-BE9B-6656ED4E60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BCD68-B301-7806-1BF6-BB8AD93B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709"/>
            <a:ext cx="7239000" cy="244687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5CEA1B-39F9-C79F-D8FB-FFE5F621EFA8}"/>
              </a:ext>
            </a:extLst>
          </p:cNvPr>
          <p:cNvSpPr txBox="1">
            <a:spLocks/>
          </p:cNvSpPr>
          <p:nvPr/>
        </p:nvSpPr>
        <p:spPr bwMode="auto">
          <a:xfrm>
            <a:off x="6518633" y="2390684"/>
            <a:ext cx="4648200" cy="417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err="1"/>
              <a:t>Bệnh</a:t>
            </a:r>
            <a:r>
              <a:rPr lang="en-US" sz="2000" kern="0" dirty="0"/>
              <a:t> </a:t>
            </a:r>
            <a:r>
              <a:rPr lang="en-US" sz="2000" kern="0" dirty="0" err="1"/>
              <a:t>nguy</a:t>
            </a:r>
            <a:r>
              <a:rPr lang="en-US" sz="2000" kern="0" dirty="0"/>
              <a:t> </a:t>
            </a:r>
            <a:r>
              <a:rPr lang="en-US" sz="2000" kern="0" dirty="0" err="1"/>
              <a:t>kịch</a:t>
            </a:r>
            <a:r>
              <a:rPr lang="en-US" sz="2000" kern="0" dirty="0"/>
              <a:t> </a:t>
            </a:r>
            <a:r>
              <a:rPr lang="en-US" sz="2000" kern="0" dirty="0" err="1"/>
              <a:t>gây</a:t>
            </a:r>
            <a:r>
              <a:rPr lang="en-US" sz="2000" kern="0" dirty="0"/>
              <a:t> </a:t>
            </a:r>
            <a:r>
              <a:rPr lang="en-US" sz="2000" kern="0" dirty="0" err="1"/>
              <a:t>kém</a:t>
            </a:r>
            <a:r>
              <a:rPr lang="en-US" sz="2000" kern="0" dirty="0"/>
              <a:t> </a:t>
            </a:r>
            <a:r>
              <a:rPr lang="en-US" sz="2000" kern="0" dirty="0" err="1"/>
              <a:t>ăn</a:t>
            </a:r>
            <a:r>
              <a:rPr lang="en-US" sz="2000" kern="0" dirty="0"/>
              <a:t> </a:t>
            </a:r>
            <a:r>
              <a:rPr lang="en-US" sz="2000" kern="0" dirty="0" err="1"/>
              <a:t>khiến</a:t>
            </a:r>
            <a:r>
              <a:rPr lang="en-US" sz="2000" kern="0" dirty="0"/>
              <a:t> </a:t>
            </a:r>
            <a:r>
              <a:rPr lang="en-US" sz="2000" kern="0" dirty="0" err="1"/>
              <a:t>bệnh</a:t>
            </a:r>
            <a:r>
              <a:rPr lang="en-US" sz="2000" kern="0" dirty="0"/>
              <a:t> </a:t>
            </a:r>
            <a:r>
              <a:rPr lang="en-US" sz="2000" kern="0" dirty="0" err="1"/>
              <a:t>nhân</a:t>
            </a:r>
            <a:r>
              <a:rPr lang="en-US" sz="2000" kern="0" dirty="0"/>
              <a:t> </a:t>
            </a:r>
            <a:r>
              <a:rPr lang="en-US" sz="2000" kern="0" dirty="0" err="1"/>
              <a:t>thiếu</a:t>
            </a:r>
            <a:r>
              <a:rPr lang="en-US" sz="2000" kern="0" dirty="0"/>
              <a:t> </a:t>
            </a:r>
            <a:r>
              <a:rPr lang="en-US" sz="2000" kern="0" dirty="0" err="1"/>
              <a:t>hụt</a:t>
            </a:r>
            <a:r>
              <a:rPr lang="en-US" sz="2000" kern="0" dirty="0"/>
              <a:t> </a:t>
            </a:r>
            <a:r>
              <a:rPr lang="en-US" sz="2000" kern="0" dirty="0" err="1"/>
              <a:t>năng</a:t>
            </a:r>
            <a:r>
              <a:rPr lang="en-US" sz="2000" kern="0" dirty="0"/>
              <a:t> </a:t>
            </a:r>
            <a:r>
              <a:rPr lang="en-US" sz="2000" kern="0" dirty="0" err="1"/>
              <a:t>lượng</a:t>
            </a:r>
            <a:endParaRPr lang="en-US" sz="2000" kern="0" dirty="0"/>
          </a:p>
          <a:p>
            <a:r>
              <a:rPr lang="en-US" sz="2000" kern="0" dirty="0" err="1"/>
              <a:t>Cần</a:t>
            </a:r>
            <a:r>
              <a:rPr lang="en-US" sz="2000" kern="0" dirty="0"/>
              <a:t> </a:t>
            </a:r>
            <a:r>
              <a:rPr lang="en-US" sz="2000" kern="0" dirty="0" err="1"/>
              <a:t>tối</a:t>
            </a:r>
            <a:r>
              <a:rPr lang="en-US" sz="2000" kern="0" dirty="0"/>
              <a:t> </a:t>
            </a:r>
            <a:r>
              <a:rPr lang="en-US" sz="2000" kern="0" dirty="0" err="1"/>
              <a:t>ưu</a:t>
            </a:r>
            <a:r>
              <a:rPr lang="en-US" sz="2000" kern="0" dirty="0"/>
              <a:t> </a:t>
            </a:r>
            <a:r>
              <a:rPr lang="en-US" sz="2000" kern="0" dirty="0" err="1"/>
              <a:t>hóa</a:t>
            </a:r>
            <a:r>
              <a:rPr lang="en-US" sz="2000" kern="0" dirty="0"/>
              <a:t> </a:t>
            </a:r>
            <a:r>
              <a:rPr lang="en-US" sz="2000" kern="0" dirty="0" err="1"/>
              <a:t>hỗ</a:t>
            </a:r>
            <a:r>
              <a:rPr lang="en-US" sz="2000" kern="0" dirty="0"/>
              <a:t> </a:t>
            </a:r>
            <a:r>
              <a:rPr lang="en-US" sz="2000" kern="0" dirty="0" err="1"/>
              <a:t>trợ</a:t>
            </a:r>
            <a:r>
              <a:rPr lang="en-US" sz="2000" kern="0" dirty="0"/>
              <a:t> </a:t>
            </a:r>
            <a:r>
              <a:rPr lang="en-US" sz="2000" kern="0" dirty="0" err="1"/>
              <a:t>dinh</a:t>
            </a:r>
            <a:r>
              <a:rPr lang="en-US" sz="2000" kern="0" dirty="0"/>
              <a:t> </a:t>
            </a:r>
            <a:r>
              <a:rPr lang="en-US" sz="2000" kern="0" dirty="0" err="1"/>
              <a:t>dưỡng</a:t>
            </a:r>
            <a:r>
              <a:rPr lang="en-US" sz="2000" kern="0" dirty="0"/>
              <a:t> </a:t>
            </a:r>
            <a:r>
              <a:rPr lang="en-US" sz="2000" kern="0" dirty="0" err="1"/>
              <a:t>nhân</a:t>
            </a:r>
            <a:r>
              <a:rPr lang="en-US" sz="2000" kern="0" dirty="0"/>
              <a:t> </a:t>
            </a:r>
            <a:r>
              <a:rPr lang="en-US" sz="2000" kern="0" dirty="0" err="1"/>
              <a:t>tạo</a:t>
            </a:r>
            <a:r>
              <a:rPr lang="en-US" sz="2000" kern="0" dirty="0"/>
              <a:t> </a:t>
            </a:r>
            <a:r>
              <a:rPr lang="en-US" sz="2000" kern="0" dirty="0" err="1"/>
              <a:t>về</a:t>
            </a:r>
            <a:r>
              <a:rPr lang="en-US" sz="2000" kern="0" dirty="0"/>
              <a:t> con </a:t>
            </a:r>
            <a:r>
              <a:rPr lang="en-US" sz="2000" kern="0" dirty="0" err="1"/>
              <a:t>đường</a:t>
            </a:r>
            <a:r>
              <a:rPr lang="en-US" sz="2000" kern="0" dirty="0"/>
              <a:t> </a:t>
            </a:r>
            <a:r>
              <a:rPr lang="en-US" sz="2000" kern="0" dirty="0" err="1"/>
              <a:t>nuôi</a:t>
            </a:r>
            <a:r>
              <a:rPr lang="en-US" sz="2000" kern="0" dirty="0"/>
              <a:t> </a:t>
            </a:r>
            <a:r>
              <a:rPr lang="en-US" sz="2000" kern="0" dirty="0" err="1"/>
              <a:t>ăn</a:t>
            </a:r>
            <a:r>
              <a:rPr lang="en-US" sz="2000" kern="0" dirty="0"/>
              <a:t>, </a:t>
            </a:r>
            <a:r>
              <a:rPr lang="en-US" sz="2000" kern="0" dirty="0" err="1"/>
              <a:t>thời</a:t>
            </a:r>
            <a:r>
              <a:rPr lang="en-US" sz="2000" kern="0" dirty="0"/>
              <a:t> </a:t>
            </a:r>
            <a:r>
              <a:rPr lang="en-US" sz="2000" kern="0" dirty="0" err="1"/>
              <a:t>gian</a:t>
            </a:r>
            <a:r>
              <a:rPr lang="en-US" sz="2000" kern="0" dirty="0"/>
              <a:t> </a:t>
            </a:r>
            <a:r>
              <a:rPr lang="en-US" sz="2000" kern="0" dirty="0" err="1"/>
              <a:t>bắt</a:t>
            </a:r>
            <a:r>
              <a:rPr lang="en-US" sz="2000" kern="0" dirty="0"/>
              <a:t> </a:t>
            </a:r>
            <a:r>
              <a:rPr lang="en-US" sz="2000" kern="0" dirty="0" err="1"/>
              <a:t>đầu</a:t>
            </a:r>
            <a:r>
              <a:rPr lang="en-US" sz="2000" kern="0" dirty="0"/>
              <a:t>, </a:t>
            </a:r>
            <a:r>
              <a:rPr lang="en-US" sz="2000" kern="0" dirty="0" err="1"/>
              <a:t>số</a:t>
            </a:r>
            <a:r>
              <a:rPr lang="en-US" sz="2000" kern="0" dirty="0"/>
              <a:t> </a:t>
            </a:r>
            <a:r>
              <a:rPr lang="en-US" sz="2000" kern="0" dirty="0" err="1"/>
              <a:t>lượng</a:t>
            </a:r>
            <a:r>
              <a:rPr lang="en-US" sz="2000" kern="0" dirty="0"/>
              <a:t> </a:t>
            </a:r>
            <a:r>
              <a:rPr lang="en-US" sz="2000" kern="0" dirty="0" err="1"/>
              <a:t>calori</a:t>
            </a:r>
            <a:r>
              <a:rPr lang="en-US" sz="2000" kern="0" dirty="0"/>
              <a:t>, </a:t>
            </a:r>
            <a:r>
              <a:rPr lang="en-US" sz="2000" kern="0" dirty="0" err="1"/>
              <a:t>loại</a:t>
            </a:r>
            <a:r>
              <a:rPr lang="en-US" sz="2000" kern="0" dirty="0"/>
              <a:t> </a:t>
            </a:r>
            <a:r>
              <a:rPr lang="en-US" sz="2000" kern="0" dirty="0" err="1"/>
              <a:t>chất</a:t>
            </a:r>
            <a:r>
              <a:rPr lang="en-US" sz="2000" kern="0" dirty="0"/>
              <a:t> </a:t>
            </a:r>
            <a:r>
              <a:rPr lang="en-US" sz="2000" kern="0" dirty="0" err="1"/>
              <a:t>dinh</a:t>
            </a:r>
            <a:r>
              <a:rPr lang="en-US" sz="2000" kern="0" dirty="0"/>
              <a:t> </a:t>
            </a:r>
            <a:r>
              <a:rPr lang="en-US" sz="2000" kern="0" dirty="0" err="1"/>
              <a:t>dưỡng</a:t>
            </a:r>
            <a:r>
              <a:rPr lang="en-US" sz="2000" kern="0" dirty="0"/>
              <a:t>.</a:t>
            </a:r>
          </a:p>
          <a:p>
            <a:r>
              <a:rPr lang="en-US" sz="2000" kern="0" dirty="0"/>
              <a:t>Cho </a:t>
            </a:r>
            <a:r>
              <a:rPr lang="en-US" sz="2000" kern="0" dirty="0" err="1"/>
              <a:t>ăn</a:t>
            </a:r>
            <a:r>
              <a:rPr lang="en-US" sz="2000" kern="0" dirty="0"/>
              <a:t> </a:t>
            </a:r>
            <a:r>
              <a:rPr lang="en-US" sz="2000" kern="0" dirty="0" err="1"/>
              <a:t>đường</a:t>
            </a:r>
            <a:r>
              <a:rPr lang="en-US" sz="2000" kern="0" dirty="0"/>
              <a:t> </a:t>
            </a:r>
            <a:r>
              <a:rPr lang="en-US" sz="2000" kern="0" dirty="0" err="1"/>
              <a:t>tiêu</a:t>
            </a:r>
            <a:r>
              <a:rPr lang="en-US" sz="2000" kern="0" dirty="0"/>
              <a:t> </a:t>
            </a:r>
            <a:r>
              <a:rPr lang="en-US" sz="2000" kern="0" dirty="0" err="1"/>
              <a:t>hóa</a:t>
            </a:r>
            <a:r>
              <a:rPr lang="en-US" sz="2000" kern="0" dirty="0"/>
              <a:t> </a:t>
            </a:r>
            <a:r>
              <a:rPr lang="en-US" sz="2000" kern="0" dirty="0" err="1"/>
              <a:t>ít</a:t>
            </a:r>
            <a:r>
              <a:rPr lang="en-US" sz="2000" kern="0" dirty="0"/>
              <a:t> </a:t>
            </a:r>
            <a:r>
              <a:rPr lang="en-US" sz="2000" kern="0" dirty="0" err="1"/>
              <a:t>biến</a:t>
            </a:r>
            <a:r>
              <a:rPr lang="en-US" sz="2000" kern="0" dirty="0"/>
              <a:t> </a:t>
            </a:r>
            <a:r>
              <a:rPr lang="en-US" sz="2000" kern="0" dirty="0" err="1"/>
              <a:t>chứng</a:t>
            </a:r>
            <a:r>
              <a:rPr lang="en-US" sz="2000" kern="0" dirty="0"/>
              <a:t> </a:t>
            </a:r>
            <a:r>
              <a:rPr lang="en-US" sz="2000" kern="0" dirty="0" err="1"/>
              <a:t>và</a:t>
            </a:r>
            <a:r>
              <a:rPr lang="en-US" sz="2000" kern="0" dirty="0"/>
              <a:t> </a:t>
            </a:r>
            <a:r>
              <a:rPr lang="en-US" sz="2000" kern="0" dirty="0" err="1"/>
              <a:t>ít</a:t>
            </a:r>
            <a:r>
              <a:rPr lang="en-US" sz="2000" kern="0" dirty="0"/>
              <a:t> </a:t>
            </a:r>
            <a:r>
              <a:rPr lang="en-US" sz="2000" kern="0" dirty="0" err="1"/>
              <a:t>tốn</a:t>
            </a:r>
            <a:r>
              <a:rPr lang="en-US" sz="2000" kern="0" dirty="0"/>
              <a:t> </a:t>
            </a:r>
            <a:r>
              <a:rPr lang="en-US" sz="2000" kern="0" dirty="0" err="1"/>
              <a:t>kém</a:t>
            </a:r>
            <a:r>
              <a:rPr lang="en-US" sz="2000" kern="0" dirty="0"/>
              <a:t> (</a:t>
            </a:r>
            <a:r>
              <a:rPr lang="en-US" sz="2000" kern="0" dirty="0" err="1"/>
              <a:t>hơn</a:t>
            </a:r>
            <a:r>
              <a:rPr lang="en-US" sz="2000" kern="0" dirty="0"/>
              <a:t> </a:t>
            </a:r>
            <a:r>
              <a:rPr lang="en-US" sz="2000" kern="0" dirty="0" err="1"/>
              <a:t>cho</a:t>
            </a:r>
            <a:r>
              <a:rPr lang="en-US" sz="2000" kern="0" dirty="0"/>
              <a:t> </a:t>
            </a:r>
            <a:r>
              <a:rPr lang="en-US" sz="2000" kern="0" dirty="0" err="1"/>
              <a:t>ăn</a:t>
            </a:r>
            <a:r>
              <a:rPr lang="en-US" sz="2000" kern="0" dirty="0"/>
              <a:t> </a:t>
            </a:r>
            <a:r>
              <a:rPr lang="en-US" sz="2000" kern="0" dirty="0" err="1"/>
              <a:t>đường</a:t>
            </a:r>
            <a:r>
              <a:rPr lang="en-US" sz="2000" kern="0" dirty="0"/>
              <a:t> </a:t>
            </a:r>
            <a:r>
              <a:rPr lang="en-US" sz="2000" kern="0" dirty="0" err="1"/>
              <a:t>tĩnh</a:t>
            </a:r>
            <a:r>
              <a:rPr lang="en-US" sz="2000" kern="0" dirty="0"/>
              <a:t> </a:t>
            </a:r>
            <a:r>
              <a:rPr lang="en-US" sz="2000" kern="0" dirty="0" err="1"/>
              <a:t>mạch</a:t>
            </a:r>
            <a:r>
              <a:rPr lang="en-US" sz="2000" kern="0" dirty="0"/>
              <a:t>)</a:t>
            </a:r>
          </a:p>
          <a:p>
            <a:r>
              <a:rPr lang="en-US" sz="2000" kern="0" dirty="0" err="1"/>
              <a:t>Dù</a:t>
            </a:r>
            <a:r>
              <a:rPr lang="en-US" sz="2000" kern="0" dirty="0"/>
              <a:t> </a:t>
            </a:r>
            <a:r>
              <a:rPr lang="en-US" sz="2000" kern="0" dirty="0" err="1"/>
              <a:t>vậy</a:t>
            </a:r>
            <a:r>
              <a:rPr lang="en-US" sz="2000" kern="0" dirty="0"/>
              <a:t> </a:t>
            </a:r>
            <a:r>
              <a:rPr lang="en-US" sz="2000" kern="0" dirty="0" err="1"/>
              <a:t>có</a:t>
            </a:r>
            <a:r>
              <a:rPr lang="en-US" sz="2000" kern="0" dirty="0"/>
              <a:t> </a:t>
            </a:r>
            <a:r>
              <a:rPr lang="en-US" sz="2000" kern="0" dirty="0" err="1"/>
              <a:t>thể</a:t>
            </a:r>
            <a:r>
              <a:rPr lang="en-US" sz="2000" kern="0" dirty="0"/>
              <a:t> </a:t>
            </a:r>
            <a:r>
              <a:rPr lang="en-US" sz="2000" kern="0" dirty="0" err="1"/>
              <a:t>không</a:t>
            </a:r>
            <a:r>
              <a:rPr lang="en-US" sz="2000" kern="0" dirty="0"/>
              <a:t> </a:t>
            </a:r>
            <a:r>
              <a:rPr lang="en-US" sz="2000" kern="0" dirty="0" err="1"/>
              <a:t>đạt</a:t>
            </a:r>
            <a:r>
              <a:rPr lang="en-US" sz="2000" kern="0" dirty="0"/>
              <a:t> </a:t>
            </a:r>
            <a:r>
              <a:rPr lang="en-US" sz="2000" kern="0" dirty="0" err="1"/>
              <a:t>được</a:t>
            </a:r>
            <a:r>
              <a:rPr lang="en-US" sz="2000" kern="0" dirty="0"/>
              <a:t> </a:t>
            </a:r>
            <a:r>
              <a:rPr lang="en-US" sz="2000" kern="0" dirty="0" err="1"/>
              <a:t>mục</a:t>
            </a:r>
            <a:r>
              <a:rPr lang="en-US" sz="2000" kern="0" dirty="0"/>
              <a:t> </a:t>
            </a:r>
            <a:r>
              <a:rPr lang="en-US" sz="2000" kern="0" dirty="0" err="1"/>
              <a:t>tiêu</a:t>
            </a:r>
            <a:r>
              <a:rPr lang="en-US" sz="2000" kern="0" dirty="0"/>
              <a:t> </a:t>
            </a:r>
            <a:r>
              <a:rPr lang="en-US" sz="2000" kern="0" dirty="0" err="1"/>
              <a:t>calori</a:t>
            </a:r>
            <a:r>
              <a:rPr lang="en-US" sz="2000" kern="0" dirty="0"/>
              <a:t> </a:t>
            </a:r>
            <a:r>
              <a:rPr lang="en-US" sz="2000" kern="0" dirty="0" err="1"/>
              <a:t>gây</a:t>
            </a:r>
            <a:r>
              <a:rPr lang="en-US" sz="2000" kern="0" dirty="0"/>
              <a:t> </a:t>
            </a:r>
            <a:r>
              <a:rPr lang="en-US" sz="2000" kern="0" dirty="0" err="1"/>
              <a:t>suy</a:t>
            </a:r>
            <a:r>
              <a:rPr lang="en-US" sz="2000" kern="0" dirty="0"/>
              <a:t> </a:t>
            </a:r>
            <a:r>
              <a:rPr lang="en-US" sz="2000" kern="0" dirty="0" err="1"/>
              <a:t>yếu</a:t>
            </a:r>
            <a:r>
              <a:rPr lang="en-US" sz="2000" kern="0" dirty="0"/>
              <a:t>, </a:t>
            </a:r>
            <a:r>
              <a:rPr lang="en-US" sz="2000" kern="0" dirty="0" err="1"/>
              <a:t>nhiễm</a:t>
            </a:r>
            <a:r>
              <a:rPr lang="en-US" sz="2000" kern="0" dirty="0"/>
              <a:t> </a:t>
            </a:r>
            <a:r>
              <a:rPr lang="en-US" sz="2000" kern="0" dirty="0" err="1"/>
              <a:t>trùng</a:t>
            </a:r>
            <a:r>
              <a:rPr lang="en-US" sz="2000" kern="0" dirty="0"/>
              <a:t>, </a:t>
            </a:r>
            <a:r>
              <a:rPr lang="en-US" sz="2000" kern="0" dirty="0" err="1"/>
              <a:t>kéo</a:t>
            </a:r>
            <a:r>
              <a:rPr lang="en-US" sz="2000" kern="0" dirty="0"/>
              <a:t> </a:t>
            </a:r>
            <a:r>
              <a:rPr lang="en-US" sz="2000" kern="0" dirty="0" err="1"/>
              <a:t>dài</a:t>
            </a:r>
            <a:r>
              <a:rPr lang="en-US" sz="2000" kern="0" dirty="0"/>
              <a:t> </a:t>
            </a:r>
            <a:r>
              <a:rPr lang="en-US" sz="2000" kern="0" dirty="0" err="1"/>
              <a:t>thờ</a:t>
            </a:r>
            <a:r>
              <a:rPr lang="en-US" sz="2000" kern="0" dirty="0"/>
              <a:t> </a:t>
            </a:r>
            <a:r>
              <a:rPr lang="en-US" sz="2000" kern="0" dirty="0" err="1"/>
              <a:t>máy</a:t>
            </a:r>
            <a:endParaRPr lang="en-US" sz="2000" kern="0" dirty="0"/>
          </a:p>
          <a:p>
            <a:pPr marL="0" indent="0">
              <a:buNone/>
            </a:pPr>
            <a:endParaRPr lang="en-US" sz="2000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17FE48-BB27-88AF-8181-458208D0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65" y="2535382"/>
            <a:ext cx="4093059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2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883E-B8BB-DE42-F40F-7BEF2CC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57C701-A22A-4D2C-102C-540E68D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711" y="3068960"/>
            <a:ext cx="4391891" cy="30496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6188-ECB2-3886-F847-59B2C2E6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79BAB-EB3B-4ACB-BE9B-6656ED4E606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5CEA1B-39F9-C79F-D8FB-FFE5F621EFA8}"/>
              </a:ext>
            </a:extLst>
          </p:cNvPr>
          <p:cNvSpPr txBox="1">
            <a:spLocks/>
          </p:cNvSpPr>
          <p:nvPr/>
        </p:nvSpPr>
        <p:spPr bwMode="auto">
          <a:xfrm>
            <a:off x="5315400" y="145473"/>
            <a:ext cx="6541240" cy="417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err="1"/>
              <a:t>Kết</a:t>
            </a:r>
            <a:r>
              <a:rPr lang="en-US" sz="2200" kern="0" dirty="0"/>
              <a:t> </a:t>
            </a:r>
            <a:r>
              <a:rPr lang="en-US" sz="2200" kern="0" dirty="0" err="1"/>
              <a:t>hợp</a:t>
            </a:r>
            <a:r>
              <a:rPr lang="en-US" sz="2200" kern="0" dirty="0"/>
              <a:t> </a:t>
            </a:r>
            <a:r>
              <a:rPr lang="en-US" sz="2200" kern="0" dirty="0" err="1"/>
              <a:t>nuôi</a:t>
            </a:r>
            <a:r>
              <a:rPr lang="en-US" sz="2200" kern="0" dirty="0"/>
              <a:t> </a:t>
            </a:r>
            <a:r>
              <a:rPr lang="en-US" sz="2200" kern="0" dirty="0" err="1"/>
              <a:t>ăn</a:t>
            </a:r>
            <a:r>
              <a:rPr lang="en-US" sz="2200" kern="0" dirty="0"/>
              <a:t> </a:t>
            </a:r>
            <a:r>
              <a:rPr lang="en-US" sz="2200" kern="0" dirty="0" err="1"/>
              <a:t>đường</a:t>
            </a:r>
            <a:r>
              <a:rPr lang="en-US" sz="2200" kern="0" dirty="0"/>
              <a:t> </a:t>
            </a:r>
            <a:r>
              <a:rPr lang="en-US" sz="2200" kern="0" dirty="0" err="1"/>
              <a:t>tĩnh</a:t>
            </a:r>
            <a:r>
              <a:rPr lang="en-US" sz="2200" kern="0" dirty="0"/>
              <a:t> </a:t>
            </a:r>
            <a:r>
              <a:rPr lang="en-US" sz="2200" kern="0" dirty="0" err="1"/>
              <a:t>mạch</a:t>
            </a:r>
            <a:r>
              <a:rPr lang="en-US" sz="2200" kern="0" dirty="0"/>
              <a:t> </a:t>
            </a:r>
            <a:r>
              <a:rPr lang="en-US" sz="2200" kern="0" dirty="0" err="1"/>
              <a:t>với</a:t>
            </a:r>
            <a:r>
              <a:rPr lang="en-US" sz="2200" kern="0" dirty="0"/>
              <a:t> </a:t>
            </a:r>
            <a:r>
              <a:rPr lang="en-US" sz="2200" kern="0" dirty="0" err="1"/>
              <a:t>nuôi</a:t>
            </a:r>
            <a:r>
              <a:rPr lang="en-US" sz="2200" kern="0" dirty="0"/>
              <a:t> </a:t>
            </a:r>
            <a:r>
              <a:rPr lang="en-US" sz="2200" kern="0" dirty="0" err="1"/>
              <a:t>ăn</a:t>
            </a:r>
            <a:r>
              <a:rPr lang="en-US" sz="2200" kern="0" dirty="0"/>
              <a:t> </a:t>
            </a:r>
            <a:r>
              <a:rPr lang="en-US" sz="2200" kern="0" dirty="0" err="1"/>
              <a:t>đường</a:t>
            </a:r>
            <a:r>
              <a:rPr lang="en-US" sz="2200" kern="0" dirty="0"/>
              <a:t> </a:t>
            </a:r>
            <a:r>
              <a:rPr lang="en-US" sz="2200" kern="0" dirty="0" err="1"/>
              <a:t>tiêu</a:t>
            </a:r>
            <a:r>
              <a:rPr lang="en-US" sz="2200" kern="0" dirty="0"/>
              <a:t> </a:t>
            </a:r>
            <a:r>
              <a:rPr lang="en-US" sz="2200" kern="0" dirty="0" err="1"/>
              <a:t>hóa</a:t>
            </a:r>
            <a:r>
              <a:rPr lang="en-US" sz="2200" kern="0" dirty="0"/>
              <a:t> </a:t>
            </a:r>
            <a:r>
              <a:rPr lang="en-US" sz="2200" kern="0" dirty="0" err="1"/>
              <a:t>là</a:t>
            </a:r>
            <a:r>
              <a:rPr lang="en-US" sz="2200" kern="0" dirty="0"/>
              <a:t> </a:t>
            </a:r>
            <a:r>
              <a:rPr lang="en-US" sz="2200" kern="0" dirty="0" err="1"/>
              <a:t>chiến</a:t>
            </a:r>
            <a:r>
              <a:rPr lang="en-US" sz="2200" kern="0" dirty="0"/>
              <a:t> </a:t>
            </a:r>
            <a:r>
              <a:rPr lang="en-US" sz="2200" kern="0" dirty="0" err="1"/>
              <a:t>lược</a:t>
            </a:r>
            <a:r>
              <a:rPr lang="en-US" sz="2200" kern="0" dirty="0"/>
              <a:t> </a:t>
            </a:r>
            <a:r>
              <a:rPr lang="en-US" sz="2200" kern="0" dirty="0" err="1"/>
              <a:t>phòng</a:t>
            </a:r>
            <a:r>
              <a:rPr lang="en-US" sz="2200" kern="0" dirty="0"/>
              <a:t> </a:t>
            </a:r>
            <a:r>
              <a:rPr lang="en-US" sz="2200" kern="0" dirty="0" err="1"/>
              <a:t>ngừa</a:t>
            </a:r>
            <a:r>
              <a:rPr lang="en-US" sz="2200" kern="0" dirty="0"/>
              <a:t> </a:t>
            </a:r>
            <a:r>
              <a:rPr lang="en-US" sz="2200" kern="0" dirty="0" err="1"/>
              <a:t>thiếu</a:t>
            </a:r>
            <a:r>
              <a:rPr lang="en-US" sz="2200" kern="0" dirty="0"/>
              <a:t> </a:t>
            </a:r>
            <a:r>
              <a:rPr lang="en-US" sz="2200" kern="0" dirty="0" err="1"/>
              <a:t>hụt</a:t>
            </a:r>
            <a:r>
              <a:rPr lang="en-US" sz="2200" kern="0" dirty="0"/>
              <a:t> </a:t>
            </a:r>
            <a:r>
              <a:rPr lang="en-US" sz="2200" kern="0" dirty="0" err="1"/>
              <a:t>dinh</a:t>
            </a:r>
            <a:r>
              <a:rPr lang="en-US" sz="2200" kern="0" dirty="0"/>
              <a:t> </a:t>
            </a:r>
            <a:r>
              <a:rPr lang="en-US" sz="2200" kern="0" dirty="0" err="1"/>
              <a:t>dưỡng</a:t>
            </a:r>
            <a:endParaRPr lang="en-US" sz="2200" kern="0" dirty="0"/>
          </a:p>
          <a:p>
            <a:r>
              <a:rPr lang="en-US" sz="2200" kern="0" dirty="0" err="1"/>
              <a:t>Nhưng</a:t>
            </a:r>
            <a:r>
              <a:rPr lang="en-US" sz="2200" kern="0" dirty="0"/>
              <a:t> </a:t>
            </a:r>
            <a:r>
              <a:rPr lang="en-US" sz="2200" kern="0" dirty="0" err="1"/>
              <a:t>có</a:t>
            </a:r>
            <a:r>
              <a:rPr lang="en-US" sz="2200" kern="0" dirty="0"/>
              <a:t> </a:t>
            </a:r>
            <a:r>
              <a:rPr lang="en-US" sz="2200" kern="0" dirty="0" err="1"/>
              <a:t>thể</a:t>
            </a:r>
            <a:r>
              <a:rPr lang="en-US" sz="2200" kern="0" dirty="0"/>
              <a:t> </a:t>
            </a:r>
            <a:r>
              <a:rPr lang="en-US" sz="2200" kern="0" dirty="0" err="1"/>
              <a:t>nuôi</a:t>
            </a:r>
            <a:r>
              <a:rPr lang="en-US" sz="2200" kern="0" dirty="0"/>
              <a:t> </a:t>
            </a:r>
            <a:r>
              <a:rPr lang="en-US" sz="2200" kern="0" dirty="0" err="1"/>
              <a:t>ăn</a:t>
            </a:r>
            <a:r>
              <a:rPr lang="en-US" sz="2200" kern="0" dirty="0"/>
              <a:t> </a:t>
            </a:r>
            <a:r>
              <a:rPr lang="en-US" sz="2200" kern="0" dirty="0" err="1"/>
              <a:t>quá</a:t>
            </a:r>
            <a:r>
              <a:rPr lang="en-US" sz="2200" kern="0" dirty="0"/>
              <a:t> </a:t>
            </a:r>
            <a:r>
              <a:rPr lang="en-US" sz="2200" kern="0" dirty="0" err="1"/>
              <a:t>mức</a:t>
            </a:r>
            <a:r>
              <a:rPr lang="en-US" sz="2200" kern="0" dirty="0"/>
              <a:t> </a:t>
            </a:r>
            <a:r>
              <a:rPr lang="en-US" sz="2200" kern="0" dirty="0" err="1"/>
              <a:t>gây</a:t>
            </a:r>
            <a:r>
              <a:rPr lang="en-US" sz="2200" kern="0" dirty="0"/>
              <a:t> </a:t>
            </a:r>
            <a:r>
              <a:rPr lang="en-US" sz="2200" kern="0" dirty="0" err="1"/>
              <a:t>rối</a:t>
            </a:r>
            <a:r>
              <a:rPr lang="en-US" sz="2200" kern="0" dirty="0"/>
              <a:t> </a:t>
            </a:r>
            <a:r>
              <a:rPr lang="en-US" sz="2200" kern="0" dirty="0" err="1"/>
              <a:t>loạn</a:t>
            </a:r>
            <a:r>
              <a:rPr lang="en-US" sz="2200" kern="0" dirty="0"/>
              <a:t> </a:t>
            </a:r>
            <a:r>
              <a:rPr lang="en-US" sz="2200" kern="0" dirty="0" err="1"/>
              <a:t>chức</a:t>
            </a:r>
            <a:r>
              <a:rPr lang="en-US" sz="2200" kern="0" dirty="0"/>
              <a:t> </a:t>
            </a:r>
            <a:r>
              <a:rPr lang="en-US" sz="2200" kern="0" dirty="0" err="1"/>
              <a:t>năng</a:t>
            </a:r>
            <a:r>
              <a:rPr lang="en-US" sz="2200" kern="0" dirty="0"/>
              <a:t> </a:t>
            </a:r>
            <a:r>
              <a:rPr lang="en-US" sz="2200" kern="0" dirty="0" err="1"/>
              <a:t>gan</a:t>
            </a:r>
            <a:r>
              <a:rPr lang="en-US" sz="2200" kern="0" dirty="0"/>
              <a:t>, </a:t>
            </a:r>
            <a:r>
              <a:rPr lang="en-US" sz="2200" kern="0" dirty="0" err="1"/>
              <a:t>nhiễm</a:t>
            </a:r>
            <a:r>
              <a:rPr lang="en-US" sz="2200" kern="0" dirty="0"/>
              <a:t> </a:t>
            </a:r>
            <a:r>
              <a:rPr lang="en-US" sz="2200" kern="0" dirty="0" err="1"/>
              <a:t>trùng</a:t>
            </a:r>
            <a:r>
              <a:rPr lang="en-US" sz="2200" kern="0" dirty="0"/>
              <a:t> </a:t>
            </a:r>
            <a:r>
              <a:rPr lang="en-US" sz="2200" kern="0" dirty="0" err="1"/>
              <a:t>và</a:t>
            </a:r>
            <a:r>
              <a:rPr lang="en-US" sz="2200" kern="0" dirty="0"/>
              <a:t> </a:t>
            </a:r>
            <a:r>
              <a:rPr lang="en-US" sz="2200" kern="0" dirty="0" err="1"/>
              <a:t>kéo</a:t>
            </a:r>
            <a:r>
              <a:rPr lang="en-US" sz="2200" kern="0" dirty="0"/>
              <a:t> </a:t>
            </a:r>
            <a:r>
              <a:rPr lang="en-US" sz="2200" kern="0" dirty="0" err="1"/>
              <a:t>dài</a:t>
            </a:r>
            <a:r>
              <a:rPr lang="en-US" sz="2200" kern="0" dirty="0"/>
              <a:t> </a:t>
            </a:r>
            <a:r>
              <a:rPr lang="en-US" sz="2200" kern="0" dirty="0" err="1"/>
              <a:t>hỗ</a:t>
            </a:r>
            <a:r>
              <a:rPr lang="en-US" sz="2200" kern="0" dirty="0"/>
              <a:t> </a:t>
            </a:r>
            <a:r>
              <a:rPr lang="en-US" sz="2200" kern="0" dirty="0" err="1"/>
              <a:t>trợ</a:t>
            </a:r>
            <a:r>
              <a:rPr lang="en-US" sz="2200" kern="0" dirty="0"/>
              <a:t> </a:t>
            </a:r>
            <a:r>
              <a:rPr lang="en-US" sz="2200" kern="0" dirty="0" err="1"/>
              <a:t>hô</a:t>
            </a:r>
            <a:r>
              <a:rPr lang="en-US" sz="2200" kern="0" dirty="0"/>
              <a:t> </a:t>
            </a:r>
            <a:r>
              <a:rPr lang="en-US" sz="2200" kern="0" dirty="0" err="1"/>
              <a:t>hấp</a:t>
            </a:r>
            <a:r>
              <a:rPr lang="en-US" sz="2200" kern="0" dirty="0"/>
              <a:t> (</a:t>
            </a:r>
            <a:r>
              <a:rPr lang="en-US" sz="2200" kern="0" dirty="0" err="1"/>
              <a:t>có</a:t>
            </a:r>
            <a:r>
              <a:rPr lang="en-US" sz="2200" kern="0" dirty="0"/>
              <a:t> </a:t>
            </a:r>
            <a:r>
              <a:rPr lang="en-US" sz="2200" kern="0" dirty="0" err="1"/>
              <a:t>thể</a:t>
            </a:r>
            <a:r>
              <a:rPr lang="en-US" sz="2200" kern="0" dirty="0"/>
              <a:t> do </a:t>
            </a:r>
            <a:r>
              <a:rPr lang="en-US" sz="2200" kern="0" dirty="0" err="1"/>
              <a:t>tăng</a:t>
            </a:r>
            <a:r>
              <a:rPr lang="en-US" sz="2200" kern="0" dirty="0"/>
              <a:t> </a:t>
            </a:r>
            <a:r>
              <a:rPr lang="en-US" sz="2200" kern="0" dirty="0" err="1"/>
              <a:t>đường</a:t>
            </a:r>
            <a:r>
              <a:rPr lang="en-US" sz="2200" kern="0" dirty="0"/>
              <a:t> </a:t>
            </a:r>
            <a:r>
              <a:rPr lang="en-US" sz="2200" kern="0" dirty="0" err="1"/>
              <a:t>huyết</a:t>
            </a:r>
            <a:r>
              <a:rPr lang="en-US" sz="2200" kern="0" dirty="0"/>
              <a:t>)</a:t>
            </a:r>
          </a:p>
          <a:p>
            <a:r>
              <a:rPr lang="en-US" sz="2200" kern="0" dirty="0" err="1"/>
              <a:t>Các</a:t>
            </a:r>
            <a:r>
              <a:rPr lang="en-US" sz="2200" kern="0" dirty="0"/>
              <a:t> </a:t>
            </a:r>
            <a:r>
              <a:rPr lang="en-US" sz="2200" kern="0" dirty="0" err="1"/>
              <a:t>hướng</a:t>
            </a:r>
            <a:r>
              <a:rPr lang="en-US" sz="2200" kern="0" dirty="0"/>
              <a:t> </a:t>
            </a:r>
            <a:r>
              <a:rPr lang="en-US" sz="2200" kern="0" dirty="0" err="1"/>
              <a:t>dẫn</a:t>
            </a:r>
            <a:r>
              <a:rPr lang="en-US" sz="2200" kern="0" dirty="0"/>
              <a:t> </a:t>
            </a:r>
            <a:r>
              <a:rPr lang="en-US" sz="2200" kern="0" dirty="0" err="1"/>
              <a:t>lâm</a:t>
            </a:r>
            <a:r>
              <a:rPr lang="en-US" sz="2200" kern="0" dirty="0"/>
              <a:t> </a:t>
            </a:r>
            <a:r>
              <a:rPr lang="en-US" sz="2200" kern="0" dirty="0" err="1"/>
              <a:t>sàng</a:t>
            </a:r>
            <a:r>
              <a:rPr lang="en-US" sz="2200" kern="0" dirty="0"/>
              <a:t> </a:t>
            </a:r>
            <a:r>
              <a:rPr lang="en-US" sz="2200" kern="0" dirty="0" err="1"/>
              <a:t>dựa</a:t>
            </a:r>
            <a:r>
              <a:rPr lang="en-US" sz="2200" kern="0" dirty="0"/>
              <a:t> </a:t>
            </a:r>
            <a:r>
              <a:rPr lang="en-US" sz="2200" kern="0" dirty="0" err="1"/>
              <a:t>trên</a:t>
            </a:r>
            <a:r>
              <a:rPr lang="en-US" sz="2200" kern="0" dirty="0"/>
              <a:t> </a:t>
            </a:r>
            <a:r>
              <a:rPr lang="en-US" sz="2200" kern="0" dirty="0" err="1"/>
              <a:t>đồng</a:t>
            </a:r>
            <a:r>
              <a:rPr lang="en-US" sz="2200" kern="0" dirty="0"/>
              <a:t> </a:t>
            </a:r>
            <a:r>
              <a:rPr lang="en-US" sz="2200" kern="0" dirty="0" err="1"/>
              <a:t>thuận</a:t>
            </a:r>
            <a:r>
              <a:rPr lang="en-US" sz="2200" kern="0" dirty="0"/>
              <a:t> </a:t>
            </a:r>
            <a:r>
              <a:rPr lang="en-US" sz="2200" kern="0" dirty="0" err="1"/>
              <a:t>của</a:t>
            </a:r>
            <a:r>
              <a:rPr lang="en-US" sz="2200" kern="0" dirty="0"/>
              <a:t> </a:t>
            </a:r>
            <a:r>
              <a:rPr lang="en-US" sz="2200" kern="0" dirty="0" err="1"/>
              <a:t>chuyên</a:t>
            </a:r>
            <a:r>
              <a:rPr lang="en-US" sz="2200" kern="0" dirty="0"/>
              <a:t> </a:t>
            </a:r>
            <a:r>
              <a:rPr lang="en-US" sz="2200" kern="0" dirty="0" err="1"/>
              <a:t>gia</a:t>
            </a:r>
            <a:endParaRPr lang="en-US" sz="2200" kern="0" dirty="0"/>
          </a:p>
          <a:p>
            <a:r>
              <a:rPr lang="en-US" sz="2200" kern="0" dirty="0"/>
              <a:t>ESPEN </a:t>
            </a:r>
            <a:r>
              <a:rPr lang="en-US" sz="2200" kern="0" dirty="0" err="1"/>
              <a:t>bắt</a:t>
            </a:r>
            <a:r>
              <a:rPr lang="en-US" sz="2200" kern="0" dirty="0"/>
              <a:t> </a:t>
            </a:r>
            <a:r>
              <a:rPr lang="en-US" sz="2200" kern="0" dirty="0" err="1"/>
              <a:t>đầu</a:t>
            </a:r>
            <a:r>
              <a:rPr lang="en-US" sz="2200" kern="0" dirty="0"/>
              <a:t> </a:t>
            </a:r>
            <a:r>
              <a:rPr lang="en-US" sz="2200" kern="0" dirty="0" err="1"/>
              <a:t>nuôi</a:t>
            </a:r>
            <a:r>
              <a:rPr lang="en-US" sz="2200" kern="0" dirty="0"/>
              <a:t> </a:t>
            </a:r>
            <a:r>
              <a:rPr lang="en-US" sz="2200" kern="0" dirty="0" err="1"/>
              <a:t>ăn</a:t>
            </a:r>
            <a:r>
              <a:rPr lang="en-US" sz="2200" kern="0" dirty="0"/>
              <a:t> </a:t>
            </a:r>
            <a:r>
              <a:rPr lang="en-US" sz="2200" kern="0" dirty="0" err="1"/>
              <a:t>tĩnh</a:t>
            </a:r>
            <a:r>
              <a:rPr lang="en-US" sz="2200" kern="0" dirty="0"/>
              <a:t> </a:t>
            </a:r>
            <a:r>
              <a:rPr lang="en-US" sz="2200" kern="0" dirty="0" err="1"/>
              <a:t>mạch</a:t>
            </a:r>
            <a:r>
              <a:rPr lang="en-US" sz="2200" kern="0" dirty="0"/>
              <a:t> </a:t>
            </a:r>
            <a:r>
              <a:rPr lang="en-US" sz="2200" kern="0" dirty="0" err="1"/>
              <a:t>trong</a:t>
            </a:r>
            <a:r>
              <a:rPr lang="en-US" sz="2200" kern="0" dirty="0"/>
              <a:t> </a:t>
            </a:r>
            <a:r>
              <a:rPr lang="en-US" sz="2200" kern="0" dirty="0" err="1"/>
              <a:t>vòng</a:t>
            </a:r>
            <a:r>
              <a:rPr lang="en-US" sz="2200" kern="0" dirty="0"/>
              <a:t> 2 </a:t>
            </a:r>
            <a:r>
              <a:rPr lang="en-US" sz="2200" kern="0" dirty="0" err="1"/>
              <a:t>ngày</a:t>
            </a:r>
            <a:r>
              <a:rPr lang="en-US" sz="2200" kern="0" dirty="0"/>
              <a:t> </a:t>
            </a:r>
            <a:r>
              <a:rPr lang="en-US" sz="2200" kern="0" dirty="0" err="1"/>
              <a:t>sau</a:t>
            </a:r>
            <a:r>
              <a:rPr lang="en-US" sz="2200" kern="0" dirty="0"/>
              <a:t> </a:t>
            </a:r>
            <a:r>
              <a:rPr lang="en-US" sz="2200" kern="0" dirty="0" err="1"/>
              <a:t>nhập</a:t>
            </a:r>
            <a:r>
              <a:rPr lang="en-US" sz="2200" kern="0" dirty="0"/>
              <a:t> </a:t>
            </a:r>
            <a:r>
              <a:rPr lang="en-US" sz="2200" kern="0" dirty="0" err="1"/>
              <a:t>viện</a:t>
            </a:r>
            <a:endParaRPr lang="en-US" sz="2200" kern="0" dirty="0"/>
          </a:p>
          <a:p>
            <a:r>
              <a:rPr lang="en-US" sz="2200" kern="0" dirty="0" err="1"/>
              <a:t>Hướng</a:t>
            </a:r>
            <a:r>
              <a:rPr lang="en-US" sz="2200" kern="0" dirty="0"/>
              <a:t> </a:t>
            </a:r>
            <a:r>
              <a:rPr lang="en-US" sz="2200" kern="0" dirty="0" err="1"/>
              <a:t>dẫn</a:t>
            </a:r>
            <a:r>
              <a:rPr lang="en-US" sz="2200" kern="0" dirty="0"/>
              <a:t> Hoa </a:t>
            </a:r>
            <a:r>
              <a:rPr lang="en-US" sz="2200" kern="0" dirty="0" err="1"/>
              <a:t>kì</a:t>
            </a:r>
            <a:r>
              <a:rPr lang="en-US" sz="2200" kern="0" dirty="0"/>
              <a:t> </a:t>
            </a:r>
            <a:r>
              <a:rPr lang="en-US" sz="2200" kern="0" dirty="0" err="1"/>
              <a:t>khuyến</a:t>
            </a:r>
            <a:r>
              <a:rPr lang="en-US" sz="2200" kern="0" dirty="0"/>
              <a:t> </a:t>
            </a:r>
            <a:r>
              <a:rPr lang="en-US" sz="2200" kern="0" dirty="0" err="1"/>
              <a:t>cáo</a:t>
            </a:r>
            <a:r>
              <a:rPr lang="en-US" sz="2200" kern="0" dirty="0"/>
              <a:t> </a:t>
            </a:r>
            <a:r>
              <a:rPr lang="en-US" sz="2200" kern="0" dirty="0" err="1"/>
              <a:t>cho</a:t>
            </a:r>
            <a:r>
              <a:rPr lang="en-US" sz="2200" kern="0" dirty="0"/>
              <a:t> </a:t>
            </a:r>
            <a:r>
              <a:rPr lang="en-US" sz="2200" kern="0" dirty="0" err="1"/>
              <a:t>ăn</a:t>
            </a:r>
            <a:r>
              <a:rPr lang="en-US" sz="2200" kern="0" dirty="0"/>
              <a:t> </a:t>
            </a:r>
            <a:r>
              <a:rPr lang="en-US" sz="2200" kern="0" dirty="0" err="1"/>
              <a:t>đường</a:t>
            </a:r>
            <a:r>
              <a:rPr lang="en-US" sz="2200" kern="0" dirty="0"/>
              <a:t> </a:t>
            </a:r>
            <a:r>
              <a:rPr lang="en-US" sz="2200" kern="0" dirty="0" err="1"/>
              <a:t>tiêu</a:t>
            </a:r>
            <a:r>
              <a:rPr lang="en-US" sz="2200" kern="0" dirty="0"/>
              <a:t> </a:t>
            </a:r>
            <a:r>
              <a:rPr lang="en-US" sz="2200" kern="0" dirty="0" err="1"/>
              <a:t>hóa</a:t>
            </a:r>
            <a:r>
              <a:rPr lang="en-US" sz="2200" kern="0" dirty="0"/>
              <a:t> </a:t>
            </a:r>
            <a:r>
              <a:rPr lang="en-US" sz="2200" kern="0" dirty="0" err="1"/>
              <a:t>sớm</a:t>
            </a:r>
            <a:r>
              <a:rPr lang="en-US" sz="2200" kern="0" dirty="0"/>
              <a:t> </a:t>
            </a:r>
            <a:r>
              <a:rPr lang="en-US" sz="2200" kern="0" dirty="0" err="1"/>
              <a:t>nhưng</a:t>
            </a:r>
            <a:r>
              <a:rPr lang="en-US" sz="2200" kern="0" dirty="0"/>
              <a:t> </a:t>
            </a:r>
            <a:r>
              <a:rPr lang="en-US" sz="2200" kern="0" dirty="0" err="1"/>
              <a:t>nuôi</a:t>
            </a:r>
            <a:r>
              <a:rPr lang="en-US" sz="2200" kern="0" dirty="0"/>
              <a:t> </a:t>
            </a:r>
            <a:r>
              <a:rPr lang="en-US" sz="2200" kern="0" dirty="0" err="1"/>
              <a:t>ăn</a:t>
            </a:r>
            <a:r>
              <a:rPr lang="en-US" sz="2200" kern="0" dirty="0"/>
              <a:t> qua </a:t>
            </a:r>
            <a:r>
              <a:rPr lang="en-US" sz="2200" kern="0" dirty="0" err="1"/>
              <a:t>đường</a:t>
            </a:r>
            <a:r>
              <a:rPr lang="en-US" sz="2200" kern="0" dirty="0"/>
              <a:t> </a:t>
            </a:r>
            <a:r>
              <a:rPr lang="en-US" sz="2200" kern="0" dirty="0" err="1"/>
              <a:t>tĩnh</a:t>
            </a:r>
            <a:r>
              <a:rPr lang="en-US" sz="2200" kern="0" dirty="0"/>
              <a:t> </a:t>
            </a:r>
            <a:r>
              <a:rPr lang="en-US" sz="2200" kern="0" dirty="0" err="1"/>
              <a:t>mạch</a:t>
            </a:r>
            <a:r>
              <a:rPr lang="en-US" sz="2200" kern="0" dirty="0"/>
              <a:t> </a:t>
            </a:r>
            <a:r>
              <a:rPr lang="en-US" sz="2200" kern="0" dirty="0" err="1"/>
              <a:t>trễ</a:t>
            </a:r>
            <a:r>
              <a:rPr lang="en-US" sz="2200" kern="0" dirty="0"/>
              <a:t> </a:t>
            </a:r>
            <a:r>
              <a:rPr lang="en-US" sz="2200" kern="0" dirty="0" err="1"/>
              <a:t>hơn</a:t>
            </a:r>
            <a:r>
              <a:rPr lang="en-US" sz="2200" kern="0" dirty="0"/>
              <a:t>, </a:t>
            </a:r>
            <a:r>
              <a:rPr lang="en-US" sz="2200" kern="0" dirty="0" err="1"/>
              <a:t>cho</a:t>
            </a:r>
            <a:r>
              <a:rPr lang="en-US" sz="2200" kern="0" dirty="0"/>
              <a:t> </a:t>
            </a:r>
            <a:r>
              <a:rPr lang="en-US" sz="2200" kern="0" dirty="0" err="1"/>
              <a:t>rằng</a:t>
            </a:r>
            <a:r>
              <a:rPr lang="en-US" sz="2200" kern="0" dirty="0"/>
              <a:t> </a:t>
            </a:r>
            <a:r>
              <a:rPr lang="en-US" sz="2200" kern="0" dirty="0" err="1"/>
              <a:t>thiếu</a:t>
            </a:r>
            <a:r>
              <a:rPr lang="en-US" sz="2200" kern="0" dirty="0"/>
              <a:t> </a:t>
            </a:r>
            <a:r>
              <a:rPr lang="en-US" sz="2200" kern="0" dirty="0" err="1"/>
              <a:t>calori</a:t>
            </a:r>
            <a:r>
              <a:rPr lang="en-US" sz="2200" kern="0" dirty="0"/>
              <a:t> </a:t>
            </a:r>
            <a:r>
              <a:rPr lang="en-US" sz="2200" kern="0" dirty="0" err="1"/>
              <a:t>có</a:t>
            </a:r>
            <a:r>
              <a:rPr lang="en-US" sz="2200" kern="0" dirty="0"/>
              <a:t> </a:t>
            </a:r>
            <a:r>
              <a:rPr lang="en-US" sz="2200" kern="0" dirty="0" err="1"/>
              <a:t>thể</a:t>
            </a:r>
            <a:r>
              <a:rPr lang="en-US" sz="2200" kern="0" dirty="0"/>
              <a:t> dung </a:t>
            </a:r>
            <a:r>
              <a:rPr lang="en-US" sz="2200" kern="0" dirty="0" err="1"/>
              <a:t>nạp</a:t>
            </a:r>
            <a:r>
              <a:rPr lang="en-US" sz="2200" kern="0" dirty="0"/>
              <a:t> </a:t>
            </a:r>
            <a:r>
              <a:rPr lang="en-US" sz="2200" kern="0" dirty="0" err="1"/>
              <a:t>trong</a:t>
            </a:r>
            <a:r>
              <a:rPr lang="en-US" sz="2200" kern="0" dirty="0"/>
              <a:t> </a:t>
            </a:r>
            <a:r>
              <a:rPr lang="en-US" sz="2200" kern="0" dirty="0" err="1"/>
              <a:t>vòng</a:t>
            </a:r>
            <a:r>
              <a:rPr lang="en-US" sz="2200" kern="0" dirty="0"/>
              <a:t> 1 </a:t>
            </a:r>
            <a:r>
              <a:rPr lang="en-US" sz="2200" kern="0" dirty="0" err="1"/>
              <a:t>tuần</a:t>
            </a:r>
            <a:r>
              <a:rPr lang="en-US" sz="2200" kern="0" dirty="0"/>
              <a:t>.</a:t>
            </a:r>
          </a:p>
          <a:p>
            <a:r>
              <a:rPr lang="en-US" sz="2200" kern="0" dirty="0"/>
              <a:t>So </a:t>
            </a:r>
            <a:r>
              <a:rPr lang="en-US" sz="2200" kern="0" dirty="0" err="1"/>
              <a:t>sánh</a:t>
            </a:r>
            <a:r>
              <a:rPr lang="en-US" sz="2200" kern="0" dirty="0"/>
              <a:t> </a:t>
            </a:r>
            <a:r>
              <a:rPr lang="en-US" sz="2200" kern="0" dirty="0" err="1"/>
              <a:t>tác</a:t>
            </a:r>
            <a:r>
              <a:rPr lang="en-US" sz="2200" kern="0" dirty="0"/>
              <a:t> </a:t>
            </a:r>
            <a:r>
              <a:rPr lang="en-US" sz="2200" kern="0" dirty="0" err="1"/>
              <a:t>động</a:t>
            </a:r>
            <a:r>
              <a:rPr lang="en-US" sz="2200" kern="0" dirty="0"/>
              <a:t> </a:t>
            </a:r>
            <a:r>
              <a:rPr lang="en-US" sz="2200" kern="0" dirty="0" err="1"/>
              <a:t>của</a:t>
            </a:r>
            <a:r>
              <a:rPr lang="en-US" sz="2200" kern="0" dirty="0"/>
              <a:t> </a:t>
            </a:r>
            <a:r>
              <a:rPr lang="en-US" sz="2200" kern="0" dirty="0" err="1"/>
              <a:t>cho</a:t>
            </a:r>
            <a:r>
              <a:rPr lang="en-US" sz="2200" kern="0" dirty="0"/>
              <a:t> </a:t>
            </a:r>
            <a:r>
              <a:rPr lang="en-US" sz="2200" kern="0" dirty="0" err="1"/>
              <a:t>ăn</a:t>
            </a:r>
            <a:r>
              <a:rPr lang="en-US" sz="2200" kern="0" dirty="0"/>
              <a:t> TM </a:t>
            </a:r>
            <a:r>
              <a:rPr lang="en-US" sz="2200" kern="0" dirty="0" err="1"/>
              <a:t>sớm</a:t>
            </a:r>
            <a:r>
              <a:rPr lang="en-US" sz="2200" kern="0" dirty="0"/>
              <a:t> </a:t>
            </a:r>
            <a:r>
              <a:rPr lang="en-US" sz="2200" kern="0" dirty="0" err="1"/>
              <a:t>và</a:t>
            </a:r>
            <a:r>
              <a:rPr lang="en-US" sz="2200" kern="0" dirty="0"/>
              <a:t> </a:t>
            </a:r>
            <a:r>
              <a:rPr lang="en-US" sz="2200" kern="0" dirty="0" err="1"/>
              <a:t>muộn</a:t>
            </a:r>
            <a:endParaRPr lang="en-US" sz="2200" kern="0" dirty="0"/>
          </a:p>
          <a:p>
            <a:pPr marL="0" indent="0">
              <a:buNone/>
            </a:pPr>
            <a:endParaRPr lang="en-US" sz="22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D6D6E-C10D-B516-2C1F-55AA7A80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28600"/>
            <a:ext cx="4401000" cy="25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B1B7-DAF0-4C87-927E-01079F68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94A7-B739-4BF3-BD2E-8CC92540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30A1F-5B54-876F-7D3E-75EB04FB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2" y="2057369"/>
            <a:ext cx="12037616" cy="39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3867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">
  <a:themeElements>
    <a:clrScheme name="Mast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Mast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Mast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1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1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1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1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1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1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1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1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oVanDzung.potx" id="{99FE787D-81CE-4631-A3F1-827CFBF81AD0}" vid="{459D12DD-822A-474A-B765-C2C7C4618B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DoVanDzung</Template>
  <TotalTime>265</TotalTime>
  <Words>900</Words>
  <Application>Microsoft Office PowerPoint</Application>
  <PresentationFormat>Widescreen</PresentationFormat>
  <Paragraphs>84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Cambria</vt:lpstr>
      <vt:lpstr>Tahoma</vt:lpstr>
      <vt:lpstr>Times New Roman</vt:lpstr>
      <vt:lpstr>Wingdings</vt:lpstr>
      <vt:lpstr>Master1</vt:lpstr>
      <vt:lpstr>Đọc và đánh giá nghiên cứu lâm sàng: Thí dụ: dinh dưỡng đường tĩnh mạch  ở bệnh nhân nguy kịch</vt:lpstr>
      <vt:lpstr>Chương trình kĩ năng đánh giá có phê phán  casp-uk.net</vt:lpstr>
      <vt:lpstr>PowerPoint Presentation</vt:lpstr>
      <vt:lpstr>Ba vấn đề lớn cần xem xét khi đánh giá nghiên cứu nói chung</vt:lpstr>
      <vt:lpstr>Bốn vấn đề lớn cần xem xét khi đánh giá nghiên cứu RCT</vt:lpstr>
      <vt:lpstr>PowerPoint Presentation</vt:lpstr>
      <vt:lpstr>PowerPoint Presentation</vt:lpstr>
      <vt:lpstr>PowerPoint Presentation</vt:lpstr>
      <vt:lpstr>1. Nghiên cứu có nhắm đến một vấn đề được khu trú rõ ràng hay không</vt:lpstr>
      <vt:lpstr>PICO</vt:lpstr>
      <vt:lpstr>PowerPoint Presentation</vt:lpstr>
      <vt:lpstr>PowerPoint Presentation</vt:lpstr>
      <vt:lpstr>PowerPoint Presentation</vt:lpstr>
      <vt:lpstr>Các bước chia nhóm ngẫu nhiên</vt:lpstr>
      <vt:lpstr>PowerPoint Presentation</vt:lpstr>
      <vt:lpstr>PowerPoint Presentation</vt:lpstr>
      <vt:lpstr>PowerPoint Presentation</vt:lpstr>
      <vt:lpstr>PowerPoint Presentation</vt:lpstr>
      <vt:lpstr>Tất cả bệnh nhân vào thử nghiệm được phân tích phù hợp</vt:lpstr>
      <vt:lpstr>PowerPoint Presentation</vt:lpstr>
      <vt:lpstr>PowerPoint Presentation</vt:lpstr>
      <vt:lpstr>PowerPoint Presentation</vt:lpstr>
      <vt:lpstr>PowerPoint Presentation</vt:lpstr>
      <vt:lpstr>Làm mù</vt:lpstr>
      <vt:lpstr>PowerPoint Presentation</vt:lpstr>
      <vt:lpstr>5. Các nhóm có cân bằng</vt:lpstr>
      <vt:lpstr>PowerPoint Presentation</vt:lpstr>
      <vt:lpstr>PowerPoint Presentation</vt:lpstr>
      <vt:lpstr>Mức độ chăm sóc giữa 2 nhánh</vt:lpstr>
      <vt:lpstr>PowerPoint Presentation</vt:lpstr>
      <vt:lpstr>Kết quả của nghiên cứu</vt:lpstr>
      <vt:lpstr>Lực mẫu; cỡ mẫu và định nghĩa kết cục</vt:lpstr>
      <vt:lpstr>Trình bày kết quả; số đo tuyệt đối và tương đối</vt:lpstr>
      <vt:lpstr>Độ chính xác của ước lượng hiệu quả can thiệp</vt:lpstr>
      <vt:lpstr>Lợi ích của can thiệp có lớn hơn nguy hại và chi phí</vt:lpstr>
      <vt:lpstr>PowerPoint Presentation</vt:lpstr>
      <vt:lpstr>Kết quả có giúp ích cho bệnh viện/khu vực của bạn</vt:lpstr>
      <vt:lpstr>PowerPoint Presentation</vt:lpstr>
      <vt:lpstr>Phân tích dưới nhóm</vt:lpstr>
      <vt:lpstr>Can thiệp có giá trị lớn hơn cho bệnh nhân của bạn hơn bất kì chăm sóc nào khác hiện có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Đọc và đánh giá nghiên cứu lâm sàng: Thí dụ: dinh dưỡng đường tĩnh mạch  ở bệnh nhân nguy kịch</dc:title>
  <dc:creator>PGS. TS Đỗ Văn Dũng</dc:creator>
  <cp:lastModifiedBy>PGS. TS Đỗ Văn Dũng</cp:lastModifiedBy>
  <cp:revision>20</cp:revision>
  <dcterms:created xsi:type="dcterms:W3CDTF">2023-11-19T12:42:32Z</dcterms:created>
  <dcterms:modified xsi:type="dcterms:W3CDTF">2023-11-19T17:07:57Z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UMP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68</vt:i4>
  </property>
</Properties>
</file>