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2" r:id="rId13"/>
    <p:sldId id="273" r:id="rId14"/>
    <p:sldId id="274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CF5"/>
    <a:srgbClr val="069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808" autoAdjust="0"/>
  </p:normalViewPr>
  <p:slideViewPr>
    <p:cSldViewPr snapToGrid="0" showGuides="1">
      <p:cViewPr varScale="1">
        <p:scale>
          <a:sx n="67" d="100"/>
          <a:sy n="67" d="100"/>
        </p:scale>
        <p:origin x="1219" y="38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B6603-5ECD-4E68-8B2D-133D8B2350DD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A9313-5ED7-423C-8BA9-49A7A99D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77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E536F65-AC83-4CA5-A319-75AFC58D4B3B}" type="slidenum">
              <a:rPr lang="en-US" smtClean="0">
                <a:solidFill>
                  <a:prstClr val="black"/>
                </a:solidFill>
                <a:latin typeface="Calibri"/>
                <a:ea typeface=""/>
                <a:cs typeface=""/>
              </a:rPr>
              <a:pPr/>
              <a:t>1</a:t>
            </a:fld>
            <a:endParaRPr lang="en-US" dirty="0">
              <a:solidFill>
                <a:prstClr val="black"/>
              </a:solidFill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763624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9313-5ED7-423C-8BA9-49A7A99DD6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34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important to note that </a:t>
            </a:r>
            <a:r>
              <a:rPr lang="en-US" dirty="0" err="1" smtClean="0"/>
              <a:t>Git</a:t>
            </a:r>
            <a:r>
              <a:rPr lang="en-US" dirty="0" smtClean="0"/>
              <a:t> and GitHub are not the same thing. </a:t>
            </a:r>
            <a:r>
              <a:rPr lang="en-US" dirty="0" err="1" smtClean="0"/>
              <a:t>Git</a:t>
            </a:r>
            <a:r>
              <a:rPr lang="en-US" dirty="0" smtClean="0"/>
              <a:t> is a Version Control System that is installed locally on your computer to help you manage the history of your source code, while GitHub is a web-based hosting service for </a:t>
            </a:r>
            <a:r>
              <a:rPr lang="en-US" dirty="0" err="1" smtClean="0"/>
              <a:t>Git</a:t>
            </a:r>
            <a:r>
              <a:rPr lang="en-US" dirty="0" smtClean="0"/>
              <a:t> repositories.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9313-5ED7-423C-8BA9-49A7A99DD6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03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9313-5ED7-423C-8BA9-49A7A99DD6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36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9313-5ED7-423C-8BA9-49A7A99DD6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35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9313-5ED7-423C-8BA9-49A7A99DD6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39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9313-5ED7-423C-8BA9-49A7A99DD6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94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9313-5ED7-423C-8BA9-49A7A99DD6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52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9313-5ED7-423C-8BA9-49A7A99DD6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95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A9313-5ED7-423C-8BA9-49A7A99DD6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0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AF40-4E40-475C-AB9D-70C1D666296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B216-5A1C-47E3-ADC2-4E13D28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0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AF40-4E40-475C-AB9D-70C1D666296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B216-5A1C-47E3-ADC2-4E13D28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9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AF40-4E40-475C-AB9D-70C1D666296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B216-5A1C-47E3-ADC2-4E13D28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4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A04767-AA7B-4F3E-BCFB-179D9E0CC0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08566" y="429740"/>
            <a:ext cx="1475096" cy="5659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8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AF40-4E40-475C-AB9D-70C1D666296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B216-5A1C-47E3-ADC2-4E13D28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0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AF40-4E40-475C-AB9D-70C1D666296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B216-5A1C-47E3-ADC2-4E13D28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7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AF40-4E40-475C-AB9D-70C1D666296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B216-5A1C-47E3-ADC2-4E13D28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1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AF40-4E40-475C-AB9D-70C1D666296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B216-5A1C-47E3-ADC2-4E13D28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6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AF40-4E40-475C-AB9D-70C1D666296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B216-5A1C-47E3-ADC2-4E13D28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8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AF40-4E40-475C-AB9D-70C1D666296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B216-5A1C-47E3-ADC2-4E13D28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4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AF40-4E40-475C-AB9D-70C1D666296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B216-5A1C-47E3-ADC2-4E13D28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7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AF40-4E40-475C-AB9D-70C1D666296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B216-5A1C-47E3-ADC2-4E13D28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EAF40-4E40-475C-AB9D-70C1D666296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AB216-5A1C-47E3-ADC2-4E13D28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3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what-is-git-learn-git-version-contro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/tutorials/merging-vs-rebasing" TargetMode="External"/><Relationship Id="rId4" Type="http://schemas.openxmlformats.org/officeDocument/2006/relationships/hyperlink" Target="https://git-scm.com/book/en/v2/Git-Basics-Recording-Changes-to-the-Repository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73E9A0-1581-412A-9370-80FB5A08E4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66" y="223726"/>
            <a:ext cx="2684534" cy="7520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535C99-41AF-418B-BEDD-F28650092074}"/>
              </a:ext>
            </a:extLst>
          </p:cNvPr>
          <p:cNvSpPr/>
          <p:nvPr/>
        </p:nvSpPr>
        <p:spPr>
          <a:xfrm>
            <a:off x="373391" y="905389"/>
            <a:ext cx="3627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Helvetica Neue Medium (Headings)"/>
                <a:ea typeface="Meiryo" charset="-128"/>
                <a:cs typeface="Meiryo" charset="-128"/>
              </a:rPr>
              <a:t>WAY TO ENTERPRISE</a:t>
            </a:r>
          </a:p>
        </p:txBody>
      </p:sp>
      <p:pic>
        <p:nvPicPr>
          <p:cNvPr id="8" name="Google Shape;80;p22"/>
          <p:cNvPicPr preferRelativeResize="0"/>
          <p:nvPr/>
        </p:nvPicPr>
        <p:blipFill rotWithShape="1">
          <a:blip r:embed="rId4">
            <a:alphaModFix/>
          </a:blip>
          <a:srcRect l="2722" t="4179" r="5289" b="4170"/>
          <a:stretch/>
        </p:blipFill>
        <p:spPr>
          <a:xfrm>
            <a:off x="-95793" y="4060039"/>
            <a:ext cx="3817642" cy="185636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1;p22"/>
          <p:cNvSpPr txBox="1">
            <a:spLocks/>
          </p:cNvSpPr>
          <p:nvPr/>
        </p:nvSpPr>
        <p:spPr>
          <a:xfrm>
            <a:off x="3574642" y="1594654"/>
            <a:ext cx="5133177" cy="13263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202124"/>
              </a:buClr>
              <a:buSzPts val="7200"/>
              <a:buFont typeface="Arial"/>
              <a:buNone/>
            </a:pPr>
            <a:r>
              <a:rPr lang="en-US" b="1" dirty="0" smtClean="0">
                <a:solidFill>
                  <a:srgbClr val="069BDD"/>
                </a:solidFill>
                <a:latin typeface="Montserrat"/>
                <a:ea typeface="Montserrat"/>
                <a:cs typeface="Montserrat"/>
                <a:sym typeface="Montserrat"/>
              </a:rPr>
              <a:t>GIT/GITHUB FUNDAMENTALS</a:t>
            </a:r>
            <a:endParaRPr lang="en-US" dirty="0">
              <a:solidFill>
                <a:srgbClr val="069BD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" name="Google Shape;82;p22"/>
          <p:cNvSpPr txBox="1">
            <a:spLocks/>
          </p:cNvSpPr>
          <p:nvPr/>
        </p:nvSpPr>
        <p:spPr>
          <a:xfrm>
            <a:off x="3784162" y="2931510"/>
            <a:ext cx="4592583" cy="10039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202124"/>
              </a:buClr>
              <a:buSzPts val="7200"/>
              <a:buFont typeface="Arial"/>
              <a:buNone/>
            </a:pPr>
            <a:r>
              <a:rPr lang="en-US" sz="2400" dirty="0" smtClean="0">
                <a:solidFill>
                  <a:srgbClr val="069BDD"/>
                </a:solidFill>
                <a:latin typeface="Montserrat"/>
                <a:ea typeface="Montserrat"/>
                <a:cs typeface="Montserrat"/>
                <a:sym typeface="Montserrat"/>
              </a:rPr>
              <a:t>Get started with </a:t>
            </a:r>
            <a:r>
              <a:rPr lang="en-US" sz="2400" dirty="0" err="1" smtClean="0">
                <a:solidFill>
                  <a:srgbClr val="069BDD"/>
                </a:solidFill>
                <a:latin typeface="Montserrat"/>
                <a:ea typeface="Montserrat"/>
                <a:cs typeface="Montserrat"/>
                <a:sym typeface="Montserrat"/>
              </a:rPr>
              <a:t>Git</a:t>
            </a:r>
            <a:r>
              <a:rPr lang="en-US" sz="2400" dirty="0" smtClean="0">
                <a:solidFill>
                  <a:srgbClr val="069BDD"/>
                </a:solidFill>
                <a:latin typeface="Montserrat"/>
                <a:ea typeface="Montserrat"/>
                <a:cs typeface="Montserrat"/>
                <a:sym typeface="Montserrat"/>
              </a:rPr>
              <a:t> / GitHub</a:t>
            </a:r>
            <a:endParaRPr lang="en-US" sz="2400" dirty="0">
              <a:solidFill>
                <a:srgbClr val="069B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" name="Google Shape;8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977" y="4247807"/>
            <a:ext cx="3721849" cy="19748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84;p22"/>
          <p:cNvGrpSpPr/>
          <p:nvPr/>
        </p:nvGrpSpPr>
        <p:grpSpPr>
          <a:xfrm>
            <a:off x="0" y="5235217"/>
            <a:ext cx="1348316" cy="1622783"/>
            <a:chOff x="1910325" y="3865625"/>
            <a:chExt cx="1277950" cy="1278000"/>
          </a:xfrm>
        </p:grpSpPr>
        <p:sp>
          <p:nvSpPr>
            <p:cNvPr id="13" name="Google Shape;85;p22"/>
            <p:cNvSpPr/>
            <p:nvPr/>
          </p:nvSpPr>
          <p:spPr>
            <a:xfrm>
              <a:off x="1910325" y="4185125"/>
              <a:ext cx="958500" cy="958500"/>
            </a:xfrm>
            <a:prstGeom prst="rect">
              <a:avLst/>
            </a:prstGeom>
            <a:solidFill>
              <a:srgbClr val="C1E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86;p22"/>
            <p:cNvSpPr/>
            <p:nvPr/>
          </p:nvSpPr>
          <p:spPr>
            <a:xfrm>
              <a:off x="2868775" y="4824125"/>
              <a:ext cx="319500" cy="319500"/>
            </a:xfrm>
            <a:prstGeom prst="rect">
              <a:avLst/>
            </a:prstGeom>
            <a:solidFill>
              <a:srgbClr val="008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87;p22"/>
            <p:cNvSpPr/>
            <p:nvPr/>
          </p:nvSpPr>
          <p:spPr>
            <a:xfrm>
              <a:off x="2549275" y="4504625"/>
              <a:ext cx="319500" cy="319500"/>
            </a:xfrm>
            <a:prstGeom prst="rect">
              <a:avLst/>
            </a:prstGeom>
            <a:solidFill>
              <a:srgbClr val="085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8;p22"/>
            <p:cNvSpPr/>
            <p:nvPr/>
          </p:nvSpPr>
          <p:spPr>
            <a:xfrm>
              <a:off x="2549275" y="4185125"/>
              <a:ext cx="319500" cy="319500"/>
            </a:xfrm>
            <a:prstGeom prst="rect">
              <a:avLst/>
            </a:prstGeom>
            <a:solidFill>
              <a:srgbClr val="27AE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9;p22"/>
            <p:cNvSpPr/>
            <p:nvPr/>
          </p:nvSpPr>
          <p:spPr>
            <a:xfrm>
              <a:off x="1910325" y="3865625"/>
              <a:ext cx="639000" cy="319500"/>
            </a:xfrm>
            <a:prstGeom prst="rect">
              <a:avLst/>
            </a:prstGeom>
            <a:solidFill>
              <a:srgbClr val="7FC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5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p25"/>
          <p:cNvSpPr txBox="1">
            <a:spLocks/>
          </p:cNvSpPr>
          <p:nvPr/>
        </p:nvSpPr>
        <p:spPr>
          <a:xfrm>
            <a:off x="3013350" y="3027898"/>
            <a:ext cx="6165300" cy="6726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25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069BDD"/>
                </a:solidFill>
                <a:latin typeface="Montserrat"/>
                <a:ea typeface="Montserrat"/>
                <a:cs typeface="Montserrat"/>
                <a:sym typeface="Montserrat"/>
              </a:rPr>
              <a:t>BASIC GIT COMMANDS</a:t>
            </a:r>
          </a:p>
        </p:txBody>
      </p:sp>
    </p:spTree>
    <p:extLst>
      <p:ext uri="{BB962C8B-B14F-4D97-AF65-F5344CB8AC3E}">
        <p14:creationId xmlns:p14="http://schemas.microsoft.com/office/powerpoint/2010/main" val="12704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25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069BDD"/>
                </a:solidFill>
                <a:latin typeface="Montserrat"/>
                <a:ea typeface="Montserrat"/>
                <a:cs typeface="Montserrat"/>
                <a:sym typeface="Montserrat"/>
              </a:rPr>
              <a:t>Basic </a:t>
            </a:r>
            <a:r>
              <a:rPr lang="en-US" sz="3200" b="1" dirty="0" err="1">
                <a:solidFill>
                  <a:srgbClr val="069BDD"/>
                </a:solidFill>
                <a:latin typeface="Montserrat"/>
                <a:ea typeface="Montserrat"/>
                <a:cs typeface="Montserrat"/>
                <a:sym typeface="Montserrat"/>
              </a:rPr>
              <a:t>Git</a:t>
            </a:r>
            <a:r>
              <a:rPr lang="en-US" sz="3200" b="1" dirty="0">
                <a:solidFill>
                  <a:srgbClr val="069BDD"/>
                </a:solidFill>
                <a:latin typeface="Montserrat"/>
                <a:ea typeface="Montserrat"/>
                <a:cs typeface="Montserrat"/>
                <a:sym typeface="Montserrat"/>
              </a:rPr>
              <a:t> Commands</a:t>
            </a:r>
          </a:p>
        </p:txBody>
      </p:sp>
      <p:sp>
        <p:nvSpPr>
          <p:cNvPr id="6" name="Google Shape;161;p29"/>
          <p:cNvSpPr txBox="1"/>
          <p:nvPr/>
        </p:nvSpPr>
        <p:spPr>
          <a:xfrm>
            <a:off x="627702" y="1131804"/>
            <a:ext cx="10923168" cy="517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err="1" smtClean="0"/>
              <a:t>init</a:t>
            </a:r>
            <a:endParaRPr lang="en-US" sz="2400" dirty="0" smtClean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smtClean="0"/>
              <a:t>add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commit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branch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g</a:t>
            </a:r>
            <a:r>
              <a:rPr lang="en-US" sz="2400" dirty="0" err="1" smtClean="0"/>
              <a:t>it</a:t>
            </a:r>
            <a:r>
              <a:rPr lang="en-US" sz="2400" dirty="0" smtClean="0"/>
              <a:t> checkout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g</a:t>
            </a:r>
            <a:r>
              <a:rPr lang="en-US" sz="2400" dirty="0" err="1" smtClean="0"/>
              <a:t>it</a:t>
            </a:r>
            <a:r>
              <a:rPr lang="en-US" sz="2400" dirty="0" smtClean="0"/>
              <a:t> log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g</a:t>
            </a:r>
            <a:r>
              <a:rPr lang="en-US" sz="2400" dirty="0" err="1" smtClean="0"/>
              <a:t>it</a:t>
            </a:r>
            <a:r>
              <a:rPr lang="en-US" sz="2400" dirty="0" smtClean="0"/>
              <a:t> merge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g</a:t>
            </a:r>
            <a:r>
              <a:rPr lang="en-US" sz="2400" dirty="0" err="1" smtClean="0"/>
              <a:t>it</a:t>
            </a:r>
            <a:r>
              <a:rPr lang="en-US" sz="2400" dirty="0" smtClean="0"/>
              <a:t> push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g</a:t>
            </a:r>
            <a:r>
              <a:rPr lang="en-US" sz="2400" dirty="0" err="1" smtClean="0"/>
              <a:t>it</a:t>
            </a:r>
            <a:r>
              <a:rPr lang="en-US" sz="2400" dirty="0" smtClean="0"/>
              <a:t> pull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17833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25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069BDD"/>
                </a:solidFill>
                <a:latin typeface="Montserrat"/>
                <a:ea typeface="Montserrat"/>
                <a:cs typeface="Montserrat"/>
                <a:sym typeface="Montserrat"/>
              </a:rPr>
              <a:t>Basic </a:t>
            </a:r>
            <a:r>
              <a:rPr lang="en-US" sz="3200" b="1" dirty="0" err="1">
                <a:solidFill>
                  <a:srgbClr val="069BDD"/>
                </a:solidFill>
                <a:latin typeface="Montserrat"/>
                <a:ea typeface="Montserrat"/>
                <a:cs typeface="Montserrat"/>
                <a:sym typeface="Montserrat"/>
              </a:rPr>
              <a:t>Git</a:t>
            </a:r>
            <a:r>
              <a:rPr lang="en-US" sz="3200" b="1" dirty="0">
                <a:solidFill>
                  <a:srgbClr val="069BDD"/>
                </a:solidFill>
                <a:latin typeface="Montserrat"/>
                <a:ea typeface="Montserrat"/>
                <a:cs typeface="Montserrat"/>
                <a:sym typeface="Montserrat"/>
              </a:rPr>
              <a:t> Commands</a:t>
            </a:r>
          </a:p>
        </p:txBody>
      </p:sp>
      <p:pic>
        <p:nvPicPr>
          <p:cNvPr id="1026" name="Picture 2" descr="https://raw.githubusercontent.com/xuanthulabnet/learn-git/master/docs/git0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" y="873481"/>
            <a:ext cx="10767060" cy="561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59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25000"/>
              </a:lnSpc>
              <a:spcBef>
                <a:spcPts val="0"/>
              </a:spcBef>
            </a:pPr>
            <a:r>
              <a:rPr lang="en-US" sz="3200" b="1" dirty="0" err="1" smtClean="0">
                <a:solidFill>
                  <a:srgbClr val="069BDD"/>
                </a:solidFill>
                <a:latin typeface="Montserrat"/>
                <a:ea typeface="Montserrat"/>
                <a:cs typeface="Montserrat"/>
                <a:sym typeface="Montserrat"/>
              </a:rPr>
              <a:t>Git</a:t>
            </a:r>
            <a:r>
              <a:rPr lang="en-US" sz="3200" b="1" dirty="0" smtClean="0">
                <a:solidFill>
                  <a:srgbClr val="069BDD"/>
                </a:solidFill>
                <a:latin typeface="Montserrat"/>
                <a:ea typeface="Montserrat"/>
                <a:cs typeface="Montserrat"/>
                <a:sym typeface="Montserrat"/>
              </a:rPr>
              <a:t> merge</a:t>
            </a:r>
            <a:endParaRPr lang="en-US" sz="3200" b="1" dirty="0">
              <a:solidFill>
                <a:srgbClr val="069B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74" name="Picture 2" descr="https://raw.githubusercontent.com/xuanthulabnet/learn-git/master/docs/git0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492" y="873481"/>
            <a:ext cx="9164128" cy="778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36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25000"/>
              </a:lnSpc>
              <a:spcBef>
                <a:spcPts val="0"/>
              </a:spcBef>
            </a:pPr>
            <a:r>
              <a:rPr lang="en-US" sz="3200" b="1" dirty="0" err="1" smtClean="0">
                <a:solidFill>
                  <a:srgbClr val="069BDD"/>
                </a:solidFill>
                <a:latin typeface="Montserrat"/>
                <a:ea typeface="Montserrat"/>
                <a:cs typeface="Montserrat"/>
                <a:sym typeface="Montserrat"/>
              </a:rPr>
              <a:t>Git</a:t>
            </a:r>
            <a:r>
              <a:rPr lang="en-US" sz="3200" b="1" dirty="0" smtClean="0">
                <a:solidFill>
                  <a:srgbClr val="069BDD"/>
                </a:solidFill>
                <a:latin typeface="Montserrat"/>
                <a:ea typeface="Montserrat"/>
                <a:cs typeface="Montserrat"/>
                <a:sym typeface="Montserrat"/>
              </a:rPr>
              <a:t> base</a:t>
            </a:r>
            <a:endParaRPr lang="en-US" sz="3200" b="1" dirty="0">
              <a:solidFill>
                <a:srgbClr val="069B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3" y="1478024"/>
            <a:ext cx="12004094" cy="374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9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p25"/>
          <p:cNvSpPr txBox="1">
            <a:spLocks/>
          </p:cNvSpPr>
          <p:nvPr/>
        </p:nvSpPr>
        <p:spPr>
          <a:xfrm>
            <a:off x="3013350" y="3027898"/>
            <a:ext cx="6165300" cy="6726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25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069BDD"/>
                </a:solidFill>
                <a:latin typeface="Montserrat"/>
                <a:ea typeface="Montserrat"/>
                <a:cs typeface="Montserrat"/>
                <a:sym typeface="Montserrat"/>
              </a:rPr>
              <a:t>WORKING WITH GITHUB</a:t>
            </a:r>
          </a:p>
        </p:txBody>
      </p:sp>
    </p:spTree>
    <p:extLst>
      <p:ext uri="{BB962C8B-B14F-4D97-AF65-F5344CB8AC3E}">
        <p14:creationId xmlns:p14="http://schemas.microsoft.com/office/powerpoint/2010/main" val="424558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25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069BDD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</a:p>
        </p:txBody>
      </p:sp>
      <p:sp>
        <p:nvSpPr>
          <p:cNvPr id="6" name="Google Shape;161;p29"/>
          <p:cNvSpPr txBox="1"/>
          <p:nvPr/>
        </p:nvSpPr>
        <p:spPr>
          <a:xfrm>
            <a:off x="627702" y="1131804"/>
            <a:ext cx="10923168" cy="338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ts val="1800"/>
              <a:buAutoNum type="arabicPeriod"/>
            </a:pPr>
            <a:r>
              <a:rPr lang="en-US" sz="2400" dirty="0" err="1"/>
              <a:t>Skoulikari</a:t>
            </a:r>
            <a:r>
              <a:rPr lang="en-US" sz="2400" dirty="0"/>
              <a:t>, A. (2021, March 17). </a:t>
            </a:r>
            <a:r>
              <a:rPr lang="en-US" sz="2400" i="1" dirty="0"/>
              <a:t>What is </a:t>
            </a:r>
            <a:r>
              <a:rPr lang="en-US" sz="2400" i="1" dirty="0" err="1"/>
              <a:t>Git</a:t>
            </a:r>
            <a:r>
              <a:rPr lang="en-US" sz="2400" i="1" dirty="0"/>
              <a:t>? A Beginner’s Guide to </a:t>
            </a:r>
            <a:r>
              <a:rPr lang="en-US" sz="2400" i="1" dirty="0" err="1"/>
              <a:t>Git</a:t>
            </a:r>
            <a:r>
              <a:rPr lang="en-US" sz="2400" i="1" dirty="0"/>
              <a:t> Version Control</a:t>
            </a:r>
            <a:r>
              <a:rPr lang="en-US" sz="2400" dirty="0"/>
              <a:t>. FreeCodeCamp.org; freeCodeCamp.org. </a:t>
            </a:r>
            <a:r>
              <a:rPr lang="en-US" sz="2400" u="sng" dirty="0">
                <a:solidFill>
                  <a:schemeClr val="hlink"/>
                </a:solidFill>
                <a:hlinkClick r:id="rId3"/>
              </a:rPr>
              <a:t>https://www.freecodecamp.org/news/what-is-git-learn-git-version-control</a:t>
            </a:r>
            <a:endParaRPr lang="en-US" sz="2400" dirty="0"/>
          </a:p>
          <a:p>
            <a:pPr marL="457200" lvl="0" indent="-342900">
              <a:lnSpc>
                <a:spcPct val="120000"/>
              </a:lnSpc>
              <a:buClr>
                <a:schemeClr val="dk1"/>
              </a:buClr>
              <a:buSzPts val="1800"/>
              <a:buAutoNum type="arabicPeriod"/>
            </a:pPr>
            <a:r>
              <a:rPr lang="en-US" sz="2400" i="1" dirty="0" err="1"/>
              <a:t>Git</a:t>
            </a:r>
            <a:r>
              <a:rPr lang="en-US" sz="2400" i="1" dirty="0"/>
              <a:t> - Recording Changes to the Repository</a:t>
            </a:r>
            <a:r>
              <a:rPr lang="en-US" sz="2400" dirty="0"/>
              <a:t>. (2020). Git-Scm.com. </a:t>
            </a:r>
            <a:r>
              <a:rPr lang="en-US" sz="2400" u="sng" dirty="0">
                <a:solidFill>
                  <a:schemeClr val="hlink"/>
                </a:solidFill>
                <a:hlinkClick r:id="rId4"/>
              </a:rPr>
              <a:t>https://git-scm.com/book/en/v2/Git-Basics-Recording-Changes-to-the-Repository</a:t>
            </a:r>
            <a:endParaRPr lang="en-US" sz="2400" dirty="0"/>
          </a:p>
          <a:p>
            <a:pPr marL="457200" lvl="0" indent="-342900">
              <a:lnSpc>
                <a:spcPct val="120000"/>
              </a:lnSpc>
              <a:buClr>
                <a:schemeClr val="dk1"/>
              </a:buClr>
              <a:buSzPts val="1800"/>
              <a:buAutoNum type="arabicPeriod"/>
            </a:pPr>
            <a:r>
              <a:rPr lang="en-US" sz="2400" dirty="0" err="1"/>
              <a:t>Atlassian</a:t>
            </a:r>
            <a:r>
              <a:rPr lang="en-US" sz="2400" dirty="0"/>
              <a:t>. (2023). </a:t>
            </a:r>
            <a:r>
              <a:rPr lang="en-US" sz="2400" i="1" dirty="0"/>
              <a:t>Merging vs. Rebasing | </a:t>
            </a:r>
            <a:r>
              <a:rPr lang="en-US" sz="2400" i="1" dirty="0" err="1"/>
              <a:t>Atlassian</a:t>
            </a:r>
            <a:r>
              <a:rPr lang="en-US" sz="2400" i="1" dirty="0"/>
              <a:t> </a:t>
            </a:r>
            <a:r>
              <a:rPr lang="en-US" sz="2400" i="1" dirty="0" err="1"/>
              <a:t>Git</a:t>
            </a:r>
            <a:r>
              <a:rPr lang="en-US" sz="2400" i="1" dirty="0"/>
              <a:t> Tutorial</a:t>
            </a:r>
            <a:r>
              <a:rPr lang="en-US" sz="2400" dirty="0"/>
              <a:t>. </a:t>
            </a:r>
            <a:r>
              <a:rPr lang="en-US" sz="2400" dirty="0" err="1"/>
              <a:t>Atlassian</a:t>
            </a:r>
            <a:r>
              <a:rPr lang="en-US" sz="2400" dirty="0"/>
              <a:t>. </a:t>
            </a:r>
            <a:r>
              <a:rPr lang="en-US" sz="2400" u="sng" dirty="0">
                <a:solidFill>
                  <a:schemeClr val="hlink"/>
                </a:solidFill>
                <a:hlinkClick r:id="rId5"/>
              </a:rPr>
              <a:t>https://</a:t>
            </a:r>
            <a:r>
              <a:rPr lang="en-US" sz="2400" u="sng" dirty="0" smtClean="0">
                <a:solidFill>
                  <a:schemeClr val="hlink"/>
                </a:solidFill>
                <a:hlinkClick r:id="rId5"/>
              </a:rPr>
              <a:t>www.atlassian.com/git/tutorials/merging-vs-rebasing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447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p25"/>
          <p:cNvSpPr txBox="1">
            <a:spLocks/>
          </p:cNvSpPr>
          <p:nvPr/>
        </p:nvSpPr>
        <p:spPr>
          <a:xfrm>
            <a:off x="3013350" y="2833588"/>
            <a:ext cx="6165300" cy="101832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25000"/>
              </a:lnSpc>
              <a:spcBef>
                <a:spcPts val="0"/>
              </a:spcBef>
            </a:pPr>
            <a:r>
              <a:rPr lang="en" sz="4800" b="1" dirty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lang="en-US" sz="4800" b="1" dirty="0">
              <a:solidFill>
                <a:srgbClr val="069B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5588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10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9856" y="1122047"/>
            <a:ext cx="4985655" cy="331932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103;p24"/>
          <p:cNvSpPr/>
          <p:nvPr/>
        </p:nvSpPr>
        <p:spPr>
          <a:xfrm>
            <a:off x="4899402" y="1231323"/>
            <a:ext cx="576112" cy="447450"/>
          </a:xfrm>
          <a:prstGeom prst="rect">
            <a:avLst/>
          </a:prstGeom>
          <a:solidFill>
            <a:srgbClr val="27AE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" name="Google Shape;104;p24"/>
          <p:cNvSpPr txBox="1"/>
          <p:nvPr/>
        </p:nvSpPr>
        <p:spPr>
          <a:xfrm>
            <a:off x="4899402" y="1227959"/>
            <a:ext cx="576112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" name="Google Shape;105;p24"/>
          <p:cNvSpPr txBox="1"/>
          <p:nvPr/>
        </p:nvSpPr>
        <p:spPr>
          <a:xfrm>
            <a:off x="5857357" y="1254046"/>
            <a:ext cx="3237600" cy="403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50" tIns="40775" rIns="81550" bIns="407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A67"/>
              </a:buClr>
              <a:buSzPts val="900"/>
              <a:buFont typeface="Arial"/>
              <a:buNone/>
            </a:pPr>
            <a:r>
              <a:rPr lang="en" sz="2000" b="1" dirty="0">
                <a:solidFill>
                  <a:srgbClr val="4F5A67"/>
                </a:solidFill>
                <a:latin typeface="Montserrat"/>
                <a:ea typeface="Montserrat"/>
                <a:cs typeface="Montserrat"/>
                <a:sym typeface="Montserrat"/>
              </a:rPr>
              <a:t>Git / GitHub Overview</a:t>
            </a:r>
            <a:endParaRPr sz="20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Google Shape;106;p24"/>
          <p:cNvSpPr/>
          <p:nvPr/>
        </p:nvSpPr>
        <p:spPr>
          <a:xfrm>
            <a:off x="4899402" y="1979055"/>
            <a:ext cx="576112" cy="447450"/>
          </a:xfrm>
          <a:prstGeom prst="rect">
            <a:avLst/>
          </a:prstGeom>
          <a:solidFill>
            <a:srgbClr val="1C8C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Google Shape;107;p24"/>
          <p:cNvSpPr txBox="1"/>
          <p:nvPr/>
        </p:nvSpPr>
        <p:spPr>
          <a:xfrm>
            <a:off x="4899402" y="1997463"/>
            <a:ext cx="57611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Google Shape;108;p24"/>
          <p:cNvSpPr txBox="1"/>
          <p:nvPr/>
        </p:nvSpPr>
        <p:spPr>
          <a:xfrm>
            <a:off x="5857356" y="1996699"/>
            <a:ext cx="5178505" cy="41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50" tIns="40775" rIns="81550" bIns="407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A67"/>
              </a:buClr>
              <a:buSzPts val="900"/>
              <a:buFont typeface="Arial"/>
              <a:buNone/>
            </a:pPr>
            <a:r>
              <a:rPr lang="en" sz="2000" b="1" dirty="0">
                <a:solidFill>
                  <a:srgbClr val="4F5A67"/>
                </a:solidFill>
                <a:latin typeface="Montserrat"/>
                <a:ea typeface="Montserrat"/>
                <a:cs typeface="Montserrat"/>
                <a:sym typeface="Montserrat"/>
              </a:rPr>
              <a:t>Git Repository - Recording Changes</a:t>
            </a:r>
            <a:endParaRPr sz="20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109;p24"/>
          <p:cNvSpPr/>
          <p:nvPr/>
        </p:nvSpPr>
        <p:spPr>
          <a:xfrm>
            <a:off x="4899401" y="2759444"/>
            <a:ext cx="576111" cy="461700"/>
          </a:xfrm>
          <a:prstGeom prst="rect">
            <a:avLst/>
          </a:prstGeom>
          <a:solidFill>
            <a:srgbClr val="085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110;p24"/>
          <p:cNvSpPr txBox="1"/>
          <p:nvPr/>
        </p:nvSpPr>
        <p:spPr>
          <a:xfrm>
            <a:off x="4899402" y="2745194"/>
            <a:ext cx="576110" cy="47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Google Shape;111;p24"/>
          <p:cNvSpPr txBox="1"/>
          <p:nvPr/>
        </p:nvSpPr>
        <p:spPr>
          <a:xfrm>
            <a:off x="5862741" y="2785570"/>
            <a:ext cx="3237600" cy="435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50" tIns="40775" rIns="81550" bIns="407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A67"/>
              </a:buClr>
              <a:buSzPts val="900"/>
              <a:buFont typeface="Arial"/>
              <a:buNone/>
            </a:pPr>
            <a:r>
              <a:rPr lang="en" sz="2000" b="1" dirty="0">
                <a:solidFill>
                  <a:srgbClr val="4F5A67"/>
                </a:solidFill>
                <a:latin typeface="Montserrat"/>
                <a:ea typeface="Montserrat"/>
                <a:cs typeface="Montserrat"/>
                <a:sym typeface="Montserrat"/>
              </a:rPr>
              <a:t>Basic Git Commands</a:t>
            </a:r>
            <a:endParaRPr sz="20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112;p24"/>
          <p:cNvSpPr/>
          <p:nvPr/>
        </p:nvSpPr>
        <p:spPr>
          <a:xfrm>
            <a:off x="4899402" y="3561603"/>
            <a:ext cx="576110" cy="447449"/>
          </a:xfrm>
          <a:prstGeom prst="rect">
            <a:avLst/>
          </a:prstGeom>
          <a:solidFill>
            <a:srgbClr val="7FC2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113;p24"/>
          <p:cNvSpPr txBox="1"/>
          <p:nvPr/>
        </p:nvSpPr>
        <p:spPr>
          <a:xfrm>
            <a:off x="4899402" y="3547354"/>
            <a:ext cx="576110" cy="461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" name="Google Shape;114;p24"/>
          <p:cNvSpPr txBox="1"/>
          <p:nvPr/>
        </p:nvSpPr>
        <p:spPr>
          <a:xfrm>
            <a:off x="5857357" y="3547354"/>
            <a:ext cx="3237600" cy="461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50" tIns="40775" rIns="81550" bIns="407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5A67"/>
              </a:buClr>
              <a:buSzPts val="900"/>
              <a:buFont typeface="Arial"/>
              <a:buNone/>
            </a:pPr>
            <a:r>
              <a:rPr lang="en" sz="2000" b="1" dirty="0">
                <a:solidFill>
                  <a:srgbClr val="4F5A67"/>
                </a:solidFill>
                <a:latin typeface="Montserrat"/>
                <a:ea typeface="Montserrat"/>
                <a:cs typeface="Montserrat"/>
                <a:sym typeface="Montserrat"/>
              </a:rPr>
              <a:t>Working with GitHub</a:t>
            </a:r>
            <a:endParaRPr sz="20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" name="Google Shape;115;p24"/>
          <p:cNvCxnSpPr/>
          <p:nvPr/>
        </p:nvCxnSpPr>
        <p:spPr>
          <a:xfrm>
            <a:off x="5925985" y="2412275"/>
            <a:ext cx="3897600" cy="0"/>
          </a:xfrm>
          <a:prstGeom prst="straightConnector1">
            <a:avLst/>
          </a:prstGeom>
          <a:noFill/>
          <a:ln w="9525" cap="flat" cmpd="sng">
            <a:solidFill>
              <a:srgbClr val="D6E9F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116;p24"/>
          <p:cNvSpPr txBox="1">
            <a:spLocks noGrp="1"/>
          </p:cNvSpPr>
          <p:nvPr>
            <p:ph type="title" idx="4294967295"/>
          </p:nvPr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 b="1" dirty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sz="2220" b="1" dirty="0">
              <a:solidFill>
                <a:srgbClr val="27AE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Google Shape;117;p24"/>
          <p:cNvSpPr txBox="1">
            <a:spLocks noGrp="1"/>
          </p:cNvSpPr>
          <p:nvPr>
            <p:ph type="sldNum" idx="12"/>
          </p:nvPr>
        </p:nvSpPr>
        <p:spPr>
          <a:xfrm>
            <a:off x="11632389" y="64644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400" dirty="0"/>
          </a:p>
        </p:txBody>
      </p:sp>
      <p:cxnSp>
        <p:nvCxnSpPr>
          <p:cNvPr id="38" name="Google Shape;118;p24"/>
          <p:cNvCxnSpPr/>
          <p:nvPr/>
        </p:nvCxnSpPr>
        <p:spPr>
          <a:xfrm>
            <a:off x="5925985" y="1668182"/>
            <a:ext cx="3897600" cy="0"/>
          </a:xfrm>
          <a:prstGeom prst="straightConnector1">
            <a:avLst/>
          </a:prstGeom>
          <a:noFill/>
          <a:ln w="9525" cap="flat" cmpd="sng">
            <a:solidFill>
              <a:srgbClr val="D6E9F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119;p24"/>
          <p:cNvCxnSpPr/>
          <p:nvPr/>
        </p:nvCxnSpPr>
        <p:spPr>
          <a:xfrm>
            <a:off x="5911787" y="3189511"/>
            <a:ext cx="3897600" cy="0"/>
          </a:xfrm>
          <a:prstGeom prst="straightConnector1">
            <a:avLst/>
          </a:prstGeom>
          <a:noFill/>
          <a:ln w="9525" cap="flat" cmpd="sng">
            <a:solidFill>
              <a:srgbClr val="D6E9F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Google Shape;120;p24"/>
          <p:cNvCxnSpPr/>
          <p:nvPr/>
        </p:nvCxnSpPr>
        <p:spPr>
          <a:xfrm>
            <a:off x="5906285" y="4009052"/>
            <a:ext cx="3897600" cy="0"/>
          </a:xfrm>
          <a:prstGeom prst="straightConnector1">
            <a:avLst/>
          </a:prstGeom>
          <a:noFill/>
          <a:ln w="9525" cap="flat" cmpd="sng">
            <a:solidFill>
              <a:srgbClr val="D6E9F3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7348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p25"/>
          <p:cNvSpPr txBox="1">
            <a:spLocks/>
          </p:cNvSpPr>
          <p:nvPr/>
        </p:nvSpPr>
        <p:spPr>
          <a:xfrm>
            <a:off x="3013350" y="2954451"/>
            <a:ext cx="6165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3400"/>
            </a:pPr>
            <a:r>
              <a:rPr lang="en-US" b="1" dirty="0" smtClean="0">
                <a:solidFill>
                  <a:srgbClr val="069BDD"/>
                </a:solidFill>
                <a:latin typeface="Montserrat"/>
                <a:ea typeface="Montserrat"/>
                <a:cs typeface="Montserrat"/>
                <a:sym typeface="Montserrat"/>
              </a:rPr>
              <a:t>GIT / GITHUB OVERVIEW</a:t>
            </a:r>
            <a:endParaRPr lang="en-US" b="1" dirty="0">
              <a:solidFill>
                <a:srgbClr val="069B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1440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990"/>
            </a:pPr>
            <a:r>
              <a:rPr lang="en-US" sz="3600" b="1" dirty="0" smtClean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What is </a:t>
            </a:r>
            <a:r>
              <a:rPr lang="en-US" sz="3600" b="1" dirty="0" err="1" smtClean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Git</a:t>
            </a:r>
            <a:r>
              <a:rPr lang="en-US" sz="3600" b="1" dirty="0" smtClean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lang="en-US" sz="2220" b="1" dirty="0">
              <a:solidFill>
                <a:srgbClr val="27AE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161;p29"/>
          <p:cNvSpPr txBox="1"/>
          <p:nvPr/>
        </p:nvSpPr>
        <p:spPr>
          <a:xfrm>
            <a:off x="627702" y="1131804"/>
            <a:ext cx="10923168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Git</a:t>
            </a:r>
            <a:r>
              <a:rPr lang="en-US" sz="2400" dirty="0"/>
              <a:t> is a Distributed Version Control System (DVCS) designed to manage </a:t>
            </a:r>
            <a:r>
              <a:rPr lang="en-US" sz="2400" dirty="0" smtClean="0"/>
              <a:t>software development </a:t>
            </a:r>
            <a:r>
              <a:rPr lang="en-US" sz="2400" dirty="0"/>
              <a:t>projects. </a:t>
            </a:r>
            <a:endParaRPr lang="en-US" sz="2400" dirty="0" smtClean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tracks changes to a codebase over </a:t>
            </a:r>
            <a:r>
              <a:rPr lang="en-US" sz="2400" dirty="0" smtClean="0"/>
              <a:t>time</a:t>
            </a:r>
            <a:r>
              <a:rPr lang="en" sz="2400" dirty="0" smtClean="0"/>
              <a:t>, </a:t>
            </a:r>
            <a:r>
              <a:rPr lang="en-US" sz="2400" dirty="0"/>
              <a:t>a</a:t>
            </a:r>
            <a:r>
              <a:rPr lang="en-US" sz="2400" dirty="0" smtClean="0"/>
              <a:t>llowing </a:t>
            </a:r>
            <a:r>
              <a:rPr lang="en-US" sz="2400" dirty="0"/>
              <a:t>developers to collaborate with others, work on multiple branches of code, and roll back to previous versions of the code as needed.</a:t>
            </a:r>
            <a:endParaRPr sz="2400" dirty="0"/>
          </a:p>
        </p:txBody>
      </p:sp>
      <p:pic>
        <p:nvPicPr>
          <p:cNvPr id="7" name="Google Shape;131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85750" y="4502407"/>
            <a:ext cx="2145311" cy="8263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32;p26"/>
          <p:cNvSpPr/>
          <p:nvPr/>
        </p:nvSpPr>
        <p:spPr>
          <a:xfrm>
            <a:off x="8163845" y="5543748"/>
            <a:ext cx="3376515" cy="572700"/>
          </a:xfrm>
          <a:prstGeom prst="roundRect">
            <a:avLst>
              <a:gd name="adj" fmla="val 16667"/>
            </a:avLst>
          </a:prstGeom>
          <a:solidFill>
            <a:srgbClr val="C1ECF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3E1E"/>
                </a:solidFill>
              </a:rPr>
              <a:t>D</a:t>
            </a:r>
            <a:r>
              <a:rPr lang="en" sz="1600" dirty="0"/>
              <a:t>istributed </a:t>
            </a:r>
            <a:r>
              <a:rPr lang="en" sz="1600" b="1" dirty="0">
                <a:solidFill>
                  <a:srgbClr val="FF3E1E"/>
                </a:solidFill>
              </a:rPr>
              <a:t>V</a:t>
            </a:r>
            <a:r>
              <a:rPr lang="en" sz="1600" dirty="0"/>
              <a:t>ersion </a:t>
            </a:r>
            <a:r>
              <a:rPr lang="en" sz="1600" b="1" dirty="0">
                <a:solidFill>
                  <a:srgbClr val="FF3E1E"/>
                </a:solidFill>
              </a:rPr>
              <a:t>C</a:t>
            </a:r>
            <a:r>
              <a:rPr lang="en" sz="1600" dirty="0"/>
              <a:t>ontrol </a:t>
            </a:r>
            <a:r>
              <a:rPr lang="en" sz="1600" b="1" dirty="0">
                <a:solidFill>
                  <a:srgbClr val="FF3E1E"/>
                </a:solidFill>
              </a:rPr>
              <a:t>S</a:t>
            </a:r>
            <a:r>
              <a:rPr lang="en" sz="1600" dirty="0"/>
              <a:t>ystem (DVCS)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4562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990"/>
            </a:pPr>
            <a:r>
              <a:rPr lang="en-US" sz="3600" b="1" dirty="0" smtClean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What is GitHub?</a:t>
            </a:r>
            <a:endParaRPr lang="en-US" sz="2220" b="1" dirty="0">
              <a:solidFill>
                <a:srgbClr val="27AE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161;p29"/>
          <p:cNvSpPr txBox="1"/>
          <p:nvPr/>
        </p:nvSpPr>
        <p:spPr>
          <a:xfrm>
            <a:off x="627702" y="1131804"/>
            <a:ext cx="10923168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GitHub is a web-based platform that helps you host, manage, and collaborate with other developers on </a:t>
            </a:r>
            <a:r>
              <a:rPr lang="en-US" sz="2400" dirty="0" smtClean="0"/>
              <a:t>remote </a:t>
            </a:r>
            <a:r>
              <a:rPr lang="en-US" sz="2400" dirty="0"/>
              <a:t>repositories. </a:t>
            </a:r>
            <a:endParaRPr lang="en-US" sz="2400" dirty="0" smtClean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also provides you many features for project management. </a:t>
            </a:r>
            <a:endParaRPr lang="en-US" sz="2400" dirty="0" smtClean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There </a:t>
            </a:r>
            <a:r>
              <a:rPr lang="en-US" sz="2400" dirty="0"/>
              <a:t>are other products that provide the same features as GitHub, such as </a:t>
            </a:r>
            <a:r>
              <a:rPr lang="en-US" sz="2400" dirty="0" err="1"/>
              <a:t>Bitbucket</a:t>
            </a:r>
            <a:r>
              <a:rPr lang="en-US" sz="2400" dirty="0"/>
              <a:t> and </a:t>
            </a:r>
            <a:r>
              <a:rPr lang="en-US" sz="2400" dirty="0" err="1"/>
              <a:t>GitLab</a:t>
            </a:r>
            <a:r>
              <a:rPr lang="en-US" sz="2400" dirty="0"/>
              <a:t>.</a:t>
            </a:r>
            <a:endParaRPr sz="2400"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726462" y="4590722"/>
            <a:ext cx="2863850" cy="1368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3864693" y="4590722"/>
            <a:ext cx="4514850" cy="1666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" name="Picture 2" descr="Gitlab png images | PNGW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628" y="4443216"/>
            <a:ext cx="1814380" cy="181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08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p25"/>
          <p:cNvSpPr txBox="1">
            <a:spLocks/>
          </p:cNvSpPr>
          <p:nvPr/>
        </p:nvSpPr>
        <p:spPr>
          <a:xfrm>
            <a:off x="3013350" y="2449955"/>
            <a:ext cx="6165300" cy="15755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25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069BDD"/>
                </a:solidFill>
                <a:latin typeface="Montserrat"/>
                <a:ea typeface="Montserrat"/>
                <a:cs typeface="Montserrat"/>
                <a:sym typeface="Montserrat"/>
              </a:rPr>
              <a:t>GIT REPOSITORY</a:t>
            </a:r>
          </a:p>
          <a:p>
            <a:pPr lvl="0">
              <a:lnSpc>
                <a:spcPct val="125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069BDD"/>
                </a:solidFill>
                <a:latin typeface="Montserrat"/>
                <a:ea typeface="Montserrat"/>
                <a:cs typeface="Montserrat"/>
                <a:sym typeface="Montserrat"/>
              </a:rPr>
              <a:t>RECORDING CHANGES</a:t>
            </a:r>
          </a:p>
        </p:txBody>
      </p:sp>
    </p:spTree>
    <p:extLst>
      <p:ext uri="{BB962C8B-B14F-4D97-AF65-F5344CB8AC3E}">
        <p14:creationId xmlns:p14="http://schemas.microsoft.com/office/powerpoint/2010/main" val="11230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990"/>
            </a:pPr>
            <a:r>
              <a:rPr lang="en-US" sz="3600" b="1" dirty="0" err="1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Git</a:t>
            </a:r>
            <a:r>
              <a:rPr lang="en-US" sz="3600" b="1" dirty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 Repository - Recording Changes</a:t>
            </a:r>
            <a:endParaRPr lang="en-US" sz="2220" b="1" dirty="0">
              <a:solidFill>
                <a:srgbClr val="27AE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AutoShape 2" descr="File's status lifecyc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https://i0.wp.com/gonion-codingblog.com/wp-content/uploads/2023/05/file-status-lifecycle.drawio.png?w=722&amp;ssl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017" y="873481"/>
            <a:ext cx="7975966" cy="587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77;p30"/>
          <p:cNvSpPr txBox="1"/>
          <p:nvPr/>
        </p:nvSpPr>
        <p:spPr>
          <a:xfrm>
            <a:off x="9641103" y="5802362"/>
            <a:ext cx="2550897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</a:t>
            </a:r>
            <a:r>
              <a:rPr lang="en" i="1" dirty="0"/>
              <a:t>Git - Recording Changes to the Repository</a:t>
            </a:r>
            <a:r>
              <a:rPr lang="en" dirty="0"/>
              <a:t>, 2020)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637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990"/>
            </a:pPr>
            <a:r>
              <a:rPr lang="en-US" sz="3600" b="1" dirty="0" err="1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Git</a:t>
            </a:r>
            <a:r>
              <a:rPr lang="en-US" sz="3600" b="1" dirty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 Repository - Recording Changes</a:t>
            </a:r>
            <a:endParaRPr lang="en-US" sz="2220" b="1" dirty="0">
              <a:solidFill>
                <a:srgbClr val="27AE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AutoShape 2" descr="File's status lifecyc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997" y="873481"/>
            <a:ext cx="7564005" cy="568480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77;p30"/>
          <p:cNvSpPr txBox="1"/>
          <p:nvPr/>
        </p:nvSpPr>
        <p:spPr>
          <a:xfrm>
            <a:off x="5280119" y="6148637"/>
            <a:ext cx="185923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/>
              <a:t>(</a:t>
            </a:r>
            <a:r>
              <a:rPr lang="en-US" dirty="0" err="1"/>
              <a:t>Skoulikari</a:t>
            </a:r>
            <a:r>
              <a:rPr lang="en-US" dirty="0"/>
              <a:t>, 2021)</a:t>
            </a:r>
          </a:p>
        </p:txBody>
      </p:sp>
    </p:spTree>
    <p:extLst>
      <p:ext uri="{BB962C8B-B14F-4D97-AF65-F5344CB8AC3E}">
        <p14:creationId xmlns:p14="http://schemas.microsoft.com/office/powerpoint/2010/main" val="18868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4"/>
          <p:cNvSpPr txBox="1">
            <a:spLocks/>
          </p:cNvSpPr>
          <p:nvPr/>
        </p:nvSpPr>
        <p:spPr>
          <a:xfrm>
            <a:off x="585662" y="225261"/>
            <a:ext cx="11072913" cy="648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990"/>
            </a:pPr>
            <a:r>
              <a:rPr lang="en-US" sz="3600" b="1" dirty="0" err="1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Git</a:t>
            </a:r>
            <a:r>
              <a:rPr lang="en-US" sz="3600" b="1" dirty="0">
                <a:solidFill>
                  <a:srgbClr val="27AEE1"/>
                </a:solidFill>
                <a:latin typeface="Montserrat"/>
                <a:ea typeface="Montserrat"/>
                <a:cs typeface="Montserrat"/>
                <a:sym typeface="Montserrat"/>
              </a:rPr>
              <a:t> Repository - Recording Changes</a:t>
            </a:r>
            <a:endParaRPr lang="en-US" sz="2220" b="1" dirty="0">
              <a:solidFill>
                <a:srgbClr val="27AE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AutoShape 2" descr="File's status lifecyc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Getting Started with GIT » Dezlearn » Learn IT Eas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42" y="873481"/>
            <a:ext cx="10016516" cy="561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83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348</Words>
  <Application>Microsoft Office PowerPoint</Application>
  <PresentationFormat>Widescreen</PresentationFormat>
  <Paragraphs>60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Helvetica Neue Medium (Headings)</vt:lpstr>
      <vt:lpstr>Meiryo</vt:lpstr>
      <vt:lpstr>Montserrat</vt:lpstr>
      <vt:lpstr>Montserrat Black</vt:lpstr>
      <vt:lpstr>Office Theme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Lê Anh Nhân</dc:creator>
  <cp:lastModifiedBy>Lê Anh Nhân</cp:lastModifiedBy>
  <cp:revision>15</cp:revision>
  <dcterms:created xsi:type="dcterms:W3CDTF">2023-08-08T14:23:36Z</dcterms:created>
  <dcterms:modified xsi:type="dcterms:W3CDTF">2023-08-11T01:04:26Z</dcterms:modified>
</cp:coreProperties>
</file>