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59" r:id="rId4"/>
    <p:sldId id="274" r:id="rId5"/>
    <p:sldId id="261" r:id="rId6"/>
    <p:sldId id="289" r:id="rId7"/>
    <p:sldId id="290" r:id="rId8"/>
    <p:sldId id="263" r:id="rId9"/>
    <p:sldId id="275" r:id="rId10"/>
    <p:sldId id="272" r:id="rId11"/>
    <p:sldId id="283" r:id="rId12"/>
    <p:sldId id="286" r:id="rId13"/>
    <p:sldId id="276" r:id="rId14"/>
    <p:sldId id="267" r:id="rId15"/>
    <p:sldId id="268" r:id="rId16"/>
    <p:sldId id="285" r:id="rId17"/>
    <p:sldId id="277" r:id="rId18"/>
    <p:sldId id="278" r:id="rId19"/>
    <p:sldId id="282" r:id="rId20"/>
    <p:sldId id="284" r:id="rId21"/>
    <p:sldId id="269" r:id="rId22"/>
    <p:sldId id="288" r:id="rId23"/>
    <p:sldId id="28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CF5"/>
    <a:srgbClr val="06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5414" autoAdjust="0"/>
  </p:normalViewPr>
  <p:slideViewPr>
    <p:cSldViewPr snapToGrid="0" showGuides="1">
      <p:cViewPr varScale="1">
        <p:scale>
          <a:sx n="66" d="100"/>
          <a:sy n="66" d="100"/>
        </p:scale>
        <p:origin x="1238" y="6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6603-5ECD-4E68-8B2D-133D8B2350D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A9313-5ED7-423C-8BA9-49A7A99D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6362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0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Daily scrum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    What did I do yesterday?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    What do I plan to do today?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    Are there any obstacles?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8566" y="429740"/>
            <a:ext cx="1475096" cy="565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AF40-4E40-475C-AB9D-70C1D6662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" y="223726"/>
            <a:ext cx="2684534" cy="752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373391" y="905389"/>
            <a:ext cx="362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Medium (Headings)"/>
                <a:ea typeface="Meiryo" charset="-128"/>
                <a:cs typeface="Meiryo" charset="-128"/>
              </a:rPr>
              <a:t>WAY TO ENTERPRISE</a:t>
            </a:r>
          </a:p>
        </p:txBody>
      </p:sp>
      <p:pic>
        <p:nvPicPr>
          <p:cNvPr id="8" name="Google Shape;80;p22"/>
          <p:cNvPicPr preferRelativeResize="0"/>
          <p:nvPr/>
        </p:nvPicPr>
        <p:blipFill rotWithShape="1">
          <a:blip r:embed="rId4">
            <a:alphaModFix/>
          </a:blip>
          <a:srcRect l="2722" t="4179" r="5289" b="4170"/>
          <a:stretch/>
        </p:blipFill>
        <p:spPr>
          <a:xfrm>
            <a:off x="-95793" y="4060039"/>
            <a:ext cx="3817642" cy="18563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1;p22"/>
          <p:cNvSpPr txBox="1">
            <a:spLocks/>
          </p:cNvSpPr>
          <p:nvPr/>
        </p:nvSpPr>
        <p:spPr>
          <a:xfrm>
            <a:off x="2630901" y="1588840"/>
            <a:ext cx="6930072" cy="23759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202124"/>
              </a:buClr>
              <a:buSzPts val="7200"/>
            </a:pPr>
            <a:r>
              <a:rPr lang="en-US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WATERFALL / AGILE METHODOLOGY </a:t>
            </a:r>
            <a:endParaRPr lang="en-US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202124"/>
              </a:buClr>
              <a:buSzPts val="7200"/>
            </a:pPr>
            <a:r>
              <a:rPr lang="en-US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SCRUM FRAMEWORK</a:t>
            </a:r>
          </a:p>
        </p:txBody>
      </p:sp>
      <p:grpSp>
        <p:nvGrpSpPr>
          <p:cNvPr id="12" name="Google Shape;84;p22"/>
          <p:cNvGrpSpPr/>
          <p:nvPr/>
        </p:nvGrpSpPr>
        <p:grpSpPr>
          <a:xfrm>
            <a:off x="0" y="5235217"/>
            <a:ext cx="1348316" cy="1622783"/>
            <a:chOff x="1910325" y="3865625"/>
            <a:chExt cx="1277950" cy="1278000"/>
          </a:xfrm>
        </p:grpSpPr>
        <p:sp>
          <p:nvSpPr>
            <p:cNvPr id="13" name="Google Shape;85;p22"/>
            <p:cNvSpPr/>
            <p:nvPr/>
          </p:nvSpPr>
          <p:spPr>
            <a:xfrm>
              <a:off x="1910325" y="4185125"/>
              <a:ext cx="958500" cy="958500"/>
            </a:xfrm>
            <a:prstGeom prst="rect">
              <a:avLst/>
            </a:prstGeom>
            <a:solidFill>
              <a:srgbClr val="C1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6;p22"/>
            <p:cNvSpPr/>
            <p:nvPr/>
          </p:nvSpPr>
          <p:spPr>
            <a:xfrm>
              <a:off x="2868775" y="4824125"/>
              <a:ext cx="319500" cy="319500"/>
            </a:xfrm>
            <a:prstGeom prst="rect">
              <a:avLst/>
            </a:prstGeom>
            <a:solidFill>
              <a:srgbClr val="008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7;p22"/>
            <p:cNvSpPr/>
            <p:nvPr/>
          </p:nvSpPr>
          <p:spPr>
            <a:xfrm>
              <a:off x="2549275" y="4504625"/>
              <a:ext cx="319500" cy="319500"/>
            </a:xfrm>
            <a:prstGeom prst="rect">
              <a:avLst/>
            </a:prstGeom>
            <a:solidFill>
              <a:srgbClr val="085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8;p22"/>
            <p:cNvSpPr/>
            <p:nvPr/>
          </p:nvSpPr>
          <p:spPr>
            <a:xfrm>
              <a:off x="2549275" y="4185125"/>
              <a:ext cx="319500" cy="319500"/>
            </a:xfrm>
            <a:prstGeom prst="rect">
              <a:avLst/>
            </a:prstGeom>
            <a:solidFill>
              <a:srgbClr val="27A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9;p22"/>
            <p:cNvSpPr/>
            <p:nvPr/>
          </p:nvSpPr>
          <p:spPr>
            <a:xfrm>
              <a:off x="1910325" y="3865625"/>
              <a:ext cx="639000" cy="319500"/>
            </a:xfrm>
            <a:prstGeom prst="rect">
              <a:avLst/>
            </a:prstGeom>
            <a:solidFill>
              <a:srgbClr val="7FC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315" y="4844955"/>
            <a:ext cx="3443767" cy="16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Agile Methodology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Agile methodology </a:t>
            </a:r>
            <a:r>
              <a:rPr lang="en-US" sz="2400" dirty="0"/>
              <a:t>is a project management approach that involves breaking the project into phases and emphasizes continuous collaboration, iterative work with </a:t>
            </a:r>
            <a:r>
              <a:rPr lang="en-US" sz="2400" dirty="0" smtClean="0"/>
              <a:t>frequent.</a:t>
            </a:r>
          </a:p>
        </p:txBody>
      </p:sp>
    </p:spTree>
    <p:extLst>
      <p:ext uri="{BB962C8B-B14F-4D97-AF65-F5344CB8AC3E}">
        <p14:creationId xmlns:p14="http://schemas.microsoft.com/office/powerpoint/2010/main" val="24688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gile explained: The 4 Agile Manifesto values and 12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49935"/>
            <a:ext cx="10406738" cy="68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12 Agile principles Explained with Examples | Scalable Path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" y="0"/>
            <a:ext cx="11992990" cy="73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Methodologies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0" y="1448352"/>
            <a:ext cx="11661473" cy="34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341058" y="2913453"/>
            <a:ext cx="5478851" cy="8354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SCRUM FRAMEWORK</a:t>
            </a:r>
            <a:endParaRPr lang="en-US" sz="36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70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What is Scrum?</a:t>
            </a:r>
            <a:endParaRPr lang="en-US" sz="32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Scrum is a framework within which people can solves complex adaptive problems, while productively and creatively delivering products of the highest possible </a:t>
            </a:r>
            <a:r>
              <a:rPr lang="en-US" sz="2400" dirty="0"/>
              <a:t>quality.</a:t>
            </a:r>
            <a:endParaRPr lang="en-US" sz="2400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scrum framework consists of scrum team and their associated roles, events</a:t>
            </a:r>
            <a:r>
              <a:rPr lang="en-US" sz="2400" dirty="0"/>
              <a:t>, </a:t>
            </a:r>
            <a:r>
              <a:rPr lang="en-US" sz="2400" dirty="0" smtClean="0"/>
              <a:t>artifacts and rules.</a:t>
            </a:r>
          </a:p>
        </p:txBody>
      </p:sp>
    </p:spTree>
    <p:extLst>
      <p:ext uri="{BB962C8B-B14F-4D97-AF65-F5344CB8AC3E}">
        <p14:creationId xmlns:p14="http://schemas.microsoft.com/office/powerpoint/2010/main" val="31783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lh4.googleusercontent.com/FSC5tt6MzXd7POxyo6r-ZNkbIzJ61QQHDj_jHzxad6mxQK9MqheOItQRq2HHKG97nZMsF7SW50DSR5M6EAdJuNX1ltYGh6d1tCgQ9IZnQ-Oef-1Vr1_qX8iWJ85PU4TmMCuLJkj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Scrum</a:t>
            </a: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Team</a:t>
            </a:r>
            <a:endParaRPr lang="en-US" sz="32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561" y="1191467"/>
            <a:ext cx="5236877" cy="45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hree Scrum Artifacts - Knoldus B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0" y="709170"/>
            <a:ext cx="10328599" cy="528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Scrum</a:t>
            </a: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 lang="en-US" sz="32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2" name="Picture 2" descr="SCRUM Events PowerPoint Presentation Slides - PPT Temp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9856" y="1122047"/>
            <a:ext cx="4985655" cy="331932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03;p24"/>
          <p:cNvSpPr/>
          <p:nvPr/>
        </p:nvSpPr>
        <p:spPr>
          <a:xfrm>
            <a:off x="4899402" y="1231323"/>
            <a:ext cx="576112" cy="447450"/>
          </a:xfrm>
          <a:prstGeom prst="rect">
            <a:avLst/>
          </a:prstGeom>
          <a:solidFill>
            <a:srgbClr val="27A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04;p24"/>
          <p:cNvSpPr txBox="1"/>
          <p:nvPr/>
        </p:nvSpPr>
        <p:spPr>
          <a:xfrm>
            <a:off x="4899402" y="1227959"/>
            <a:ext cx="5761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05;p24"/>
          <p:cNvSpPr txBox="1"/>
          <p:nvPr/>
        </p:nvSpPr>
        <p:spPr>
          <a:xfrm>
            <a:off x="5857356" y="1254046"/>
            <a:ext cx="3675263" cy="40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50" tIns="40775" rIns="81550" bIns="4077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4F5A67"/>
              </a:buClr>
              <a:buSzPts val="900"/>
            </a:pPr>
            <a:r>
              <a:rPr lang="en-US" sz="2000" b="1" dirty="0">
                <a:solidFill>
                  <a:srgbClr val="4F5A67"/>
                </a:solidFill>
                <a:latin typeface="Montserrat"/>
                <a:ea typeface="Montserrat"/>
                <a:cs typeface="Montserrat"/>
                <a:sym typeface="Montserrat"/>
              </a:rPr>
              <a:t>Waterfall Methodology</a:t>
            </a:r>
            <a:endParaRPr sz="2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06;p24"/>
          <p:cNvSpPr/>
          <p:nvPr/>
        </p:nvSpPr>
        <p:spPr>
          <a:xfrm>
            <a:off x="4899402" y="1979055"/>
            <a:ext cx="576112" cy="447450"/>
          </a:xfrm>
          <a:prstGeom prst="rect">
            <a:avLst/>
          </a:prstGeom>
          <a:solidFill>
            <a:srgbClr val="1C8C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07;p24"/>
          <p:cNvSpPr txBox="1"/>
          <p:nvPr/>
        </p:nvSpPr>
        <p:spPr>
          <a:xfrm>
            <a:off x="4899402" y="1997463"/>
            <a:ext cx="57611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08;p24"/>
          <p:cNvSpPr txBox="1"/>
          <p:nvPr/>
        </p:nvSpPr>
        <p:spPr>
          <a:xfrm>
            <a:off x="5857356" y="1996699"/>
            <a:ext cx="5178505" cy="41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50" tIns="40775" rIns="81550" bIns="4077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4F5A67"/>
              </a:buClr>
              <a:buSzPts val="900"/>
            </a:pPr>
            <a:r>
              <a:rPr lang="en-US" sz="2000" b="1" dirty="0">
                <a:solidFill>
                  <a:srgbClr val="4F5A67"/>
                </a:solidFill>
                <a:latin typeface="Montserrat"/>
                <a:ea typeface="Montserrat"/>
                <a:cs typeface="Montserrat"/>
                <a:sym typeface="Montserrat"/>
              </a:rPr>
              <a:t>Agile Methodology </a:t>
            </a:r>
            <a:endParaRPr sz="2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09;p24"/>
          <p:cNvSpPr/>
          <p:nvPr/>
        </p:nvSpPr>
        <p:spPr>
          <a:xfrm>
            <a:off x="4899401" y="2759444"/>
            <a:ext cx="576111" cy="461700"/>
          </a:xfrm>
          <a:prstGeom prst="rect">
            <a:avLst/>
          </a:prstGeom>
          <a:solidFill>
            <a:srgbClr val="085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10;p24"/>
          <p:cNvSpPr txBox="1"/>
          <p:nvPr/>
        </p:nvSpPr>
        <p:spPr>
          <a:xfrm>
            <a:off x="4899402" y="2745194"/>
            <a:ext cx="576110" cy="4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111;p24"/>
          <p:cNvSpPr txBox="1"/>
          <p:nvPr/>
        </p:nvSpPr>
        <p:spPr>
          <a:xfrm>
            <a:off x="5862741" y="2785570"/>
            <a:ext cx="3237600" cy="43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50" tIns="40775" rIns="81550" bIns="4077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4F5A67"/>
              </a:buClr>
              <a:buSzPts val="900"/>
            </a:pPr>
            <a:r>
              <a:rPr lang="en-US" sz="2000" b="1" dirty="0">
                <a:solidFill>
                  <a:srgbClr val="4F5A67"/>
                </a:solidFill>
                <a:latin typeface="Montserrat"/>
                <a:ea typeface="Montserrat"/>
                <a:cs typeface="Montserrat"/>
                <a:sym typeface="Montserrat"/>
              </a:rPr>
              <a:t>Scrum Framework</a:t>
            </a:r>
            <a:endParaRPr sz="2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12;p24"/>
          <p:cNvSpPr/>
          <p:nvPr/>
        </p:nvSpPr>
        <p:spPr>
          <a:xfrm>
            <a:off x="4899402" y="3561603"/>
            <a:ext cx="576110" cy="447449"/>
          </a:xfrm>
          <a:prstGeom prst="rect">
            <a:avLst/>
          </a:prstGeom>
          <a:solidFill>
            <a:srgbClr val="7FC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13;p24"/>
          <p:cNvSpPr txBox="1"/>
          <p:nvPr/>
        </p:nvSpPr>
        <p:spPr>
          <a:xfrm>
            <a:off x="4899402" y="3547354"/>
            <a:ext cx="576110" cy="46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14;p24"/>
          <p:cNvSpPr txBox="1"/>
          <p:nvPr/>
        </p:nvSpPr>
        <p:spPr>
          <a:xfrm>
            <a:off x="5857357" y="3547354"/>
            <a:ext cx="3237600" cy="46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50" tIns="40775" rIns="81550" bIns="407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A67"/>
              </a:buClr>
              <a:buSzPts val="900"/>
              <a:buFont typeface="Arial"/>
              <a:buNone/>
            </a:pPr>
            <a:r>
              <a:rPr lang="en" sz="2000" b="1" dirty="0" smtClean="0">
                <a:solidFill>
                  <a:srgbClr val="4F5A67"/>
                </a:solidFill>
                <a:latin typeface="Montserrat"/>
                <a:ea typeface="Montserrat"/>
                <a:cs typeface="Montserrat"/>
                <a:sym typeface="Montserrat"/>
              </a:rPr>
              <a:t>Demo Jira</a:t>
            </a:r>
            <a:endParaRPr sz="2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" name="Google Shape;115;p24"/>
          <p:cNvCxnSpPr/>
          <p:nvPr/>
        </p:nvCxnSpPr>
        <p:spPr>
          <a:xfrm>
            <a:off x="5925985" y="2412275"/>
            <a:ext cx="3897600" cy="0"/>
          </a:xfrm>
          <a:prstGeom prst="straightConnector1">
            <a:avLst/>
          </a:prstGeom>
          <a:noFill/>
          <a:ln w="9525" cap="flat" cmpd="sng">
            <a:solidFill>
              <a:srgbClr val="D6E9F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116;p24"/>
          <p:cNvSpPr txBox="1">
            <a:spLocks noGrp="1"/>
          </p:cNvSpPr>
          <p:nvPr>
            <p:ph type="title" idx="4294967295"/>
          </p:nvPr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" name="Google Shape;118;p24"/>
          <p:cNvCxnSpPr/>
          <p:nvPr/>
        </p:nvCxnSpPr>
        <p:spPr>
          <a:xfrm>
            <a:off x="5925985" y="1668182"/>
            <a:ext cx="3897600" cy="0"/>
          </a:xfrm>
          <a:prstGeom prst="straightConnector1">
            <a:avLst/>
          </a:prstGeom>
          <a:noFill/>
          <a:ln w="9525" cap="flat" cmpd="sng">
            <a:solidFill>
              <a:srgbClr val="D6E9F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119;p24"/>
          <p:cNvCxnSpPr/>
          <p:nvPr/>
        </p:nvCxnSpPr>
        <p:spPr>
          <a:xfrm>
            <a:off x="5911787" y="3189511"/>
            <a:ext cx="3897600" cy="0"/>
          </a:xfrm>
          <a:prstGeom prst="straightConnector1">
            <a:avLst/>
          </a:prstGeom>
          <a:noFill/>
          <a:ln w="9525" cap="flat" cmpd="sng">
            <a:solidFill>
              <a:srgbClr val="D6E9F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120;p24"/>
          <p:cNvCxnSpPr/>
          <p:nvPr/>
        </p:nvCxnSpPr>
        <p:spPr>
          <a:xfrm>
            <a:off x="5906285" y="4009052"/>
            <a:ext cx="3897600" cy="0"/>
          </a:xfrm>
          <a:prstGeom prst="straightConnector1">
            <a:avLst/>
          </a:prstGeom>
          <a:noFill/>
          <a:ln w="9525" cap="flat" cmpd="sng">
            <a:solidFill>
              <a:srgbClr val="D6E9F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734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gile (Scrum Framework) in 10 min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815" y="102315"/>
            <a:ext cx="12940496" cy="69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4292316" y="3062620"/>
            <a:ext cx="3630518" cy="6726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DEMO JIRA</a:t>
            </a:r>
            <a:endParaRPr lang="en-US" sz="36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45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User story</a:t>
            </a:r>
            <a:endParaRPr lang="en-US" sz="32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61;p29"/>
          <p:cNvSpPr txBox="1"/>
          <p:nvPr/>
        </p:nvSpPr>
        <p:spPr>
          <a:xfrm>
            <a:off x="627702" y="1131804"/>
            <a:ext cx="10923168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short description of a feature that a customer is asking for.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Usually written in the form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As a &lt;</a:t>
            </a:r>
            <a:r>
              <a:rPr lang="en-US" sz="2400" b="1" dirty="0" smtClean="0"/>
              <a:t>role</a:t>
            </a:r>
            <a:r>
              <a:rPr lang="en-US" sz="2400" dirty="0" smtClean="0"/>
              <a:t>&gt; 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	I want &lt;</a:t>
            </a:r>
            <a:r>
              <a:rPr lang="en-US" sz="2400" b="1" dirty="0" smtClean="0"/>
              <a:t>goal</a:t>
            </a:r>
            <a:r>
              <a:rPr lang="en-US" sz="2400" dirty="0" smtClean="0"/>
              <a:t>&gt;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So that &lt;</a:t>
            </a:r>
            <a:r>
              <a:rPr lang="en-US" sz="2400" b="1" dirty="0" smtClean="0"/>
              <a:t>reason</a:t>
            </a:r>
            <a:r>
              <a:rPr lang="en-US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22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Story point</a:t>
            </a:r>
            <a:endParaRPr lang="en-US" sz="32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61;p29"/>
          <p:cNvSpPr txBox="1"/>
          <p:nvPr/>
        </p:nvSpPr>
        <p:spPr>
          <a:xfrm>
            <a:off x="627702" y="1131804"/>
            <a:ext cx="1092316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measuring unit of the amount of work required to complete the </a:t>
            </a:r>
            <a:r>
              <a:rPr lang="en-US" sz="2400" dirty="0" smtClean="0"/>
              <a:t>story.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One story point can stand for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1232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013350" y="2833588"/>
            <a:ext cx="6165300" cy="10183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" sz="48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lang="en-US" sz="48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8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2411467" y="2954451"/>
            <a:ext cx="7357566" cy="755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400"/>
            </a:pPr>
            <a:r>
              <a:rPr lang="en-US" sz="36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WATERFALL METHODOLOGY</a:t>
            </a:r>
            <a:endParaRPr lang="en-US" sz="36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144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Waterfall Methodology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55" y="873481"/>
            <a:ext cx="8379890" cy="56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Waterfall Methodology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Waterfall methodology </a:t>
            </a:r>
            <a:r>
              <a:rPr lang="en-US" sz="2400" dirty="0" smtClean="0"/>
              <a:t>is a traditional methodology in which tasks and phases are completed in a linear, sequential manner, and each stage of the project must be completed before the next begins.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end result is clearly established from the beginning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14562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Advantages of the Waterfall methodology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Determine the </a:t>
            </a:r>
            <a:r>
              <a:rPr lang="en-US" sz="2400" dirty="0" smtClean="0"/>
              <a:t>requirements.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Determine </a:t>
            </a:r>
            <a:r>
              <a:rPr lang="en-US" sz="2400" dirty="0" smtClean="0"/>
              <a:t>the </a:t>
            </a:r>
            <a:r>
              <a:rPr lang="en-US" sz="2400" dirty="0"/>
              <a:t>end </a:t>
            </a:r>
            <a:r>
              <a:rPr lang="en-US" sz="2400" dirty="0" smtClean="0"/>
              <a:t>goal.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Fixed </a:t>
            </a:r>
            <a:r>
              <a:rPr lang="en-US" sz="2400" dirty="0"/>
              <a:t>timeline and budget.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Easy </a:t>
            </a:r>
            <a:r>
              <a:rPr lang="en-US" sz="2400" dirty="0"/>
              <a:t>to </a:t>
            </a:r>
            <a:r>
              <a:rPr lang="en-US" sz="2400" dirty="0" smtClean="0"/>
              <a:t>manage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85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Disadvantages of the Waterfall methodology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Clients/Customer </a:t>
            </a:r>
            <a:r>
              <a:rPr lang="en-US" sz="2400" dirty="0"/>
              <a:t>are not involved in the </a:t>
            </a:r>
            <a:r>
              <a:rPr lang="en-US" sz="2400" dirty="0" smtClean="0"/>
              <a:t>stages.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Difficult </a:t>
            </a:r>
            <a:r>
              <a:rPr lang="en-US" sz="2400" dirty="0"/>
              <a:t>to accept </a:t>
            </a:r>
            <a:r>
              <a:rPr lang="en-US" sz="2400" dirty="0" smtClean="0"/>
              <a:t>changes.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is </a:t>
            </a:r>
            <a:r>
              <a:rPr lang="en-US" sz="2400" dirty="0" smtClean="0"/>
              <a:t>not collaboration, interaction </a:t>
            </a:r>
            <a:r>
              <a:rPr lang="en-US" sz="2400" dirty="0"/>
              <a:t>between members, the </a:t>
            </a:r>
            <a:r>
              <a:rPr lang="en-US" sz="2400" dirty="0" smtClean="0"/>
              <a:t>team.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is not suitable for long and complex </a:t>
            </a:r>
            <a:r>
              <a:rPr lang="en-US" sz="2400" dirty="0" smtClean="0"/>
              <a:t>projects.</a:t>
            </a:r>
          </a:p>
        </p:txBody>
      </p:sp>
    </p:spTree>
    <p:extLst>
      <p:ext uri="{BB962C8B-B14F-4D97-AF65-F5344CB8AC3E}">
        <p14:creationId xmlns:p14="http://schemas.microsoft.com/office/powerpoint/2010/main" val="13969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145592" y="3044189"/>
            <a:ext cx="5894237" cy="6726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AGILE METHODOLOGY</a:t>
            </a:r>
            <a:endParaRPr lang="en-US" sz="36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23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Agile Methodology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4" descr="The Agile Development Process for Mobile Apps | Krasa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52" y="873481"/>
            <a:ext cx="9611495" cy="53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285</Words>
  <Application>Microsoft Office PowerPoint</Application>
  <PresentationFormat>Widescreen</PresentationFormat>
  <Paragraphs>60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 Neue Medium (Headings)</vt:lpstr>
      <vt:lpstr>Meiryo</vt:lpstr>
      <vt:lpstr>Montserrat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Anh Nhân</dc:creator>
  <cp:lastModifiedBy>Lê Anh Nhân</cp:lastModifiedBy>
  <cp:revision>65</cp:revision>
  <dcterms:created xsi:type="dcterms:W3CDTF">2023-08-08T14:23:36Z</dcterms:created>
  <dcterms:modified xsi:type="dcterms:W3CDTF">2023-08-17T17:48:13Z</dcterms:modified>
</cp:coreProperties>
</file>