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96" r:id="rId3"/>
    <p:sldId id="384" r:id="rId4"/>
    <p:sldId id="385" r:id="rId5"/>
    <p:sldId id="425" r:id="rId6"/>
    <p:sldId id="426" r:id="rId7"/>
    <p:sldId id="427" r:id="rId8"/>
    <p:sldId id="405" r:id="rId9"/>
    <p:sldId id="406" r:id="rId10"/>
    <p:sldId id="407" r:id="rId11"/>
    <p:sldId id="430" r:id="rId12"/>
    <p:sldId id="408" r:id="rId13"/>
    <p:sldId id="409" r:id="rId14"/>
    <p:sldId id="3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A2047-0975-4AA3-8959-E94642375F12}" type="datetimeFigureOut">
              <a:rPr lang="en-US" smtClean="0"/>
              <a:t>2021-12-16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4BB04-000D-47B6-89F5-80B26B8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hung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0FC2A3-1832-4F09-BE83-B1DDE07323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430483"/>
            <a:ext cx="9141620" cy="397971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105891"/>
            <a:ext cx="7200900" cy="1517904"/>
          </a:xfrm>
        </p:spPr>
        <p:txBody>
          <a:bodyPr anchor="b"/>
          <a:lstStyle>
            <a:lvl1pPr algn="ctr">
              <a:defRPr sz="303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779243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8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B40E-F58E-471C-AA32-11D8AC973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69D-5325-4A1B-BF0E-5B3AE7E4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2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303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25" cap="all" baseline="0">
                <a:solidFill>
                  <a:schemeClr val="bg1"/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4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 dirty="0"/>
          </a:p>
        </p:txBody>
      </p:sp>
      <p:sp>
        <p:nvSpPr>
          <p:cNvPr id="8" name="Rectangle 7"/>
          <p:cNvSpPr/>
          <p:nvPr/>
        </p:nvSpPr>
        <p:spPr>
          <a:xfrm>
            <a:off x="1" y="6421585"/>
            <a:ext cx="9141620" cy="4364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800">
                <a:latin typeface="Gill Sans MT" panose="020B0502020104020203" pitchFamily="34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 marL="334328" indent="-1285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2500">
                <a:latin typeface="Gill Sans MT" panose="020B0502020104020203" pitchFamily="34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defRPr sz="2200">
                <a:latin typeface="Gill Sans MT" panose="020B0502020104020203" pitchFamily="34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 marL="694373" indent="-128588">
              <a:buFont typeface="Courier New" panose="02070309020205020404" pitchFamily="49" charset="0"/>
              <a:buChar char="o"/>
              <a:defRPr sz="2400">
                <a:latin typeface="Gill Sans MT" panose="020B0502020104020203" pitchFamily="34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 marL="1088707" indent="-342900">
              <a:buFont typeface="Wingdings" panose="05000000000000000000" pitchFamily="2" charset="2"/>
              <a:buChar char="§"/>
              <a:defRPr sz="2200">
                <a:latin typeface="Gill Sans MT" panose="020B0502020104020203" pitchFamily="34" charset="0"/>
                <a:ea typeface="Fira Code" panose="020B0809050000020004" pitchFamily="49" charset="0"/>
                <a:cs typeface="Times New Roman" panose="02020603050405020304" pitchFamily="18" charset="0"/>
              </a:defRPr>
            </a:lvl5pPr>
            <a:lvl6pPr marL="1431925" indent="-342900">
              <a:buFont typeface="Wingdings" panose="05000000000000000000" pitchFamily="2" charset="2"/>
              <a:buChar char="§"/>
              <a:defRPr sz="2200">
                <a:latin typeface="Gill Sans MT" panose="020B0502020104020203" pitchFamily="34" charset="0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 Second level</a:t>
            </a:r>
          </a:p>
          <a:p>
            <a:pPr lvl="5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544056"/>
            <a:ext cx="1193223" cy="237744"/>
          </a:xfr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8" y="6544056"/>
            <a:ext cx="6355773" cy="237744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DSA-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diễm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6422" y="6544056"/>
            <a:ext cx="711777" cy="237744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1" y="80531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3038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125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09780-4FCB-4D3D-A38A-CDFA21996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9F1E4-4EFC-4DD1-A4F9-AF158D68D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125" b="0" cap="all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125" b="0" cap="all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A1D45-4E9D-4F12-8269-E7808DEC6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0E13-7C7D-45F3-8DC6-890535119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06D7-6FE3-4602-B1D8-C024D79633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1913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E62CD-9E06-4035-A685-3587B7E58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 dirty="0"/>
          </a:p>
        </p:txBody>
      </p:sp>
      <p:sp>
        <p:nvSpPr>
          <p:cNvPr id="8" name="Rectangle 7"/>
          <p:cNvSpPr/>
          <p:nvPr/>
        </p:nvSpPr>
        <p:spPr>
          <a:xfrm>
            <a:off x="1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1" y="80531"/>
            <a:ext cx="684376" cy="5663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1913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580E9-0F43-4939-871B-F914C180D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5188A-4A89-4062-894C-EA070758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08615-8ACB-4419-A0D2-8B4511AB7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6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7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7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2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Đặng Bình Ph</a:t>
            </a:r>
            <a:r>
              <a:rPr lang="vi-VN" altLang="en-US" sz="1200">
                <a:latin typeface="Verdana" panose="020B0604030504040204" pitchFamily="34" charset="0"/>
              </a:rPr>
              <a:t>ươ</a:t>
            </a:r>
            <a:r>
              <a:rPr lang="en-US" altLang="en-US" sz="12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9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1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75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9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2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6" y="304802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274320" indent="-212598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80060" indent="-178308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19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65226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6"/>
            <a:ext cx="8458200" cy="960605"/>
          </a:xfrm>
        </p:spPr>
        <p:txBody>
          <a:bodyPr>
            <a:noAutofit/>
          </a:bodyPr>
          <a:lstStyle>
            <a:lvl1pPr>
              <a:defRPr sz="3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975">
                <a:latin typeface="Tahoma (Body)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125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1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2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538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4" y="79375"/>
            <a:ext cx="81094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5867" y="981075"/>
            <a:ext cx="3884734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278" y="981075"/>
            <a:ext cx="3884735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215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6" y="304802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274320" indent="-212598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80060" indent="-178308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19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65226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6"/>
            <a:ext cx="8458200" cy="960605"/>
          </a:xfrm>
        </p:spPr>
        <p:txBody>
          <a:bodyPr>
            <a:noAutofit/>
          </a:bodyPr>
          <a:lstStyle>
            <a:lvl1pPr>
              <a:defRPr sz="3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975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125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2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3038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125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46-EE27-4FDE-A304-930C34878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6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7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7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2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Đặng Bình Ph</a:t>
            </a:r>
            <a:r>
              <a:rPr lang="vi-VN" altLang="en-US" sz="1200">
                <a:latin typeface="Verdana" panose="020B0604030504040204" pitchFamily="34" charset="0"/>
              </a:rPr>
              <a:t>ươ</a:t>
            </a:r>
            <a:r>
              <a:rPr lang="en-US" altLang="en-US" sz="12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9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1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75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9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2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A098-8AA2-4584-BA6A-7259965A7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125" b="0" cap="all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125" b="0" cap="all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D17C1-2DE8-4D0A-8476-67403193D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0E39-E028-4E74-B393-C12B37CC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6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2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C5611-1CB1-4EF6-BCF1-B0C60DDFD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1913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69F2-9502-4DA7-A8A8-D6AB5BB5F8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1913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27345-41A6-41D3-8A04-0D37F1E38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5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51435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1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28588" algn="l" defTabSz="514350" rtl="0" eaLnBrk="1" latinLnBrk="0" hangingPunct="1">
        <a:lnSpc>
          <a:spcPct val="90000"/>
        </a:lnSpc>
        <a:spcBef>
          <a:spcPts val="1013"/>
        </a:spcBef>
        <a:buSzPct val="80000"/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514350" rtl="0" eaLnBrk="1" latinLnBrk="0" hangingPunct="1">
        <a:lnSpc>
          <a:spcPct val="90000"/>
        </a:lnSpc>
        <a:spcBef>
          <a:spcPts val="563"/>
        </a:spcBef>
        <a:buSzPct val="80000"/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373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874395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054418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94485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5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8F3FF9-41A8-4863-B38E-6F2B9507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51435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1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28588" algn="l" defTabSz="514350" rtl="0" eaLnBrk="1" latinLnBrk="0" hangingPunct="1">
        <a:lnSpc>
          <a:spcPct val="90000"/>
        </a:lnSpc>
        <a:spcBef>
          <a:spcPts val="1013"/>
        </a:spcBef>
        <a:buSzPct val="80000"/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514350" rtl="0" eaLnBrk="1" latinLnBrk="0" hangingPunct="1">
        <a:lnSpc>
          <a:spcPct val="90000"/>
        </a:lnSpc>
        <a:spcBef>
          <a:spcPts val="563"/>
        </a:spcBef>
        <a:buSzPct val="80000"/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373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874395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054418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94485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 bwMode="auto">
          <a:xfrm>
            <a:off x="1543050" y="2571750"/>
            <a:ext cx="6000750" cy="1138428"/>
          </a:xfrm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dirty="0"/>
              <a:t>INTRODUCTION TO DATA STRUCTURES </a:t>
            </a:r>
            <a:r>
              <a:rPr lang="en-US" sz="3200"/>
              <a:t>AND ALGORITHM</a:t>
            </a:r>
            <a:endParaRPr lang="en-US" sz="27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114800" y="4457700"/>
            <a:ext cx="5400675" cy="516636"/>
          </a:xfrm>
        </p:spPr>
        <p:txBody>
          <a:bodyPr/>
          <a:lstStyle/>
          <a:p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ThS</a:t>
            </a:r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 Nguyễn </a:t>
            </a:r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Thị</a:t>
            </a:r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 Ngọc </a:t>
            </a:r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Diễm</a:t>
            </a:r>
            <a:endParaRPr lang="en-US" cap="none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diemntn@uit.edu.vn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14550" y="3771900"/>
            <a:ext cx="5257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Subtitle 1"/>
          <p:cNvSpPr txBox="1">
            <a:spLocks/>
          </p:cNvSpPr>
          <p:nvPr/>
        </p:nvSpPr>
        <p:spPr>
          <a:xfrm>
            <a:off x="1843088" y="3805270"/>
            <a:ext cx="5400675" cy="516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Data Structures </a:t>
            </a:r>
            <a:r>
              <a:rPr lang="en-US" sz="1500">
                <a:solidFill>
                  <a:prstClr val="white"/>
                </a:solidFill>
                <a:latin typeface="Calibri" panose="020F0502020204030204"/>
              </a:rPr>
              <a:t>and AlgorithmS</a:t>
            </a:r>
            <a:endParaRPr lang="en-US" sz="15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dirty="0"/>
              <a:t>Write program and analyze complexity:</a:t>
            </a:r>
          </a:p>
          <a:p>
            <a:r>
              <a:rPr lang="en-US" dirty="0"/>
              <a:t>Perform polynomial additional and multiplication</a:t>
            </a:r>
          </a:p>
          <a:p>
            <a:r>
              <a:rPr lang="en-US" dirty="0"/>
              <a:t>Determine the 2nd largest element in an array – the kth largest element in an array.</a:t>
            </a:r>
          </a:p>
          <a:p>
            <a:r>
              <a:rPr lang="en-US" dirty="0"/>
              <a:t>Find longest increasing subsequence:</a:t>
            </a:r>
          </a:p>
          <a:p>
            <a:pPr lvl="1"/>
            <a:r>
              <a:rPr lang="en-US" dirty="0"/>
              <a:t>contiguous case: 2 algorithms with different complexity</a:t>
            </a:r>
            <a:br>
              <a:rPr lang="en-US" dirty="0"/>
            </a:br>
            <a:r>
              <a:rPr lang="en-US" dirty="0"/>
              <a:t>0, 8, </a:t>
            </a:r>
            <a:r>
              <a:rPr lang="en-US" u="sng" dirty="0"/>
              <a:t>4, 12, 24</a:t>
            </a:r>
            <a:r>
              <a:rPr lang="en-US" dirty="0"/>
              <a:t>, 10, 6, 14, 1, 9, 5, 13, 3, 11, 7, 15</a:t>
            </a:r>
          </a:p>
          <a:p>
            <a:pPr lvl="1"/>
            <a:r>
              <a:rPr lang="en-US" dirty="0" err="1"/>
              <a:t>uncontiguous</a:t>
            </a:r>
            <a:r>
              <a:rPr lang="en-US" dirty="0"/>
              <a:t> case:</a:t>
            </a:r>
            <a:br>
              <a:rPr lang="en-US" dirty="0"/>
            </a:br>
            <a:r>
              <a:rPr lang="en-US" u="sng" dirty="0"/>
              <a:t>0</a:t>
            </a:r>
            <a:r>
              <a:rPr lang="en-US" dirty="0"/>
              <a:t>, 8, 4, 12, 2, </a:t>
            </a:r>
            <a:r>
              <a:rPr lang="en-US" u="sng" dirty="0"/>
              <a:t>4</a:t>
            </a:r>
            <a:r>
              <a:rPr lang="en-US" dirty="0"/>
              <a:t>, 10, </a:t>
            </a:r>
            <a:r>
              <a:rPr lang="en-US" u="sng" dirty="0"/>
              <a:t>6</a:t>
            </a:r>
            <a:r>
              <a:rPr lang="en-US" dirty="0"/>
              <a:t>, 14, 1, </a:t>
            </a:r>
            <a:r>
              <a:rPr lang="en-US" u="sng" dirty="0"/>
              <a:t>9</a:t>
            </a:r>
            <a:r>
              <a:rPr lang="en-US" dirty="0"/>
              <a:t>, 5, </a:t>
            </a:r>
            <a:r>
              <a:rPr lang="en-US" u="sng" dirty="0"/>
              <a:t>13</a:t>
            </a:r>
            <a:r>
              <a:rPr lang="en-US" dirty="0"/>
              <a:t>, 3, 11, 7, </a:t>
            </a:r>
            <a:r>
              <a:rPr lang="en-US" u="sng" dirty="0"/>
              <a:t>15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/>
              <a:t>1. Trình bày tầm quan trọng của CTDL&amp;GT?</a:t>
            </a:r>
          </a:p>
          <a:p>
            <a:pPr marL="0" indent="0" algn="just">
              <a:buNone/>
            </a:pPr>
            <a:r>
              <a:rPr lang="en-US"/>
              <a:t>2. Các tiêu chuẩn để đánh giá CTDL&amp;GT?</a:t>
            </a:r>
          </a:p>
          <a:p>
            <a:pPr marL="0" indent="0" algn="just">
              <a:buNone/>
            </a:pPr>
            <a:r>
              <a:rPr lang="en-US"/>
              <a:t>3. Khi xây dựng giải thuật có cần quan tâm tới CTDL không? Tại sao?</a:t>
            </a:r>
          </a:p>
          <a:p>
            <a:pPr marL="0" indent="0" algn="just">
              <a:buNone/>
            </a:pPr>
            <a:r>
              <a:rPr lang="en-US"/>
              <a:t>4. Sử dụng các kiểu dữ liệu cơ bản trong C, xây dựng CTDL để lưu trữ đa thức có bậc tự nhiên n (0</a:t>
            </a:r>
            <a:r>
              <a:rPr lang="en-US">
                <a:sym typeface="Symbol"/>
              </a:rPr>
              <a:t>  </a:t>
            </a:r>
            <a:r>
              <a:rPr lang="en-US"/>
              <a:t>n</a:t>
            </a:r>
            <a:r>
              <a:rPr lang="en-US">
                <a:sym typeface="Symbol"/>
              </a:rPr>
              <a:t> 100</a:t>
            </a:r>
            <a:r>
              <a:rPr lang="en-US"/>
              <a:t>) trên trường số thực 	          :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marL="0" indent="0" algn="just">
              <a:buNone/>
            </a:pPr>
            <a:r>
              <a:rPr lang="en-US"/>
              <a:t>    Với CTDL đã được xây dựng, trình bày thuật toán và cài đặt chương trình để thực hiện các công việc sau:</a:t>
            </a:r>
          </a:p>
          <a:p>
            <a:pPr algn="just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40842" y="3827814"/>
          <a:ext cx="1340758" cy="53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0842" y="3827814"/>
                        <a:ext cx="1340758" cy="53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42029" y="4293096"/>
          <a:ext cx="2193474" cy="93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939600" imgH="431640" progId="Equation.DSMT4">
                  <p:embed/>
                </p:oleObj>
              </mc:Choice>
              <mc:Fallback>
                <p:oleObj name="Equation" r:id="rId5" imgW="93960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2029" y="4293096"/>
                        <a:ext cx="2193474" cy="93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52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5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dirty="0"/>
                  <a:t>	-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dirty="0"/>
                  <a:t>	-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nào </a:t>
                </a:r>
                <a:r>
                  <a:rPr lang="en-US" dirty="0" err="1"/>
                  <a:t>đó</a:t>
                </a:r>
                <a:r>
                  <a:rPr lang="en-US" dirty="0"/>
                  <a:t>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dirty="0"/>
                  <a:t>	-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/>
                  <a:t>5.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4, </a:t>
                </a:r>
                <a:r>
                  <a:rPr lang="en-US" dirty="0" err="1"/>
                  <a:t>nhưng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hữu</a:t>
                </a:r>
                <a:r>
                  <a:rPr lang="en-US" dirty="0"/>
                  <a:t> </a:t>
                </a:r>
                <a:r>
                  <a:rPr lang="en-US" dirty="0" err="1"/>
                  <a:t>tỷ</a:t>
                </a:r>
                <a:r>
                  <a:rPr lang="en-US" dirty="0"/>
                  <a:t> Q (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x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có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).</a:t>
                </a:r>
              </a:p>
              <a:p>
                <a:pPr marL="0" indent="0" algn="just">
                  <a:buNone/>
                </a:pPr>
                <a:r>
                  <a:rPr lang="en-US" dirty="0"/>
                  <a:t>6.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kiểu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C,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CTDL để </a:t>
                </a:r>
                <a:r>
                  <a:rPr lang="en-US" dirty="0" err="1"/>
                  <a:t>lưu</a:t>
                </a:r>
                <a:r>
                  <a:rPr lang="en-US" dirty="0"/>
                  <a:t> </a:t>
                </a:r>
                <a:r>
                  <a:rPr lang="en-US" dirty="0" err="1"/>
                  <a:t>trữ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:r>
                  <a:rPr lang="en-US" dirty="0" err="1"/>
                  <a:t>đèn</a:t>
                </a:r>
                <a:r>
                  <a:rPr lang="en-US" dirty="0"/>
                  <a:t> </a:t>
                </a:r>
                <a:r>
                  <a:rPr lang="en-US" dirty="0" err="1"/>
                  <a:t>giao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(có 3 </a:t>
                </a:r>
                <a:r>
                  <a:rPr lang="en-US" dirty="0" err="1"/>
                  <a:t>đèn</a:t>
                </a:r>
                <a:r>
                  <a:rPr lang="en-US" dirty="0"/>
                  <a:t>: </a:t>
                </a:r>
                <a:r>
                  <a:rPr lang="en-US" dirty="0" err="1"/>
                  <a:t>xanh</a:t>
                </a:r>
                <a:r>
                  <a:rPr lang="en-US" dirty="0"/>
                  <a:t>, </a:t>
                </a:r>
                <a:r>
                  <a:rPr lang="en-US" dirty="0" err="1"/>
                  <a:t>đỏ</a:t>
                </a:r>
                <a:r>
                  <a:rPr lang="en-US" dirty="0"/>
                  <a:t>, </a:t>
                </a:r>
                <a:r>
                  <a:rPr lang="en-US" dirty="0" err="1"/>
                  <a:t>vàng</a:t>
                </a:r>
                <a:r>
                  <a:rPr lang="en-US" dirty="0"/>
                  <a:t>). </a:t>
                </a:r>
                <a:r>
                  <a:rPr lang="en-US" dirty="0" err="1"/>
                  <a:t>Với</a:t>
                </a:r>
                <a:r>
                  <a:rPr lang="en-US" dirty="0"/>
                  <a:t> CTDL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,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cài</a:t>
                </a:r>
                <a:r>
                  <a:rPr lang="en-US" dirty="0"/>
                  <a:t> </a:t>
                </a:r>
                <a:r>
                  <a:rPr lang="en-US" dirty="0" err="1"/>
                  <a:t>đặt</a:t>
                </a:r>
                <a:r>
                  <a:rPr lang="en-US" dirty="0"/>
                  <a:t> </a:t>
                </a:r>
                <a:r>
                  <a:rPr lang="en-US" dirty="0" err="1"/>
                  <a:t>chương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để </a:t>
                </a:r>
                <a:r>
                  <a:rPr lang="en-US" dirty="0" err="1"/>
                  <a:t>minh</a:t>
                </a:r>
                <a:r>
                  <a:rPr lang="en-US" dirty="0"/>
                  <a:t> </a:t>
                </a:r>
                <a:r>
                  <a:rPr lang="en-US" dirty="0" err="1"/>
                  <a:t>họa</a:t>
                </a:r>
                <a:r>
                  <a:rPr lang="en-US" dirty="0"/>
                  <a:t> </a:t>
                </a:r>
                <a:r>
                  <a:rPr lang="en-US" dirty="0" err="1"/>
                  <a:t>hoạt</a:t>
                </a:r>
                <a:r>
                  <a:rPr lang="en-US" dirty="0"/>
                  <a:t> </a:t>
                </a:r>
                <a:r>
                  <a:rPr lang="en-US" dirty="0" err="1"/>
                  <a:t>động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</a:t>
                </a:r>
                <a:r>
                  <a:rPr lang="en-US" dirty="0" err="1"/>
                  <a:t>cột</a:t>
                </a:r>
                <a:r>
                  <a:rPr lang="en-US" dirty="0"/>
                  <a:t> </a:t>
                </a:r>
                <a:r>
                  <a:rPr lang="en-US" dirty="0" err="1"/>
                  <a:t>đèn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2 </a:t>
                </a:r>
                <a:r>
                  <a:rPr lang="en-US" dirty="0" err="1"/>
                  <a:t>tuyến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giao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ngã</a:t>
                </a:r>
                <a:r>
                  <a:rPr lang="en-US" dirty="0"/>
                  <a:t> </a:t>
                </a:r>
                <a:r>
                  <a:rPr lang="en-US" dirty="0" err="1"/>
                  <a:t>tư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86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5" r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54" y="1811655"/>
            <a:ext cx="4850892" cy="323469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" indent="0" algn="ctr">
              <a:buNone/>
            </a:pPr>
            <a:r>
              <a:rPr lang="en-US" sz="375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học tốt!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585"/>
              <a:t>Nội dung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CTDL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CTDL</a:t>
            </a:r>
          </a:p>
          <a:p>
            <a:pPr>
              <a:spcBef>
                <a:spcPct val="40000"/>
              </a:spcBef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CTDL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de-DE" dirty="0"/>
              <a:t>Niklaus Wirth:</a:t>
            </a:r>
            <a:endParaRPr lang="en-US" dirty="0"/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dirty="0"/>
              <a:t>	CTDL +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=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spcBef>
                <a:spcPct val="80000"/>
              </a:spcBef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CTDL!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585" dirty="0" err="1"/>
              <a:t>Dữ</a:t>
            </a:r>
            <a:r>
              <a:rPr lang="en-US" sz="2585" dirty="0"/>
              <a:t> </a:t>
            </a:r>
            <a:r>
              <a:rPr lang="en-US" sz="2585" dirty="0" err="1"/>
              <a:t>liệu</a:t>
            </a:r>
            <a:endParaRPr lang="en-US" sz="2585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 dirty="0"/>
              <a:t>Theo </a:t>
            </a:r>
            <a:r>
              <a:rPr lang="en-US" i="1" dirty="0" err="1"/>
              <a:t>từ</a:t>
            </a:r>
            <a:r>
              <a:rPr lang="en-US" i="1" dirty="0"/>
              <a:t> </a:t>
            </a:r>
            <a:r>
              <a:rPr lang="en-US" i="1" dirty="0" err="1"/>
              <a:t>điển</a:t>
            </a:r>
            <a:r>
              <a:rPr lang="en-US" i="1" dirty="0"/>
              <a:t> </a:t>
            </a:r>
            <a:r>
              <a:rPr lang="en-US" i="1" dirty="0" err="1"/>
              <a:t>Tiếng</a:t>
            </a:r>
            <a:r>
              <a:rPr lang="en-US" i="1" dirty="0"/>
              <a:t> </a:t>
            </a:r>
            <a:r>
              <a:rPr lang="en-US" i="1" dirty="0" err="1"/>
              <a:t>Việt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>
              <a:spcBef>
                <a:spcPct val="80000"/>
              </a:spcBef>
            </a:pPr>
            <a:r>
              <a:rPr lang="en-US" i="1" dirty="0"/>
              <a:t>Tin </a:t>
            </a:r>
            <a:r>
              <a:rPr lang="en-US" i="1" dirty="0" err="1"/>
              <a:t>học</a:t>
            </a:r>
            <a:r>
              <a:rPr lang="en-US" i="1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585"/>
              <a:t>Cấu trúc dữ liệu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>
              <a:spcBef>
                <a:spcPct val="800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CTDL:</a:t>
            </a:r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thực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lvl="2"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“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”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thực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>
              <a:spcBef>
                <a:spcPct val="80000"/>
              </a:spcBef>
              <a:buFont typeface="Wingdings" pitchFamily="2" charset="2"/>
              <a:buChar char="§"/>
            </a:pP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NNLT.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585" dirty="0" err="1"/>
              <a:t>Vai</a:t>
            </a:r>
            <a:r>
              <a:rPr lang="en-US" sz="2585" dirty="0"/>
              <a:t> </a:t>
            </a:r>
            <a:r>
              <a:rPr lang="en-US" sz="2585" dirty="0" err="1"/>
              <a:t>trò</a:t>
            </a:r>
            <a:r>
              <a:rPr lang="en-US" sz="2585" dirty="0"/>
              <a:t> </a:t>
            </a:r>
            <a:r>
              <a:rPr lang="en-US" sz="2585" dirty="0" err="1"/>
              <a:t>của</a:t>
            </a:r>
            <a:r>
              <a:rPr lang="en-US" sz="2585" dirty="0"/>
              <a:t> </a:t>
            </a:r>
            <a:r>
              <a:rPr lang="en-US" sz="2585" dirty="0" err="1"/>
              <a:t>cấu</a:t>
            </a:r>
            <a:r>
              <a:rPr lang="en-US" sz="2585" dirty="0"/>
              <a:t> </a:t>
            </a:r>
            <a:r>
              <a:rPr lang="en-US" sz="2585" dirty="0" err="1"/>
              <a:t>trúc</a:t>
            </a:r>
            <a:r>
              <a:rPr lang="en-US" sz="2585" dirty="0"/>
              <a:t> </a:t>
            </a:r>
            <a:r>
              <a:rPr lang="en-US" sz="2585" dirty="0" err="1"/>
              <a:t>dữ</a:t>
            </a:r>
            <a:r>
              <a:rPr lang="en-US" sz="2585" dirty="0"/>
              <a:t> </a:t>
            </a:r>
            <a:r>
              <a:rPr lang="en-US" sz="2585" dirty="0" err="1"/>
              <a:t>liệu</a:t>
            </a:r>
            <a:endParaRPr lang="en-US" sz="2585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de-DE" dirty="0"/>
              <a:t>Cấu trúc dữ liệu đóng vai trò quan trọng trong việc kết hợp và đưa ra cách giải quyết bài toán.</a:t>
            </a:r>
          </a:p>
          <a:p>
            <a:pPr>
              <a:spcBef>
                <a:spcPct val="80000"/>
              </a:spcBef>
            </a:pPr>
            <a:r>
              <a:rPr lang="en-US" dirty="0"/>
              <a:t>CTDL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de-DE" dirty="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585"/>
              <a:t>Thực Hiện Và Hiệu Chỉnh Chương Trình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de-DE" dirty="0"/>
              <a:t>Chạy thử.</a:t>
            </a:r>
          </a:p>
          <a:p>
            <a:pPr>
              <a:spcBef>
                <a:spcPct val="50000"/>
              </a:spcBef>
            </a:pPr>
            <a:r>
              <a:rPr lang="de-DE" dirty="0"/>
              <a:t>Lỗi và cách sửa: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 dirty="0"/>
              <a:t>Lỗi thuật toán.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 dirty="0"/>
              <a:t>Lỗi trình tự.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 dirty="0"/>
              <a:t>Lỗi cú pháp.</a:t>
            </a:r>
          </a:p>
          <a:p>
            <a:pPr>
              <a:spcBef>
                <a:spcPct val="50000"/>
              </a:spcBef>
            </a:pPr>
            <a:r>
              <a:rPr lang="de-DE" dirty="0"/>
              <a:t>Xây dựng bộ test.</a:t>
            </a:r>
          </a:p>
          <a:p>
            <a:pPr>
              <a:spcBef>
                <a:spcPct val="50000"/>
              </a:spcBef>
            </a:pPr>
            <a:r>
              <a:rPr lang="de-DE" dirty="0"/>
              <a:t>Cập nhật, thay đổi chương trình theo yêu cầu (mới).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585"/>
              <a:t>Tiêu Chuẩn Của Một Chương Trình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50000"/>
              </a:spcBef>
            </a:pPr>
            <a:r>
              <a:rPr lang="de-DE"/>
              <a:t>Tính tin cậy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Giải thuật + Kiểm tra cài đặt</a:t>
            </a:r>
          </a:p>
          <a:p>
            <a:pPr>
              <a:spcBef>
                <a:spcPct val="50000"/>
              </a:spcBef>
            </a:pPr>
            <a:r>
              <a:rPr lang="de-DE"/>
              <a:t>Tính uyển chuyển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Đáp ứng quy trình làm phần mềm.</a:t>
            </a:r>
          </a:p>
          <a:p>
            <a:pPr>
              <a:spcBef>
                <a:spcPct val="50000"/>
              </a:spcBef>
            </a:pPr>
            <a:r>
              <a:rPr lang="de-DE"/>
              <a:t>Tính trong sáng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Dễ hiểu và dễ chỉnh sửa</a:t>
            </a:r>
          </a:p>
          <a:p>
            <a:pPr>
              <a:spcBef>
                <a:spcPct val="50000"/>
              </a:spcBef>
            </a:pPr>
            <a:r>
              <a:rPr lang="de-DE"/>
              <a:t>Tính hữu hiệu.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de-DE"/>
              <a:t>Tài nguyên + giải thuật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585" dirty="0" err="1"/>
              <a:t>Quy</a:t>
            </a:r>
            <a:r>
              <a:rPr lang="en-US" sz="2585" dirty="0"/>
              <a:t> </a:t>
            </a:r>
            <a:r>
              <a:rPr lang="en-US" sz="2585" dirty="0" err="1"/>
              <a:t>trình</a:t>
            </a:r>
            <a:r>
              <a:rPr lang="en-US" sz="2585" dirty="0"/>
              <a:t> </a:t>
            </a:r>
            <a:r>
              <a:rPr lang="en-US" sz="2585" dirty="0" err="1"/>
              <a:t>làm</a:t>
            </a:r>
            <a:r>
              <a:rPr lang="en-US" sz="2585" dirty="0"/>
              <a:t> </a:t>
            </a:r>
            <a:r>
              <a:rPr lang="en-US" sz="2585" dirty="0" err="1"/>
              <a:t>phần</a:t>
            </a:r>
            <a:r>
              <a:rPr lang="en-US" sz="2585" dirty="0"/>
              <a:t> </a:t>
            </a:r>
            <a:r>
              <a:rPr lang="en-US" sz="2585" dirty="0" err="1"/>
              <a:t>mềm</a:t>
            </a:r>
            <a:endParaRPr lang="en-US" sz="2585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i="1" u="sng" dirty="0" err="1"/>
              <a:t>Bước</a:t>
            </a:r>
            <a:r>
              <a:rPr lang="en-US" i="1" u="sng" dirty="0"/>
              <a:t> 0</a:t>
            </a:r>
            <a:r>
              <a:rPr lang="en-US" i="1" dirty="0"/>
              <a:t>:  </a:t>
            </a:r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(concept).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Bước</a:t>
            </a:r>
            <a:r>
              <a:rPr lang="en-US" i="1" u="sng" dirty="0"/>
              <a:t> 1</a:t>
            </a:r>
            <a:r>
              <a:rPr lang="en-US" i="1" dirty="0"/>
              <a:t>: 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(Requirements 	          Specification).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Bước</a:t>
            </a:r>
            <a:r>
              <a:rPr lang="en-US" i="1" u="sng" dirty="0"/>
              <a:t> 2</a:t>
            </a:r>
            <a:r>
              <a:rPr lang="en-US" i="1" dirty="0"/>
              <a:t>: 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(Analysis).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Bước</a:t>
            </a:r>
            <a:r>
              <a:rPr lang="en-US" i="1" u="sng" dirty="0"/>
              <a:t> 3</a:t>
            </a:r>
            <a:r>
              <a:rPr lang="en-US" i="1" dirty="0"/>
              <a:t>: 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(Design).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Bước</a:t>
            </a:r>
            <a:r>
              <a:rPr lang="en-US" i="1" u="sng" dirty="0"/>
              <a:t> 4</a:t>
            </a:r>
            <a:r>
              <a:rPr lang="en-US" i="1" dirty="0"/>
              <a:t>: 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(Implementation).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Bước</a:t>
            </a:r>
            <a:r>
              <a:rPr lang="en-US" i="1" u="sng" dirty="0"/>
              <a:t> 5</a:t>
            </a:r>
            <a:r>
              <a:rPr lang="en-US" i="1" dirty="0"/>
              <a:t>: 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(Testing).</a:t>
            </a:r>
          </a:p>
          <a:p>
            <a:pPr>
              <a:spcBef>
                <a:spcPct val="50000"/>
              </a:spcBef>
            </a:pPr>
            <a:r>
              <a:rPr lang="en-US" i="1" u="sng" dirty="0" err="1"/>
              <a:t>Bước</a:t>
            </a:r>
            <a:r>
              <a:rPr lang="en-US" i="1" u="sng" dirty="0"/>
              <a:t> 6</a:t>
            </a:r>
            <a:r>
              <a:rPr lang="en-US" i="1" dirty="0"/>
              <a:t>:  </a:t>
            </a:r>
            <a:r>
              <a:rPr lang="en-US" dirty="0" err="1"/>
              <a:t>Vận</a:t>
            </a:r>
            <a:r>
              <a:rPr lang="en-US" dirty="0"/>
              <a:t> hành,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	          (Operation, follow-up and Maintenance).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2.xml><?xml version="1.0" encoding="utf-8"?>
<a:theme xmlns:a="http://schemas.openxmlformats.org/drawingml/2006/main" name="2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801</Words>
  <Application>Microsoft Office PowerPoint</Application>
  <PresentationFormat>On-screen Show (4:3)</PresentationFormat>
  <Paragraphs>99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Courier New</vt:lpstr>
      <vt:lpstr>Gill Sans MT</vt:lpstr>
      <vt:lpstr>Tahoma</vt:lpstr>
      <vt:lpstr>Tahoma (Body)</vt:lpstr>
      <vt:lpstr>Times New Roman</vt:lpstr>
      <vt:lpstr>Verdana</vt:lpstr>
      <vt:lpstr>Wingdings</vt:lpstr>
      <vt:lpstr>1_Banded Design Teal 16x9</vt:lpstr>
      <vt:lpstr>2_Banded Design Teal 16x9</vt:lpstr>
      <vt:lpstr>Equation</vt:lpstr>
      <vt:lpstr>INTRODUCTION TO DATA STRUCTURES AND ALGORITHM</vt:lpstr>
      <vt:lpstr>Nội dung</vt:lpstr>
      <vt:lpstr>Tổng quan về CTDL và thuật toán</vt:lpstr>
      <vt:lpstr>Dữ liệu</vt:lpstr>
      <vt:lpstr>Cấu trúc dữ liệu</vt:lpstr>
      <vt:lpstr>Vai trò của cấu trúc dữ liệu</vt:lpstr>
      <vt:lpstr>Thực Hiện Và Hiệu Chỉnh Chương Trình</vt:lpstr>
      <vt:lpstr>Tiêu Chuẩn Của Một Chương Trình</vt:lpstr>
      <vt:lpstr>Quy trình làm phần mềm</vt:lpstr>
      <vt:lpstr>Bài tập thực hành</vt:lpstr>
      <vt:lpstr>Câu hỏi và Bài tập</vt:lpstr>
      <vt:lpstr>Câu hỏi và 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Diem Nguyen</dc:creator>
  <cp:lastModifiedBy>Nguyễn Thị Ngọc Diễm</cp:lastModifiedBy>
  <cp:revision>10</cp:revision>
  <dcterms:created xsi:type="dcterms:W3CDTF">2020-04-23T13:04:55Z</dcterms:created>
  <dcterms:modified xsi:type="dcterms:W3CDTF">2021-12-16T09:40:45Z</dcterms:modified>
</cp:coreProperties>
</file>