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08"/>
  </p:notesMasterIdLst>
  <p:sldIdLst>
    <p:sldId id="296" r:id="rId3"/>
    <p:sldId id="549" r:id="rId4"/>
    <p:sldId id="551" r:id="rId5"/>
    <p:sldId id="552" r:id="rId6"/>
    <p:sldId id="669" r:id="rId7"/>
    <p:sldId id="589" r:id="rId8"/>
    <p:sldId id="671" r:id="rId9"/>
    <p:sldId id="670" r:id="rId10"/>
    <p:sldId id="590" r:id="rId11"/>
    <p:sldId id="674" r:id="rId12"/>
    <p:sldId id="672" r:id="rId13"/>
    <p:sldId id="676" r:id="rId14"/>
    <p:sldId id="592" r:id="rId15"/>
    <p:sldId id="593" r:id="rId16"/>
    <p:sldId id="594" r:id="rId17"/>
    <p:sldId id="595" r:id="rId18"/>
    <p:sldId id="596" r:id="rId19"/>
    <p:sldId id="597" r:id="rId20"/>
    <p:sldId id="714" r:id="rId21"/>
    <p:sldId id="698" r:id="rId22"/>
    <p:sldId id="699" r:id="rId23"/>
    <p:sldId id="599" r:id="rId24"/>
    <p:sldId id="600" r:id="rId25"/>
    <p:sldId id="702" r:id="rId26"/>
    <p:sldId id="703" r:id="rId27"/>
    <p:sldId id="690" r:id="rId28"/>
    <p:sldId id="691" r:id="rId29"/>
    <p:sldId id="692" r:id="rId30"/>
    <p:sldId id="693" r:id="rId31"/>
    <p:sldId id="694" r:id="rId32"/>
    <p:sldId id="695" r:id="rId33"/>
    <p:sldId id="696" r:id="rId34"/>
    <p:sldId id="602" r:id="rId35"/>
    <p:sldId id="603" r:id="rId36"/>
    <p:sldId id="704" r:id="rId37"/>
    <p:sldId id="708" r:id="rId38"/>
    <p:sldId id="605" r:id="rId39"/>
    <p:sldId id="606" r:id="rId40"/>
    <p:sldId id="607" r:id="rId41"/>
    <p:sldId id="705" r:id="rId42"/>
    <p:sldId id="709" r:id="rId43"/>
    <p:sldId id="609" r:id="rId44"/>
    <p:sldId id="610" r:id="rId45"/>
    <p:sldId id="711" r:id="rId46"/>
    <p:sldId id="712" r:id="rId47"/>
    <p:sldId id="612" r:id="rId48"/>
    <p:sldId id="613" r:id="rId49"/>
    <p:sldId id="614" r:id="rId50"/>
    <p:sldId id="615" r:id="rId51"/>
    <p:sldId id="707" r:id="rId52"/>
    <p:sldId id="617" r:id="rId53"/>
    <p:sldId id="618" r:id="rId54"/>
    <p:sldId id="619" r:id="rId55"/>
    <p:sldId id="620" r:id="rId56"/>
    <p:sldId id="621" r:id="rId57"/>
    <p:sldId id="623" r:id="rId58"/>
    <p:sldId id="624" r:id="rId59"/>
    <p:sldId id="625" r:id="rId60"/>
    <p:sldId id="626" r:id="rId61"/>
    <p:sldId id="627" r:id="rId62"/>
    <p:sldId id="628" r:id="rId63"/>
    <p:sldId id="629" r:id="rId64"/>
    <p:sldId id="630" r:id="rId65"/>
    <p:sldId id="631" r:id="rId66"/>
    <p:sldId id="632" r:id="rId67"/>
    <p:sldId id="685" r:id="rId68"/>
    <p:sldId id="684" r:id="rId69"/>
    <p:sldId id="713" r:id="rId70"/>
    <p:sldId id="634" r:id="rId71"/>
    <p:sldId id="635" r:id="rId72"/>
    <p:sldId id="636" r:id="rId73"/>
    <p:sldId id="637" r:id="rId74"/>
    <p:sldId id="638" r:id="rId75"/>
    <p:sldId id="687" r:id="rId76"/>
    <p:sldId id="688" r:id="rId77"/>
    <p:sldId id="689" r:id="rId78"/>
    <p:sldId id="686" r:id="rId79"/>
    <p:sldId id="639" r:id="rId80"/>
    <p:sldId id="643" r:id="rId81"/>
    <p:sldId id="644" r:id="rId82"/>
    <p:sldId id="645" r:id="rId83"/>
    <p:sldId id="646" r:id="rId84"/>
    <p:sldId id="647" r:id="rId85"/>
    <p:sldId id="648" r:id="rId86"/>
    <p:sldId id="649" r:id="rId87"/>
    <p:sldId id="650" r:id="rId88"/>
    <p:sldId id="651" r:id="rId89"/>
    <p:sldId id="652" r:id="rId90"/>
    <p:sldId id="653" r:id="rId91"/>
    <p:sldId id="654" r:id="rId92"/>
    <p:sldId id="655" r:id="rId93"/>
    <p:sldId id="656" r:id="rId94"/>
    <p:sldId id="657" r:id="rId95"/>
    <p:sldId id="658" r:id="rId96"/>
    <p:sldId id="659" r:id="rId97"/>
    <p:sldId id="660" r:id="rId98"/>
    <p:sldId id="661" r:id="rId99"/>
    <p:sldId id="710" r:id="rId100"/>
    <p:sldId id="663" r:id="rId101"/>
    <p:sldId id="662" r:id="rId102"/>
    <p:sldId id="664" r:id="rId103"/>
    <p:sldId id="665" r:id="rId104"/>
    <p:sldId id="666" r:id="rId105"/>
    <p:sldId id="587" r:id="rId106"/>
    <p:sldId id="715" r:id="rId10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75" autoAdjust="0"/>
    <p:restoredTop sz="83863" autoAdjust="0"/>
  </p:normalViewPr>
  <p:slideViewPr>
    <p:cSldViewPr snapToGrid="0">
      <p:cViewPr varScale="1">
        <p:scale>
          <a:sx n="133" d="100"/>
          <a:sy n="133" d="100"/>
        </p:scale>
        <p:origin x="247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tableStyles" Target="tableStyle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notesMaster" Target="notesMasters/notesMaster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presProps" Target="presProp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6A2047-0975-4AA3-8959-E94642375F12}" type="datetimeFigureOut">
              <a:rPr lang="en-US" smtClean="0"/>
              <a:t>2021-12-16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84BB04-000D-47B6-89F5-80B26B8D8D52}" type="slidenum">
              <a:rPr lang="en-US" smtClean="0"/>
              <a:t>‹#›</a:t>
            </a:fld>
            <a:endParaRPr lang="en-US"/>
          </a:p>
        </p:txBody>
      </p:sp>
    </p:spTree>
    <p:extLst>
      <p:ext uri="{BB962C8B-B14F-4D97-AF65-F5344CB8AC3E}">
        <p14:creationId xmlns:p14="http://schemas.microsoft.com/office/powerpoint/2010/main" val="3717282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5B168F5-70DE-4F02-A718-D48A07139F8E}" type="slidenum">
              <a:rPr lang="en-US" altLang="en-US" smtClean="0"/>
              <a:pPr/>
              <a:t>5</a:t>
            </a:fld>
            <a:endParaRPr lang="en-US" altLang="en-US"/>
          </a:p>
        </p:txBody>
      </p:sp>
    </p:spTree>
    <p:extLst>
      <p:ext uri="{BB962C8B-B14F-4D97-AF65-F5344CB8AC3E}">
        <p14:creationId xmlns:p14="http://schemas.microsoft.com/office/powerpoint/2010/main" val="3481542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5B168F5-70DE-4F02-A718-D48A07139F8E}" type="slidenum">
              <a:rPr lang="en-US" altLang="en-US" smtClean="0"/>
              <a:pPr/>
              <a:t>26</a:t>
            </a:fld>
            <a:endParaRPr lang="en-US" altLang="en-US"/>
          </a:p>
        </p:txBody>
      </p:sp>
    </p:spTree>
    <p:extLst>
      <p:ext uri="{BB962C8B-B14F-4D97-AF65-F5344CB8AC3E}">
        <p14:creationId xmlns:p14="http://schemas.microsoft.com/office/powerpoint/2010/main" val="4060777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5B168F5-70DE-4F02-A718-D48A07139F8E}" type="slidenum">
              <a:rPr lang="en-US" altLang="en-US" smtClean="0"/>
              <a:pPr/>
              <a:t>27</a:t>
            </a:fld>
            <a:endParaRPr lang="en-US" altLang="en-US"/>
          </a:p>
        </p:txBody>
      </p:sp>
    </p:spTree>
    <p:extLst>
      <p:ext uri="{BB962C8B-B14F-4D97-AF65-F5344CB8AC3E}">
        <p14:creationId xmlns:p14="http://schemas.microsoft.com/office/powerpoint/2010/main" val="1392307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5B168F5-70DE-4F02-A718-D48A07139F8E}" type="slidenum">
              <a:rPr lang="en-US" altLang="en-US" smtClean="0"/>
              <a:pPr/>
              <a:t>28</a:t>
            </a:fld>
            <a:endParaRPr lang="en-US" altLang="en-US"/>
          </a:p>
        </p:txBody>
      </p:sp>
    </p:spTree>
    <p:extLst>
      <p:ext uri="{BB962C8B-B14F-4D97-AF65-F5344CB8AC3E}">
        <p14:creationId xmlns:p14="http://schemas.microsoft.com/office/powerpoint/2010/main" val="497508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5B168F5-70DE-4F02-A718-D48A07139F8E}" type="slidenum">
              <a:rPr lang="en-US" altLang="en-US" smtClean="0"/>
              <a:pPr/>
              <a:t>29</a:t>
            </a:fld>
            <a:endParaRPr lang="en-US" altLang="en-US"/>
          </a:p>
        </p:txBody>
      </p:sp>
    </p:spTree>
    <p:extLst>
      <p:ext uri="{BB962C8B-B14F-4D97-AF65-F5344CB8AC3E}">
        <p14:creationId xmlns:p14="http://schemas.microsoft.com/office/powerpoint/2010/main" val="1974844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5B168F5-70DE-4F02-A718-D48A07139F8E}" type="slidenum">
              <a:rPr lang="en-US" altLang="en-US" smtClean="0"/>
              <a:pPr/>
              <a:t>30</a:t>
            </a:fld>
            <a:endParaRPr lang="en-US" altLang="en-US"/>
          </a:p>
        </p:txBody>
      </p:sp>
    </p:spTree>
    <p:extLst>
      <p:ext uri="{BB962C8B-B14F-4D97-AF65-F5344CB8AC3E}">
        <p14:creationId xmlns:p14="http://schemas.microsoft.com/office/powerpoint/2010/main" val="30726986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5B168F5-70DE-4F02-A718-D48A07139F8E}" type="slidenum">
              <a:rPr lang="en-US" altLang="en-US" smtClean="0"/>
              <a:pPr/>
              <a:t>31</a:t>
            </a:fld>
            <a:endParaRPr lang="en-US" altLang="en-US"/>
          </a:p>
        </p:txBody>
      </p:sp>
    </p:spTree>
    <p:extLst>
      <p:ext uri="{BB962C8B-B14F-4D97-AF65-F5344CB8AC3E}">
        <p14:creationId xmlns:p14="http://schemas.microsoft.com/office/powerpoint/2010/main" val="3355088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5B168F5-70DE-4F02-A718-D48A07139F8E}" type="slidenum">
              <a:rPr lang="en-US" altLang="en-US" smtClean="0"/>
              <a:pPr/>
              <a:t>32</a:t>
            </a:fld>
            <a:endParaRPr lang="en-US" altLang="en-US"/>
          </a:p>
        </p:txBody>
      </p:sp>
    </p:spTree>
    <p:extLst>
      <p:ext uri="{BB962C8B-B14F-4D97-AF65-F5344CB8AC3E}">
        <p14:creationId xmlns:p14="http://schemas.microsoft.com/office/powerpoint/2010/main" val="32288689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5B168F5-70DE-4F02-A718-D48A07139F8E}" type="slidenum">
              <a:rPr lang="en-US" altLang="en-US" smtClean="0"/>
              <a:pPr/>
              <a:t>35</a:t>
            </a:fld>
            <a:endParaRPr lang="en-US" altLang="en-US"/>
          </a:p>
        </p:txBody>
      </p:sp>
    </p:spTree>
    <p:extLst>
      <p:ext uri="{BB962C8B-B14F-4D97-AF65-F5344CB8AC3E}">
        <p14:creationId xmlns:p14="http://schemas.microsoft.com/office/powerpoint/2010/main" val="37747850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5B168F5-70DE-4F02-A718-D48A07139F8E}" type="slidenum">
              <a:rPr lang="en-US" altLang="en-US" smtClean="0"/>
              <a:pPr/>
              <a:t>36</a:t>
            </a:fld>
            <a:endParaRPr lang="en-US" altLang="en-US"/>
          </a:p>
        </p:txBody>
      </p:sp>
    </p:spTree>
    <p:extLst>
      <p:ext uri="{BB962C8B-B14F-4D97-AF65-F5344CB8AC3E}">
        <p14:creationId xmlns:p14="http://schemas.microsoft.com/office/powerpoint/2010/main" val="2046631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5B168F5-70DE-4F02-A718-D48A07139F8E}" type="slidenum">
              <a:rPr lang="en-US" altLang="en-US" smtClean="0"/>
              <a:pPr/>
              <a:t>40</a:t>
            </a:fld>
            <a:endParaRPr lang="en-US" altLang="en-US"/>
          </a:p>
        </p:txBody>
      </p:sp>
    </p:spTree>
    <p:extLst>
      <p:ext uri="{BB962C8B-B14F-4D97-AF65-F5344CB8AC3E}">
        <p14:creationId xmlns:p14="http://schemas.microsoft.com/office/powerpoint/2010/main" val="461584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5B168F5-70DE-4F02-A718-D48A07139F8E}" type="slidenum">
              <a:rPr lang="en-US" altLang="en-US" smtClean="0"/>
              <a:pPr/>
              <a:t>7</a:t>
            </a:fld>
            <a:endParaRPr lang="en-US" altLang="en-US"/>
          </a:p>
        </p:txBody>
      </p:sp>
    </p:spTree>
    <p:extLst>
      <p:ext uri="{BB962C8B-B14F-4D97-AF65-F5344CB8AC3E}">
        <p14:creationId xmlns:p14="http://schemas.microsoft.com/office/powerpoint/2010/main" val="108659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5B168F5-70DE-4F02-A718-D48A07139F8E}" type="slidenum">
              <a:rPr lang="en-US" altLang="en-US" smtClean="0"/>
              <a:pPr/>
              <a:t>41</a:t>
            </a:fld>
            <a:endParaRPr lang="en-US" altLang="en-US"/>
          </a:p>
        </p:txBody>
      </p:sp>
    </p:spTree>
    <p:extLst>
      <p:ext uri="{BB962C8B-B14F-4D97-AF65-F5344CB8AC3E}">
        <p14:creationId xmlns:p14="http://schemas.microsoft.com/office/powerpoint/2010/main" val="19829033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5B168F5-70DE-4F02-A718-D48A07139F8E}" type="slidenum">
              <a:rPr lang="en-US" altLang="en-US" smtClean="0"/>
              <a:pPr/>
              <a:t>44</a:t>
            </a:fld>
            <a:endParaRPr lang="en-US" altLang="en-US"/>
          </a:p>
        </p:txBody>
      </p:sp>
    </p:spTree>
    <p:extLst>
      <p:ext uri="{BB962C8B-B14F-4D97-AF65-F5344CB8AC3E}">
        <p14:creationId xmlns:p14="http://schemas.microsoft.com/office/powerpoint/2010/main" val="39503304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5B168F5-70DE-4F02-A718-D48A07139F8E}" type="slidenum">
              <a:rPr lang="en-US" altLang="en-US" smtClean="0"/>
              <a:pPr/>
              <a:t>45</a:t>
            </a:fld>
            <a:endParaRPr lang="en-US" altLang="en-US"/>
          </a:p>
        </p:txBody>
      </p:sp>
    </p:spTree>
    <p:extLst>
      <p:ext uri="{BB962C8B-B14F-4D97-AF65-F5344CB8AC3E}">
        <p14:creationId xmlns:p14="http://schemas.microsoft.com/office/powerpoint/2010/main" val="34509774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5B168F5-70DE-4F02-A718-D48A07139F8E}" type="slidenum">
              <a:rPr lang="en-US" altLang="en-US" smtClean="0"/>
              <a:pPr/>
              <a:t>50</a:t>
            </a:fld>
            <a:endParaRPr lang="en-US" altLang="en-US"/>
          </a:p>
        </p:txBody>
      </p:sp>
    </p:spTree>
    <p:extLst>
      <p:ext uri="{BB962C8B-B14F-4D97-AF65-F5344CB8AC3E}">
        <p14:creationId xmlns:p14="http://schemas.microsoft.com/office/powerpoint/2010/main" val="1033264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5B168F5-70DE-4F02-A718-D48A07139F8E}" type="slidenum">
              <a:rPr lang="en-US" altLang="en-US" smtClean="0"/>
              <a:pPr/>
              <a:t>8</a:t>
            </a:fld>
            <a:endParaRPr lang="en-US" altLang="en-US"/>
          </a:p>
        </p:txBody>
      </p:sp>
    </p:spTree>
    <p:extLst>
      <p:ext uri="{BB962C8B-B14F-4D97-AF65-F5344CB8AC3E}">
        <p14:creationId xmlns:p14="http://schemas.microsoft.com/office/powerpoint/2010/main" val="2328423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5B168F5-70DE-4F02-A718-D48A07139F8E}" type="slidenum">
              <a:rPr lang="en-US" altLang="en-US" smtClean="0"/>
              <a:pPr/>
              <a:t>11</a:t>
            </a:fld>
            <a:endParaRPr lang="en-US" altLang="en-US"/>
          </a:p>
        </p:txBody>
      </p:sp>
    </p:spTree>
    <p:extLst>
      <p:ext uri="{BB962C8B-B14F-4D97-AF65-F5344CB8AC3E}">
        <p14:creationId xmlns:p14="http://schemas.microsoft.com/office/powerpoint/2010/main" val="3244529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5B168F5-70DE-4F02-A718-D48A07139F8E}" type="slidenum">
              <a:rPr lang="en-US" altLang="en-US" smtClean="0"/>
              <a:pPr/>
              <a:t>12</a:t>
            </a:fld>
            <a:endParaRPr lang="en-US" altLang="en-US"/>
          </a:p>
        </p:txBody>
      </p:sp>
    </p:spTree>
    <p:extLst>
      <p:ext uri="{BB962C8B-B14F-4D97-AF65-F5344CB8AC3E}">
        <p14:creationId xmlns:p14="http://schemas.microsoft.com/office/powerpoint/2010/main" val="2548045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5B168F5-70DE-4F02-A718-D48A07139F8E}" type="slidenum">
              <a:rPr lang="en-US" altLang="en-US" smtClean="0"/>
              <a:pPr/>
              <a:t>20</a:t>
            </a:fld>
            <a:endParaRPr lang="en-US" altLang="en-US"/>
          </a:p>
        </p:txBody>
      </p:sp>
    </p:spTree>
    <p:extLst>
      <p:ext uri="{BB962C8B-B14F-4D97-AF65-F5344CB8AC3E}">
        <p14:creationId xmlns:p14="http://schemas.microsoft.com/office/powerpoint/2010/main" val="201175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5B168F5-70DE-4F02-A718-D48A07139F8E}" type="slidenum">
              <a:rPr lang="en-US" altLang="en-US" smtClean="0"/>
              <a:pPr/>
              <a:t>21</a:t>
            </a:fld>
            <a:endParaRPr lang="en-US" altLang="en-US"/>
          </a:p>
        </p:txBody>
      </p:sp>
    </p:spTree>
    <p:extLst>
      <p:ext uri="{BB962C8B-B14F-4D97-AF65-F5344CB8AC3E}">
        <p14:creationId xmlns:p14="http://schemas.microsoft.com/office/powerpoint/2010/main" val="34225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5B168F5-70DE-4F02-A718-D48A07139F8E}" type="slidenum">
              <a:rPr lang="en-US" altLang="en-US" smtClean="0"/>
              <a:pPr/>
              <a:t>24</a:t>
            </a:fld>
            <a:endParaRPr lang="en-US" altLang="en-US"/>
          </a:p>
        </p:txBody>
      </p:sp>
    </p:spTree>
    <p:extLst>
      <p:ext uri="{BB962C8B-B14F-4D97-AF65-F5344CB8AC3E}">
        <p14:creationId xmlns:p14="http://schemas.microsoft.com/office/powerpoint/2010/main" val="4111435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5B168F5-70DE-4F02-A718-D48A07139F8E}" type="slidenum">
              <a:rPr lang="en-US" altLang="en-US" smtClean="0"/>
              <a:pPr/>
              <a:t>25</a:t>
            </a:fld>
            <a:endParaRPr lang="en-US" altLang="en-US"/>
          </a:p>
        </p:txBody>
      </p:sp>
    </p:spTree>
    <p:extLst>
      <p:ext uri="{BB962C8B-B14F-4D97-AF65-F5344CB8AC3E}">
        <p14:creationId xmlns:p14="http://schemas.microsoft.com/office/powerpoint/2010/main" val="2753695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 Id="rId5" Type="http://schemas.openxmlformats.org/officeDocument/2006/relationships/image" Target="../media/image6.gif"/><Relationship Id="rId4"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 Id="rId5" Type="http://schemas.openxmlformats.org/officeDocument/2006/relationships/image" Target="../media/image6.gif"/><Relationship Id="rId4"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 name="Rectangle 5"/>
          <p:cNvSpPr/>
          <p:nvPr/>
        </p:nvSpPr>
        <p:spPr>
          <a:xfrm>
            <a:off x="2380" y="1430483"/>
            <a:ext cx="9141620" cy="3979719"/>
          </a:xfrm>
          <a:prstGeom prst="rect">
            <a:avLst/>
          </a:prstGeom>
          <a:solidFill>
            <a:schemeClr val="tx2">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013"/>
          </a:p>
        </p:txBody>
      </p:sp>
      <p:sp>
        <p:nvSpPr>
          <p:cNvPr id="2" name="Title 1"/>
          <p:cNvSpPr>
            <a:spLocks noGrp="1"/>
          </p:cNvSpPr>
          <p:nvPr>
            <p:ph type="ctrTitle"/>
          </p:nvPr>
        </p:nvSpPr>
        <p:spPr>
          <a:xfrm>
            <a:off x="971550" y="2105891"/>
            <a:ext cx="7200900" cy="1517904"/>
          </a:xfrm>
        </p:spPr>
        <p:txBody>
          <a:bodyPr anchor="b">
            <a:normAutofit/>
          </a:bodyPr>
          <a:lstStyle>
            <a:lvl1pPr algn="ctr">
              <a:defRPr sz="3200">
                <a:solidFill>
                  <a:schemeClr val="bg1"/>
                </a:solidFill>
              </a:defRPr>
            </a:lvl1pPr>
          </a:lstStyle>
          <a:p>
            <a:r>
              <a:rPr lang="en-US" dirty="0"/>
              <a:t>Click to edit Master title style</a:t>
            </a:r>
            <a:endParaRPr dirty="0"/>
          </a:p>
        </p:txBody>
      </p:sp>
      <p:sp>
        <p:nvSpPr>
          <p:cNvPr id="3" name="Subtitle 2"/>
          <p:cNvSpPr>
            <a:spLocks noGrp="1"/>
          </p:cNvSpPr>
          <p:nvPr>
            <p:ph type="subTitle" idx="1"/>
          </p:nvPr>
        </p:nvSpPr>
        <p:spPr>
          <a:xfrm>
            <a:off x="971550" y="3779243"/>
            <a:ext cx="7200900" cy="914400"/>
          </a:xfrm>
        </p:spPr>
        <p:txBody>
          <a:bodyPr>
            <a:normAutofit/>
          </a:bodyPr>
          <a:lstStyle>
            <a:lvl1pPr marL="0" indent="0" algn="ctr">
              <a:spcBef>
                <a:spcPts val="0"/>
              </a:spcBef>
              <a:buNone/>
              <a:defRPr sz="1500" cap="all" baseline="0">
                <a:solidFill>
                  <a:schemeClr val="bg1"/>
                </a:solidFill>
              </a:defRPr>
            </a:lvl1pPr>
            <a:lvl2pPr marL="257175" indent="0" algn="ctr">
              <a:buNone/>
              <a:defRPr sz="1575"/>
            </a:lvl2pPr>
            <a:lvl3pPr marL="514350" indent="0" algn="ctr">
              <a:buNone/>
              <a:defRPr sz="1350"/>
            </a:lvl3pPr>
            <a:lvl4pPr marL="771525" indent="0" algn="ctr">
              <a:buNone/>
              <a:defRPr sz="1125"/>
            </a:lvl4pPr>
            <a:lvl5pPr marL="1028700" indent="0" algn="ctr">
              <a:buNone/>
              <a:defRPr sz="1125"/>
            </a:lvl5pPr>
            <a:lvl6pPr marL="1285875" indent="0" algn="ctr">
              <a:buNone/>
              <a:defRPr sz="1125"/>
            </a:lvl6pPr>
            <a:lvl7pPr marL="1543050" indent="0" algn="ctr">
              <a:buNone/>
              <a:defRPr sz="1125"/>
            </a:lvl7pPr>
            <a:lvl8pPr marL="1800225" indent="0" algn="ctr">
              <a:buNone/>
              <a:defRPr sz="1125"/>
            </a:lvl8pPr>
            <a:lvl9pPr marL="2057400" indent="0" algn="ctr">
              <a:buNone/>
              <a:defRPr sz="1125"/>
            </a:lvl9pPr>
          </a:lstStyle>
          <a:p>
            <a:r>
              <a:rPr lang="en-US" dirty="0"/>
              <a:t>Click to edit Master subtitle style</a:t>
            </a:r>
            <a:endParaRPr dirty="0"/>
          </a:p>
        </p:txBody>
      </p:sp>
    </p:spTree>
    <p:extLst>
      <p:ext uri="{BB962C8B-B14F-4D97-AF65-F5344CB8AC3E}">
        <p14:creationId xmlns:p14="http://schemas.microsoft.com/office/powerpoint/2010/main" val="1750829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vi-VN"/>
              <a:t>DSA- tHs. NguyễN thị ngọc diễm</a:t>
            </a:r>
            <a:endParaRPr lang="en-US"/>
          </a:p>
        </p:txBody>
      </p:sp>
      <p:sp>
        <p:nvSpPr>
          <p:cNvPr id="6" name="Slide Number Placeholder 5"/>
          <p:cNvSpPr>
            <a:spLocks noGrp="1"/>
          </p:cNvSpPr>
          <p:nvPr>
            <p:ph type="sldNum" sz="quarter" idx="12"/>
          </p:nvPr>
        </p:nvSpPr>
        <p:spPr/>
        <p:txBody>
          <a:bodyPr/>
          <a:lstStyle/>
          <a:p>
            <a:pPr>
              <a:defRPr/>
            </a:pPr>
            <a:fld id="{AAFAB40E-F58E-471C-AA32-11D8AC973E12}" type="slidenum">
              <a:rPr lang="en-US" smtClean="0"/>
              <a:pPr>
                <a:defRPr/>
              </a:pPr>
              <a:t>‹#›</a:t>
            </a:fld>
            <a:endParaRPr lang="en-US"/>
          </a:p>
        </p:txBody>
      </p:sp>
    </p:spTree>
    <p:extLst>
      <p:ext uri="{BB962C8B-B14F-4D97-AF65-F5344CB8AC3E}">
        <p14:creationId xmlns:p14="http://schemas.microsoft.com/office/powerpoint/2010/main" val="2458886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4638"/>
            <a:ext cx="1971675"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28651" y="274638"/>
            <a:ext cx="5800725"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vi-VN"/>
              <a:t>DSA- tHs. NguyễN thị ngọc diễm</a:t>
            </a:r>
            <a:endParaRPr lang="en-US"/>
          </a:p>
        </p:txBody>
      </p:sp>
      <p:sp>
        <p:nvSpPr>
          <p:cNvPr id="6" name="Slide Number Placeholder 5"/>
          <p:cNvSpPr>
            <a:spLocks noGrp="1"/>
          </p:cNvSpPr>
          <p:nvPr>
            <p:ph type="sldNum" sz="quarter" idx="12"/>
          </p:nvPr>
        </p:nvSpPr>
        <p:spPr/>
        <p:txBody>
          <a:bodyPr/>
          <a:lstStyle/>
          <a:p>
            <a:pPr>
              <a:defRPr/>
            </a:pPr>
            <a:fld id="{93E0369D-5325-4A1B-BF0E-5B3AE7E400B0}" type="slidenum">
              <a:rPr lang="en-US" smtClean="0"/>
              <a:pPr>
                <a:defRPr/>
              </a:pPr>
              <a:t>‹#›</a:t>
            </a:fld>
            <a:endParaRPr lang="en-US"/>
          </a:p>
        </p:txBody>
      </p:sp>
    </p:spTree>
    <p:extLst>
      <p:ext uri="{BB962C8B-B14F-4D97-AF65-F5344CB8AC3E}">
        <p14:creationId xmlns:p14="http://schemas.microsoft.com/office/powerpoint/2010/main" val="275850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 name="Rectangle 5"/>
          <p:cNvSpPr/>
          <p:nvPr/>
        </p:nvSpPr>
        <p:spPr>
          <a:xfrm>
            <a:off x="2380" y="1610592"/>
            <a:ext cx="9141620" cy="3979719"/>
          </a:xfrm>
          <a:prstGeom prst="rect">
            <a:avLst/>
          </a:prstGeom>
          <a:solidFill>
            <a:srgbClr val="3A5BB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013"/>
          </a:p>
        </p:txBody>
      </p:sp>
      <p:sp>
        <p:nvSpPr>
          <p:cNvPr id="2" name="Title 1"/>
          <p:cNvSpPr>
            <a:spLocks noGrp="1"/>
          </p:cNvSpPr>
          <p:nvPr>
            <p:ph type="ctrTitle"/>
          </p:nvPr>
        </p:nvSpPr>
        <p:spPr>
          <a:xfrm>
            <a:off x="971550" y="2286000"/>
            <a:ext cx="7200900" cy="1517904"/>
          </a:xfrm>
        </p:spPr>
        <p:txBody>
          <a:bodyPr anchor="b"/>
          <a:lstStyle>
            <a:lvl1pPr algn="ctr">
              <a:defRPr sz="3038">
                <a:solidFill>
                  <a:schemeClr val="bg1"/>
                </a:solidFill>
              </a:defRPr>
            </a:lvl1pPr>
          </a:lstStyle>
          <a:p>
            <a:r>
              <a:rPr lang="en-US"/>
              <a:t>Click to edit Master title style</a:t>
            </a:r>
            <a:endParaRPr dirty="0"/>
          </a:p>
        </p:txBody>
      </p:sp>
      <p:sp>
        <p:nvSpPr>
          <p:cNvPr id="3" name="Subtitle 2"/>
          <p:cNvSpPr>
            <a:spLocks noGrp="1"/>
          </p:cNvSpPr>
          <p:nvPr>
            <p:ph type="subTitle" idx="1"/>
          </p:nvPr>
        </p:nvSpPr>
        <p:spPr>
          <a:xfrm>
            <a:off x="971550" y="3959352"/>
            <a:ext cx="7200900" cy="914400"/>
          </a:xfrm>
        </p:spPr>
        <p:txBody>
          <a:bodyPr>
            <a:normAutofit/>
          </a:bodyPr>
          <a:lstStyle>
            <a:lvl1pPr marL="0" indent="0" algn="ctr">
              <a:spcBef>
                <a:spcPts val="0"/>
              </a:spcBef>
              <a:buNone/>
              <a:defRPr sz="1125" cap="all" baseline="0">
                <a:solidFill>
                  <a:schemeClr val="bg1"/>
                </a:solidFill>
              </a:defRPr>
            </a:lvl1pPr>
            <a:lvl2pPr marL="257175" indent="0" algn="ctr">
              <a:buNone/>
              <a:defRPr sz="1575"/>
            </a:lvl2pPr>
            <a:lvl3pPr marL="514350" indent="0" algn="ctr">
              <a:buNone/>
              <a:defRPr sz="1350"/>
            </a:lvl3pPr>
            <a:lvl4pPr marL="771525" indent="0" algn="ctr">
              <a:buNone/>
              <a:defRPr sz="1125"/>
            </a:lvl4pPr>
            <a:lvl5pPr marL="1028700" indent="0" algn="ctr">
              <a:buNone/>
              <a:defRPr sz="1125"/>
            </a:lvl5pPr>
            <a:lvl6pPr marL="1285875" indent="0" algn="ctr">
              <a:buNone/>
              <a:defRPr sz="1125"/>
            </a:lvl6pPr>
            <a:lvl7pPr marL="1543050" indent="0" algn="ctr">
              <a:buNone/>
              <a:defRPr sz="1125"/>
            </a:lvl7pPr>
            <a:lvl8pPr marL="1800225" indent="0" algn="ctr">
              <a:buNone/>
              <a:defRPr sz="1125"/>
            </a:lvl8pPr>
            <a:lvl9pPr marL="2057400" indent="0" algn="ctr">
              <a:buNone/>
              <a:defRPr sz="1125"/>
            </a:lvl9pPr>
          </a:lstStyle>
          <a:p>
            <a:r>
              <a:rPr lang="en-US"/>
              <a:t>Click to edit Master subtitle style</a:t>
            </a:r>
            <a:endParaRPr dirty="0"/>
          </a:p>
        </p:txBody>
      </p:sp>
    </p:spTree>
    <p:extLst>
      <p:ext uri="{BB962C8B-B14F-4D97-AF65-F5344CB8AC3E}">
        <p14:creationId xmlns:p14="http://schemas.microsoft.com/office/powerpoint/2010/main" val="3734469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2380" y="0"/>
            <a:ext cx="9141620" cy="727364"/>
          </a:xfrm>
          <a:prstGeom prst="rect">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013" dirty="0"/>
          </a:p>
        </p:txBody>
      </p:sp>
      <p:sp>
        <p:nvSpPr>
          <p:cNvPr id="8" name="Rectangle 7"/>
          <p:cNvSpPr/>
          <p:nvPr/>
        </p:nvSpPr>
        <p:spPr>
          <a:xfrm>
            <a:off x="1" y="6421585"/>
            <a:ext cx="9141620" cy="436417"/>
          </a:xfrm>
          <a:prstGeom prst="rect">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013"/>
          </a:p>
        </p:txBody>
      </p:sp>
      <p:sp>
        <p:nvSpPr>
          <p:cNvPr id="2" name="Title 1"/>
          <p:cNvSpPr>
            <a:spLocks noGrp="1"/>
          </p:cNvSpPr>
          <p:nvPr>
            <p:ph type="title"/>
          </p:nvPr>
        </p:nvSpPr>
        <p:spPr>
          <a:xfrm>
            <a:off x="197427" y="0"/>
            <a:ext cx="8749146" cy="727364"/>
          </a:xfrm>
        </p:spPr>
        <p:txBody>
          <a:bodyPr>
            <a:normAutofit/>
          </a:bodyPr>
          <a:lstStyle>
            <a:lvl1pPr>
              <a:defRPr sz="3000" b="1">
                <a:solidFill>
                  <a:schemeClr val="bg1"/>
                </a:solidFill>
                <a:latin typeface="Gill Sans MT" panose="020B0502020104020203" pitchFamily="34" charset="0"/>
                <a:ea typeface="Tahoma" panose="020B0604030504040204" pitchFamily="34" charset="0"/>
                <a:cs typeface="Times New Roman" panose="02020603050405020304" pitchFamily="18" charset="0"/>
              </a:defRPr>
            </a:lvl1pPr>
          </a:lstStyle>
          <a:p>
            <a:r>
              <a:rPr lang="en-US" dirty="0"/>
              <a:t>Click to edit Master title style</a:t>
            </a:r>
            <a:endParaRPr dirty="0"/>
          </a:p>
        </p:txBody>
      </p:sp>
      <p:sp>
        <p:nvSpPr>
          <p:cNvPr id="3" name="Content Placeholder 2"/>
          <p:cNvSpPr>
            <a:spLocks noGrp="1"/>
          </p:cNvSpPr>
          <p:nvPr>
            <p:ph idx="1" hasCustomPrompt="1"/>
          </p:nvPr>
        </p:nvSpPr>
        <p:spPr>
          <a:xfrm>
            <a:off x="197427" y="893619"/>
            <a:ext cx="8749146" cy="5527964"/>
          </a:xfrm>
        </p:spPr>
        <p:txBody>
          <a:bodyPr>
            <a:normAutofit/>
          </a:bodyPr>
          <a:lstStyle>
            <a:lvl1pPr>
              <a:lnSpc>
                <a:spcPct val="100000"/>
              </a:lnSpc>
              <a:spcBef>
                <a:spcPts val="600"/>
              </a:spcBef>
              <a:spcAft>
                <a:spcPts val="600"/>
              </a:spcAft>
              <a:defRPr sz="2800">
                <a:latin typeface="Gill Sans MT" panose="020B0502020104020203" pitchFamily="34" charset="0"/>
                <a:ea typeface="Tahoma" panose="020B0604030504040204" pitchFamily="34" charset="0"/>
                <a:cs typeface="Times New Roman" panose="02020603050405020304" pitchFamily="18" charset="0"/>
              </a:defRPr>
            </a:lvl1pPr>
            <a:lvl2pPr marL="334328" indent="-128588">
              <a:lnSpc>
                <a:spcPct val="100000"/>
              </a:lnSpc>
              <a:spcBef>
                <a:spcPts val="0"/>
              </a:spcBef>
              <a:buFont typeface="Courier New" panose="02070309020205020404" pitchFamily="49" charset="0"/>
              <a:buChar char="o"/>
              <a:defRPr sz="2500">
                <a:latin typeface="Gill Sans MT" panose="020B0502020104020203" pitchFamily="34" charset="0"/>
                <a:ea typeface="Tahoma" panose="020B0604030504040204" pitchFamily="34" charset="0"/>
                <a:cs typeface="Times New Roman" panose="02020603050405020304" pitchFamily="18" charset="0"/>
              </a:defRPr>
            </a:lvl2pPr>
            <a:lvl3pPr>
              <a:defRPr sz="2200">
                <a:latin typeface="Gill Sans MT" panose="020B0502020104020203" pitchFamily="34" charset="0"/>
                <a:ea typeface="Tahoma" panose="020B0604030504040204" pitchFamily="34" charset="0"/>
                <a:cs typeface="Times New Roman" panose="02020603050405020304" pitchFamily="18" charset="0"/>
              </a:defRPr>
            </a:lvl3pPr>
            <a:lvl4pPr marL="694373" indent="-128588">
              <a:buFont typeface="Courier New" panose="02070309020205020404" pitchFamily="49" charset="0"/>
              <a:buChar char="o"/>
              <a:defRPr sz="2400">
                <a:latin typeface="Gill Sans MT" panose="020B0502020104020203" pitchFamily="34" charset="0"/>
                <a:ea typeface="Tahoma" panose="020B0604030504040204" pitchFamily="34" charset="0"/>
                <a:cs typeface="Times New Roman" panose="02020603050405020304" pitchFamily="18" charset="0"/>
              </a:defRPr>
            </a:lvl4pPr>
            <a:lvl5pPr marL="1088707" indent="-342900">
              <a:buFont typeface="Wingdings" panose="05000000000000000000" pitchFamily="2" charset="2"/>
              <a:buChar char="§"/>
              <a:defRPr sz="2200">
                <a:latin typeface="Gill Sans MT" panose="020B0502020104020203" pitchFamily="34" charset="0"/>
                <a:ea typeface="Fira Code" panose="020B0809050000020004" pitchFamily="49" charset="0"/>
                <a:cs typeface="Times New Roman" panose="02020603050405020304" pitchFamily="18" charset="0"/>
              </a:defRPr>
            </a:lvl5pPr>
            <a:lvl6pPr marL="1431925" indent="-342900">
              <a:lnSpc>
                <a:spcPct val="150000"/>
              </a:lnSpc>
              <a:spcBef>
                <a:spcPts val="0"/>
              </a:spcBef>
              <a:buFont typeface="Wingdings" panose="05000000000000000000" pitchFamily="2" charset="2"/>
              <a:buChar char="§"/>
              <a:defRPr sz="2200">
                <a:latin typeface="Gill Sans MT" panose="020B0502020104020203" pitchFamily="34" charset="0"/>
              </a:defRPr>
            </a:lvl6pPr>
          </a:lstStyle>
          <a:p>
            <a:pPr lvl="0"/>
            <a:r>
              <a:rPr lang="en-US" dirty="0"/>
              <a:t>Edit Master text styles</a:t>
            </a:r>
          </a:p>
          <a:p>
            <a:pPr lvl="3"/>
            <a:r>
              <a:rPr lang="en-US" dirty="0"/>
              <a:t> Second level</a:t>
            </a:r>
          </a:p>
          <a:p>
            <a:pPr lvl="5"/>
            <a:r>
              <a:rPr lang="en-US" dirty="0"/>
              <a:t>Third level</a:t>
            </a:r>
          </a:p>
        </p:txBody>
      </p:sp>
      <p:sp>
        <p:nvSpPr>
          <p:cNvPr id="4" name="Date Placeholder 3"/>
          <p:cNvSpPr>
            <a:spLocks noGrp="1"/>
          </p:cNvSpPr>
          <p:nvPr>
            <p:ph type="dt" sz="half" idx="10"/>
          </p:nvPr>
        </p:nvSpPr>
        <p:spPr>
          <a:xfrm>
            <a:off x="6553201" y="6544056"/>
            <a:ext cx="1193223" cy="237744"/>
          </a:xfrm>
        </p:spPr>
        <p:txBody>
          <a:bodyPr/>
          <a:lstStyle>
            <a:lvl1pPr>
              <a:defRPr sz="750"/>
            </a:lvl1pPr>
          </a:lstStyle>
          <a:p>
            <a:pPr>
              <a:defRPr/>
            </a:pPr>
            <a:endParaRPr lang="en-US" dirty="0"/>
          </a:p>
        </p:txBody>
      </p:sp>
      <p:sp>
        <p:nvSpPr>
          <p:cNvPr id="5" name="Footer Placeholder 4"/>
          <p:cNvSpPr>
            <a:spLocks noGrp="1"/>
          </p:cNvSpPr>
          <p:nvPr>
            <p:ph type="ftr" sz="quarter" idx="11"/>
          </p:nvPr>
        </p:nvSpPr>
        <p:spPr>
          <a:xfrm>
            <a:off x="197428" y="6544056"/>
            <a:ext cx="6355773" cy="237744"/>
          </a:xfrm>
        </p:spPr>
        <p:txBody>
          <a:bodyPr/>
          <a:lstStyle>
            <a:lvl1pPr>
              <a:defRPr sz="1000" b="0">
                <a:solidFill>
                  <a:schemeClr val="bg1"/>
                </a:solidFill>
              </a:defRPr>
            </a:lvl1pPr>
          </a:lstStyle>
          <a:p>
            <a:pPr>
              <a:defRPr/>
            </a:pPr>
            <a:r>
              <a:rPr lang="en-US" dirty="0"/>
              <a:t>DSA- </a:t>
            </a:r>
            <a:r>
              <a:rPr lang="en-US" dirty="0" err="1"/>
              <a:t>tHs</a:t>
            </a:r>
            <a:r>
              <a:rPr lang="en-US" dirty="0"/>
              <a:t>. </a:t>
            </a:r>
            <a:r>
              <a:rPr lang="en-US" dirty="0" err="1"/>
              <a:t>NguyễN</a:t>
            </a:r>
            <a:r>
              <a:rPr lang="en-US" dirty="0"/>
              <a:t> </a:t>
            </a:r>
            <a:r>
              <a:rPr lang="en-US" dirty="0" err="1"/>
              <a:t>thị</a:t>
            </a:r>
            <a:r>
              <a:rPr lang="en-US" dirty="0"/>
              <a:t> </a:t>
            </a:r>
            <a:r>
              <a:rPr lang="en-US" dirty="0" err="1"/>
              <a:t>ngọc</a:t>
            </a:r>
            <a:r>
              <a:rPr lang="en-US" dirty="0"/>
              <a:t> </a:t>
            </a:r>
            <a:r>
              <a:rPr lang="en-US" dirty="0" err="1"/>
              <a:t>diễm</a:t>
            </a:r>
            <a:endParaRPr lang="en-US" dirty="0"/>
          </a:p>
        </p:txBody>
      </p:sp>
      <p:sp>
        <p:nvSpPr>
          <p:cNvPr id="6" name="Slide Number Placeholder 5"/>
          <p:cNvSpPr>
            <a:spLocks noGrp="1"/>
          </p:cNvSpPr>
          <p:nvPr>
            <p:ph type="sldNum" sz="quarter" idx="12"/>
          </p:nvPr>
        </p:nvSpPr>
        <p:spPr>
          <a:xfrm>
            <a:off x="7746422" y="6544056"/>
            <a:ext cx="711777" cy="237744"/>
          </a:xfrm>
        </p:spPr>
        <p:txBody>
          <a:bodyPr/>
          <a:lstStyle>
            <a:lvl1pPr>
              <a:defRPr sz="1200" b="0">
                <a:solidFill>
                  <a:schemeClr val="bg1"/>
                </a:solidFill>
              </a:defRPr>
            </a:lvl1pPr>
          </a:lstStyle>
          <a:p>
            <a:pPr>
              <a:defRPr/>
            </a:pPr>
            <a:fld id="{9341A368-4C28-4393-9F29-3C50F2E74AB6}" type="slidenum">
              <a:rPr lang="en-US" smtClean="0"/>
              <a:pPr>
                <a:defRPr/>
              </a:pPr>
              <a:t>‹#›</a:t>
            </a:fld>
            <a:endParaRPr lang="en-US" dirty="0"/>
          </a:p>
        </p:txBody>
      </p:sp>
      <p:pic>
        <p:nvPicPr>
          <p:cNvPr id="10" name="Picture 9"/>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216151" y="80531"/>
            <a:ext cx="684376" cy="566305"/>
          </a:xfrm>
          <a:prstGeom prst="rect">
            <a:avLst/>
          </a:prstGeom>
        </p:spPr>
      </p:pic>
    </p:spTree>
    <p:extLst>
      <p:ext uri="{BB962C8B-B14F-4D97-AF65-F5344CB8AC3E}">
        <p14:creationId xmlns:p14="http://schemas.microsoft.com/office/powerpoint/2010/main" val="1792771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0" y="2130552"/>
            <a:ext cx="7200900" cy="2359152"/>
          </a:xfrm>
        </p:spPr>
        <p:txBody>
          <a:bodyPr anchor="b">
            <a:normAutofit/>
          </a:bodyPr>
          <a:lstStyle>
            <a:lvl1pPr algn="ctr">
              <a:defRPr sz="3038" b="0"/>
            </a:lvl1pPr>
          </a:lstStyle>
          <a:p>
            <a:r>
              <a:rPr lang="en-US"/>
              <a:t>Click to edit Master title style</a:t>
            </a:r>
            <a:endParaRPr/>
          </a:p>
        </p:txBody>
      </p:sp>
      <p:sp>
        <p:nvSpPr>
          <p:cNvPr id="3" name="Text Placeholder 2"/>
          <p:cNvSpPr>
            <a:spLocks noGrp="1"/>
          </p:cNvSpPr>
          <p:nvPr>
            <p:ph type="body" idx="1"/>
          </p:nvPr>
        </p:nvSpPr>
        <p:spPr>
          <a:xfrm>
            <a:off x="971550" y="4572000"/>
            <a:ext cx="7200900" cy="841248"/>
          </a:xfrm>
        </p:spPr>
        <p:txBody>
          <a:bodyPr anchor="t"/>
          <a:lstStyle>
            <a:lvl1pPr marL="0" indent="0" algn="ctr">
              <a:spcBef>
                <a:spcPts val="0"/>
              </a:spcBef>
              <a:buNone/>
              <a:defRPr sz="1125" cap="all" baseline="0">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vi-VN"/>
              <a:t>DSA- tHs. NguyễN thị ngọc diễm</a:t>
            </a:r>
            <a:endParaRPr lang="en-US"/>
          </a:p>
        </p:txBody>
      </p:sp>
      <p:sp>
        <p:nvSpPr>
          <p:cNvPr id="6" name="Slide Number Placeholder 5"/>
          <p:cNvSpPr>
            <a:spLocks noGrp="1"/>
          </p:cNvSpPr>
          <p:nvPr>
            <p:ph type="sldNum" sz="quarter" idx="12"/>
          </p:nvPr>
        </p:nvSpPr>
        <p:spPr/>
        <p:txBody>
          <a:bodyPr/>
          <a:lstStyle/>
          <a:p>
            <a:pPr>
              <a:defRPr/>
            </a:pPr>
            <a:fld id="{0F109780-4FCB-4D3D-A38A-CDFA21996D1A}" type="slidenum">
              <a:rPr lang="en-US" smtClean="0"/>
              <a:pPr>
                <a:defRPr/>
              </a:pPr>
              <a:t>‹#›</a:t>
            </a:fld>
            <a:endParaRPr lang="en-US"/>
          </a:p>
        </p:txBody>
      </p:sp>
    </p:spTree>
    <p:extLst>
      <p:ext uri="{BB962C8B-B14F-4D97-AF65-F5344CB8AC3E}">
        <p14:creationId xmlns:p14="http://schemas.microsoft.com/office/powerpoint/2010/main" val="2492362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05840" y="1901952"/>
            <a:ext cx="3429000" cy="4123944"/>
          </a:xfrm>
        </p:spPr>
        <p:txBody>
          <a:bodyPr>
            <a:normAutofit/>
          </a:bodyPr>
          <a:lstStyle>
            <a:lvl1pPr>
              <a:defRPr sz="1125"/>
            </a:lvl1pPr>
            <a:lvl2pPr>
              <a:defRPr sz="1013"/>
            </a:lvl2pPr>
            <a:lvl3pPr>
              <a:defRPr sz="900"/>
            </a:lvl3pPr>
            <a:lvl4pPr>
              <a:defRPr sz="788"/>
            </a:lvl4pPr>
            <a:lvl5pPr>
              <a:defRPr sz="788"/>
            </a:lvl5pPr>
            <a:lvl6pPr>
              <a:defRPr sz="788"/>
            </a:lvl6pPr>
            <a:lvl7pPr>
              <a:defRPr sz="788"/>
            </a:lvl7pPr>
            <a:lvl8pPr>
              <a:defRPr sz="788"/>
            </a:lvl8pPr>
            <a:lvl9pPr>
              <a:defRPr sz="78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09160" y="1901952"/>
            <a:ext cx="3429000" cy="4123944"/>
          </a:xfrm>
        </p:spPr>
        <p:txBody>
          <a:bodyPr>
            <a:normAutofit/>
          </a:bodyPr>
          <a:lstStyle>
            <a:lvl1pPr>
              <a:defRPr sz="1125"/>
            </a:lvl1pPr>
            <a:lvl2pPr>
              <a:defRPr sz="1013"/>
            </a:lvl2pPr>
            <a:lvl3pPr>
              <a:defRPr sz="900"/>
            </a:lvl3pPr>
            <a:lvl4pPr>
              <a:defRPr sz="788"/>
            </a:lvl4pPr>
            <a:lvl5pPr>
              <a:defRPr sz="788"/>
            </a:lvl5pPr>
            <a:lvl6pPr>
              <a:defRPr sz="788"/>
            </a:lvl6pPr>
            <a:lvl7pPr>
              <a:defRPr sz="788"/>
            </a:lvl7pPr>
            <a:lvl8pPr>
              <a:defRPr sz="788"/>
            </a:lvl8pPr>
            <a:lvl9pPr>
              <a:defRPr sz="78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vi-VN"/>
              <a:t>DSA- tHs. NguyễN thị ngọc diễm</a:t>
            </a:r>
            <a:endParaRPr lang="en-US"/>
          </a:p>
        </p:txBody>
      </p:sp>
      <p:sp>
        <p:nvSpPr>
          <p:cNvPr id="7" name="Slide Number Placeholder 6"/>
          <p:cNvSpPr>
            <a:spLocks noGrp="1"/>
          </p:cNvSpPr>
          <p:nvPr>
            <p:ph type="sldNum" sz="quarter" idx="12"/>
          </p:nvPr>
        </p:nvSpPr>
        <p:spPr/>
        <p:txBody>
          <a:bodyPr/>
          <a:lstStyle/>
          <a:p>
            <a:pPr>
              <a:defRPr/>
            </a:pPr>
            <a:fld id="{CE49F1E4-4EFC-4DD1-A4F9-AF158D68D7DA}" type="slidenum">
              <a:rPr lang="en-US" smtClean="0"/>
              <a:pPr>
                <a:defRPr/>
              </a:pPr>
              <a:t>‹#›</a:t>
            </a:fld>
            <a:endParaRPr lang="en-US"/>
          </a:p>
        </p:txBody>
      </p:sp>
    </p:spTree>
    <p:extLst>
      <p:ext uri="{BB962C8B-B14F-4D97-AF65-F5344CB8AC3E}">
        <p14:creationId xmlns:p14="http://schemas.microsoft.com/office/powerpoint/2010/main" val="954900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05840" y="1837464"/>
            <a:ext cx="3429000" cy="766588"/>
          </a:xfrm>
        </p:spPr>
        <p:txBody>
          <a:bodyPr anchor="ctr">
            <a:normAutofit/>
          </a:bodyPr>
          <a:lstStyle>
            <a:lvl1pPr marL="0" indent="0">
              <a:spcBef>
                <a:spcPts val="0"/>
              </a:spcBef>
              <a:buNone/>
              <a:defRPr sz="1125" b="0" cap="all" baseline="0"/>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4" name="Content Placeholder 3"/>
          <p:cNvSpPr>
            <a:spLocks noGrp="1"/>
          </p:cNvSpPr>
          <p:nvPr>
            <p:ph sz="half" idx="2"/>
          </p:nvPr>
        </p:nvSpPr>
        <p:spPr>
          <a:xfrm>
            <a:off x="1005840" y="2740735"/>
            <a:ext cx="3429000" cy="3288847"/>
          </a:xfrm>
        </p:spPr>
        <p:txBody>
          <a:bodyPr>
            <a:normAutofit/>
          </a:bodyPr>
          <a:lstStyle>
            <a:lvl1pPr>
              <a:defRPr sz="1013"/>
            </a:lvl1pPr>
            <a:lvl2pPr>
              <a:defRPr sz="900"/>
            </a:lvl2pPr>
            <a:lvl3pPr>
              <a:defRPr sz="788"/>
            </a:lvl3pPr>
            <a:lvl4pPr>
              <a:defRPr sz="675"/>
            </a:lvl4pPr>
            <a:lvl5pPr>
              <a:defRPr sz="675"/>
            </a:lvl5pPr>
            <a:lvl6pPr>
              <a:defRPr sz="675"/>
            </a:lvl6pPr>
            <a:lvl7pPr>
              <a:defRPr sz="675"/>
            </a:lvl7pPr>
            <a:lvl8pPr>
              <a:defRPr sz="675"/>
            </a:lvl8pPr>
            <a:lvl9pPr>
              <a:defRPr sz="67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09160" y="1837464"/>
            <a:ext cx="3429000" cy="766588"/>
          </a:xfrm>
        </p:spPr>
        <p:txBody>
          <a:bodyPr anchor="ctr">
            <a:normAutofit/>
          </a:bodyPr>
          <a:lstStyle>
            <a:lvl1pPr marL="0" indent="0">
              <a:spcBef>
                <a:spcPts val="0"/>
              </a:spcBef>
              <a:buNone/>
              <a:defRPr sz="1125" b="0" cap="all" baseline="0"/>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6" name="Content Placeholder 5"/>
          <p:cNvSpPr>
            <a:spLocks noGrp="1"/>
          </p:cNvSpPr>
          <p:nvPr>
            <p:ph sz="quarter" idx="4"/>
          </p:nvPr>
        </p:nvSpPr>
        <p:spPr>
          <a:xfrm>
            <a:off x="4709160" y="2740735"/>
            <a:ext cx="3429000" cy="3288847"/>
          </a:xfrm>
        </p:spPr>
        <p:txBody>
          <a:bodyPr>
            <a:normAutofit/>
          </a:bodyPr>
          <a:lstStyle>
            <a:lvl1pPr>
              <a:defRPr sz="1013"/>
            </a:lvl1pPr>
            <a:lvl2pPr>
              <a:defRPr sz="900"/>
            </a:lvl2pPr>
            <a:lvl3pPr>
              <a:defRPr sz="788"/>
            </a:lvl3pPr>
            <a:lvl4pPr>
              <a:defRPr sz="675"/>
            </a:lvl4pPr>
            <a:lvl5pPr>
              <a:defRPr sz="675"/>
            </a:lvl5pPr>
            <a:lvl6pPr>
              <a:defRPr sz="675"/>
            </a:lvl6pPr>
            <a:lvl7pPr>
              <a:defRPr sz="675"/>
            </a:lvl7pPr>
            <a:lvl8pPr>
              <a:defRPr sz="675"/>
            </a:lvl8pPr>
            <a:lvl9pPr>
              <a:defRPr sz="67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vi-VN"/>
              <a:t>DSA- tHs. NguyễN thị ngọc diễm</a:t>
            </a:r>
            <a:endParaRPr lang="en-US"/>
          </a:p>
        </p:txBody>
      </p:sp>
      <p:sp>
        <p:nvSpPr>
          <p:cNvPr id="9" name="Slide Number Placeholder 8"/>
          <p:cNvSpPr>
            <a:spLocks noGrp="1"/>
          </p:cNvSpPr>
          <p:nvPr>
            <p:ph type="sldNum" sz="quarter" idx="12"/>
          </p:nvPr>
        </p:nvSpPr>
        <p:spPr/>
        <p:txBody>
          <a:bodyPr/>
          <a:lstStyle/>
          <a:p>
            <a:pPr>
              <a:defRPr/>
            </a:pPr>
            <a:fld id="{039A1D45-4E9D-4F12-8269-E7808DEC6A97}" type="slidenum">
              <a:rPr lang="en-US" smtClean="0"/>
              <a:pPr>
                <a:defRPr/>
              </a:pPr>
              <a:t>‹#›</a:t>
            </a:fld>
            <a:endParaRPr lang="en-US"/>
          </a:p>
        </p:txBody>
      </p:sp>
    </p:spTree>
    <p:extLst>
      <p:ext uri="{BB962C8B-B14F-4D97-AF65-F5344CB8AC3E}">
        <p14:creationId xmlns:p14="http://schemas.microsoft.com/office/powerpoint/2010/main" val="2545710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vi-VN"/>
              <a:t>DSA- tHs. NguyễN thị ngọc diễm</a:t>
            </a:r>
            <a:endParaRPr lang="en-US"/>
          </a:p>
        </p:txBody>
      </p:sp>
      <p:sp>
        <p:nvSpPr>
          <p:cNvPr id="5" name="Slide Number Placeholder 4"/>
          <p:cNvSpPr>
            <a:spLocks noGrp="1"/>
          </p:cNvSpPr>
          <p:nvPr>
            <p:ph type="sldNum" sz="quarter" idx="12"/>
          </p:nvPr>
        </p:nvSpPr>
        <p:spPr/>
        <p:txBody>
          <a:bodyPr/>
          <a:lstStyle/>
          <a:p>
            <a:pPr>
              <a:defRPr/>
            </a:pPr>
            <a:fld id="{49EE0E13-7C7D-45F3-8DC6-8905351191FB}" type="slidenum">
              <a:rPr lang="en-US" smtClean="0"/>
              <a:pPr>
                <a:defRPr/>
              </a:pPr>
              <a:t>‹#›</a:t>
            </a:fld>
            <a:endParaRPr lang="en-US"/>
          </a:p>
        </p:txBody>
      </p:sp>
    </p:spTree>
    <p:extLst>
      <p:ext uri="{BB962C8B-B14F-4D97-AF65-F5344CB8AC3E}">
        <p14:creationId xmlns:p14="http://schemas.microsoft.com/office/powerpoint/2010/main" val="3936145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vi-VN"/>
              <a:t>DSA- tHs. NguyễN thị ngọc diễm</a:t>
            </a:r>
            <a:endParaRPr lang="en-US"/>
          </a:p>
        </p:txBody>
      </p:sp>
      <p:sp>
        <p:nvSpPr>
          <p:cNvPr id="4" name="Slide Number Placeholder 3"/>
          <p:cNvSpPr>
            <a:spLocks noGrp="1"/>
          </p:cNvSpPr>
          <p:nvPr>
            <p:ph type="sldNum" sz="quarter" idx="12"/>
          </p:nvPr>
        </p:nvSpPr>
        <p:spPr/>
        <p:txBody>
          <a:bodyPr/>
          <a:lstStyle/>
          <a:p>
            <a:pPr>
              <a:defRPr/>
            </a:pPr>
            <a:fld id="{B58606D7-6FE3-4602-B1D8-C024D79633A1}" type="slidenum">
              <a:rPr lang="en-US" smtClean="0"/>
              <a:pPr>
                <a:defRPr/>
              </a:pPr>
              <a:t>‹#›</a:t>
            </a:fld>
            <a:endParaRPr lang="en-US"/>
          </a:p>
        </p:txBody>
      </p:sp>
    </p:spTree>
    <p:extLst>
      <p:ext uri="{BB962C8B-B14F-4D97-AF65-F5344CB8AC3E}">
        <p14:creationId xmlns:p14="http://schemas.microsoft.com/office/powerpoint/2010/main" val="109086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2986" y="2350008"/>
            <a:ext cx="3154680" cy="1993392"/>
          </a:xfrm>
        </p:spPr>
        <p:txBody>
          <a:bodyPr anchor="b">
            <a:normAutofit/>
          </a:bodyPr>
          <a:lstStyle>
            <a:lvl1pPr>
              <a:defRPr sz="1913" b="0"/>
            </a:lvl1pPr>
          </a:lstStyle>
          <a:p>
            <a:r>
              <a:rPr lang="en-US"/>
              <a:t>Click to edit Master title style</a:t>
            </a:r>
            <a:endParaRPr/>
          </a:p>
        </p:txBody>
      </p:sp>
      <p:sp>
        <p:nvSpPr>
          <p:cNvPr id="3" name="Content Placeholder 2"/>
          <p:cNvSpPr>
            <a:spLocks noGrp="1"/>
          </p:cNvSpPr>
          <p:nvPr>
            <p:ph idx="1"/>
          </p:nvPr>
        </p:nvSpPr>
        <p:spPr>
          <a:xfrm>
            <a:off x="342900" y="758952"/>
            <a:ext cx="4972050" cy="5330952"/>
          </a:xfrm>
        </p:spPr>
        <p:txBody>
          <a:bodyPr>
            <a:normAutofit/>
          </a:bodyPr>
          <a:lstStyle>
            <a:lvl1pPr>
              <a:defRPr sz="1125"/>
            </a:lvl1pPr>
            <a:lvl2pPr>
              <a:defRPr sz="1013"/>
            </a:lvl2pPr>
            <a:lvl3pPr>
              <a:defRPr sz="900"/>
            </a:lvl3pPr>
            <a:lvl4pPr>
              <a:defRPr sz="788"/>
            </a:lvl4pPr>
            <a:lvl5pPr>
              <a:defRPr sz="788"/>
            </a:lvl5pPr>
            <a:lvl6pPr>
              <a:defRPr sz="788"/>
            </a:lvl6pPr>
            <a:lvl7pPr>
              <a:defRPr sz="788"/>
            </a:lvl7pPr>
            <a:lvl8pPr>
              <a:defRPr sz="788"/>
            </a:lvl8pPr>
            <a:lvl9pPr>
              <a:defRPr sz="78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5602986" y="4361688"/>
            <a:ext cx="3154680" cy="1728216"/>
          </a:xfrm>
        </p:spPr>
        <p:txBody>
          <a:bodyPr>
            <a:normAutofit/>
          </a:bodyPr>
          <a:lstStyle>
            <a:lvl1pPr marL="0" indent="0">
              <a:spcBef>
                <a:spcPts val="675"/>
              </a:spcBef>
              <a:buNone/>
              <a:defRPr sz="900"/>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vi-VN"/>
              <a:t>DSA- tHs. NguyễN thị ngọc diễm</a:t>
            </a:r>
            <a:endParaRPr lang="en-US"/>
          </a:p>
        </p:txBody>
      </p:sp>
      <p:sp>
        <p:nvSpPr>
          <p:cNvPr id="7" name="Slide Number Placeholder 6"/>
          <p:cNvSpPr>
            <a:spLocks noGrp="1"/>
          </p:cNvSpPr>
          <p:nvPr>
            <p:ph type="sldNum" sz="quarter" idx="12"/>
          </p:nvPr>
        </p:nvSpPr>
        <p:spPr/>
        <p:txBody>
          <a:bodyPr/>
          <a:lstStyle/>
          <a:p>
            <a:pPr>
              <a:defRPr/>
            </a:pPr>
            <a:fld id="{EC7E62CD-9E06-4035-A685-3587B7E58D68}" type="slidenum">
              <a:rPr lang="en-US" smtClean="0"/>
              <a:pPr>
                <a:defRPr/>
              </a:pPr>
              <a:t>‹#›</a:t>
            </a:fld>
            <a:endParaRPr lang="en-US"/>
          </a:p>
        </p:txBody>
      </p:sp>
    </p:spTree>
    <p:extLst>
      <p:ext uri="{BB962C8B-B14F-4D97-AF65-F5344CB8AC3E}">
        <p14:creationId xmlns:p14="http://schemas.microsoft.com/office/powerpoint/2010/main" val="4098332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2380" y="0"/>
            <a:ext cx="9141620" cy="727364"/>
          </a:xfrm>
          <a:prstGeom prst="rect">
            <a:avLst/>
          </a:prstGeom>
          <a:solidFill>
            <a:srgbClr val="3A5BB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013" dirty="0"/>
          </a:p>
        </p:txBody>
      </p:sp>
      <p:sp>
        <p:nvSpPr>
          <p:cNvPr id="8" name="Rectangle 7"/>
          <p:cNvSpPr/>
          <p:nvPr/>
        </p:nvSpPr>
        <p:spPr>
          <a:xfrm>
            <a:off x="1" y="6583680"/>
            <a:ext cx="9141620" cy="274320"/>
          </a:xfrm>
          <a:prstGeom prst="rect">
            <a:avLst/>
          </a:prstGeom>
          <a:solidFill>
            <a:srgbClr val="3A5BB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013"/>
          </a:p>
        </p:txBody>
      </p:sp>
      <p:sp>
        <p:nvSpPr>
          <p:cNvPr id="2" name="Title 1"/>
          <p:cNvSpPr>
            <a:spLocks noGrp="1"/>
          </p:cNvSpPr>
          <p:nvPr>
            <p:ph type="title"/>
          </p:nvPr>
        </p:nvSpPr>
        <p:spPr>
          <a:xfrm>
            <a:off x="197427" y="0"/>
            <a:ext cx="8749146" cy="727364"/>
          </a:xfrm>
        </p:spPr>
        <p:txBody>
          <a:bodyPr/>
          <a:lstStyle>
            <a:lvl1pPr>
              <a:defRPr b="1">
                <a:solidFill>
                  <a:schemeClr val="bg1"/>
                </a:solidFill>
              </a:defRPr>
            </a:lvl1pPr>
          </a:lstStyle>
          <a:p>
            <a:r>
              <a:rPr lang="en-US"/>
              <a:t>Click to edit Master title style</a:t>
            </a:r>
            <a:endParaRPr dirty="0"/>
          </a:p>
        </p:txBody>
      </p:sp>
      <p:sp>
        <p:nvSpPr>
          <p:cNvPr id="3" name="Content Placeholder 2"/>
          <p:cNvSpPr>
            <a:spLocks noGrp="1"/>
          </p:cNvSpPr>
          <p:nvPr>
            <p:ph idx="1"/>
          </p:nvPr>
        </p:nvSpPr>
        <p:spPr>
          <a:xfrm>
            <a:off x="197427" y="893619"/>
            <a:ext cx="8749146" cy="5527964"/>
          </a:xfrm>
        </p:spPr>
        <p:txBody>
          <a:bodyPr>
            <a:normAutofit/>
          </a:bodyPr>
          <a:lstStyle>
            <a:lvl1pPr>
              <a:defRPr sz="1800"/>
            </a:lvl1pPr>
            <a:lvl2pPr>
              <a:defRPr sz="1500"/>
            </a:lvl2pPr>
            <a:lvl3pPr>
              <a:defRPr sz="15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7746423" y="6601968"/>
            <a:ext cx="720090" cy="237744"/>
          </a:xfrm>
        </p:spPr>
        <p:txBody>
          <a:bodyPr/>
          <a:lstStyle>
            <a:lvl1pPr>
              <a:defRPr sz="750"/>
            </a:lvl1pPr>
          </a:lstStyle>
          <a:p>
            <a:pPr>
              <a:defRPr/>
            </a:pPr>
            <a:endParaRPr lang="en-US" dirty="0"/>
          </a:p>
        </p:txBody>
      </p:sp>
      <p:sp>
        <p:nvSpPr>
          <p:cNvPr id="5" name="Footer Placeholder 4"/>
          <p:cNvSpPr>
            <a:spLocks noGrp="1"/>
          </p:cNvSpPr>
          <p:nvPr>
            <p:ph type="ftr" sz="quarter" idx="11"/>
          </p:nvPr>
        </p:nvSpPr>
        <p:spPr>
          <a:xfrm>
            <a:off x="197427" y="6601968"/>
            <a:ext cx="7548996" cy="237744"/>
          </a:xfrm>
        </p:spPr>
        <p:txBody>
          <a:bodyPr/>
          <a:lstStyle>
            <a:lvl1pPr>
              <a:defRPr sz="750"/>
            </a:lvl1pPr>
          </a:lstStyle>
          <a:p>
            <a:pPr>
              <a:defRPr/>
            </a:pPr>
            <a:r>
              <a:rPr lang="vi-VN"/>
              <a:t>DSA- tHs. NguyễN thị ngọc diễm</a:t>
            </a:r>
            <a:endParaRPr lang="en-US" dirty="0"/>
          </a:p>
        </p:txBody>
      </p:sp>
      <p:sp>
        <p:nvSpPr>
          <p:cNvPr id="6" name="Slide Number Placeholder 5"/>
          <p:cNvSpPr>
            <a:spLocks noGrp="1"/>
          </p:cNvSpPr>
          <p:nvPr>
            <p:ph type="sldNum" sz="quarter" idx="12"/>
          </p:nvPr>
        </p:nvSpPr>
        <p:spPr>
          <a:xfrm>
            <a:off x="8466513" y="6601968"/>
            <a:ext cx="480060" cy="237744"/>
          </a:xfrm>
        </p:spPr>
        <p:txBody>
          <a:bodyPr/>
          <a:lstStyle>
            <a:lvl1pPr>
              <a:defRPr sz="750"/>
            </a:lvl1pPr>
          </a:lstStyle>
          <a:p>
            <a:pPr>
              <a:defRPr/>
            </a:pPr>
            <a:fld id="{911E73EA-86F5-468B-9B45-B5D7D819D999}" type="slidenum">
              <a:rPr lang="en-US" smtClean="0"/>
              <a:pPr>
                <a:defRPr/>
              </a:pPr>
              <a:t>‹#›</a:t>
            </a:fld>
            <a:endParaRPr lang="en-US"/>
          </a:p>
        </p:txBody>
      </p:sp>
      <p:pic>
        <p:nvPicPr>
          <p:cNvPr id="10" name="Picture 9"/>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216151" y="80531"/>
            <a:ext cx="684376" cy="566305"/>
          </a:xfrm>
          <a:prstGeom prst="rect">
            <a:avLst/>
          </a:prstGeom>
        </p:spPr>
      </p:pic>
      <p:cxnSp>
        <p:nvCxnSpPr>
          <p:cNvPr id="11" name="Straight Connector 10"/>
          <p:cNvCxnSpPr/>
          <p:nvPr userDrawn="1"/>
        </p:nvCxnSpPr>
        <p:spPr>
          <a:xfrm>
            <a:off x="381000" y="1219200"/>
            <a:ext cx="8229600" cy="0"/>
          </a:xfrm>
          <a:prstGeom prst="line">
            <a:avLst/>
          </a:prstGeom>
          <a:ln w="28575">
            <a:solidFill>
              <a:srgbClr val="0070C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56526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2986" y="2350008"/>
            <a:ext cx="3154680" cy="1993392"/>
          </a:xfrm>
        </p:spPr>
        <p:txBody>
          <a:bodyPr anchor="b">
            <a:normAutofit/>
          </a:bodyPr>
          <a:lstStyle>
            <a:lvl1pPr>
              <a:defRPr sz="1913" b="0"/>
            </a:lvl1pPr>
          </a:lstStyle>
          <a:p>
            <a:r>
              <a:rPr lang="en-US"/>
              <a:t>Click to edit Master title style</a:t>
            </a:r>
            <a:endParaRPr/>
          </a:p>
        </p:txBody>
      </p:sp>
      <p:sp>
        <p:nvSpPr>
          <p:cNvPr id="3" name="Picture Placeholder 2"/>
          <p:cNvSpPr>
            <a:spLocks noGrp="1"/>
          </p:cNvSpPr>
          <p:nvPr>
            <p:ph type="pic" idx="1"/>
          </p:nvPr>
        </p:nvSpPr>
        <p:spPr>
          <a:xfrm>
            <a:off x="226314" y="502920"/>
            <a:ext cx="5026914" cy="5843016"/>
          </a:xfrm>
          <a:solidFill>
            <a:schemeClr val="accent1">
              <a:lumMod val="40000"/>
              <a:lumOff val="60000"/>
            </a:schemeClr>
          </a:solidFill>
        </p:spPr>
        <p:txBody>
          <a:bodyPr/>
          <a:lstStyle>
            <a:lvl1pPr marL="0" indent="0" algn="ctr">
              <a:buNone/>
              <a:defRPr sz="1800">
                <a:solidFill>
                  <a:schemeClr val="bg1"/>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4" name="Text Placeholder 3"/>
          <p:cNvSpPr>
            <a:spLocks noGrp="1"/>
          </p:cNvSpPr>
          <p:nvPr>
            <p:ph type="body" sz="half" idx="2"/>
          </p:nvPr>
        </p:nvSpPr>
        <p:spPr>
          <a:xfrm>
            <a:off x="5602986" y="4361688"/>
            <a:ext cx="3154680" cy="1728216"/>
          </a:xfrm>
        </p:spPr>
        <p:txBody>
          <a:bodyPr>
            <a:normAutofit/>
          </a:bodyPr>
          <a:lstStyle>
            <a:lvl1pPr marL="0" indent="0">
              <a:spcBef>
                <a:spcPts val="675"/>
              </a:spcBef>
              <a:buNone/>
              <a:defRPr sz="900"/>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vi-VN"/>
              <a:t>DSA- tHs. NguyễN thị ngọc diễm</a:t>
            </a:r>
            <a:endParaRPr lang="en-US"/>
          </a:p>
        </p:txBody>
      </p:sp>
      <p:sp>
        <p:nvSpPr>
          <p:cNvPr id="7" name="Slide Number Placeholder 6"/>
          <p:cNvSpPr>
            <a:spLocks noGrp="1"/>
          </p:cNvSpPr>
          <p:nvPr>
            <p:ph type="sldNum" sz="quarter" idx="12"/>
          </p:nvPr>
        </p:nvSpPr>
        <p:spPr/>
        <p:txBody>
          <a:bodyPr/>
          <a:lstStyle/>
          <a:p>
            <a:pPr>
              <a:defRPr/>
            </a:pPr>
            <a:fld id="{564580E9-0F43-4939-871B-F914C180D1E9}" type="slidenum">
              <a:rPr lang="en-US" smtClean="0"/>
              <a:pPr>
                <a:defRPr/>
              </a:pPr>
              <a:t>‹#›</a:t>
            </a:fld>
            <a:endParaRPr lang="en-US"/>
          </a:p>
        </p:txBody>
      </p:sp>
    </p:spTree>
    <p:extLst>
      <p:ext uri="{BB962C8B-B14F-4D97-AF65-F5344CB8AC3E}">
        <p14:creationId xmlns:p14="http://schemas.microsoft.com/office/powerpoint/2010/main" val="3736347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vi-VN"/>
              <a:t>DSA- tHs. NguyễN thị ngọc diễm</a:t>
            </a:r>
            <a:endParaRPr lang="en-US"/>
          </a:p>
        </p:txBody>
      </p:sp>
      <p:sp>
        <p:nvSpPr>
          <p:cNvPr id="6" name="Slide Number Placeholder 5"/>
          <p:cNvSpPr>
            <a:spLocks noGrp="1"/>
          </p:cNvSpPr>
          <p:nvPr>
            <p:ph type="sldNum" sz="quarter" idx="12"/>
          </p:nvPr>
        </p:nvSpPr>
        <p:spPr/>
        <p:txBody>
          <a:bodyPr/>
          <a:lstStyle/>
          <a:p>
            <a:pPr>
              <a:defRPr/>
            </a:pPr>
            <a:fld id="{5B65188A-4A89-4062-894C-EA07075880DB}" type="slidenum">
              <a:rPr lang="en-US" smtClean="0"/>
              <a:pPr>
                <a:defRPr/>
              </a:pPr>
              <a:t>‹#›</a:t>
            </a:fld>
            <a:endParaRPr lang="en-US"/>
          </a:p>
        </p:txBody>
      </p:sp>
    </p:spTree>
    <p:extLst>
      <p:ext uri="{BB962C8B-B14F-4D97-AF65-F5344CB8AC3E}">
        <p14:creationId xmlns:p14="http://schemas.microsoft.com/office/powerpoint/2010/main" val="3147085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4638"/>
            <a:ext cx="1971675"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28651" y="274638"/>
            <a:ext cx="5800725"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vi-VN"/>
              <a:t>DSA- tHs. NguyễN thị ngọc diễm</a:t>
            </a:r>
            <a:endParaRPr lang="en-US"/>
          </a:p>
        </p:txBody>
      </p:sp>
      <p:sp>
        <p:nvSpPr>
          <p:cNvPr id="6" name="Slide Number Placeholder 5"/>
          <p:cNvSpPr>
            <a:spLocks noGrp="1"/>
          </p:cNvSpPr>
          <p:nvPr>
            <p:ph type="sldNum" sz="quarter" idx="12"/>
          </p:nvPr>
        </p:nvSpPr>
        <p:spPr/>
        <p:txBody>
          <a:bodyPr/>
          <a:lstStyle/>
          <a:p>
            <a:pPr>
              <a:defRPr/>
            </a:pPr>
            <a:fld id="{19D08615-8ACB-4419-A0D2-8B4511AB7519}" type="slidenum">
              <a:rPr lang="en-US" smtClean="0"/>
              <a:pPr>
                <a:defRPr/>
              </a:pPr>
              <a:t>‹#›</a:t>
            </a:fld>
            <a:endParaRPr lang="en-US"/>
          </a:p>
        </p:txBody>
      </p:sp>
    </p:spTree>
    <p:extLst>
      <p:ext uri="{BB962C8B-B14F-4D97-AF65-F5344CB8AC3E}">
        <p14:creationId xmlns:p14="http://schemas.microsoft.com/office/powerpoint/2010/main" val="1578499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Rectangle 3"/>
          <p:cNvSpPr>
            <a:spLocks noChangeArrowheads="1"/>
          </p:cNvSpPr>
          <p:nvPr/>
        </p:nvSpPr>
        <p:spPr bwMode="gray">
          <a:xfrm>
            <a:off x="8004176" y="0"/>
            <a:ext cx="1139825" cy="6858000"/>
          </a:xfrm>
          <a:prstGeom prst="rect">
            <a:avLst/>
          </a:prstGeom>
          <a:solidFill>
            <a:schemeClr val="bg2">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350"/>
          </a:p>
        </p:txBody>
      </p:sp>
      <p:sp>
        <p:nvSpPr>
          <p:cNvPr id="5" name="Rectangle 4"/>
          <p:cNvSpPr>
            <a:spLocks noChangeArrowheads="1"/>
          </p:cNvSpPr>
          <p:nvPr/>
        </p:nvSpPr>
        <p:spPr bwMode="white">
          <a:xfrm>
            <a:off x="0" y="4638677"/>
            <a:ext cx="9144000" cy="2219325"/>
          </a:xfrm>
          <a:prstGeom prst="rect">
            <a:avLst/>
          </a:prstGeom>
          <a:solidFill>
            <a:schemeClr val="folHlink">
              <a:alpha val="3098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350"/>
          </a:p>
        </p:txBody>
      </p:sp>
      <p:sp>
        <p:nvSpPr>
          <p:cNvPr id="6" name="Rectangle 5"/>
          <p:cNvSpPr>
            <a:spLocks noChangeArrowheads="1"/>
          </p:cNvSpPr>
          <p:nvPr/>
        </p:nvSpPr>
        <p:spPr bwMode="gray">
          <a:xfrm>
            <a:off x="0" y="2149477"/>
            <a:ext cx="9144000" cy="24987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350"/>
          </a:p>
        </p:txBody>
      </p:sp>
      <p:sp>
        <p:nvSpPr>
          <p:cNvPr id="7" name="Freeform 20"/>
          <p:cNvSpPr>
            <a:spLocks/>
          </p:cNvSpPr>
          <p:nvPr/>
        </p:nvSpPr>
        <p:spPr bwMode="gray">
          <a:xfrm>
            <a:off x="-9525" y="2138363"/>
            <a:ext cx="8015288" cy="2271712"/>
          </a:xfrm>
          <a:custGeom>
            <a:avLst/>
            <a:gdLst>
              <a:gd name="T0" fmla="*/ 0 w 5049"/>
              <a:gd name="T1" fmla="*/ 0 h 1471"/>
              <a:gd name="T2" fmla="*/ 2147483646 w 5049"/>
              <a:gd name="T3" fmla="*/ 2147483646 h 1471"/>
              <a:gd name="T4" fmla="*/ 2147483646 w 5049"/>
              <a:gd name="T5" fmla="*/ 2147483646 h 1471"/>
              <a:gd name="T6" fmla="*/ 0 w 5049"/>
              <a:gd name="T7" fmla="*/ 2147483646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folHlink">
              <a:alpha val="7294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8" name="AutoShape 21"/>
          <p:cNvSpPr>
            <a:spLocks noChangeArrowheads="1"/>
          </p:cNvSpPr>
          <p:nvPr/>
        </p:nvSpPr>
        <p:spPr bwMode="gray">
          <a:xfrm>
            <a:off x="7696200" y="594360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350"/>
          </a:p>
        </p:txBody>
      </p:sp>
      <p:sp>
        <p:nvSpPr>
          <p:cNvPr id="9" name="AutoShape 22"/>
          <p:cNvSpPr>
            <a:spLocks noChangeArrowheads="1"/>
          </p:cNvSpPr>
          <p:nvPr/>
        </p:nvSpPr>
        <p:spPr bwMode="gray">
          <a:xfrm>
            <a:off x="8229600" y="563880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350"/>
          </a:p>
        </p:txBody>
      </p:sp>
      <p:sp>
        <p:nvSpPr>
          <p:cNvPr id="10" name="AutoShape 23"/>
          <p:cNvSpPr>
            <a:spLocks noChangeArrowheads="1"/>
          </p:cNvSpPr>
          <p:nvPr/>
        </p:nvSpPr>
        <p:spPr bwMode="gray">
          <a:xfrm>
            <a:off x="8220075" y="622935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350"/>
          </a:p>
        </p:txBody>
      </p:sp>
      <p:sp>
        <p:nvSpPr>
          <p:cNvPr id="11" name="Text Box 14"/>
          <p:cNvSpPr txBox="1">
            <a:spLocks noChangeArrowheads="1"/>
          </p:cNvSpPr>
          <p:nvPr userDrawn="1"/>
        </p:nvSpPr>
        <p:spPr bwMode="auto">
          <a:xfrm>
            <a:off x="1143000" y="228602"/>
            <a:ext cx="6705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chemeClr val="tx2"/>
                </a:solidFill>
                <a:latin typeface="Tahoma" panose="020B0604030504040204" pitchFamily="34" charset="0"/>
                <a:cs typeface="Tahoma" panose="020B0604030504040204" pitchFamily="34" charset="0"/>
              </a:rPr>
              <a:t>Tr</a:t>
            </a:r>
            <a:r>
              <a:rPr lang="vi-VN" altLang="en-US" sz="1200">
                <a:solidFill>
                  <a:schemeClr val="tx2"/>
                </a:solidFill>
                <a:latin typeface="Tahoma" panose="020B0604030504040204" pitchFamily="34" charset="0"/>
                <a:cs typeface="Tahoma" panose="020B0604030504040204" pitchFamily="34" charset="0"/>
              </a:rPr>
              <a:t>ườ</a:t>
            </a:r>
            <a:r>
              <a:rPr lang="en-US" altLang="en-US" sz="1200">
                <a:solidFill>
                  <a:schemeClr val="tx2"/>
                </a:solidFill>
                <a:latin typeface="Tahoma" panose="020B0604030504040204" pitchFamily="34" charset="0"/>
                <a:cs typeface="Tahoma" panose="020B0604030504040204" pitchFamily="34" charset="0"/>
              </a:rPr>
              <a:t>ng Đại học Khoa học Tự nhiên</a:t>
            </a:r>
          </a:p>
          <a:p>
            <a:pPr eaLnBrk="1" hangingPunct="1">
              <a:defRPr/>
            </a:pPr>
            <a:r>
              <a:rPr lang="en-US" altLang="en-US" sz="1200">
                <a:solidFill>
                  <a:schemeClr val="tx2"/>
                </a:solidFill>
                <a:latin typeface="Tahoma" panose="020B0604030504040204" pitchFamily="34" charset="0"/>
                <a:cs typeface="Tahoma" panose="020B0604030504040204" pitchFamily="34" charset="0"/>
              </a:rPr>
              <a:t>Khoa Công nghệ thông tin</a:t>
            </a:r>
          </a:p>
          <a:p>
            <a:pPr eaLnBrk="1" hangingPunct="1">
              <a:defRPr/>
            </a:pPr>
            <a:r>
              <a:rPr lang="en-US" altLang="en-US" sz="1200">
                <a:solidFill>
                  <a:schemeClr val="tx2"/>
                </a:solidFill>
                <a:latin typeface="Tahoma" panose="020B0604030504040204" pitchFamily="34" charset="0"/>
                <a:cs typeface="Tahoma" panose="020B0604030504040204" pitchFamily="34" charset="0"/>
              </a:rPr>
              <a:t>Bộ môn Tin học c</a:t>
            </a:r>
            <a:r>
              <a:rPr lang="vi-VN" altLang="en-US" sz="1200">
                <a:solidFill>
                  <a:schemeClr val="tx2"/>
                </a:solidFill>
                <a:latin typeface="Tahoma" panose="020B0604030504040204" pitchFamily="34" charset="0"/>
                <a:cs typeface="Tahoma" panose="020B0604030504040204" pitchFamily="34" charset="0"/>
              </a:rPr>
              <a:t>ơ</a:t>
            </a:r>
            <a:r>
              <a:rPr lang="en-US" altLang="en-US" sz="1200">
                <a:solidFill>
                  <a:schemeClr val="tx2"/>
                </a:solidFill>
                <a:latin typeface="Tahoma" panose="020B0604030504040204" pitchFamily="34" charset="0"/>
                <a:cs typeface="Tahoma" panose="020B0604030504040204" pitchFamily="34" charset="0"/>
              </a:rPr>
              <a:t> s</a:t>
            </a:r>
            <a:r>
              <a:rPr lang="vi-VN" altLang="en-US" sz="1200">
                <a:solidFill>
                  <a:schemeClr val="tx2"/>
                </a:solidFill>
                <a:latin typeface="Tahoma" panose="020B0604030504040204" pitchFamily="34" charset="0"/>
                <a:cs typeface="Tahoma" panose="020B0604030504040204" pitchFamily="34" charset="0"/>
              </a:rPr>
              <a:t>ở</a:t>
            </a:r>
            <a:r>
              <a:rPr lang="en-US" altLang="en-US" sz="1200">
                <a:solidFill>
                  <a:schemeClr val="tx2"/>
                </a:solidFill>
                <a:latin typeface="Tahoma" panose="020B0604030504040204" pitchFamily="34" charset="0"/>
                <a:cs typeface="Tahoma" panose="020B0604030504040204" pitchFamily="34" charset="0"/>
              </a:rPr>
              <a:t> </a:t>
            </a:r>
          </a:p>
        </p:txBody>
      </p:sp>
      <p:sp>
        <p:nvSpPr>
          <p:cNvPr id="12" name="AutoShape 113" descr="gdd01"/>
          <p:cNvSpPr>
            <a:spLocks noChangeArrowheads="1"/>
          </p:cNvSpPr>
          <p:nvPr userDrawn="1"/>
        </p:nvSpPr>
        <p:spPr bwMode="gray">
          <a:xfrm>
            <a:off x="190500" y="3162300"/>
            <a:ext cx="1752600" cy="1600200"/>
          </a:xfrm>
          <a:prstGeom prst="hexagon">
            <a:avLst>
              <a:gd name="adj" fmla="val 27381"/>
              <a:gd name="vf" fmla="val 115470"/>
            </a:avLst>
          </a:prstGeom>
          <a:blipFill dpi="0" rotWithShape="1">
            <a:blip r:embed="rId2"/>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ko-KR" altLang="en-US" sz="1350">
              <a:latin typeface="Times New Roman" panose="02020603050405020304" pitchFamily="18" charset="0"/>
              <a:ea typeface="Gulim" pitchFamily="34" charset="-127"/>
            </a:endParaRPr>
          </a:p>
        </p:txBody>
      </p:sp>
      <p:sp>
        <p:nvSpPr>
          <p:cNvPr id="13" name="AutoShape 114" descr="gdd04"/>
          <p:cNvSpPr>
            <a:spLocks noChangeArrowheads="1"/>
          </p:cNvSpPr>
          <p:nvPr userDrawn="1"/>
        </p:nvSpPr>
        <p:spPr bwMode="gray">
          <a:xfrm>
            <a:off x="1638300" y="2324100"/>
            <a:ext cx="1828800" cy="1600200"/>
          </a:xfrm>
          <a:prstGeom prst="hexagon">
            <a:avLst>
              <a:gd name="adj" fmla="val 2857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ko-KR" altLang="en-US" sz="1350">
              <a:latin typeface="Times New Roman" panose="02020603050405020304" pitchFamily="18" charset="0"/>
              <a:ea typeface="Gulim" pitchFamily="34" charset="-127"/>
            </a:endParaRPr>
          </a:p>
        </p:txBody>
      </p:sp>
      <p:sp>
        <p:nvSpPr>
          <p:cNvPr id="14" name="AutoShape 115" descr="gdd03"/>
          <p:cNvSpPr>
            <a:spLocks noChangeArrowheads="1"/>
          </p:cNvSpPr>
          <p:nvPr userDrawn="1"/>
        </p:nvSpPr>
        <p:spPr bwMode="gray">
          <a:xfrm>
            <a:off x="1600200" y="4038600"/>
            <a:ext cx="1828800" cy="1600200"/>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ko-KR" altLang="en-US" sz="1350">
              <a:latin typeface="Times New Roman" panose="02020603050405020304" pitchFamily="18" charset="0"/>
              <a:ea typeface="Gulim" pitchFamily="34" charset="-127"/>
            </a:endParaRPr>
          </a:p>
        </p:txBody>
      </p:sp>
      <p:sp>
        <p:nvSpPr>
          <p:cNvPr id="15"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109DA01E-8EF6-4D2E-83C1-F44FD385F4CB}" type="slidenum">
              <a:rPr lang="en-US" altLang="en-US" sz="1350" smtClean="0">
                <a:solidFill>
                  <a:schemeClr val="bg1"/>
                </a:solidFill>
                <a:latin typeface="Corbel" panose="020B0503020204020204" pitchFamily="34" charset="0"/>
              </a:rPr>
              <a:pPr algn="ctr" eaLnBrk="1" hangingPunct="1">
                <a:defRPr/>
              </a:pPr>
              <a:t>‹#›</a:t>
            </a:fld>
            <a:endParaRPr lang="en-US" altLang="en-US" sz="1350">
              <a:solidFill>
                <a:schemeClr val="bg1"/>
              </a:solidFill>
              <a:latin typeface="Corbel" panose="020B0503020204020204" pitchFamily="34" charset="0"/>
            </a:endParaRPr>
          </a:p>
        </p:txBody>
      </p:sp>
      <p:sp>
        <p:nvSpPr>
          <p:cNvPr id="16" name="Rectangle 3"/>
          <p:cNvSpPr txBox="1">
            <a:spLocks noChangeArrowheads="1"/>
          </p:cNvSpPr>
          <p:nvPr userDrawn="1"/>
        </p:nvSpPr>
        <p:spPr bwMode="white">
          <a:xfrm>
            <a:off x="3505200" y="1600200"/>
            <a:ext cx="434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Bef>
                <a:spcPct val="20000"/>
              </a:spcBef>
              <a:buClr>
                <a:schemeClr val="hlink"/>
              </a:buClr>
              <a:buFont typeface="Wingdings" panose="05000000000000000000" pitchFamily="2" charset="2"/>
              <a:buNone/>
              <a:defRPr/>
            </a:pPr>
            <a:r>
              <a:rPr lang="en-US" altLang="en-US" sz="1200">
                <a:latin typeface="Verdana" panose="020B0604030504040204" pitchFamily="34" charset="0"/>
              </a:rPr>
              <a:t>Đặng Bình Ph</a:t>
            </a:r>
            <a:r>
              <a:rPr lang="vi-VN" altLang="en-US" sz="1200">
                <a:latin typeface="Verdana" panose="020B0604030504040204" pitchFamily="34" charset="0"/>
              </a:rPr>
              <a:t>ươ</a:t>
            </a:r>
            <a:r>
              <a:rPr lang="en-US" altLang="en-US" sz="1200">
                <a:latin typeface="Verdana" panose="020B0604030504040204" pitchFamily="34" charset="0"/>
              </a:rPr>
              <a:t>ng</a:t>
            </a:r>
          </a:p>
          <a:p>
            <a:pPr algn="r" eaLnBrk="1" hangingPunct="1">
              <a:spcBef>
                <a:spcPct val="20000"/>
              </a:spcBef>
              <a:buClr>
                <a:schemeClr val="hlink"/>
              </a:buClr>
              <a:buFont typeface="Wingdings" panose="05000000000000000000" pitchFamily="2" charset="2"/>
              <a:buNone/>
              <a:defRPr/>
            </a:pPr>
            <a:r>
              <a:rPr lang="en-US" altLang="en-US" sz="900">
                <a:latin typeface="Verdana" panose="020B0604030504040204" pitchFamily="34" charset="0"/>
              </a:rPr>
              <a:t>dbphuong@fit.hcmuns.edu.vn</a:t>
            </a:r>
          </a:p>
        </p:txBody>
      </p:sp>
      <p:sp>
        <p:nvSpPr>
          <p:cNvPr id="17" name="Rounded Rectangle 16"/>
          <p:cNvSpPr/>
          <p:nvPr userDrawn="1"/>
        </p:nvSpPr>
        <p:spPr>
          <a:xfrm>
            <a:off x="304801" y="152400"/>
            <a:ext cx="708025" cy="990600"/>
          </a:xfrm>
          <a:prstGeom prst="roundRect">
            <a:avLst/>
          </a:prstGeom>
          <a:blipFill>
            <a:blip r:embed="rId5"/>
            <a:stretch>
              <a:fillRect/>
            </a:stretch>
          </a:blip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US" sz="1350"/>
          </a:p>
        </p:txBody>
      </p:sp>
      <p:sp>
        <p:nvSpPr>
          <p:cNvPr id="3074" name="Rectangle 2"/>
          <p:cNvSpPr>
            <a:spLocks noGrp="1" noChangeArrowheads="1"/>
          </p:cNvSpPr>
          <p:nvPr>
            <p:ph type="ctrTitle"/>
          </p:nvPr>
        </p:nvSpPr>
        <p:spPr bwMode="gray">
          <a:xfrm>
            <a:off x="1143000" y="1143000"/>
            <a:ext cx="6705600" cy="533400"/>
          </a:xfrm>
        </p:spPr>
        <p:txBody>
          <a:bodyPr/>
          <a:lstStyle>
            <a:lvl1pPr algn="r">
              <a:defRPr sz="2700" b="1">
                <a:solidFill>
                  <a:schemeClr val="tx2"/>
                </a:solidFill>
              </a:defRPr>
            </a:lvl1pPr>
          </a:lstStyle>
          <a:p>
            <a:r>
              <a:rPr lang="en-US"/>
              <a:t>Click to edit Master title style</a:t>
            </a:r>
          </a:p>
        </p:txBody>
      </p:sp>
      <p:sp>
        <p:nvSpPr>
          <p:cNvPr id="20" name="Rectangle 3"/>
          <p:cNvSpPr>
            <a:spLocks noGrp="1" noChangeArrowheads="1"/>
          </p:cNvSpPr>
          <p:nvPr>
            <p:ph type="subTitle" idx="1"/>
          </p:nvPr>
        </p:nvSpPr>
        <p:spPr bwMode="white">
          <a:xfrm>
            <a:off x="3505200" y="2971800"/>
            <a:ext cx="4343400" cy="685800"/>
          </a:xfrm>
        </p:spPr>
        <p:txBody>
          <a:bodyPr/>
          <a:lstStyle>
            <a:lvl1pPr marL="0" indent="0" algn="r">
              <a:buFont typeface="Wingdings" pitchFamily="2" charset="2"/>
              <a:buNone/>
              <a:defRPr sz="1500">
                <a:solidFill>
                  <a:schemeClr val="bg1"/>
                </a:solidFill>
              </a:defRPr>
            </a:lvl1pPr>
          </a:lstStyle>
          <a:p>
            <a:r>
              <a:rPr lang="en-US"/>
              <a:t>Click to edit Master subtitle style</a:t>
            </a:r>
          </a:p>
        </p:txBody>
      </p:sp>
      <p:sp>
        <p:nvSpPr>
          <p:cNvPr id="18" name="Rectangle 4"/>
          <p:cNvSpPr>
            <a:spLocks noGrp="1" noChangeArrowheads="1"/>
          </p:cNvSpPr>
          <p:nvPr>
            <p:ph type="dt" sz="half" idx="10"/>
          </p:nvPr>
        </p:nvSpPr>
        <p:spPr>
          <a:xfrm>
            <a:off x="3352800" y="6553200"/>
            <a:ext cx="2133600" cy="152400"/>
          </a:xfrm>
        </p:spPr>
        <p:txBody>
          <a:bodyPr/>
          <a:lstStyle>
            <a:lvl1pPr algn="r">
              <a:defRPr sz="750">
                <a:solidFill>
                  <a:schemeClr val="tx2"/>
                </a:solidFill>
                <a:latin typeface="+mn-lt"/>
              </a:defRPr>
            </a:lvl1pPr>
          </a:lstStyle>
          <a:p>
            <a:pPr>
              <a:defRPr/>
            </a:pPr>
            <a:endParaRPr lang="en-US"/>
          </a:p>
        </p:txBody>
      </p:sp>
      <p:sp>
        <p:nvSpPr>
          <p:cNvPr id="19" name="Rectangle 5"/>
          <p:cNvSpPr>
            <a:spLocks noGrp="1" noChangeArrowheads="1"/>
          </p:cNvSpPr>
          <p:nvPr>
            <p:ph type="ftr" sz="quarter" idx="11"/>
          </p:nvPr>
        </p:nvSpPr>
        <p:spPr>
          <a:xfrm>
            <a:off x="304800" y="6477000"/>
            <a:ext cx="2590800" cy="228600"/>
          </a:xfrm>
        </p:spPr>
        <p:txBody>
          <a:bodyPr/>
          <a:lstStyle>
            <a:lvl1pPr algn="ctr">
              <a:defRPr sz="900">
                <a:solidFill>
                  <a:schemeClr val="tx2"/>
                </a:solidFill>
                <a:latin typeface="Arial" charset="0"/>
              </a:defRPr>
            </a:lvl1pPr>
          </a:lstStyle>
          <a:p>
            <a:pPr>
              <a:defRPr/>
            </a:pPr>
            <a:r>
              <a:rPr lang="vi-VN"/>
              <a:t>DSA- tHs. NguyễN thị ngọc diễm</a:t>
            </a:r>
            <a:endParaRPr lang="en-US"/>
          </a:p>
        </p:txBody>
      </p:sp>
    </p:spTree>
    <p:extLst>
      <p:ext uri="{BB962C8B-B14F-4D97-AF65-F5344CB8AC3E}">
        <p14:creationId xmlns:p14="http://schemas.microsoft.com/office/powerpoint/2010/main" val="1230473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7"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82902EDD-86C2-4700-BCCB-15041B65E729}" type="slidenum">
              <a:rPr lang="en-US" altLang="en-US" sz="1350" smtClean="0">
                <a:solidFill>
                  <a:schemeClr val="bg1"/>
                </a:solidFill>
                <a:latin typeface="Corbel" panose="020B0503020204020204" pitchFamily="34" charset="0"/>
              </a:rPr>
              <a:pPr algn="ctr" eaLnBrk="1" hangingPunct="1">
                <a:defRPr/>
              </a:pPr>
              <a:t>‹#›</a:t>
            </a:fld>
            <a:endParaRPr lang="en-US" altLang="en-US" sz="1350">
              <a:solidFill>
                <a:schemeClr val="bg1"/>
              </a:solidFill>
              <a:latin typeface="Corbel" panose="020B0503020204020204" pitchFamily="34" charset="0"/>
            </a:endParaRP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p:cNvSpPr>
            <a:spLocks noGrp="1"/>
          </p:cNvSpPr>
          <p:nvPr>
            <p:ph type="title"/>
          </p:nvPr>
        </p:nvSpPr>
        <p:spPr>
          <a:xfrm>
            <a:off x="1143000" y="381002"/>
            <a:ext cx="6705600" cy="563563"/>
          </a:xfrm>
        </p:spPr>
        <p:txBody>
          <a:bodyPr/>
          <a:lstStyle/>
          <a:p>
            <a:r>
              <a:rPr lang="en-US"/>
              <a:t>Click to edit Master title style</a:t>
            </a:r>
          </a:p>
        </p:txBody>
      </p:sp>
      <p:sp>
        <p:nvSpPr>
          <p:cNvPr id="8" name="Date Placeholder 6"/>
          <p:cNvSpPr>
            <a:spLocks noGrp="1"/>
          </p:cNvSpPr>
          <p:nvPr>
            <p:ph type="dt" sz="half" idx="10"/>
          </p:nvPr>
        </p:nvSpPr>
        <p:spPr/>
        <p:txBody>
          <a:bodyPr/>
          <a:lstStyle>
            <a:lvl1pPr>
              <a:defRPr/>
            </a:lvl1pPr>
          </a:lstStyle>
          <a:p>
            <a:pPr>
              <a:defRPr/>
            </a:pPr>
            <a:endParaRPr lang="en-US"/>
          </a:p>
        </p:txBody>
      </p:sp>
      <p:sp>
        <p:nvSpPr>
          <p:cNvPr id="9" name="Footer Placeholder 7"/>
          <p:cNvSpPr>
            <a:spLocks noGrp="1"/>
          </p:cNvSpPr>
          <p:nvPr>
            <p:ph type="ftr" sz="quarter" idx="11"/>
          </p:nvPr>
        </p:nvSpPr>
        <p:spPr/>
        <p:txBody>
          <a:bodyPr/>
          <a:lstStyle>
            <a:lvl1pPr>
              <a:defRPr/>
            </a:lvl1pPr>
          </a:lstStyle>
          <a:p>
            <a:pPr>
              <a:defRPr/>
            </a:pPr>
            <a:r>
              <a:rPr lang="vi-VN"/>
              <a:t>DSA- tHs. NguyễN thị ngọc diễm</a:t>
            </a:r>
            <a:endParaRPr lang="en-US"/>
          </a:p>
        </p:txBody>
      </p:sp>
    </p:spTree>
    <p:extLst>
      <p:ext uri="{BB962C8B-B14F-4D97-AF65-F5344CB8AC3E}">
        <p14:creationId xmlns:p14="http://schemas.microsoft.com/office/powerpoint/2010/main" val="171694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pic>
        <p:nvPicPr>
          <p:cNvPr id="4"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43776" y="304802"/>
            <a:ext cx="1300163"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userDrawn="1"/>
        </p:nvCxnSpPr>
        <p:spPr>
          <a:xfrm>
            <a:off x="381000" y="1219200"/>
            <a:ext cx="8229600" cy="0"/>
          </a:xfrm>
          <a:prstGeom prst="line">
            <a:avLst/>
          </a:prstGeom>
          <a:ln w="28575">
            <a:solidFill>
              <a:srgbClr val="0070C0"/>
            </a:solidFill>
          </a:ln>
        </p:spPr>
        <p:style>
          <a:lnRef idx="1">
            <a:schemeClr val="accent2"/>
          </a:lnRef>
          <a:fillRef idx="0">
            <a:schemeClr val="accent2"/>
          </a:fillRef>
          <a:effectRef idx="0">
            <a:schemeClr val="accent2"/>
          </a:effectRef>
          <a:fontRef idx="minor">
            <a:schemeClr val="tx1"/>
          </a:fontRef>
        </p:style>
      </p:cxnSp>
      <p:sp>
        <p:nvSpPr>
          <p:cNvPr id="3" name="Content Placeholder 2"/>
          <p:cNvSpPr>
            <a:spLocks noGrp="1"/>
          </p:cNvSpPr>
          <p:nvPr>
            <p:ph idx="1"/>
          </p:nvPr>
        </p:nvSpPr>
        <p:spPr>
          <a:xfrm>
            <a:off x="381000" y="1421879"/>
            <a:ext cx="8153400" cy="5029200"/>
          </a:xfrm>
        </p:spPr>
        <p:txBody>
          <a:bodyPr/>
          <a:lstStyle>
            <a:lvl1pPr marL="274320" indent="-212598">
              <a:buClr>
                <a:schemeClr val="accent5">
                  <a:lumMod val="75000"/>
                </a:schemeClr>
              </a:buClr>
              <a:buFont typeface="Wingdings" panose="05000000000000000000" pitchFamily="2" charset="2"/>
              <a:buChar char="Ø"/>
              <a:defRPr sz="2100">
                <a:solidFill>
                  <a:schemeClr val="tx1"/>
                </a:solidFill>
                <a:latin typeface="Times New Roman" panose="02020603050405020304" pitchFamily="18" charset="0"/>
                <a:cs typeface="Times New Roman" panose="02020603050405020304" pitchFamily="18" charset="0"/>
              </a:defRPr>
            </a:lvl1pPr>
            <a:lvl2pPr marL="480060" indent="-178308">
              <a:buClr>
                <a:schemeClr val="accent5">
                  <a:lumMod val="75000"/>
                </a:schemeClr>
              </a:buClr>
              <a:buFont typeface="Courier New" panose="02070309020205020404" pitchFamily="49" charset="0"/>
              <a:buChar char="o"/>
              <a:defRPr sz="1950">
                <a:solidFill>
                  <a:schemeClr val="tx1"/>
                </a:solidFill>
                <a:latin typeface="Times New Roman" panose="02020603050405020304" pitchFamily="18" charset="0"/>
                <a:cs typeface="Times New Roman" panose="02020603050405020304" pitchFamily="18" charset="0"/>
              </a:defRPr>
            </a:lvl2pPr>
            <a:lvl3pPr marL="665226" indent="-171450">
              <a:buClr>
                <a:schemeClr val="accent5">
                  <a:lumMod val="75000"/>
                </a:schemeClr>
              </a:buClr>
              <a:buFont typeface="Wingdings" panose="05000000000000000000" pitchFamily="2" charset="2"/>
              <a:buChar char="§"/>
              <a:defRPr sz="1800">
                <a:latin typeface="Times New Roman" panose="02020603050405020304" pitchFamily="18" charset="0"/>
                <a:cs typeface="Times New Roman" panose="02020603050405020304" pitchFamily="18" charset="0"/>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itle 19"/>
          <p:cNvSpPr>
            <a:spLocks noGrp="1"/>
          </p:cNvSpPr>
          <p:nvPr>
            <p:ph type="title"/>
          </p:nvPr>
        </p:nvSpPr>
        <p:spPr>
          <a:xfrm>
            <a:off x="381000" y="402846"/>
            <a:ext cx="8458200" cy="960605"/>
          </a:xfrm>
        </p:spPr>
        <p:txBody>
          <a:bodyPr>
            <a:noAutofit/>
          </a:bodyPr>
          <a:lstStyle>
            <a:lvl1pPr>
              <a:defRPr sz="3000">
                <a:solidFill>
                  <a:schemeClr val="accent5">
                    <a:lumMod val="75000"/>
                  </a:schemeClr>
                </a:solidFill>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7" name="Footer Placeholder 17"/>
          <p:cNvSpPr>
            <a:spLocks noGrp="1"/>
          </p:cNvSpPr>
          <p:nvPr>
            <p:ph type="ftr" sz="quarter" idx="11"/>
          </p:nvPr>
        </p:nvSpPr>
        <p:spPr>
          <a:xfrm>
            <a:off x="5895975" y="6378575"/>
            <a:ext cx="2895600" cy="476250"/>
          </a:xfrm>
        </p:spPr>
        <p:txBody>
          <a:bodyPr/>
          <a:lstStyle>
            <a:lvl1pPr>
              <a:defRPr sz="975">
                <a:latin typeface="Tahoma (Body)"/>
              </a:defRPr>
            </a:lvl1pPr>
          </a:lstStyle>
          <a:p>
            <a:pPr>
              <a:defRPr/>
            </a:pPr>
            <a:r>
              <a:rPr lang="vi-VN"/>
              <a:t>DSA- tHs. NguyễN thị ngọc diễm</a:t>
            </a:r>
            <a:endParaRPr lang="en-US" dirty="0"/>
          </a:p>
        </p:txBody>
      </p:sp>
      <p:sp>
        <p:nvSpPr>
          <p:cNvPr id="8" name="Slide Number Placeholder 18"/>
          <p:cNvSpPr>
            <a:spLocks noGrp="1"/>
          </p:cNvSpPr>
          <p:nvPr>
            <p:ph type="sldNum" sz="quarter" idx="12"/>
          </p:nvPr>
        </p:nvSpPr>
        <p:spPr>
          <a:xfrm>
            <a:off x="8643938" y="6378575"/>
            <a:ext cx="457200" cy="476250"/>
          </a:xfrm>
        </p:spPr>
        <p:txBody>
          <a:bodyPr/>
          <a:lstStyle>
            <a:lvl1pPr>
              <a:defRPr sz="1125"/>
            </a:lvl1pPr>
          </a:lstStyle>
          <a:p>
            <a:pPr>
              <a:defRPr/>
            </a:pPr>
            <a:fld id="{911E73EA-86F5-468B-9B45-B5D7D819D999}" type="slidenum">
              <a:rPr lang="en-US"/>
              <a:pPr>
                <a:defRPr/>
              </a:pPr>
              <a:t>‹#›</a:t>
            </a:fld>
            <a:endParaRPr lang="en-US"/>
          </a:p>
        </p:txBody>
      </p:sp>
    </p:spTree>
    <p:extLst>
      <p:ext uri="{BB962C8B-B14F-4D97-AF65-F5344CB8AC3E}">
        <p14:creationId xmlns:p14="http://schemas.microsoft.com/office/powerpoint/2010/main" val="30972120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7"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B92D361E-3F48-4DC8-A555-D857ACF3DF26}" type="slidenum">
              <a:rPr lang="en-US" altLang="en-US" sz="1350" smtClean="0">
                <a:solidFill>
                  <a:schemeClr val="bg1"/>
                </a:solidFill>
                <a:latin typeface="Corbel" panose="020B0503020204020204" pitchFamily="34" charset="0"/>
              </a:rPr>
              <a:pPr algn="ctr" eaLnBrk="1" hangingPunct="1">
                <a:defRPr/>
              </a:pPr>
              <a:t>‹#›</a:t>
            </a:fld>
            <a:endParaRPr lang="en-US" altLang="en-US" sz="1350">
              <a:solidFill>
                <a:schemeClr val="bg1"/>
              </a:solidFill>
              <a:latin typeface="Corbel" panose="020B0503020204020204" pitchFamily="34" charset="0"/>
            </a:endParaRP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p:cNvSpPr>
            <a:spLocks noGrp="1"/>
          </p:cNvSpPr>
          <p:nvPr>
            <p:ph type="title"/>
          </p:nvPr>
        </p:nvSpPr>
        <p:spPr>
          <a:xfrm>
            <a:off x="1143000" y="381002"/>
            <a:ext cx="6705600" cy="563563"/>
          </a:xfrm>
        </p:spPr>
        <p:txBody>
          <a:bodyPr/>
          <a:lstStyle/>
          <a:p>
            <a:r>
              <a:rPr lang="en-US"/>
              <a:t>Click to edit Master title style</a:t>
            </a:r>
          </a:p>
        </p:txBody>
      </p:sp>
      <p:sp>
        <p:nvSpPr>
          <p:cNvPr id="8" name="Date Placeholder 6"/>
          <p:cNvSpPr>
            <a:spLocks noGrp="1"/>
          </p:cNvSpPr>
          <p:nvPr>
            <p:ph type="dt" sz="half" idx="10"/>
          </p:nvPr>
        </p:nvSpPr>
        <p:spPr/>
        <p:txBody>
          <a:bodyPr/>
          <a:lstStyle>
            <a:lvl1pPr>
              <a:defRPr/>
            </a:lvl1pPr>
          </a:lstStyle>
          <a:p>
            <a:pPr>
              <a:defRPr/>
            </a:pPr>
            <a:endParaRPr lang="en-US"/>
          </a:p>
        </p:txBody>
      </p:sp>
      <p:sp>
        <p:nvSpPr>
          <p:cNvPr id="9" name="Footer Placeholder 7"/>
          <p:cNvSpPr>
            <a:spLocks noGrp="1"/>
          </p:cNvSpPr>
          <p:nvPr>
            <p:ph type="ftr" sz="quarter" idx="11"/>
          </p:nvPr>
        </p:nvSpPr>
        <p:spPr/>
        <p:txBody>
          <a:bodyPr/>
          <a:lstStyle>
            <a:lvl1pPr>
              <a:defRPr/>
            </a:lvl1pPr>
          </a:lstStyle>
          <a:p>
            <a:pPr>
              <a:defRPr/>
            </a:pPr>
            <a:r>
              <a:rPr lang="vi-VN"/>
              <a:t>DSA- tHs. NguyễN thị ngọc diễm</a:t>
            </a:r>
            <a:endParaRPr lang="vi-VN" dirty="0"/>
          </a:p>
        </p:txBody>
      </p:sp>
    </p:spTree>
    <p:extLst>
      <p:ext uri="{BB962C8B-B14F-4D97-AF65-F5344CB8AC3E}">
        <p14:creationId xmlns:p14="http://schemas.microsoft.com/office/powerpoint/2010/main" val="1553857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49924" y="79375"/>
            <a:ext cx="8109438" cy="609600"/>
          </a:xfrm>
        </p:spPr>
        <p:txBody>
          <a:bodyPr/>
          <a:lstStyle/>
          <a:p>
            <a:r>
              <a:rPr lang="en-US"/>
              <a:t>Click to edit Master title style</a:t>
            </a:r>
          </a:p>
        </p:txBody>
      </p:sp>
      <p:sp>
        <p:nvSpPr>
          <p:cNvPr id="3" name="Text Placeholder 2"/>
          <p:cNvSpPr>
            <a:spLocks noGrp="1"/>
          </p:cNvSpPr>
          <p:nvPr>
            <p:ph type="body" sz="half" idx="1"/>
          </p:nvPr>
        </p:nvSpPr>
        <p:spPr>
          <a:xfrm>
            <a:off x="915867" y="981075"/>
            <a:ext cx="3884734" cy="5543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41278" y="981075"/>
            <a:ext cx="3884735" cy="5543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62156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2_Title and Content">
    <p:spTree>
      <p:nvGrpSpPr>
        <p:cNvPr id="1" name=""/>
        <p:cNvGrpSpPr/>
        <p:nvPr/>
      </p:nvGrpSpPr>
      <p:grpSpPr>
        <a:xfrm>
          <a:off x="0" y="0"/>
          <a:ext cx="0" cy="0"/>
          <a:chOff x="0" y="0"/>
          <a:chExt cx="0" cy="0"/>
        </a:xfrm>
      </p:grpSpPr>
      <p:pic>
        <p:nvPicPr>
          <p:cNvPr id="4"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43776" y="304802"/>
            <a:ext cx="1300163"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userDrawn="1"/>
        </p:nvCxnSpPr>
        <p:spPr>
          <a:xfrm>
            <a:off x="381000" y="1219200"/>
            <a:ext cx="8229600" cy="0"/>
          </a:xfrm>
          <a:prstGeom prst="line">
            <a:avLst/>
          </a:prstGeom>
          <a:ln w="28575">
            <a:solidFill>
              <a:srgbClr val="0070C0"/>
            </a:solidFill>
          </a:ln>
        </p:spPr>
        <p:style>
          <a:lnRef idx="1">
            <a:schemeClr val="accent2"/>
          </a:lnRef>
          <a:fillRef idx="0">
            <a:schemeClr val="accent2"/>
          </a:fillRef>
          <a:effectRef idx="0">
            <a:schemeClr val="accent2"/>
          </a:effectRef>
          <a:fontRef idx="minor">
            <a:schemeClr val="tx1"/>
          </a:fontRef>
        </p:style>
      </p:cxnSp>
      <p:sp>
        <p:nvSpPr>
          <p:cNvPr id="3" name="Content Placeholder 2"/>
          <p:cNvSpPr>
            <a:spLocks noGrp="1"/>
          </p:cNvSpPr>
          <p:nvPr>
            <p:ph idx="1"/>
          </p:nvPr>
        </p:nvSpPr>
        <p:spPr>
          <a:xfrm>
            <a:off x="381000" y="1421879"/>
            <a:ext cx="8153400" cy="5029200"/>
          </a:xfrm>
        </p:spPr>
        <p:txBody>
          <a:bodyPr/>
          <a:lstStyle>
            <a:lvl1pPr marL="274320" indent="-212598">
              <a:buClr>
                <a:schemeClr val="accent5">
                  <a:lumMod val="75000"/>
                </a:schemeClr>
              </a:buClr>
              <a:buFont typeface="Wingdings" panose="05000000000000000000" pitchFamily="2" charset="2"/>
              <a:buChar char="Ø"/>
              <a:defRPr sz="2100">
                <a:solidFill>
                  <a:schemeClr val="tx1"/>
                </a:solidFill>
                <a:latin typeface="Times New Roman" panose="02020603050405020304" pitchFamily="18" charset="0"/>
                <a:cs typeface="Times New Roman" panose="02020603050405020304" pitchFamily="18" charset="0"/>
              </a:defRPr>
            </a:lvl1pPr>
            <a:lvl2pPr marL="480060" indent="-178308">
              <a:buClr>
                <a:schemeClr val="accent5">
                  <a:lumMod val="75000"/>
                </a:schemeClr>
              </a:buClr>
              <a:buFont typeface="Courier New" panose="02070309020205020404" pitchFamily="49" charset="0"/>
              <a:buChar char="o"/>
              <a:defRPr sz="1950">
                <a:solidFill>
                  <a:schemeClr val="tx1"/>
                </a:solidFill>
                <a:latin typeface="Times New Roman" panose="02020603050405020304" pitchFamily="18" charset="0"/>
                <a:cs typeface="Times New Roman" panose="02020603050405020304" pitchFamily="18" charset="0"/>
              </a:defRPr>
            </a:lvl2pPr>
            <a:lvl3pPr marL="665226" indent="-171450">
              <a:buClr>
                <a:schemeClr val="accent5">
                  <a:lumMod val="75000"/>
                </a:schemeClr>
              </a:buClr>
              <a:buFont typeface="Wingdings" panose="05000000000000000000" pitchFamily="2" charset="2"/>
              <a:buChar char="§"/>
              <a:defRPr sz="1800">
                <a:latin typeface="Times New Roman" panose="02020603050405020304" pitchFamily="18" charset="0"/>
                <a:cs typeface="Times New Roman" panose="02020603050405020304" pitchFamily="18" charset="0"/>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itle 19"/>
          <p:cNvSpPr>
            <a:spLocks noGrp="1"/>
          </p:cNvSpPr>
          <p:nvPr>
            <p:ph type="title"/>
          </p:nvPr>
        </p:nvSpPr>
        <p:spPr>
          <a:xfrm>
            <a:off x="381000" y="402846"/>
            <a:ext cx="8458200" cy="960605"/>
          </a:xfrm>
        </p:spPr>
        <p:txBody>
          <a:bodyPr>
            <a:noAutofit/>
          </a:bodyPr>
          <a:lstStyle>
            <a:lvl1pPr>
              <a:defRPr sz="3000">
                <a:solidFill>
                  <a:schemeClr val="accent5">
                    <a:lumMod val="75000"/>
                  </a:schemeClr>
                </a:solidFill>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6" name="Date Placeholder 16"/>
          <p:cNvSpPr>
            <a:spLocks noGrp="1"/>
          </p:cNvSpPr>
          <p:nvPr>
            <p:ph type="dt" sz="half" idx="10"/>
          </p:nvPr>
        </p:nvSpPr>
        <p:spPr/>
        <p:txBody>
          <a:bodyPr/>
          <a:lstStyle>
            <a:lvl1pPr>
              <a:defRPr/>
            </a:lvl1pPr>
          </a:lstStyle>
          <a:p>
            <a:pPr>
              <a:defRPr/>
            </a:pPr>
            <a:endParaRPr lang="en-US"/>
          </a:p>
        </p:txBody>
      </p:sp>
      <p:sp>
        <p:nvSpPr>
          <p:cNvPr id="7" name="Footer Placeholder 17"/>
          <p:cNvSpPr>
            <a:spLocks noGrp="1"/>
          </p:cNvSpPr>
          <p:nvPr>
            <p:ph type="ftr" sz="quarter" idx="11"/>
          </p:nvPr>
        </p:nvSpPr>
        <p:spPr>
          <a:xfrm>
            <a:off x="5895975" y="6378575"/>
            <a:ext cx="2895600" cy="476250"/>
          </a:xfrm>
        </p:spPr>
        <p:txBody>
          <a:bodyPr/>
          <a:lstStyle>
            <a:lvl1pPr>
              <a:defRPr sz="975"/>
            </a:lvl1pPr>
          </a:lstStyle>
          <a:p>
            <a:pPr>
              <a:defRPr/>
            </a:pPr>
            <a:r>
              <a:rPr lang="vi-VN"/>
              <a:t>DSA- tHs. NguyễN thị ngọc diễm</a:t>
            </a:r>
            <a:endParaRPr lang="en-US" dirty="0"/>
          </a:p>
        </p:txBody>
      </p:sp>
      <p:sp>
        <p:nvSpPr>
          <p:cNvPr id="8" name="Slide Number Placeholder 18"/>
          <p:cNvSpPr>
            <a:spLocks noGrp="1"/>
          </p:cNvSpPr>
          <p:nvPr>
            <p:ph type="sldNum" sz="quarter" idx="12"/>
          </p:nvPr>
        </p:nvSpPr>
        <p:spPr>
          <a:xfrm>
            <a:off x="8643938" y="6378575"/>
            <a:ext cx="457200" cy="476250"/>
          </a:xfrm>
        </p:spPr>
        <p:txBody>
          <a:bodyPr/>
          <a:lstStyle>
            <a:lvl1pPr>
              <a:defRPr sz="1125"/>
            </a:lvl1pPr>
          </a:lstStyle>
          <a:p>
            <a:pPr>
              <a:defRPr/>
            </a:pPr>
            <a:fld id="{911E73EA-86F5-468B-9B45-B5D7D819D999}" type="slidenum">
              <a:rPr lang="en-US"/>
              <a:pPr>
                <a:defRPr/>
              </a:pPr>
              <a:t>‹#›</a:t>
            </a:fld>
            <a:endParaRPr lang="en-US"/>
          </a:p>
        </p:txBody>
      </p:sp>
    </p:spTree>
    <p:extLst>
      <p:ext uri="{BB962C8B-B14F-4D97-AF65-F5344CB8AC3E}">
        <p14:creationId xmlns:p14="http://schemas.microsoft.com/office/powerpoint/2010/main" val="16177247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B92D361E-3F48-4DC8-A555-D857ACF3DF26}" type="slidenum">
              <a:rPr lang="en-US" altLang="en-US" sz="1350" smtClean="0">
                <a:solidFill>
                  <a:schemeClr val="bg1"/>
                </a:solidFill>
                <a:latin typeface="Corbel" panose="020B0503020204020204" pitchFamily="34" charset="0"/>
              </a:rPr>
              <a:pPr algn="ctr" eaLnBrk="1" hangingPunct="1">
                <a:defRPr/>
              </a:pPr>
              <a:t>‹#›</a:t>
            </a:fld>
            <a:endParaRPr lang="en-US" altLang="en-US" sz="1350">
              <a:solidFill>
                <a:schemeClr val="bg1"/>
              </a:solidFill>
              <a:latin typeface="Corbel" panose="020B0503020204020204" pitchFamily="34" charset="0"/>
            </a:endParaRP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p:cNvSpPr>
            <a:spLocks noGrp="1"/>
          </p:cNvSpPr>
          <p:nvPr>
            <p:ph type="title"/>
          </p:nvPr>
        </p:nvSpPr>
        <p:spPr>
          <a:xfrm>
            <a:off x="1143000" y="381002"/>
            <a:ext cx="6705600" cy="563563"/>
          </a:xfrm>
        </p:spPr>
        <p:txBody>
          <a:bodyPr/>
          <a:lstStyle/>
          <a:p>
            <a:r>
              <a:rPr lang="en-US"/>
              <a:t>Click to edit Master title style</a:t>
            </a:r>
          </a:p>
        </p:txBody>
      </p:sp>
      <p:sp>
        <p:nvSpPr>
          <p:cNvPr id="8" name="Date Placeholder 6"/>
          <p:cNvSpPr>
            <a:spLocks noGrp="1"/>
          </p:cNvSpPr>
          <p:nvPr>
            <p:ph type="dt" sz="half" idx="10"/>
          </p:nvPr>
        </p:nvSpPr>
        <p:spPr/>
        <p:txBody>
          <a:bodyPr/>
          <a:lstStyle>
            <a:lvl1pPr>
              <a:defRPr/>
            </a:lvl1pPr>
          </a:lstStyle>
          <a:p>
            <a:pPr>
              <a:defRPr/>
            </a:pPr>
            <a:endParaRPr lang="en-US"/>
          </a:p>
        </p:txBody>
      </p:sp>
      <p:sp>
        <p:nvSpPr>
          <p:cNvPr id="9" name="Footer Placeholder 7"/>
          <p:cNvSpPr>
            <a:spLocks noGrp="1"/>
          </p:cNvSpPr>
          <p:nvPr>
            <p:ph type="ftr" sz="quarter" idx="11"/>
          </p:nvPr>
        </p:nvSpPr>
        <p:spPr/>
        <p:txBody>
          <a:bodyPr/>
          <a:lstStyle>
            <a:lvl1pPr>
              <a:defRPr/>
            </a:lvl1pPr>
          </a:lstStyle>
          <a:p>
            <a:pPr>
              <a:defRPr/>
            </a:pPr>
            <a:r>
              <a:rPr lang="vi-VN"/>
              <a:t>DSA- tHs. NguyễN thị ngọc diễm</a:t>
            </a:r>
            <a:endParaRPr lang="en-US"/>
          </a:p>
        </p:txBody>
      </p:sp>
    </p:spTree>
    <p:extLst>
      <p:ext uri="{BB962C8B-B14F-4D97-AF65-F5344CB8AC3E}">
        <p14:creationId xmlns:p14="http://schemas.microsoft.com/office/powerpoint/2010/main" val="3554924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0" y="2130552"/>
            <a:ext cx="7200900" cy="2359152"/>
          </a:xfrm>
        </p:spPr>
        <p:txBody>
          <a:bodyPr anchor="b">
            <a:normAutofit/>
          </a:bodyPr>
          <a:lstStyle>
            <a:lvl1pPr algn="ctr">
              <a:defRPr sz="3038" b="0"/>
            </a:lvl1pPr>
          </a:lstStyle>
          <a:p>
            <a:r>
              <a:rPr lang="en-US"/>
              <a:t>Click to edit Master title style</a:t>
            </a:r>
            <a:endParaRPr/>
          </a:p>
        </p:txBody>
      </p:sp>
      <p:sp>
        <p:nvSpPr>
          <p:cNvPr id="3" name="Text Placeholder 2"/>
          <p:cNvSpPr>
            <a:spLocks noGrp="1"/>
          </p:cNvSpPr>
          <p:nvPr>
            <p:ph type="body" idx="1"/>
          </p:nvPr>
        </p:nvSpPr>
        <p:spPr>
          <a:xfrm>
            <a:off x="971550" y="4572000"/>
            <a:ext cx="7200900" cy="841248"/>
          </a:xfrm>
        </p:spPr>
        <p:txBody>
          <a:bodyPr anchor="t"/>
          <a:lstStyle>
            <a:lvl1pPr marL="0" indent="0" algn="ctr">
              <a:spcBef>
                <a:spcPts val="0"/>
              </a:spcBef>
              <a:buNone/>
              <a:defRPr sz="1125" cap="all" baseline="0">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vi-VN"/>
              <a:t>DSA- tHs. NguyễN thị ngọc diễm</a:t>
            </a:r>
            <a:endParaRPr lang="en-US"/>
          </a:p>
        </p:txBody>
      </p:sp>
      <p:sp>
        <p:nvSpPr>
          <p:cNvPr id="6" name="Slide Number Placeholder 5"/>
          <p:cNvSpPr>
            <a:spLocks noGrp="1"/>
          </p:cNvSpPr>
          <p:nvPr>
            <p:ph type="sldNum" sz="quarter" idx="12"/>
          </p:nvPr>
        </p:nvSpPr>
        <p:spPr/>
        <p:txBody>
          <a:bodyPr/>
          <a:lstStyle/>
          <a:p>
            <a:pPr>
              <a:defRPr/>
            </a:pPr>
            <a:fld id="{BBF75A46-EE27-4FDE-A304-930C34878C85}" type="slidenum">
              <a:rPr lang="en-US" smtClean="0"/>
              <a:pPr>
                <a:defRPr/>
              </a:pPr>
              <a:t>‹#›</a:t>
            </a:fld>
            <a:endParaRPr lang="en-US"/>
          </a:p>
        </p:txBody>
      </p:sp>
    </p:spTree>
    <p:extLst>
      <p:ext uri="{BB962C8B-B14F-4D97-AF65-F5344CB8AC3E}">
        <p14:creationId xmlns:p14="http://schemas.microsoft.com/office/powerpoint/2010/main" val="3829296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4" name="Rectangle 3"/>
          <p:cNvSpPr>
            <a:spLocks noChangeArrowheads="1"/>
          </p:cNvSpPr>
          <p:nvPr/>
        </p:nvSpPr>
        <p:spPr bwMode="gray">
          <a:xfrm>
            <a:off x="8004176" y="0"/>
            <a:ext cx="1139825" cy="6858000"/>
          </a:xfrm>
          <a:prstGeom prst="rect">
            <a:avLst/>
          </a:prstGeom>
          <a:solidFill>
            <a:schemeClr val="bg2">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350"/>
          </a:p>
        </p:txBody>
      </p:sp>
      <p:sp>
        <p:nvSpPr>
          <p:cNvPr id="5" name="Rectangle 4"/>
          <p:cNvSpPr>
            <a:spLocks noChangeArrowheads="1"/>
          </p:cNvSpPr>
          <p:nvPr/>
        </p:nvSpPr>
        <p:spPr bwMode="white">
          <a:xfrm>
            <a:off x="0" y="4638677"/>
            <a:ext cx="9144000" cy="2219325"/>
          </a:xfrm>
          <a:prstGeom prst="rect">
            <a:avLst/>
          </a:prstGeom>
          <a:solidFill>
            <a:schemeClr val="folHlink">
              <a:alpha val="3098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350"/>
          </a:p>
        </p:txBody>
      </p:sp>
      <p:sp>
        <p:nvSpPr>
          <p:cNvPr id="6" name="Rectangle 5"/>
          <p:cNvSpPr>
            <a:spLocks noChangeArrowheads="1"/>
          </p:cNvSpPr>
          <p:nvPr/>
        </p:nvSpPr>
        <p:spPr bwMode="gray">
          <a:xfrm>
            <a:off x="0" y="2149477"/>
            <a:ext cx="9144000" cy="24987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350"/>
          </a:p>
        </p:txBody>
      </p:sp>
      <p:sp>
        <p:nvSpPr>
          <p:cNvPr id="7" name="Freeform 20"/>
          <p:cNvSpPr>
            <a:spLocks/>
          </p:cNvSpPr>
          <p:nvPr/>
        </p:nvSpPr>
        <p:spPr bwMode="gray">
          <a:xfrm>
            <a:off x="-9525" y="2138363"/>
            <a:ext cx="8015288" cy="2271712"/>
          </a:xfrm>
          <a:custGeom>
            <a:avLst/>
            <a:gdLst>
              <a:gd name="T0" fmla="*/ 0 w 5049"/>
              <a:gd name="T1" fmla="*/ 0 h 1471"/>
              <a:gd name="T2" fmla="*/ 2147483646 w 5049"/>
              <a:gd name="T3" fmla="*/ 2147483646 h 1471"/>
              <a:gd name="T4" fmla="*/ 2147483646 w 5049"/>
              <a:gd name="T5" fmla="*/ 2147483646 h 1471"/>
              <a:gd name="T6" fmla="*/ 0 w 5049"/>
              <a:gd name="T7" fmla="*/ 2147483646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folHlink">
              <a:alpha val="7294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8" name="AutoShape 21"/>
          <p:cNvSpPr>
            <a:spLocks noChangeArrowheads="1"/>
          </p:cNvSpPr>
          <p:nvPr/>
        </p:nvSpPr>
        <p:spPr bwMode="gray">
          <a:xfrm>
            <a:off x="7696200" y="594360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350"/>
          </a:p>
        </p:txBody>
      </p:sp>
      <p:sp>
        <p:nvSpPr>
          <p:cNvPr id="9" name="AutoShape 22"/>
          <p:cNvSpPr>
            <a:spLocks noChangeArrowheads="1"/>
          </p:cNvSpPr>
          <p:nvPr/>
        </p:nvSpPr>
        <p:spPr bwMode="gray">
          <a:xfrm>
            <a:off x="8229600" y="563880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350"/>
          </a:p>
        </p:txBody>
      </p:sp>
      <p:sp>
        <p:nvSpPr>
          <p:cNvPr id="10" name="AutoShape 23"/>
          <p:cNvSpPr>
            <a:spLocks noChangeArrowheads="1"/>
          </p:cNvSpPr>
          <p:nvPr/>
        </p:nvSpPr>
        <p:spPr bwMode="gray">
          <a:xfrm>
            <a:off x="8220075" y="622935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350"/>
          </a:p>
        </p:txBody>
      </p:sp>
      <p:sp>
        <p:nvSpPr>
          <p:cNvPr id="11" name="Text Box 14"/>
          <p:cNvSpPr txBox="1">
            <a:spLocks noChangeArrowheads="1"/>
          </p:cNvSpPr>
          <p:nvPr userDrawn="1"/>
        </p:nvSpPr>
        <p:spPr bwMode="auto">
          <a:xfrm>
            <a:off x="1143000" y="228602"/>
            <a:ext cx="6705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chemeClr val="tx2"/>
                </a:solidFill>
                <a:latin typeface="Tahoma" panose="020B0604030504040204" pitchFamily="34" charset="0"/>
                <a:cs typeface="Tahoma" panose="020B0604030504040204" pitchFamily="34" charset="0"/>
              </a:rPr>
              <a:t>Tr</a:t>
            </a:r>
            <a:r>
              <a:rPr lang="vi-VN" altLang="en-US" sz="1200">
                <a:solidFill>
                  <a:schemeClr val="tx2"/>
                </a:solidFill>
                <a:latin typeface="Tahoma" panose="020B0604030504040204" pitchFamily="34" charset="0"/>
                <a:cs typeface="Tahoma" panose="020B0604030504040204" pitchFamily="34" charset="0"/>
              </a:rPr>
              <a:t>ườ</a:t>
            </a:r>
            <a:r>
              <a:rPr lang="en-US" altLang="en-US" sz="1200">
                <a:solidFill>
                  <a:schemeClr val="tx2"/>
                </a:solidFill>
                <a:latin typeface="Tahoma" panose="020B0604030504040204" pitchFamily="34" charset="0"/>
                <a:cs typeface="Tahoma" panose="020B0604030504040204" pitchFamily="34" charset="0"/>
              </a:rPr>
              <a:t>ng Đại học Khoa học Tự nhiên</a:t>
            </a:r>
          </a:p>
          <a:p>
            <a:pPr eaLnBrk="1" hangingPunct="1">
              <a:defRPr/>
            </a:pPr>
            <a:r>
              <a:rPr lang="en-US" altLang="en-US" sz="1200">
                <a:solidFill>
                  <a:schemeClr val="tx2"/>
                </a:solidFill>
                <a:latin typeface="Tahoma" panose="020B0604030504040204" pitchFamily="34" charset="0"/>
                <a:cs typeface="Tahoma" panose="020B0604030504040204" pitchFamily="34" charset="0"/>
              </a:rPr>
              <a:t>Khoa Công nghệ thông tin</a:t>
            </a:r>
          </a:p>
          <a:p>
            <a:pPr eaLnBrk="1" hangingPunct="1">
              <a:defRPr/>
            </a:pPr>
            <a:r>
              <a:rPr lang="en-US" altLang="en-US" sz="1200">
                <a:solidFill>
                  <a:schemeClr val="tx2"/>
                </a:solidFill>
                <a:latin typeface="Tahoma" panose="020B0604030504040204" pitchFamily="34" charset="0"/>
                <a:cs typeface="Tahoma" panose="020B0604030504040204" pitchFamily="34" charset="0"/>
              </a:rPr>
              <a:t>Bộ môn Tin học c</a:t>
            </a:r>
            <a:r>
              <a:rPr lang="vi-VN" altLang="en-US" sz="1200">
                <a:solidFill>
                  <a:schemeClr val="tx2"/>
                </a:solidFill>
                <a:latin typeface="Tahoma" panose="020B0604030504040204" pitchFamily="34" charset="0"/>
                <a:cs typeface="Tahoma" panose="020B0604030504040204" pitchFamily="34" charset="0"/>
              </a:rPr>
              <a:t>ơ</a:t>
            </a:r>
            <a:r>
              <a:rPr lang="en-US" altLang="en-US" sz="1200">
                <a:solidFill>
                  <a:schemeClr val="tx2"/>
                </a:solidFill>
                <a:latin typeface="Tahoma" panose="020B0604030504040204" pitchFamily="34" charset="0"/>
                <a:cs typeface="Tahoma" panose="020B0604030504040204" pitchFamily="34" charset="0"/>
              </a:rPr>
              <a:t> s</a:t>
            </a:r>
            <a:r>
              <a:rPr lang="vi-VN" altLang="en-US" sz="1200">
                <a:solidFill>
                  <a:schemeClr val="tx2"/>
                </a:solidFill>
                <a:latin typeface="Tahoma" panose="020B0604030504040204" pitchFamily="34" charset="0"/>
                <a:cs typeface="Tahoma" panose="020B0604030504040204" pitchFamily="34" charset="0"/>
              </a:rPr>
              <a:t>ở</a:t>
            </a:r>
            <a:r>
              <a:rPr lang="en-US" altLang="en-US" sz="1200">
                <a:solidFill>
                  <a:schemeClr val="tx2"/>
                </a:solidFill>
                <a:latin typeface="Tahoma" panose="020B0604030504040204" pitchFamily="34" charset="0"/>
                <a:cs typeface="Tahoma" panose="020B0604030504040204" pitchFamily="34" charset="0"/>
              </a:rPr>
              <a:t> </a:t>
            </a:r>
          </a:p>
        </p:txBody>
      </p:sp>
      <p:sp>
        <p:nvSpPr>
          <p:cNvPr id="12" name="AutoShape 113" descr="gdd01"/>
          <p:cNvSpPr>
            <a:spLocks noChangeArrowheads="1"/>
          </p:cNvSpPr>
          <p:nvPr userDrawn="1"/>
        </p:nvSpPr>
        <p:spPr bwMode="gray">
          <a:xfrm>
            <a:off x="190500" y="3162300"/>
            <a:ext cx="1752600" cy="1600200"/>
          </a:xfrm>
          <a:prstGeom prst="hexagon">
            <a:avLst>
              <a:gd name="adj" fmla="val 27381"/>
              <a:gd name="vf" fmla="val 115470"/>
            </a:avLst>
          </a:prstGeom>
          <a:blipFill dpi="0" rotWithShape="1">
            <a:blip r:embed="rId2"/>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ko-KR" altLang="en-US" sz="1350">
              <a:latin typeface="Times New Roman" panose="02020603050405020304" pitchFamily="18" charset="0"/>
              <a:ea typeface="Gulim" pitchFamily="34" charset="-127"/>
            </a:endParaRPr>
          </a:p>
        </p:txBody>
      </p:sp>
      <p:sp>
        <p:nvSpPr>
          <p:cNvPr id="13" name="AutoShape 114" descr="gdd04"/>
          <p:cNvSpPr>
            <a:spLocks noChangeArrowheads="1"/>
          </p:cNvSpPr>
          <p:nvPr userDrawn="1"/>
        </p:nvSpPr>
        <p:spPr bwMode="gray">
          <a:xfrm>
            <a:off x="1638300" y="2324100"/>
            <a:ext cx="1828800" cy="1600200"/>
          </a:xfrm>
          <a:prstGeom prst="hexagon">
            <a:avLst>
              <a:gd name="adj" fmla="val 2857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ko-KR" altLang="en-US" sz="1350">
              <a:latin typeface="Times New Roman" panose="02020603050405020304" pitchFamily="18" charset="0"/>
              <a:ea typeface="Gulim" pitchFamily="34" charset="-127"/>
            </a:endParaRPr>
          </a:p>
        </p:txBody>
      </p:sp>
      <p:sp>
        <p:nvSpPr>
          <p:cNvPr id="14" name="AutoShape 115" descr="gdd03"/>
          <p:cNvSpPr>
            <a:spLocks noChangeArrowheads="1"/>
          </p:cNvSpPr>
          <p:nvPr userDrawn="1"/>
        </p:nvSpPr>
        <p:spPr bwMode="gray">
          <a:xfrm>
            <a:off x="1600200" y="4038600"/>
            <a:ext cx="1828800" cy="1600200"/>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ko-KR" altLang="en-US" sz="1350">
              <a:latin typeface="Times New Roman" panose="02020603050405020304" pitchFamily="18" charset="0"/>
              <a:ea typeface="Gulim" pitchFamily="34" charset="-127"/>
            </a:endParaRPr>
          </a:p>
        </p:txBody>
      </p:sp>
      <p:sp>
        <p:nvSpPr>
          <p:cNvPr id="15"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109DA01E-8EF6-4D2E-83C1-F44FD385F4CB}" type="slidenum">
              <a:rPr lang="en-US" altLang="en-US" sz="1350" smtClean="0">
                <a:solidFill>
                  <a:schemeClr val="bg1"/>
                </a:solidFill>
                <a:latin typeface="Corbel" panose="020B0503020204020204" pitchFamily="34" charset="0"/>
              </a:rPr>
              <a:pPr algn="ctr" eaLnBrk="1" hangingPunct="1">
                <a:defRPr/>
              </a:pPr>
              <a:t>‹#›</a:t>
            </a:fld>
            <a:endParaRPr lang="en-US" altLang="en-US" sz="1350">
              <a:solidFill>
                <a:schemeClr val="bg1"/>
              </a:solidFill>
              <a:latin typeface="Corbel" panose="020B0503020204020204" pitchFamily="34" charset="0"/>
            </a:endParaRPr>
          </a:p>
        </p:txBody>
      </p:sp>
      <p:sp>
        <p:nvSpPr>
          <p:cNvPr id="16" name="Rectangle 3"/>
          <p:cNvSpPr txBox="1">
            <a:spLocks noChangeArrowheads="1"/>
          </p:cNvSpPr>
          <p:nvPr userDrawn="1"/>
        </p:nvSpPr>
        <p:spPr bwMode="white">
          <a:xfrm>
            <a:off x="3505200" y="1600200"/>
            <a:ext cx="434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Bef>
                <a:spcPct val="20000"/>
              </a:spcBef>
              <a:buClr>
                <a:schemeClr val="hlink"/>
              </a:buClr>
              <a:buFont typeface="Wingdings" panose="05000000000000000000" pitchFamily="2" charset="2"/>
              <a:buNone/>
              <a:defRPr/>
            </a:pPr>
            <a:r>
              <a:rPr lang="en-US" altLang="en-US" sz="1200">
                <a:latin typeface="Verdana" panose="020B0604030504040204" pitchFamily="34" charset="0"/>
              </a:rPr>
              <a:t>Đặng Bình Ph</a:t>
            </a:r>
            <a:r>
              <a:rPr lang="vi-VN" altLang="en-US" sz="1200">
                <a:latin typeface="Verdana" panose="020B0604030504040204" pitchFamily="34" charset="0"/>
              </a:rPr>
              <a:t>ươ</a:t>
            </a:r>
            <a:r>
              <a:rPr lang="en-US" altLang="en-US" sz="1200">
                <a:latin typeface="Verdana" panose="020B0604030504040204" pitchFamily="34" charset="0"/>
              </a:rPr>
              <a:t>ng</a:t>
            </a:r>
          </a:p>
          <a:p>
            <a:pPr algn="r" eaLnBrk="1" hangingPunct="1">
              <a:spcBef>
                <a:spcPct val="20000"/>
              </a:spcBef>
              <a:buClr>
                <a:schemeClr val="hlink"/>
              </a:buClr>
              <a:buFont typeface="Wingdings" panose="05000000000000000000" pitchFamily="2" charset="2"/>
              <a:buNone/>
              <a:defRPr/>
            </a:pPr>
            <a:r>
              <a:rPr lang="en-US" altLang="en-US" sz="900">
                <a:latin typeface="Verdana" panose="020B0604030504040204" pitchFamily="34" charset="0"/>
              </a:rPr>
              <a:t>dbphuong@fit.hcmuns.edu.vn</a:t>
            </a:r>
          </a:p>
        </p:txBody>
      </p:sp>
      <p:sp>
        <p:nvSpPr>
          <p:cNvPr id="17" name="Rounded Rectangle 16"/>
          <p:cNvSpPr/>
          <p:nvPr userDrawn="1"/>
        </p:nvSpPr>
        <p:spPr>
          <a:xfrm>
            <a:off x="304801" y="152400"/>
            <a:ext cx="708025" cy="990600"/>
          </a:xfrm>
          <a:prstGeom prst="roundRect">
            <a:avLst/>
          </a:prstGeom>
          <a:blipFill>
            <a:blip r:embed="rId5"/>
            <a:stretch>
              <a:fillRect/>
            </a:stretch>
          </a:blip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US" sz="1350"/>
          </a:p>
        </p:txBody>
      </p:sp>
      <p:sp>
        <p:nvSpPr>
          <p:cNvPr id="3074" name="Rectangle 2"/>
          <p:cNvSpPr>
            <a:spLocks noGrp="1" noChangeArrowheads="1"/>
          </p:cNvSpPr>
          <p:nvPr>
            <p:ph type="ctrTitle"/>
          </p:nvPr>
        </p:nvSpPr>
        <p:spPr bwMode="gray">
          <a:xfrm>
            <a:off x="1143000" y="1143000"/>
            <a:ext cx="6705600" cy="533400"/>
          </a:xfrm>
        </p:spPr>
        <p:txBody>
          <a:bodyPr/>
          <a:lstStyle>
            <a:lvl1pPr algn="r">
              <a:defRPr sz="2700" b="1">
                <a:solidFill>
                  <a:schemeClr val="tx2"/>
                </a:solidFill>
              </a:defRPr>
            </a:lvl1pPr>
          </a:lstStyle>
          <a:p>
            <a:r>
              <a:rPr lang="en-US"/>
              <a:t>Click to edit Master title style</a:t>
            </a:r>
          </a:p>
        </p:txBody>
      </p:sp>
      <p:sp>
        <p:nvSpPr>
          <p:cNvPr id="20" name="Rectangle 3"/>
          <p:cNvSpPr>
            <a:spLocks noGrp="1" noChangeArrowheads="1"/>
          </p:cNvSpPr>
          <p:nvPr>
            <p:ph type="subTitle" idx="1"/>
          </p:nvPr>
        </p:nvSpPr>
        <p:spPr bwMode="white">
          <a:xfrm>
            <a:off x="3505200" y="2971800"/>
            <a:ext cx="4343400" cy="685800"/>
          </a:xfrm>
        </p:spPr>
        <p:txBody>
          <a:bodyPr/>
          <a:lstStyle>
            <a:lvl1pPr marL="0" indent="0" algn="r">
              <a:buFont typeface="Wingdings" pitchFamily="2" charset="2"/>
              <a:buNone/>
              <a:defRPr sz="1500">
                <a:solidFill>
                  <a:schemeClr val="bg1"/>
                </a:solidFill>
              </a:defRPr>
            </a:lvl1pPr>
          </a:lstStyle>
          <a:p>
            <a:r>
              <a:rPr lang="en-US"/>
              <a:t>Click to edit Master subtitle style</a:t>
            </a:r>
          </a:p>
        </p:txBody>
      </p:sp>
      <p:sp>
        <p:nvSpPr>
          <p:cNvPr id="18" name="Rectangle 4"/>
          <p:cNvSpPr>
            <a:spLocks noGrp="1" noChangeArrowheads="1"/>
          </p:cNvSpPr>
          <p:nvPr>
            <p:ph type="dt" sz="half" idx="10"/>
          </p:nvPr>
        </p:nvSpPr>
        <p:spPr>
          <a:xfrm>
            <a:off x="3352800" y="6553200"/>
            <a:ext cx="2133600" cy="152400"/>
          </a:xfrm>
        </p:spPr>
        <p:txBody>
          <a:bodyPr/>
          <a:lstStyle>
            <a:lvl1pPr algn="r">
              <a:defRPr sz="750">
                <a:solidFill>
                  <a:schemeClr val="tx2"/>
                </a:solidFill>
                <a:latin typeface="+mn-lt"/>
              </a:defRPr>
            </a:lvl1pPr>
          </a:lstStyle>
          <a:p>
            <a:pPr>
              <a:defRPr/>
            </a:pPr>
            <a:endParaRPr lang="en-US"/>
          </a:p>
        </p:txBody>
      </p:sp>
      <p:sp>
        <p:nvSpPr>
          <p:cNvPr id="19" name="Rectangle 5"/>
          <p:cNvSpPr>
            <a:spLocks noGrp="1" noChangeArrowheads="1"/>
          </p:cNvSpPr>
          <p:nvPr>
            <p:ph type="ftr" sz="quarter" idx="11"/>
          </p:nvPr>
        </p:nvSpPr>
        <p:spPr>
          <a:xfrm>
            <a:off x="304800" y="6477000"/>
            <a:ext cx="2590800" cy="228600"/>
          </a:xfrm>
        </p:spPr>
        <p:txBody>
          <a:bodyPr/>
          <a:lstStyle>
            <a:lvl1pPr algn="ctr">
              <a:defRPr sz="900">
                <a:solidFill>
                  <a:schemeClr val="tx2"/>
                </a:solidFill>
                <a:latin typeface="Arial" charset="0"/>
              </a:defRPr>
            </a:lvl1pPr>
          </a:lstStyle>
          <a:p>
            <a:pPr>
              <a:defRPr/>
            </a:pPr>
            <a:r>
              <a:rPr lang="vi-VN"/>
              <a:t>DSA- tHs. NguyễN thị ngọc diễm</a:t>
            </a:r>
            <a:endParaRPr lang="en-US"/>
          </a:p>
        </p:txBody>
      </p:sp>
    </p:spTree>
    <p:extLst>
      <p:ext uri="{BB962C8B-B14F-4D97-AF65-F5344CB8AC3E}">
        <p14:creationId xmlns:p14="http://schemas.microsoft.com/office/powerpoint/2010/main" val="963649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7"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82902EDD-86C2-4700-BCCB-15041B65E729}" type="slidenum">
              <a:rPr lang="en-US" altLang="en-US" sz="1350" smtClean="0">
                <a:solidFill>
                  <a:schemeClr val="bg1"/>
                </a:solidFill>
                <a:latin typeface="Corbel" panose="020B0503020204020204" pitchFamily="34" charset="0"/>
              </a:rPr>
              <a:pPr algn="ctr" eaLnBrk="1" hangingPunct="1">
                <a:defRPr/>
              </a:pPr>
              <a:t>‹#›</a:t>
            </a:fld>
            <a:endParaRPr lang="en-US" altLang="en-US" sz="1350">
              <a:solidFill>
                <a:schemeClr val="bg1"/>
              </a:solidFill>
              <a:latin typeface="Corbel" panose="020B0503020204020204" pitchFamily="34" charset="0"/>
            </a:endParaRP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p:cNvSpPr>
            <a:spLocks noGrp="1"/>
          </p:cNvSpPr>
          <p:nvPr>
            <p:ph type="title"/>
          </p:nvPr>
        </p:nvSpPr>
        <p:spPr>
          <a:xfrm>
            <a:off x="1143000" y="381002"/>
            <a:ext cx="6705600" cy="563563"/>
          </a:xfrm>
        </p:spPr>
        <p:txBody>
          <a:bodyPr/>
          <a:lstStyle/>
          <a:p>
            <a:r>
              <a:rPr lang="en-US"/>
              <a:t>Click to edit Master title style</a:t>
            </a:r>
          </a:p>
        </p:txBody>
      </p:sp>
      <p:sp>
        <p:nvSpPr>
          <p:cNvPr id="8" name="Date Placeholder 6"/>
          <p:cNvSpPr>
            <a:spLocks noGrp="1"/>
          </p:cNvSpPr>
          <p:nvPr>
            <p:ph type="dt" sz="half" idx="10"/>
          </p:nvPr>
        </p:nvSpPr>
        <p:spPr/>
        <p:txBody>
          <a:bodyPr/>
          <a:lstStyle>
            <a:lvl1pPr>
              <a:defRPr/>
            </a:lvl1pPr>
          </a:lstStyle>
          <a:p>
            <a:pPr>
              <a:defRPr/>
            </a:pPr>
            <a:endParaRPr lang="en-US"/>
          </a:p>
        </p:txBody>
      </p:sp>
      <p:sp>
        <p:nvSpPr>
          <p:cNvPr id="9" name="Footer Placeholder 7"/>
          <p:cNvSpPr>
            <a:spLocks noGrp="1"/>
          </p:cNvSpPr>
          <p:nvPr>
            <p:ph type="ftr" sz="quarter" idx="11"/>
          </p:nvPr>
        </p:nvSpPr>
        <p:spPr/>
        <p:txBody>
          <a:bodyPr/>
          <a:lstStyle>
            <a:lvl1pPr>
              <a:defRPr/>
            </a:lvl1pPr>
          </a:lstStyle>
          <a:p>
            <a:pPr>
              <a:defRPr/>
            </a:pPr>
            <a:r>
              <a:rPr lang="vi-VN"/>
              <a:t>DSA- tHs. NguyễN thị ngọc diễm</a:t>
            </a:r>
            <a:endParaRPr lang="en-US"/>
          </a:p>
        </p:txBody>
      </p:sp>
    </p:spTree>
    <p:extLst>
      <p:ext uri="{BB962C8B-B14F-4D97-AF65-F5344CB8AC3E}">
        <p14:creationId xmlns:p14="http://schemas.microsoft.com/office/powerpoint/2010/main" val="3626920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05840" y="1901952"/>
            <a:ext cx="3429000" cy="4123944"/>
          </a:xfrm>
        </p:spPr>
        <p:txBody>
          <a:bodyPr>
            <a:normAutofit/>
          </a:bodyPr>
          <a:lstStyle>
            <a:lvl1pPr>
              <a:defRPr sz="1125"/>
            </a:lvl1pPr>
            <a:lvl2pPr>
              <a:defRPr sz="1013"/>
            </a:lvl2pPr>
            <a:lvl3pPr>
              <a:defRPr sz="900"/>
            </a:lvl3pPr>
            <a:lvl4pPr>
              <a:defRPr sz="788"/>
            </a:lvl4pPr>
            <a:lvl5pPr>
              <a:defRPr sz="788"/>
            </a:lvl5pPr>
            <a:lvl6pPr>
              <a:defRPr sz="788"/>
            </a:lvl6pPr>
            <a:lvl7pPr>
              <a:defRPr sz="788"/>
            </a:lvl7pPr>
            <a:lvl8pPr>
              <a:defRPr sz="788"/>
            </a:lvl8pPr>
            <a:lvl9pPr>
              <a:defRPr sz="78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09160" y="1901952"/>
            <a:ext cx="3429000" cy="4123944"/>
          </a:xfrm>
        </p:spPr>
        <p:txBody>
          <a:bodyPr>
            <a:normAutofit/>
          </a:bodyPr>
          <a:lstStyle>
            <a:lvl1pPr>
              <a:defRPr sz="1125"/>
            </a:lvl1pPr>
            <a:lvl2pPr>
              <a:defRPr sz="1013"/>
            </a:lvl2pPr>
            <a:lvl3pPr>
              <a:defRPr sz="900"/>
            </a:lvl3pPr>
            <a:lvl4pPr>
              <a:defRPr sz="788"/>
            </a:lvl4pPr>
            <a:lvl5pPr>
              <a:defRPr sz="788"/>
            </a:lvl5pPr>
            <a:lvl6pPr>
              <a:defRPr sz="788"/>
            </a:lvl6pPr>
            <a:lvl7pPr>
              <a:defRPr sz="788"/>
            </a:lvl7pPr>
            <a:lvl8pPr>
              <a:defRPr sz="788"/>
            </a:lvl8pPr>
            <a:lvl9pPr>
              <a:defRPr sz="78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vi-VN"/>
              <a:t>DSA- tHs. NguyễN thị ngọc diễm</a:t>
            </a:r>
            <a:endParaRPr lang="en-US"/>
          </a:p>
        </p:txBody>
      </p:sp>
      <p:sp>
        <p:nvSpPr>
          <p:cNvPr id="7" name="Slide Number Placeholder 6"/>
          <p:cNvSpPr>
            <a:spLocks noGrp="1"/>
          </p:cNvSpPr>
          <p:nvPr>
            <p:ph type="sldNum" sz="quarter" idx="12"/>
          </p:nvPr>
        </p:nvSpPr>
        <p:spPr/>
        <p:txBody>
          <a:bodyPr/>
          <a:lstStyle/>
          <a:p>
            <a:pPr>
              <a:defRPr/>
            </a:pPr>
            <a:fld id="{7431A098-8AA2-4584-BA6A-7259965A79E9}" type="slidenum">
              <a:rPr lang="en-US" smtClean="0"/>
              <a:pPr>
                <a:defRPr/>
              </a:pPr>
              <a:t>‹#›</a:t>
            </a:fld>
            <a:endParaRPr lang="en-US"/>
          </a:p>
        </p:txBody>
      </p:sp>
    </p:spTree>
    <p:extLst>
      <p:ext uri="{BB962C8B-B14F-4D97-AF65-F5344CB8AC3E}">
        <p14:creationId xmlns:p14="http://schemas.microsoft.com/office/powerpoint/2010/main" val="2285262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05840" y="1837464"/>
            <a:ext cx="3429000" cy="766588"/>
          </a:xfrm>
        </p:spPr>
        <p:txBody>
          <a:bodyPr anchor="ctr">
            <a:normAutofit/>
          </a:bodyPr>
          <a:lstStyle>
            <a:lvl1pPr marL="0" indent="0">
              <a:spcBef>
                <a:spcPts val="0"/>
              </a:spcBef>
              <a:buNone/>
              <a:defRPr sz="1125" b="0" cap="all" baseline="0"/>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4" name="Content Placeholder 3"/>
          <p:cNvSpPr>
            <a:spLocks noGrp="1"/>
          </p:cNvSpPr>
          <p:nvPr>
            <p:ph sz="half" idx="2"/>
          </p:nvPr>
        </p:nvSpPr>
        <p:spPr>
          <a:xfrm>
            <a:off x="1005840" y="2740735"/>
            <a:ext cx="3429000" cy="3288847"/>
          </a:xfrm>
        </p:spPr>
        <p:txBody>
          <a:bodyPr>
            <a:normAutofit/>
          </a:bodyPr>
          <a:lstStyle>
            <a:lvl1pPr>
              <a:defRPr sz="1013"/>
            </a:lvl1pPr>
            <a:lvl2pPr>
              <a:defRPr sz="900"/>
            </a:lvl2pPr>
            <a:lvl3pPr>
              <a:defRPr sz="788"/>
            </a:lvl3pPr>
            <a:lvl4pPr>
              <a:defRPr sz="675"/>
            </a:lvl4pPr>
            <a:lvl5pPr>
              <a:defRPr sz="675"/>
            </a:lvl5pPr>
            <a:lvl6pPr>
              <a:defRPr sz="675"/>
            </a:lvl6pPr>
            <a:lvl7pPr>
              <a:defRPr sz="675"/>
            </a:lvl7pPr>
            <a:lvl8pPr>
              <a:defRPr sz="675"/>
            </a:lvl8pPr>
            <a:lvl9pPr>
              <a:defRPr sz="67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09160" y="1837464"/>
            <a:ext cx="3429000" cy="766588"/>
          </a:xfrm>
        </p:spPr>
        <p:txBody>
          <a:bodyPr anchor="ctr">
            <a:normAutofit/>
          </a:bodyPr>
          <a:lstStyle>
            <a:lvl1pPr marL="0" indent="0">
              <a:spcBef>
                <a:spcPts val="0"/>
              </a:spcBef>
              <a:buNone/>
              <a:defRPr sz="1125" b="0" cap="all" baseline="0"/>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6" name="Content Placeholder 5"/>
          <p:cNvSpPr>
            <a:spLocks noGrp="1"/>
          </p:cNvSpPr>
          <p:nvPr>
            <p:ph sz="quarter" idx="4"/>
          </p:nvPr>
        </p:nvSpPr>
        <p:spPr>
          <a:xfrm>
            <a:off x="4709160" y="2740735"/>
            <a:ext cx="3429000" cy="3288847"/>
          </a:xfrm>
        </p:spPr>
        <p:txBody>
          <a:bodyPr>
            <a:normAutofit/>
          </a:bodyPr>
          <a:lstStyle>
            <a:lvl1pPr>
              <a:defRPr sz="1013"/>
            </a:lvl1pPr>
            <a:lvl2pPr>
              <a:defRPr sz="900"/>
            </a:lvl2pPr>
            <a:lvl3pPr>
              <a:defRPr sz="788"/>
            </a:lvl3pPr>
            <a:lvl4pPr>
              <a:defRPr sz="675"/>
            </a:lvl4pPr>
            <a:lvl5pPr>
              <a:defRPr sz="675"/>
            </a:lvl5pPr>
            <a:lvl6pPr>
              <a:defRPr sz="675"/>
            </a:lvl6pPr>
            <a:lvl7pPr>
              <a:defRPr sz="675"/>
            </a:lvl7pPr>
            <a:lvl8pPr>
              <a:defRPr sz="675"/>
            </a:lvl8pPr>
            <a:lvl9pPr>
              <a:defRPr sz="67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vi-VN"/>
              <a:t>DSA- tHs. NguyễN thị ngọc diễm</a:t>
            </a:r>
            <a:endParaRPr lang="en-US"/>
          </a:p>
        </p:txBody>
      </p:sp>
      <p:sp>
        <p:nvSpPr>
          <p:cNvPr id="9" name="Slide Number Placeholder 8"/>
          <p:cNvSpPr>
            <a:spLocks noGrp="1"/>
          </p:cNvSpPr>
          <p:nvPr>
            <p:ph type="sldNum" sz="quarter" idx="12"/>
          </p:nvPr>
        </p:nvSpPr>
        <p:spPr/>
        <p:txBody>
          <a:bodyPr/>
          <a:lstStyle/>
          <a:p>
            <a:pPr>
              <a:defRPr/>
            </a:pPr>
            <a:fld id="{D5AD17C1-2DE8-4D0A-8476-67403193D12E}" type="slidenum">
              <a:rPr lang="en-US" smtClean="0"/>
              <a:pPr>
                <a:defRPr/>
              </a:pPr>
              <a:t>‹#›</a:t>
            </a:fld>
            <a:endParaRPr lang="en-US"/>
          </a:p>
        </p:txBody>
      </p:sp>
    </p:spTree>
    <p:extLst>
      <p:ext uri="{BB962C8B-B14F-4D97-AF65-F5344CB8AC3E}">
        <p14:creationId xmlns:p14="http://schemas.microsoft.com/office/powerpoint/2010/main" val="4216165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vi-VN"/>
              <a:t>DSA- tHs. NguyễN thị ngọc diễm</a:t>
            </a:r>
            <a:endParaRPr lang="en-US"/>
          </a:p>
        </p:txBody>
      </p:sp>
      <p:sp>
        <p:nvSpPr>
          <p:cNvPr id="5" name="Slide Number Placeholder 4"/>
          <p:cNvSpPr>
            <a:spLocks noGrp="1"/>
          </p:cNvSpPr>
          <p:nvPr>
            <p:ph type="sldNum" sz="quarter" idx="12"/>
          </p:nvPr>
        </p:nvSpPr>
        <p:spPr/>
        <p:txBody>
          <a:bodyPr/>
          <a:lstStyle/>
          <a:p>
            <a:pPr>
              <a:defRPr/>
            </a:pPr>
            <a:fld id="{8EB20E39-E028-4E74-B393-C12B37CC39C6}" type="slidenum">
              <a:rPr lang="en-US" smtClean="0"/>
              <a:pPr>
                <a:defRPr/>
              </a:pPr>
              <a:t>‹#›</a:t>
            </a:fld>
            <a:endParaRPr lang="en-US"/>
          </a:p>
        </p:txBody>
      </p:sp>
      <p:pic>
        <p:nvPicPr>
          <p:cNvPr id="6"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1776" y="523875"/>
            <a:ext cx="108267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3230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vi-VN"/>
              <a:t>DSA- tHs. NguyễN thị ngọc diễm</a:t>
            </a:r>
            <a:endParaRPr lang="en-US"/>
          </a:p>
        </p:txBody>
      </p:sp>
      <p:sp>
        <p:nvSpPr>
          <p:cNvPr id="4" name="Slide Number Placeholder 3"/>
          <p:cNvSpPr>
            <a:spLocks noGrp="1"/>
          </p:cNvSpPr>
          <p:nvPr>
            <p:ph type="sldNum" sz="quarter" idx="12"/>
          </p:nvPr>
        </p:nvSpPr>
        <p:spPr/>
        <p:txBody>
          <a:bodyPr/>
          <a:lstStyle/>
          <a:p>
            <a:pPr>
              <a:defRPr/>
            </a:pPr>
            <a:fld id="{2CEC5611-1CB1-4EF6-BCF1-B0C60DDFD4DB}" type="slidenum">
              <a:rPr lang="en-US" smtClean="0"/>
              <a:pPr>
                <a:defRPr/>
              </a:pPr>
              <a:t>‹#›</a:t>
            </a:fld>
            <a:endParaRPr lang="en-US"/>
          </a:p>
        </p:txBody>
      </p:sp>
    </p:spTree>
    <p:extLst>
      <p:ext uri="{BB962C8B-B14F-4D97-AF65-F5344CB8AC3E}">
        <p14:creationId xmlns:p14="http://schemas.microsoft.com/office/powerpoint/2010/main" val="1069902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2986" y="2350008"/>
            <a:ext cx="3154680" cy="1993392"/>
          </a:xfrm>
        </p:spPr>
        <p:txBody>
          <a:bodyPr anchor="b">
            <a:normAutofit/>
          </a:bodyPr>
          <a:lstStyle>
            <a:lvl1pPr>
              <a:defRPr sz="1913" b="0"/>
            </a:lvl1pPr>
          </a:lstStyle>
          <a:p>
            <a:r>
              <a:rPr lang="en-US"/>
              <a:t>Click to edit Master title style</a:t>
            </a:r>
            <a:endParaRPr/>
          </a:p>
        </p:txBody>
      </p:sp>
      <p:sp>
        <p:nvSpPr>
          <p:cNvPr id="3" name="Content Placeholder 2"/>
          <p:cNvSpPr>
            <a:spLocks noGrp="1"/>
          </p:cNvSpPr>
          <p:nvPr>
            <p:ph idx="1"/>
          </p:nvPr>
        </p:nvSpPr>
        <p:spPr>
          <a:xfrm>
            <a:off x="342900" y="758952"/>
            <a:ext cx="4972050" cy="5330952"/>
          </a:xfrm>
        </p:spPr>
        <p:txBody>
          <a:bodyPr>
            <a:normAutofit/>
          </a:bodyPr>
          <a:lstStyle>
            <a:lvl1pPr>
              <a:defRPr sz="1125"/>
            </a:lvl1pPr>
            <a:lvl2pPr>
              <a:defRPr sz="1013"/>
            </a:lvl2pPr>
            <a:lvl3pPr>
              <a:defRPr sz="900"/>
            </a:lvl3pPr>
            <a:lvl4pPr>
              <a:defRPr sz="788"/>
            </a:lvl4pPr>
            <a:lvl5pPr>
              <a:defRPr sz="788"/>
            </a:lvl5pPr>
            <a:lvl6pPr>
              <a:defRPr sz="788"/>
            </a:lvl6pPr>
            <a:lvl7pPr>
              <a:defRPr sz="788"/>
            </a:lvl7pPr>
            <a:lvl8pPr>
              <a:defRPr sz="788"/>
            </a:lvl8pPr>
            <a:lvl9pPr>
              <a:defRPr sz="78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5602986" y="4361688"/>
            <a:ext cx="3154680" cy="1728216"/>
          </a:xfrm>
        </p:spPr>
        <p:txBody>
          <a:bodyPr>
            <a:normAutofit/>
          </a:bodyPr>
          <a:lstStyle>
            <a:lvl1pPr marL="0" indent="0">
              <a:spcBef>
                <a:spcPts val="675"/>
              </a:spcBef>
              <a:buNone/>
              <a:defRPr sz="900"/>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vi-VN"/>
              <a:t>DSA- tHs. NguyễN thị ngọc diễm</a:t>
            </a:r>
            <a:endParaRPr lang="en-US"/>
          </a:p>
        </p:txBody>
      </p:sp>
      <p:sp>
        <p:nvSpPr>
          <p:cNvPr id="7" name="Slide Number Placeholder 6"/>
          <p:cNvSpPr>
            <a:spLocks noGrp="1"/>
          </p:cNvSpPr>
          <p:nvPr>
            <p:ph type="sldNum" sz="quarter" idx="12"/>
          </p:nvPr>
        </p:nvSpPr>
        <p:spPr/>
        <p:txBody>
          <a:bodyPr/>
          <a:lstStyle/>
          <a:p>
            <a:pPr>
              <a:defRPr/>
            </a:pPr>
            <a:fld id="{A38969F2-9502-4DA7-A8A8-D6AB5BB5F8DA}" type="slidenum">
              <a:rPr lang="en-US" smtClean="0"/>
              <a:pPr>
                <a:defRPr/>
              </a:pPr>
              <a:t>‹#›</a:t>
            </a:fld>
            <a:endParaRPr lang="en-US"/>
          </a:p>
        </p:txBody>
      </p:sp>
    </p:spTree>
    <p:extLst>
      <p:ext uri="{BB962C8B-B14F-4D97-AF65-F5344CB8AC3E}">
        <p14:creationId xmlns:p14="http://schemas.microsoft.com/office/powerpoint/2010/main" val="555660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2986" y="2350008"/>
            <a:ext cx="3154680" cy="1993392"/>
          </a:xfrm>
        </p:spPr>
        <p:txBody>
          <a:bodyPr anchor="b">
            <a:normAutofit/>
          </a:bodyPr>
          <a:lstStyle>
            <a:lvl1pPr>
              <a:defRPr sz="1913" b="0"/>
            </a:lvl1pPr>
          </a:lstStyle>
          <a:p>
            <a:r>
              <a:rPr lang="en-US"/>
              <a:t>Click to edit Master title style</a:t>
            </a:r>
            <a:endParaRPr/>
          </a:p>
        </p:txBody>
      </p:sp>
      <p:sp>
        <p:nvSpPr>
          <p:cNvPr id="3" name="Picture Placeholder 2"/>
          <p:cNvSpPr>
            <a:spLocks noGrp="1"/>
          </p:cNvSpPr>
          <p:nvPr>
            <p:ph type="pic" idx="1"/>
          </p:nvPr>
        </p:nvSpPr>
        <p:spPr>
          <a:xfrm>
            <a:off x="226314" y="502920"/>
            <a:ext cx="5026914" cy="5843016"/>
          </a:xfrm>
          <a:solidFill>
            <a:schemeClr val="accent1">
              <a:lumMod val="40000"/>
              <a:lumOff val="60000"/>
            </a:schemeClr>
          </a:solidFill>
        </p:spPr>
        <p:txBody>
          <a:bodyPr/>
          <a:lstStyle>
            <a:lvl1pPr marL="0" indent="0" algn="ctr">
              <a:buNone/>
              <a:defRPr sz="1800">
                <a:solidFill>
                  <a:schemeClr val="bg1"/>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4" name="Text Placeholder 3"/>
          <p:cNvSpPr>
            <a:spLocks noGrp="1"/>
          </p:cNvSpPr>
          <p:nvPr>
            <p:ph type="body" sz="half" idx="2"/>
          </p:nvPr>
        </p:nvSpPr>
        <p:spPr>
          <a:xfrm>
            <a:off x="5602986" y="4361688"/>
            <a:ext cx="3154680" cy="1728216"/>
          </a:xfrm>
        </p:spPr>
        <p:txBody>
          <a:bodyPr>
            <a:normAutofit/>
          </a:bodyPr>
          <a:lstStyle>
            <a:lvl1pPr marL="0" indent="0">
              <a:spcBef>
                <a:spcPts val="675"/>
              </a:spcBef>
              <a:buNone/>
              <a:defRPr sz="900"/>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vi-VN"/>
              <a:t>DSA- tHs. NguyễN thị ngọc diễm</a:t>
            </a:r>
            <a:endParaRPr lang="en-US"/>
          </a:p>
        </p:txBody>
      </p:sp>
      <p:sp>
        <p:nvSpPr>
          <p:cNvPr id="7" name="Slide Number Placeholder 6"/>
          <p:cNvSpPr>
            <a:spLocks noGrp="1"/>
          </p:cNvSpPr>
          <p:nvPr>
            <p:ph type="sldNum" sz="quarter" idx="12"/>
          </p:nvPr>
        </p:nvSpPr>
        <p:spPr/>
        <p:txBody>
          <a:bodyPr/>
          <a:lstStyle/>
          <a:p>
            <a:pPr>
              <a:defRPr/>
            </a:pPr>
            <a:fld id="{FE027345-41A6-41D3-8A04-0D37F1E3853A}" type="slidenum">
              <a:rPr lang="en-US" smtClean="0"/>
              <a:pPr>
                <a:defRPr/>
              </a:pPr>
              <a:t>‹#›</a:t>
            </a:fld>
            <a:endParaRPr lang="en-US"/>
          </a:p>
        </p:txBody>
      </p:sp>
    </p:spTree>
    <p:extLst>
      <p:ext uri="{BB962C8B-B14F-4D97-AF65-F5344CB8AC3E}">
        <p14:creationId xmlns:p14="http://schemas.microsoft.com/office/powerpoint/2010/main" val="2066165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67360"/>
            <a:ext cx="713232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005840" y="1901955"/>
            <a:ext cx="7132320" cy="412762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656832" y="6601968"/>
            <a:ext cx="720090" cy="237744"/>
          </a:xfrm>
          <a:prstGeom prst="rect">
            <a:avLst/>
          </a:prstGeom>
        </p:spPr>
        <p:txBody>
          <a:bodyPr vert="horz" lIns="91440" tIns="45720" rIns="91440" bIns="45720" rtlCol="0" anchor="ctr"/>
          <a:lstStyle>
            <a:lvl1pPr algn="r">
              <a:defRPr sz="45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1005840" y="6601968"/>
            <a:ext cx="5369814" cy="237744"/>
          </a:xfrm>
          <a:prstGeom prst="rect">
            <a:avLst/>
          </a:prstGeom>
        </p:spPr>
        <p:txBody>
          <a:bodyPr vert="horz" lIns="91440" tIns="45720" rIns="91440" bIns="45720" rtlCol="0" anchor="ctr"/>
          <a:lstStyle>
            <a:lvl1pPr algn="l">
              <a:defRPr sz="450" cap="all" baseline="0">
                <a:solidFill>
                  <a:schemeClr val="tx1">
                    <a:tint val="75000"/>
                  </a:schemeClr>
                </a:solidFill>
              </a:defRPr>
            </a:lvl1pPr>
          </a:lstStyle>
          <a:p>
            <a:pPr>
              <a:defRPr/>
            </a:pPr>
            <a:r>
              <a:rPr lang="vi-VN"/>
              <a:t>DSA- tHs. NguyễN thị ngọc diễm</a:t>
            </a:r>
            <a:endParaRPr lang="en-US"/>
          </a:p>
        </p:txBody>
      </p:sp>
      <p:sp>
        <p:nvSpPr>
          <p:cNvPr id="6" name="Slide Number Placeholder 5"/>
          <p:cNvSpPr>
            <a:spLocks noGrp="1"/>
          </p:cNvSpPr>
          <p:nvPr>
            <p:ph type="sldNum" sz="quarter" idx="4"/>
          </p:nvPr>
        </p:nvSpPr>
        <p:spPr>
          <a:xfrm>
            <a:off x="7658100" y="6601968"/>
            <a:ext cx="480060" cy="237744"/>
          </a:xfrm>
          <a:prstGeom prst="rect">
            <a:avLst/>
          </a:prstGeom>
        </p:spPr>
        <p:txBody>
          <a:bodyPr vert="horz" lIns="91440" tIns="45720" rIns="91440" bIns="45720" rtlCol="0" anchor="ctr"/>
          <a:lstStyle>
            <a:lvl1pPr algn="r">
              <a:defRPr sz="450">
                <a:solidFill>
                  <a:schemeClr val="tx1">
                    <a:tint val="75000"/>
                  </a:schemeClr>
                </a:solidFill>
              </a:defRPr>
            </a:lvl1pPr>
          </a:lstStyle>
          <a:p>
            <a:pPr>
              <a:defRPr/>
            </a:pPr>
            <a:fld id="{423FE268-376F-4D5E-A516-E0767C324C50}" type="slidenum">
              <a:rPr lang="en-US" smtClean="0"/>
              <a:pPr>
                <a:defRPr/>
              </a:pPr>
              <a:t>‹#›</a:t>
            </a:fld>
            <a:endParaRPr lang="en-US"/>
          </a:p>
        </p:txBody>
      </p:sp>
    </p:spTree>
    <p:extLst>
      <p:ext uri="{BB962C8B-B14F-4D97-AF65-F5344CB8AC3E}">
        <p14:creationId xmlns:p14="http://schemas.microsoft.com/office/powerpoint/2010/main" val="20224166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marL="0" indent="0" algn="l" defTabSz="514350" rtl="0" eaLnBrk="1" latinLnBrk="0" hangingPunct="1">
        <a:lnSpc>
          <a:spcPct val="90000"/>
        </a:lnSpc>
        <a:spcBef>
          <a:spcPct val="0"/>
        </a:spcBef>
        <a:buFont typeface="Arial" pitchFamily="34" charset="0"/>
        <a:buNone/>
        <a:defRPr sz="1913" kern="1200">
          <a:solidFill>
            <a:schemeClr val="tx1"/>
          </a:solidFill>
          <a:latin typeface="+mj-lt"/>
          <a:ea typeface="+mj-ea"/>
          <a:cs typeface="+mj-cs"/>
        </a:defRPr>
      </a:lvl1pPr>
    </p:titleStyle>
    <p:bodyStyle>
      <a:lvl1pPr marL="154305" indent="-128588" algn="l" defTabSz="514350" rtl="0" eaLnBrk="1" latinLnBrk="0" hangingPunct="1">
        <a:lnSpc>
          <a:spcPct val="90000"/>
        </a:lnSpc>
        <a:spcBef>
          <a:spcPts val="1013"/>
        </a:spcBef>
        <a:buSzPct val="80000"/>
        <a:buFont typeface="Arial" pitchFamily="34" charset="0"/>
        <a:buChar char="•"/>
        <a:defRPr sz="1125" kern="1200">
          <a:solidFill>
            <a:schemeClr val="tx1"/>
          </a:solidFill>
          <a:latin typeface="+mn-lt"/>
          <a:ea typeface="+mn-ea"/>
          <a:cs typeface="+mn-cs"/>
        </a:defRPr>
      </a:lvl1pPr>
      <a:lvl2pPr marL="334328" indent="-128588" algn="l" defTabSz="514350" rtl="0" eaLnBrk="1" latinLnBrk="0" hangingPunct="1">
        <a:lnSpc>
          <a:spcPct val="90000"/>
        </a:lnSpc>
        <a:spcBef>
          <a:spcPts val="563"/>
        </a:spcBef>
        <a:buSzPct val="80000"/>
        <a:buFont typeface="Arial" pitchFamily="34" charset="0"/>
        <a:buChar char="•"/>
        <a:defRPr sz="1013" kern="1200">
          <a:solidFill>
            <a:schemeClr val="tx1"/>
          </a:solidFill>
          <a:latin typeface="+mn-lt"/>
          <a:ea typeface="+mn-ea"/>
          <a:cs typeface="+mn-cs"/>
        </a:defRPr>
      </a:lvl2pPr>
      <a:lvl3pPr marL="514350" indent="-128588" algn="l" defTabSz="514350" rtl="0" eaLnBrk="1" latinLnBrk="0" hangingPunct="1">
        <a:lnSpc>
          <a:spcPct val="90000"/>
        </a:lnSpc>
        <a:spcBef>
          <a:spcPts val="450"/>
        </a:spcBef>
        <a:buSzPct val="80000"/>
        <a:buFont typeface="Arial" pitchFamily="34" charset="0"/>
        <a:buChar char="•"/>
        <a:defRPr sz="900" kern="1200">
          <a:solidFill>
            <a:schemeClr val="tx1"/>
          </a:solidFill>
          <a:latin typeface="+mn-lt"/>
          <a:ea typeface="+mn-ea"/>
          <a:cs typeface="+mn-cs"/>
        </a:defRPr>
      </a:lvl3pPr>
      <a:lvl4pPr marL="694373" indent="-128588" algn="l" defTabSz="514350" rtl="0" eaLnBrk="1" latinLnBrk="0" hangingPunct="1">
        <a:lnSpc>
          <a:spcPct val="90000"/>
        </a:lnSpc>
        <a:spcBef>
          <a:spcPts val="450"/>
        </a:spcBef>
        <a:buSzPct val="80000"/>
        <a:buFont typeface="Arial" pitchFamily="34" charset="0"/>
        <a:buChar char="•"/>
        <a:defRPr sz="788" kern="1200">
          <a:solidFill>
            <a:schemeClr val="tx1"/>
          </a:solidFill>
          <a:latin typeface="+mn-lt"/>
          <a:ea typeface="+mn-ea"/>
          <a:cs typeface="+mn-cs"/>
        </a:defRPr>
      </a:lvl4pPr>
      <a:lvl5pPr marL="874395" indent="-128588" algn="l" defTabSz="514350" rtl="0" eaLnBrk="1" latinLnBrk="0" hangingPunct="1">
        <a:lnSpc>
          <a:spcPct val="90000"/>
        </a:lnSpc>
        <a:spcBef>
          <a:spcPts val="450"/>
        </a:spcBef>
        <a:buSzPct val="80000"/>
        <a:buFont typeface="Arial" pitchFamily="34" charset="0"/>
        <a:buChar char="•"/>
        <a:defRPr sz="788" kern="1200">
          <a:solidFill>
            <a:schemeClr val="tx1"/>
          </a:solidFill>
          <a:latin typeface="+mn-lt"/>
          <a:ea typeface="+mn-ea"/>
          <a:cs typeface="+mn-cs"/>
        </a:defRPr>
      </a:lvl5pPr>
      <a:lvl6pPr marL="1054418" indent="-128588" algn="l" defTabSz="514350" rtl="0" eaLnBrk="1" latinLnBrk="0" hangingPunct="1">
        <a:lnSpc>
          <a:spcPct val="90000"/>
        </a:lnSpc>
        <a:spcBef>
          <a:spcPts val="450"/>
        </a:spcBef>
        <a:buFont typeface="Arial" pitchFamily="34" charset="0"/>
        <a:buChar char="•"/>
        <a:defRPr sz="788" kern="1200">
          <a:solidFill>
            <a:schemeClr val="tx1"/>
          </a:solidFill>
          <a:latin typeface="+mn-lt"/>
          <a:ea typeface="+mn-ea"/>
          <a:cs typeface="+mn-cs"/>
        </a:defRPr>
      </a:lvl6pPr>
      <a:lvl7pPr marL="1234440" indent="-128588" algn="l" defTabSz="514350" rtl="0" eaLnBrk="1" latinLnBrk="0" hangingPunct="1">
        <a:lnSpc>
          <a:spcPct val="90000"/>
        </a:lnSpc>
        <a:spcBef>
          <a:spcPts val="450"/>
        </a:spcBef>
        <a:buFont typeface="Arial" pitchFamily="34" charset="0"/>
        <a:buChar char="•"/>
        <a:defRPr sz="788" kern="1200" baseline="0">
          <a:solidFill>
            <a:schemeClr val="tx1"/>
          </a:solidFill>
          <a:latin typeface="+mn-lt"/>
          <a:ea typeface="+mn-ea"/>
          <a:cs typeface="+mn-cs"/>
        </a:defRPr>
      </a:lvl7pPr>
      <a:lvl8pPr marL="1414463" indent="-128588" algn="l" defTabSz="514350" rtl="0" eaLnBrk="1" latinLnBrk="0" hangingPunct="1">
        <a:lnSpc>
          <a:spcPct val="90000"/>
        </a:lnSpc>
        <a:spcBef>
          <a:spcPts val="450"/>
        </a:spcBef>
        <a:buFont typeface="Arial" pitchFamily="34" charset="0"/>
        <a:buChar char="•"/>
        <a:defRPr sz="788" kern="1200" baseline="0">
          <a:solidFill>
            <a:schemeClr val="tx1"/>
          </a:solidFill>
          <a:latin typeface="+mn-lt"/>
          <a:ea typeface="+mn-ea"/>
          <a:cs typeface="+mn-cs"/>
        </a:defRPr>
      </a:lvl8pPr>
      <a:lvl9pPr marL="1594485" indent="-128588" algn="l" defTabSz="514350" rtl="0" eaLnBrk="1" latinLnBrk="0" hangingPunct="1">
        <a:lnSpc>
          <a:spcPct val="90000"/>
        </a:lnSpc>
        <a:spcBef>
          <a:spcPts val="450"/>
        </a:spcBef>
        <a:buFont typeface="Arial" pitchFamily="34" charset="0"/>
        <a:buChar char="•"/>
        <a:defRPr sz="788" kern="1200" baseline="0">
          <a:solidFill>
            <a:schemeClr val="tx1"/>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1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67360"/>
            <a:ext cx="713232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005840" y="1901955"/>
            <a:ext cx="7132320" cy="412762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656832" y="6601968"/>
            <a:ext cx="720090" cy="237744"/>
          </a:xfrm>
          <a:prstGeom prst="rect">
            <a:avLst/>
          </a:prstGeom>
        </p:spPr>
        <p:txBody>
          <a:bodyPr vert="horz" lIns="91440" tIns="45720" rIns="91440" bIns="45720" rtlCol="0" anchor="ctr"/>
          <a:lstStyle>
            <a:lvl1pPr algn="r">
              <a:defRPr sz="45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1005840" y="6601968"/>
            <a:ext cx="5369814" cy="237744"/>
          </a:xfrm>
          <a:prstGeom prst="rect">
            <a:avLst/>
          </a:prstGeom>
        </p:spPr>
        <p:txBody>
          <a:bodyPr vert="horz" lIns="91440" tIns="45720" rIns="91440" bIns="45720" rtlCol="0" anchor="ctr"/>
          <a:lstStyle>
            <a:lvl1pPr algn="l">
              <a:defRPr sz="450" cap="all" baseline="0">
                <a:solidFill>
                  <a:schemeClr val="tx1">
                    <a:tint val="75000"/>
                  </a:schemeClr>
                </a:solidFill>
              </a:defRPr>
            </a:lvl1pPr>
          </a:lstStyle>
          <a:p>
            <a:pPr>
              <a:defRPr/>
            </a:pPr>
            <a:r>
              <a:rPr lang="vi-VN"/>
              <a:t>DSA- tHs. NguyễN thị ngọc diễm</a:t>
            </a:r>
            <a:endParaRPr lang="en-US" dirty="0"/>
          </a:p>
        </p:txBody>
      </p:sp>
      <p:sp>
        <p:nvSpPr>
          <p:cNvPr id="6" name="Slide Number Placeholder 5"/>
          <p:cNvSpPr>
            <a:spLocks noGrp="1"/>
          </p:cNvSpPr>
          <p:nvPr>
            <p:ph type="sldNum" sz="quarter" idx="4"/>
          </p:nvPr>
        </p:nvSpPr>
        <p:spPr>
          <a:xfrm>
            <a:off x="7658100" y="6601968"/>
            <a:ext cx="480060" cy="237744"/>
          </a:xfrm>
          <a:prstGeom prst="rect">
            <a:avLst/>
          </a:prstGeom>
        </p:spPr>
        <p:txBody>
          <a:bodyPr vert="horz" lIns="91440" tIns="45720" rIns="91440" bIns="45720" rtlCol="0" anchor="ctr"/>
          <a:lstStyle>
            <a:lvl1pPr algn="r">
              <a:defRPr sz="450">
                <a:solidFill>
                  <a:schemeClr val="tx1">
                    <a:tint val="75000"/>
                  </a:schemeClr>
                </a:solidFill>
              </a:defRPr>
            </a:lvl1pPr>
          </a:lstStyle>
          <a:p>
            <a:pPr>
              <a:defRPr/>
            </a:pPr>
            <a:fld id="{A18F3FF9-41A8-4863-B38E-6F2B950716E2}" type="slidenum">
              <a:rPr lang="en-US" smtClean="0"/>
              <a:pPr>
                <a:defRPr/>
              </a:pPr>
              <a:t>‹#›</a:t>
            </a:fld>
            <a:endParaRPr lang="en-US"/>
          </a:p>
        </p:txBody>
      </p:sp>
    </p:spTree>
    <p:extLst>
      <p:ext uri="{BB962C8B-B14F-4D97-AF65-F5344CB8AC3E}">
        <p14:creationId xmlns:p14="http://schemas.microsoft.com/office/powerpoint/2010/main" val="26602783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marL="0" indent="0" algn="l" defTabSz="514350" rtl="0" eaLnBrk="1" latinLnBrk="0" hangingPunct="1">
        <a:lnSpc>
          <a:spcPct val="90000"/>
        </a:lnSpc>
        <a:spcBef>
          <a:spcPct val="0"/>
        </a:spcBef>
        <a:buFont typeface="Arial" pitchFamily="34" charset="0"/>
        <a:buNone/>
        <a:defRPr sz="1913" kern="1200">
          <a:solidFill>
            <a:schemeClr val="tx1"/>
          </a:solidFill>
          <a:latin typeface="+mj-lt"/>
          <a:ea typeface="+mj-ea"/>
          <a:cs typeface="+mj-cs"/>
        </a:defRPr>
      </a:lvl1pPr>
    </p:titleStyle>
    <p:bodyStyle>
      <a:lvl1pPr marL="154305" indent="-128588" algn="l" defTabSz="514350" rtl="0" eaLnBrk="1" latinLnBrk="0" hangingPunct="1">
        <a:lnSpc>
          <a:spcPct val="90000"/>
        </a:lnSpc>
        <a:spcBef>
          <a:spcPts val="1013"/>
        </a:spcBef>
        <a:buSzPct val="80000"/>
        <a:buFont typeface="Arial" pitchFamily="34" charset="0"/>
        <a:buChar char="•"/>
        <a:defRPr sz="1125" kern="1200">
          <a:solidFill>
            <a:schemeClr val="tx1"/>
          </a:solidFill>
          <a:latin typeface="+mn-lt"/>
          <a:ea typeface="+mn-ea"/>
          <a:cs typeface="+mn-cs"/>
        </a:defRPr>
      </a:lvl1pPr>
      <a:lvl2pPr marL="334328" indent="-128588" algn="l" defTabSz="514350" rtl="0" eaLnBrk="1" latinLnBrk="0" hangingPunct="1">
        <a:lnSpc>
          <a:spcPct val="90000"/>
        </a:lnSpc>
        <a:spcBef>
          <a:spcPts val="563"/>
        </a:spcBef>
        <a:buSzPct val="80000"/>
        <a:buFont typeface="Arial" pitchFamily="34" charset="0"/>
        <a:buChar char="•"/>
        <a:defRPr sz="1013" kern="1200">
          <a:solidFill>
            <a:schemeClr val="tx1"/>
          </a:solidFill>
          <a:latin typeface="+mn-lt"/>
          <a:ea typeface="+mn-ea"/>
          <a:cs typeface="+mn-cs"/>
        </a:defRPr>
      </a:lvl2pPr>
      <a:lvl3pPr marL="514350" indent="-128588" algn="l" defTabSz="514350" rtl="0" eaLnBrk="1" latinLnBrk="0" hangingPunct="1">
        <a:lnSpc>
          <a:spcPct val="90000"/>
        </a:lnSpc>
        <a:spcBef>
          <a:spcPts val="450"/>
        </a:spcBef>
        <a:buSzPct val="80000"/>
        <a:buFont typeface="Arial" pitchFamily="34" charset="0"/>
        <a:buChar char="•"/>
        <a:defRPr sz="900" kern="1200">
          <a:solidFill>
            <a:schemeClr val="tx1"/>
          </a:solidFill>
          <a:latin typeface="+mn-lt"/>
          <a:ea typeface="+mn-ea"/>
          <a:cs typeface="+mn-cs"/>
        </a:defRPr>
      </a:lvl3pPr>
      <a:lvl4pPr marL="694373" indent="-128588" algn="l" defTabSz="514350" rtl="0" eaLnBrk="1" latinLnBrk="0" hangingPunct="1">
        <a:lnSpc>
          <a:spcPct val="90000"/>
        </a:lnSpc>
        <a:spcBef>
          <a:spcPts val="450"/>
        </a:spcBef>
        <a:buSzPct val="80000"/>
        <a:buFont typeface="Arial" pitchFamily="34" charset="0"/>
        <a:buChar char="•"/>
        <a:defRPr sz="788" kern="1200">
          <a:solidFill>
            <a:schemeClr val="tx1"/>
          </a:solidFill>
          <a:latin typeface="+mn-lt"/>
          <a:ea typeface="+mn-ea"/>
          <a:cs typeface="+mn-cs"/>
        </a:defRPr>
      </a:lvl4pPr>
      <a:lvl5pPr marL="874395" indent="-128588" algn="l" defTabSz="514350" rtl="0" eaLnBrk="1" latinLnBrk="0" hangingPunct="1">
        <a:lnSpc>
          <a:spcPct val="90000"/>
        </a:lnSpc>
        <a:spcBef>
          <a:spcPts val="450"/>
        </a:spcBef>
        <a:buSzPct val="80000"/>
        <a:buFont typeface="Arial" pitchFamily="34" charset="0"/>
        <a:buChar char="•"/>
        <a:defRPr sz="788" kern="1200">
          <a:solidFill>
            <a:schemeClr val="tx1"/>
          </a:solidFill>
          <a:latin typeface="+mn-lt"/>
          <a:ea typeface="+mn-ea"/>
          <a:cs typeface="+mn-cs"/>
        </a:defRPr>
      </a:lvl5pPr>
      <a:lvl6pPr marL="1054418" indent="-128588" algn="l" defTabSz="514350" rtl="0" eaLnBrk="1" latinLnBrk="0" hangingPunct="1">
        <a:lnSpc>
          <a:spcPct val="90000"/>
        </a:lnSpc>
        <a:spcBef>
          <a:spcPts val="450"/>
        </a:spcBef>
        <a:buFont typeface="Arial" pitchFamily="34" charset="0"/>
        <a:buChar char="•"/>
        <a:defRPr sz="788" kern="1200">
          <a:solidFill>
            <a:schemeClr val="tx1"/>
          </a:solidFill>
          <a:latin typeface="+mn-lt"/>
          <a:ea typeface="+mn-ea"/>
          <a:cs typeface="+mn-cs"/>
        </a:defRPr>
      </a:lvl6pPr>
      <a:lvl7pPr marL="1234440" indent="-128588" algn="l" defTabSz="514350" rtl="0" eaLnBrk="1" latinLnBrk="0" hangingPunct="1">
        <a:lnSpc>
          <a:spcPct val="90000"/>
        </a:lnSpc>
        <a:spcBef>
          <a:spcPts val="450"/>
        </a:spcBef>
        <a:buFont typeface="Arial" pitchFamily="34" charset="0"/>
        <a:buChar char="•"/>
        <a:defRPr sz="788" kern="1200" baseline="0">
          <a:solidFill>
            <a:schemeClr val="tx1"/>
          </a:solidFill>
          <a:latin typeface="+mn-lt"/>
          <a:ea typeface="+mn-ea"/>
          <a:cs typeface="+mn-cs"/>
        </a:defRPr>
      </a:lvl7pPr>
      <a:lvl8pPr marL="1414463" indent="-128588" algn="l" defTabSz="514350" rtl="0" eaLnBrk="1" latinLnBrk="0" hangingPunct="1">
        <a:lnSpc>
          <a:spcPct val="90000"/>
        </a:lnSpc>
        <a:spcBef>
          <a:spcPts val="450"/>
        </a:spcBef>
        <a:buFont typeface="Arial" pitchFamily="34" charset="0"/>
        <a:buChar char="•"/>
        <a:defRPr sz="788" kern="1200" baseline="0">
          <a:solidFill>
            <a:schemeClr val="tx1"/>
          </a:solidFill>
          <a:latin typeface="+mn-lt"/>
          <a:ea typeface="+mn-ea"/>
          <a:cs typeface="+mn-cs"/>
        </a:defRPr>
      </a:lvl8pPr>
      <a:lvl9pPr marL="1594485" indent="-128588" algn="l" defTabSz="514350" rtl="0" eaLnBrk="1" latinLnBrk="0" hangingPunct="1">
        <a:lnSpc>
          <a:spcPct val="90000"/>
        </a:lnSpc>
        <a:spcBef>
          <a:spcPts val="450"/>
        </a:spcBef>
        <a:buFont typeface="Arial" pitchFamily="34" charset="0"/>
        <a:buChar char="•"/>
        <a:defRPr sz="788" kern="1200" baseline="0">
          <a:solidFill>
            <a:schemeClr val="tx1"/>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Essence" TargetMode="External"/><Relationship Id="rId2" Type="http://schemas.openxmlformats.org/officeDocument/2006/relationships/hyperlink" Target="https://en.wikipedia.org/wiki/Mathematics" TargetMode="External"/><Relationship Id="rId1" Type="http://schemas.openxmlformats.org/officeDocument/2006/relationships/slideLayout" Target="../slideLayouts/slideLayout13.xml"/><Relationship Id="rId4" Type="http://schemas.openxmlformats.org/officeDocument/2006/relationships/hyperlink" Target="https://en.wikipedia.org/wiki/Phenomena"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9.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10.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458" name="Title 1"/>
          <p:cNvSpPr>
            <a:spLocks noGrp="1"/>
          </p:cNvSpPr>
          <p:nvPr>
            <p:ph type="ctrTitle"/>
          </p:nvPr>
        </p:nvSpPr>
        <p:spPr bwMode="auto">
          <a:xfrm>
            <a:off x="1543050" y="2571750"/>
            <a:ext cx="6000750" cy="1138428"/>
          </a:xfrm>
        </p:spPr>
        <p:txBody>
          <a:bodyPr vert="horz" wrap="square" lIns="68580" tIns="34290" rIns="68580" bIns="34290" numCol="1" rtlCol="0" anchor="b" anchorCtr="0" compatLnSpc="1">
            <a:prstTxWarp prst="textNoShape">
              <a:avLst/>
            </a:prstTxWarp>
            <a:normAutofit/>
          </a:bodyPr>
          <a:lstStyle/>
          <a:p>
            <a:r>
              <a:rPr lang="en-US" b="1" dirty="0">
                <a:latin typeface="Times New Roman" panose="02020603050405020304" pitchFamily="18" charset="0"/>
                <a:cs typeface="Times New Roman" panose="02020603050405020304" pitchFamily="18" charset="0"/>
              </a:rPr>
              <a:t>DANH SÁCH LIÊN KẾT Đ</a:t>
            </a:r>
            <a:r>
              <a:rPr lang="vi-VN" b="1" dirty="0">
                <a:latin typeface="Times New Roman" panose="02020603050405020304" pitchFamily="18" charset="0"/>
                <a:cs typeface="Times New Roman" panose="02020603050405020304" pitchFamily="18" charset="0"/>
              </a:rPr>
              <a:t>Ơ</a:t>
            </a:r>
            <a:r>
              <a:rPr lang="en-US" b="1" dirty="0">
                <a:latin typeface="Times New Roman" panose="02020603050405020304" pitchFamily="18" charset="0"/>
                <a:cs typeface="Times New Roman" panose="02020603050405020304" pitchFamily="18" charset="0"/>
              </a:rPr>
              <a:t>N</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(SINGLY LINKED LIST)</a:t>
            </a:r>
            <a:endParaRPr lang="en-US" sz="2700" dirty="0"/>
          </a:p>
        </p:txBody>
      </p:sp>
      <p:sp>
        <p:nvSpPr>
          <p:cNvPr id="2" name="Subtitle 1"/>
          <p:cNvSpPr>
            <a:spLocks noGrp="1"/>
          </p:cNvSpPr>
          <p:nvPr>
            <p:ph type="subTitle" idx="1"/>
          </p:nvPr>
        </p:nvSpPr>
        <p:spPr>
          <a:xfrm>
            <a:off x="4114800" y="4457700"/>
            <a:ext cx="5400675" cy="516636"/>
          </a:xfrm>
        </p:spPr>
        <p:txBody>
          <a:bodyPr/>
          <a:lstStyle/>
          <a:p>
            <a:r>
              <a:rPr lang="en-US" cap="none" dirty="0" err="1">
                <a:solidFill>
                  <a:schemeClr val="bg1">
                    <a:lumMod val="95000"/>
                  </a:schemeClr>
                </a:solidFill>
              </a:rPr>
              <a:t>ThS</a:t>
            </a:r>
            <a:r>
              <a:rPr lang="en-US" cap="none" dirty="0">
                <a:solidFill>
                  <a:schemeClr val="bg1">
                    <a:lumMod val="95000"/>
                  </a:schemeClr>
                </a:solidFill>
              </a:rPr>
              <a:t> Nguyễn </a:t>
            </a:r>
            <a:r>
              <a:rPr lang="en-US" cap="none" dirty="0" err="1">
                <a:solidFill>
                  <a:schemeClr val="bg1">
                    <a:lumMod val="95000"/>
                  </a:schemeClr>
                </a:solidFill>
              </a:rPr>
              <a:t>Thị</a:t>
            </a:r>
            <a:r>
              <a:rPr lang="en-US" cap="none" dirty="0">
                <a:solidFill>
                  <a:schemeClr val="bg1">
                    <a:lumMod val="95000"/>
                  </a:schemeClr>
                </a:solidFill>
              </a:rPr>
              <a:t> Ngọc </a:t>
            </a:r>
            <a:r>
              <a:rPr lang="en-US" cap="none" dirty="0" err="1">
                <a:solidFill>
                  <a:schemeClr val="bg1">
                    <a:lumMod val="95000"/>
                  </a:schemeClr>
                </a:solidFill>
              </a:rPr>
              <a:t>Diễm</a:t>
            </a:r>
            <a:endParaRPr lang="en-US" cap="none" dirty="0">
              <a:solidFill>
                <a:schemeClr val="bg1">
                  <a:lumMod val="95000"/>
                </a:schemeClr>
              </a:solidFill>
            </a:endParaRPr>
          </a:p>
          <a:p>
            <a:r>
              <a:rPr lang="en-US" cap="none" dirty="0">
                <a:solidFill>
                  <a:schemeClr val="bg1">
                    <a:lumMod val="95000"/>
                  </a:schemeClr>
                </a:solidFill>
              </a:rPr>
              <a:t>diemntn@uit.edu.vn</a:t>
            </a:r>
          </a:p>
          <a:p>
            <a:endParaRPr lang="en-US" dirty="0"/>
          </a:p>
        </p:txBody>
      </p:sp>
      <p:cxnSp>
        <p:nvCxnSpPr>
          <p:cNvPr id="5" name="Straight Connector 4"/>
          <p:cNvCxnSpPr/>
          <p:nvPr/>
        </p:nvCxnSpPr>
        <p:spPr>
          <a:xfrm>
            <a:off x="2114550" y="3771900"/>
            <a:ext cx="5257800" cy="0"/>
          </a:xfrm>
          <a:prstGeom prst="line">
            <a:avLst/>
          </a:prstGeom>
          <a:ln>
            <a:solidFill>
              <a:srgbClr val="0070C0"/>
            </a:solidFill>
          </a:ln>
        </p:spPr>
        <p:style>
          <a:lnRef idx="2">
            <a:schemeClr val="accent2"/>
          </a:lnRef>
          <a:fillRef idx="0">
            <a:schemeClr val="accent2"/>
          </a:fillRef>
          <a:effectRef idx="1">
            <a:schemeClr val="accent2"/>
          </a:effectRef>
          <a:fontRef idx="minor">
            <a:schemeClr val="tx1"/>
          </a:fontRef>
        </p:style>
      </p:cxnSp>
      <p:sp>
        <p:nvSpPr>
          <p:cNvPr id="6" name="Subtitle 1"/>
          <p:cNvSpPr txBox="1">
            <a:spLocks/>
          </p:cNvSpPr>
          <p:nvPr/>
        </p:nvSpPr>
        <p:spPr>
          <a:xfrm>
            <a:off x="1843088" y="3805270"/>
            <a:ext cx="5400675" cy="516636"/>
          </a:xfrm>
          <a:prstGeom prst="rect">
            <a:avLst/>
          </a:prstGeom>
        </p:spPr>
        <p:txBody>
          <a:bodyPr vert="horz" lIns="68580" tIns="34290" rIns="68580" bIns="34290" rtlCol="0">
            <a:normAutofit/>
          </a:bodyPr>
          <a:lstStyle>
            <a:lvl1pPr marL="0" indent="0" algn="ctr" defTabSz="685800" rtl="0" eaLnBrk="1" latinLnBrk="0" hangingPunct="1">
              <a:lnSpc>
                <a:spcPct val="90000"/>
              </a:lnSpc>
              <a:spcBef>
                <a:spcPts val="0"/>
              </a:spcBef>
              <a:buSzPct val="80000"/>
              <a:buFont typeface="Arial" pitchFamily="34" charset="0"/>
              <a:buNone/>
              <a:defRPr sz="2000" kern="1200" cap="all" baseline="0">
                <a:solidFill>
                  <a:schemeClr val="bg1"/>
                </a:solidFill>
                <a:latin typeface="+mn-lt"/>
                <a:ea typeface="+mn-ea"/>
                <a:cs typeface="+mn-cs"/>
              </a:defRPr>
            </a:lvl1pPr>
            <a:lvl2pPr marL="342900" indent="0" algn="ctr" defTabSz="685800" rtl="0" eaLnBrk="1" latinLnBrk="0" hangingPunct="1">
              <a:lnSpc>
                <a:spcPct val="90000"/>
              </a:lnSpc>
              <a:spcBef>
                <a:spcPts val="750"/>
              </a:spcBef>
              <a:buSzPct val="80000"/>
              <a:buFont typeface="Arial" pitchFamily="34" charset="0"/>
              <a:buNone/>
              <a:defRPr sz="2100" kern="1200">
                <a:solidFill>
                  <a:schemeClr val="tx1"/>
                </a:solidFill>
                <a:latin typeface="+mn-lt"/>
                <a:ea typeface="+mn-ea"/>
                <a:cs typeface="+mn-cs"/>
              </a:defRPr>
            </a:lvl2pPr>
            <a:lvl3pPr marL="685800" indent="0" algn="ctr" defTabSz="685800" rtl="0" eaLnBrk="1" latinLnBrk="0" hangingPunct="1">
              <a:lnSpc>
                <a:spcPct val="90000"/>
              </a:lnSpc>
              <a:spcBef>
                <a:spcPts val="600"/>
              </a:spcBef>
              <a:buSzPct val="80000"/>
              <a:buFont typeface="Arial" pitchFamily="34" charset="0"/>
              <a:buNone/>
              <a:defRPr sz="1800" kern="1200">
                <a:solidFill>
                  <a:schemeClr val="tx1"/>
                </a:solidFill>
                <a:latin typeface="+mn-lt"/>
                <a:ea typeface="+mn-ea"/>
                <a:cs typeface="+mn-cs"/>
              </a:defRPr>
            </a:lvl3pPr>
            <a:lvl4pPr marL="1028700" indent="0" algn="ctr" defTabSz="685800" rtl="0" eaLnBrk="1" latinLnBrk="0" hangingPunct="1">
              <a:lnSpc>
                <a:spcPct val="90000"/>
              </a:lnSpc>
              <a:spcBef>
                <a:spcPts val="600"/>
              </a:spcBef>
              <a:buSzPct val="80000"/>
              <a:buFont typeface="Arial" pitchFamily="34" charset="0"/>
              <a:buNone/>
              <a:defRPr sz="1500" kern="1200">
                <a:solidFill>
                  <a:schemeClr val="tx1"/>
                </a:solidFill>
                <a:latin typeface="+mn-lt"/>
                <a:ea typeface="+mn-ea"/>
                <a:cs typeface="+mn-cs"/>
              </a:defRPr>
            </a:lvl4pPr>
            <a:lvl5pPr marL="1371600" indent="0" algn="ctr" defTabSz="685800" rtl="0" eaLnBrk="1" latinLnBrk="0" hangingPunct="1">
              <a:lnSpc>
                <a:spcPct val="90000"/>
              </a:lnSpc>
              <a:spcBef>
                <a:spcPts val="600"/>
              </a:spcBef>
              <a:buSzPct val="80000"/>
              <a:buFont typeface="Arial" pitchFamily="34" charset="0"/>
              <a:buNone/>
              <a:defRPr sz="1500" kern="1200">
                <a:solidFill>
                  <a:schemeClr val="tx1"/>
                </a:solidFill>
                <a:latin typeface="+mn-lt"/>
                <a:ea typeface="+mn-ea"/>
                <a:cs typeface="+mn-cs"/>
              </a:defRPr>
            </a:lvl5pPr>
            <a:lvl6pPr marL="1714500" indent="0" algn="ctr" defTabSz="685800" rtl="0" eaLnBrk="1" latinLnBrk="0" hangingPunct="1">
              <a:lnSpc>
                <a:spcPct val="90000"/>
              </a:lnSpc>
              <a:spcBef>
                <a:spcPts val="600"/>
              </a:spcBef>
              <a:buFont typeface="Arial" pitchFamily="34" charset="0"/>
              <a:buNone/>
              <a:defRPr sz="1500" kern="1200">
                <a:solidFill>
                  <a:schemeClr val="tx1"/>
                </a:solidFill>
                <a:latin typeface="+mn-lt"/>
                <a:ea typeface="+mn-ea"/>
                <a:cs typeface="+mn-cs"/>
              </a:defRPr>
            </a:lvl6pPr>
            <a:lvl7pPr marL="2057400" indent="0" algn="ctr" defTabSz="685800" rtl="0" eaLnBrk="1" latinLnBrk="0" hangingPunct="1">
              <a:lnSpc>
                <a:spcPct val="90000"/>
              </a:lnSpc>
              <a:spcBef>
                <a:spcPts val="600"/>
              </a:spcBef>
              <a:buFont typeface="Arial" pitchFamily="34" charset="0"/>
              <a:buNone/>
              <a:defRPr sz="1500" kern="1200" baseline="0">
                <a:solidFill>
                  <a:schemeClr val="tx1"/>
                </a:solidFill>
                <a:latin typeface="+mn-lt"/>
                <a:ea typeface="+mn-ea"/>
                <a:cs typeface="+mn-cs"/>
              </a:defRPr>
            </a:lvl7pPr>
            <a:lvl8pPr marL="2400300" indent="0" algn="ctr" defTabSz="685800" rtl="0" eaLnBrk="1" latinLnBrk="0" hangingPunct="1">
              <a:lnSpc>
                <a:spcPct val="90000"/>
              </a:lnSpc>
              <a:spcBef>
                <a:spcPts val="600"/>
              </a:spcBef>
              <a:buFont typeface="Arial" pitchFamily="34" charset="0"/>
              <a:buNone/>
              <a:defRPr sz="1500" kern="1200" baseline="0">
                <a:solidFill>
                  <a:schemeClr val="tx1"/>
                </a:solidFill>
                <a:latin typeface="+mn-lt"/>
                <a:ea typeface="+mn-ea"/>
                <a:cs typeface="+mn-cs"/>
              </a:defRPr>
            </a:lvl8pPr>
            <a:lvl9pPr marL="2743200" indent="0" algn="ctr" defTabSz="685800" rtl="0" eaLnBrk="1" latinLnBrk="0" hangingPunct="1">
              <a:lnSpc>
                <a:spcPct val="90000"/>
              </a:lnSpc>
              <a:spcBef>
                <a:spcPts val="600"/>
              </a:spcBef>
              <a:buFont typeface="Arial" pitchFamily="34" charset="0"/>
              <a:buNone/>
              <a:defRPr sz="1500" kern="1200" baseline="0">
                <a:solidFill>
                  <a:schemeClr val="tx1"/>
                </a:solidFill>
                <a:latin typeface="+mn-lt"/>
                <a:ea typeface="+mn-ea"/>
                <a:cs typeface="+mn-cs"/>
              </a:defRPr>
            </a:lvl9pPr>
          </a:lstStyle>
          <a:p>
            <a:r>
              <a:rPr lang="en-US" sz="1500" dirty="0">
                <a:solidFill>
                  <a:prstClr val="white"/>
                </a:solidFill>
                <a:latin typeface="Calibri" panose="020F0502020204030204"/>
              </a:rPr>
              <a:t>Data Structures &amp; </a:t>
            </a:r>
            <a:r>
              <a:rPr lang="en-US" sz="1500" dirty="0" err="1">
                <a:solidFill>
                  <a:prstClr val="white"/>
                </a:solidFill>
                <a:latin typeface="Calibri" panose="020F0502020204030204"/>
              </a:rPr>
              <a:t>AlgorithmS</a:t>
            </a:r>
            <a:endParaRPr lang="en-US" sz="1500" dirty="0">
              <a:solidFill>
                <a:prstClr val="white"/>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Ví</a:t>
            </a:r>
            <a:r>
              <a:rPr lang="en-US"/>
              <a:t> </a:t>
            </a:r>
            <a:r>
              <a:rPr lang="en-US" err="1"/>
              <a:t>dụ</a:t>
            </a:r>
            <a:r>
              <a:rPr lang="en-US"/>
              <a:t>:</a:t>
            </a:r>
          </a:p>
        </p:txBody>
      </p:sp>
      <p:sp>
        <p:nvSpPr>
          <p:cNvPr id="3" name="Content Placeholder 2"/>
          <p:cNvSpPr>
            <a:spLocks noGrp="1"/>
          </p:cNvSpPr>
          <p:nvPr>
            <p:ph idx="1"/>
          </p:nvPr>
        </p:nvSpPr>
        <p:spPr/>
        <p:txBody>
          <a:bodyPr/>
          <a:lstStyle/>
          <a:p>
            <a:pPr algn="just">
              <a:defRPr/>
            </a:pPr>
            <a:r>
              <a:rPr lang="en-US" altLang="en-US" sz="2400" err="1"/>
              <a:t>Tạo</a:t>
            </a:r>
            <a:r>
              <a:rPr lang="en-US" altLang="en-US" sz="2400"/>
              <a:t> </a:t>
            </a:r>
            <a:r>
              <a:rPr lang="en-US" altLang="en-US" sz="2400" err="1"/>
              <a:t>danh</a:t>
            </a:r>
            <a:r>
              <a:rPr lang="en-US" altLang="en-US" sz="2400"/>
              <a:t> </a:t>
            </a:r>
            <a:r>
              <a:rPr lang="en-US" altLang="en-US" sz="2400" err="1"/>
              <a:t>sách</a:t>
            </a:r>
            <a:r>
              <a:rPr lang="en-US" altLang="en-US" sz="2400"/>
              <a:t> </a:t>
            </a:r>
            <a:r>
              <a:rPr lang="en-US" altLang="en-US" sz="2400" err="1"/>
              <a:t>liên</a:t>
            </a:r>
            <a:r>
              <a:rPr lang="en-US" altLang="en-US" sz="2400"/>
              <a:t> </a:t>
            </a:r>
            <a:r>
              <a:rPr lang="en-US" altLang="en-US" sz="2400" err="1"/>
              <a:t>kết</a:t>
            </a:r>
            <a:r>
              <a:rPr lang="en-US" altLang="en-US" sz="2400"/>
              <a:t> đ</a:t>
            </a:r>
            <a:r>
              <a:rPr lang="vi-VN" altLang="en-US" sz="2400"/>
              <a:t>ơ</a:t>
            </a:r>
            <a:r>
              <a:rPr lang="en-US" altLang="en-US" sz="2400"/>
              <a:t>n l</a:t>
            </a:r>
            <a:r>
              <a:rPr lang="vi-VN" altLang="en-US" sz="2400"/>
              <a:t>ư</a:t>
            </a:r>
            <a:r>
              <a:rPr lang="en-US" altLang="en-US" sz="2400"/>
              <a:t>u </a:t>
            </a:r>
            <a:r>
              <a:rPr lang="en-US" altLang="en-US" sz="2400" err="1"/>
              <a:t>các</a:t>
            </a:r>
            <a:r>
              <a:rPr lang="en-US" altLang="en-US" sz="2400"/>
              <a:t> </a:t>
            </a:r>
            <a:r>
              <a:rPr lang="en-US" altLang="en-US" sz="2400" err="1"/>
              <a:t>giá</a:t>
            </a:r>
            <a:r>
              <a:rPr lang="en-US" altLang="en-US" sz="2400"/>
              <a:t> </a:t>
            </a:r>
            <a:r>
              <a:rPr lang="en-US" altLang="en-US" sz="2400" err="1"/>
              <a:t>trị</a:t>
            </a:r>
            <a:r>
              <a:rPr lang="en-US" altLang="en-US" sz="2400"/>
              <a:t> </a:t>
            </a:r>
            <a:r>
              <a:rPr lang="en-US" altLang="en-US" sz="2400" err="1"/>
              <a:t>số</a:t>
            </a:r>
            <a:r>
              <a:rPr lang="en-US" altLang="en-US" sz="2400"/>
              <a:t> </a:t>
            </a:r>
            <a:r>
              <a:rPr lang="en-US" altLang="en-US" sz="2400" err="1"/>
              <a:t>tự</a:t>
            </a:r>
            <a:r>
              <a:rPr lang="en-US" altLang="en-US" sz="2400"/>
              <a:t> </a:t>
            </a:r>
            <a:r>
              <a:rPr lang="en-US" altLang="en-US" sz="2400" err="1"/>
              <a:t>nhiên</a:t>
            </a:r>
            <a:r>
              <a:rPr lang="en-US" altLang="en-US" sz="2400"/>
              <a:t>.</a:t>
            </a:r>
          </a:p>
        </p:txBody>
      </p:sp>
      <p:sp>
        <p:nvSpPr>
          <p:cNvPr id="4" name="Footer Placeholder 3"/>
          <p:cNvSpPr>
            <a:spLocks noGrp="1"/>
          </p:cNvSpPr>
          <p:nvPr>
            <p:ph type="ftr" sz="quarter" idx="11"/>
          </p:nvPr>
        </p:nvSpPr>
        <p:spPr/>
        <p:txBody>
          <a:bodyPr/>
          <a:lstStyle/>
          <a:p>
            <a:pPr>
              <a:defRPr/>
            </a:pPr>
            <a:r>
              <a:rPr lang="en-US"/>
              <a:t>DSA</a:t>
            </a:r>
          </a:p>
        </p:txBody>
      </p:sp>
      <p:sp>
        <p:nvSpPr>
          <p:cNvPr id="5" name="Slide Number Placeholder 4"/>
          <p:cNvSpPr>
            <a:spLocks noGrp="1"/>
          </p:cNvSpPr>
          <p:nvPr>
            <p:ph type="sldNum" sz="quarter" idx="12"/>
          </p:nvPr>
        </p:nvSpPr>
        <p:spPr/>
        <p:txBody>
          <a:bodyPr/>
          <a:lstStyle/>
          <a:p>
            <a:pPr>
              <a:defRPr/>
            </a:pPr>
            <a:fld id="{9341A368-4C28-4393-9F29-3C50F2E74AB6}" type="slidenum">
              <a:rPr lang="en-US" smtClean="0"/>
              <a:pPr>
                <a:defRPr/>
              </a:pPr>
              <a:t>10</a:t>
            </a:fld>
            <a:endParaRPr lang="en-US"/>
          </a:p>
        </p:txBody>
      </p:sp>
      <p:sp>
        <p:nvSpPr>
          <p:cNvPr id="6" name="Rectangle 5"/>
          <p:cNvSpPr/>
          <p:nvPr/>
        </p:nvSpPr>
        <p:spPr>
          <a:xfrm>
            <a:off x="381000" y="1371600"/>
            <a:ext cx="4953000" cy="4893647"/>
          </a:xfrm>
          <a:prstGeom prst="rect">
            <a:avLst/>
          </a:prstGeom>
        </p:spPr>
        <p:txBody>
          <a:bodyPr wrap="square">
            <a:spAutoFit/>
          </a:bodyPr>
          <a:lstStyle/>
          <a:p>
            <a:r>
              <a:rPr lang="en-US" sz="2400">
                <a:solidFill>
                  <a:srgbClr val="008000"/>
                </a:solidFill>
                <a:latin typeface="Consolas" panose="020B0609020204030204" pitchFamily="49" charset="0"/>
              </a:rPr>
              <a:t>// </a:t>
            </a:r>
            <a:r>
              <a:rPr lang="en-US" sz="2400" err="1">
                <a:solidFill>
                  <a:srgbClr val="008000"/>
                </a:solidFill>
                <a:latin typeface="Consolas" panose="020B0609020204030204" pitchFamily="49" charset="0"/>
              </a:rPr>
              <a:t>Cấu</a:t>
            </a:r>
            <a:r>
              <a:rPr lang="en-US" sz="2400">
                <a:solidFill>
                  <a:srgbClr val="008000"/>
                </a:solidFill>
                <a:latin typeface="Consolas" panose="020B0609020204030204" pitchFamily="49" charset="0"/>
              </a:rPr>
              <a:t> </a:t>
            </a:r>
            <a:r>
              <a:rPr lang="en-US" sz="2400" err="1">
                <a:solidFill>
                  <a:srgbClr val="008000"/>
                </a:solidFill>
                <a:latin typeface="Consolas" panose="020B0609020204030204" pitchFamily="49" charset="0"/>
              </a:rPr>
              <a:t>trúc</a:t>
            </a:r>
            <a:r>
              <a:rPr lang="en-US" sz="2400">
                <a:solidFill>
                  <a:srgbClr val="008000"/>
                </a:solidFill>
                <a:latin typeface="Consolas" panose="020B0609020204030204" pitchFamily="49" charset="0"/>
              </a:rPr>
              <a:t> </a:t>
            </a:r>
            <a:r>
              <a:rPr lang="en-US" sz="2400" err="1">
                <a:solidFill>
                  <a:srgbClr val="008000"/>
                </a:solidFill>
                <a:latin typeface="Consolas" panose="020B0609020204030204" pitchFamily="49" charset="0"/>
              </a:rPr>
              <a:t>của</a:t>
            </a:r>
            <a:r>
              <a:rPr lang="en-US" sz="2400">
                <a:solidFill>
                  <a:srgbClr val="008000"/>
                </a:solidFill>
                <a:latin typeface="Consolas" panose="020B0609020204030204" pitchFamily="49" charset="0"/>
              </a:rPr>
              <a:t> </a:t>
            </a:r>
            <a:r>
              <a:rPr lang="en-US" sz="2400" err="1">
                <a:solidFill>
                  <a:srgbClr val="008000"/>
                </a:solidFill>
                <a:latin typeface="Consolas" panose="020B0609020204030204" pitchFamily="49" charset="0"/>
              </a:rPr>
              <a:t>một</a:t>
            </a:r>
            <a:r>
              <a:rPr lang="en-US" sz="2400">
                <a:solidFill>
                  <a:srgbClr val="008000"/>
                </a:solidFill>
                <a:latin typeface="Consolas" panose="020B0609020204030204" pitchFamily="49" charset="0"/>
              </a:rPr>
              <a:t> node</a:t>
            </a:r>
            <a:endParaRPr lang="en-US" sz="2400">
              <a:solidFill>
                <a:srgbClr val="000000"/>
              </a:solidFill>
              <a:latin typeface="Consolas" panose="020B0609020204030204" pitchFamily="49" charset="0"/>
            </a:endParaRPr>
          </a:p>
          <a:p>
            <a:r>
              <a:rPr lang="en-US" sz="2400">
                <a:solidFill>
                  <a:srgbClr val="0000FF"/>
                </a:solidFill>
                <a:latin typeface="Consolas" panose="020B0609020204030204" pitchFamily="49" charset="0"/>
              </a:rPr>
              <a:t>struct</a:t>
            </a:r>
            <a:r>
              <a:rPr lang="en-US" sz="2400">
                <a:solidFill>
                  <a:srgbClr val="000000"/>
                </a:solidFill>
                <a:latin typeface="Consolas" panose="020B0609020204030204" pitchFamily="49" charset="0"/>
              </a:rPr>
              <a:t> </a:t>
            </a:r>
            <a:r>
              <a:rPr lang="en-US" sz="2400">
                <a:solidFill>
                  <a:srgbClr val="008B8B"/>
                </a:solidFill>
                <a:latin typeface="Consolas" panose="020B0609020204030204" pitchFamily="49" charset="0"/>
              </a:rPr>
              <a:t>NODE</a:t>
            </a:r>
            <a:r>
              <a:rPr lang="en-US" sz="2400">
                <a:solidFill>
                  <a:srgbClr val="000000"/>
                </a:solidFill>
                <a:latin typeface="Consolas" panose="020B0609020204030204" pitchFamily="49" charset="0"/>
              </a:rPr>
              <a:t> {</a:t>
            </a:r>
          </a:p>
          <a:p>
            <a:pPr lvl="1"/>
            <a:r>
              <a:rPr lang="en-US" sz="2400" err="1">
                <a:solidFill>
                  <a:srgbClr val="0000FF"/>
                </a:solidFill>
                <a:latin typeface="Consolas" panose="020B0609020204030204" pitchFamily="49" charset="0"/>
              </a:rPr>
              <a:t>int</a:t>
            </a:r>
            <a:r>
              <a:rPr lang="en-US" sz="2400">
                <a:solidFill>
                  <a:srgbClr val="000000"/>
                </a:solidFill>
                <a:latin typeface="Consolas" panose="020B0609020204030204" pitchFamily="49" charset="0"/>
              </a:rPr>
              <a:t> </a:t>
            </a:r>
            <a:r>
              <a:rPr lang="en-US" sz="2400">
                <a:solidFill>
                  <a:srgbClr val="8B0000"/>
                </a:solidFill>
                <a:latin typeface="Consolas" panose="020B0609020204030204" pitchFamily="49" charset="0"/>
              </a:rPr>
              <a:t>info</a:t>
            </a:r>
            <a:r>
              <a:rPr lang="en-US" sz="2400">
                <a:solidFill>
                  <a:srgbClr val="000000"/>
                </a:solidFill>
                <a:latin typeface="Consolas" panose="020B0609020204030204" pitchFamily="49" charset="0"/>
              </a:rPr>
              <a:t>;</a:t>
            </a:r>
          </a:p>
          <a:p>
            <a:pPr lvl="1"/>
            <a:r>
              <a:rPr lang="en-US" sz="2400">
                <a:solidFill>
                  <a:srgbClr val="008B8B"/>
                </a:solidFill>
                <a:latin typeface="Consolas" panose="020B0609020204030204" pitchFamily="49" charset="0"/>
              </a:rPr>
              <a:t>NODE</a:t>
            </a:r>
            <a:r>
              <a:rPr lang="en-US" sz="2400">
                <a:solidFill>
                  <a:srgbClr val="000000"/>
                </a:solidFill>
                <a:latin typeface="Consolas" panose="020B0609020204030204" pitchFamily="49" charset="0"/>
              </a:rPr>
              <a:t>* </a:t>
            </a:r>
            <a:r>
              <a:rPr lang="en-US" sz="2400" err="1">
                <a:solidFill>
                  <a:srgbClr val="8B0000"/>
                </a:solidFill>
                <a:latin typeface="Consolas" panose="020B0609020204030204" pitchFamily="49" charset="0"/>
              </a:rPr>
              <a:t>pNext</a:t>
            </a:r>
            <a:r>
              <a:rPr lang="en-US" sz="2400">
                <a:solidFill>
                  <a:srgbClr val="000000"/>
                </a:solidFill>
                <a:latin typeface="Consolas" panose="020B0609020204030204" pitchFamily="49" charset="0"/>
              </a:rPr>
              <a:t>;</a:t>
            </a:r>
          </a:p>
          <a:p>
            <a:r>
              <a:rPr lang="en-US" sz="2400">
                <a:solidFill>
                  <a:srgbClr val="000000"/>
                </a:solidFill>
                <a:latin typeface="Consolas" panose="020B0609020204030204" pitchFamily="49" charset="0"/>
              </a:rPr>
              <a:t>};</a:t>
            </a:r>
          </a:p>
          <a:p>
            <a:endParaRPr lang="en-US" sz="2400">
              <a:solidFill>
                <a:srgbClr val="000000"/>
              </a:solidFill>
              <a:latin typeface="Consolas" panose="020B0609020204030204" pitchFamily="49" charset="0"/>
            </a:endParaRPr>
          </a:p>
          <a:p>
            <a:r>
              <a:rPr lang="en-US" sz="2400">
                <a:solidFill>
                  <a:srgbClr val="008000"/>
                </a:solidFill>
                <a:latin typeface="Consolas" panose="020B0609020204030204" pitchFamily="49" charset="0"/>
              </a:rPr>
              <a:t>// </a:t>
            </a:r>
            <a:r>
              <a:rPr lang="en-US" sz="2400" err="1">
                <a:solidFill>
                  <a:srgbClr val="008000"/>
                </a:solidFill>
                <a:latin typeface="Consolas" panose="020B0609020204030204" pitchFamily="49" charset="0"/>
              </a:rPr>
              <a:t>Cấu</a:t>
            </a:r>
            <a:r>
              <a:rPr lang="en-US" sz="2400">
                <a:solidFill>
                  <a:srgbClr val="008000"/>
                </a:solidFill>
                <a:latin typeface="Consolas" panose="020B0609020204030204" pitchFamily="49" charset="0"/>
              </a:rPr>
              <a:t> </a:t>
            </a:r>
            <a:r>
              <a:rPr lang="en-US" sz="2400" err="1">
                <a:solidFill>
                  <a:srgbClr val="008000"/>
                </a:solidFill>
                <a:latin typeface="Consolas" panose="020B0609020204030204" pitchFamily="49" charset="0"/>
              </a:rPr>
              <a:t>trúc</a:t>
            </a:r>
            <a:r>
              <a:rPr lang="en-US" sz="2400">
                <a:solidFill>
                  <a:srgbClr val="008000"/>
                </a:solidFill>
                <a:latin typeface="Consolas" panose="020B0609020204030204" pitchFamily="49" charset="0"/>
              </a:rPr>
              <a:t> </a:t>
            </a:r>
            <a:r>
              <a:rPr lang="en-US" sz="2400" err="1">
                <a:solidFill>
                  <a:srgbClr val="008000"/>
                </a:solidFill>
                <a:latin typeface="Consolas" panose="020B0609020204030204" pitchFamily="49" charset="0"/>
              </a:rPr>
              <a:t>của</a:t>
            </a:r>
            <a:r>
              <a:rPr lang="en-US" sz="2400">
                <a:solidFill>
                  <a:srgbClr val="008000"/>
                </a:solidFill>
                <a:latin typeface="Consolas" panose="020B0609020204030204" pitchFamily="49" charset="0"/>
              </a:rPr>
              <a:t> </a:t>
            </a:r>
            <a:r>
              <a:rPr lang="en-US" sz="2400" err="1">
                <a:solidFill>
                  <a:srgbClr val="008000"/>
                </a:solidFill>
                <a:latin typeface="Consolas" panose="020B0609020204030204" pitchFamily="49" charset="0"/>
              </a:rPr>
              <a:t>một</a:t>
            </a:r>
            <a:r>
              <a:rPr lang="en-US" sz="2400">
                <a:solidFill>
                  <a:srgbClr val="008000"/>
                </a:solidFill>
                <a:latin typeface="Consolas" panose="020B0609020204030204" pitchFamily="49" charset="0"/>
              </a:rPr>
              <a:t> DSLK</a:t>
            </a:r>
            <a:endParaRPr lang="en-US" sz="2400">
              <a:solidFill>
                <a:srgbClr val="000000"/>
              </a:solidFill>
              <a:latin typeface="Consolas" panose="020B0609020204030204" pitchFamily="49" charset="0"/>
            </a:endParaRPr>
          </a:p>
          <a:p>
            <a:r>
              <a:rPr lang="en-US" sz="2400">
                <a:solidFill>
                  <a:srgbClr val="0000FF"/>
                </a:solidFill>
                <a:latin typeface="Consolas" panose="020B0609020204030204" pitchFamily="49" charset="0"/>
              </a:rPr>
              <a:t>struct</a:t>
            </a:r>
            <a:r>
              <a:rPr lang="en-US" sz="2400">
                <a:solidFill>
                  <a:srgbClr val="000000"/>
                </a:solidFill>
                <a:latin typeface="Consolas" panose="020B0609020204030204" pitchFamily="49" charset="0"/>
              </a:rPr>
              <a:t> </a:t>
            </a:r>
            <a:r>
              <a:rPr lang="en-US" sz="2400">
                <a:solidFill>
                  <a:srgbClr val="008B8B"/>
                </a:solidFill>
                <a:latin typeface="Consolas" panose="020B0609020204030204" pitchFamily="49" charset="0"/>
              </a:rPr>
              <a:t>LIST</a:t>
            </a:r>
            <a:r>
              <a:rPr lang="en-US" sz="2400">
                <a:solidFill>
                  <a:srgbClr val="000000"/>
                </a:solidFill>
                <a:latin typeface="Consolas" panose="020B0609020204030204" pitchFamily="49" charset="0"/>
              </a:rPr>
              <a:t> {</a:t>
            </a:r>
          </a:p>
          <a:p>
            <a:pPr lvl="1"/>
            <a:r>
              <a:rPr lang="en-US" sz="2400">
                <a:solidFill>
                  <a:srgbClr val="008B8B"/>
                </a:solidFill>
                <a:latin typeface="Consolas" panose="020B0609020204030204" pitchFamily="49" charset="0"/>
              </a:rPr>
              <a:t>NODE</a:t>
            </a:r>
            <a:r>
              <a:rPr lang="en-US" sz="2400">
                <a:solidFill>
                  <a:srgbClr val="000000"/>
                </a:solidFill>
                <a:latin typeface="Consolas" panose="020B0609020204030204" pitchFamily="49" charset="0"/>
              </a:rPr>
              <a:t>* </a:t>
            </a:r>
            <a:r>
              <a:rPr lang="en-US" sz="2400" err="1">
                <a:solidFill>
                  <a:srgbClr val="8B0000"/>
                </a:solidFill>
                <a:latin typeface="Consolas" panose="020B0609020204030204" pitchFamily="49" charset="0"/>
              </a:rPr>
              <a:t>pHead</a:t>
            </a:r>
            <a:r>
              <a:rPr lang="en-US" sz="2400">
                <a:solidFill>
                  <a:srgbClr val="000000"/>
                </a:solidFill>
                <a:latin typeface="Consolas" panose="020B0609020204030204" pitchFamily="49" charset="0"/>
              </a:rPr>
              <a:t>;</a:t>
            </a:r>
          </a:p>
          <a:p>
            <a:pPr lvl="1"/>
            <a:r>
              <a:rPr lang="en-US" sz="2400">
                <a:solidFill>
                  <a:srgbClr val="008B8B"/>
                </a:solidFill>
                <a:latin typeface="Consolas" panose="020B0609020204030204" pitchFamily="49" charset="0"/>
              </a:rPr>
              <a:t>NODE</a:t>
            </a:r>
            <a:r>
              <a:rPr lang="en-US" sz="2400">
                <a:solidFill>
                  <a:srgbClr val="000000"/>
                </a:solidFill>
                <a:latin typeface="Consolas" panose="020B0609020204030204" pitchFamily="49" charset="0"/>
              </a:rPr>
              <a:t>* </a:t>
            </a:r>
            <a:r>
              <a:rPr lang="en-US" sz="2400" err="1">
                <a:solidFill>
                  <a:srgbClr val="8B0000"/>
                </a:solidFill>
                <a:latin typeface="Consolas" panose="020B0609020204030204" pitchFamily="49" charset="0"/>
              </a:rPr>
              <a:t>pTail</a:t>
            </a:r>
            <a:r>
              <a:rPr lang="en-US" sz="2400">
                <a:solidFill>
                  <a:srgbClr val="000000"/>
                </a:solidFill>
                <a:latin typeface="Consolas" panose="020B0609020204030204" pitchFamily="49" charset="0"/>
              </a:rPr>
              <a:t>;</a:t>
            </a:r>
          </a:p>
          <a:p>
            <a:r>
              <a:rPr lang="en-US" sz="2400">
                <a:solidFill>
                  <a:srgbClr val="000000"/>
                </a:solidFill>
                <a:latin typeface="Consolas" panose="020B0609020204030204" pitchFamily="49" charset="0"/>
              </a:rPr>
              <a:t>};</a:t>
            </a:r>
          </a:p>
          <a:p>
            <a:endParaRPr lang="en-US" sz="2400">
              <a:solidFill>
                <a:srgbClr val="000000"/>
              </a:solidFill>
              <a:latin typeface="Consolas" panose="020B0609020204030204" pitchFamily="49" charset="0"/>
            </a:endParaRPr>
          </a:p>
          <a:p>
            <a:r>
              <a:rPr lang="en-US" sz="2400">
                <a:solidFill>
                  <a:srgbClr val="008B8B"/>
                </a:solidFill>
                <a:latin typeface="Consolas" panose="020B0609020204030204" pitchFamily="49" charset="0"/>
              </a:rPr>
              <a:t>LIST</a:t>
            </a:r>
            <a:r>
              <a:rPr lang="en-US" sz="2400">
                <a:solidFill>
                  <a:srgbClr val="000000"/>
                </a:solidFill>
                <a:latin typeface="Consolas" panose="020B0609020204030204" pitchFamily="49" charset="0"/>
              </a:rPr>
              <a:t> L;</a:t>
            </a:r>
            <a:endParaRPr lang="en-US" sz="2400"/>
          </a:p>
        </p:txBody>
      </p:sp>
    </p:spTree>
    <p:extLst>
      <p:ext uri="{BB962C8B-B14F-4D97-AF65-F5344CB8AC3E}">
        <p14:creationId xmlns:p14="http://schemas.microsoft.com/office/powerpoint/2010/main" val="1504038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err="1"/>
              <a:t>Lấy</a:t>
            </a:r>
            <a:r>
              <a:rPr lang="en-US"/>
              <a:t> 1 </a:t>
            </a:r>
            <a:r>
              <a:rPr lang="en-US" err="1"/>
              <a:t>phần</a:t>
            </a:r>
            <a:r>
              <a:rPr lang="en-US"/>
              <a:t> </a:t>
            </a:r>
            <a:r>
              <a:rPr lang="en-US" err="1"/>
              <a:t>tử</a:t>
            </a:r>
            <a:r>
              <a:rPr lang="en-US"/>
              <a:t> </a:t>
            </a:r>
            <a:r>
              <a:rPr lang="en-US" err="1"/>
              <a:t>từ</a:t>
            </a:r>
            <a:r>
              <a:rPr lang="en-US"/>
              <a:t> Queue</a:t>
            </a:r>
          </a:p>
        </p:txBody>
      </p:sp>
      <p:sp>
        <p:nvSpPr>
          <p:cNvPr id="284675" name="Rectangle 3"/>
          <p:cNvSpPr>
            <a:spLocks noGrp="1" noChangeArrowheads="1"/>
          </p:cNvSpPr>
          <p:nvPr>
            <p:ph idx="1"/>
          </p:nvPr>
        </p:nvSpPr>
        <p:spPr/>
        <p:txBody>
          <a:bodyPr>
            <a:noAutofit/>
          </a:bodyPr>
          <a:lstStyle/>
          <a:p>
            <a:pPr marL="34290" indent="0">
              <a:buNone/>
            </a:pPr>
            <a:r>
              <a:rPr lang="fr-FR" sz="2200">
                <a:solidFill>
                  <a:srgbClr val="0000FF"/>
                </a:solidFill>
                <a:latin typeface="Consolas" panose="020B0609020204030204" pitchFamily="49" charset="0"/>
              </a:rPr>
              <a:t>bool</a:t>
            </a:r>
            <a:r>
              <a:rPr lang="fr-FR" sz="2200">
                <a:solidFill>
                  <a:srgbClr val="000000"/>
                </a:solidFill>
                <a:latin typeface="Consolas" panose="020B0609020204030204" pitchFamily="49" charset="0"/>
              </a:rPr>
              <a:t> </a:t>
            </a:r>
            <a:r>
              <a:rPr lang="fr-FR" sz="2200">
                <a:solidFill>
                  <a:srgbClr val="483D8B"/>
                </a:solidFill>
                <a:latin typeface="Consolas" panose="020B0609020204030204" pitchFamily="49" charset="0"/>
              </a:rPr>
              <a:t>DeQueue</a:t>
            </a:r>
            <a:r>
              <a:rPr lang="fr-FR" sz="2200">
                <a:solidFill>
                  <a:srgbClr val="000000"/>
                </a:solidFill>
                <a:latin typeface="Consolas" panose="020B0609020204030204" pitchFamily="49" charset="0"/>
              </a:rPr>
              <a:t>(</a:t>
            </a:r>
            <a:r>
              <a:rPr lang="fr-FR" sz="2200">
                <a:solidFill>
                  <a:srgbClr val="008B8B"/>
                </a:solidFill>
                <a:latin typeface="Consolas" panose="020B0609020204030204" pitchFamily="49" charset="0"/>
              </a:rPr>
              <a:t>Queue</a:t>
            </a:r>
            <a:r>
              <a:rPr lang="fr-FR" sz="2200">
                <a:solidFill>
                  <a:srgbClr val="000000"/>
                </a:solidFill>
                <a:latin typeface="Consolas" panose="020B0609020204030204" pitchFamily="49" charset="0"/>
              </a:rPr>
              <a:t> &amp;</a:t>
            </a:r>
            <a:r>
              <a:rPr lang="fr-FR" sz="2200">
                <a:solidFill>
                  <a:srgbClr val="808080"/>
                </a:solidFill>
                <a:latin typeface="Consolas" panose="020B0609020204030204" pitchFamily="49" charset="0"/>
              </a:rPr>
              <a:t>q</a:t>
            </a:r>
            <a:r>
              <a:rPr lang="fr-FR" sz="2200">
                <a:solidFill>
                  <a:srgbClr val="000000"/>
                </a:solidFill>
                <a:latin typeface="Consolas" panose="020B0609020204030204" pitchFamily="49" charset="0"/>
              </a:rPr>
              <a:t>, </a:t>
            </a:r>
            <a:r>
              <a:rPr lang="fr-FR" sz="2200">
                <a:solidFill>
                  <a:srgbClr val="0000FF"/>
                </a:solidFill>
                <a:latin typeface="Consolas" panose="020B0609020204030204" pitchFamily="49" charset="0"/>
              </a:rPr>
              <a:t>int</a:t>
            </a:r>
            <a:r>
              <a:rPr lang="fr-FR" sz="2200">
                <a:solidFill>
                  <a:srgbClr val="000000"/>
                </a:solidFill>
                <a:latin typeface="Consolas" panose="020B0609020204030204" pitchFamily="49" charset="0"/>
              </a:rPr>
              <a:t> &amp;</a:t>
            </a:r>
            <a:r>
              <a:rPr lang="fr-FR" sz="2200">
                <a:solidFill>
                  <a:srgbClr val="808080"/>
                </a:solidFill>
                <a:latin typeface="Consolas" panose="020B0609020204030204" pitchFamily="49" charset="0"/>
              </a:rPr>
              <a:t>x</a:t>
            </a:r>
            <a:r>
              <a:rPr lang="fr-FR" sz="2200">
                <a:solidFill>
                  <a:srgbClr val="000000"/>
                </a:solidFill>
                <a:latin typeface="Consolas" panose="020B0609020204030204" pitchFamily="49" charset="0"/>
              </a:rPr>
              <a:t>) {</a:t>
            </a:r>
          </a:p>
          <a:p>
            <a:pPr marL="514350" lvl="2" indent="0">
              <a:buNone/>
            </a:pP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a:t>
            </a:r>
            <a:r>
              <a:rPr lang="en-US">
                <a:solidFill>
                  <a:srgbClr val="483D8B"/>
                </a:solidFill>
                <a:latin typeface="Consolas" panose="020B0609020204030204" pitchFamily="49" charset="0"/>
              </a:rPr>
              <a:t>isEmpty(q)==0</a:t>
            </a:r>
            <a:r>
              <a:rPr lang="en-US">
                <a:solidFill>
                  <a:srgbClr val="000000"/>
                </a:solidFill>
                <a:latin typeface="Consolas" panose="020B0609020204030204" pitchFamily="49" charset="0"/>
              </a:rPr>
              <a:t>) { </a:t>
            </a:r>
            <a:r>
              <a:rPr lang="en-US">
                <a:solidFill>
                  <a:srgbClr val="008000"/>
                </a:solidFill>
                <a:latin typeface="Consolas" panose="020B0609020204030204" pitchFamily="49" charset="0"/>
              </a:rPr>
              <a:t>//queue khong rong</a:t>
            </a:r>
            <a:endParaRPr lang="en-US">
              <a:solidFill>
                <a:srgbClr val="000000"/>
              </a:solidFill>
              <a:latin typeface="Consolas" panose="020B0609020204030204" pitchFamily="49" charset="0"/>
            </a:endParaRPr>
          </a:p>
          <a:p>
            <a:pPr marL="994410" lvl="4" indent="0">
              <a:buNone/>
            </a:pPr>
            <a:r>
              <a:rPr lang="fr-FR" sz="2200">
                <a:solidFill>
                  <a:srgbClr val="808080"/>
                </a:solidFill>
                <a:latin typeface="Consolas" panose="020B0609020204030204" pitchFamily="49" charset="0"/>
              </a:rPr>
              <a:t>x</a:t>
            </a:r>
            <a:r>
              <a:rPr lang="fr-FR" sz="2200">
                <a:solidFill>
                  <a:srgbClr val="000000"/>
                </a:solidFill>
                <a:latin typeface="Consolas" panose="020B0609020204030204" pitchFamily="49" charset="0"/>
              </a:rPr>
              <a:t> = </a:t>
            </a:r>
            <a:r>
              <a:rPr lang="fr-FR" sz="2200">
                <a:solidFill>
                  <a:srgbClr val="808080"/>
                </a:solidFill>
                <a:latin typeface="Consolas" panose="020B0609020204030204" pitchFamily="49" charset="0"/>
              </a:rPr>
              <a:t>q</a:t>
            </a:r>
            <a:r>
              <a:rPr lang="fr-FR" sz="2200">
                <a:solidFill>
                  <a:srgbClr val="000000"/>
                </a:solidFill>
                <a:latin typeface="Consolas" panose="020B0609020204030204" pitchFamily="49" charset="0"/>
              </a:rPr>
              <a:t>.</a:t>
            </a:r>
            <a:r>
              <a:rPr lang="fr-FR" sz="2200">
                <a:solidFill>
                  <a:srgbClr val="8B0000"/>
                </a:solidFill>
                <a:latin typeface="Consolas" panose="020B0609020204030204" pitchFamily="49" charset="0"/>
              </a:rPr>
              <a:t>a</a:t>
            </a:r>
            <a:r>
              <a:rPr lang="fr-FR" sz="2200">
                <a:solidFill>
                  <a:srgbClr val="000000"/>
                </a:solidFill>
                <a:latin typeface="Consolas" panose="020B0609020204030204" pitchFamily="49" charset="0"/>
              </a:rPr>
              <a:t>[</a:t>
            </a:r>
            <a:r>
              <a:rPr lang="fr-FR" sz="2200">
                <a:solidFill>
                  <a:srgbClr val="808080"/>
                </a:solidFill>
                <a:latin typeface="Consolas" panose="020B0609020204030204" pitchFamily="49" charset="0"/>
              </a:rPr>
              <a:t>q</a:t>
            </a:r>
            <a:r>
              <a:rPr lang="fr-FR" sz="2200">
                <a:solidFill>
                  <a:srgbClr val="000000"/>
                </a:solidFill>
                <a:latin typeface="Consolas" panose="020B0609020204030204" pitchFamily="49" charset="0"/>
              </a:rPr>
              <a:t>.</a:t>
            </a:r>
            <a:r>
              <a:rPr lang="fr-FR" sz="2200">
                <a:solidFill>
                  <a:srgbClr val="8B0000"/>
                </a:solidFill>
                <a:latin typeface="Consolas" panose="020B0609020204030204" pitchFamily="49" charset="0"/>
              </a:rPr>
              <a:t>Front</a:t>
            </a:r>
            <a:r>
              <a:rPr lang="fr-FR" sz="2200">
                <a:solidFill>
                  <a:srgbClr val="000000"/>
                </a:solidFill>
                <a:latin typeface="Consolas" panose="020B0609020204030204" pitchFamily="49" charset="0"/>
              </a:rPr>
              <a:t>];</a:t>
            </a:r>
          </a:p>
          <a:p>
            <a:pPr marL="994410" lvl="4" indent="0">
              <a:buNone/>
            </a:pPr>
            <a:r>
              <a:rPr lang="en-US" sz="2200">
                <a:solidFill>
                  <a:srgbClr val="808080"/>
                </a:solidFill>
                <a:latin typeface="Consolas" panose="020B0609020204030204" pitchFamily="49" charset="0"/>
              </a:rPr>
              <a:t>q</a:t>
            </a:r>
            <a:r>
              <a:rPr lang="en-US" sz="2200">
                <a:solidFill>
                  <a:srgbClr val="000000"/>
                </a:solidFill>
                <a:latin typeface="Consolas" panose="020B0609020204030204" pitchFamily="49" charset="0"/>
              </a:rPr>
              <a:t>.</a:t>
            </a:r>
            <a:r>
              <a:rPr lang="en-US" sz="2200">
                <a:solidFill>
                  <a:srgbClr val="8B0000"/>
                </a:solidFill>
                <a:latin typeface="Consolas" panose="020B0609020204030204" pitchFamily="49" charset="0"/>
              </a:rPr>
              <a:t>Front</a:t>
            </a:r>
            <a:r>
              <a:rPr lang="en-US" sz="2200">
                <a:solidFill>
                  <a:srgbClr val="000000"/>
                </a:solidFill>
                <a:latin typeface="Consolas" panose="020B0609020204030204" pitchFamily="49" charset="0"/>
              </a:rPr>
              <a:t>++;</a:t>
            </a:r>
          </a:p>
          <a:p>
            <a:pPr marL="994410" lvl="4" indent="0">
              <a:buNone/>
            </a:pPr>
            <a:r>
              <a:rPr lang="en-US" sz="2200">
                <a:solidFill>
                  <a:srgbClr val="0000FF"/>
                </a:solidFill>
                <a:latin typeface="Consolas" panose="020B0609020204030204" pitchFamily="49" charset="0"/>
              </a:rPr>
              <a:t>if</a:t>
            </a:r>
            <a:r>
              <a:rPr lang="en-US" sz="2200">
                <a:solidFill>
                  <a:srgbClr val="000000"/>
                </a:solidFill>
                <a:latin typeface="Consolas" panose="020B0609020204030204" pitchFamily="49" charset="0"/>
              </a:rPr>
              <a:t> (</a:t>
            </a:r>
            <a:r>
              <a:rPr lang="en-US" sz="2200">
                <a:solidFill>
                  <a:srgbClr val="808080"/>
                </a:solidFill>
                <a:latin typeface="Consolas" panose="020B0609020204030204" pitchFamily="49" charset="0"/>
              </a:rPr>
              <a:t>q</a:t>
            </a:r>
            <a:r>
              <a:rPr lang="en-US" sz="2200">
                <a:solidFill>
                  <a:srgbClr val="000000"/>
                </a:solidFill>
                <a:latin typeface="Consolas" panose="020B0609020204030204" pitchFamily="49" charset="0"/>
              </a:rPr>
              <a:t>.</a:t>
            </a:r>
            <a:r>
              <a:rPr lang="en-US" sz="2200">
                <a:solidFill>
                  <a:srgbClr val="8B0000"/>
                </a:solidFill>
                <a:latin typeface="Consolas" panose="020B0609020204030204" pitchFamily="49" charset="0"/>
              </a:rPr>
              <a:t>Front</a:t>
            </a:r>
            <a:r>
              <a:rPr lang="en-US" sz="2200">
                <a:solidFill>
                  <a:srgbClr val="000000"/>
                </a:solidFill>
                <a:latin typeface="Consolas" panose="020B0609020204030204" pitchFamily="49" charset="0"/>
              </a:rPr>
              <a:t>&gt;</a:t>
            </a:r>
            <a:r>
              <a:rPr lang="en-US" sz="2200">
                <a:solidFill>
                  <a:srgbClr val="808080"/>
                </a:solidFill>
                <a:latin typeface="Consolas" panose="020B0609020204030204" pitchFamily="49" charset="0"/>
              </a:rPr>
              <a:t>q</a:t>
            </a:r>
            <a:r>
              <a:rPr lang="en-US" sz="2200">
                <a:solidFill>
                  <a:srgbClr val="000000"/>
                </a:solidFill>
                <a:latin typeface="Consolas" panose="020B0609020204030204" pitchFamily="49" charset="0"/>
              </a:rPr>
              <a:t>.</a:t>
            </a:r>
            <a:r>
              <a:rPr lang="en-US" sz="2200">
                <a:solidFill>
                  <a:srgbClr val="8B0000"/>
                </a:solidFill>
                <a:latin typeface="Consolas" panose="020B0609020204030204" pitchFamily="49" charset="0"/>
              </a:rPr>
              <a:t>Rear</a:t>
            </a:r>
            <a:r>
              <a:rPr lang="en-US" sz="2200">
                <a:solidFill>
                  <a:srgbClr val="000000"/>
                </a:solidFill>
                <a:latin typeface="Consolas" panose="020B0609020204030204" pitchFamily="49" charset="0"/>
              </a:rPr>
              <a:t>) { </a:t>
            </a:r>
            <a:r>
              <a:rPr lang="en-US" sz="2200">
                <a:solidFill>
                  <a:srgbClr val="008000"/>
                </a:solidFill>
                <a:latin typeface="Consolas" panose="020B0609020204030204" pitchFamily="49" charset="0"/>
              </a:rPr>
              <a:t>//truong hop co mot phan tu</a:t>
            </a:r>
            <a:endParaRPr lang="en-US" sz="2200">
              <a:solidFill>
                <a:srgbClr val="000000"/>
              </a:solidFill>
              <a:latin typeface="Consolas" panose="020B0609020204030204" pitchFamily="49" charset="0"/>
            </a:endParaRPr>
          </a:p>
          <a:p>
            <a:pPr marL="1234440" lvl="5" indent="0">
              <a:buNone/>
            </a:pPr>
            <a:r>
              <a:rPr lang="en-US" sz="2200">
                <a:solidFill>
                  <a:srgbClr val="808080"/>
                </a:solidFill>
                <a:latin typeface="Consolas" panose="020B0609020204030204" pitchFamily="49" charset="0"/>
              </a:rPr>
              <a:t>q</a:t>
            </a:r>
            <a:r>
              <a:rPr lang="en-US" sz="2200">
                <a:solidFill>
                  <a:srgbClr val="000000"/>
                </a:solidFill>
                <a:latin typeface="Consolas" panose="020B0609020204030204" pitchFamily="49" charset="0"/>
              </a:rPr>
              <a:t>.</a:t>
            </a:r>
            <a:r>
              <a:rPr lang="en-US" sz="2200">
                <a:solidFill>
                  <a:srgbClr val="8B0000"/>
                </a:solidFill>
                <a:latin typeface="Consolas" panose="020B0609020204030204" pitchFamily="49" charset="0"/>
              </a:rPr>
              <a:t>Front</a:t>
            </a:r>
            <a:r>
              <a:rPr lang="en-US" sz="2200">
                <a:solidFill>
                  <a:srgbClr val="000000"/>
                </a:solidFill>
                <a:latin typeface="Consolas" panose="020B0609020204030204" pitchFamily="49" charset="0"/>
              </a:rPr>
              <a:t> = -1;</a:t>
            </a:r>
          </a:p>
          <a:p>
            <a:pPr marL="1234440" lvl="5" indent="0">
              <a:buNone/>
            </a:pPr>
            <a:r>
              <a:rPr lang="en-US" sz="2200">
                <a:solidFill>
                  <a:srgbClr val="808080"/>
                </a:solidFill>
                <a:latin typeface="Consolas" panose="020B0609020204030204" pitchFamily="49" charset="0"/>
              </a:rPr>
              <a:t>q</a:t>
            </a:r>
            <a:r>
              <a:rPr lang="en-US" sz="2200">
                <a:solidFill>
                  <a:srgbClr val="000000"/>
                </a:solidFill>
                <a:latin typeface="Consolas" panose="020B0609020204030204" pitchFamily="49" charset="0"/>
              </a:rPr>
              <a:t>.</a:t>
            </a:r>
            <a:r>
              <a:rPr lang="en-US" sz="2200">
                <a:solidFill>
                  <a:srgbClr val="8B0000"/>
                </a:solidFill>
                <a:latin typeface="Consolas" panose="020B0609020204030204" pitchFamily="49" charset="0"/>
              </a:rPr>
              <a:t>Rear</a:t>
            </a:r>
            <a:r>
              <a:rPr lang="en-US" sz="2200">
                <a:solidFill>
                  <a:srgbClr val="000000"/>
                </a:solidFill>
                <a:latin typeface="Consolas" panose="020B0609020204030204" pitchFamily="49" charset="0"/>
              </a:rPr>
              <a:t> = -1;</a:t>
            </a:r>
          </a:p>
          <a:p>
            <a:pPr marL="994410" lvl="4" indent="0">
              <a:buNone/>
            </a:pPr>
            <a:r>
              <a:rPr lang="en-US" sz="2200">
                <a:solidFill>
                  <a:srgbClr val="000000"/>
                </a:solidFill>
                <a:latin typeface="Consolas" panose="020B0609020204030204" pitchFamily="49" charset="0"/>
              </a:rPr>
              <a:t>}</a:t>
            </a:r>
          </a:p>
          <a:p>
            <a:pPr marL="994410" lvl="4" indent="0">
              <a:buNone/>
            </a:pPr>
            <a:r>
              <a:rPr lang="en-US" sz="2200">
                <a:solidFill>
                  <a:srgbClr val="0000FF"/>
                </a:solidFill>
                <a:latin typeface="Consolas" panose="020B0609020204030204" pitchFamily="49" charset="0"/>
              </a:rPr>
              <a:t>return</a:t>
            </a:r>
            <a:r>
              <a:rPr lang="en-US" sz="2200">
                <a:solidFill>
                  <a:srgbClr val="000000"/>
                </a:solidFill>
                <a:latin typeface="Consolas" panose="020B0609020204030204" pitchFamily="49" charset="0"/>
              </a:rPr>
              <a:t> 1;</a:t>
            </a:r>
          </a:p>
          <a:p>
            <a:pPr marL="514350" lvl="2" indent="0">
              <a:buNone/>
            </a:pPr>
            <a:r>
              <a:rPr lang="en-US">
                <a:solidFill>
                  <a:srgbClr val="000000"/>
                </a:solidFill>
                <a:latin typeface="Consolas" panose="020B0609020204030204" pitchFamily="49" charset="0"/>
              </a:rPr>
              <a:t>}</a:t>
            </a:r>
          </a:p>
          <a:p>
            <a:pPr marL="514350" lvl="2" indent="0">
              <a:buNone/>
            </a:pPr>
            <a:r>
              <a:rPr lang="en-US">
                <a:solidFill>
                  <a:srgbClr val="008000"/>
                </a:solidFill>
                <a:latin typeface="Consolas" panose="020B0609020204030204" pitchFamily="49" charset="0"/>
              </a:rPr>
              <a:t>//queue trong </a:t>
            </a:r>
            <a:endParaRPr lang="en-US">
              <a:solidFill>
                <a:srgbClr val="000000"/>
              </a:solidFill>
              <a:latin typeface="Consolas" panose="020B0609020204030204" pitchFamily="49" charset="0"/>
            </a:endParaRPr>
          </a:p>
          <a:p>
            <a:pPr marL="514350" lvl="2" indent="0">
              <a:buNone/>
            </a:pPr>
            <a:r>
              <a:rPr lang="en-US">
                <a:solidFill>
                  <a:srgbClr val="483D8B"/>
                </a:solidFill>
                <a:latin typeface="Consolas" panose="020B0609020204030204" pitchFamily="49" charset="0"/>
              </a:rPr>
              <a:t>printf</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"Queue rong"</a:t>
            </a:r>
            <a:r>
              <a:rPr lang="en-US">
                <a:solidFill>
                  <a:srgbClr val="000000"/>
                </a:solidFill>
                <a:latin typeface="Consolas" panose="020B0609020204030204" pitchFamily="49" charset="0"/>
              </a:rPr>
              <a:t>);</a:t>
            </a:r>
          </a:p>
          <a:p>
            <a:pPr marL="514350" lvl="2" indent="0">
              <a:buNone/>
            </a:pP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0;</a:t>
            </a:r>
          </a:p>
          <a:p>
            <a:pPr marL="34290" indent="0">
              <a:buNone/>
            </a:pPr>
            <a:r>
              <a:rPr lang="en-US" sz="2200">
                <a:solidFill>
                  <a:srgbClr val="000000"/>
                </a:solidFill>
                <a:latin typeface="Consolas" panose="020B0609020204030204" pitchFamily="49" charset="0"/>
              </a:rPr>
              <a:t>}</a:t>
            </a:r>
            <a:endParaRPr lang="en-US" sz="2200"/>
          </a:p>
        </p:txBody>
      </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100</a:t>
            </a:fld>
            <a:endParaRPr lang="en-US"/>
          </a:p>
        </p:txBody>
      </p:sp>
    </p:spTree>
    <p:extLst>
      <p:ext uri="{BB962C8B-B14F-4D97-AF65-F5344CB8AC3E}">
        <p14:creationId xmlns:p14="http://schemas.microsoft.com/office/powerpoint/2010/main" val="3374027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err="1"/>
              <a:t>Cài</a:t>
            </a:r>
            <a:r>
              <a:rPr lang="en-US"/>
              <a:t> </a:t>
            </a:r>
            <a:r>
              <a:rPr lang="en-US" err="1"/>
              <a:t>đặt</a:t>
            </a:r>
            <a:r>
              <a:rPr lang="en-US"/>
              <a:t> Queue </a:t>
            </a:r>
            <a:r>
              <a:rPr lang="en-US" err="1"/>
              <a:t>bằng</a:t>
            </a:r>
            <a:r>
              <a:rPr lang="en-US"/>
              <a:t> List</a:t>
            </a:r>
          </a:p>
        </p:txBody>
      </p:sp>
      <p:sp>
        <p:nvSpPr>
          <p:cNvPr id="286723" name="Rectangle 3"/>
          <p:cNvSpPr>
            <a:spLocks noGrp="1" noChangeArrowheads="1"/>
          </p:cNvSpPr>
          <p:nvPr>
            <p:ph idx="1"/>
          </p:nvPr>
        </p:nvSpPr>
        <p:spPr/>
        <p:txBody>
          <a:bodyPr/>
          <a:lstStyle/>
          <a:p>
            <a:r>
              <a:rPr lang="en-US"/>
              <a:t>Kiểm tra Queue có rỗng?</a:t>
            </a:r>
          </a:p>
          <a:p>
            <a:pPr marL="34290" indent="0">
              <a:buNone/>
            </a:pPr>
            <a:r>
              <a:rPr lang="en-US" sz="2400">
                <a:solidFill>
                  <a:srgbClr val="0000FF"/>
                </a:solidFill>
                <a:latin typeface="Consolas" panose="020B0609020204030204" pitchFamily="49" charset="0"/>
              </a:rPr>
              <a:t>bool</a:t>
            </a:r>
            <a:r>
              <a:rPr lang="en-US" sz="2400">
                <a:solidFill>
                  <a:srgbClr val="000000"/>
                </a:solidFill>
                <a:latin typeface="Consolas" panose="020B0609020204030204" pitchFamily="49" charset="0"/>
              </a:rPr>
              <a:t> </a:t>
            </a:r>
            <a:r>
              <a:rPr lang="en-US" sz="2400">
                <a:solidFill>
                  <a:srgbClr val="483D8B"/>
                </a:solidFill>
                <a:latin typeface="Consolas" panose="020B0609020204030204" pitchFamily="49" charset="0"/>
              </a:rPr>
              <a:t>isEmpty</a:t>
            </a:r>
            <a:r>
              <a:rPr lang="en-US" sz="2400">
                <a:solidFill>
                  <a:srgbClr val="000000"/>
                </a:solidFill>
                <a:latin typeface="Consolas" panose="020B0609020204030204" pitchFamily="49" charset="0"/>
              </a:rPr>
              <a:t>(</a:t>
            </a:r>
            <a:r>
              <a:rPr lang="en-US" sz="2400">
                <a:solidFill>
                  <a:srgbClr val="008B8B"/>
                </a:solidFill>
                <a:latin typeface="Consolas" panose="020B0609020204030204" pitchFamily="49" charset="0"/>
              </a:rPr>
              <a:t>LIST</a:t>
            </a:r>
            <a:r>
              <a:rPr lang="en-US" sz="2400">
                <a:solidFill>
                  <a:srgbClr val="000000"/>
                </a:solidFill>
                <a:latin typeface="Consolas" panose="020B0609020204030204" pitchFamily="49" charset="0"/>
              </a:rPr>
              <a:t> &amp;</a:t>
            </a:r>
            <a:r>
              <a:rPr lang="en-US" sz="2400">
                <a:solidFill>
                  <a:srgbClr val="808080"/>
                </a:solidFill>
                <a:latin typeface="Consolas" panose="020B0609020204030204" pitchFamily="49" charset="0"/>
              </a:rPr>
              <a:t>Q</a:t>
            </a:r>
            <a:r>
              <a:rPr lang="en-US" sz="2400">
                <a:solidFill>
                  <a:srgbClr val="000000"/>
                </a:solidFill>
                <a:latin typeface="Consolas" panose="020B0609020204030204" pitchFamily="49" charset="0"/>
              </a:rPr>
              <a:t>) {</a:t>
            </a:r>
          </a:p>
          <a:p>
            <a:pPr marL="514350" lvl="2" indent="0">
              <a:buNone/>
            </a:pPr>
            <a:r>
              <a:rPr lang="en-US" sz="2400">
                <a:solidFill>
                  <a:srgbClr val="0000FF"/>
                </a:solidFill>
                <a:latin typeface="Consolas" panose="020B0609020204030204" pitchFamily="49" charset="0"/>
              </a:rPr>
              <a:t>if</a:t>
            </a:r>
            <a:r>
              <a:rPr lang="en-US" sz="2400">
                <a:solidFill>
                  <a:srgbClr val="000000"/>
                </a:solidFill>
                <a:latin typeface="Consolas" panose="020B0609020204030204" pitchFamily="49" charset="0"/>
              </a:rPr>
              <a:t> (</a:t>
            </a:r>
            <a:r>
              <a:rPr lang="en-US" sz="2400">
                <a:solidFill>
                  <a:srgbClr val="808080"/>
                </a:solidFill>
                <a:latin typeface="Consolas" panose="020B0609020204030204" pitchFamily="49" charset="0"/>
              </a:rPr>
              <a:t>Q</a:t>
            </a:r>
            <a:r>
              <a:rPr lang="en-US" sz="2400">
                <a:solidFill>
                  <a:srgbClr val="000000"/>
                </a:solidFill>
                <a:latin typeface="Consolas" panose="020B0609020204030204" pitchFamily="49" charset="0"/>
              </a:rPr>
              <a:t>.</a:t>
            </a:r>
            <a:r>
              <a:rPr lang="en-US" sz="2400">
                <a:solidFill>
                  <a:srgbClr val="8B0000"/>
                </a:solidFill>
                <a:latin typeface="Consolas" panose="020B0609020204030204" pitchFamily="49" charset="0"/>
              </a:rPr>
              <a:t>pHead</a:t>
            </a:r>
            <a:r>
              <a:rPr lang="en-US" sz="2400">
                <a:solidFill>
                  <a:srgbClr val="000000"/>
                </a:solidFill>
                <a:latin typeface="Consolas" panose="020B0609020204030204" pitchFamily="49" charset="0"/>
              </a:rPr>
              <a:t> == </a:t>
            </a:r>
            <a:r>
              <a:rPr lang="en-US" sz="2400">
                <a:solidFill>
                  <a:srgbClr val="6F008A"/>
                </a:solidFill>
                <a:latin typeface="Consolas" panose="020B0609020204030204" pitchFamily="49" charset="0"/>
              </a:rPr>
              <a:t>NULL</a:t>
            </a:r>
            <a:r>
              <a:rPr lang="en-US" sz="2400">
                <a:solidFill>
                  <a:srgbClr val="000000"/>
                </a:solidFill>
                <a:latin typeface="Consolas" panose="020B0609020204030204" pitchFamily="49" charset="0"/>
              </a:rPr>
              <a:t>) </a:t>
            </a:r>
            <a:r>
              <a:rPr lang="en-US" sz="2400">
                <a:solidFill>
                  <a:srgbClr val="008000"/>
                </a:solidFill>
                <a:latin typeface="Consolas" panose="020B0609020204030204" pitchFamily="49" charset="0"/>
              </a:rPr>
              <a:t>//Queue rỗng</a:t>
            </a:r>
            <a:endParaRPr lang="en-US" sz="2400">
              <a:solidFill>
                <a:srgbClr val="000000"/>
              </a:solidFill>
              <a:latin typeface="Consolas" panose="020B0609020204030204" pitchFamily="49" charset="0"/>
            </a:endParaRPr>
          </a:p>
          <a:p>
            <a:pPr marL="514350" lvl="2" indent="0">
              <a:buNone/>
            </a:pPr>
            <a:r>
              <a:rPr lang="en-US" sz="2400">
                <a:solidFill>
                  <a:srgbClr val="0000FF"/>
                </a:solidFill>
                <a:latin typeface="Consolas" panose="020B0609020204030204" pitchFamily="49" charset="0"/>
              </a:rPr>
              <a:t>		return</a:t>
            </a:r>
            <a:r>
              <a:rPr lang="en-US" sz="2400">
                <a:solidFill>
                  <a:srgbClr val="000000"/>
                </a:solidFill>
                <a:latin typeface="Consolas" panose="020B0609020204030204" pitchFamily="49" charset="0"/>
              </a:rPr>
              <a:t> 1;</a:t>
            </a:r>
          </a:p>
          <a:p>
            <a:pPr marL="514350" lvl="2" indent="0">
              <a:buNone/>
            </a:pPr>
            <a:r>
              <a:rPr lang="en-US" sz="2400">
                <a:solidFill>
                  <a:srgbClr val="0000FF"/>
                </a:solidFill>
                <a:latin typeface="Consolas" panose="020B0609020204030204" pitchFamily="49" charset="0"/>
              </a:rPr>
              <a:t>return</a:t>
            </a:r>
            <a:r>
              <a:rPr lang="en-US" sz="2400">
                <a:solidFill>
                  <a:srgbClr val="000000"/>
                </a:solidFill>
                <a:latin typeface="Consolas" panose="020B0609020204030204" pitchFamily="49" charset="0"/>
              </a:rPr>
              <a:t> 0;</a:t>
            </a:r>
          </a:p>
          <a:p>
            <a:pPr marL="34290" indent="0">
              <a:buNone/>
            </a:pPr>
            <a:r>
              <a:rPr lang="en-US" sz="2400">
                <a:solidFill>
                  <a:srgbClr val="000000"/>
                </a:solidFill>
                <a:latin typeface="Consolas" panose="020B0609020204030204" pitchFamily="49" charset="0"/>
              </a:rPr>
              <a:t>}</a:t>
            </a:r>
            <a:endParaRPr lang="en-US" sz="2400"/>
          </a:p>
        </p:txBody>
      </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101</a:t>
            </a:fld>
            <a:endParaRPr lang="en-US"/>
          </a:p>
        </p:txBody>
      </p:sp>
    </p:spTree>
    <p:extLst>
      <p:ext uri="{BB962C8B-B14F-4D97-AF65-F5344CB8AC3E}">
        <p14:creationId xmlns:p14="http://schemas.microsoft.com/office/powerpoint/2010/main" val="2041613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err="1"/>
              <a:t>Thêm</a:t>
            </a:r>
            <a:r>
              <a:rPr lang="en-US"/>
              <a:t> 1 </a:t>
            </a:r>
            <a:r>
              <a:rPr lang="en-US" err="1"/>
              <a:t>phần</a:t>
            </a:r>
            <a:r>
              <a:rPr lang="en-US"/>
              <a:t> </a:t>
            </a:r>
            <a:r>
              <a:rPr lang="en-US" err="1"/>
              <a:t>tử</a:t>
            </a:r>
            <a:r>
              <a:rPr lang="en-US"/>
              <a:t> </a:t>
            </a:r>
            <a:r>
              <a:rPr lang="en-US" err="1"/>
              <a:t>vào</a:t>
            </a:r>
            <a:r>
              <a:rPr lang="en-US"/>
              <a:t> Queue</a:t>
            </a:r>
          </a:p>
        </p:txBody>
      </p:sp>
      <p:sp>
        <p:nvSpPr>
          <p:cNvPr id="287747" name="Rectangle 3"/>
          <p:cNvSpPr>
            <a:spLocks noGrp="1" noChangeArrowheads="1"/>
          </p:cNvSpPr>
          <p:nvPr>
            <p:ph idx="1"/>
          </p:nvPr>
        </p:nvSpPr>
        <p:spPr/>
        <p:txBody>
          <a:bodyPr>
            <a:normAutofit/>
          </a:bodyPr>
          <a:lstStyle/>
          <a:p>
            <a:pPr marL="34290" indent="0">
              <a:buNone/>
            </a:pPr>
            <a:r>
              <a:rPr lang="en-US" sz="2200">
                <a:solidFill>
                  <a:srgbClr val="0000FF"/>
                </a:solidFill>
                <a:latin typeface="Consolas" panose="020B0609020204030204" pitchFamily="49" charset="0"/>
              </a:rPr>
              <a:t>void</a:t>
            </a:r>
            <a:r>
              <a:rPr lang="en-US" sz="2200">
                <a:solidFill>
                  <a:srgbClr val="000000"/>
                </a:solidFill>
                <a:latin typeface="Consolas" panose="020B0609020204030204" pitchFamily="49" charset="0"/>
              </a:rPr>
              <a:t> </a:t>
            </a:r>
            <a:r>
              <a:rPr lang="en-US" sz="2200">
                <a:solidFill>
                  <a:srgbClr val="483D8B"/>
                </a:solidFill>
                <a:latin typeface="Consolas" panose="020B0609020204030204" pitchFamily="49" charset="0"/>
              </a:rPr>
              <a:t>EnQueue</a:t>
            </a:r>
            <a:r>
              <a:rPr lang="en-US" sz="2200">
                <a:solidFill>
                  <a:srgbClr val="000000"/>
                </a:solidFill>
                <a:latin typeface="Consolas" panose="020B0609020204030204" pitchFamily="49" charset="0"/>
              </a:rPr>
              <a:t>(</a:t>
            </a:r>
            <a:r>
              <a:rPr lang="en-US" sz="2200">
                <a:solidFill>
                  <a:srgbClr val="008B8B"/>
                </a:solidFill>
                <a:latin typeface="Consolas" panose="020B0609020204030204" pitchFamily="49" charset="0"/>
              </a:rPr>
              <a:t>LIST</a:t>
            </a:r>
            <a:r>
              <a:rPr lang="en-US" sz="2200">
                <a:solidFill>
                  <a:srgbClr val="000000"/>
                </a:solidFill>
                <a:latin typeface="Consolas" panose="020B0609020204030204" pitchFamily="49" charset="0"/>
              </a:rPr>
              <a:t> &amp;</a:t>
            </a:r>
            <a:r>
              <a:rPr lang="en-US" sz="2200">
                <a:solidFill>
                  <a:srgbClr val="808080"/>
                </a:solidFill>
                <a:latin typeface="Consolas" panose="020B0609020204030204" pitchFamily="49" charset="0"/>
              </a:rPr>
              <a:t>Q</a:t>
            </a:r>
            <a:r>
              <a:rPr lang="en-US" sz="2200">
                <a:solidFill>
                  <a:srgbClr val="000000"/>
                </a:solidFill>
                <a:latin typeface="Consolas" panose="020B0609020204030204" pitchFamily="49" charset="0"/>
              </a:rPr>
              <a:t>, </a:t>
            </a:r>
            <a:r>
              <a:rPr lang="en-US" sz="2200">
                <a:solidFill>
                  <a:srgbClr val="008B8B"/>
                </a:solidFill>
                <a:latin typeface="Consolas" panose="020B0609020204030204" pitchFamily="49" charset="0"/>
              </a:rPr>
              <a:t>NODE</a:t>
            </a:r>
            <a:r>
              <a:rPr lang="en-US" sz="2200">
                <a:solidFill>
                  <a:srgbClr val="000000"/>
                </a:solidFill>
                <a:latin typeface="Consolas" panose="020B0609020204030204" pitchFamily="49" charset="0"/>
              </a:rPr>
              <a:t> *</a:t>
            </a:r>
            <a:r>
              <a:rPr lang="en-US" sz="2200">
                <a:solidFill>
                  <a:srgbClr val="808080"/>
                </a:solidFill>
                <a:latin typeface="Consolas" panose="020B0609020204030204" pitchFamily="49" charset="0"/>
              </a:rPr>
              <a:t>p</a:t>
            </a:r>
            <a:r>
              <a:rPr lang="en-US" sz="2200">
                <a:solidFill>
                  <a:srgbClr val="000000"/>
                </a:solidFill>
                <a:latin typeface="Consolas" panose="020B0609020204030204" pitchFamily="49" charset="0"/>
              </a:rPr>
              <a:t>) {</a:t>
            </a:r>
          </a:p>
          <a:p>
            <a:pPr marL="514350" lvl="2" indent="0">
              <a:buNone/>
            </a:pP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Q</a:t>
            </a:r>
            <a:r>
              <a:rPr lang="en-US">
                <a:solidFill>
                  <a:srgbClr val="000000"/>
                </a:solidFill>
                <a:latin typeface="Consolas" panose="020B0609020204030204" pitchFamily="49" charset="0"/>
              </a:rPr>
              <a:t>.</a:t>
            </a:r>
            <a:r>
              <a:rPr lang="en-US">
                <a:solidFill>
                  <a:srgbClr val="8B0000"/>
                </a:solidFill>
                <a:latin typeface="Consolas" panose="020B0609020204030204" pitchFamily="49" charset="0"/>
              </a:rPr>
              <a:t>pHead</a:t>
            </a:r>
            <a:r>
              <a:rPr lang="en-US">
                <a:solidFill>
                  <a:srgbClr val="000000"/>
                </a:solidFill>
                <a:latin typeface="Consolas" panose="020B0609020204030204" pitchFamily="49" charset="0"/>
              </a:rPr>
              <a:t> == </a:t>
            </a:r>
            <a:r>
              <a:rPr lang="en-US">
                <a:solidFill>
                  <a:srgbClr val="6F008A"/>
                </a:solidFill>
                <a:latin typeface="Consolas" panose="020B0609020204030204" pitchFamily="49" charset="0"/>
              </a:rPr>
              <a:t>NULL</a:t>
            </a:r>
            <a:r>
              <a:rPr lang="en-US">
                <a:solidFill>
                  <a:srgbClr val="000000"/>
                </a:solidFill>
                <a:latin typeface="Consolas" panose="020B0609020204030204" pitchFamily="49" charset="0"/>
              </a:rPr>
              <a:t>) {</a:t>
            </a:r>
          </a:p>
          <a:p>
            <a:pPr marL="994410" lvl="4" indent="0">
              <a:buNone/>
            </a:pPr>
            <a:r>
              <a:rPr lang="en-US" sz="2200">
                <a:solidFill>
                  <a:srgbClr val="808080"/>
                </a:solidFill>
                <a:latin typeface="Consolas" panose="020B0609020204030204" pitchFamily="49" charset="0"/>
              </a:rPr>
              <a:t>Q</a:t>
            </a:r>
            <a:r>
              <a:rPr lang="en-US" sz="2200">
                <a:solidFill>
                  <a:srgbClr val="000000"/>
                </a:solidFill>
                <a:latin typeface="Consolas" panose="020B0609020204030204" pitchFamily="49" charset="0"/>
              </a:rPr>
              <a:t>.</a:t>
            </a:r>
            <a:r>
              <a:rPr lang="en-US" sz="2200">
                <a:solidFill>
                  <a:srgbClr val="8B0000"/>
                </a:solidFill>
                <a:latin typeface="Consolas" panose="020B0609020204030204" pitchFamily="49" charset="0"/>
              </a:rPr>
              <a:t>pHead</a:t>
            </a:r>
            <a:r>
              <a:rPr lang="en-US" sz="2200">
                <a:solidFill>
                  <a:srgbClr val="000000"/>
                </a:solidFill>
                <a:latin typeface="Consolas" panose="020B0609020204030204" pitchFamily="49" charset="0"/>
              </a:rPr>
              <a:t> = </a:t>
            </a:r>
            <a:r>
              <a:rPr lang="en-US" sz="2200">
                <a:solidFill>
                  <a:srgbClr val="808080"/>
                </a:solidFill>
                <a:latin typeface="Consolas" panose="020B0609020204030204" pitchFamily="49" charset="0"/>
              </a:rPr>
              <a:t>p</a:t>
            </a:r>
            <a:r>
              <a:rPr lang="en-US" sz="2200">
                <a:solidFill>
                  <a:srgbClr val="000000"/>
                </a:solidFill>
                <a:latin typeface="Consolas" panose="020B0609020204030204" pitchFamily="49" charset="0"/>
              </a:rPr>
              <a:t>;</a:t>
            </a:r>
          </a:p>
          <a:p>
            <a:pPr marL="994410" lvl="4" indent="0">
              <a:buNone/>
            </a:pPr>
            <a:r>
              <a:rPr lang="en-US" sz="2200">
                <a:solidFill>
                  <a:srgbClr val="808080"/>
                </a:solidFill>
                <a:latin typeface="Consolas" panose="020B0609020204030204" pitchFamily="49" charset="0"/>
              </a:rPr>
              <a:t>Q</a:t>
            </a:r>
            <a:r>
              <a:rPr lang="en-US" sz="2200">
                <a:solidFill>
                  <a:srgbClr val="000000"/>
                </a:solidFill>
                <a:latin typeface="Consolas" panose="020B0609020204030204" pitchFamily="49" charset="0"/>
              </a:rPr>
              <a:t>.</a:t>
            </a:r>
            <a:r>
              <a:rPr lang="en-US" sz="2200">
                <a:solidFill>
                  <a:srgbClr val="8B0000"/>
                </a:solidFill>
                <a:latin typeface="Consolas" panose="020B0609020204030204" pitchFamily="49" charset="0"/>
              </a:rPr>
              <a:t>pTail</a:t>
            </a:r>
            <a:r>
              <a:rPr lang="en-US" sz="2200">
                <a:solidFill>
                  <a:srgbClr val="000000"/>
                </a:solidFill>
                <a:latin typeface="Consolas" panose="020B0609020204030204" pitchFamily="49" charset="0"/>
              </a:rPr>
              <a:t> = </a:t>
            </a:r>
            <a:r>
              <a:rPr lang="en-US" sz="2200">
                <a:solidFill>
                  <a:srgbClr val="808080"/>
                </a:solidFill>
                <a:latin typeface="Consolas" panose="020B0609020204030204" pitchFamily="49" charset="0"/>
              </a:rPr>
              <a:t>p</a:t>
            </a:r>
            <a:r>
              <a:rPr lang="en-US" sz="2200">
                <a:solidFill>
                  <a:srgbClr val="000000"/>
                </a:solidFill>
                <a:latin typeface="Consolas" panose="020B0609020204030204" pitchFamily="49" charset="0"/>
              </a:rPr>
              <a:t>;</a:t>
            </a:r>
          </a:p>
          <a:p>
            <a:pPr marL="514350" lvl="2" indent="0">
              <a:buNone/>
            </a:pPr>
            <a:r>
              <a:rPr lang="en-US">
                <a:solidFill>
                  <a:srgbClr val="000000"/>
                </a:solidFill>
                <a:latin typeface="Consolas" panose="020B0609020204030204" pitchFamily="49" charset="0"/>
              </a:rPr>
              <a:t>}</a:t>
            </a:r>
          </a:p>
          <a:p>
            <a:pPr marL="514350" lvl="2" indent="0">
              <a:buNone/>
            </a:pPr>
            <a:r>
              <a:rPr lang="en-US">
                <a:solidFill>
                  <a:srgbClr val="0000FF"/>
                </a:solidFill>
                <a:latin typeface="Consolas" panose="020B0609020204030204" pitchFamily="49" charset="0"/>
              </a:rPr>
              <a:t>else</a:t>
            </a:r>
            <a:r>
              <a:rPr lang="en-US">
                <a:solidFill>
                  <a:srgbClr val="000000"/>
                </a:solidFill>
                <a:latin typeface="Consolas" panose="020B0609020204030204" pitchFamily="49" charset="0"/>
              </a:rPr>
              <a:t> {</a:t>
            </a:r>
          </a:p>
          <a:p>
            <a:pPr marL="994410" lvl="4" indent="0">
              <a:buNone/>
            </a:pPr>
            <a:r>
              <a:rPr lang="en-US" sz="2200">
                <a:solidFill>
                  <a:srgbClr val="808080"/>
                </a:solidFill>
                <a:latin typeface="Consolas" panose="020B0609020204030204" pitchFamily="49" charset="0"/>
              </a:rPr>
              <a:t>Q</a:t>
            </a:r>
            <a:r>
              <a:rPr lang="en-US" sz="2200">
                <a:solidFill>
                  <a:srgbClr val="000000"/>
                </a:solidFill>
                <a:latin typeface="Consolas" panose="020B0609020204030204" pitchFamily="49" charset="0"/>
              </a:rPr>
              <a:t>.</a:t>
            </a:r>
            <a:r>
              <a:rPr lang="en-US" sz="2200">
                <a:solidFill>
                  <a:srgbClr val="8B0000"/>
                </a:solidFill>
                <a:latin typeface="Consolas" panose="020B0609020204030204" pitchFamily="49" charset="0"/>
              </a:rPr>
              <a:t>pTail</a:t>
            </a:r>
            <a:r>
              <a:rPr lang="en-US" sz="2200">
                <a:solidFill>
                  <a:srgbClr val="000000"/>
                </a:solidFill>
                <a:latin typeface="Consolas" panose="020B0609020204030204" pitchFamily="49" charset="0"/>
              </a:rPr>
              <a:t>-&gt;</a:t>
            </a:r>
            <a:r>
              <a:rPr lang="en-US" sz="2200">
                <a:solidFill>
                  <a:srgbClr val="8B0000"/>
                </a:solidFill>
                <a:latin typeface="Consolas" panose="020B0609020204030204" pitchFamily="49" charset="0"/>
              </a:rPr>
              <a:t>pNext</a:t>
            </a:r>
            <a:r>
              <a:rPr lang="en-US" sz="2200">
                <a:solidFill>
                  <a:srgbClr val="000000"/>
                </a:solidFill>
                <a:latin typeface="Consolas" panose="020B0609020204030204" pitchFamily="49" charset="0"/>
              </a:rPr>
              <a:t> = </a:t>
            </a:r>
            <a:r>
              <a:rPr lang="en-US" sz="2200">
                <a:solidFill>
                  <a:srgbClr val="808080"/>
                </a:solidFill>
                <a:latin typeface="Consolas" panose="020B0609020204030204" pitchFamily="49" charset="0"/>
              </a:rPr>
              <a:t>p</a:t>
            </a:r>
            <a:r>
              <a:rPr lang="en-US" sz="2200">
                <a:solidFill>
                  <a:srgbClr val="000000"/>
                </a:solidFill>
                <a:latin typeface="Consolas" panose="020B0609020204030204" pitchFamily="49" charset="0"/>
              </a:rPr>
              <a:t>;</a:t>
            </a:r>
          </a:p>
          <a:p>
            <a:pPr marL="994410" lvl="4" indent="0">
              <a:buNone/>
            </a:pPr>
            <a:r>
              <a:rPr lang="en-US" sz="2200">
                <a:solidFill>
                  <a:srgbClr val="808080"/>
                </a:solidFill>
                <a:latin typeface="Consolas" panose="020B0609020204030204" pitchFamily="49" charset="0"/>
              </a:rPr>
              <a:t>Q</a:t>
            </a:r>
            <a:r>
              <a:rPr lang="en-US" sz="2200">
                <a:solidFill>
                  <a:srgbClr val="000000"/>
                </a:solidFill>
                <a:latin typeface="Consolas" panose="020B0609020204030204" pitchFamily="49" charset="0"/>
              </a:rPr>
              <a:t>.</a:t>
            </a:r>
            <a:r>
              <a:rPr lang="en-US" sz="2200">
                <a:solidFill>
                  <a:srgbClr val="8B0000"/>
                </a:solidFill>
                <a:latin typeface="Consolas" panose="020B0609020204030204" pitchFamily="49" charset="0"/>
              </a:rPr>
              <a:t>pTail</a:t>
            </a:r>
            <a:r>
              <a:rPr lang="en-US" sz="2200">
                <a:solidFill>
                  <a:srgbClr val="000000"/>
                </a:solidFill>
                <a:latin typeface="Consolas" panose="020B0609020204030204" pitchFamily="49" charset="0"/>
              </a:rPr>
              <a:t> = </a:t>
            </a:r>
            <a:r>
              <a:rPr lang="en-US" sz="2200">
                <a:solidFill>
                  <a:srgbClr val="808080"/>
                </a:solidFill>
                <a:latin typeface="Consolas" panose="020B0609020204030204" pitchFamily="49" charset="0"/>
              </a:rPr>
              <a:t>p</a:t>
            </a:r>
            <a:r>
              <a:rPr lang="en-US" sz="2200">
                <a:solidFill>
                  <a:srgbClr val="000000"/>
                </a:solidFill>
                <a:latin typeface="Consolas" panose="020B0609020204030204" pitchFamily="49" charset="0"/>
              </a:rPr>
              <a:t>;</a:t>
            </a:r>
          </a:p>
          <a:p>
            <a:pPr marL="514350" lvl="2" indent="0">
              <a:buNone/>
            </a:pPr>
            <a:r>
              <a:rPr lang="en-US">
                <a:solidFill>
                  <a:srgbClr val="000000"/>
                </a:solidFill>
                <a:latin typeface="Consolas" panose="020B0609020204030204" pitchFamily="49" charset="0"/>
              </a:rPr>
              <a:t>}</a:t>
            </a:r>
          </a:p>
          <a:p>
            <a:pPr marL="34290" indent="0">
              <a:buNone/>
            </a:pPr>
            <a:r>
              <a:rPr lang="en-US" sz="2200">
                <a:solidFill>
                  <a:srgbClr val="000000"/>
                </a:solidFill>
                <a:latin typeface="Consolas" panose="020B0609020204030204" pitchFamily="49" charset="0"/>
              </a:rPr>
              <a:t>}</a:t>
            </a:r>
            <a:endParaRPr lang="en-US" sz="2200"/>
          </a:p>
        </p:txBody>
      </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102</a:t>
            </a:fld>
            <a:endParaRPr lang="en-US"/>
          </a:p>
        </p:txBody>
      </p:sp>
    </p:spTree>
    <p:extLst>
      <p:ext uri="{BB962C8B-B14F-4D97-AF65-F5344CB8AC3E}">
        <p14:creationId xmlns:p14="http://schemas.microsoft.com/office/powerpoint/2010/main" val="2499831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err="1"/>
              <a:t>Lấy</a:t>
            </a:r>
            <a:r>
              <a:rPr lang="en-US"/>
              <a:t> 1 </a:t>
            </a:r>
            <a:r>
              <a:rPr lang="en-US" err="1"/>
              <a:t>phần</a:t>
            </a:r>
            <a:r>
              <a:rPr lang="en-US"/>
              <a:t> </a:t>
            </a:r>
            <a:r>
              <a:rPr lang="en-US" err="1"/>
              <a:t>tử</a:t>
            </a:r>
            <a:r>
              <a:rPr lang="en-US"/>
              <a:t> </a:t>
            </a:r>
            <a:r>
              <a:rPr lang="en-US" err="1"/>
              <a:t>từ</a:t>
            </a:r>
            <a:r>
              <a:rPr lang="en-US"/>
              <a:t> Queue</a:t>
            </a:r>
          </a:p>
        </p:txBody>
      </p:sp>
      <p:sp>
        <p:nvSpPr>
          <p:cNvPr id="288771" name="Rectangle 3"/>
          <p:cNvSpPr>
            <a:spLocks noGrp="1" noChangeArrowheads="1"/>
          </p:cNvSpPr>
          <p:nvPr>
            <p:ph idx="1"/>
          </p:nvPr>
        </p:nvSpPr>
        <p:spPr/>
        <p:txBody>
          <a:bodyPr>
            <a:noAutofit/>
          </a:bodyPr>
          <a:lstStyle/>
          <a:p>
            <a:pPr marL="34290" indent="0">
              <a:buNone/>
            </a:pPr>
            <a:r>
              <a:rPr lang="fr-FR" sz="2200">
                <a:solidFill>
                  <a:srgbClr val="0000FF"/>
                </a:solidFill>
                <a:latin typeface="Consolas" panose="020B0609020204030204" pitchFamily="49" charset="0"/>
              </a:rPr>
              <a:t>int</a:t>
            </a:r>
            <a:r>
              <a:rPr lang="fr-FR" sz="2200">
                <a:solidFill>
                  <a:srgbClr val="000000"/>
                </a:solidFill>
                <a:latin typeface="Consolas" panose="020B0609020204030204" pitchFamily="49" charset="0"/>
              </a:rPr>
              <a:t> </a:t>
            </a:r>
            <a:r>
              <a:rPr lang="fr-FR" sz="2200">
                <a:solidFill>
                  <a:srgbClr val="483D8B"/>
                </a:solidFill>
                <a:latin typeface="Consolas" panose="020B0609020204030204" pitchFamily="49" charset="0"/>
              </a:rPr>
              <a:t>DeQueue</a:t>
            </a:r>
            <a:r>
              <a:rPr lang="fr-FR" sz="2200">
                <a:solidFill>
                  <a:srgbClr val="000000"/>
                </a:solidFill>
                <a:latin typeface="Consolas" panose="020B0609020204030204" pitchFamily="49" charset="0"/>
              </a:rPr>
              <a:t>(</a:t>
            </a:r>
            <a:r>
              <a:rPr lang="fr-FR" sz="2200">
                <a:solidFill>
                  <a:srgbClr val="008B8B"/>
                </a:solidFill>
                <a:latin typeface="Consolas" panose="020B0609020204030204" pitchFamily="49" charset="0"/>
              </a:rPr>
              <a:t>LIST</a:t>
            </a:r>
            <a:r>
              <a:rPr lang="fr-FR" sz="2200">
                <a:solidFill>
                  <a:srgbClr val="000000"/>
                </a:solidFill>
                <a:latin typeface="Consolas" panose="020B0609020204030204" pitchFamily="49" charset="0"/>
              </a:rPr>
              <a:t> &amp;Q, </a:t>
            </a:r>
            <a:r>
              <a:rPr lang="fr-FR" sz="2200">
                <a:solidFill>
                  <a:srgbClr val="0000FF"/>
                </a:solidFill>
                <a:latin typeface="Consolas" panose="020B0609020204030204" pitchFamily="49" charset="0"/>
              </a:rPr>
              <a:t>int</a:t>
            </a:r>
            <a:r>
              <a:rPr lang="fr-FR" sz="2200">
                <a:solidFill>
                  <a:srgbClr val="000000"/>
                </a:solidFill>
                <a:latin typeface="Consolas" panose="020B0609020204030204" pitchFamily="49" charset="0"/>
              </a:rPr>
              <a:t> &amp;x) {</a:t>
            </a:r>
          </a:p>
          <a:p>
            <a:pPr marL="514350" lvl="2" indent="0">
              <a:buNone/>
            </a:pPr>
            <a:r>
              <a:rPr lang="en-US">
                <a:solidFill>
                  <a:srgbClr val="008B8B"/>
                </a:solidFill>
                <a:latin typeface="Consolas" panose="020B0609020204030204" pitchFamily="49" charset="0"/>
              </a:rPr>
              <a:t>NODE</a:t>
            </a:r>
            <a:r>
              <a:rPr lang="en-US">
                <a:solidFill>
                  <a:srgbClr val="000000"/>
                </a:solidFill>
                <a:latin typeface="Consolas" panose="020B0609020204030204" pitchFamily="49" charset="0"/>
              </a:rPr>
              <a:t> *p;</a:t>
            </a:r>
          </a:p>
          <a:p>
            <a:pPr marL="514350" lvl="2" indent="0">
              <a:buNone/>
            </a:pP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a:t>
            </a:r>
            <a:r>
              <a:rPr lang="en-US">
                <a:solidFill>
                  <a:srgbClr val="483D8B"/>
                </a:solidFill>
                <a:latin typeface="Consolas" panose="020B0609020204030204" pitchFamily="49" charset="0"/>
              </a:rPr>
              <a:t>isEmpty</a:t>
            </a:r>
            <a:r>
              <a:rPr lang="en-US">
                <a:solidFill>
                  <a:srgbClr val="000000"/>
                </a:solidFill>
                <a:latin typeface="Consolas" panose="020B0609020204030204" pitchFamily="49" charset="0"/>
              </a:rPr>
              <a:t>(Q) != 1) {</a:t>
            </a:r>
          </a:p>
          <a:p>
            <a:pPr marL="994410" lvl="4" indent="0">
              <a:buNone/>
            </a:pPr>
            <a:r>
              <a:rPr lang="en-US" sz="2200">
                <a:solidFill>
                  <a:srgbClr val="0000FF"/>
                </a:solidFill>
                <a:latin typeface="Consolas" panose="020B0609020204030204" pitchFamily="49" charset="0"/>
              </a:rPr>
              <a:t>if</a:t>
            </a:r>
            <a:r>
              <a:rPr lang="en-US" sz="2200">
                <a:solidFill>
                  <a:srgbClr val="000000"/>
                </a:solidFill>
                <a:latin typeface="Consolas" panose="020B0609020204030204" pitchFamily="49" charset="0"/>
              </a:rPr>
              <a:t> (Q.</a:t>
            </a:r>
            <a:r>
              <a:rPr lang="en-US" sz="2200">
                <a:solidFill>
                  <a:srgbClr val="8B0000"/>
                </a:solidFill>
                <a:latin typeface="Consolas" panose="020B0609020204030204" pitchFamily="49" charset="0"/>
              </a:rPr>
              <a:t>pHead</a:t>
            </a:r>
            <a:r>
              <a:rPr lang="en-US" sz="2200">
                <a:solidFill>
                  <a:srgbClr val="000000"/>
                </a:solidFill>
                <a:latin typeface="Consolas" panose="020B0609020204030204" pitchFamily="49" charset="0"/>
              </a:rPr>
              <a:t> != </a:t>
            </a:r>
            <a:r>
              <a:rPr lang="en-US" sz="2200">
                <a:solidFill>
                  <a:srgbClr val="6F008A"/>
                </a:solidFill>
                <a:latin typeface="Consolas" panose="020B0609020204030204" pitchFamily="49" charset="0"/>
              </a:rPr>
              <a:t>NULL</a:t>
            </a:r>
            <a:r>
              <a:rPr lang="en-US" sz="2200">
                <a:solidFill>
                  <a:srgbClr val="000000"/>
                </a:solidFill>
                <a:latin typeface="Consolas" panose="020B0609020204030204" pitchFamily="49" charset="0"/>
              </a:rPr>
              <a:t>) {</a:t>
            </a:r>
          </a:p>
          <a:p>
            <a:pPr marL="1474470" lvl="6" indent="0">
              <a:buNone/>
            </a:pPr>
            <a:r>
              <a:rPr lang="en-US" sz="2200">
                <a:solidFill>
                  <a:srgbClr val="000000"/>
                </a:solidFill>
                <a:latin typeface="Consolas" panose="020B0609020204030204" pitchFamily="49" charset="0"/>
              </a:rPr>
              <a:t>p = Q.</a:t>
            </a:r>
            <a:r>
              <a:rPr lang="en-US" sz="2200">
                <a:solidFill>
                  <a:srgbClr val="8B0000"/>
                </a:solidFill>
                <a:latin typeface="Consolas" panose="020B0609020204030204" pitchFamily="49" charset="0"/>
              </a:rPr>
              <a:t>pHead</a:t>
            </a:r>
            <a:r>
              <a:rPr lang="en-US" sz="2200">
                <a:solidFill>
                  <a:srgbClr val="000000"/>
                </a:solidFill>
                <a:latin typeface="Consolas" panose="020B0609020204030204" pitchFamily="49" charset="0"/>
              </a:rPr>
              <a:t>;</a:t>
            </a:r>
          </a:p>
          <a:p>
            <a:pPr marL="1474470" lvl="6" indent="0">
              <a:buNone/>
            </a:pPr>
            <a:r>
              <a:rPr lang="en-US" sz="2200">
                <a:solidFill>
                  <a:srgbClr val="000000"/>
                </a:solidFill>
                <a:latin typeface="Consolas" panose="020B0609020204030204" pitchFamily="49" charset="0"/>
              </a:rPr>
              <a:t>x = p-&gt;</a:t>
            </a:r>
            <a:r>
              <a:rPr lang="en-US" sz="2200">
                <a:solidFill>
                  <a:srgbClr val="8B0000"/>
                </a:solidFill>
                <a:latin typeface="Consolas" panose="020B0609020204030204" pitchFamily="49" charset="0"/>
              </a:rPr>
              <a:t>info</a:t>
            </a:r>
            <a:r>
              <a:rPr lang="en-US" sz="2200">
                <a:solidFill>
                  <a:srgbClr val="000000"/>
                </a:solidFill>
                <a:latin typeface="Consolas" panose="020B0609020204030204" pitchFamily="49" charset="0"/>
              </a:rPr>
              <a:t>;</a:t>
            </a:r>
          </a:p>
          <a:p>
            <a:pPr marL="1474470" lvl="6" indent="0">
              <a:buNone/>
            </a:pPr>
            <a:r>
              <a:rPr lang="en-US" sz="2200">
                <a:solidFill>
                  <a:srgbClr val="000000"/>
                </a:solidFill>
                <a:latin typeface="Consolas" panose="020B0609020204030204" pitchFamily="49" charset="0"/>
              </a:rPr>
              <a:t>Q.</a:t>
            </a:r>
            <a:r>
              <a:rPr lang="en-US" sz="2200">
                <a:solidFill>
                  <a:srgbClr val="8B0000"/>
                </a:solidFill>
                <a:latin typeface="Consolas" panose="020B0609020204030204" pitchFamily="49" charset="0"/>
              </a:rPr>
              <a:t>pHead</a:t>
            </a:r>
            <a:r>
              <a:rPr lang="en-US" sz="2200">
                <a:solidFill>
                  <a:srgbClr val="000000"/>
                </a:solidFill>
                <a:latin typeface="Consolas" panose="020B0609020204030204" pitchFamily="49" charset="0"/>
              </a:rPr>
              <a:t> = Q.</a:t>
            </a:r>
            <a:r>
              <a:rPr lang="en-US" sz="2200">
                <a:solidFill>
                  <a:srgbClr val="8B0000"/>
                </a:solidFill>
                <a:latin typeface="Consolas" panose="020B0609020204030204" pitchFamily="49" charset="0"/>
              </a:rPr>
              <a:t>pHead</a:t>
            </a:r>
            <a:r>
              <a:rPr lang="en-US" sz="2200">
                <a:solidFill>
                  <a:srgbClr val="000000"/>
                </a:solidFill>
                <a:latin typeface="Consolas" panose="020B0609020204030204" pitchFamily="49" charset="0"/>
              </a:rPr>
              <a:t>-&gt;</a:t>
            </a:r>
            <a:r>
              <a:rPr lang="en-US" sz="2200">
                <a:solidFill>
                  <a:srgbClr val="8B0000"/>
                </a:solidFill>
                <a:latin typeface="Consolas" panose="020B0609020204030204" pitchFamily="49" charset="0"/>
              </a:rPr>
              <a:t>pNext</a:t>
            </a:r>
            <a:r>
              <a:rPr lang="en-US" sz="2200">
                <a:solidFill>
                  <a:srgbClr val="000000"/>
                </a:solidFill>
                <a:latin typeface="Consolas" panose="020B0609020204030204" pitchFamily="49" charset="0"/>
              </a:rPr>
              <a:t>;</a:t>
            </a:r>
          </a:p>
          <a:p>
            <a:pPr marL="1474470" lvl="6" indent="0">
              <a:buNone/>
            </a:pPr>
            <a:r>
              <a:rPr lang="en-US" sz="2200">
                <a:solidFill>
                  <a:srgbClr val="0000FF"/>
                </a:solidFill>
                <a:latin typeface="Consolas" panose="020B0609020204030204" pitchFamily="49" charset="0"/>
              </a:rPr>
              <a:t>if</a:t>
            </a:r>
            <a:r>
              <a:rPr lang="en-US" sz="2200">
                <a:solidFill>
                  <a:srgbClr val="000000"/>
                </a:solidFill>
                <a:latin typeface="Consolas" panose="020B0609020204030204" pitchFamily="49" charset="0"/>
              </a:rPr>
              <a:t> (Q.</a:t>
            </a:r>
            <a:r>
              <a:rPr lang="en-US" sz="2200">
                <a:solidFill>
                  <a:srgbClr val="8B0000"/>
                </a:solidFill>
                <a:latin typeface="Consolas" panose="020B0609020204030204" pitchFamily="49" charset="0"/>
              </a:rPr>
              <a:t>pHead</a:t>
            </a:r>
            <a:r>
              <a:rPr lang="en-US" sz="2200">
                <a:solidFill>
                  <a:srgbClr val="000000"/>
                </a:solidFill>
                <a:latin typeface="Consolas" panose="020B0609020204030204" pitchFamily="49" charset="0"/>
              </a:rPr>
              <a:t> == </a:t>
            </a:r>
            <a:r>
              <a:rPr lang="en-US" sz="2200">
                <a:solidFill>
                  <a:srgbClr val="6F008A"/>
                </a:solidFill>
                <a:latin typeface="Consolas" panose="020B0609020204030204" pitchFamily="49" charset="0"/>
              </a:rPr>
              <a:t>NULL</a:t>
            </a:r>
            <a:r>
              <a:rPr lang="en-US" sz="2200">
                <a:solidFill>
                  <a:srgbClr val="000000"/>
                </a:solidFill>
                <a:latin typeface="Consolas" panose="020B0609020204030204" pitchFamily="49" charset="0"/>
              </a:rPr>
              <a:t>)</a:t>
            </a:r>
          </a:p>
          <a:p>
            <a:pPr marL="1474470" lvl="6" indent="0">
              <a:buNone/>
            </a:pPr>
            <a:r>
              <a:rPr lang="en-US" sz="2200">
                <a:solidFill>
                  <a:srgbClr val="000000"/>
                </a:solidFill>
                <a:latin typeface="Consolas" panose="020B0609020204030204" pitchFamily="49" charset="0"/>
              </a:rPr>
              <a:t>	Q.</a:t>
            </a:r>
            <a:r>
              <a:rPr lang="en-US" sz="2200">
                <a:solidFill>
                  <a:srgbClr val="8B0000"/>
                </a:solidFill>
                <a:latin typeface="Consolas" panose="020B0609020204030204" pitchFamily="49" charset="0"/>
              </a:rPr>
              <a:t>pTail</a:t>
            </a:r>
            <a:r>
              <a:rPr lang="en-US" sz="2200">
                <a:solidFill>
                  <a:srgbClr val="000000"/>
                </a:solidFill>
                <a:latin typeface="Consolas" panose="020B0609020204030204" pitchFamily="49" charset="0"/>
              </a:rPr>
              <a:t> = </a:t>
            </a:r>
            <a:r>
              <a:rPr lang="en-US" sz="2200">
                <a:solidFill>
                  <a:srgbClr val="6F008A"/>
                </a:solidFill>
                <a:latin typeface="Consolas" panose="020B0609020204030204" pitchFamily="49" charset="0"/>
              </a:rPr>
              <a:t>NULL</a:t>
            </a:r>
            <a:r>
              <a:rPr lang="en-US" sz="2200">
                <a:solidFill>
                  <a:srgbClr val="000000"/>
                </a:solidFill>
                <a:latin typeface="Consolas" panose="020B0609020204030204" pitchFamily="49" charset="0"/>
              </a:rPr>
              <a:t>;</a:t>
            </a:r>
          </a:p>
          <a:p>
            <a:pPr marL="1474470" lvl="6" indent="0">
              <a:buNone/>
            </a:pPr>
            <a:r>
              <a:rPr lang="en-US" sz="2200">
                <a:solidFill>
                  <a:srgbClr val="0000FF"/>
                </a:solidFill>
                <a:latin typeface="Consolas" panose="020B0609020204030204" pitchFamily="49" charset="0"/>
              </a:rPr>
              <a:t>return</a:t>
            </a:r>
            <a:r>
              <a:rPr lang="en-US" sz="2200">
                <a:solidFill>
                  <a:srgbClr val="000000"/>
                </a:solidFill>
                <a:latin typeface="Consolas" panose="020B0609020204030204" pitchFamily="49" charset="0"/>
              </a:rPr>
              <a:t> 1;</a:t>
            </a:r>
          </a:p>
          <a:p>
            <a:pPr marL="994410" lvl="4" indent="0">
              <a:buNone/>
            </a:pPr>
            <a:r>
              <a:rPr lang="en-US" sz="2200">
                <a:solidFill>
                  <a:srgbClr val="000000"/>
                </a:solidFill>
                <a:latin typeface="Consolas" panose="020B0609020204030204" pitchFamily="49" charset="0"/>
              </a:rPr>
              <a:t>}</a:t>
            </a:r>
          </a:p>
          <a:p>
            <a:pPr marL="514350" lvl="2" indent="0">
              <a:buNone/>
            </a:pPr>
            <a:r>
              <a:rPr lang="en-US">
                <a:solidFill>
                  <a:srgbClr val="000000"/>
                </a:solidFill>
                <a:latin typeface="Consolas" panose="020B0609020204030204" pitchFamily="49" charset="0"/>
              </a:rPr>
              <a:t>}</a:t>
            </a:r>
          </a:p>
          <a:p>
            <a:pPr marL="514350" lvl="2" indent="0">
              <a:buNone/>
            </a:pP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0;</a:t>
            </a:r>
          </a:p>
          <a:p>
            <a:pPr marL="34290" indent="0">
              <a:buNone/>
            </a:pPr>
            <a:r>
              <a:rPr lang="en-US" sz="2200">
                <a:solidFill>
                  <a:srgbClr val="000000"/>
                </a:solidFill>
                <a:latin typeface="Consolas" panose="020B0609020204030204" pitchFamily="49" charset="0"/>
              </a:rPr>
              <a:t>}</a:t>
            </a:r>
          </a:p>
          <a:p>
            <a:pPr marL="34290" indent="0">
              <a:lnSpc>
                <a:spcPct val="80000"/>
              </a:lnSpc>
              <a:buNone/>
            </a:pPr>
            <a:endParaRPr lang="en-US" sz="2200"/>
          </a:p>
        </p:txBody>
      </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103</a:t>
            </a:fld>
            <a:endParaRPr lang="en-US"/>
          </a:p>
        </p:txBody>
      </p:sp>
    </p:spTree>
    <p:extLst>
      <p:ext uri="{BB962C8B-B14F-4D97-AF65-F5344CB8AC3E}">
        <p14:creationId xmlns:p14="http://schemas.microsoft.com/office/powerpoint/2010/main" val="694919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err="1"/>
              <a:t>Câu</a:t>
            </a:r>
            <a:r>
              <a:rPr lang="en-US"/>
              <a:t> </a:t>
            </a:r>
            <a:r>
              <a:rPr lang="en-US" err="1"/>
              <a:t>hỏi</a:t>
            </a:r>
            <a:r>
              <a:rPr lang="en-US"/>
              <a:t> </a:t>
            </a:r>
            <a:r>
              <a:rPr lang="en-US" err="1"/>
              <a:t>và</a:t>
            </a:r>
            <a:r>
              <a:rPr lang="en-US"/>
              <a:t> </a:t>
            </a:r>
            <a:r>
              <a:rPr lang="en-US" err="1"/>
              <a:t>Bài</a:t>
            </a:r>
            <a:r>
              <a:rPr lang="en-US"/>
              <a:t> </a:t>
            </a:r>
            <a:r>
              <a:rPr lang="en-US" err="1"/>
              <a:t>tập</a:t>
            </a:r>
            <a:endParaRPr lang="en-US"/>
          </a:p>
        </p:txBody>
      </p:sp>
      <p:sp>
        <p:nvSpPr>
          <p:cNvPr id="263172" name="Text Box 4"/>
          <p:cNvSpPr txBox="1">
            <a:spLocks noGrp="1" noChangeArrowheads="1"/>
          </p:cNvSpPr>
          <p:nvPr>
            <p:ph idx="1"/>
          </p:nvPr>
        </p:nvSpPr>
        <p:spPr>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ormAutofit/>
          </a:bodyPr>
          <a:lstStyle/>
          <a:p>
            <a:pPr marL="0" indent="211021" algn="just">
              <a:spcBef>
                <a:spcPct val="50000"/>
              </a:spcBef>
              <a:buNone/>
            </a:pPr>
            <a:r>
              <a:rPr lang="en-US" sz="2400"/>
              <a:t>1. Hãy nêu ưu điểm và hạn chế của CTDL tĩnh.</a:t>
            </a:r>
          </a:p>
          <a:p>
            <a:pPr marL="0" indent="211021" algn="just">
              <a:spcBef>
                <a:spcPct val="50000"/>
              </a:spcBef>
              <a:buNone/>
            </a:pPr>
            <a:r>
              <a:rPr lang="en-US" sz="2400"/>
              <a:t>2. Hãy nêu ưu điểm và hạn chế của CTDL động.</a:t>
            </a:r>
          </a:p>
          <a:p>
            <a:pPr marL="0" indent="211021" algn="just">
              <a:spcBef>
                <a:spcPct val="50000"/>
              </a:spcBef>
              <a:buNone/>
            </a:pPr>
            <a:r>
              <a:rPr lang="en-US" sz="2400"/>
              <a:t>3. Danh sách là gì? Cho ví dụ.</a:t>
            </a:r>
          </a:p>
          <a:p>
            <a:pPr marL="0" indent="211021" algn="just">
              <a:lnSpc>
                <a:spcPct val="150000"/>
              </a:lnSpc>
              <a:spcBef>
                <a:spcPts val="0"/>
              </a:spcBef>
              <a:buNone/>
            </a:pPr>
            <a:r>
              <a:rPr lang="en-US" sz="2400"/>
              <a:t>4. Hãy nêu ưu điểm và nhược điểm của danh sách liên kết ngầm và danh sách liên kết tường minh.</a:t>
            </a:r>
          </a:p>
          <a:p>
            <a:pPr marL="0" indent="422041" algn="just">
              <a:spcBef>
                <a:spcPct val="50000"/>
              </a:spcBef>
              <a:buNone/>
            </a:pPr>
            <a:endParaRPr lang="en-US" sz="2400"/>
          </a:p>
        </p:txBody>
      </p:sp>
      <p:sp>
        <p:nvSpPr>
          <p:cNvPr id="2" name="Slide Number Placeholder 1"/>
          <p:cNvSpPr>
            <a:spLocks noGrp="1"/>
          </p:cNvSpPr>
          <p:nvPr>
            <p:ph type="sldNum" sz="quarter" idx="12"/>
          </p:nvPr>
        </p:nvSpPr>
        <p:spPr/>
        <p:txBody>
          <a:bodyPr/>
          <a:lstStyle/>
          <a:p>
            <a:pPr>
              <a:defRPr/>
            </a:pPr>
            <a:fld id="{9341A368-4C28-4393-9F29-3C50F2E74AB6}" type="slidenum">
              <a:rPr lang="en-US" smtClean="0"/>
              <a:pPr>
                <a:defRPr/>
              </a:pPr>
              <a:t>104</a:t>
            </a:fld>
            <a:endParaRPr lang="en-US"/>
          </a:p>
        </p:txBody>
      </p:sp>
      <p:sp>
        <p:nvSpPr>
          <p:cNvPr id="3" name="Footer Placeholder 2"/>
          <p:cNvSpPr>
            <a:spLocks noGrp="1"/>
          </p:cNvSpPr>
          <p:nvPr>
            <p:ph type="ftr" sz="quarter" idx="11"/>
          </p:nvPr>
        </p:nvSpPr>
        <p:spPr/>
        <p:txBody>
          <a:bodyPr/>
          <a:lstStyle/>
          <a:p>
            <a:pPr>
              <a:defRPr/>
            </a:pPr>
            <a:r>
              <a:rPr lang="en-US"/>
              <a:t>DSA</a:t>
            </a:r>
          </a:p>
        </p:txBody>
      </p:sp>
    </p:spTree>
    <p:extLst>
      <p:ext uri="{BB962C8B-B14F-4D97-AF65-F5344CB8AC3E}">
        <p14:creationId xmlns:p14="http://schemas.microsoft.com/office/powerpoint/2010/main" val="340543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072" y="1272540"/>
            <a:ext cx="6467856" cy="4312920"/>
          </a:xfrm>
          <a:prstGeom prst="rect">
            <a:avLst/>
          </a:prstGeom>
        </p:spPr>
      </p:pic>
      <p:sp>
        <p:nvSpPr>
          <p:cNvPr id="7" name="Title 6"/>
          <p:cNvSpPr>
            <a:spLocks noGrp="1"/>
          </p:cNvSpPr>
          <p:nvPr>
            <p:ph type="title"/>
          </p:nvPr>
        </p:nvSpPr>
        <p:spPr/>
        <p:txBody>
          <a:bodyPr/>
          <a:lstStyle/>
          <a:p>
            <a:endParaRPr lang="en-US"/>
          </a:p>
        </p:txBody>
      </p:sp>
      <p:sp>
        <p:nvSpPr>
          <p:cNvPr id="2" name="Content Placeholder 1"/>
          <p:cNvSpPr>
            <a:spLocks noGrp="1"/>
          </p:cNvSpPr>
          <p:nvPr>
            <p:ph idx="1"/>
          </p:nvPr>
        </p:nvSpPr>
        <p:spPr/>
        <p:txBody>
          <a:bodyPr/>
          <a:lstStyle/>
          <a:p>
            <a:pPr marL="82296" indent="0" algn="ctr">
              <a:buNone/>
            </a:pPr>
            <a:r>
              <a:rPr lang="en-US" sz="5000" b="1">
                <a:solidFill>
                  <a:srgbClr val="FF0000"/>
                </a:solidFill>
                <a:latin typeface="Times New Roman" panose="02020603050405020304" pitchFamily="18" charset="0"/>
                <a:cs typeface="Times New Roman" panose="02020603050405020304" pitchFamily="18" charset="0"/>
              </a:rPr>
              <a:t>Chúc các em học tốt!</a:t>
            </a:r>
          </a:p>
        </p:txBody>
      </p:sp>
      <p:sp>
        <p:nvSpPr>
          <p:cNvPr id="3" name="Footer Placeholder 2"/>
          <p:cNvSpPr>
            <a:spLocks noGrp="1"/>
          </p:cNvSpPr>
          <p:nvPr>
            <p:ph type="ftr" sz="quarter" idx="11"/>
          </p:nvPr>
        </p:nvSpPr>
        <p:spPr/>
        <p:txBody>
          <a:bodyPr/>
          <a:lstStyle/>
          <a:p>
            <a:pPr>
              <a:defRPr/>
            </a:pPr>
            <a:r>
              <a:rPr lang="vi-VN"/>
              <a:t>DSA</a:t>
            </a:r>
            <a:endParaRPr lang="en-US"/>
          </a:p>
        </p:txBody>
      </p:sp>
      <p:sp>
        <p:nvSpPr>
          <p:cNvPr id="4" name="Slide Number Placeholder 3"/>
          <p:cNvSpPr>
            <a:spLocks noGrp="1"/>
          </p:cNvSpPr>
          <p:nvPr>
            <p:ph type="sldNum" sz="quarter" idx="12"/>
          </p:nvPr>
        </p:nvSpPr>
        <p:spPr/>
        <p:txBody>
          <a:bodyPr/>
          <a:lstStyle/>
          <a:p>
            <a:pPr>
              <a:defRPr/>
            </a:pPr>
            <a:fld id="{911E73EA-86F5-468B-9B45-B5D7D819D999}" type="slidenum">
              <a:rPr lang="en-US" sz="1600" smtClean="0">
                <a:solidFill>
                  <a:schemeClr val="bg1"/>
                </a:solidFill>
              </a:rPr>
              <a:pPr>
                <a:defRPr/>
              </a:pPr>
              <a:t>105</a:t>
            </a:fld>
            <a:endParaRPr lang="en-US" sz="1600">
              <a:solidFill>
                <a:schemeClr val="bg1"/>
              </a:solidFill>
            </a:endParaRPr>
          </a:p>
        </p:txBody>
      </p:sp>
    </p:spTree>
    <p:extLst>
      <p:ext uri="{BB962C8B-B14F-4D97-AF65-F5344CB8AC3E}">
        <p14:creationId xmlns:p14="http://schemas.microsoft.com/office/powerpoint/2010/main" val="3710456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noFill/>
          <a:ln/>
        </p:spPr>
        <p:txBody>
          <a:bodyPr vert="horz" lIns="91440" tIns="45720" rIns="91440" bIns="45720" rtlCol="0" anchor="b">
            <a:normAutofit/>
          </a:bodyPr>
          <a:lstStyle/>
          <a:p>
            <a:r>
              <a:rPr lang="en-US"/>
              <a:t>Ví dụ:</a:t>
            </a:r>
            <a:endParaRPr lang="en-US" altLang="en-US"/>
          </a:p>
        </p:txBody>
      </p:sp>
      <p:sp>
        <p:nvSpPr>
          <p:cNvPr id="3" name="Content Placeholder 2"/>
          <p:cNvSpPr>
            <a:spLocks noGrp="1"/>
          </p:cNvSpPr>
          <p:nvPr>
            <p:ph idx="1"/>
          </p:nvPr>
        </p:nvSpPr>
        <p:spPr>
          <a:xfrm>
            <a:off x="197427" y="893619"/>
            <a:ext cx="8749146" cy="5527964"/>
          </a:xfrm>
        </p:spPr>
        <p:txBody>
          <a:bodyPr>
            <a:normAutofit/>
          </a:bodyPr>
          <a:lstStyle/>
          <a:p>
            <a:pPr lvl="1" algn="just">
              <a:defRPr/>
            </a:pPr>
            <a:r>
              <a:rPr lang="en-US" sz="2400"/>
              <a:t>D</a:t>
            </a:r>
            <a:r>
              <a:rPr lang="vi-VN" sz="2400"/>
              <a:t>anh sách liên kết đơn lưu các giá trị {5, 6, 9, 4, 1, 2}</a:t>
            </a:r>
            <a:endParaRPr lang="en-US" sz="2400"/>
          </a:p>
        </p:txBody>
      </p:sp>
      <p:sp>
        <p:nvSpPr>
          <p:cNvPr id="553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vi-VN" altLang="en-US">
                <a:solidFill>
                  <a:schemeClr val="bg1"/>
                </a:solidFill>
                <a:latin typeface="Tahoma" panose="020B0604030504040204" pitchFamily="34" charset="0"/>
              </a:rPr>
              <a:t>DSA</a:t>
            </a:r>
            <a:endParaRPr lang="en-US" altLang="en-US">
              <a:solidFill>
                <a:schemeClr val="bg1"/>
              </a:solidFill>
              <a:latin typeface="Tahoma" panose="020B0604030504040204" pitchFamily="34" charset="0"/>
            </a:endParaRPr>
          </a:p>
        </p:txBody>
      </p:sp>
      <p:sp>
        <p:nvSpPr>
          <p:cNvPr id="2" name="Slide Number Placeholder 1"/>
          <p:cNvSpPr>
            <a:spLocks noGrp="1"/>
          </p:cNvSpPr>
          <p:nvPr>
            <p:ph type="sldNum" sz="quarter" idx="12"/>
          </p:nvPr>
        </p:nvSpPr>
        <p:spPr/>
        <p:txBody>
          <a:bodyPr/>
          <a:lstStyle/>
          <a:p>
            <a:pPr>
              <a:defRPr/>
            </a:pPr>
            <a:fld id="{E5AF3471-6A55-4EC1-8B58-0AAF3FA86DEC}" type="slidenum">
              <a:rPr lang="en-US" smtClean="0"/>
              <a:pPr>
                <a:defRPr/>
              </a:pPr>
              <a:t>11</a:t>
            </a:fld>
            <a:endParaRPr lang="en-US"/>
          </a:p>
        </p:txBody>
      </p:sp>
      <p:sp>
        <p:nvSpPr>
          <p:cNvPr id="23" name="Rectangle 22"/>
          <p:cNvSpPr/>
          <p:nvPr/>
        </p:nvSpPr>
        <p:spPr>
          <a:xfrm>
            <a:off x="381000" y="1431559"/>
            <a:ext cx="8382000" cy="489304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25" name="Rectangle 24"/>
          <p:cNvSpPr/>
          <p:nvPr/>
        </p:nvSpPr>
        <p:spPr>
          <a:xfrm>
            <a:off x="6397194" y="4562717"/>
            <a:ext cx="647700" cy="5556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2</a:t>
            </a:r>
          </a:p>
        </p:txBody>
      </p:sp>
      <p:sp>
        <p:nvSpPr>
          <p:cNvPr id="26" name="Rectangle 25"/>
          <p:cNvSpPr/>
          <p:nvPr/>
        </p:nvSpPr>
        <p:spPr>
          <a:xfrm>
            <a:off x="6876232" y="1991553"/>
            <a:ext cx="647700" cy="5550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1</a:t>
            </a:r>
          </a:p>
        </p:txBody>
      </p:sp>
      <p:sp>
        <p:nvSpPr>
          <p:cNvPr id="27" name="Rectangle 26"/>
          <p:cNvSpPr/>
          <p:nvPr/>
        </p:nvSpPr>
        <p:spPr>
          <a:xfrm>
            <a:off x="4734743" y="3312986"/>
            <a:ext cx="647700" cy="554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4</a:t>
            </a:r>
          </a:p>
        </p:txBody>
      </p:sp>
      <p:sp>
        <p:nvSpPr>
          <p:cNvPr id="28" name="Rectangle 27"/>
          <p:cNvSpPr/>
          <p:nvPr/>
        </p:nvSpPr>
        <p:spPr>
          <a:xfrm>
            <a:off x="2955763" y="4482930"/>
            <a:ext cx="647700" cy="5551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9</a:t>
            </a:r>
          </a:p>
        </p:txBody>
      </p:sp>
      <p:sp>
        <p:nvSpPr>
          <p:cNvPr id="29" name="Rectangle 28"/>
          <p:cNvSpPr/>
          <p:nvPr/>
        </p:nvSpPr>
        <p:spPr>
          <a:xfrm>
            <a:off x="2677591" y="1806436"/>
            <a:ext cx="647700" cy="5543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6</a:t>
            </a:r>
          </a:p>
        </p:txBody>
      </p:sp>
      <p:sp>
        <p:nvSpPr>
          <p:cNvPr id="36" name="Rectangle 35"/>
          <p:cNvSpPr/>
          <p:nvPr/>
        </p:nvSpPr>
        <p:spPr>
          <a:xfrm>
            <a:off x="677582" y="3389306"/>
            <a:ext cx="666751"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5</a:t>
            </a:r>
          </a:p>
        </p:txBody>
      </p:sp>
      <p:sp>
        <p:nvSpPr>
          <p:cNvPr id="37" name="Rectangle 36"/>
          <p:cNvSpPr/>
          <p:nvPr/>
        </p:nvSpPr>
        <p:spPr>
          <a:xfrm>
            <a:off x="6629400" y="1548467"/>
            <a:ext cx="964622" cy="515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0xdb0</a:t>
            </a:r>
          </a:p>
        </p:txBody>
      </p:sp>
      <p:sp>
        <p:nvSpPr>
          <p:cNvPr id="38" name="Rectangle 37"/>
          <p:cNvSpPr/>
          <p:nvPr/>
        </p:nvSpPr>
        <p:spPr>
          <a:xfrm>
            <a:off x="6104721" y="4089329"/>
            <a:ext cx="940174" cy="5159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0xf00</a:t>
            </a:r>
          </a:p>
        </p:txBody>
      </p:sp>
      <p:sp>
        <p:nvSpPr>
          <p:cNvPr id="39" name="Rectangle 38"/>
          <p:cNvSpPr/>
          <p:nvPr/>
        </p:nvSpPr>
        <p:spPr>
          <a:xfrm>
            <a:off x="4392132" y="2832341"/>
            <a:ext cx="1019388" cy="517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0x100</a:t>
            </a:r>
          </a:p>
        </p:txBody>
      </p:sp>
      <p:sp>
        <p:nvSpPr>
          <p:cNvPr id="40" name="Rectangle 39"/>
          <p:cNvSpPr/>
          <p:nvPr/>
        </p:nvSpPr>
        <p:spPr>
          <a:xfrm>
            <a:off x="2629367" y="4067290"/>
            <a:ext cx="974096" cy="515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0x200</a:t>
            </a:r>
          </a:p>
        </p:txBody>
      </p:sp>
      <p:sp>
        <p:nvSpPr>
          <p:cNvPr id="41" name="Rectangle 40"/>
          <p:cNvSpPr/>
          <p:nvPr/>
        </p:nvSpPr>
        <p:spPr>
          <a:xfrm>
            <a:off x="2057400" y="1371600"/>
            <a:ext cx="1287949" cy="576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0xa68</a:t>
            </a:r>
          </a:p>
        </p:txBody>
      </p:sp>
      <p:sp>
        <p:nvSpPr>
          <p:cNvPr id="42" name="Rectangle 41"/>
          <p:cNvSpPr/>
          <p:nvPr/>
        </p:nvSpPr>
        <p:spPr>
          <a:xfrm>
            <a:off x="304800" y="2971510"/>
            <a:ext cx="1038459"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0xb80</a:t>
            </a:r>
          </a:p>
        </p:txBody>
      </p:sp>
      <p:cxnSp>
        <p:nvCxnSpPr>
          <p:cNvPr id="31" name="Connector: Curved 30"/>
          <p:cNvCxnSpPr>
            <a:cxnSpLocks/>
            <a:stCxn id="30" idx="3"/>
            <a:endCxn id="29" idx="1"/>
          </p:cNvCxnSpPr>
          <p:nvPr/>
        </p:nvCxnSpPr>
        <p:spPr>
          <a:xfrm flipV="1">
            <a:off x="2265677" y="2083608"/>
            <a:ext cx="411914" cy="1583511"/>
          </a:xfrm>
          <a:prstGeom prst="curved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Connector: Curved 33"/>
          <p:cNvCxnSpPr>
            <a:cxnSpLocks/>
            <a:stCxn id="33" idx="3"/>
            <a:endCxn id="28" idx="1"/>
          </p:cNvCxnSpPr>
          <p:nvPr/>
        </p:nvCxnSpPr>
        <p:spPr>
          <a:xfrm flipH="1">
            <a:off x="2955763" y="2083608"/>
            <a:ext cx="1404616" cy="2676903"/>
          </a:xfrm>
          <a:prstGeom prst="curvedConnector5">
            <a:avLst>
              <a:gd name="adj1" fmla="val -16275"/>
              <a:gd name="adj2" fmla="val 49992"/>
              <a:gd name="adj3" fmla="val 116275"/>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8" name="Connector: Curved 57"/>
          <p:cNvCxnSpPr>
            <a:cxnSpLocks/>
            <a:stCxn id="43" idx="3"/>
            <a:endCxn id="27" idx="1"/>
          </p:cNvCxnSpPr>
          <p:nvPr/>
        </p:nvCxnSpPr>
        <p:spPr>
          <a:xfrm flipV="1">
            <a:off x="4543635" y="3590158"/>
            <a:ext cx="191108" cy="1170353"/>
          </a:xfrm>
          <a:prstGeom prst="curved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1" name="Connector: Curved 60"/>
          <p:cNvCxnSpPr>
            <a:cxnSpLocks/>
            <a:stCxn id="45" idx="3"/>
            <a:endCxn id="26" idx="1"/>
          </p:cNvCxnSpPr>
          <p:nvPr/>
        </p:nvCxnSpPr>
        <p:spPr>
          <a:xfrm flipV="1">
            <a:off x="6371723" y="2269086"/>
            <a:ext cx="504509" cy="1321072"/>
          </a:xfrm>
          <a:prstGeom prst="curved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4" name="Connector: Curved 63"/>
          <p:cNvCxnSpPr>
            <a:cxnSpLocks/>
            <a:stCxn id="49" idx="3"/>
            <a:endCxn id="25" idx="1"/>
          </p:cNvCxnSpPr>
          <p:nvPr/>
        </p:nvCxnSpPr>
        <p:spPr>
          <a:xfrm flipH="1">
            <a:off x="6397194" y="2271674"/>
            <a:ext cx="1969362" cy="2568855"/>
          </a:xfrm>
          <a:prstGeom prst="curvedConnector5">
            <a:avLst>
              <a:gd name="adj1" fmla="val -11608"/>
              <a:gd name="adj2" fmla="val 49995"/>
              <a:gd name="adj3" fmla="val 111608"/>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343276" y="3389307"/>
            <a:ext cx="922401"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0xa68</a:t>
            </a:r>
          </a:p>
        </p:txBody>
      </p:sp>
      <p:sp>
        <p:nvSpPr>
          <p:cNvPr id="32" name="Rectangle 31"/>
          <p:cNvSpPr/>
          <p:nvPr/>
        </p:nvSpPr>
        <p:spPr>
          <a:xfrm>
            <a:off x="1229781" y="2984741"/>
            <a:ext cx="1034821"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0xb84</a:t>
            </a:r>
          </a:p>
        </p:txBody>
      </p:sp>
      <p:sp>
        <p:nvSpPr>
          <p:cNvPr id="33" name="Rectangle 32"/>
          <p:cNvSpPr/>
          <p:nvPr/>
        </p:nvSpPr>
        <p:spPr>
          <a:xfrm>
            <a:off x="3330684" y="1806436"/>
            <a:ext cx="1029695" cy="5543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0x200</a:t>
            </a:r>
          </a:p>
        </p:txBody>
      </p:sp>
      <p:sp>
        <p:nvSpPr>
          <p:cNvPr id="35" name="Rectangle 34"/>
          <p:cNvSpPr/>
          <p:nvPr/>
        </p:nvSpPr>
        <p:spPr>
          <a:xfrm>
            <a:off x="3219271" y="1371600"/>
            <a:ext cx="1141108" cy="576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0xa6c</a:t>
            </a:r>
          </a:p>
        </p:txBody>
      </p:sp>
      <p:sp>
        <p:nvSpPr>
          <p:cNvPr id="43" name="Rectangle 42"/>
          <p:cNvSpPr/>
          <p:nvPr/>
        </p:nvSpPr>
        <p:spPr>
          <a:xfrm>
            <a:off x="3603462" y="4482930"/>
            <a:ext cx="940173" cy="5551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0x100</a:t>
            </a:r>
          </a:p>
        </p:txBody>
      </p:sp>
      <p:sp>
        <p:nvSpPr>
          <p:cNvPr id="44" name="Rectangle 43"/>
          <p:cNvSpPr/>
          <p:nvPr/>
        </p:nvSpPr>
        <p:spPr>
          <a:xfrm>
            <a:off x="3471991" y="4067290"/>
            <a:ext cx="1163388" cy="515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0x204</a:t>
            </a:r>
          </a:p>
        </p:txBody>
      </p:sp>
      <p:sp>
        <p:nvSpPr>
          <p:cNvPr id="45" name="Rectangle 44"/>
          <p:cNvSpPr/>
          <p:nvPr/>
        </p:nvSpPr>
        <p:spPr>
          <a:xfrm>
            <a:off x="5382442" y="3312986"/>
            <a:ext cx="989281" cy="554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0xdb0</a:t>
            </a:r>
          </a:p>
        </p:txBody>
      </p:sp>
      <p:sp>
        <p:nvSpPr>
          <p:cNvPr id="46" name="Rectangle 45"/>
          <p:cNvSpPr/>
          <p:nvPr/>
        </p:nvSpPr>
        <p:spPr>
          <a:xfrm>
            <a:off x="5280047" y="2832341"/>
            <a:ext cx="1120753" cy="517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0x104</a:t>
            </a:r>
          </a:p>
        </p:txBody>
      </p:sp>
      <p:sp>
        <p:nvSpPr>
          <p:cNvPr id="47" name="Rectangle 46"/>
          <p:cNvSpPr/>
          <p:nvPr/>
        </p:nvSpPr>
        <p:spPr>
          <a:xfrm>
            <a:off x="7044893" y="4562717"/>
            <a:ext cx="956107" cy="5556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NULL</a:t>
            </a:r>
          </a:p>
        </p:txBody>
      </p:sp>
      <p:sp>
        <p:nvSpPr>
          <p:cNvPr id="48" name="Rectangle 47"/>
          <p:cNvSpPr/>
          <p:nvPr/>
        </p:nvSpPr>
        <p:spPr>
          <a:xfrm>
            <a:off x="6913423" y="4089329"/>
            <a:ext cx="1163777" cy="5159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0xf04</a:t>
            </a:r>
          </a:p>
        </p:txBody>
      </p:sp>
      <p:sp>
        <p:nvSpPr>
          <p:cNvPr id="49" name="Rectangle 48"/>
          <p:cNvSpPr/>
          <p:nvPr/>
        </p:nvSpPr>
        <p:spPr>
          <a:xfrm>
            <a:off x="7511810" y="1994141"/>
            <a:ext cx="854746" cy="5550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0xf00</a:t>
            </a:r>
          </a:p>
        </p:txBody>
      </p:sp>
      <p:sp>
        <p:nvSpPr>
          <p:cNvPr id="50" name="Rectangle 49"/>
          <p:cNvSpPr/>
          <p:nvPr/>
        </p:nvSpPr>
        <p:spPr>
          <a:xfrm>
            <a:off x="7264977" y="1536941"/>
            <a:ext cx="1193221" cy="515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0xdb4</a:t>
            </a:r>
          </a:p>
        </p:txBody>
      </p:sp>
      <p:sp>
        <p:nvSpPr>
          <p:cNvPr id="53" name="Rectangle 52"/>
          <p:cNvSpPr/>
          <p:nvPr/>
        </p:nvSpPr>
        <p:spPr>
          <a:xfrm>
            <a:off x="3571730" y="5675596"/>
            <a:ext cx="903349"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rgbClr val="FF0000"/>
                </a:solidFill>
                <a:latin typeface="Times New Roman" panose="02020603050405020304" pitchFamily="18" charset="0"/>
                <a:cs typeface="Times New Roman" panose="02020603050405020304" pitchFamily="18" charset="0"/>
              </a:rPr>
              <a:t>0xb80</a:t>
            </a:r>
          </a:p>
        </p:txBody>
      </p:sp>
      <p:sp>
        <p:nvSpPr>
          <p:cNvPr id="54" name="Rectangle 53"/>
          <p:cNvSpPr/>
          <p:nvPr/>
        </p:nvSpPr>
        <p:spPr>
          <a:xfrm>
            <a:off x="3376027" y="5257800"/>
            <a:ext cx="1038459"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0x960</a:t>
            </a:r>
          </a:p>
        </p:txBody>
      </p:sp>
      <p:sp>
        <p:nvSpPr>
          <p:cNvPr id="55" name="Rectangle 54"/>
          <p:cNvSpPr/>
          <p:nvPr/>
        </p:nvSpPr>
        <p:spPr>
          <a:xfrm>
            <a:off x="4473397" y="5675597"/>
            <a:ext cx="944424"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rgbClr val="FF0000"/>
                </a:solidFill>
                <a:latin typeface="Times New Roman" panose="02020603050405020304" pitchFamily="18" charset="0"/>
                <a:cs typeface="Times New Roman" panose="02020603050405020304" pitchFamily="18" charset="0"/>
              </a:rPr>
              <a:t>0xf00</a:t>
            </a:r>
          </a:p>
        </p:txBody>
      </p:sp>
      <p:sp>
        <p:nvSpPr>
          <p:cNvPr id="56" name="Rectangle 55"/>
          <p:cNvSpPr/>
          <p:nvPr/>
        </p:nvSpPr>
        <p:spPr>
          <a:xfrm>
            <a:off x="4301008" y="5271031"/>
            <a:ext cx="1034821"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0x964</a:t>
            </a:r>
          </a:p>
        </p:txBody>
      </p:sp>
      <p:cxnSp>
        <p:nvCxnSpPr>
          <p:cNvPr id="5" name="Connector: Curved 4"/>
          <p:cNvCxnSpPr>
            <a:stCxn id="53" idx="1"/>
            <a:endCxn id="36" idx="1"/>
          </p:cNvCxnSpPr>
          <p:nvPr/>
        </p:nvCxnSpPr>
        <p:spPr>
          <a:xfrm rot="10800000">
            <a:off x="677582" y="3667118"/>
            <a:ext cx="2894148" cy="2286290"/>
          </a:xfrm>
          <a:prstGeom prst="curvedConnector3">
            <a:avLst>
              <a:gd name="adj1" fmla="val 107899"/>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ctor: Curved 6"/>
          <p:cNvCxnSpPr>
            <a:stCxn id="55" idx="3"/>
            <a:endCxn id="25" idx="1"/>
          </p:cNvCxnSpPr>
          <p:nvPr/>
        </p:nvCxnSpPr>
        <p:spPr>
          <a:xfrm flipV="1">
            <a:off x="5417821" y="4840529"/>
            <a:ext cx="979373" cy="1112880"/>
          </a:xfrm>
          <a:prstGeom prst="curved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a:spLocks noChangeArrowheads="1"/>
          </p:cNvSpPr>
          <p:nvPr/>
        </p:nvSpPr>
        <p:spPr bwMode="auto">
          <a:xfrm>
            <a:off x="2464891" y="5911719"/>
            <a:ext cx="116410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err="1">
                <a:solidFill>
                  <a:srgbClr val="FF0000"/>
                </a:solidFill>
                <a:latin typeface="Times New Roman" panose="02020603050405020304" pitchFamily="18" charset="0"/>
                <a:cs typeface="Times New Roman" panose="02020603050405020304" pitchFamily="18" charset="0"/>
              </a:rPr>
              <a:t>L.pHead</a:t>
            </a:r>
            <a:endParaRPr lang="en-US" altLang="en-US" sz="2200">
              <a:solidFill>
                <a:srgbClr val="FF0000"/>
              </a:solidFill>
            </a:endParaRPr>
          </a:p>
        </p:txBody>
      </p:sp>
      <p:sp>
        <p:nvSpPr>
          <p:cNvPr id="63" name="Rectangle 62"/>
          <p:cNvSpPr>
            <a:spLocks noChangeArrowheads="1"/>
          </p:cNvSpPr>
          <p:nvPr/>
        </p:nvSpPr>
        <p:spPr bwMode="auto">
          <a:xfrm>
            <a:off x="5386088" y="5886232"/>
            <a:ext cx="116711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err="1">
                <a:solidFill>
                  <a:srgbClr val="FF0000"/>
                </a:solidFill>
                <a:latin typeface="Times New Roman" panose="02020603050405020304" pitchFamily="18" charset="0"/>
                <a:cs typeface="Times New Roman" panose="02020603050405020304" pitchFamily="18" charset="0"/>
              </a:rPr>
              <a:t>L.pTail</a:t>
            </a:r>
            <a:endParaRPr lang="en-US" altLang="en-US" sz="2200">
              <a:solidFill>
                <a:srgbClr val="FF0000"/>
              </a:solidFill>
            </a:endParaRPr>
          </a:p>
        </p:txBody>
      </p:sp>
      <p:sp>
        <p:nvSpPr>
          <p:cNvPr id="65" name="Rectangle 64"/>
          <p:cNvSpPr>
            <a:spLocks noChangeArrowheads="1"/>
          </p:cNvSpPr>
          <p:nvPr/>
        </p:nvSpPr>
        <p:spPr bwMode="auto">
          <a:xfrm>
            <a:off x="3151586" y="5436804"/>
            <a:ext cx="4042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800">
                <a:solidFill>
                  <a:srgbClr val="FF0000"/>
                </a:solidFill>
                <a:latin typeface="Times New Roman" panose="02020603050405020304" pitchFamily="18" charset="0"/>
                <a:cs typeface="Times New Roman" panose="02020603050405020304" pitchFamily="18" charset="0"/>
              </a:rPr>
              <a:t>L</a:t>
            </a:r>
            <a:endParaRPr lang="en-US" altLang="en-US" sz="2800">
              <a:solidFill>
                <a:srgbClr val="FF0000"/>
              </a:solidFill>
            </a:endParaRPr>
          </a:p>
        </p:txBody>
      </p:sp>
    </p:spTree>
    <p:extLst>
      <p:ext uri="{BB962C8B-B14F-4D97-AF65-F5344CB8AC3E}">
        <p14:creationId xmlns:p14="http://schemas.microsoft.com/office/powerpoint/2010/main" val="369047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fade">
                                      <p:cBhvr>
                                        <p:cTn id="13" dur="500"/>
                                        <p:tgtEl>
                                          <p:spTgt spid="5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fade">
                                      <p:cBhvr>
                                        <p:cTn id="16" dur="500"/>
                                        <p:tgtEl>
                                          <p:spTgt spid="5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fade">
                                      <p:cBhvr>
                                        <p:cTn id="19" dur="500"/>
                                        <p:tgtEl>
                                          <p:spTgt spid="6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fade">
                                      <p:cBhvr>
                                        <p:cTn id="24" dur="500"/>
                                        <p:tgtEl>
                                          <p:spTgt spid="6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fade">
                                      <p:cBhvr>
                                        <p:cTn id="27" dur="500"/>
                                        <p:tgtEl>
                                          <p:spTgt spid="6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3">
                                            <p:txEl>
                                              <p:pRg st="0" end="0"/>
                                            </p:txEl>
                                          </p:spTgt>
                                        </p:tgtEl>
                                        <p:attrNameLst>
                                          <p:attrName>style.visibility</p:attrName>
                                        </p:attrNameLst>
                                      </p:cBhvr>
                                      <p:to>
                                        <p:strVal val="visible"/>
                                      </p:to>
                                    </p:set>
                                    <p:animEffect transition="in" filter="fade">
                                      <p:cBhvr>
                                        <p:cTn id="32" dur="500"/>
                                        <p:tgtEl>
                                          <p:spTgt spid="5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5">
                                            <p:txEl>
                                              <p:pRg st="0" end="0"/>
                                            </p:txEl>
                                          </p:spTgt>
                                        </p:tgtEl>
                                        <p:attrNameLst>
                                          <p:attrName>style.visibility</p:attrName>
                                        </p:attrNameLst>
                                      </p:cBhvr>
                                      <p:to>
                                        <p:strVal val="visible"/>
                                      </p:to>
                                    </p:set>
                                    <p:animEffect transition="in" filter="fade">
                                      <p:cBhvr>
                                        <p:cTn id="37" dur="500"/>
                                        <p:tgtEl>
                                          <p:spTgt spid="5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p:bldP spid="55" grpId="0" animBg="1"/>
      <p:bldP spid="56" grpId="0"/>
      <p:bldP spid="60" grpId="0"/>
      <p:bldP spid="63" grpId="0"/>
      <p:bldP spid="6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noFill/>
          <a:ln/>
        </p:spPr>
        <p:txBody>
          <a:bodyPr vert="horz" lIns="91440" tIns="45720" rIns="91440" bIns="45720" rtlCol="0" anchor="b">
            <a:normAutofit/>
          </a:bodyPr>
          <a:lstStyle/>
          <a:p>
            <a:r>
              <a:rPr lang="en-US"/>
              <a:t>Ví dụ:</a:t>
            </a:r>
            <a:endParaRPr lang="en-US" altLang="en-US"/>
          </a:p>
        </p:txBody>
      </p:sp>
      <p:sp>
        <p:nvSpPr>
          <p:cNvPr id="3" name="Content Placeholder 2"/>
          <p:cNvSpPr>
            <a:spLocks noGrp="1"/>
          </p:cNvSpPr>
          <p:nvPr>
            <p:ph idx="1"/>
          </p:nvPr>
        </p:nvSpPr>
        <p:spPr>
          <a:xfrm>
            <a:off x="197427" y="727364"/>
            <a:ext cx="8749146" cy="5694219"/>
          </a:xfrm>
        </p:spPr>
        <p:txBody>
          <a:bodyPr>
            <a:normAutofit/>
          </a:bodyPr>
          <a:lstStyle/>
          <a:p>
            <a:pPr lvl="1" algn="just">
              <a:defRPr/>
            </a:pPr>
            <a:r>
              <a:rPr lang="vi-VN"/>
              <a:t>Quá trình tạo danh sách liên kết đơn lưu các giá trị {5, 6, 9, 4, 1, 2} như sau:</a:t>
            </a:r>
          </a:p>
          <a:p>
            <a:pPr lvl="1" algn="just">
              <a:defRPr/>
            </a:pPr>
            <a:endParaRPr lang="en-US"/>
          </a:p>
        </p:txBody>
      </p:sp>
      <p:sp>
        <p:nvSpPr>
          <p:cNvPr id="553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vi-VN" altLang="en-US">
                <a:solidFill>
                  <a:schemeClr val="bg1"/>
                </a:solidFill>
                <a:latin typeface="Tahoma" panose="020B0604030504040204" pitchFamily="34" charset="0"/>
              </a:rPr>
              <a:t>DSA</a:t>
            </a:r>
            <a:endParaRPr lang="en-US" altLang="en-US">
              <a:solidFill>
                <a:schemeClr val="bg1"/>
              </a:solidFill>
              <a:latin typeface="Tahoma" panose="020B0604030504040204" pitchFamily="34" charset="0"/>
            </a:endParaRPr>
          </a:p>
        </p:txBody>
      </p:sp>
      <p:sp>
        <p:nvSpPr>
          <p:cNvPr id="2" name="Slide Number Placeholder 1"/>
          <p:cNvSpPr>
            <a:spLocks noGrp="1"/>
          </p:cNvSpPr>
          <p:nvPr>
            <p:ph type="sldNum" sz="quarter" idx="12"/>
          </p:nvPr>
        </p:nvSpPr>
        <p:spPr/>
        <p:txBody>
          <a:bodyPr/>
          <a:lstStyle/>
          <a:p>
            <a:pPr>
              <a:defRPr/>
            </a:pPr>
            <a:fld id="{E5AF3471-6A55-4EC1-8B58-0AAF3FA86DEC}" type="slidenum">
              <a:rPr lang="en-US" smtClean="0"/>
              <a:pPr>
                <a:defRPr/>
              </a:pPr>
              <a:t>12</a:t>
            </a:fld>
            <a:endParaRPr lang="en-US"/>
          </a:p>
        </p:txBody>
      </p:sp>
      <p:sp>
        <p:nvSpPr>
          <p:cNvPr id="23" name="Rectangle 22"/>
          <p:cNvSpPr/>
          <p:nvPr/>
        </p:nvSpPr>
        <p:spPr>
          <a:xfrm>
            <a:off x="381000" y="1431559"/>
            <a:ext cx="8382000" cy="489304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24" name="Rectangle 23"/>
          <p:cNvSpPr>
            <a:spLocks noChangeArrowheads="1"/>
          </p:cNvSpPr>
          <p:nvPr/>
        </p:nvSpPr>
        <p:spPr bwMode="auto">
          <a:xfrm>
            <a:off x="328121" y="1461306"/>
            <a:ext cx="20970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a:latin typeface="Times New Roman" panose="02020603050405020304" pitchFamily="18" charset="0"/>
                <a:cs typeface="Times New Roman" panose="02020603050405020304" pitchFamily="18" charset="0"/>
              </a:rPr>
              <a:t>Memory Layout </a:t>
            </a:r>
            <a:endParaRPr lang="en-US" altLang="en-US" sz="2200"/>
          </a:p>
        </p:txBody>
      </p:sp>
      <p:sp>
        <p:nvSpPr>
          <p:cNvPr id="25" name="Rectangle 24"/>
          <p:cNvSpPr/>
          <p:nvPr/>
        </p:nvSpPr>
        <p:spPr>
          <a:xfrm>
            <a:off x="6397194" y="4562717"/>
            <a:ext cx="647700" cy="5556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2</a:t>
            </a:r>
          </a:p>
        </p:txBody>
      </p:sp>
      <p:sp>
        <p:nvSpPr>
          <p:cNvPr id="26" name="Rectangle 25"/>
          <p:cNvSpPr/>
          <p:nvPr/>
        </p:nvSpPr>
        <p:spPr>
          <a:xfrm>
            <a:off x="6876232" y="1991553"/>
            <a:ext cx="647700" cy="5550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1</a:t>
            </a:r>
          </a:p>
        </p:txBody>
      </p:sp>
      <p:sp>
        <p:nvSpPr>
          <p:cNvPr id="27" name="Rectangle 26"/>
          <p:cNvSpPr/>
          <p:nvPr/>
        </p:nvSpPr>
        <p:spPr>
          <a:xfrm>
            <a:off x="4734743" y="3312986"/>
            <a:ext cx="647700" cy="554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4</a:t>
            </a:r>
          </a:p>
        </p:txBody>
      </p:sp>
      <p:sp>
        <p:nvSpPr>
          <p:cNvPr id="28" name="Rectangle 27"/>
          <p:cNvSpPr/>
          <p:nvPr/>
        </p:nvSpPr>
        <p:spPr>
          <a:xfrm>
            <a:off x="2955763" y="4482930"/>
            <a:ext cx="647700" cy="5551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9</a:t>
            </a:r>
          </a:p>
        </p:txBody>
      </p:sp>
      <p:sp>
        <p:nvSpPr>
          <p:cNvPr id="29" name="Rectangle 28"/>
          <p:cNvSpPr/>
          <p:nvPr/>
        </p:nvSpPr>
        <p:spPr>
          <a:xfrm>
            <a:off x="2677591" y="1806436"/>
            <a:ext cx="647700" cy="5543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6</a:t>
            </a:r>
          </a:p>
        </p:txBody>
      </p:sp>
      <p:sp>
        <p:nvSpPr>
          <p:cNvPr id="36" name="Rectangle 35"/>
          <p:cNvSpPr/>
          <p:nvPr/>
        </p:nvSpPr>
        <p:spPr>
          <a:xfrm>
            <a:off x="677582" y="3389306"/>
            <a:ext cx="666751"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5</a:t>
            </a:r>
          </a:p>
        </p:txBody>
      </p:sp>
      <p:sp>
        <p:nvSpPr>
          <p:cNvPr id="37" name="Rectangle 36"/>
          <p:cNvSpPr/>
          <p:nvPr/>
        </p:nvSpPr>
        <p:spPr>
          <a:xfrm>
            <a:off x="6629400" y="1548467"/>
            <a:ext cx="964622" cy="515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0xdb0</a:t>
            </a:r>
          </a:p>
        </p:txBody>
      </p:sp>
      <p:sp>
        <p:nvSpPr>
          <p:cNvPr id="38" name="Rectangle 37"/>
          <p:cNvSpPr/>
          <p:nvPr/>
        </p:nvSpPr>
        <p:spPr>
          <a:xfrm>
            <a:off x="6104721" y="4089329"/>
            <a:ext cx="940174" cy="5159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0xf00</a:t>
            </a:r>
          </a:p>
        </p:txBody>
      </p:sp>
      <p:sp>
        <p:nvSpPr>
          <p:cNvPr id="39" name="Rectangle 38"/>
          <p:cNvSpPr/>
          <p:nvPr/>
        </p:nvSpPr>
        <p:spPr>
          <a:xfrm>
            <a:off x="4392132" y="2832341"/>
            <a:ext cx="1019388" cy="517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0x100</a:t>
            </a:r>
          </a:p>
        </p:txBody>
      </p:sp>
      <p:sp>
        <p:nvSpPr>
          <p:cNvPr id="40" name="Rectangle 39"/>
          <p:cNvSpPr/>
          <p:nvPr/>
        </p:nvSpPr>
        <p:spPr>
          <a:xfrm>
            <a:off x="2629367" y="4067290"/>
            <a:ext cx="974096" cy="515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0x200</a:t>
            </a:r>
          </a:p>
        </p:txBody>
      </p:sp>
      <p:sp>
        <p:nvSpPr>
          <p:cNvPr id="41" name="Rectangle 40"/>
          <p:cNvSpPr/>
          <p:nvPr/>
        </p:nvSpPr>
        <p:spPr>
          <a:xfrm>
            <a:off x="2057400" y="1371600"/>
            <a:ext cx="1287949" cy="576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0xa68</a:t>
            </a:r>
          </a:p>
        </p:txBody>
      </p:sp>
      <p:sp>
        <p:nvSpPr>
          <p:cNvPr id="42" name="Rectangle 41"/>
          <p:cNvSpPr/>
          <p:nvPr/>
        </p:nvSpPr>
        <p:spPr>
          <a:xfrm>
            <a:off x="304800" y="2971510"/>
            <a:ext cx="1038459"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0xb80</a:t>
            </a:r>
          </a:p>
        </p:txBody>
      </p:sp>
      <p:cxnSp>
        <p:nvCxnSpPr>
          <p:cNvPr id="31" name="Connector: Curved 30"/>
          <p:cNvCxnSpPr>
            <a:cxnSpLocks/>
            <a:stCxn id="30" idx="3"/>
            <a:endCxn id="29" idx="1"/>
          </p:cNvCxnSpPr>
          <p:nvPr/>
        </p:nvCxnSpPr>
        <p:spPr>
          <a:xfrm flipV="1">
            <a:off x="2265677" y="2083608"/>
            <a:ext cx="411914" cy="1583511"/>
          </a:xfrm>
          <a:prstGeom prst="curved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Connector: Curved 33"/>
          <p:cNvCxnSpPr>
            <a:cxnSpLocks/>
            <a:stCxn id="33" idx="3"/>
            <a:endCxn id="28" idx="1"/>
          </p:cNvCxnSpPr>
          <p:nvPr/>
        </p:nvCxnSpPr>
        <p:spPr>
          <a:xfrm flipH="1">
            <a:off x="2955763" y="2083608"/>
            <a:ext cx="1404616" cy="2676903"/>
          </a:xfrm>
          <a:prstGeom prst="curvedConnector5">
            <a:avLst>
              <a:gd name="adj1" fmla="val -16275"/>
              <a:gd name="adj2" fmla="val 49992"/>
              <a:gd name="adj3" fmla="val 116275"/>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8" name="Connector: Curved 57"/>
          <p:cNvCxnSpPr>
            <a:cxnSpLocks/>
            <a:stCxn id="43" idx="3"/>
            <a:endCxn id="27" idx="1"/>
          </p:cNvCxnSpPr>
          <p:nvPr/>
        </p:nvCxnSpPr>
        <p:spPr>
          <a:xfrm flipV="1">
            <a:off x="4543635" y="3590158"/>
            <a:ext cx="191108" cy="1170353"/>
          </a:xfrm>
          <a:prstGeom prst="curved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1" name="Connector: Curved 60"/>
          <p:cNvCxnSpPr>
            <a:cxnSpLocks/>
            <a:stCxn id="45" idx="3"/>
            <a:endCxn id="26" idx="1"/>
          </p:cNvCxnSpPr>
          <p:nvPr/>
        </p:nvCxnSpPr>
        <p:spPr>
          <a:xfrm flipV="1">
            <a:off x="6371723" y="2269086"/>
            <a:ext cx="504509" cy="1321072"/>
          </a:xfrm>
          <a:prstGeom prst="curved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4" name="Connector: Curved 63"/>
          <p:cNvCxnSpPr>
            <a:cxnSpLocks/>
            <a:stCxn id="49" idx="3"/>
            <a:endCxn id="25" idx="1"/>
          </p:cNvCxnSpPr>
          <p:nvPr/>
        </p:nvCxnSpPr>
        <p:spPr>
          <a:xfrm flipH="1">
            <a:off x="6397194" y="2271674"/>
            <a:ext cx="1969362" cy="2568855"/>
          </a:xfrm>
          <a:prstGeom prst="curvedConnector5">
            <a:avLst>
              <a:gd name="adj1" fmla="val -11608"/>
              <a:gd name="adj2" fmla="val 49995"/>
              <a:gd name="adj3" fmla="val 111608"/>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343276" y="3389307"/>
            <a:ext cx="922401"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0xa68</a:t>
            </a:r>
          </a:p>
        </p:txBody>
      </p:sp>
      <p:sp>
        <p:nvSpPr>
          <p:cNvPr id="32" name="Rectangle 31"/>
          <p:cNvSpPr/>
          <p:nvPr/>
        </p:nvSpPr>
        <p:spPr>
          <a:xfrm>
            <a:off x="1229781" y="2984741"/>
            <a:ext cx="1034821"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0xb84</a:t>
            </a:r>
          </a:p>
        </p:txBody>
      </p:sp>
      <p:sp>
        <p:nvSpPr>
          <p:cNvPr id="33" name="Rectangle 32"/>
          <p:cNvSpPr/>
          <p:nvPr/>
        </p:nvSpPr>
        <p:spPr>
          <a:xfrm>
            <a:off x="3330684" y="1806436"/>
            <a:ext cx="1029695" cy="5543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0x200</a:t>
            </a:r>
          </a:p>
        </p:txBody>
      </p:sp>
      <p:sp>
        <p:nvSpPr>
          <p:cNvPr id="35" name="Rectangle 34"/>
          <p:cNvSpPr/>
          <p:nvPr/>
        </p:nvSpPr>
        <p:spPr>
          <a:xfrm>
            <a:off x="3219271" y="1371600"/>
            <a:ext cx="1141108" cy="576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0xa6c</a:t>
            </a:r>
          </a:p>
        </p:txBody>
      </p:sp>
      <p:sp>
        <p:nvSpPr>
          <p:cNvPr id="43" name="Rectangle 42"/>
          <p:cNvSpPr/>
          <p:nvPr/>
        </p:nvSpPr>
        <p:spPr>
          <a:xfrm>
            <a:off x="3603462" y="4482930"/>
            <a:ext cx="940173" cy="5551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0x100</a:t>
            </a:r>
          </a:p>
        </p:txBody>
      </p:sp>
      <p:sp>
        <p:nvSpPr>
          <p:cNvPr id="44" name="Rectangle 43"/>
          <p:cNvSpPr/>
          <p:nvPr/>
        </p:nvSpPr>
        <p:spPr>
          <a:xfrm>
            <a:off x="3471991" y="4067290"/>
            <a:ext cx="1163388" cy="515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0x204</a:t>
            </a:r>
          </a:p>
        </p:txBody>
      </p:sp>
      <p:sp>
        <p:nvSpPr>
          <p:cNvPr id="45" name="Rectangle 44"/>
          <p:cNvSpPr/>
          <p:nvPr/>
        </p:nvSpPr>
        <p:spPr>
          <a:xfrm>
            <a:off x="5382442" y="3312986"/>
            <a:ext cx="989281" cy="554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0xdb0</a:t>
            </a:r>
          </a:p>
        </p:txBody>
      </p:sp>
      <p:sp>
        <p:nvSpPr>
          <p:cNvPr id="46" name="Rectangle 45"/>
          <p:cNvSpPr/>
          <p:nvPr/>
        </p:nvSpPr>
        <p:spPr>
          <a:xfrm>
            <a:off x="5280047" y="2832341"/>
            <a:ext cx="1120753" cy="517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0x104</a:t>
            </a:r>
          </a:p>
        </p:txBody>
      </p:sp>
      <p:sp>
        <p:nvSpPr>
          <p:cNvPr id="47" name="Rectangle 46"/>
          <p:cNvSpPr/>
          <p:nvPr/>
        </p:nvSpPr>
        <p:spPr>
          <a:xfrm>
            <a:off x="7044893" y="4562717"/>
            <a:ext cx="956107" cy="5556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NULL</a:t>
            </a:r>
          </a:p>
        </p:txBody>
      </p:sp>
      <p:sp>
        <p:nvSpPr>
          <p:cNvPr id="48" name="Rectangle 47"/>
          <p:cNvSpPr/>
          <p:nvPr/>
        </p:nvSpPr>
        <p:spPr>
          <a:xfrm>
            <a:off x="6913423" y="4089329"/>
            <a:ext cx="1163777" cy="5159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0xf04</a:t>
            </a:r>
          </a:p>
        </p:txBody>
      </p:sp>
      <p:sp>
        <p:nvSpPr>
          <p:cNvPr id="49" name="Rectangle 48"/>
          <p:cNvSpPr/>
          <p:nvPr/>
        </p:nvSpPr>
        <p:spPr>
          <a:xfrm>
            <a:off x="7511810" y="1994141"/>
            <a:ext cx="854746" cy="5550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0xf00</a:t>
            </a:r>
          </a:p>
        </p:txBody>
      </p:sp>
      <p:sp>
        <p:nvSpPr>
          <p:cNvPr id="50" name="Rectangle 49"/>
          <p:cNvSpPr/>
          <p:nvPr/>
        </p:nvSpPr>
        <p:spPr>
          <a:xfrm>
            <a:off x="7264977" y="1536941"/>
            <a:ext cx="1193221" cy="515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0xdb4</a:t>
            </a:r>
          </a:p>
        </p:txBody>
      </p:sp>
      <p:sp>
        <p:nvSpPr>
          <p:cNvPr id="53" name="Rectangle 52"/>
          <p:cNvSpPr/>
          <p:nvPr/>
        </p:nvSpPr>
        <p:spPr>
          <a:xfrm>
            <a:off x="3571730" y="5675596"/>
            <a:ext cx="903349"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rgbClr val="FF0000"/>
                </a:solidFill>
                <a:latin typeface="Times New Roman" panose="02020603050405020304" pitchFamily="18" charset="0"/>
                <a:cs typeface="Times New Roman" panose="02020603050405020304" pitchFamily="18" charset="0"/>
              </a:rPr>
              <a:t>0xb80</a:t>
            </a:r>
          </a:p>
        </p:txBody>
      </p:sp>
      <p:sp>
        <p:nvSpPr>
          <p:cNvPr id="54" name="Rectangle 53"/>
          <p:cNvSpPr/>
          <p:nvPr/>
        </p:nvSpPr>
        <p:spPr>
          <a:xfrm>
            <a:off x="3376027" y="5257800"/>
            <a:ext cx="1038459"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0x960</a:t>
            </a:r>
          </a:p>
        </p:txBody>
      </p:sp>
      <p:sp>
        <p:nvSpPr>
          <p:cNvPr id="55" name="Rectangle 54"/>
          <p:cNvSpPr/>
          <p:nvPr/>
        </p:nvSpPr>
        <p:spPr>
          <a:xfrm>
            <a:off x="4473397" y="5675597"/>
            <a:ext cx="944424"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rgbClr val="FF0000"/>
                </a:solidFill>
                <a:latin typeface="Times New Roman" panose="02020603050405020304" pitchFamily="18" charset="0"/>
                <a:cs typeface="Times New Roman" panose="02020603050405020304" pitchFamily="18" charset="0"/>
              </a:rPr>
              <a:t>0xf00</a:t>
            </a:r>
          </a:p>
        </p:txBody>
      </p:sp>
      <p:sp>
        <p:nvSpPr>
          <p:cNvPr id="56" name="Rectangle 55"/>
          <p:cNvSpPr/>
          <p:nvPr/>
        </p:nvSpPr>
        <p:spPr>
          <a:xfrm>
            <a:off x="4301008" y="5271031"/>
            <a:ext cx="1034821"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0x964</a:t>
            </a:r>
          </a:p>
        </p:txBody>
      </p:sp>
      <p:cxnSp>
        <p:nvCxnSpPr>
          <p:cNvPr id="5" name="Connector: Curved 4"/>
          <p:cNvCxnSpPr>
            <a:stCxn id="53" idx="1"/>
            <a:endCxn id="36" idx="1"/>
          </p:cNvCxnSpPr>
          <p:nvPr/>
        </p:nvCxnSpPr>
        <p:spPr>
          <a:xfrm rot="10800000">
            <a:off x="677582" y="3667118"/>
            <a:ext cx="2894148" cy="2286290"/>
          </a:xfrm>
          <a:prstGeom prst="curvedConnector3">
            <a:avLst>
              <a:gd name="adj1" fmla="val 107899"/>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ctor: Curved 6"/>
          <p:cNvCxnSpPr>
            <a:stCxn id="55" idx="3"/>
            <a:endCxn id="25" idx="1"/>
          </p:cNvCxnSpPr>
          <p:nvPr/>
        </p:nvCxnSpPr>
        <p:spPr>
          <a:xfrm flipV="1">
            <a:off x="5417821" y="4840529"/>
            <a:ext cx="979373" cy="1112880"/>
          </a:xfrm>
          <a:prstGeom prst="curved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a:spLocks noChangeArrowheads="1"/>
          </p:cNvSpPr>
          <p:nvPr/>
        </p:nvSpPr>
        <p:spPr bwMode="auto">
          <a:xfrm>
            <a:off x="2464891" y="5911719"/>
            <a:ext cx="116410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err="1">
                <a:solidFill>
                  <a:srgbClr val="FF0000"/>
                </a:solidFill>
                <a:latin typeface="Times New Roman" panose="02020603050405020304" pitchFamily="18" charset="0"/>
                <a:cs typeface="Times New Roman" panose="02020603050405020304" pitchFamily="18" charset="0"/>
              </a:rPr>
              <a:t>L.pHead</a:t>
            </a:r>
            <a:endParaRPr lang="en-US" altLang="en-US" sz="2200">
              <a:solidFill>
                <a:srgbClr val="FF0000"/>
              </a:solidFill>
            </a:endParaRPr>
          </a:p>
        </p:txBody>
      </p:sp>
      <p:sp>
        <p:nvSpPr>
          <p:cNvPr id="63" name="Rectangle 62"/>
          <p:cNvSpPr>
            <a:spLocks noChangeArrowheads="1"/>
          </p:cNvSpPr>
          <p:nvPr/>
        </p:nvSpPr>
        <p:spPr bwMode="auto">
          <a:xfrm>
            <a:off x="5386088" y="5886232"/>
            <a:ext cx="116711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err="1">
                <a:solidFill>
                  <a:srgbClr val="FF0000"/>
                </a:solidFill>
                <a:latin typeface="Times New Roman" panose="02020603050405020304" pitchFamily="18" charset="0"/>
                <a:cs typeface="Times New Roman" panose="02020603050405020304" pitchFamily="18" charset="0"/>
              </a:rPr>
              <a:t>L.pTail</a:t>
            </a:r>
            <a:endParaRPr lang="en-US" altLang="en-US" sz="2200">
              <a:solidFill>
                <a:srgbClr val="FF0000"/>
              </a:solidFill>
            </a:endParaRPr>
          </a:p>
        </p:txBody>
      </p:sp>
      <p:sp>
        <p:nvSpPr>
          <p:cNvPr id="65" name="Rectangle 64"/>
          <p:cNvSpPr>
            <a:spLocks noChangeArrowheads="1"/>
          </p:cNvSpPr>
          <p:nvPr/>
        </p:nvSpPr>
        <p:spPr bwMode="auto">
          <a:xfrm>
            <a:off x="3151586" y="5436804"/>
            <a:ext cx="4042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800">
                <a:solidFill>
                  <a:srgbClr val="FF0000"/>
                </a:solidFill>
                <a:latin typeface="Times New Roman" panose="02020603050405020304" pitchFamily="18" charset="0"/>
                <a:cs typeface="Times New Roman" panose="02020603050405020304" pitchFamily="18" charset="0"/>
              </a:rPr>
              <a:t>L</a:t>
            </a:r>
            <a:endParaRPr lang="en-US" altLang="en-US" sz="2800">
              <a:solidFill>
                <a:srgbClr val="FF0000"/>
              </a:solidFill>
            </a:endParaRPr>
          </a:p>
        </p:txBody>
      </p:sp>
    </p:spTree>
    <p:extLst>
      <p:ext uri="{BB962C8B-B14F-4D97-AF65-F5344CB8AC3E}">
        <p14:creationId xmlns:p14="http://schemas.microsoft.com/office/powerpoint/2010/main" val="3566945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fade">
                                      <p:cBhvr>
                                        <p:cTn id="13" dur="500"/>
                                        <p:tgtEl>
                                          <p:spTgt spid="5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fade">
                                      <p:cBhvr>
                                        <p:cTn id="16" dur="500"/>
                                        <p:tgtEl>
                                          <p:spTgt spid="5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fade">
                                      <p:cBhvr>
                                        <p:cTn id="19" dur="500"/>
                                        <p:tgtEl>
                                          <p:spTgt spid="6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fade">
                                      <p:cBhvr>
                                        <p:cTn id="24" dur="500"/>
                                        <p:tgtEl>
                                          <p:spTgt spid="6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fade">
                                      <p:cBhvr>
                                        <p:cTn id="27" dur="500"/>
                                        <p:tgtEl>
                                          <p:spTgt spid="6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3">
                                            <p:txEl>
                                              <p:pRg st="0" end="0"/>
                                            </p:txEl>
                                          </p:spTgt>
                                        </p:tgtEl>
                                        <p:attrNameLst>
                                          <p:attrName>style.visibility</p:attrName>
                                        </p:attrNameLst>
                                      </p:cBhvr>
                                      <p:to>
                                        <p:strVal val="visible"/>
                                      </p:to>
                                    </p:set>
                                    <p:animEffect transition="in" filter="fade">
                                      <p:cBhvr>
                                        <p:cTn id="32" dur="500"/>
                                        <p:tgtEl>
                                          <p:spTgt spid="5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5">
                                            <p:txEl>
                                              <p:pRg st="0" end="0"/>
                                            </p:txEl>
                                          </p:spTgt>
                                        </p:tgtEl>
                                        <p:attrNameLst>
                                          <p:attrName>style.visibility</p:attrName>
                                        </p:attrNameLst>
                                      </p:cBhvr>
                                      <p:to>
                                        <p:strVal val="visible"/>
                                      </p:to>
                                    </p:set>
                                    <p:animEffect transition="in" filter="fade">
                                      <p:cBhvr>
                                        <p:cTn id="37" dur="500"/>
                                        <p:tgtEl>
                                          <p:spTgt spid="5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p:bldP spid="55" grpId="0" animBg="1"/>
      <p:bldP spid="56" grpId="0"/>
      <p:bldP spid="60" grpId="0"/>
      <p:bldP spid="63" grpId="0"/>
      <p:bldP spid="6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a:t>Các thao tác cơ bản trên DSLK đơn</a:t>
            </a:r>
          </a:p>
        </p:txBody>
      </p:sp>
      <p:sp>
        <p:nvSpPr>
          <p:cNvPr id="254979" name="Rectangle 3"/>
          <p:cNvSpPr>
            <a:spLocks noGrp="1" noChangeArrowheads="1"/>
          </p:cNvSpPr>
          <p:nvPr>
            <p:ph idx="1"/>
          </p:nvPr>
        </p:nvSpPr>
        <p:spPr/>
        <p:txBody>
          <a:bodyPr/>
          <a:lstStyle/>
          <a:p>
            <a:pPr>
              <a:lnSpc>
                <a:spcPct val="120000"/>
              </a:lnSpc>
            </a:pPr>
            <a:r>
              <a:rPr lang="en-US" sz="2585">
                <a:solidFill>
                  <a:srgbClr val="080808"/>
                </a:solidFill>
              </a:rPr>
              <a:t>Tạo 1 danh sách liên kết đơn rỗng</a:t>
            </a:r>
          </a:p>
          <a:p>
            <a:pPr>
              <a:lnSpc>
                <a:spcPct val="120000"/>
              </a:lnSpc>
            </a:pPr>
            <a:r>
              <a:rPr lang="en-US" sz="2585">
                <a:solidFill>
                  <a:srgbClr val="080808"/>
                </a:solidFill>
              </a:rPr>
              <a:t>Tạo 1 nút có trường </a:t>
            </a:r>
            <a:r>
              <a:rPr lang="en-US" sz="2800">
                <a:solidFill>
                  <a:srgbClr val="8B0000"/>
                </a:solidFill>
                <a:latin typeface="Consolas" panose="020B0609020204030204" pitchFamily="49" charset="0"/>
              </a:rPr>
              <a:t>info</a:t>
            </a:r>
            <a:r>
              <a:rPr lang="en-US" sz="2585">
                <a:solidFill>
                  <a:srgbClr val="080808"/>
                </a:solidFill>
              </a:rPr>
              <a:t> bằng x</a:t>
            </a:r>
          </a:p>
          <a:p>
            <a:pPr>
              <a:lnSpc>
                <a:spcPct val="120000"/>
              </a:lnSpc>
            </a:pPr>
            <a:r>
              <a:rPr lang="en-US" sz="2585"/>
              <a:t>Thêm một phần tử có khóa x vào danh sách</a:t>
            </a:r>
          </a:p>
          <a:p>
            <a:pPr>
              <a:lnSpc>
                <a:spcPct val="120000"/>
              </a:lnSpc>
            </a:pPr>
            <a:r>
              <a:rPr lang="en-US" sz="2585">
                <a:cs typeface="Courier New" pitchFamily="49" charset="0"/>
              </a:rPr>
              <a:t>Duy</a:t>
            </a:r>
            <a:r>
              <a:rPr lang="en-US" sz="2585"/>
              <a:t>ệt danh sách</a:t>
            </a:r>
          </a:p>
          <a:p>
            <a:pPr>
              <a:lnSpc>
                <a:spcPct val="120000"/>
              </a:lnSpc>
            </a:pPr>
            <a:r>
              <a:rPr lang="en-US" sz="2585"/>
              <a:t>Tìm một phần tử có </a:t>
            </a:r>
            <a:r>
              <a:rPr lang="en-US" sz="2800">
                <a:solidFill>
                  <a:srgbClr val="8B0000"/>
                </a:solidFill>
                <a:latin typeface="Consolas" panose="020B0609020204030204" pitchFamily="49" charset="0"/>
              </a:rPr>
              <a:t>info</a:t>
            </a:r>
            <a:r>
              <a:rPr lang="en-US" sz="2585"/>
              <a:t> bằng x</a:t>
            </a:r>
          </a:p>
          <a:p>
            <a:pPr>
              <a:lnSpc>
                <a:spcPct val="120000"/>
              </a:lnSpc>
            </a:pPr>
            <a:r>
              <a:rPr lang="en-US" sz="2585"/>
              <a:t>Hủy một phần tử trong danh sách</a:t>
            </a:r>
          </a:p>
          <a:p>
            <a:pPr>
              <a:lnSpc>
                <a:spcPct val="120000"/>
              </a:lnSpc>
            </a:pPr>
            <a:r>
              <a:rPr lang="en-US" sz="2585"/>
              <a:t>Sắp xếp danh sách liên kết đơn</a:t>
            </a:r>
          </a:p>
          <a:p>
            <a:pPr>
              <a:lnSpc>
                <a:spcPct val="120000"/>
              </a:lnSpc>
            </a:pPr>
            <a:r>
              <a:rPr lang="en-US" sz="2585"/>
              <a:t>…</a:t>
            </a:r>
          </a:p>
        </p:txBody>
      </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13</a:t>
            </a:fld>
            <a:endParaRPr lang="en-US"/>
          </a:p>
        </p:txBody>
      </p:sp>
    </p:spTree>
    <p:extLst>
      <p:ext uri="{BB962C8B-B14F-4D97-AF65-F5344CB8AC3E}">
        <p14:creationId xmlns:p14="http://schemas.microsoft.com/office/powerpoint/2010/main" val="293248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4979">
                                            <p:txEl>
                                              <p:pRg st="0" end="0"/>
                                            </p:txEl>
                                          </p:spTgt>
                                        </p:tgtEl>
                                        <p:attrNameLst>
                                          <p:attrName>style.visibility</p:attrName>
                                        </p:attrNameLst>
                                      </p:cBhvr>
                                      <p:to>
                                        <p:strVal val="visible"/>
                                      </p:to>
                                    </p:set>
                                    <p:animEffect transition="in" filter="fade">
                                      <p:cBhvr>
                                        <p:cTn id="7" dur="500"/>
                                        <p:tgtEl>
                                          <p:spTgt spid="2549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4979">
                                            <p:txEl>
                                              <p:pRg st="1" end="1"/>
                                            </p:txEl>
                                          </p:spTgt>
                                        </p:tgtEl>
                                        <p:attrNameLst>
                                          <p:attrName>style.visibility</p:attrName>
                                        </p:attrNameLst>
                                      </p:cBhvr>
                                      <p:to>
                                        <p:strVal val="visible"/>
                                      </p:to>
                                    </p:set>
                                    <p:animEffect transition="in" filter="fade">
                                      <p:cBhvr>
                                        <p:cTn id="12" dur="500"/>
                                        <p:tgtEl>
                                          <p:spTgt spid="2549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4979">
                                            <p:txEl>
                                              <p:pRg st="2" end="2"/>
                                            </p:txEl>
                                          </p:spTgt>
                                        </p:tgtEl>
                                        <p:attrNameLst>
                                          <p:attrName>style.visibility</p:attrName>
                                        </p:attrNameLst>
                                      </p:cBhvr>
                                      <p:to>
                                        <p:strVal val="visible"/>
                                      </p:to>
                                    </p:set>
                                    <p:animEffect transition="in" filter="fade">
                                      <p:cBhvr>
                                        <p:cTn id="17" dur="500"/>
                                        <p:tgtEl>
                                          <p:spTgt spid="2549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4979">
                                            <p:txEl>
                                              <p:pRg st="3" end="3"/>
                                            </p:txEl>
                                          </p:spTgt>
                                        </p:tgtEl>
                                        <p:attrNameLst>
                                          <p:attrName>style.visibility</p:attrName>
                                        </p:attrNameLst>
                                      </p:cBhvr>
                                      <p:to>
                                        <p:strVal val="visible"/>
                                      </p:to>
                                    </p:set>
                                    <p:animEffect transition="in" filter="fade">
                                      <p:cBhvr>
                                        <p:cTn id="22" dur="500"/>
                                        <p:tgtEl>
                                          <p:spTgt spid="2549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4979">
                                            <p:txEl>
                                              <p:pRg st="4" end="4"/>
                                            </p:txEl>
                                          </p:spTgt>
                                        </p:tgtEl>
                                        <p:attrNameLst>
                                          <p:attrName>style.visibility</p:attrName>
                                        </p:attrNameLst>
                                      </p:cBhvr>
                                      <p:to>
                                        <p:strVal val="visible"/>
                                      </p:to>
                                    </p:set>
                                    <p:animEffect transition="in" filter="fade">
                                      <p:cBhvr>
                                        <p:cTn id="27" dur="500"/>
                                        <p:tgtEl>
                                          <p:spTgt spid="2549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54979">
                                            <p:txEl>
                                              <p:pRg st="5" end="5"/>
                                            </p:txEl>
                                          </p:spTgt>
                                        </p:tgtEl>
                                        <p:attrNameLst>
                                          <p:attrName>style.visibility</p:attrName>
                                        </p:attrNameLst>
                                      </p:cBhvr>
                                      <p:to>
                                        <p:strVal val="visible"/>
                                      </p:to>
                                    </p:set>
                                    <p:animEffect transition="in" filter="fade">
                                      <p:cBhvr>
                                        <p:cTn id="32" dur="500"/>
                                        <p:tgtEl>
                                          <p:spTgt spid="25497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54979">
                                            <p:txEl>
                                              <p:pRg st="6" end="6"/>
                                            </p:txEl>
                                          </p:spTgt>
                                        </p:tgtEl>
                                        <p:attrNameLst>
                                          <p:attrName>style.visibility</p:attrName>
                                        </p:attrNameLst>
                                      </p:cBhvr>
                                      <p:to>
                                        <p:strVal val="visible"/>
                                      </p:to>
                                    </p:set>
                                    <p:animEffect transition="in" filter="fade">
                                      <p:cBhvr>
                                        <p:cTn id="37" dur="500"/>
                                        <p:tgtEl>
                                          <p:spTgt spid="25497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54979">
                                            <p:txEl>
                                              <p:pRg st="7" end="7"/>
                                            </p:txEl>
                                          </p:spTgt>
                                        </p:tgtEl>
                                        <p:attrNameLst>
                                          <p:attrName>style.visibility</p:attrName>
                                        </p:attrNameLst>
                                      </p:cBhvr>
                                      <p:to>
                                        <p:strVal val="visible"/>
                                      </p:to>
                                    </p:set>
                                    <p:animEffect transition="in" filter="fade">
                                      <p:cBhvr>
                                        <p:cTn id="42" dur="500"/>
                                        <p:tgtEl>
                                          <p:spTgt spid="2549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a:t>Khởi tạo danh sách liên kết RỖNG</a:t>
            </a:r>
          </a:p>
        </p:txBody>
      </p:sp>
      <p:sp>
        <p:nvSpPr>
          <p:cNvPr id="268291" name="Rectangle 3"/>
          <p:cNvSpPr>
            <a:spLocks noGrp="1" noChangeArrowheads="1"/>
          </p:cNvSpPr>
          <p:nvPr>
            <p:ph idx="1"/>
          </p:nvPr>
        </p:nvSpPr>
        <p:spPr/>
        <p:txBody>
          <a:bodyPr/>
          <a:lstStyle/>
          <a:p>
            <a:pPr>
              <a:lnSpc>
                <a:spcPct val="120000"/>
              </a:lnSpc>
            </a:pPr>
            <a:r>
              <a:rPr lang="en-US" sz="2585" err="1"/>
              <a:t>Địa</a:t>
            </a:r>
            <a:r>
              <a:rPr lang="en-US" sz="2585"/>
              <a:t> </a:t>
            </a:r>
            <a:r>
              <a:rPr lang="en-US" sz="2585" err="1"/>
              <a:t>chỉ</a:t>
            </a:r>
            <a:r>
              <a:rPr lang="en-US" sz="2585"/>
              <a:t> </a:t>
            </a:r>
            <a:r>
              <a:rPr lang="en-US" sz="2585" err="1"/>
              <a:t>của</a:t>
            </a:r>
            <a:r>
              <a:rPr lang="en-US" sz="2585"/>
              <a:t> </a:t>
            </a:r>
            <a:r>
              <a:rPr lang="en-US" sz="2585" err="1"/>
              <a:t>nút</a:t>
            </a:r>
            <a:r>
              <a:rPr lang="en-US" sz="2585"/>
              <a:t> </a:t>
            </a:r>
            <a:r>
              <a:rPr lang="en-US" sz="2585" err="1"/>
              <a:t>đầu</a:t>
            </a:r>
            <a:r>
              <a:rPr lang="en-US" sz="2585"/>
              <a:t> </a:t>
            </a:r>
            <a:r>
              <a:rPr lang="en-US" sz="2585" err="1"/>
              <a:t>tiên</a:t>
            </a:r>
            <a:r>
              <a:rPr lang="en-US" sz="2585"/>
              <a:t>, </a:t>
            </a:r>
            <a:r>
              <a:rPr lang="en-US" sz="2585" err="1"/>
              <a:t>địa</a:t>
            </a:r>
            <a:r>
              <a:rPr lang="en-US" sz="2585"/>
              <a:t> </a:t>
            </a:r>
            <a:r>
              <a:rPr lang="en-US" sz="2585" err="1"/>
              <a:t>chỉ</a:t>
            </a:r>
            <a:r>
              <a:rPr lang="en-US" sz="2585"/>
              <a:t> </a:t>
            </a:r>
            <a:r>
              <a:rPr lang="en-US" sz="2585" err="1"/>
              <a:t>của</a:t>
            </a:r>
            <a:r>
              <a:rPr lang="en-US" sz="2585"/>
              <a:t> </a:t>
            </a:r>
            <a:r>
              <a:rPr lang="en-US" sz="2585" err="1"/>
              <a:t>nút</a:t>
            </a:r>
            <a:r>
              <a:rPr lang="en-US" sz="2585"/>
              <a:t> </a:t>
            </a:r>
            <a:r>
              <a:rPr lang="en-US" sz="2585" err="1"/>
              <a:t>cuối</a:t>
            </a:r>
            <a:r>
              <a:rPr lang="en-US" sz="2585"/>
              <a:t> </a:t>
            </a:r>
            <a:r>
              <a:rPr lang="en-US" sz="2585" err="1"/>
              <a:t>cùng</a:t>
            </a:r>
            <a:r>
              <a:rPr lang="en-US" sz="2585"/>
              <a:t> </a:t>
            </a:r>
            <a:r>
              <a:rPr lang="en-US" sz="2585" err="1"/>
              <a:t>đều</a:t>
            </a:r>
            <a:r>
              <a:rPr lang="en-US" sz="2585"/>
              <a:t> </a:t>
            </a:r>
            <a:r>
              <a:rPr lang="en-US" sz="2585" err="1"/>
              <a:t>không</a:t>
            </a:r>
            <a:r>
              <a:rPr lang="en-US" sz="2585"/>
              <a:t> </a:t>
            </a:r>
            <a:r>
              <a:rPr lang="en-US" sz="2585" err="1"/>
              <a:t>có</a:t>
            </a:r>
            <a:r>
              <a:rPr lang="en-US" sz="2585"/>
              <a:t> </a:t>
            </a:r>
          </a:p>
          <a:p>
            <a:pPr>
              <a:lnSpc>
                <a:spcPct val="120000"/>
              </a:lnSpc>
            </a:pPr>
            <a:endParaRPr lang="en-US" sz="2585"/>
          </a:p>
          <a:p>
            <a:pPr marL="34290" indent="0">
              <a:buNone/>
            </a:pPr>
            <a:r>
              <a:rPr lang="en-US" sz="2400">
                <a:solidFill>
                  <a:srgbClr val="0000FF"/>
                </a:solidFill>
                <a:latin typeface="Consolas" panose="020B0609020204030204" pitchFamily="49" charset="0"/>
              </a:rPr>
              <a:t>void</a:t>
            </a:r>
            <a:r>
              <a:rPr lang="en-US" sz="2400">
                <a:solidFill>
                  <a:srgbClr val="000000"/>
                </a:solidFill>
                <a:latin typeface="Consolas" panose="020B0609020204030204" pitchFamily="49" charset="0"/>
              </a:rPr>
              <a:t> </a:t>
            </a:r>
            <a:r>
              <a:rPr lang="en-US" sz="2400">
                <a:solidFill>
                  <a:srgbClr val="483D8B"/>
                </a:solidFill>
                <a:latin typeface="Consolas" panose="020B0609020204030204" pitchFamily="49" charset="0"/>
              </a:rPr>
              <a:t>CreateEmptyList</a:t>
            </a:r>
            <a:r>
              <a:rPr lang="en-US" sz="2400">
                <a:solidFill>
                  <a:srgbClr val="000000"/>
                </a:solidFill>
                <a:latin typeface="Consolas" panose="020B0609020204030204" pitchFamily="49" charset="0"/>
              </a:rPr>
              <a:t>(</a:t>
            </a:r>
            <a:r>
              <a:rPr lang="en-US" sz="2400">
                <a:solidFill>
                  <a:srgbClr val="008B8B"/>
                </a:solidFill>
                <a:latin typeface="Consolas" panose="020B0609020204030204" pitchFamily="49" charset="0"/>
              </a:rPr>
              <a:t>LIST</a:t>
            </a:r>
            <a:r>
              <a:rPr lang="en-US" sz="2400">
                <a:solidFill>
                  <a:srgbClr val="000000"/>
                </a:solidFill>
                <a:latin typeface="Consolas" panose="020B0609020204030204" pitchFamily="49" charset="0"/>
              </a:rPr>
              <a:t> &amp;</a:t>
            </a:r>
            <a:r>
              <a:rPr lang="en-US" sz="2400">
                <a:solidFill>
                  <a:srgbClr val="808080"/>
                </a:solidFill>
                <a:latin typeface="Consolas" panose="020B0609020204030204" pitchFamily="49" charset="0"/>
              </a:rPr>
              <a:t>l</a:t>
            </a:r>
            <a:r>
              <a:rPr lang="en-US" sz="2400">
                <a:solidFill>
                  <a:srgbClr val="000000"/>
                </a:solidFill>
                <a:latin typeface="Consolas" panose="020B0609020204030204" pitchFamily="49" charset="0"/>
              </a:rPr>
              <a:t>) {</a:t>
            </a:r>
          </a:p>
          <a:p>
            <a:pPr marL="514350" lvl="2" indent="0">
              <a:buNone/>
            </a:pPr>
            <a:r>
              <a:rPr lang="en-US" sz="2400">
                <a:solidFill>
                  <a:srgbClr val="808080"/>
                </a:solidFill>
                <a:latin typeface="Consolas" panose="020B0609020204030204" pitchFamily="49" charset="0"/>
              </a:rPr>
              <a:t>l</a:t>
            </a:r>
            <a:r>
              <a:rPr lang="en-US" sz="2400">
                <a:solidFill>
                  <a:srgbClr val="000000"/>
                </a:solidFill>
                <a:latin typeface="Consolas" panose="020B0609020204030204" pitchFamily="49" charset="0"/>
              </a:rPr>
              <a:t>.</a:t>
            </a:r>
            <a:r>
              <a:rPr lang="en-US" sz="2400">
                <a:solidFill>
                  <a:srgbClr val="8B0000"/>
                </a:solidFill>
                <a:latin typeface="Consolas" panose="020B0609020204030204" pitchFamily="49" charset="0"/>
              </a:rPr>
              <a:t>pHead</a:t>
            </a:r>
            <a:r>
              <a:rPr lang="en-US" sz="2400">
                <a:solidFill>
                  <a:srgbClr val="000000"/>
                </a:solidFill>
                <a:latin typeface="Consolas" panose="020B0609020204030204" pitchFamily="49" charset="0"/>
              </a:rPr>
              <a:t> = </a:t>
            </a:r>
            <a:r>
              <a:rPr lang="en-US" sz="2400">
                <a:solidFill>
                  <a:srgbClr val="6F008A"/>
                </a:solidFill>
                <a:latin typeface="Consolas" panose="020B0609020204030204" pitchFamily="49" charset="0"/>
              </a:rPr>
              <a:t>NULL</a:t>
            </a:r>
            <a:r>
              <a:rPr lang="en-US" sz="2400">
                <a:solidFill>
                  <a:srgbClr val="000000"/>
                </a:solidFill>
                <a:latin typeface="Consolas" panose="020B0609020204030204" pitchFamily="49" charset="0"/>
              </a:rPr>
              <a:t>;</a:t>
            </a:r>
          </a:p>
          <a:p>
            <a:pPr marL="514350" lvl="2" indent="0">
              <a:buNone/>
            </a:pPr>
            <a:r>
              <a:rPr lang="en-US" sz="2400">
                <a:solidFill>
                  <a:srgbClr val="808080"/>
                </a:solidFill>
                <a:latin typeface="Consolas" panose="020B0609020204030204" pitchFamily="49" charset="0"/>
              </a:rPr>
              <a:t>l</a:t>
            </a:r>
            <a:r>
              <a:rPr lang="en-US" sz="2400">
                <a:solidFill>
                  <a:srgbClr val="000000"/>
                </a:solidFill>
                <a:latin typeface="Consolas" panose="020B0609020204030204" pitchFamily="49" charset="0"/>
              </a:rPr>
              <a:t>.</a:t>
            </a:r>
            <a:r>
              <a:rPr lang="en-US" sz="2400">
                <a:solidFill>
                  <a:srgbClr val="8B0000"/>
                </a:solidFill>
                <a:latin typeface="Consolas" panose="020B0609020204030204" pitchFamily="49" charset="0"/>
              </a:rPr>
              <a:t>pTail</a:t>
            </a:r>
            <a:r>
              <a:rPr lang="en-US" sz="2400">
                <a:solidFill>
                  <a:srgbClr val="000000"/>
                </a:solidFill>
                <a:latin typeface="Consolas" panose="020B0609020204030204" pitchFamily="49" charset="0"/>
              </a:rPr>
              <a:t> = </a:t>
            </a:r>
            <a:r>
              <a:rPr lang="en-US" sz="2400">
                <a:solidFill>
                  <a:srgbClr val="6F008A"/>
                </a:solidFill>
                <a:latin typeface="Consolas" panose="020B0609020204030204" pitchFamily="49" charset="0"/>
              </a:rPr>
              <a:t>NULL</a:t>
            </a:r>
            <a:r>
              <a:rPr lang="en-US" sz="2400">
                <a:solidFill>
                  <a:srgbClr val="000000"/>
                </a:solidFill>
                <a:latin typeface="Consolas" panose="020B0609020204030204" pitchFamily="49" charset="0"/>
              </a:rPr>
              <a:t>;</a:t>
            </a:r>
          </a:p>
          <a:p>
            <a:pPr marL="34290" indent="0">
              <a:buNone/>
            </a:pPr>
            <a:r>
              <a:rPr lang="en-US" sz="2400">
                <a:solidFill>
                  <a:srgbClr val="000000"/>
                </a:solidFill>
                <a:latin typeface="Consolas" panose="020B0609020204030204" pitchFamily="49" charset="0"/>
              </a:rPr>
              <a:t>}</a:t>
            </a:r>
            <a:endParaRPr lang="en-US" sz="2400"/>
          </a:p>
        </p:txBody>
      </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14</a:t>
            </a:fld>
            <a:endParaRPr lang="en-US"/>
          </a:p>
        </p:txBody>
      </p:sp>
    </p:spTree>
    <p:extLst>
      <p:ext uri="{BB962C8B-B14F-4D97-AF65-F5344CB8AC3E}">
        <p14:creationId xmlns:p14="http://schemas.microsoft.com/office/powerpoint/2010/main" val="2995260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err="1"/>
              <a:t>Tạo</a:t>
            </a:r>
            <a:r>
              <a:rPr lang="en-US"/>
              <a:t> 1 </a:t>
            </a:r>
            <a:r>
              <a:rPr lang="en-US" err="1"/>
              <a:t>phần</a:t>
            </a:r>
            <a:r>
              <a:rPr lang="en-US"/>
              <a:t> </a:t>
            </a:r>
            <a:r>
              <a:rPr lang="en-US" err="1"/>
              <a:t>tử</a:t>
            </a:r>
            <a:r>
              <a:rPr lang="en-US"/>
              <a:t> </a:t>
            </a:r>
            <a:r>
              <a:rPr lang="en-US" err="1"/>
              <a:t>mới</a:t>
            </a:r>
            <a:endParaRPr lang="en-US"/>
          </a:p>
        </p:txBody>
      </p:sp>
      <p:sp>
        <p:nvSpPr>
          <p:cNvPr id="260099" name="Rectangle 3"/>
          <p:cNvSpPr>
            <a:spLocks noGrp="1" noChangeArrowheads="1"/>
          </p:cNvSpPr>
          <p:nvPr>
            <p:ph idx="1"/>
          </p:nvPr>
        </p:nvSpPr>
        <p:spPr/>
        <p:txBody>
          <a:bodyPr>
            <a:normAutofit/>
          </a:bodyPr>
          <a:lstStyle/>
          <a:p>
            <a:pPr>
              <a:lnSpc>
                <a:spcPct val="120000"/>
              </a:lnSpc>
            </a:pPr>
            <a:r>
              <a:rPr lang="en-US" sz="2585" err="1">
                <a:solidFill>
                  <a:srgbClr val="080808"/>
                </a:solidFill>
              </a:rPr>
              <a:t>H</a:t>
            </a:r>
            <a:r>
              <a:rPr lang="en-US" sz="2585" err="1"/>
              <a:t>àm</a:t>
            </a:r>
            <a:r>
              <a:rPr lang="en-US" sz="2585"/>
              <a:t> </a:t>
            </a:r>
            <a:r>
              <a:rPr lang="en-US" sz="2585" err="1"/>
              <a:t>trả</a:t>
            </a:r>
            <a:r>
              <a:rPr lang="en-US" sz="2585"/>
              <a:t> </a:t>
            </a:r>
            <a:r>
              <a:rPr lang="en-US" sz="2585" err="1"/>
              <a:t>về</a:t>
            </a:r>
            <a:r>
              <a:rPr lang="en-US" sz="2585"/>
              <a:t> </a:t>
            </a:r>
            <a:r>
              <a:rPr lang="en-US" sz="2585" err="1"/>
              <a:t>địa</a:t>
            </a:r>
            <a:r>
              <a:rPr lang="en-US" sz="2585"/>
              <a:t> </a:t>
            </a:r>
            <a:r>
              <a:rPr lang="en-US" sz="2585" err="1"/>
              <a:t>chỉ</a:t>
            </a:r>
            <a:r>
              <a:rPr lang="en-US" sz="2585"/>
              <a:t> </a:t>
            </a:r>
            <a:r>
              <a:rPr lang="en-US" sz="2585" err="1"/>
              <a:t>phần</a:t>
            </a:r>
            <a:r>
              <a:rPr lang="en-US" sz="2585"/>
              <a:t> </a:t>
            </a:r>
            <a:r>
              <a:rPr lang="en-US" sz="2585" err="1"/>
              <a:t>tử</a:t>
            </a:r>
            <a:r>
              <a:rPr lang="en-US" sz="2585"/>
              <a:t> </a:t>
            </a:r>
            <a:r>
              <a:rPr lang="en-US" sz="2585" err="1"/>
              <a:t>mới</a:t>
            </a:r>
            <a:r>
              <a:rPr lang="en-US" sz="2585"/>
              <a:t> </a:t>
            </a:r>
            <a:r>
              <a:rPr lang="en-US" sz="2585" err="1"/>
              <a:t>tạo</a:t>
            </a:r>
            <a:endParaRPr lang="en-US" sz="2585"/>
          </a:p>
          <a:p>
            <a:pPr marL="34290" indent="0">
              <a:buNone/>
            </a:pPr>
            <a:r>
              <a:rPr lang="en-US" sz="2400">
                <a:solidFill>
                  <a:srgbClr val="008B8B"/>
                </a:solidFill>
                <a:latin typeface="Consolas" panose="020B0609020204030204" pitchFamily="49" charset="0"/>
              </a:rPr>
              <a:t>NODE</a:t>
            </a:r>
            <a:r>
              <a:rPr lang="en-US" sz="2400">
                <a:solidFill>
                  <a:srgbClr val="000000"/>
                </a:solidFill>
                <a:latin typeface="Consolas" panose="020B0609020204030204" pitchFamily="49" charset="0"/>
              </a:rPr>
              <a:t>* </a:t>
            </a:r>
            <a:r>
              <a:rPr lang="en-US" sz="2400">
                <a:solidFill>
                  <a:srgbClr val="483D8B"/>
                </a:solidFill>
                <a:latin typeface="Consolas" panose="020B0609020204030204" pitchFamily="49" charset="0"/>
              </a:rPr>
              <a:t>CreateNode</a:t>
            </a:r>
            <a:r>
              <a:rPr lang="en-US" sz="2400">
                <a:solidFill>
                  <a:srgbClr val="000000"/>
                </a:solidFill>
                <a:latin typeface="Consolas" panose="020B0609020204030204" pitchFamily="49" charset="0"/>
              </a:rPr>
              <a:t>(</a:t>
            </a:r>
            <a:r>
              <a:rPr lang="en-US" sz="2400">
                <a:solidFill>
                  <a:srgbClr val="0000FF"/>
                </a:solidFill>
                <a:latin typeface="Consolas" panose="020B0609020204030204" pitchFamily="49" charset="0"/>
              </a:rPr>
              <a:t>int</a:t>
            </a:r>
            <a:r>
              <a:rPr lang="en-US" sz="2400">
                <a:solidFill>
                  <a:srgbClr val="000000"/>
                </a:solidFill>
                <a:latin typeface="Consolas" panose="020B0609020204030204" pitchFamily="49" charset="0"/>
              </a:rPr>
              <a:t> </a:t>
            </a:r>
            <a:r>
              <a:rPr lang="en-US" sz="2400">
                <a:solidFill>
                  <a:srgbClr val="808080"/>
                </a:solidFill>
                <a:latin typeface="Consolas" panose="020B0609020204030204" pitchFamily="49" charset="0"/>
              </a:rPr>
              <a:t>x</a:t>
            </a:r>
            <a:r>
              <a:rPr lang="en-US" sz="2400">
                <a:solidFill>
                  <a:srgbClr val="000000"/>
                </a:solidFill>
                <a:latin typeface="Consolas" panose="020B0609020204030204" pitchFamily="49" charset="0"/>
              </a:rPr>
              <a:t>) {</a:t>
            </a:r>
          </a:p>
          <a:p>
            <a:pPr marL="514350" lvl="2" indent="0">
              <a:buNone/>
            </a:pPr>
            <a:r>
              <a:rPr lang="en-US" sz="2400">
                <a:solidFill>
                  <a:srgbClr val="008B8B"/>
                </a:solidFill>
                <a:latin typeface="Consolas" panose="020B0609020204030204" pitchFamily="49" charset="0"/>
              </a:rPr>
              <a:t>NODE</a:t>
            </a:r>
            <a:r>
              <a:rPr lang="en-US" sz="2400">
                <a:solidFill>
                  <a:srgbClr val="000000"/>
                </a:solidFill>
                <a:latin typeface="Consolas" panose="020B0609020204030204" pitchFamily="49" charset="0"/>
              </a:rPr>
              <a:t>* p;</a:t>
            </a:r>
          </a:p>
          <a:p>
            <a:pPr marL="514350" lvl="2" indent="0">
              <a:buNone/>
            </a:pPr>
            <a:r>
              <a:rPr lang="en-US" sz="2400">
                <a:solidFill>
                  <a:srgbClr val="000000"/>
                </a:solidFill>
                <a:latin typeface="Consolas" panose="020B0609020204030204" pitchFamily="49" charset="0"/>
              </a:rPr>
              <a:t>p = </a:t>
            </a:r>
            <a:r>
              <a:rPr lang="en-US" sz="2400">
                <a:solidFill>
                  <a:srgbClr val="0000FF"/>
                </a:solidFill>
                <a:latin typeface="Consolas" panose="020B0609020204030204" pitchFamily="49" charset="0"/>
              </a:rPr>
              <a:t>new</a:t>
            </a:r>
            <a:r>
              <a:rPr lang="en-US" sz="2400">
                <a:solidFill>
                  <a:srgbClr val="000000"/>
                </a:solidFill>
                <a:latin typeface="Consolas" panose="020B0609020204030204" pitchFamily="49" charset="0"/>
              </a:rPr>
              <a:t> </a:t>
            </a:r>
            <a:r>
              <a:rPr lang="en-US" sz="2400">
                <a:solidFill>
                  <a:srgbClr val="008B8B"/>
                </a:solidFill>
                <a:latin typeface="Consolas" panose="020B0609020204030204" pitchFamily="49" charset="0"/>
              </a:rPr>
              <a:t>NODE</a:t>
            </a:r>
            <a:r>
              <a:rPr lang="en-US" sz="2400">
                <a:solidFill>
                  <a:srgbClr val="000000"/>
                </a:solidFill>
                <a:latin typeface="Consolas" panose="020B0609020204030204" pitchFamily="49" charset="0"/>
              </a:rPr>
              <a:t>;</a:t>
            </a:r>
          </a:p>
          <a:p>
            <a:pPr marL="514350" lvl="2" indent="0">
              <a:buNone/>
            </a:pPr>
            <a:r>
              <a:rPr lang="en-US" sz="2400">
                <a:solidFill>
                  <a:srgbClr val="0000FF"/>
                </a:solidFill>
                <a:latin typeface="Consolas" panose="020B0609020204030204" pitchFamily="49" charset="0"/>
              </a:rPr>
              <a:t>if</a:t>
            </a:r>
            <a:r>
              <a:rPr lang="en-US" sz="2400">
                <a:solidFill>
                  <a:srgbClr val="000000"/>
                </a:solidFill>
                <a:latin typeface="Consolas" panose="020B0609020204030204" pitchFamily="49" charset="0"/>
              </a:rPr>
              <a:t> (p == </a:t>
            </a:r>
            <a:r>
              <a:rPr lang="en-US" sz="2400">
                <a:solidFill>
                  <a:srgbClr val="6F008A"/>
                </a:solidFill>
                <a:latin typeface="Consolas" panose="020B0609020204030204" pitchFamily="49" charset="0"/>
              </a:rPr>
              <a:t>NULL</a:t>
            </a:r>
            <a:r>
              <a:rPr lang="en-US" sz="2400">
                <a:solidFill>
                  <a:srgbClr val="000000"/>
                </a:solidFill>
                <a:latin typeface="Consolas" panose="020B0609020204030204" pitchFamily="49" charset="0"/>
              </a:rPr>
              <a:t>)</a:t>
            </a:r>
          </a:p>
          <a:p>
            <a:pPr marL="514350" lvl="2" indent="0">
              <a:buNone/>
            </a:pPr>
            <a:r>
              <a:rPr lang="en-US" sz="2400">
                <a:solidFill>
                  <a:srgbClr val="483D8B"/>
                </a:solidFill>
                <a:latin typeface="Consolas" panose="020B0609020204030204" pitchFamily="49" charset="0"/>
              </a:rPr>
              <a:t>		exit</a:t>
            </a:r>
            <a:r>
              <a:rPr lang="en-US" sz="2400">
                <a:solidFill>
                  <a:srgbClr val="000000"/>
                </a:solidFill>
                <a:latin typeface="Consolas" panose="020B0609020204030204" pitchFamily="49" charset="0"/>
              </a:rPr>
              <a:t>(1);</a:t>
            </a:r>
          </a:p>
          <a:p>
            <a:pPr marL="514350" lvl="2" indent="0">
              <a:buNone/>
            </a:pPr>
            <a:r>
              <a:rPr lang="en-US" sz="2400">
                <a:solidFill>
                  <a:srgbClr val="000000"/>
                </a:solidFill>
                <a:latin typeface="Consolas" panose="020B0609020204030204" pitchFamily="49" charset="0"/>
              </a:rPr>
              <a:t>p-&gt;</a:t>
            </a:r>
            <a:r>
              <a:rPr lang="en-US" sz="2400">
                <a:solidFill>
                  <a:srgbClr val="8B0000"/>
                </a:solidFill>
                <a:latin typeface="Consolas" panose="020B0609020204030204" pitchFamily="49" charset="0"/>
              </a:rPr>
              <a:t>info</a:t>
            </a:r>
            <a:r>
              <a:rPr lang="en-US" sz="2400">
                <a:solidFill>
                  <a:srgbClr val="000000"/>
                </a:solidFill>
                <a:latin typeface="Consolas" panose="020B0609020204030204" pitchFamily="49" charset="0"/>
              </a:rPr>
              <a:t> = </a:t>
            </a:r>
            <a:r>
              <a:rPr lang="en-US" sz="2400">
                <a:solidFill>
                  <a:srgbClr val="808080"/>
                </a:solidFill>
                <a:latin typeface="Consolas" panose="020B0609020204030204" pitchFamily="49" charset="0"/>
              </a:rPr>
              <a:t>x</a:t>
            </a:r>
            <a:r>
              <a:rPr lang="en-US" sz="2400">
                <a:solidFill>
                  <a:srgbClr val="000000"/>
                </a:solidFill>
                <a:latin typeface="Consolas" panose="020B0609020204030204" pitchFamily="49" charset="0"/>
              </a:rPr>
              <a:t>;</a:t>
            </a:r>
          </a:p>
          <a:p>
            <a:pPr marL="514350" lvl="2" indent="0">
              <a:buNone/>
            </a:pPr>
            <a:r>
              <a:rPr lang="en-US" sz="2400">
                <a:solidFill>
                  <a:srgbClr val="000000"/>
                </a:solidFill>
                <a:latin typeface="Consolas" panose="020B0609020204030204" pitchFamily="49" charset="0"/>
              </a:rPr>
              <a:t>p-&gt;</a:t>
            </a:r>
            <a:r>
              <a:rPr lang="en-US" sz="2400">
                <a:solidFill>
                  <a:srgbClr val="8B0000"/>
                </a:solidFill>
                <a:latin typeface="Consolas" panose="020B0609020204030204" pitchFamily="49" charset="0"/>
              </a:rPr>
              <a:t>pNext</a:t>
            </a:r>
            <a:r>
              <a:rPr lang="en-US" sz="2400">
                <a:solidFill>
                  <a:srgbClr val="000000"/>
                </a:solidFill>
                <a:latin typeface="Consolas" panose="020B0609020204030204" pitchFamily="49" charset="0"/>
              </a:rPr>
              <a:t> = </a:t>
            </a:r>
            <a:r>
              <a:rPr lang="en-US" sz="2400">
                <a:solidFill>
                  <a:srgbClr val="6F008A"/>
                </a:solidFill>
                <a:latin typeface="Consolas" panose="020B0609020204030204" pitchFamily="49" charset="0"/>
              </a:rPr>
              <a:t>NULL</a:t>
            </a:r>
            <a:r>
              <a:rPr lang="en-US" sz="2400">
                <a:solidFill>
                  <a:srgbClr val="000000"/>
                </a:solidFill>
                <a:latin typeface="Consolas" panose="020B0609020204030204" pitchFamily="49" charset="0"/>
              </a:rPr>
              <a:t>;</a:t>
            </a:r>
          </a:p>
          <a:p>
            <a:pPr marL="514350" lvl="2" indent="0">
              <a:buNone/>
            </a:pPr>
            <a:r>
              <a:rPr lang="en-US" sz="2400">
                <a:solidFill>
                  <a:srgbClr val="0000FF"/>
                </a:solidFill>
                <a:latin typeface="Consolas" panose="020B0609020204030204" pitchFamily="49" charset="0"/>
              </a:rPr>
              <a:t>return</a:t>
            </a:r>
            <a:r>
              <a:rPr lang="en-US" sz="2400">
                <a:solidFill>
                  <a:srgbClr val="000000"/>
                </a:solidFill>
                <a:latin typeface="Consolas" panose="020B0609020204030204" pitchFamily="49" charset="0"/>
              </a:rPr>
              <a:t> p;</a:t>
            </a:r>
          </a:p>
          <a:p>
            <a:pPr marL="34290" indent="0">
              <a:buNone/>
            </a:pPr>
            <a:r>
              <a:rPr lang="en-US" sz="2400">
                <a:solidFill>
                  <a:srgbClr val="000000"/>
                </a:solidFill>
                <a:latin typeface="Consolas" panose="020B0609020204030204" pitchFamily="49" charset="0"/>
              </a:rPr>
              <a:t>}</a:t>
            </a:r>
            <a:endParaRPr lang="en-US" sz="2400"/>
          </a:p>
        </p:txBody>
      </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15</a:t>
            </a:fld>
            <a:endParaRPr lang="en-US"/>
          </a:p>
        </p:txBody>
      </p:sp>
    </p:spTree>
    <p:extLst>
      <p:ext uri="{BB962C8B-B14F-4D97-AF65-F5344CB8AC3E}">
        <p14:creationId xmlns:p14="http://schemas.microsoft.com/office/powerpoint/2010/main" val="1425896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a:t>Thêm 1 phần tử vào DSLK</a:t>
            </a:r>
          </a:p>
        </p:txBody>
      </p:sp>
      <p:sp>
        <p:nvSpPr>
          <p:cNvPr id="261124" name="Rectangle 4"/>
          <p:cNvSpPr>
            <a:spLocks noGrp="1" noChangeArrowheads="1"/>
          </p:cNvSpPr>
          <p:nvPr>
            <p:ph idx="1"/>
          </p:nvPr>
        </p:nvSpPr>
        <p:spPr>
          <a:noFill/>
          <a:ln/>
        </p:spPr>
        <p:txBody>
          <a:bodyPr/>
          <a:lstStyle/>
          <a:p>
            <a:pPr>
              <a:lnSpc>
                <a:spcPct val="120000"/>
              </a:lnSpc>
            </a:pPr>
            <a:r>
              <a:rPr lang="en-US" sz="2585" b="1"/>
              <a:t>Nguyên tắc thêm: </a:t>
            </a:r>
            <a:r>
              <a:rPr lang="en-US" sz="2585"/>
              <a:t>Khi thêm 1 phần tử vào List thì có làm cho pHead, pTail thay đổi.</a:t>
            </a:r>
          </a:p>
          <a:p>
            <a:pPr>
              <a:lnSpc>
                <a:spcPct val="120000"/>
              </a:lnSpc>
            </a:pPr>
            <a:r>
              <a:rPr lang="en-US" sz="2585" b="1"/>
              <a:t>Các vị trí cần thêm 1 phần tử vào List:</a:t>
            </a:r>
          </a:p>
          <a:p>
            <a:pPr lvl="1">
              <a:lnSpc>
                <a:spcPct val="120000"/>
              </a:lnSpc>
              <a:buFont typeface="Wingdings" pitchFamily="2" charset="2"/>
              <a:buChar char="§"/>
            </a:pPr>
            <a:r>
              <a:rPr lang="en-US"/>
              <a:t>Thêm vào đầu List đơn</a:t>
            </a:r>
          </a:p>
          <a:p>
            <a:pPr lvl="1">
              <a:lnSpc>
                <a:spcPct val="120000"/>
              </a:lnSpc>
              <a:buFont typeface="Wingdings" pitchFamily="2" charset="2"/>
              <a:buChar char="§"/>
            </a:pPr>
            <a:r>
              <a:rPr lang="en-US"/>
              <a:t>Thêm vào cuối List</a:t>
            </a:r>
          </a:p>
          <a:p>
            <a:pPr lvl="1">
              <a:lnSpc>
                <a:spcPct val="120000"/>
              </a:lnSpc>
              <a:buFont typeface="Wingdings" pitchFamily="2" charset="2"/>
              <a:buChar char="§"/>
            </a:pPr>
            <a:r>
              <a:rPr lang="en-US"/>
              <a:t>Thêm vào sau 1 phần tử Q trong List </a:t>
            </a:r>
          </a:p>
        </p:txBody>
      </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16</a:t>
            </a:fld>
            <a:endParaRPr lang="en-US"/>
          </a:p>
        </p:txBody>
      </p:sp>
    </p:spTree>
    <p:extLst>
      <p:ext uri="{BB962C8B-B14F-4D97-AF65-F5344CB8AC3E}">
        <p14:creationId xmlns:p14="http://schemas.microsoft.com/office/powerpoint/2010/main" val="2719028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1124">
                                            <p:txEl>
                                              <p:pRg st="0" end="0"/>
                                            </p:txEl>
                                          </p:spTgt>
                                        </p:tgtEl>
                                        <p:attrNameLst>
                                          <p:attrName>style.visibility</p:attrName>
                                        </p:attrNameLst>
                                      </p:cBhvr>
                                      <p:to>
                                        <p:strVal val="visible"/>
                                      </p:to>
                                    </p:set>
                                    <p:animEffect transition="in" filter="wipe(up)">
                                      <p:cBhvr>
                                        <p:cTn id="7" dur="500"/>
                                        <p:tgtEl>
                                          <p:spTgt spid="26112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61124">
                                            <p:txEl>
                                              <p:pRg st="1" end="1"/>
                                            </p:txEl>
                                          </p:spTgt>
                                        </p:tgtEl>
                                        <p:attrNameLst>
                                          <p:attrName>style.visibility</p:attrName>
                                        </p:attrNameLst>
                                      </p:cBhvr>
                                      <p:to>
                                        <p:strVal val="visible"/>
                                      </p:to>
                                    </p:set>
                                    <p:animEffect transition="in" filter="wipe(up)">
                                      <p:cBhvr>
                                        <p:cTn id="12" dur="500"/>
                                        <p:tgtEl>
                                          <p:spTgt spid="261124">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61124">
                                            <p:txEl>
                                              <p:pRg st="2" end="2"/>
                                            </p:txEl>
                                          </p:spTgt>
                                        </p:tgtEl>
                                        <p:attrNameLst>
                                          <p:attrName>style.visibility</p:attrName>
                                        </p:attrNameLst>
                                      </p:cBhvr>
                                      <p:to>
                                        <p:strVal val="visible"/>
                                      </p:to>
                                    </p:set>
                                    <p:animEffect transition="in" filter="wipe(up)">
                                      <p:cBhvr>
                                        <p:cTn id="15" dur="500"/>
                                        <p:tgtEl>
                                          <p:spTgt spid="261124">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61124">
                                            <p:txEl>
                                              <p:pRg st="3" end="3"/>
                                            </p:txEl>
                                          </p:spTgt>
                                        </p:tgtEl>
                                        <p:attrNameLst>
                                          <p:attrName>style.visibility</p:attrName>
                                        </p:attrNameLst>
                                      </p:cBhvr>
                                      <p:to>
                                        <p:strVal val="visible"/>
                                      </p:to>
                                    </p:set>
                                    <p:animEffect transition="in" filter="wipe(up)">
                                      <p:cBhvr>
                                        <p:cTn id="18" dur="500"/>
                                        <p:tgtEl>
                                          <p:spTgt spid="261124">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61124">
                                            <p:txEl>
                                              <p:pRg st="4" end="4"/>
                                            </p:txEl>
                                          </p:spTgt>
                                        </p:tgtEl>
                                        <p:attrNameLst>
                                          <p:attrName>style.visibility</p:attrName>
                                        </p:attrNameLst>
                                      </p:cBhvr>
                                      <p:to>
                                        <p:strVal val="visible"/>
                                      </p:to>
                                    </p:set>
                                    <p:animEffect transition="in" filter="wipe(up)">
                                      <p:cBhvr>
                                        <p:cTn id="21" dur="500"/>
                                        <p:tgtEl>
                                          <p:spTgt spid="26112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4"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a:t>Thuật toán: Thêm 1 phần tử vào đầu DSLK</a:t>
            </a:r>
          </a:p>
        </p:txBody>
      </p:sp>
      <p:sp>
        <p:nvSpPr>
          <p:cNvPr id="262147" name="Rectangle 3"/>
          <p:cNvSpPr>
            <a:spLocks noGrp="1" noChangeArrowheads="1"/>
          </p:cNvSpPr>
          <p:nvPr>
            <p:ph idx="1"/>
          </p:nvPr>
        </p:nvSpPr>
        <p:spPr/>
        <p:txBody>
          <a:bodyPr/>
          <a:lstStyle/>
          <a:p>
            <a:pPr>
              <a:lnSpc>
                <a:spcPct val="120000"/>
              </a:lnSpc>
            </a:pPr>
            <a:r>
              <a:rPr lang="en-US" sz="2585"/>
              <a:t>Thêm nút p vào đầu danh sách liên kết đơn</a:t>
            </a:r>
          </a:p>
          <a:p>
            <a:pPr>
              <a:lnSpc>
                <a:spcPct val="120000"/>
              </a:lnSpc>
              <a:buFontTx/>
              <a:buNone/>
            </a:pPr>
            <a:r>
              <a:rPr lang="en-US" sz="2585" b="1"/>
              <a:t>	</a:t>
            </a:r>
            <a:r>
              <a:rPr lang="en-US" sz="2585" b="1" u="sng"/>
              <a:t>Bắt đầu</a:t>
            </a:r>
            <a:r>
              <a:rPr lang="en-US" sz="2585"/>
              <a:t>: </a:t>
            </a:r>
          </a:p>
          <a:p>
            <a:pPr>
              <a:lnSpc>
                <a:spcPct val="120000"/>
              </a:lnSpc>
              <a:buFontTx/>
              <a:buNone/>
            </a:pPr>
            <a:r>
              <a:rPr lang="en-US" sz="2585"/>
              <a:t>		Nếu List rỗng thì</a:t>
            </a:r>
          </a:p>
          <a:p>
            <a:pPr>
              <a:lnSpc>
                <a:spcPct val="120000"/>
              </a:lnSpc>
              <a:buFontTx/>
              <a:buNone/>
            </a:pPr>
            <a:r>
              <a:rPr lang="en-US" sz="2585"/>
              <a:t>			+ pHead = p;</a:t>
            </a:r>
          </a:p>
          <a:p>
            <a:pPr>
              <a:lnSpc>
                <a:spcPct val="120000"/>
              </a:lnSpc>
              <a:buFontTx/>
              <a:buNone/>
            </a:pPr>
            <a:r>
              <a:rPr lang="en-US" sz="2585"/>
              <a:t>			+ pTail = pHead;</a:t>
            </a:r>
          </a:p>
          <a:p>
            <a:pPr>
              <a:lnSpc>
                <a:spcPct val="120000"/>
              </a:lnSpc>
              <a:buFontTx/>
              <a:buNone/>
            </a:pPr>
            <a:r>
              <a:rPr lang="en-US" sz="2585"/>
              <a:t>		Ngược lại </a:t>
            </a:r>
          </a:p>
          <a:p>
            <a:pPr>
              <a:lnSpc>
                <a:spcPct val="120000"/>
              </a:lnSpc>
              <a:buFontTx/>
              <a:buNone/>
            </a:pPr>
            <a:r>
              <a:rPr lang="en-US" sz="2585"/>
              <a:t>			+ p-&gt;pNext = pHead;</a:t>
            </a:r>
          </a:p>
          <a:p>
            <a:pPr>
              <a:lnSpc>
                <a:spcPct val="120000"/>
              </a:lnSpc>
              <a:buFontTx/>
              <a:buNone/>
            </a:pPr>
            <a:r>
              <a:rPr lang="en-US" sz="2585"/>
              <a:t>			+ pHead = p</a:t>
            </a:r>
          </a:p>
        </p:txBody>
      </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17</a:t>
            </a:fld>
            <a:endParaRPr lang="en-US"/>
          </a:p>
        </p:txBody>
      </p:sp>
    </p:spTree>
    <p:extLst>
      <p:ext uri="{BB962C8B-B14F-4D97-AF65-F5344CB8AC3E}">
        <p14:creationId xmlns:p14="http://schemas.microsoft.com/office/powerpoint/2010/main" val="3215396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a:t>Thuật toán: Code C/C++</a:t>
            </a:r>
          </a:p>
        </p:txBody>
      </p:sp>
      <p:sp>
        <p:nvSpPr>
          <p:cNvPr id="263171" name="Rectangle 3"/>
          <p:cNvSpPr>
            <a:spLocks noGrp="1" noChangeArrowheads="1"/>
          </p:cNvSpPr>
          <p:nvPr>
            <p:ph idx="1"/>
          </p:nvPr>
        </p:nvSpPr>
        <p:spPr/>
        <p:txBody>
          <a:bodyPr>
            <a:normAutofit/>
          </a:bodyPr>
          <a:lstStyle/>
          <a:p>
            <a:pPr marL="34290" indent="0">
              <a:buNone/>
            </a:pPr>
            <a:r>
              <a:rPr lang="en-US" sz="2400">
                <a:solidFill>
                  <a:srgbClr val="0000FF"/>
                </a:solidFill>
                <a:latin typeface="Consolas" panose="020B0609020204030204" pitchFamily="49" charset="0"/>
              </a:rPr>
              <a:t>void</a:t>
            </a:r>
            <a:r>
              <a:rPr lang="en-US" sz="2400">
                <a:solidFill>
                  <a:srgbClr val="000000"/>
                </a:solidFill>
                <a:latin typeface="Consolas" panose="020B0609020204030204" pitchFamily="49" charset="0"/>
              </a:rPr>
              <a:t> </a:t>
            </a:r>
            <a:r>
              <a:rPr lang="en-US" sz="2400">
                <a:solidFill>
                  <a:srgbClr val="483D8B"/>
                </a:solidFill>
                <a:latin typeface="Consolas" panose="020B0609020204030204" pitchFamily="49" charset="0"/>
              </a:rPr>
              <a:t>AddHead</a:t>
            </a:r>
            <a:r>
              <a:rPr lang="en-US" sz="2400">
                <a:solidFill>
                  <a:srgbClr val="000000"/>
                </a:solidFill>
                <a:latin typeface="Consolas" panose="020B0609020204030204" pitchFamily="49" charset="0"/>
              </a:rPr>
              <a:t>(</a:t>
            </a:r>
            <a:r>
              <a:rPr lang="en-US" sz="2400">
                <a:solidFill>
                  <a:srgbClr val="008B8B"/>
                </a:solidFill>
                <a:latin typeface="Consolas" panose="020B0609020204030204" pitchFamily="49" charset="0"/>
              </a:rPr>
              <a:t>LIST</a:t>
            </a:r>
            <a:r>
              <a:rPr lang="en-US" sz="2400">
                <a:solidFill>
                  <a:srgbClr val="000000"/>
                </a:solidFill>
                <a:latin typeface="Consolas" panose="020B0609020204030204" pitchFamily="49" charset="0"/>
              </a:rPr>
              <a:t> &amp;</a:t>
            </a:r>
            <a:r>
              <a:rPr lang="en-US" sz="2400">
                <a:solidFill>
                  <a:srgbClr val="808080"/>
                </a:solidFill>
                <a:latin typeface="Consolas" panose="020B0609020204030204" pitchFamily="49" charset="0"/>
              </a:rPr>
              <a:t>L</a:t>
            </a:r>
            <a:r>
              <a:rPr lang="en-US" sz="2400">
                <a:solidFill>
                  <a:srgbClr val="000000"/>
                </a:solidFill>
                <a:latin typeface="Consolas" panose="020B0609020204030204" pitchFamily="49" charset="0"/>
              </a:rPr>
              <a:t>, </a:t>
            </a:r>
            <a:r>
              <a:rPr lang="en-US" sz="2400">
                <a:solidFill>
                  <a:srgbClr val="008B8B"/>
                </a:solidFill>
                <a:latin typeface="Consolas" panose="020B0609020204030204" pitchFamily="49" charset="0"/>
              </a:rPr>
              <a:t>NODE</a:t>
            </a:r>
            <a:r>
              <a:rPr lang="en-US" sz="2400">
                <a:solidFill>
                  <a:srgbClr val="000000"/>
                </a:solidFill>
                <a:latin typeface="Consolas" panose="020B0609020204030204" pitchFamily="49" charset="0"/>
              </a:rPr>
              <a:t>* </a:t>
            </a:r>
            <a:r>
              <a:rPr lang="en-US" sz="2400">
                <a:solidFill>
                  <a:srgbClr val="808080"/>
                </a:solidFill>
                <a:latin typeface="Consolas" panose="020B0609020204030204" pitchFamily="49" charset="0"/>
              </a:rPr>
              <a:t>p</a:t>
            </a:r>
            <a:r>
              <a:rPr lang="en-US" sz="2400">
                <a:solidFill>
                  <a:srgbClr val="000000"/>
                </a:solidFill>
                <a:latin typeface="Consolas" panose="020B0609020204030204" pitchFamily="49" charset="0"/>
              </a:rPr>
              <a:t>) {</a:t>
            </a:r>
          </a:p>
          <a:p>
            <a:pPr marL="514350" lvl="2" indent="0">
              <a:buNone/>
            </a:pPr>
            <a:r>
              <a:rPr lang="en-US" sz="2400">
                <a:solidFill>
                  <a:srgbClr val="0000FF"/>
                </a:solidFill>
                <a:latin typeface="Consolas" panose="020B0609020204030204" pitchFamily="49" charset="0"/>
              </a:rPr>
              <a:t>if</a:t>
            </a:r>
            <a:r>
              <a:rPr lang="en-US" sz="2400">
                <a:solidFill>
                  <a:srgbClr val="000000"/>
                </a:solidFill>
                <a:latin typeface="Consolas" panose="020B0609020204030204" pitchFamily="49" charset="0"/>
              </a:rPr>
              <a:t> (</a:t>
            </a:r>
            <a:r>
              <a:rPr lang="en-US" sz="2400">
                <a:solidFill>
                  <a:srgbClr val="808080"/>
                </a:solidFill>
                <a:latin typeface="Consolas" panose="020B0609020204030204" pitchFamily="49" charset="0"/>
              </a:rPr>
              <a:t>L</a:t>
            </a:r>
            <a:r>
              <a:rPr lang="en-US" sz="2400">
                <a:solidFill>
                  <a:srgbClr val="000000"/>
                </a:solidFill>
                <a:latin typeface="Consolas" panose="020B0609020204030204" pitchFamily="49" charset="0"/>
              </a:rPr>
              <a:t>.</a:t>
            </a:r>
            <a:r>
              <a:rPr lang="en-US" sz="2400">
                <a:solidFill>
                  <a:srgbClr val="8B0000"/>
                </a:solidFill>
                <a:latin typeface="Consolas" panose="020B0609020204030204" pitchFamily="49" charset="0"/>
              </a:rPr>
              <a:t>pHead</a:t>
            </a:r>
            <a:r>
              <a:rPr lang="en-US" sz="2400">
                <a:solidFill>
                  <a:srgbClr val="000000"/>
                </a:solidFill>
                <a:latin typeface="Consolas" panose="020B0609020204030204" pitchFamily="49" charset="0"/>
              </a:rPr>
              <a:t> == </a:t>
            </a:r>
            <a:r>
              <a:rPr lang="en-US" sz="2400">
                <a:solidFill>
                  <a:srgbClr val="6F008A"/>
                </a:solidFill>
                <a:latin typeface="Consolas" panose="020B0609020204030204" pitchFamily="49" charset="0"/>
              </a:rPr>
              <a:t>NULL</a:t>
            </a:r>
            <a:r>
              <a:rPr lang="en-US" sz="2400">
                <a:solidFill>
                  <a:srgbClr val="000000"/>
                </a:solidFill>
                <a:latin typeface="Consolas" panose="020B0609020204030204" pitchFamily="49" charset="0"/>
              </a:rPr>
              <a:t>) {</a:t>
            </a:r>
          </a:p>
          <a:p>
            <a:pPr marL="994410" lvl="4" indent="0">
              <a:buNone/>
            </a:pPr>
            <a:r>
              <a:rPr lang="en-US" sz="2400">
                <a:solidFill>
                  <a:srgbClr val="808080"/>
                </a:solidFill>
                <a:latin typeface="Consolas" panose="020B0609020204030204" pitchFamily="49" charset="0"/>
              </a:rPr>
              <a:t>L</a:t>
            </a:r>
            <a:r>
              <a:rPr lang="en-US" sz="2400">
                <a:solidFill>
                  <a:srgbClr val="000000"/>
                </a:solidFill>
                <a:latin typeface="Consolas" panose="020B0609020204030204" pitchFamily="49" charset="0"/>
              </a:rPr>
              <a:t>.</a:t>
            </a:r>
            <a:r>
              <a:rPr lang="en-US" sz="2400">
                <a:solidFill>
                  <a:srgbClr val="8B0000"/>
                </a:solidFill>
                <a:latin typeface="Consolas" panose="020B0609020204030204" pitchFamily="49" charset="0"/>
              </a:rPr>
              <a:t>pHead</a:t>
            </a:r>
            <a:r>
              <a:rPr lang="en-US" sz="2400">
                <a:solidFill>
                  <a:srgbClr val="000000"/>
                </a:solidFill>
                <a:latin typeface="Consolas" panose="020B0609020204030204" pitchFamily="49" charset="0"/>
              </a:rPr>
              <a:t> = </a:t>
            </a:r>
            <a:r>
              <a:rPr lang="en-US" sz="2400">
                <a:solidFill>
                  <a:srgbClr val="808080"/>
                </a:solidFill>
                <a:latin typeface="Consolas" panose="020B0609020204030204" pitchFamily="49" charset="0"/>
              </a:rPr>
              <a:t>p</a:t>
            </a:r>
            <a:r>
              <a:rPr lang="en-US" sz="2400">
                <a:solidFill>
                  <a:srgbClr val="000000"/>
                </a:solidFill>
                <a:latin typeface="Consolas" panose="020B0609020204030204" pitchFamily="49" charset="0"/>
              </a:rPr>
              <a:t>;</a:t>
            </a:r>
          </a:p>
          <a:p>
            <a:pPr marL="994410" lvl="4" indent="0">
              <a:buNone/>
            </a:pPr>
            <a:r>
              <a:rPr lang="en-US" sz="2400">
                <a:solidFill>
                  <a:srgbClr val="808080"/>
                </a:solidFill>
                <a:latin typeface="Consolas" panose="020B0609020204030204" pitchFamily="49" charset="0"/>
              </a:rPr>
              <a:t>L</a:t>
            </a:r>
            <a:r>
              <a:rPr lang="en-US" sz="2400">
                <a:solidFill>
                  <a:srgbClr val="000000"/>
                </a:solidFill>
                <a:latin typeface="Consolas" panose="020B0609020204030204" pitchFamily="49" charset="0"/>
              </a:rPr>
              <a:t>.</a:t>
            </a:r>
            <a:r>
              <a:rPr lang="en-US" sz="2400">
                <a:solidFill>
                  <a:srgbClr val="8B0000"/>
                </a:solidFill>
                <a:latin typeface="Consolas" panose="020B0609020204030204" pitchFamily="49" charset="0"/>
              </a:rPr>
              <a:t>pTail</a:t>
            </a:r>
            <a:r>
              <a:rPr lang="en-US" sz="2400">
                <a:solidFill>
                  <a:srgbClr val="000000"/>
                </a:solidFill>
                <a:latin typeface="Consolas" panose="020B0609020204030204" pitchFamily="49" charset="0"/>
              </a:rPr>
              <a:t> = </a:t>
            </a:r>
            <a:r>
              <a:rPr lang="en-US" sz="2400">
                <a:solidFill>
                  <a:srgbClr val="808080"/>
                </a:solidFill>
                <a:latin typeface="Consolas" panose="020B0609020204030204" pitchFamily="49" charset="0"/>
              </a:rPr>
              <a:t>L</a:t>
            </a:r>
            <a:r>
              <a:rPr lang="en-US" sz="2400">
                <a:solidFill>
                  <a:srgbClr val="000000"/>
                </a:solidFill>
                <a:latin typeface="Consolas" panose="020B0609020204030204" pitchFamily="49" charset="0"/>
              </a:rPr>
              <a:t>.</a:t>
            </a:r>
            <a:r>
              <a:rPr lang="en-US" sz="2400">
                <a:solidFill>
                  <a:srgbClr val="8B0000"/>
                </a:solidFill>
                <a:latin typeface="Consolas" panose="020B0609020204030204" pitchFamily="49" charset="0"/>
              </a:rPr>
              <a:t>pHead</a:t>
            </a:r>
            <a:r>
              <a:rPr lang="en-US" sz="2400">
                <a:solidFill>
                  <a:srgbClr val="000000"/>
                </a:solidFill>
                <a:latin typeface="Consolas" panose="020B0609020204030204" pitchFamily="49" charset="0"/>
              </a:rPr>
              <a:t>;</a:t>
            </a:r>
          </a:p>
          <a:p>
            <a:pPr marL="514350" lvl="2" indent="0">
              <a:buNone/>
            </a:pPr>
            <a:r>
              <a:rPr lang="en-US" sz="2400">
                <a:solidFill>
                  <a:srgbClr val="000000"/>
                </a:solidFill>
                <a:latin typeface="Consolas" panose="020B0609020204030204" pitchFamily="49" charset="0"/>
              </a:rPr>
              <a:t>}</a:t>
            </a:r>
          </a:p>
          <a:p>
            <a:pPr marL="514350" lvl="2" indent="0">
              <a:buNone/>
            </a:pPr>
            <a:r>
              <a:rPr lang="en-US" sz="2400">
                <a:solidFill>
                  <a:srgbClr val="0000FF"/>
                </a:solidFill>
                <a:latin typeface="Consolas" panose="020B0609020204030204" pitchFamily="49" charset="0"/>
              </a:rPr>
              <a:t>else</a:t>
            </a:r>
            <a:r>
              <a:rPr lang="en-US" sz="2400">
                <a:solidFill>
                  <a:srgbClr val="000000"/>
                </a:solidFill>
                <a:latin typeface="Consolas" panose="020B0609020204030204" pitchFamily="49" charset="0"/>
              </a:rPr>
              <a:t> {</a:t>
            </a:r>
          </a:p>
          <a:p>
            <a:pPr marL="994410" lvl="4" indent="0">
              <a:buNone/>
            </a:pPr>
            <a:r>
              <a:rPr lang="en-US" sz="2400">
                <a:solidFill>
                  <a:srgbClr val="808080"/>
                </a:solidFill>
                <a:latin typeface="Consolas" panose="020B0609020204030204" pitchFamily="49" charset="0"/>
              </a:rPr>
              <a:t>p</a:t>
            </a:r>
            <a:r>
              <a:rPr lang="en-US" sz="2400">
                <a:solidFill>
                  <a:srgbClr val="000000"/>
                </a:solidFill>
                <a:latin typeface="Consolas" panose="020B0609020204030204" pitchFamily="49" charset="0"/>
              </a:rPr>
              <a:t>-&gt;</a:t>
            </a:r>
            <a:r>
              <a:rPr lang="en-US" sz="2400">
                <a:solidFill>
                  <a:srgbClr val="8B0000"/>
                </a:solidFill>
                <a:latin typeface="Consolas" panose="020B0609020204030204" pitchFamily="49" charset="0"/>
              </a:rPr>
              <a:t>pNext</a:t>
            </a:r>
            <a:r>
              <a:rPr lang="en-US" sz="2400">
                <a:solidFill>
                  <a:srgbClr val="000000"/>
                </a:solidFill>
                <a:latin typeface="Consolas" panose="020B0609020204030204" pitchFamily="49" charset="0"/>
              </a:rPr>
              <a:t> = </a:t>
            </a:r>
            <a:r>
              <a:rPr lang="en-US" sz="2400">
                <a:solidFill>
                  <a:srgbClr val="808080"/>
                </a:solidFill>
                <a:latin typeface="Consolas" panose="020B0609020204030204" pitchFamily="49" charset="0"/>
              </a:rPr>
              <a:t>L</a:t>
            </a:r>
            <a:r>
              <a:rPr lang="en-US" sz="2400">
                <a:solidFill>
                  <a:srgbClr val="000000"/>
                </a:solidFill>
                <a:latin typeface="Consolas" panose="020B0609020204030204" pitchFamily="49" charset="0"/>
              </a:rPr>
              <a:t>.</a:t>
            </a:r>
            <a:r>
              <a:rPr lang="en-US" sz="2400">
                <a:solidFill>
                  <a:srgbClr val="8B0000"/>
                </a:solidFill>
                <a:latin typeface="Consolas" panose="020B0609020204030204" pitchFamily="49" charset="0"/>
              </a:rPr>
              <a:t>pHead</a:t>
            </a:r>
            <a:r>
              <a:rPr lang="en-US" sz="2400">
                <a:solidFill>
                  <a:srgbClr val="000000"/>
                </a:solidFill>
                <a:latin typeface="Consolas" panose="020B0609020204030204" pitchFamily="49" charset="0"/>
              </a:rPr>
              <a:t>;</a:t>
            </a:r>
          </a:p>
          <a:p>
            <a:pPr marL="994410" lvl="4" indent="0">
              <a:buNone/>
            </a:pPr>
            <a:r>
              <a:rPr lang="en-US" sz="2400">
                <a:solidFill>
                  <a:srgbClr val="808080"/>
                </a:solidFill>
                <a:latin typeface="Consolas" panose="020B0609020204030204" pitchFamily="49" charset="0"/>
              </a:rPr>
              <a:t>L</a:t>
            </a:r>
            <a:r>
              <a:rPr lang="en-US" sz="2400">
                <a:solidFill>
                  <a:srgbClr val="000000"/>
                </a:solidFill>
                <a:latin typeface="Consolas" panose="020B0609020204030204" pitchFamily="49" charset="0"/>
              </a:rPr>
              <a:t>.</a:t>
            </a:r>
            <a:r>
              <a:rPr lang="en-US" sz="2400">
                <a:solidFill>
                  <a:srgbClr val="8B0000"/>
                </a:solidFill>
                <a:latin typeface="Consolas" panose="020B0609020204030204" pitchFamily="49" charset="0"/>
              </a:rPr>
              <a:t>pHead</a:t>
            </a:r>
            <a:r>
              <a:rPr lang="en-US" sz="2400">
                <a:solidFill>
                  <a:srgbClr val="000000"/>
                </a:solidFill>
                <a:latin typeface="Consolas" panose="020B0609020204030204" pitchFamily="49" charset="0"/>
              </a:rPr>
              <a:t> = </a:t>
            </a:r>
            <a:r>
              <a:rPr lang="en-US" sz="2400">
                <a:solidFill>
                  <a:srgbClr val="808080"/>
                </a:solidFill>
                <a:latin typeface="Consolas" panose="020B0609020204030204" pitchFamily="49" charset="0"/>
              </a:rPr>
              <a:t>p</a:t>
            </a:r>
            <a:r>
              <a:rPr lang="en-US" sz="2400">
                <a:solidFill>
                  <a:srgbClr val="000000"/>
                </a:solidFill>
                <a:latin typeface="Consolas" panose="020B0609020204030204" pitchFamily="49" charset="0"/>
              </a:rPr>
              <a:t>;</a:t>
            </a:r>
          </a:p>
          <a:p>
            <a:pPr marL="514350" lvl="2" indent="0">
              <a:buNone/>
            </a:pPr>
            <a:r>
              <a:rPr lang="en-US" sz="2400">
                <a:solidFill>
                  <a:srgbClr val="000000"/>
                </a:solidFill>
                <a:latin typeface="Consolas" panose="020B0609020204030204" pitchFamily="49" charset="0"/>
              </a:rPr>
              <a:t>}</a:t>
            </a:r>
          </a:p>
          <a:p>
            <a:pPr marL="34290" indent="0">
              <a:buNone/>
            </a:pPr>
            <a:r>
              <a:rPr lang="en-US" sz="2400">
                <a:solidFill>
                  <a:srgbClr val="000000"/>
                </a:solidFill>
                <a:latin typeface="Consolas" panose="020B0609020204030204" pitchFamily="49" charset="0"/>
              </a:rPr>
              <a:t>}</a:t>
            </a:r>
            <a:endParaRPr lang="en-US" sz="2400"/>
          </a:p>
        </p:txBody>
      </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18</a:t>
            </a:fld>
            <a:endParaRPr lang="en-US"/>
          </a:p>
        </p:txBody>
      </p:sp>
    </p:spTree>
    <p:extLst>
      <p:ext uri="{BB962C8B-B14F-4D97-AF65-F5344CB8AC3E}">
        <p14:creationId xmlns:p14="http://schemas.microsoft.com/office/powerpoint/2010/main" val="2266381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a:t>Thuật toán: Code C/C++</a:t>
            </a:r>
          </a:p>
        </p:txBody>
      </p:sp>
      <p:sp>
        <p:nvSpPr>
          <p:cNvPr id="263171" name="Rectangle 3"/>
          <p:cNvSpPr>
            <a:spLocks noGrp="1" noChangeArrowheads="1"/>
          </p:cNvSpPr>
          <p:nvPr>
            <p:ph idx="1"/>
          </p:nvPr>
        </p:nvSpPr>
        <p:spPr/>
        <p:txBody>
          <a:bodyPr>
            <a:normAutofit/>
          </a:bodyPr>
          <a:lstStyle/>
          <a:p>
            <a:pPr marL="34290" indent="0">
              <a:buNone/>
            </a:pPr>
            <a:r>
              <a:rPr lang="en-US" sz="2400" dirty="0">
                <a:solidFill>
                  <a:srgbClr val="0000FF"/>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dirty="0" err="1">
                <a:solidFill>
                  <a:srgbClr val="483D8B"/>
                </a:solidFill>
                <a:latin typeface="Consolas" panose="020B0609020204030204" pitchFamily="49" charset="0"/>
              </a:rPr>
              <a:t>AddHead</a:t>
            </a:r>
            <a:r>
              <a:rPr lang="en-US" sz="2400" dirty="0">
                <a:solidFill>
                  <a:srgbClr val="000000"/>
                </a:solidFill>
                <a:latin typeface="Consolas" panose="020B0609020204030204" pitchFamily="49" charset="0"/>
              </a:rPr>
              <a:t>(</a:t>
            </a:r>
            <a:r>
              <a:rPr lang="en-US" sz="2400" dirty="0">
                <a:solidFill>
                  <a:srgbClr val="008B8B"/>
                </a:solidFill>
                <a:latin typeface="Consolas" panose="020B0609020204030204" pitchFamily="49" charset="0"/>
              </a:rPr>
              <a:t>LIST</a:t>
            </a:r>
            <a:r>
              <a:rPr lang="en-US" sz="2400" dirty="0">
                <a:solidFill>
                  <a:srgbClr val="000000"/>
                </a:solidFill>
                <a:latin typeface="Consolas" panose="020B0609020204030204" pitchFamily="49" charset="0"/>
              </a:rPr>
              <a:t> &amp;</a:t>
            </a:r>
            <a:r>
              <a:rPr lang="en-US" sz="2400" dirty="0">
                <a:solidFill>
                  <a:srgbClr val="808080"/>
                </a:solidFill>
                <a:latin typeface="Consolas" panose="020B0609020204030204" pitchFamily="49" charset="0"/>
              </a:rPr>
              <a:t>L</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int</a:t>
            </a:r>
            <a:r>
              <a:rPr lang="en-US" sz="2400" dirty="0">
                <a:solidFill>
                  <a:srgbClr val="000000"/>
                </a:solidFill>
                <a:latin typeface="Consolas" panose="020B0609020204030204" pitchFamily="49" charset="0"/>
              </a:rPr>
              <a:t> x) {</a:t>
            </a:r>
          </a:p>
          <a:p>
            <a:pPr marL="34290" indent="0">
              <a:buNone/>
            </a:pPr>
            <a:r>
              <a:rPr lang="en-US" sz="2400">
                <a:solidFill>
                  <a:srgbClr val="000000"/>
                </a:solidFill>
                <a:latin typeface="Consolas" panose="020B0609020204030204" pitchFamily="49" charset="0"/>
              </a:rPr>
              <a:t>   </a:t>
            </a:r>
            <a:r>
              <a:rPr lang="en-US" sz="2400">
                <a:solidFill>
                  <a:srgbClr val="008B8B"/>
                </a:solidFill>
                <a:latin typeface="Consolas" panose="020B0609020204030204" pitchFamily="49" charset="0"/>
              </a:rPr>
              <a:t>NODE</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p= </a:t>
            </a:r>
            <a:r>
              <a:rPr lang="en-US" sz="2400" dirty="0" err="1">
                <a:solidFill>
                  <a:srgbClr val="808080"/>
                </a:solidFill>
                <a:latin typeface="Consolas" panose="020B0609020204030204" pitchFamily="49" charset="0"/>
              </a:rPr>
              <a:t>CreateNode</a:t>
            </a:r>
            <a:r>
              <a:rPr lang="en-US" sz="2400" dirty="0">
                <a:solidFill>
                  <a:srgbClr val="808080"/>
                </a:solidFill>
                <a:latin typeface="Consolas" panose="020B0609020204030204" pitchFamily="49" charset="0"/>
              </a:rPr>
              <a:t>(x);</a:t>
            </a:r>
            <a:endParaRPr lang="en-US" sz="2400" dirty="0">
              <a:solidFill>
                <a:srgbClr val="000000"/>
              </a:solidFill>
              <a:latin typeface="Consolas" panose="020B0609020204030204" pitchFamily="49" charset="0"/>
            </a:endParaRPr>
          </a:p>
          <a:p>
            <a:pPr marL="514350" lvl="2" indent="0">
              <a:buNone/>
            </a:pPr>
            <a:r>
              <a:rPr lang="en-US" sz="2400" dirty="0">
                <a:solidFill>
                  <a:srgbClr val="0000FF"/>
                </a:solidFill>
                <a:latin typeface="Consolas" panose="020B0609020204030204" pitchFamily="49" charset="0"/>
              </a:rPr>
              <a:t>if</a:t>
            </a:r>
            <a:r>
              <a:rPr lang="en-US" sz="2400" dirty="0">
                <a:solidFill>
                  <a:srgbClr val="000000"/>
                </a:solidFill>
                <a:latin typeface="Consolas" panose="020B0609020204030204" pitchFamily="49" charset="0"/>
              </a:rPr>
              <a:t> (</a:t>
            </a:r>
            <a:r>
              <a:rPr lang="en-US" sz="2400" dirty="0" err="1">
                <a:solidFill>
                  <a:srgbClr val="808080"/>
                </a:solidFill>
                <a:latin typeface="Consolas" panose="020B0609020204030204" pitchFamily="49" charset="0"/>
              </a:rPr>
              <a:t>L</a:t>
            </a:r>
            <a:r>
              <a:rPr lang="en-US" sz="2400" dirty="0" err="1">
                <a:solidFill>
                  <a:srgbClr val="000000"/>
                </a:solidFill>
                <a:latin typeface="Consolas" panose="020B0609020204030204" pitchFamily="49" charset="0"/>
              </a:rPr>
              <a:t>.</a:t>
            </a:r>
            <a:r>
              <a:rPr lang="en-US" sz="2400" dirty="0" err="1">
                <a:solidFill>
                  <a:srgbClr val="8B0000"/>
                </a:solidFill>
                <a:latin typeface="Consolas" panose="020B0609020204030204" pitchFamily="49" charset="0"/>
              </a:rPr>
              <a:t>pHead</a:t>
            </a:r>
            <a:r>
              <a:rPr lang="en-US" sz="2400" dirty="0">
                <a:solidFill>
                  <a:srgbClr val="000000"/>
                </a:solidFill>
                <a:latin typeface="Consolas" panose="020B0609020204030204" pitchFamily="49" charset="0"/>
              </a:rPr>
              <a:t> == </a:t>
            </a:r>
            <a:r>
              <a:rPr lang="en-US" sz="2400" dirty="0">
                <a:solidFill>
                  <a:srgbClr val="6F008A"/>
                </a:solidFill>
                <a:latin typeface="Consolas" panose="020B0609020204030204" pitchFamily="49" charset="0"/>
              </a:rPr>
              <a:t>NULL</a:t>
            </a:r>
            <a:r>
              <a:rPr lang="en-US" sz="2400" dirty="0">
                <a:solidFill>
                  <a:srgbClr val="000000"/>
                </a:solidFill>
                <a:latin typeface="Consolas" panose="020B0609020204030204" pitchFamily="49" charset="0"/>
              </a:rPr>
              <a:t>) {</a:t>
            </a:r>
          </a:p>
          <a:p>
            <a:pPr marL="994410" lvl="4" indent="0">
              <a:buNone/>
            </a:pPr>
            <a:r>
              <a:rPr lang="en-US" sz="2400" dirty="0" err="1">
                <a:solidFill>
                  <a:srgbClr val="808080"/>
                </a:solidFill>
                <a:latin typeface="Consolas" panose="020B0609020204030204" pitchFamily="49" charset="0"/>
              </a:rPr>
              <a:t>L</a:t>
            </a:r>
            <a:r>
              <a:rPr lang="en-US" sz="2400" dirty="0" err="1">
                <a:solidFill>
                  <a:srgbClr val="000000"/>
                </a:solidFill>
                <a:latin typeface="Consolas" panose="020B0609020204030204" pitchFamily="49" charset="0"/>
              </a:rPr>
              <a:t>.</a:t>
            </a:r>
            <a:r>
              <a:rPr lang="en-US" sz="2400" dirty="0" err="1">
                <a:solidFill>
                  <a:srgbClr val="8B0000"/>
                </a:solidFill>
                <a:latin typeface="Consolas" panose="020B0609020204030204" pitchFamily="49" charset="0"/>
              </a:rPr>
              <a:t>pHead</a:t>
            </a:r>
            <a:r>
              <a:rPr lang="en-US" sz="2400" dirty="0">
                <a:solidFill>
                  <a:srgbClr val="000000"/>
                </a:solidFill>
                <a:latin typeface="Consolas" panose="020B0609020204030204" pitchFamily="49" charset="0"/>
              </a:rPr>
              <a:t> = </a:t>
            </a:r>
            <a:r>
              <a:rPr lang="en-US" sz="2400" dirty="0">
                <a:solidFill>
                  <a:srgbClr val="808080"/>
                </a:solidFill>
                <a:latin typeface="Consolas" panose="020B0609020204030204" pitchFamily="49" charset="0"/>
              </a:rPr>
              <a:t>p</a:t>
            </a:r>
            <a:r>
              <a:rPr lang="en-US" sz="2400" dirty="0">
                <a:solidFill>
                  <a:srgbClr val="000000"/>
                </a:solidFill>
                <a:latin typeface="Consolas" panose="020B0609020204030204" pitchFamily="49" charset="0"/>
              </a:rPr>
              <a:t>;</a:t>
            </a:r>
          </a:p>
          <a:p>
            <a:pPr marL="994410" lvl="4" indent="0">
              <a:buNone/>
            </a:pPr>
            <a:r>
              <a:rPr lang="en-US" sz="2400" dirty="0" err="1">
                <a:solidFill>
                  <a:srgbClr val="808080"/>
                </a:solidFill>
                <a:latin typeface="Consolas" panose="020B0609020204030204" pitchFamily="49" charset="0"/>
              </a:rPr>
              <a:t>L</a:t>
            </a:r>
            <a:r>
              <a:rPr lang="en-US" sz="2400" dirty="0" err="1">
                <a:solidFill>
                  <a:srgbClr val="000000"/>
                </a:solidFill>
                <a:latin typeface="Consolas" panose="020B0609020204030204" pitchFamily="49" charset="0"/>
              </a:rPr>
              <a:t>.</a:t>
            </a:r>
            <a:r>
              <a:rPr lang="en-US" sz="2400" dirty="0" err="1">
                <a:solidFill>
                  <a:srgbClr val="8B0000"/>
                </a:solidFill>
                <a:latin typeface="Consolas" panose="020B0609020204030204" pitchFamily="49" charset="0"/>
              </a:rPr>
              <a:t>pTail</a:t>
            </a:r>
            <a:r>
              <a:rPr lang="en-US" sz="2400" dirty="0">
                <a:solidFill>
                  <a:srgbClr val="000000"/>
                </a:solidFill>
                <a:latin typeface="Consolas" panose="020B0609020204030204" pitchFamily="49" charset="0"/>
              </a:rPr>
              <a:t> = </a:t>
            </a:r>
            <a:r>
              <a:rPr lang="en-US" sz="2400" dirty="0" err="1">
                <a:solidFill>
                  <a:srgbClr val="808080"/>
                </a:solidFill>
                <a:latin typeface="Consolas" panose="020B0609020204030204" pitchFamily="49" charset="0"/>
              </a:rPr>
              <a:t>L</a:t>
            </a:r>
            <a:r>
              <a:rPr lang="en-US" sz="2400" dirty="0" err="1">
                <a:solidFill>
                  <a:srgbClr val="000000"/>
                </a:solidFill>
                <a:latin typeface="Consolas" panose="020B0609020204030204" pitchFamily="49" charset="0"/>
              </a:rPr>
              <a:t>.</a:t>
            </a:r>
            <a:r>
              <a:rPr lang="en-US" sz="2400" dirty="0" err="1">
                <a:solidFill>
                  <a:srgbClr val="8B0000"/>
                </a:solidFill>
                <a:latin typeface="Consolas" panose="020B0609020204030204" pitchFamily="49" charset="0"/>
              </a:rPr>
              <a:t>pHead</a:t>
            </a:r>
            <a:r>
              <a:rPr lang="en-US" sz="2400" dirty="0">
                <a:solidFill>
                  <a:srgbClr val="000000"/>
                </a:solidFill>
                <a:latin typeface="Consolas" panose="020B0609020204030204" pitchFamily="49" charset="0"/>
              </a:rPr>
              <a:t>;</a:t>
            </a:r>
          </a:p>
          <a:p>
            <a:pPr marL="514350" lvl="2" indent="0">
              <a:buNone/>
            </a:pPr>
            <a:r>
              <a:rPr lang="en-US" sz="2400" dirty="0">
                <a:solidFill>
                  <a:srgbClr val="000000"/>
                </a:solidFill>
                <a:latin typeface="Consolas" panose="020B0609020204030204" pitchFamily="49" charset="0"/>
              </a:rPr>
              <a:t>}</a:t>
            </a:r>
          </a:p>
          <a:p>
            <a:pPr marL="514350" lvl="2" indent="0">
              <a:buNone/>
            </a:pPr>
            <a:r>
              <a:rPr lang="en-US" sz="2400" dirty="0">
                <a:solidFill>
                  <a:srgbClr val="0000FF"/>
                </a:solidFill>
                <a:latin typeface="Consolas" panose="020B0609020204030204" pitchFamily="49" charset="0"/>
              </a:rPr>
              <a:t>else</a:t>
            </a:r>
            <a:r>
              <a:rPr lang="en-US" sz="2400" dirty="0">
                <a:solidFill>
                  <a:srgbClr val="000000"/>
                </a:solidFill>
                <a:latin typeface="Consolas" panose="020B0609020204030204" pitchFamily="49" charset="0"/>
              </a:rPr>
              <a:t> {</a:t>
            </a:r>
          </a:p>
          <a:p>
            <a:pPr marL="994410" lvl="4" indent="0">
              <a:buNone/>
            </a:pPr>
            <a:r>
              <a:rPr lang="en-US" sz="2400" dirty="0">
                <a:solidFill>
                  <a:srgbClr val="808080"/>
                </a:solidFill>
                <a:latin typeface="Consolas" panose="020B0609020204030204" pitchFamily="49" charset="0"/>
              </a:rPr>
              <a:t>p</a:t>
            </a:r>
            <a:r>
              <a:rPr lang="en-US" sz="2400" dirty="0">
                <a:solidFill>
                  <a:srgbClr val="000000"/>
                </a:solidFill>
                <a:latin typeface="Consolas" panose="020B0609020204030204" pitchFamily="49" charset="0"/>
              </a:rPr>
              <a:t>-&gt;</a:t>
            </a:r>
            <a:r>
              <a:rPr lang="en-US" sz="2400" dirty="0" err="1">
                <a:solidFill>
                  <a:srgbClr val="8B0000"/>
                </a:solidFill>
                <a:latin typeface="Consolas" panose="020B0609020204030204" pitchFamily="49" charset="0"/>
              </a:rPr>
              <a:t>pNext</a:t>
            </a:r>
            <a:r>
              <a:rPr lang="en-US" sz="2400" dirty="0">
                <a:solidFill>
                  <a:srgbClr val="000000"/>
                </a:solidFill>
                <a:latin typeface="Consolas" panose="020B0609020204030204" pitchFamily="49" charset="0"/>
              </a:rPr>
              <a:t> = </a:t>
            </a:r>
            <a:r>
              <a:rPr lang="en-US" sz="2400" dirty="0" err="1">
                <a:solidFill>
                  <a:srgbClr val="808080"/>
                </a:solidFill>
                <a:latin typeface="Consolas" panose="020B0609020204030204" pitchFamily="49" charset="0"/>
              </a:rPr>
              <a:t>L</a:t>
            </a:r>
            <a:r>
              <a:rPr lang="en-US" sz="2400" dirty="0" err="1">
                <a:solidFill>
                  <a:srgbClr val="000000"/>
                </a:solidFill>
                <a:latin typeface="Consolas" panose="020B0609020204030204" pitchFamily="49" charset="0"/>
              </a:rPr>
              <a:t>.</a:t>
            </a:r>
            <a:r>
              <a:rPr lang="en-US" sz="2400" dirty="0" err="1">
                <a:solidFill>
                  <a:srgbClr val="8B0000"/>
                </a:solidFill>
                <a:latin typeface="Consolas" panose="020B0609020204030204" pitchFamily="49" charset="0"/>
              </a:rPr>
              <a:t>pHead</a:t>
            </a:r>
            <a:r>
              <a:rPr lang="en-US" sz="2400" dirty="0">
                <a:solidFill>
                  <a:srgbClr val="000000"/>
                </a:solidFill>
                <a:latin typeface="Consolas" panose="020B0609020204030204" pitchFamily="49" charset="0"/>
              </a:rPr>
              <a:t>;</a:t>
            </a:r>
          </a:p>
          <a:p>
            <a:pPr marL="994410" lvl="4" indent="0">
              <a:buNone/>
            </a:pPr>
            <a:r>
              <a:rPr lang="en-US" sz="2400" dirty="0" err="1">
                <a:solidFill>
                  <a:srgbClr val="808080"/>
                </a:solidFill>
                <a:latin typeface="Consolas" panose="020B0609020204030204" pitchFamily="49" charset="0"/>
              </a:rPr>
              <a:t>L</a:t>
            </a:r>
            <a:r>
              <a:rPr lang="en-US" sz="2400" dirty="0" err="1">
                <a:solidFill>
                  <a:srgbClr val="000000"/>
                </a:solidFill>
                <a:latin typeface="Consolas" panose="020B0609020204030204" pitchFamily="49" charset="0"/>
              </a:rPr>
              <a:t>.</a:t>
            </a:r>
            <a:r>
              <a:rPr lang="en-US" sz="2400" dirty="0" err="1">
                <a:solidFill>
                  <a:srgbClr val="8B0000"/>
                </a:solidFill>
                <a:latin typeface="Consolas" panose="020B0609020204030204" pitchFamily="49" charset="0"/>
              </a:rPr>
              <a:t>pHead</a:t>
            </a:r>
            <a:r>
              <a:rPr lang="en-US" sz="2400" dirty="0">
                <a:solidFill>
                  <a:srgbClr val="000000"/>
                </a:solidFill>
                <a:latin typeface="Consolas" panose="020B0609020204030204" pitchFamily="49" charset="0"/>
              </a:rPr>
              <a:t> = </a:t>
            </a:r>
            <a:r>
              <a:rPr lang="en-US" sz="2400" dirty="0">
                <a:solidFill>
                  <a:srgbClr val="808080"/>
                </a:solidFill>
                <a:latin typeface="Consolas" panose="020B0609020204030204" pitchFamily="49" charset="0"/>
              </a:rPr>
              <a:t>p</a:t>
            </a:r>
            <a:r>
              <a:rPr lang="en-US" sz="2400" dirty="0">
                <a:solidFill>
                  <a:srgbClr val="000000"/>
                </a:solidFill>
                <a:latin typeface="Consolas" panose="020B0609020204030204" pitchFamily="49" charset="0"/>
              </a:rPr>
              <a:t>;</a:t>
            </a:r>
          </a:p>
          <a:p>
            <a:pPr marL="514350" lvl="2" indent="0">
              <a:buNone/>
            </a:pPr>
            <a:r>
              <a:rPr lang="en-US" sz="2400" dirty="0">
                <a:solidFill>
                  <a:srgbClr val="000000"/>
                </a:solidFill>
                <a:latin typeface="Consolas" panose="020B0609020204030204" pitchFamily="49" charset="0"/>
              </a:rPr>
              <a:t>}</a:t>
            </a:r>
          </a:p>
          <a:p>
            <a:pPr marL="34290" indent="0">
              <a:buNone/>
            </a:pPr>
            <a:r>
              <a:rPr lang="en-US" sz="2400" dirty="0">
                <a:solidFill>
                  <a:srgbClr val="000000"/>
                </a:solidFill>
                <a:latin typeface="Consolas" panose="020B0609020204030204" pitchFamily="49" charset="0"/>
              </a:rPr>
              <a:t>}</a:t>
            </a:r>
            <a:endParaRPr lang="en-US" sz="2400" dirty="0"/>
          </a:p>
        </p:txBody>
      </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19</a:t>
            </a:fld>
            <a:endParaRPr lang="en-US"/>
          </a:p>
        </p:txBody>
      </p:sp>
    </p:spTree>
    <p:extLst>
      <p:ext uri="{BB962C8B-B14F-4D97-AF65-F5344CB8AC3E}">
        <p14:creationId xmlns:p14="http://schemas.microsoft.com/office/powerpoint/2010/main" val="3236790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BA1C8677-8EE1-432D-B131-47094CF0B678}"/>
              </a:ext>
            </a:extLst>
          </p:cNvPr>
          <p:cNvSpPr>
            <a:spLocks noGrp="1"/>
          </p:cNvSpPr>
          <p:nvPr>
            <p:ph type="title"/>
          </p:nvPr>
        </p:nvSpPr>
        <p:spPr/>
        <p:txBody>
          <a:bodyPr/>
          <a:lstStyle/>
          <a:p>
            <a:r>
              <a:rPr lang="en-US" altLang="en-US"/>
              <a:t>Các kiểu dữ liệu trừu tượng</a:t>
            </a:r>
          </a:p>
        </p:txBody>
      </p:sp>
      <p:sp>
        <p:nvSpPr>
          <p:cNvPr id="5123" name="Content Placeholder 2">
            <a:extLst>
              <a:ext uri="{FF2B5EF4-FFF2-40B4-BE49-F238E27FC236}">
                <a16:creationId xmlns:a16="http://schemas.microsoft.com/office/drawing/2014/main" id="{88ABC23E-5C63-4B30-B2DC-A4DA21CD57C9}"/>
              </a:ext>
            </a:extLst>
          </p:cNvPr>
          <p:cNvSpPr>
            <a:spLocks noGrp="1"/>
          </p:cNvSpPr>
          <p:nvPr>
            <p:ph idx="1"/>
          </p:nvPr>
        </p:nvSpPr>
        <p:spPr/>
        <p:txBody>
          <a:bodyPr/>
          <a:lstStyle/>
          <a:p>
            <a:r>
              <a:rPr lang="en-US" altLang="en-US"/>
              <a:t>Kiểu dữ liệu trừu tượng (abstract data type – ADT)</a:t>
            </a:r>
          </a:p>
          <a:p>
            <a:pPr lvl="1"/>
            <a:r>
              <a:rPr lang="en-US" altLang="en-US"/>
              <a:t>Là một tập hợp các đối t</a:t>
            </a:r>
            <a:r>
              <a:rPr lang="vi-VN" altLang="en-US"/>
              <a:t>ư</a:t>
            </a:r>
            <a:r>
              <a:rPr lang="en-US" altLang="en-US"/>
              <a:t>ợng đi kèm với một tập các thao tác (trên các đối t</a:t>
            </a:r>
            <a:r>
              <a:rPr lang="vi-VN" altLang="en-US"/>
              <a:t>ư</a:t>
            </a:r>
            <a:r>
              <a:rPr lang="en-US" altLang="en-US"/>
              <a:t>ợng đó).</a:t>
            </a:r>
          </a:p>
          <a:p>
            <a:pPr lvl="1"/>
            <a:r>
              <a:rPr lang="en-US" altLang="en-US"/>
              <a:t>Là một dạng trừu t</a:t>
            </a:r>
            <a:r>
              <a:rPr lang="vi-VN" altLang="en-US"/>
              <a:t>ư</a:t>
            </a:r>
            <a:r>
              <a:rPr lang="en-US" altLang="en-US"/>
              <a:t>ợng hóa toán học (mathematical abstractions).</a:t>
            </a:r>
          </a:p>
          <a:p>
            <a:pPr lvl="2"/>
            <a:r>
              <a:rPr lang="en-US" altLang="en-US" sz="1108" b="1"/>
              <a:t>Abstraction</a:t>
            </a:r>
            <a:r>
              <a:rPr lang="en-US" altLang="en-US" sz="1108"/>
              <a:t> in </a:t>
            </a:r>
            <a:r>
              <a:rPr lang="en-US" altLang="en-US" sz="1108">
                <a:hlinkClick r:id="rId2" tooltip="Mathematics"/>
              </a:rPr>
              <a:t>mathematics</a:t>
            </a:r>
            <a:r>
              <a:rPr lang="en-US" altLang="en-US" sz="1108"/>
              <a:t> is the process of extracting the underlying </a:t>
            </a:r>
            <a:r>
              <a:rPr lang="en-US" altLang="en-US" sz="1108">
                <a:hlinkClick r:id="rId3" tooltip="Essence"/>
              </a:rPr>
              <a:t>essence</a:t>
            </a:r>
            <a:r>
              <a:rPr lang="en-US" altLang="en-US" sz="1108"/>
              <a:t> of a mathematical concept, removing any dependence on real world objects with which it might originally have been connected, and generalizing it so that it has wider applications or matching among other abstract descriptions of equivalent </a:t>
            </a:r>
            <a:r>
              <a:rPr lang="en-US" altLang="en-US" sz="1108">
                <a:hlinkClick r:id="rId4" tooltip="Phenomena"/>
              </a:rPr>
              <a:t>phenomena</a:t>
            </a:r>
            <a:r>
              <a:rPr lang="en-US" altLang="en-US" sz="1108"/>
              <a:t>.</a:t>
            </a:r>
            <a:endParaRPr lang="en-US" altLang="en-US"/>
          </a:p>
          <a:p>
            <a:r>
              <a:rPr lang="en-US" altLang="en-US"/>
              <a:t>ADT không đề cập đến cách cài đặt các thao tác bằng ngôn ngữ lập trình cụ thể nào.</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noFill/>
          <a:ln/>
        </p:spPr>
        <p:txBody>
          <a:bodyPr vert="horz" lIns="91440" tIns="45720" rIns="91440" bIns="45720" rtlCol="0" anchor="b">
            <a:normAutofit/>
          </a:bodyPr>
          <a:lstStyle/>
          <a:p>
            <a:r>
              <a:rPr lang="en-US" sz="2400"/>
              <a:t>Thêm 1 phần tử vào đầu DSLK</a:t>
            </a:r>
            <a:r>
              <a:rPr lang="en-US" sz="2200">
                <a:solidFill>
                  <a:prstClr val="white"/>
                </a:solidFill>
              </a:rPr>
              <a:t>: Minh họa (tt)</a:t>
            </a:r>
            <a:endParaRPr lang="en-US" altLang="en-US"/>
          </a:p>
        </p:txBody>
      </p:sp>
      <p:sp>
        <p:nvSpPr>
          <p:cNvPr id="3" name="Content Placeholder 2"/>
          <p:cNvSpPr>
            <a:spLocks noGrp="1"/>
          </p:cNvSpPr>
          <p:nvPr>
            <p:ph idx="1"/>
          </p:nvPr>
        </p:nvSpPr>
        <p:spPr>
          <a:xfrm>
            <a:off x="197427" y="893619"/>
            <a:ext cx="8749146" cy="5527964"/>
          </a:xfrm>
        </p:spPr>
        <p:txBody>
          <a:bodyPr>
            <a:normAutofit/>
          </a:bodyPr>
          <a:lstStyle/>
          <a:p>
            <a:pPr lvl="1" algn="just">
              <a:defRPr/>
            </a:pPr>
            <a:r>
              <a:rPr lang="en-US"/>
              <a:t>Thêm 5 vào đầu danh sách có thứ tự như sau: {6, 9, 4}</a:t>
            </a:r>
            <a:endParaRPr lang="vi-VN"/>
          </a:p>
        </p:txBody>
      </p:sp>
      <p:sp>
        <p:nvSpPr>
          <p:cNvPr id="55300" name="Footer Placeholder 3"/>
          <p:cNvSpPr>
            <a:spLocks noGrp="1"/>
          </p:cNvSpPr>
          <p:nvPr>
            <p:ph type="ftr" sz="quarter" idx="11"/>
          </p:nvPr>
        </p:nvSpPr>
        <p:spPr bwMode="auto">
          <a:xfrm>
            <a:off x="197427" y="6544056"/>
            <a:ext cx="6355773" cy="2377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vi-VN" altLang="en-US">
                <a:solidFill>
                  <a:schemeClr val="bg1"/>
                </a:solidFill>
                <a:latin typeface="Tahoma" panose="020B0604030504040204" pitchFamily="34" charset="0"/>
              </a:rPr>
              <a:t>DSA</a:t>
            </a:r>
            <a:endParaRPr lang="en-US" altLang="en-US">
              <a:solidFill>
                <a:schemeClr val="bg1"/>
              </a:solidFill>
              <a:latin typeface="Tahoma" panose="020B0604030504040204" pitchFamily="34" charset="0"/>
            </a:endParaRPr>
          </a:p>
        </p:txBody>
      </p:sp>
      <p:sp>
        <p:nvSpPr>
          <p:cNvPr id="2" name="Slide Number Placeholder 1"/>
          <p:cNvSpPr>
            <a:spLocks noGrp="1"/>
          </p:cNvSpPr>
          <p:nvPr>
            <p:ph type="sldNum" sz="quarter" idx="12"/>
          </p:nvPr>
        </p:nvSpPr>
        <p:spPr/>
        <p:txBody>
          <a:bodyPr/>
          <a:lstStyle/>
          <a:p>
            <a:pPr>
              <a:defRPr/>
            </a:pPr>
            <a:fld id="{E5AF3471-6A55-4EC1-8B58-0AAF3FA86DEC}" type="slidenum">
              <a:rPr lang="en-US" smtClean="0"/>
              <a:pPr>
                <a:defRPr/>
              </a:pPr>
              <a:t>20</a:t>
            </a:fld>
            <a:endParaRPr lang="en-US"/>
          </a:p>
        </p:txBody>
      </p:sp>
      <p:sp>
        <p:nvSpPr>
          <p:cNvPr id="23" name="Rectangle 22"/>
          <p:cNvSpPr/>
          <p:nvPr/>
        </p:nvSpPr>
        <p:spPr>
          <a:xfrm>
            <a:off x="380999" y="1431559"/>
            <a:ext cx="8565573" cy="489304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24" name="Rectangle 23"/>
          <p:cNvSpPr>
            <a:spLocks noChangeArrowheads="1"/>
          </p:cNvSpPr>
          <p:nvPr/>
        </p:nvSpPr>
        <p:spPr bwMode="auto">
          <a:xfrm>
            <a:off x="328121" y="1461306"/>
            <a:ext cx="20970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a:latin typeface="Times New Roman" panose="02020603050405020304" pitchFamily="18" charset="0"/>
                <a:cs typeface="Times New Roman" panose="02020603050405020304" pitchFamily="18" charset="0"/>
              </a:rPr>
              <a:t>Memory Layout </a:t>
            </a:r>
            <a:endParaRPr lang="en-US" altLang="en-US" sz="2200"/>
          </a:p>
        </p:txBody>
      </p:sp>
      <p:sp>
        <p:nvSpPr>
          <p:cNvPr id="27" name="Rectangle 26"/>
          <p:cNvSpPr/>
          <p:nvPr/>
        </p:nvSpPr>
        <p:spPr>
          <a:xfrm>
            <a:off x="7096943" y="2830053"/>
            <a:ext cx="647700" cy="554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4</a:t>
            </a:r>
          </a:p>
        </p:txBody>
      </p:sp>
      <p:sp>
        <p:nvSpPr>
          <p:cNvPr id="28" name="Rectangle 27"/>
          <p:cNvSpPr/>
          <p:nvPr/>
        </p:nvSpPr>
        <p:spPr>
          <a:xfrm>
            <a:off x="4966763" y="2832663"/>
            <a:ext cx="647700" cy="5551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9</a:t>
            </a:r>
          </a:p>
        </p:txBody>
      </p:sp>
      <p:sp>
        <p:nvSpPr>
          <p:cNvPr id="29" name="Rectangle 28"/>
          <p:cNvSpPr/>
          <p:nvPr/>
        </p:nvSpPr>
        <p:spPr>
          <a:xfrm>
            <a:off x="2760179" y="2846165"/>
            <a:ext cx="647700" cy="5382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6</a:t>
            </a:r>
          </a:p>
        </p:txBody>
      </p:sp>
      <p:sp>
        <p:nvSpPr>
          <p:cNvPr id="39" name="Rectangle 38"/>
          <p:cNvSpPr/>
          <p:nvPr/>
        </p:nvSpPr>
        <p:spPr>
          <a:xfrm>
            <a:off x="6829212" y="2349408"/>
            <a:ext cx="1019388" cy="517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0x100</a:t>
            </a:r>
          </a:p>
        </p:txBody>
      </p:sp>
      <p:sp>
        <p:nvSpPr>
          <p:cNvPr id="40" name="Rectangle 39"/>
          <p:cNvSpPr/>
          <p:nvPr/>
        </p:nvSpPr>
        <p:spPr>
          <a:xfrm>
            <a:off x="4640367" y="2417023"/>
            <a:ext cx="974096" cy="515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0x200</a:t>
            </a:r>
          </a:p>
        </p:txBody>
      </p:sp>
      <p:sp>
        <p:nvSpPr>
          <p:cNvPr id="41" name="Rectangle 40"/>
          <p:cNvSpPr/>
          <p:nvPr/>
        </p:nvSpPr>
        <p:spPr>
          <a:xfrm>
            <a:off x="2133600" y="2412327"/>
            <a:ext cx="1287949" cy="5238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0xa68</a:t>
            </a:r>
          </a:p>
        </p:txBody>
      </p:sp>
      <p:sp>
        <p:nvSpPr>
          <p:cNvPr id="33" name="Rectangle 32"/>
          <p:cNvSpPr/>
          <p:nvPr/>
        </p:nvSpPr>
        <p:spPr>
          <a:xfrm>
            <a:off x="3406884" y="2846165"/>
            <a:ext cx="1029695" cy="5382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0x200</a:t>
            </a:r>
          </a:p>
        </p:txBody>
      </p:sp>
      <p:sp>
        <p:nvSpPr>
          <p:cNvPr id="35" name="Rectangle 34"/>
          <p:cNvSpPr/>
          <p:nvPr/>
        </p:nvSpPr>
        <p:spPr>
          <a:xfrm>
            <a:off x="3295471" y="2412327"/>
            <a:ext cx="1141108" cy="5595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0xa6c</a:t>
            </a:r>
          </a:p>
        </p:txBody>
      </p:sp>
      <p:sp>
        <p:nvSpPr>
          <p:cNvPr id="43" name="Rectangle 42"/>
          <p:cNvSpPr/>
          <p:nvPr/>
        </p:nvSpPr>
        <p:spPr>
          <a:xfrm>
            <a:off x="5614462" y="2832663"/>
            <a:ext cx="940173" cy="5551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0x100</a:t>
            </a:r>
          </a:p>
        </p:txBody>
      </p:sp>
      <p:sp>
        <p:nvSpPr>
          <p:cNvPr id="44" name="Rectangle 43"/>
          <p:cNvSpPr/>
          <p:nvPr/>
        </p:nvSpPr>
        <p:spPr>
          <a:xfrm>
            <a:off x="5482991" y="2417023"/>
            <a:ext cx="1163388" cy="515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0x204</a:t>
            </a:r>
          </a:p>
        </p:txBody>
      </p:sp>
      <p:sp>
        <p:nvSpPr>
          <p:cNvPr id="45" name="Rectangle 44"/>
          <p:cNvSpPr/>
          <p:nvPr/>
        </p:nvSpPr>
        <p:spPr>
          <a:xfrm>
            <a:off x="7744642" y="2830053"/>
            <a:ext cx="989281" cy="554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NULL</a:t>
            </a:r>
          </a:p>
        </p:txBody>
      </p:sp>
      <p:sp>
        <p:nvSpPr>
          <p:cNvPr id="46" name="Rectangle 45"/>
          <p:cNvSpPr/>
          <p:nvPr/>
        </p:nvSpPr>
        <p:spPr>
          <a:xfrm>
            <a:off x="7642247" y="2349408"/>
            <a:ext cx="1120753" cy="517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0x104</a:t>
            </a:r>
          </a:p>
        </p:txBody>
      </p:sp>
      <p:sp>
        <p:nvSpPr>
          <p:cNvPr id="53" name="Rectangle 52"/>
          <p:cNvSpPr/>
          <p:nvPr/>
        </p:nvSpPr>
        <p:spPr>
          <a:xfrm>
            <a:off x="3544344" y="5039923"/>
            <a:ext cx="903349"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0xa68</a:t>
            </a:r>
          </a:p>
        </p:txBody>
      </p:sp>
      <p:sp>
        <p:nvSpPr>
          <p:cNvPr id="54" name="Rectangle 53"/>
          <p:cNvSpPr/>
          <p:nvPr/>
        </p:nvSpPr>
        <p:spPr>
          <a:xfrm>
            <a:off x="3348641" y="4622127"/>
            <a:ext cx="1038459"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0x960</a:t>
            </a:r>
          </a:p>
        </p:txBody>
      </p:sp>
      <p:sp>
        <p:nvSpPr>
          <p:cNvPr id="55" name="Rectangle 54"/>
          <p:cNvSpPr/>
          <p:nvPr/>
        </p:nvSpPr>
        <p:spPr>
          <a:xfrm>
            <a:off x="4446011" y="5039924"/>
            <a:ext cx="944424"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0x100</a:t>
            </a:r>
          </a:p>
        </p:txBody>
      </p:sp>
      <p:sp>
        <p:nvSpPr>
          <p:cNvPr id="56" name="Rectangle 55"/>
          <p:cNvSpPr/>
          <p:nvPr/>
        </p:nvSpPr>
        <p:spPr>
          <a:xfrm>
            <a:off x="4273622" y="4635358"/>
            <a:ext cx="1034821"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0x964</a:t>
            </a:r>
          </a:p>
        </p:txBody>
      </p:sp>
      <p:cxnSp>
        <p:nvCxnSpPr>
          <p:cNvPr id="5" name="Connector: Curved 4"/>
          <p:cNvCxnSpPr>
            <a:cxnSpLocks/>
          </p:cNvCxnSpPr>
          <p:nvPr/>
        </p:nvCxnSpPr>
        <p:spPr>
          <a:xfrm rot="10800000">
            <a:off x="2769849" y="3133832"/>
            <a:ext cx="811551" cy="2202454"/>
          </a:xfrm>
          <a:prstGeom prst="curvedConnector3">
            <a:avLst>
              <a:gd name="adj1" fmla="val 205722"/>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ctor: Curved 6"/>
          <p:cNvCxnSpPr>
            <a:cxnSpLocks/>
            <a:stCxn id="55" idx="3"/>
            <a:endCxn id="27" idx="1"/>
          </p:cNvCxnSpPr>
          <p:nvPr/>
        </p:nvCxnSpPr>
        <p:spPr>
          <a:xfrm flipV="1">
            <a:off x="5390435" y="3107225"/>
            <a:ext cx="1706508" cy="2210511"/>
          </a:xfrm>
          <a:prstGeom prst="curvedConnector3">
            <a:avLst>
              <a:gd name="adj1" fmla="val 50000"/>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a:spLocks noChangeArrowheads="1"/>
          </p:cNvSpPr>
          <p:nvPr/>
        </p:nvSpPr>
        <p:spPr bwMode="auto">
          <a:xfrm>
            <a:off x="3201615" y="5560064"/>
            <a:ext cx="116410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err="1">
                <a:latin typeface="Times New Roman" panose="02020603050405020304" pitchFamily="18" charset="0"/>
                <a:cs typeface="Times New Roman" panose="02020603050405020304" pitchFamily="18" charset="0"/>
              </a:rPr>
              <a:t>L.pHead</a:t>
            </a:r>
            <a:endParaRPr lang="en-US" altLang="en-US" sz="2200"/>
          </a:p>
        </p:txBody>
      </p:sp>
      <p:sp>
        <p:nvSpPr>
          <p:cNvPr id="63" name="Rectangle 62"/>
          <p:cNvSpPr>
            <a:spLocks noChangeArrowheads="1"/>
          </p:cNvSpPr>
          <p:nvPr/>
        </p:nvSpPr>
        <p:spPr bwMode="auto">
          <a:xfrm>
            <a:off x="4549288" y="5581815"/>
            <a:ext cx="1167112" cy="430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err="1">
                <a:latin typeface="Times New Roman" panose="02020603050405020304" pitchFamily="18" charset="0"/>
                <a:cs typeface="Times New Roman" panose="02020603050405020304" pitchFamily="18" charset="0"/>
              </a:rPr>
              <a:t>L.pTail</a:t>
            </a:r>
            <a:endParaRPr lang="en-US" altLang="en-US" sz="2200"/>
          </a:p>
        </p:txBody>
      </p:sp>
      <p:sp>
        <p:nvSpPr>
          <p:cNvPr id="65" name="Rectangle 64"/>
          <p:cNvSpPr>
            <a:spLocks noChangeArrowheads="1"/>
          </p:cNvSpPr>
          <p:nvPr/>
        </p:nvSpPr>
        <p:spPr bwMode="auto">
          <a:xfrm>
            <a:off x="4243872" y="5857226"/>
            <a:ext cx="4042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800">
                <a:latin typeface="Times New Roman" panose="02020603050405020304" pitchFamily="18" charset="0"/>
                <a:cs typeface="Times New Roman" panose="02020603050405020304" pitchFamily="18" charset="0"/>
              </a:rPr>
              <a:t>L</a:t>
            </a:r>
            <a:endParaRPr lang="en-US" altLang="en-US" sz="2800"/>
          </a:p>
        </p:txBody>
      </p:sp>
      <p:cxnSp>
        <p:nvCxnSpPr>
          <p:cNvPr id="18" name="Straight Arrow Connector 17"/>
          <p:cNvCxnSpPr>
            <a:stCxn id="33" idx="3"/>
            <a:endCxn id="28" idx="1"/>
          </p:cNvCxnSpPr>
          <p:nvPr/>
        </p:nvCxnSpPr>
        <p:spPr>
          <a:xfrm flipV="1">
            <a:off x="4436579" y="3110244"/>
            <a:ext cx="530184" cy="503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3" idx="3"/>
            <a:endCxn id="27" idx="1"/>
          </p:cNvCxnSpPr>
          <p:nvPr/>
        </p:nvCxnSpPr>
        <p:spPr>
          <a:xfrm flipV="1">
            <a:off x="6554635" y="3107225"/>
            <a:ext cx="542308" cy="301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499284" y="2830123"/>
            <a:ext cx="666751"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5</a:t>
            </a:r>
          </a:p>
        </p:txBody>
      </p:sp>
      <p:sp>
        <p:nvSpPr>
          <p:cNvPr id="38" name="Rectangle 37"/>
          <p:cNvSpPr/>
          <p:nvPr/>
        </p:nvSpPr>
        <p:spPr>
          <a:xfrm>
            <a:off x="231043" y="2412327"/>
            <a:ext cx="1038459"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0xb80</a:t>
            </a:r>
          </a:p>
        </p:txBody>
      </p:sp>
      <p:sp>
        <p:nvSpPr>
          <p:cNvPr id="47" name="Rectangle 46"/>
          <p:cNvSpPr/>
          <p:nvPr/>
        </p:nvSpPr>
        <p:spPr>
          <a:xfrm>
            <a:off x="1164978" y="2830124"/>
            <a:ext cx="922401"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a:solidFill>
                  <a:schemeClr val="accent6"/>
                </a:solidFill>
                <a:latin typeface="Times New Roman" panose="02020603050405020304" pitchFamily="18" charset="0"/>
                <a:cs typeface="Times New Roman" panose="02020603050405020304" pitchFamily="18" charset="0"/>
              </a:rPr>
              <a:t>NULL</a:t>
            </a:r>
          </a:p>
        </p:txBody>
      </p:sp>
      <p:sp>
        <p:nvSpPr>
          <p:cNvPr id="48" name="Rectangle 47"/>
          <p:cNvSpPr/>
          <p:nvPr/>
        </p:nvSpPr>
        <p:spPr>
          <a:xfrm>
            <a:off x="1051483" y="2425558"/>
            <a:ext cx="1034821"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0xb84</a:t>
            </a:r>
          </a:p>
        </p:txBody>
      </p:sp>
      <p:cxnSp>
        <p:nvCxnSpPr>
          <p:cNvPr id="49" name="Straight Arrow Connector 48"/>
          <p:cNvCxnSpPr>
            <a:cxnSpLocks/>
            <a:stCxn id="47" idx="3"/>
          </p:cNvCxnSpPr>
          <p:nvPr/>
        </p:nvCxnSpPr>
        <p:spPr>
          <a:xfrm flipV="1">
            <a:off x="2087379" y="3102457"/>
            <a:ext cx="682863" cy="547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3521278" y="5044912"/>
            <a:ext cx="903349" cy="55562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b="1">
                <a:solidFill>
                  <a:srgbClr val="FF0000"/>
                </a:solidFill>
                <a:latin typeface="Times New Roman" panose="02020603050405020304" pitchFamily="18" charset="0"/>
                <a:cs typeface="Times New Roman" panose="02020603050405020304" pitchFamily="18" charset="0"/>
              </a:rPr>
              <a:t>0xb80</a:t>
            </a:r>
          </a:p>
        </p:txBody>
      </p:sp>
      <p:sp>
        <p:nvSpPr>
          <p:cNvPr id="51" name="Rectangle 50"/>
          <p:cNvSpPr/>
          <p:nvPr/>
        </p:nvSpPr>
        <p:spPr>
          <a:xfrm>
            <a:off x="1163469" y="2823507"/>
            <a:ext cx="922401" cy="55562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b="1">
                <a:solidFill>
                  <a:srgbClr val="FF0000"/>
                </a:solidFill>
                <a:latin typeface="Times New Roman" panose="02020603050405020304" pitchFamily="18" charset="0"/>
                <a:cs typeface="Times New Roman" panose="02020603050405020304" pitchFamily="18" charset="0"/>
              </a:rPr>
              <a:t>0xa68</a:t>
            </a:r>
          </a:p>
        </p:txBody>
      </p:sp>
      <p:sp>
        <p:nvSpPr>
          <p:cNvPr id="52" name="Rectangle 51"/>
          <p:cNvSpPr/>
          <p:nvPr/>
        </p:nvSpPr>
        <p:spPr>
          <a:xfrm>
            <a:off x="492178" y="3306459"/>
            <a:ext cx="666751" cy="555624"/>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p</a:t>
            </a:r>
          </a:p>
        </p:txBody>
      </p:sp>
      <p:sp>
        <p:nvSpPr>
          <p:cNvPr id="12" name="Rectangle 11"/>
          <p:cNvSpPr/>
          <p:nvPr/>
        </p:nvSpPr>
        <p:spPr>
          <a:xfrm>
            <a:off x="-541303" y="1981200"/>
            <a:ext cx="4609595" cy="430887"/>
          </a:xfrm>
          <a:prstGeom prst="rect">
            <a:avLst/>
          </a:prstGeom>
        </p:spPr>
        <p:txBody>
          <a:bodyPr wrap="none">
            <a:spAutoFit/>
          </a:bodyPr>
          <a:lstStyle/>
          <a:p>
            <a:pPr marL="994410" lvl="4" indent="0">
              <a:buNone/>
            </a:pPr>
            <a:r>
              <a:rPr lang="en-US" sz="2200">
                <a:solidFill>
                  <a:srgbClr val="FF0000"/>
                </a:solidFill>
                <a:latin typeface="Consolas" panose="020B0609020204030204" pitchFamily="49" charset="0"/>
              </a:rPr>
              <a:t>(1) p-&gt;</a:t>
            </a:r>
            <a:r>
              <a:rPr lang="en-US" sz="2200" dirty="0" err="1">
                <a:solidFill>
                  <a:srgbClr val="FF0000"/>
                </a:solidFill>
                <a:latin typeface="Consolas" panose="020B0609020204030204" pitchFamily="49" charset="0"/>
              </a:rPr>
              <a:t>pNext</a:t>
            </a:r>
            <a:r>
              <a:rPr lang="en-US" sz="2200" dirty="0">
                <a:solidFill>
                  <a:srgbClr val="FF0000"/>
                </a:solidFill>
                <a:latin typeface="Consolas" panose="020B0609020204030204" pitchFamily="49" charset="0"/>
              </a:rPr>
              <a:t> = </a:t>
            </a:r>
            <a:r>
              <a:rPr lang="en-US" sz="2200" dirty="0" err="1">
                <a:solidFill>
                  <a:srgbClr val="FF0000"/>
                </a:solidFill>
                <a:latin typeface="Consolas" panose="020B0609020204030204" pitchFamily="49" charset="0"/>
              </a:rPr>
              <a:t>L.pHead</a:t>
            </a:r>
            <a:endParaRPr lang="en-US" sz="2200" dirty="0">
              <a:solidFill>
                <a:srgbClr val="FF0000"/>
              </a:solidFill>
              <a:latin typeface="Consolas" panose="020B0609020204030204" pitchFamily="49" charset="0"/>
            </a:endParaRPr>
          </a:p>
        </p:txBody>
      </p:sp>
      <p:sp>
        <p:nvSpPr>
          <p:cNvPr id="13" name="Rectangle 12"/>
          <p:cNvSpPr/>
          <p:nvPr/>
        </p:nvSpPr>
        <p:spPr>
          <a:xfrm>
            <a:off x="-624043" y="5188071"/>
            <a:ext cx="3521157" cy="430887"/>
          </a:xfrm>
          <a:prstGeom prst="rect">
            <a:avLst/>
          </a:prstGeom>
        </p:spPr>
        <p:txBody>
          <a:bodyPr wrap="none">
            <a:spAutoFit/>
          </a:bodyPr>
          <a:lstStyle/>
          <a:p>
            <a:pPr marL="994410" lvl="4" indent="0">
              <a:buNone/>
            </a:pPr>
            <a:r>
              <a:rPr lang="en-US" sz="2200">
                <a:solidFill>
                  <a:srgbClr val="FF0000"/>
                </a:solidFill>
                <a:latin typeface="Consolas" panose="020B0609020204030204" pitchFamily="49" charset="0"/>
              </a:rPr>
              <a:t>(2) L.pHead = p</a:t>
            </a:r>
          </a:p>
        </p:txBody>
      </p:sp>
      <p:cxnSp>
        <p:nvCxnSpPr>
          <p:cNvPr id="57" name="Connector: Curved 56"/>
          <p:cNvCxnSpPr>
            <a:cxnSpLocks/>
          </p:cNvCxnSpPr>
          <p:nvPr/>
        </p:nvCxnSpPr>
        <p:spPr>
          <a:xfrm rot="10800000">
            <a:off x="2769849" y="3098127"/>
            <a:ext cx="811551" cy="2202454"/>
          </a:xfrm>
          <a:prstGeom prst="curvedConnector3">
            <a:avLst>
              <a:gd name="adj1" fmla="val 205722"/>
            </a:avLst>
          </a:prstGeom>
          <a:ln w="38100">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9" name="Connector: Curved 58"/>
          <p:cNvCxnSpPr>
            <a:cxnSpLocks/>
          </p:cNvCxnSpPr>
          <p:nvPr/>
        </p:nvCxnSpPr>
        <p:spPr>
          <a:xfrm rot="10800000">
            <a:off x="482933" y="3102457"/>
            <a:ext cx="2999479" cy="2215278"/>
          </a:xfrm>
          <a:prstGeom prst="curvedConnector3">
            <a:avLst>
              <a:gd name="adj1" fmla="val 10226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503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500"/>
                                        <p:tgtEl>
                                          <p:spTgt spid="3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fade">
                                      <p:cBhvr>
                                        <p:cTn id="31" dur="500"/>
                                        <p:tgtEl>
                                          <p:spTgt spid="4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4"/>
                                        </p:tgtEl>
                                        <p:attrNameLst>
                                          <p:attrName>style.visibility</p:attrName>
                                        </p:attrNameLst>
                                      </p:cBhvr>
                                      <p:to>
                                        <p:strVal val="visible"/>
                                      </p:to>
                                    </p:set>
                                    <p:animEffect transition="in" filter="fade">
                                      <p:cBhvr>
                                        <p:cTn id="34" dur="500"/>
                                        <p:tgtEl>
                                          <p:spTgt spid="4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fade">
                                      <p:cBhvr>
                                        <p:cTn id="37" dur="500"/>
                                        <p:tgtEl>
                                          <p:spTgt spid="4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fade">
                                      <p:cBhvr>
                                        <p:cTn id="40" dur="500"/>
                                        <p:tgtEl>
                                          <p:spTgt spid="4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fade">
                                      <p:cBhvr>
                                        <p:cTn id="43" dur="500"/>
                                        <p:tgtEl>
                                          <p:spTgt spid="5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fade">
                                      <p:cBhvr>
                                        <p:cTn id="46" dur="500"/>
                                        <p:tgtEl>
                                          <p:spTgt spid="5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fade">
                                      <p:cBhvr>
                                        <p:cTn id="49" dur="500"/>
                                        <p:tgtEl>
                                          <p:spTgt spid="5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fade">
                                      <p:cBhvr>
                                        <p:cTn id="52" dur="500"/>
                                        <p:tgtEl>
                                          <p:spTgt spid="56"/>
                                        </p:tgtEl>
                                      </p:cBhvr>
                                    </p:animEffect>
                                  </p:childTnLst>
                                </p:cTn>
                              </p:par>
                              <p:par>
                                <p:cTn id="53" presetID="10" presetClass="entr" presetSubtype="0" fill="hold" nodeType="with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500"/>
                                        <p:tgtEl>
                                          <p:spTgt spid="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0"/>
                                        </p:tgtEl>
                                        <p:attrNameLst>
                                          <p:attrName>style.visibility</p:attrName>
                                        </p:attrNameLst>
                                      </p:cBhvr>
                                      <p:to>
                                        <p:strVal val="visible"/>
                                      </p:to>
                                    </p:set>
                                    <p:animEffect transition="in" filter="fade">
                                      <p:cBhvr>
                                        <p:cTn id="58" dur="500"/>
                                        <p:tgtEl>
                                          <p:spTgt spid="60"/>
                                        </p:tgtEl>
                                      </p:cBhvr>
                                    </p:animEffect>
                                  </p:childTnLst>
                                </p:cTn>
                              </p:par>
                              <p:par>
                                <p:cTn id="59" presetID="10" presetClass="entr" presetSubtype="0" fill="hold" nodeType="with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fade">
                                      <p:cBhvr>
                                        <p:cTn id="61" dur="500"/>
                                        <p:tgtEl>
                                          <p:spTgt spid="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63"/>
                                        </p:tgtEl>
                                        <p:attrNameLst>
                                          <p:attrName>style.visibility</p:attrName>
                                        </p:attrNameLst>
                                      </p:cBhvr>
                                      <p:to>
                                        <p:strVal val="visible"/>
                                      </p:to>
                                    </p:set>
                                    <p:animEffect transition="in" filter="fade">
                                      <p:cBhvr>
                                        <p:cTn id="64" dur="500"/>
                                        <p:tgtEl>
                                          <p:spTgt spid="6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500"/>
                                        <p:tgtEl>
                                          <p:spTgt spid="65"/>
                                        </p:tgtEl>
                                      </p:cBhvr>
                                    </p:animEffect>
                                  </p:childTnLst>
                                </p:cTn>
                              </p:par>
                              <p:par>
                                <p:cTn id="68" presetID="10" presetClass="entr" presetSubtype="0" fill="hold" nodeType="with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fade">
                                      <p:cBhvr>
                                        <p:cTn id="70" dur="500"/>
                                        <p:tgtEl>
                                          <p:spTgt spid="18"/>
                                        </p:tgtEl>
                                      </p:cBhvr>
                                    </p:animEffect>
                                  </p:childTnLst>
                                </p:cTn>
                              </p:par>
                              <p:par>
                                <p:cTn id="71" presetID="10" presetClass="entr" presetSubtype="0" fill="hold" nodeType="with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fade">
                                      <p:cBhvr>
                                        <p:cTn id="73" dur="500"/>
                                        <p:tgtEl>
                                          <p:spTgt spid="20"/>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37"/>
                                        </p:tgtEl>
                                        <p:attrNameLst>
                                          <p:attrName>style.visibility</p:attrName>
                                        </p:attrNameLst>
                                      </p:cBhvr>
                                      <p:to>
                                        <p:strVal val="visible"/>
                                      </p:to>
                                    </p:set>
                                    <p:animEffect transition="in" filter="fade">
                                      <p:cBhvr>
                                        <p:cTn id="78" dur="500"/>
                                        <p:tgtEl>
                                          <p:spTgt spid="37"/>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fade">
                                      <p:cBhvr>
                                        <p:cTn id="81" dur="500"/>
                                        <p:tgtEl>
                                          <p:spTgt spid="3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47"/>
                                        </p:tgtEl>
                                        <p:attrNameLst>
                                          <p:attrName>style.visibility</p:attrName>
                                        </p:attrNameLst>
                                      </p:cBhvr>
                                      <p:to>
                                        <p:strVal val="visible"/>
                                      </p:to>
                                    </p:set>
                                    <p:animEffect transition="in" filter="fade">
                                      <p:cBhvr>
                                        <p:cTn id="84" dur="500"/>
                                        <p:tgtEl>
                                          <p:spTgt spid="47"/>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8"/>
                                        </p:tgtEl>
                                        <p:attrNameLst>
                                          <p:attrName>style.visibility</p:attrName>
                                        </p:attrNameLst>
                                      </p:cBhvr>
                                      <p:to>
                                        <p:strVal val="visible"/>
                                      </p:to>
                                    </p:set>
                                    <p:animEffect transition="in" filter="fade">
                                      <p:cBhvr>
                                        <p:cTn id="87" dur="500"/>
                                        <p:tgtEl>
                                          <p:spTgt spid="48"/>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52"/>
                                        </p:tgtEl>
                                        <p:attrNameLst>
                                          <p:attrName>style.visibility</p:attrName>
                                        </p:attrNameLst>
                                      </p:cBhvr>
                                      <p:to>
                                        <p:strVal val="visible"/>
                                      </p:to>
                                    </p:set>
                                    <p:animEffect transition="in" filter="fade">
                                      <p:cBhvr>
                                        <p:cTn id="90" dur="500"/>
                                        <p:tgtEl>
                                          <p:spTgt spid="52"/>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12"/>
                                        </p:tgtEl>
                                        <p:attrNameLst>
                                          <p:attrName>style.visibility</p:attrName>
                                        </p:attrNameLst>
                                      </p:cBhvr>
                                      <p:to>
                                        <p:strVal val="visible"/>
                                      </p:to>
                                    </p:set>
                                    <p:animEffect transition="in" filter="fade">
                                      <p:cBhvr>
                                        <p:cTn id="95" dur="500"/>
                                        <p:tgtEl>
                                          <p:spTgt spid="12"/>
                                        </p:tgtEl>
                                      </p:cBhvr>
                                    </p:animEffect>
                                  </p:childTnLst>
                                </p:cTn>
                              </p:par>
                              <p:par>
                                <p:cTn id="96" presetID="10" presetClass="entr" presetSubtype="0" fill="hold" grpId="0" nodeType="withEffect">
                                  <p:stCondLst>
                                    <p:cond delay="500"/>
                                  </p:stCondLst>
                                  <p:childTnLst>
                                    <p:set>
                                      <p:cBhvr>
                                        <p:cTn id="97" dur="1" fill="hold">
                                          <p:stCondLst>
                                            <p:cond delay="0"/>
                                          </p:stCondLst>
                                        </p:cTn>
                                        <p:tgtEl>
                                          <p:spTgt spid="51"/>
                                        </p:tgtEl>
                                        <p:attrNameLst>
                                          <p:attrName>style.visibility</p:attrName>
                                        </p:attrNameLst>
                                      </p:cBhvr>
                                      <p:to>
                                        <p:strVal val="visible"/>
                                      </p:to>
                                    </p:set>
                                    <p:animEffect transition="in" filter="fade">
                                      <p:cBhvr>
                                        <p:cTn id="98" dur="1100"/>
                                        <p:tgtEl>
                                          <p:spTgt spid="51"/>
                                        </p:tgtEl>
                                      </p:cBhvr>
                                    </p:animEffect>
                                  </p:childTnLst>
                                </p:cTn>
                              </p:par>
                              <p:par>
                                <p:cTn id="99" presetID="6" presetClass="entr" presetSubtype="16" fill="hold" nodeType="withEffect">
                                  <p:stCondLst>
                                    <p:cond delay="500"/>
                                  </p:stCondLst>
                                  <p:childTnLst>
                                    <p:set>
                                      <p:cBhvr>
                                        <p:cTn id="100" dur="1" fill="hold">
                                          <p:stCondLst>
                                            <p:cond delay="0"/>
                                          </p:stCondLst>
                                        </p:cTn>
                                        <p:tgtEl>
                                          <p:spTgt spid="49"/>
                                        </p:tgtEl>
                                        <p:attrNameLst>
                                          <p:attrName>style.visibility</p:attrName>
                                        </p:attrNameLst>
                                      </p:cBhvr>
                                      <p:to>
                                        <p:strVal val="visible"/>
                                      </p:to>
                                    </p:set>
                                    <p:animEffect transition="in" filter="circle(in)">
                                      <p:cBhvr>
                                        <p:cTn id="101" dur="2000"/>
                                        <p:tgtEl>
                                          <p:spTgt spid="49"/>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13"/>
                                        </p:tgtEl>
                                        <p:attrNameLst>
                                          <p:attrName>style.visibility</p:attrName>
                                        </p:attrNameLst>
                                      </p:cBhvr>
                                      <p:to>
                                        <p:strVal val="visible"/>
                                      </p:to>
                                    </p:set>
                                    <p:animEffect transition="in" filter="fade">
                                      <p:cBhvr>
                                        <p:cTn id="106" dur="500"/>
                                        <p:tgtEl>
                                          <p:spTgt spid="13"/>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xit" presetSubtype="10" fill="hold" nodeType="clickEffect">
                                  <p:stCondLst>
                                    <p:cond delay="0"/>
                                  </p:stCondLst>
                                  <p:childTnLst>
                                    <p:animEffect transition="out" filter="blinds(horizontal)">
                                      <p:cBhvr>
                                        <p:cTn id="110" dur="500"/>
                                        <p:tgtEl>
                                          <p:spTgt spid="5"/>
                                        </p:tgtEl>
                                      </p:cBhvr>
                                    </p:animEffect>
                                    <p:set>
                                      <p:cBhvr>
                                        <p:cTn id="111" dur="1" fill="hold">
                                          <p:stCondLst>
                                            <p:cond delay="499"/>
                                          </p:stCondLst>
                                        </p:cTn>
                                        <p:tgtEl>
                                          <p:spTgt spid="5"/>
                                        </p:tgtEl>
                                        <p:attrNameLst>
                                          <p:attrName>style.visibility</p:attrName>
                                        </p:attrNameLst>
                                      </p:cBhvr>
                                      <p:to>
                                        <p:strVal val="hidden"/>
                                      </p:to>
                                    </p:set>
                                  </p:childTnLst>
                                </p:cTn>
                              </p:par>
                              <p:par>
                                <p:cTn id="112" presetID="10" presetClass="entr" presetSubtype="0" fill="hold" nodeType="withEffect">
                                  <p:stCondLst>
                                    <p:cond delay="750"/>
                                  </p:stCondLst>
                                  <p:childTnLst>
                                    <p:set>
                                      <p:cBhvr>
                                        <p:cTn id="113" dur="1" fill="hold">
                                          <p:stCondLst>
                                            <p:cond delay="0"/>
                                          </p:stCondLst>
                                        </p:cTn>
                                        <p:tgtEl>
                                          <p:spTgt spid="57"/>
                                        </p:tgtEl>
                                        <p:attrNameLst>
                                          <p:attrName>style.visibility</p:attrName>
                                        </p:attrNameLst>
                                      </p:cBhvr>
                                      <p:to>
                                        <p:strVal val="visible"/>
                                      </p:to>
                                    </p:set>
                                    <p:animEffect transition="in" filter="fade">
                                      <p:cBhvr>
                                        <p:cTn id="114" dur="500"/>
                                        <p:tgtEl>
                                          <p:spTgt spid="57"/>
                                        </p:tgtEl>
                                      </p:cBhvr>
                                    </p:animEffect>
                                  </p:childTnLst>
                                </p:cTn>
                              </p:par>
                              <p:par>
                                <p:cTn id="115" presetID="10" presetClass="entr" presetSubtype="0" fill="hold" grpId="0" nodeType="withEffect">
                                  <p:stCondLst>
                                    <p:cond delay="2300"/>
                                  </p:stCondLst>
                                  <p:childTnLst>
                                    <p:set>
                                      <p:cBhvr>
                                        <p:cTn id="116" dur="1" fill="hold">
                                          <p:stCondLst>
                                            <p:cond delay="0"/>
                                          </p:stCondLst>
                                        </p:cTn>
                                        <p:tgtEl>
                                          <p:spTgt spid="50"/>
                                        </p:tgtEl>
                                        <p:attrNameLst>
                                          <p:attrName>style.visibility</p:attrName>
                                        </p:attrNameLst>
                                      </p:cBhvr>
                                      <p:to>
                                        <p:strVal val="visible"/>
                                      </p:to>
                                    </p:set>
                                    <p:animEffect transition="in" filter="fade">
                                      <p:cBhvr>
                                        <p:cTn id="117" dur="1100"/>
                                        <p:tgtEl>
                                          <p:spTgt spid="50"/>
                                        </p:tgtEl>
                                      </p:cBhvr>
                                    </p:animEffect>
                                  </p:childTnLst>
                                </p:cTn>
                              </p:par>
                              <p:par>
                                <p:cTn id="118" presetID="6" presetClass="entr" presetSubtype="16" fill="hold" nodeType="withEffect">
                                  <p:stCondLst>
                                    <p:cond delay="3200"/>
                                  </p:stCondLst>
                                  <p:childTnLst>
                                    <p:set>
                                      <p:cBhvr>
                                        <p:cTn id="119" dur="1" fill="hold">
                                          <p:stCondLst>
                                            <p:cond delay="0"/>
                                          </p:stCondLst>
                                        </p:cTn>
                                        <p:tgtEl>
                                          <p:spTgt spid="59"/>
                                        </p:tgtEl>
                                        <p:attrNameLst>
                                          <p:attrName>style.visibility</p:attrName>
                                        </p:attrNameLst>
                                      </p:cBhvr>
                                      <p:to>
                                        <p:strVal val="visible"/>
                                      </p:to>
                                    </p:set>
                                    <p:animEffect transition="in" filter="circle(in)">
                                      <p:cBhvr>
                                        <p:cTn id="120" dur="20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9" grpId="0"/>
      <p:bldP spid="40" grpId="0"/>
      <p:bldP spid="41" grpId="0"/>
      <p:bldP spid="33" grpId="0" animBg="1"/>
      <p:bldP spid="35" grpId="0"/>
      <p:bldP spid="43" grpId="0" animBg="1"/>
      <p:bldP spid="44" grpId="0"/>
      <p:bldP spid="45" grpId="0" animBg="1"/>
      <p:bldP spid="46" grpId="0"/>
      <p:bldP spid="53" grpId="0" animBg="1"/>
      <p:bldP spid="54" grpId="0"/>
      <p:bldP spid="55" grpId="0" animBg="1"/>
      <p:bldP spid="56" grpId="0"/>
      <p:bldP spid="60" grpId="0"/>
      <p:bldP spid="63" grpId="0" animBg="1"/>
      <p:bldP spid="65" grpId="0"/>
      <p:bldP spid="37" grpId="0" animBg="1"/>
      <p:bldP spid="38" grpId="0"/>
      <p:bldP spid="47" grpId="0" animBg="1"/>
      <p:bldP spid="48" grpId="0"/>
      <p:bldP spid="50" grpId="0" animBg="1"/>
      <p:bldP spid="51" grpId="0" animBg="1"/>
      <p:bldP spid="52" grpId="0"/>
      <p:bldP spid="12"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noFill/>
          <a:ln/>
        </p:spPr>
        <p:txBody>
          <a:bodyPr vert="horz" lIns="91440" tIns="45720" rIns="91440" bIns="45720" rtlCol="0" anchor="b">
            <a:normAutofit/>
          </a:bodyPr>
          <a:lstStyle/>
          <a:p>
            <a:r>
              <a:rPr lang="en-US" sz="2400"/>
              <a:t>Thêm 1 phần tử vào đầu DSLK</a:t>
            </a:r>
            <a:r>
              <a:rPr lang="en-US" sz="2200">
                <a:solidFill>
                  <a:prstClr val="white"/>
                </a:solidFill>
              </a:rPr>
              <a:t>: Minh họa (tt)</a:t>
            </a:r>
            <a:endParaRPr lang="en-US" altLang="en-US"/>
          </a:p>
        </p:txBody>
      </p:sp>
      <p:sp>
        <p:nvSpPr>
          <p:cNvPr id="3" name="Content Placeholder 2"/>
          <p:cNvSpPr>
            <a:spLocks noGrp="1"/>
          </p:cNvSpPr>
          <p:nvPr>
            <p:ph idx="1"/>
          </p:nvPr>
        </p:nvSpPr>
        <p:spPr>
          <a:xfrm>
            <a:off x="197427" y="893619"/>
            <a:ext cx="8749146" cy="5527964"/>
          </a:xfrm>
        </p:spPr>
        <p:txBody>
          <a:bodyPr>
            <a:normAutofit/>
          </a:bodyPr>
          <a:lstStyle/>
          <a:p>
            <a:pPr lvl="1" algn="just">
              <a:defRPr/>
            </a:pPr>
            <a:r>
              <a:rPr lang="en-US"/>
              <a:t>Thêm 5 vào đầu danh sách có thứ tự như sau: {6, 9, 4}</a:t>
            </a:r>
            <a:endParaRPr lang="vi-VN"/>
          </a:p>
        </p:txBody>
      </p:sp>
      <p:sp>
        <p:nvSpPr>
          <p:cNvPr id="55300" name="Footer Placeholder 3"/>
          <p:cNvSpPr>
            <a:spLocks noGrp="1"/>
          </p:cNvSpPr>
          <p:nvPr>
            <p:ph type="ftr" sz="quarter" idx="11"/>
          </p:nvPr>
        </p:nvSpPr>
        <p:spPr bwMode="auto">
          <a:xfrm>
            <a:off x="197427" y="6544056"/>
            <a:ext cx="6355773" cy="2377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vi-VN" altLang="en-US">
                <a:solidFill>
                  <a:schemeClr val="bg1"/>
                </a:solidFill>
                <a:latin typeface="Tahoma" panose="020B0604030504040204" pitchFamily="34" charset="0"/>
              </a:rPr>
              <a:t>DSA</a:t>
            </a:r>
            <a:endParaRPr lang="en-US" altLang="en-US">
              <a:solidFill>
                <a:schemeClr val="bg1"/>
              </a:solidFill>
              <a:latin typeface="Tahoma" panose="020B0604030504040204" pitchFamily="34" charset="0"/>
            </a:endParaRPr>
          </a:p>
        </p:txBody>
      </p:sp>
      <p:sp>
        <p:nvSpPr>
          <p:cNvPr id="2" name="Slide Number Placeholder 1"/>
          <p:cNvSpPr>
            <a:spLocks noGrp="1"/>
          </p:cNvSpPr>
          <p:nvPr>
            <p:ph type="sldNum" sz="quarter" idx="12"/>
          </p:nvPr>
        </p:nvSpPr>
        <p:spPr/>
        <p:txBody>
          <a:bodyPr/>
          <a:lstStyle/>
          <a:p>
            <a:pPr>
              <a:defRPr/>
            </a:pPr>
            <a:fld id="{E5AF3471-6A55-4EC1-8B58-0AAF3FA86DEC}" type="slidenum">
              <a:rPr lang="en-US" smtClean="0"/>
              <a:pPr>
                <a:defRPr/>
              </a:pPr>
              <a:t>21</a:t>
            </a:fld>
            <a:endParaRPr lang="en-US"/>
          </a:p>
        </p:txBody>
      </p:sp>
      <p:sp>
        <p:nvSpPr>
          <p:cNvPr id="23" name="Rectangle 22"/>
          <p:cNvSpPr/>
          <p:nvPr/>
        </p:nvSpPr>
        <p:spPr>
          <a:xfrm>
            <a:off x="380999" y="1431559"/>
            <a:ext cx="8565573" cy="489304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24" name="Rectangle 23"/>
          <p:cNvSpPr>
            <a:spLocks noChangeArrowheads="1"/>
          </p:cNvSpPr>
          <p:nvPr/>
        </p:nvSpPr>
        <p:spPr bwMode="auto">
          <a:xfrm>
            <a:off x="328121" y="1461306"/>
            <a:ext cx="20970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a:latin typeface="Times New Roman" panose="02020603050405020304" pitchFamily="18" charset="0"/>
                <a:cs typeface="Times New Roman" panose="02020603050405020304" pitchFamily="18" charset="0"/>
              </a:rPr>
              <a:t>Memory Layout </a:t>
            </a:r>
            <a:endParaRPr lang="en-US" altLang="en-US" sz="2200"/>
          </a:p>
        </p:txBody>
      </p:sp>
      <p:sp>
        <p:nvSpPr>
          <p:cNvPr id="27" name="Rectangle 26"/>
          <p:cNvSpPr/>
          <p:nvPr/>
        </p:nvSpPr>
        <p:spPr>
          <a:xfrm>
            <a:off x="7096943" y="2830053"/>
            <a:ext cx="647700" cy="554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4</a:t>
            </a:r>
          </a:p>
        </p:txBody>
      </p:sp>
      <p:sp>
        <p:nvSpPr>
          <p:cNvPr id="28" name="Rectangle 27"/>
          <p:cNvSpPr/>
          <p:nvPr/>
        </p:nvSpPr>
        <p:spPr>
          <a:xfrm>
            <a:off x="4966763" y="2832663"/>
            <a:ext cx="647700" cy="5551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9</a:t>
            </a:r>
          </a:p>
        </p:txBody>
      </p:sp>
      <p:sp>
        <p:nvSpPr>
          <p:cNvPr id="29" name="Rectangle 28"/>
          <p:cNvSpPr/>
          <p:nvPr/>
        </p:nvSpPr>
        <p:spPr>
          <a:xfrm>
            <a:off x="2760179" y="2846165"/>
            <a:ext cx="647700" cy="5382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6</a:t>
            </a:r>
          </a:p>
        </p:txBody>
      </p:sp>
      <p:sp>
        <p:nvSpPr>
          <p:cNvPr id="39" name="Rectangle 38"/>
          <p:cNvSpPr/>
          <p:nvPr/>
        </p:nvSpPr>
        <p:spPr>
          <a:xfrm>
            <a:off x="6829212" y="2349408"/>
            <a:ext cx="1019388" cy="517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0x100</a:t>
            </a:r>
          </a:p>
        </p:txBody>
      </p:sp>
      <p:sp>
        <p:nvSpPr>
          <p:cNvPr id="40" name="Rectangle 39"/>
          <p:cNvSpPr/>
          <p:nvPr/>
        </p:nvSpPr>
        <p:spPr>
          <a:xfrm>
            <a:off x="4640367" y="2417023"/>
            <a:ext cx="974096" cy="515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0x200</a:t>
            </a:r>
          </a:p>
        </p:txBody>
      </p:sp>
      <p:sp>
        <p:nvSpPr>
          <p:cNvPr id="41" name="Rectangle 40"/>
          <p:cNvSpPr/>
          <p:nvPr/>
        </p:nvSpPr>
        <p:spPr>
          <a:xfrm>
            <a:off x="2133600" y="2412327"/>
            <a:ext cx="1287949" cy="5238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0xa68</a:t>
            </a:r>
          </a:p>
        </p:txBody>
      </p:sp>
      <p:sp>
        <p:nvSpPr>
          <p:cNvPr id="33" name="Rectangle 32"/>
          <p:cNvSpPr/>
          <p:nvPr/>
        </p:nvSpPr>
        <p:spPr>
          <a:xfrm>
            <a:off x="3406884" y="2846165"/>
            <a:ext cx="1029695" cy="5382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0x200</a:t>
            </a:r>
          </a:p>
        </p:txBody>
      </p:sp>
      <p:sp>
        <p:nvSpPr>
          <p:cNvPr id="35" name="Rectangle 34"/>
          <p:cNvSpPr/>
          <p:nvPr/>
        </p:nvSpPr>
        <p:spPr>
          <a:xfrm>
            <a:off x="3295471" y="2412327"/>
            <a:ext cx="1141108" cy="5595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0xa6c</a:t>
            </a:r>
          </a:p>
        </p:txBody>
      </p:sp>
      <p:sp>
        <p:nvSpPr>
          <p:cNvPr id="43" name="Rectangle 42"/>
          <p:cNvSpPr/>
          <p:nvPr/>
        </p:nvSpPr>
        <p:spPr>
          <a:xfrm>
            <a:off x="5614462" y="2832663"/>
            <a:ext cx="940173" cy="5551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0x100</a:t>
            </a:r>
          </a:p>
        </p:txBody>
      </p:sp>
      <p:sp>
        <p:nvSpPr>
          <p:cNvPr id="44" name="Rectangle 43"/>
          <p:cNvSpPr/>
          <p:nvPr/>
        </p:nvSpPr>
        <p:spPr>
          <a:xfrm>
            <a:off x="5482991" y="2417023"/>
            <a:ext cx="1163388" cy="515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0x204</a:t>
            </a:r>
          </a:p>
        </p:txBody>
      </p:sp>
      <p:sp>
        <p:nvSpPr>
          <p:cNvPr id="45" name="Rectangle 44"/>
          <p:cNvSpPr/>
          <p:nvPr/>
        </p:nvSpPr>
        <p:spPr>
          <a:xfrm>
            <a:off x="7744642" y="2830053"/>
            <a:ext cx="989281" cy="554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NULL</a:t>
            </a:r>
          </a:p>
        </p:txBody>
      </p:sp>
      <p:sp>
        <p:nvSpPr>
          <p:cNvPr id="46" name="Rectangle 45"/>
          <p:cNvSpPr/>
          <p:nvPr/>
        </p:nvSpPr>
        <p:spPr>
          <a:xfrm>
            <a:off x="7642247" y="2349408"/>
            <a:ext cx="1120753" cy="517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0x104</a:t>
            </a:r>
          </a:p>
        </p:txBody>
      </p:sp>
      <p:sp>
        <p:nvSpPr>
          <p:cNvPr id="53" name="Rectangle 52"/>
          <p:cNvSpPr/>
          <p:nvPr/>
        </p:nvSpPr>
        <p:spPr>
          <a:xfrm>
            <a:off x="3544344" y="5039923"/>
            <a:ext cx="903349"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rgbClr val="FF0000"/>
                </a:solidFill>
                <a:latin typeface="Times New Roman" panose="02020603050405020304" pitchFamily="18" charset="0"/>
                <a:cs typeface="Times New Roman" panose="02020603050405020304" pitchFamily="18" charset="0"/>
              </a:rPr>
              <a:t>0xb80</a:t>
            </a:r>
          </a:p>
        </p:txBody>
      </p:sp>
      <p:sp>
        <p:nvSpPr>
          <p:cNvPr id="54" name="Rectangle 53"/>
          <p:cNvSpPr/>
          <p:nvPr/>
        </p:nvSpPr>
        <p:spPr>
          <a:xfrm>
            <a:off x="3348641" y="4622127"/>
            <a:ext cx="1038459"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0x960</a:t>
            </a:r>
          </a:p>
        </p:txBody>
      </p:sp>
      <p:sp>
        <p:nvSpPr>
          <p:cNvPr id="55" name="Rectangle 54"/>
          <p:cNvSpPr/>
          <p:nvPr/>
        </p:nvSpPr>
        <p:spPr>
          <a:xfrm>
            <a:off x="4446011" y="5039924"/>
            <a:ext cx="944424"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0x100</a:t>
            </a:r>
          </a:p>
        </p:txBody>
      </p:sp>
      <p:sp>
        <p:nvSpPr>
          <p:cNvPr id="56" name="Rectangle 55"/>
          <p:cNvSpPr/>
          <p:nvPr/>
        </p:nvSpPr>
        <p:spPr>
          <a:xfrm>
            <a:off x="4273622" y="4635358"/>
            <a:ext cx="1034821"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0x964</a:t>
            </a:r>
          </a:p>
        </p:txBody>
      </p:sp>
      <p:cxnSp>
        <p:nvCxnSpPr>
          <p:cNvPr id="7" name="Connector: Curved 6"/>
          <p:cNvCxnSpPr>
            <a:cxnSpLocks/>
            <a:stCxn id="55" idx="3"/>
            <a:endCxn id="27" idx="1"/>
          </p:cNvCxnSpPr>
          <p:nvPr/>
        </p:nvCxnSpPr>
        <p:spPr>
          <a:xfrm flipV="1">
            <a:off x="5390435" y="3107225"/>
            <a:ext cx="1706508" cy="2210511"/>
          </a:xfrm>
          <a:prstGeom prst="curvedConnector3">
            <a:avLst>
              <a:gd name="adj1" fmla="val 50000"/>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a:spLocks noChangeArrowheads="1"/>
          </p:cNvSpPr>
          <p:nvPr/>
        </p:nvSpPr>
        <p:spPr bwMode="auto">
          <a:xfrm>
            <a:off x="3201615" y="5560064"/>
            <a:ext cx="116410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err="1">
                <a:latin typeface="Times New Roman" panose="02020603050405020304" pitchFamily="18" charset="0"/>
                <a:cs typeface="Times New Roman" panose="02020603050405020304" pitchFamily="18" charset="0"/>
              </a:rPr>
              <a:t>L.pHead</a:t>
            </a:r>
            <a:endParaRPr lang="en-US" altLang="en-US" sz="2200"/>
          </a:p>
        </p:txBody>
      </p:sp>
      <p:sp>
        <p:nvSpPr>
          <p:cNvPr id="63" name="Rectangle 62"/>
          <p:cNvSpPr>
            <a:spLocks noChangeArrowheads="1"/>
          </p:cNvSpPr>
          <p:nvPr/>
        </p:nvSpPr>
        <p:spPr bwMode="auto">
          <a:xfrm>
            <a:off x="4549288" y="5581815"/>
            <a:ext cx="1167112" cy="430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err="1">
                <a:latin typeface="Times New Roman" panose="02020603050405020304" pitchFamily="18" charset="0"/>
                <a:cs typeface="Times New Roman" panose="02020603050405020304" pitchFamily="18" charset="0"/>
              </a:rPr>
              <a:t>L.pTail</a:t>
            </a:r>
            <a:endParaRPr lang="en-US" altLang="en-US" sz="2200"/>
          </a:p>
        </p:txBody>
      </p:sp>
      <p:sp>
        <p:nvSpPr>
          <p:cNvPr id="65" name="Rectangle 64"/>
          <p:cNvSpPr>
            <a:spLocks noChangeArrowheads="1"/>
          </p:cNvSpPr>
          <p:nvPr/>
        </p:nvSpPr>
        <p:spPr bwMode="auto">
          <a:xfrm>
            <a:off x="4243872" y="5857226"/>
            <a:ext cx="4042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800">
                <a:latin typeface="Times New Roman" panose="02020603050405020304" pitchFamily="18" charset="0"/>
                <a:cs typeface="Times New Roman" panose="02020603050405020304" pitchFamily="18" charset="0"/>
              </a:rPr>
              <a:t>L</a:t>
            </a:r>
            <a:endParaRPr lang="en-US" altLang="en-US" sz="2800"/>
          </a:p>
        </p:txBody>
      </p:sp>
      <p:cxnSp>
        <p:nvCxnSpPr>
          <p:cNvPr id="18" name="Straight Arrow Connector 17"/>
          <p:cNvCxnSpPr>
            <a:stCxn id="33" idx="3"/>
            <a:endCxn id="28" idx="1"/>
          </p:cNvCxnSpPr>
          <p:nvPr/>
        </p:nvCxnSpPr>
        <p:spPr>
          <a:xfrm flipV="1">
            <a:off x="4436579" y="3110244"/>
            <a:ext cx="530184" cy="503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3" idx="3"/>
            <a:endCxn id="27" idx="1"/>
          </p:cNvCxnSpPr>
          <p:nvPr/>
        </p:nvCxnSpPr>
        <p:spPr>
          <a:xfrm flipV="1">
            <a:off x="6554635" y="3107225"/>
            <a:ext cx="542308" cy="301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499284" y="2830123"/>
            <a:ext cx="666751"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5</a:t>
            </a:r>
          </a:p>
        </p:txBody>
      </p:sp>
      <p:sp>
        <p:nvSpPr>
          <p:cNvPr id="38" name="Rectangle 37"/>
          <p:cNvSpPr/>
          <p:nvPr/>
        </p:nvSpPr>
        <p:spPr>
          <a:xfrm>
            <a:off x="231043" y="2412327"/>
            <a:ext cx="1038459"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0xb80</a:t>
            </a:r>
          </a:p>
        </p:txBody>
      </p:sp>
      <p:sp>
        <p:nvSpPr>
          <p:cNvPr id="47" name="Rectangle 46"/>
          <p:cNvSpPr/>
          <p:nvPr/>
        </p:nvSpPr>
        <p:spPr>
          <a:xfrm>
            <a:off x="1164978" y="2830124"/>
            <a:ext cx="922401"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a:solidFill>
                  <a:srgbClr val="FF0000"/>
                </a:solidFill>
                <a:latin typeface="Times New Roman" panose="02020603050405020304" pitchFamily="18" charset="0"/>
                <a:cs typeface="Times New Roman" panose="02020603050405020304" pitchFamily="18" charset="0"/>
              </a:rPr>
              <a:t>0xa68</a:t>
            </a:r>
          </a:p>
        </p:txBody>
      </p:sp>
      <p:sp>
        <p:nvSpPr>
          <p:cNvPr id="48" name="Rectangle 47"/>
          <p:cNvSpPr/>
          <p:nvPr/>
        </p:nvSpPr>
        <p:spPr>
          <a:xfrm>
            <a:off x="1051483" y="2425558"/>
            <a:ext cx="1034821"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0xb84</a:t>
            </a:r>
          </a:p>
        </p:txBody>
      </p:sp>
      <p:cxnSp>
        <p:nvCxnSpPr>
          <p:cNvPr id="49" name="Straight Arrow Connector 48"/>
          <p:cNvCxnSpPr>
            <a:cxnSpLocks/>
            <a:stCxn id="47" idx="3"/>
          </p:cNvCxnSpPr>
          <p:nvPr/>
        </p:nvCxnSpPr>
        <p:spPr>
          <a:xfrm flipV="1">
            <a:off x="2087379" y="3102457"/>
            <a:ext cx="682863" cy="547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492178" y="3306459"/>
            <a:ext cx="666751" cy="555624"/>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p</a:t>
            </a:r>
          </a:p>
        </p:txBody>
      </p:sp>
      <p:sp>
        <p:nvSpPr>
          <p:cNvPr id="12" name="Rectangle 11"/>
          <p:cNvSpPr/>
          <p:nvPr/>
        </p:nvSpPr>
        <p:spPr>
          <a:xfrm>
            <a:off x="-541303" y="1981200"/>
            <a:ext cx="4609595" cy="430887"/>
          </a:xfrm>
          <a:prstGeom prst="rect">
            <a:avLst/>
          </a:prstGeom>
        </p:spPr>
        <p:txBody>
          <a:bodyPr wrap="none">
            <a:spAutoFit/>
          </a:bodyPr>
          <a:lstStyle/>
          <a:p>
            <a:pPr marL="994410" lvl="4" indent="0">
              <a:buNone/>
            </a:pPr>
            <a:r>
              <a:rPr lang="en-US" sz="2200">
                <a:solidFill>
                  <a:srgbClr val="FF0000"/>
                </a:solidFill>
                <a:latin typeface="Consolas" panose="020B0609020204030204" pitchFamily="49" charset="0"/>
              </a:rPr>
              <a:t>(1) p-&gt;pNext = L.pHead</a:t>
            </a:r>
          </a:p>
        </p:txBody>
      </p:sp>
      <p:sp>
        <p:nvSpPr>
          <p:cNvPr id="13" name="Rectangle 12"/>
          <p:cNvSpPr/>
          <p:nvPr/>
        </p:nvSpPr>
        <p:spPr>
          <a:xfrm>
            <a:off x="-624043" y="5188071"/>
            <a:ext cx="3521157" cy="430887"/>
          </a:xfrm>
          <a:prstGeom prst="rect">
            <a:avLst/>
          </a:prstGeom>
        </p:spPr>
        <p:txBody>
          <a:bodyPr wrap="none">
            <a:spAutoFit/>
          </a:bodyPr>
          <a:lstStyle/>
          <a:p>
            <a:pPr marL="994410" lvl="4" indent="0">
              <a:buNone/>
            </a:pPr>
            <a:r>
              <a:rPr lang="en-US" sz="2200">
                <a:solidFill>
                  <a:srgbClr val="FF0000"/>
                </a:solidFill>
                <a:latin typeface="Consolas" panose="020B0609020204030204" pitchFamily="49" charset="0"/>
              </a:rPr>
              <a:t>(2) L.pHead = p</a:t>
            </a:r>
          </a:p>
        </p:txBody>
      </p:sp>
      <p:cxnSp>
        <p:nvCxnSpPr>
          <p:cNvPr id="59" name="Connector: Curved 58"/>
          <p:cNvCxnSpPr>
            <a:cxnSpLocks/>
          </p:cNvCxnSpPr>
          <p:nvPr/>
        </p:nvCxnSpPr>
        <p:spPr>
          <a:xfrm rot="10800000">
            <a:off x="482933" y="3102457"/>
            <a:ext cx="2999479" cy="2215278"/>
          </a:xfrm>
          <a:prstGeom prst="curvedConnector3">
            <a:avLst>
              <a:gd name="adj1" fmla="val 10226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ctor: Curved 57"/>
          <p:cNvCxnSpPr>
            <a:cxnSpLocks/>
          </p:cNvCxnSpPr>
          <p:nvPr/>
        </p:nvCxnSpPr>
        <p:spPr>
          <a:xfrm rot="10800000">
            <a:off x="2743201" y="3124200"/>
            <a:ext cx="811551" cy="2202454"/>
          </a:xfrm>
          <a:prstGeom prst="curvedConnector3">
            <a:avLst>
              <a:gd name="adj1" fmla="val 205722"/>
            </a:avLst>
          </a:prstGeom>
          <a:ln w="38100">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1719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a:t>Thuật toán thêm vào cuối DSLK</a:t>
            </a:r>
          </a:p>
        </p:txBody>
      </p:sp>
      <p:sp>
        <p:nvSpPr>
          <p:cNvPr id="265219" name="Rectangle 3"/>
          <p:cNvSpPr>
            <a:spLocks noGrp="1" noChangeArrowheads="1"/>
          </p:cNvSpPr>
          <p:nvPr>
            <p:ph idx="1"/>
          </p:nvPr>
        </p:nvSpPr>
        <p:spPr/>
        <p:txBody>
          <a:bodyPr/>
          <a:lstStyle/>
          <a:p>
            <a:pPr>
              <a:lnSpc>
                <a:spcPct val="120000"/>
              </a:lnSpc>
              <a:buFont typeface="Wingdings" pitchFamily="2" charset="2"/>
              <a:buChar char="Ø"/>
            </a:pPr>
            <a:r>
              <a:rPr lang="en-US" sz="2585"/>
              <a:t>Ta cần thêm nút p vào cuối list đơn</a:t>
            </a:r>
          </a:p>
          <a:p>
            <a:pPr>
              <a:lnSpc>
                <a:spcPct val="120000"/>
              </a:lnSpc>
              <a:buFontTx/>
              <a:buNone/>
            </a:pPr>
            <a:r>
              <a:rPr lang="en-US" sz="2585" b="1"/>
              <a:t>	</a:t>
            </a:r>
            <a:r>
              <a:rPr lang="en-US" sz="2585" b="1" u="sng"/>
              <a:t>Bắt đầu</a:t>
            </a:r>
            <a:r>
              <a:rPr lang="en-US" sz="2585"/>
              <a:t>: </a:t>
            </a:r>
          </a:p>
          <a:p>
            <a:pPr>
              <a:lnSpc>
                <a:spcPct val="120000"/>
              </a:lnSpc>
              <a:buFontTx/>
              <a:buNone/>
            </a:pPr>
            <a:r>
              <a:rPr lang="en-US" sz="2585"/>
              <a:t>		Nếu List rỗng thì</a:t>
            </a:r>
          </a:p>
          <a:p>
            <a:pPr>
              <a:lnSpc>
                <a:spcPct val="120000"/>
              </a:lnSpc>
              <a:buFontTx/>
              <a:buNone/>
            </a:pPr>
            <a:r>
              <a:rPr lang="en-US" sz="2585"/>
              <a:t>			+ pHead = p;</a:t>
            </a:r>
          </a:p>
          <a:p>
            <a:pPr>
              <a:lnSpc>
                <a:spcPct val="120000"/>
              </a:lnSpc>
              <a:buFontTx/>
              <a:buNone/>
            </a:pPr>
            <a:r>
              <a:rPr lang="en-US" sz="2585"/>
              <a:t>			+ pTail = pHead;</a:t>
            </a:r>
          </a:p>
          <a:p>
            <a:pPr>
              <a:lnSpc>
                <a:spcPct val="120000"/>
              </a:lnSpc>
              <a:buFontTx/>
              <a:buNone/>
            </a:pPr>
            <a:r>
              <a:rPr lang="en-US" sz="2585"/>
              <a:t>		Ngược lại </a:t>
            </a:r>
          </a:p>
          <a:p>
            <a:pPr>
              <a:lnSpc>
                <a:spcPct val="120000"/>
              </a:lnSpc>
              <a:buFontTx/>
              <a:buNone/>
            </a:pPr>
            <a:r>
              <a:rPr lang="en-US" sz="2585"/>
              <a:t>			+ pTail-&gt;pNext=p;</a:t>
            </a:r>
          </a:p>
          <a:p>
            <a:pPr>
              <a:lnSpc>
                <a:spcPct val="120000"/>
              </a:lnSpc>
              <a:buFontTx/>
              <a:buNone/>
            </a:pPr>
            <a:r>
              <a:rPr lang="en-US" sz="2585"/>
              <a:t>			+ pTail=p</a:t>
            </a:r>
          </a:p>
        </p:txBody>
      </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22</a:t>
            </a:fld>
            <a:endParaRPr lang="en-US"/>
          </a:p>
        </p:txBody>
      </p:sp>
    </p:spTree>
    <p:extLst>
      <p:ext uri="{BB962C8B-B14F-4D97-AF65-F5344CB8AC3E}">
        <p14:creationId xmlns:p14="http://schemas.microsoft.com/office/powerpoint/2010/main" val="3061080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a:t>Cài đặt: Code C/C++</a:t>
            </a:r>
          </a:p>
        </p:txBody>
      </p:sp>
      <p:sp>
        <p:nvSpPr>
          <p:cNvPr id="266243" name="Rectangle 3"/>
          <p:cNvSpPr>
            <a:spLocks noGrp="1" noChangeArrowheads="1"/>
          </p:cNvSpPr>
          <p:nvPr>
            <p:ph idx="1"/>
          </p:nvPr>
        </p:nvSpPr>
        <p:spPr/>
        <p:txBody>
          <a:bodyPr>
            <a:normAutofit/>
          </a:bodyPr>
          <a:lstStyle/>
          <a:p>
            <a:pPr marL="34290" indent="0">
              <a:buNone/>
            </a:pPr>
            <a:r>
              <a:rPr lang="en-US" sz="2400">
                <a:solidFill>
                  <a:srgbClr val="0000FF"/>
                </a:solidFill>
                <a:latin typeface="Consolas" panose="020B0609020204030204" pitchFamily="49" charset="0"/>
              </a:rPr>
              <a:t>void</a:t>
            </a:r>
            <a:r>
              <a:rPr lang="en-US" sz="2400">
                <a:solidFill>
                  <a:srgbClr val="000000"/>
                </a:solidFill>
                <a:latin typeface="Consolas" panose="020B0609020204030204" pitchFamily="49" charset="0"/>
              </a:rPr>
              <a:t> </a:t>
            </a:r>
            <a:r>
              <a:rPr lang="en-US" sz="2400">
                <a:solidFill>
                  <a:srgbClr val="483D8B"/>
                </a:solidFill>
                <a:latin typeface="Consolas" panose="020B0609020204030204" pitchFamily="49" charset="0"/>
              </a:rPr>
              <a:t>AddTail</a:t>
            </a:r>
            <a:r>
              <a:rPr lang="en-US" sz="2400">
                <a:solidFill>
                  <a:srgbClr val="000000"/>
                </a:solidFill>
                <a:latin typeface="Consolas" panose="020B0609020204030204" pitchFamily="49" charset="0"/>
              </a:rPr>
              <a:t>(</a:t>
            </a:r>
            <a:r>
              <a:rPr lang="en-US" sz="2400">
                <a:solidFill>
                  <a:srgbClr val="008B8B"/>
                </a:solidFill>
                <a:latin typeface="Consolas" panose="020B0609020204030204" pitchFamily="49" charset="0"/>
              </a:rPr>
              <a:t>LIST</a:t>
            </a:r>
            <a:r>
              <a:rPr lang="en-US" sz="2400">
                <a:solidFill>
                  <a:srgbClr val="000000"/>
                </a:solidFill>
                <a:latin typeface="Consolas" panose="020B0609020204030204" pitchFamily="49" charset="0"/>
              </a:rPr>
              <a:t> &amp;</a:t>
            </a:r>
            <a:r>
              <a:rPr lang="en-US" sz="2400">
                <a:solidFill>
                  <a:srgbClr val="808080"/>
                </a:solidFill>
                <a:latin typeface="Consolas" panose="020B0609020204030204" pitchFamily="49" charset="0"/>
              </a:rPr>
              <a:t>L</a:t>
            </a:r>
            <a:r>
              <a:rPr lang="en-US" sz="2400">
                <a:solidFill>
                  <a:srgbClr val="000000"/>
                </a:solidFill>
                <a:latin typeface="Consolas" panose="020B0609020204030204" pitchFamily="49" charset="0"/>
              </a:rPr>
              <a:t>, </a:t>
            </a:r>
            <a:r>
              <a:rPr lang="en-US" sz="2400">
                <a:solidFill>
                  <a:srgbClr val="008B8B"/>
                </a:solidFill>
                <a:latin typeface="Consolas" panose="020B0609020204030204" pitchFamily="49" charset="0"/>
              </a:rPr>
              <a:t>NODE</a:t>
            </a:r>
            <a:r>
              <a:rPr lang="en-US" sz="2400">
                <a:solidFill>
                  <a:srgbClr val="000000"/>
                </a:solidFill>
                <a:latin typeface="Consolas" panose="020B0609020204030204" pitchFamily="49" charset="0"/>
              </a:rPr>
              <a:t>* </a:t>
            </a:r>
            <a:r>
              <a:rPr lang="en-US" sz="2400">
                <a:solidFill>
                  <a:srgbClr val="808080"/>
                </a:solidFill>
                <a:latin typeface="Consolas" panose="020B0609020204030204" pitchFamily="49" charset="0"/>
              </a:rPr>
              <a:t>p</a:t>
            </a:r>
            <a:r>
              <a:rPr lang="en-US" sz="2400">
                <a:solidFill>
                  <a:srgbClr val="000000"/>
                </a:solidFill>
                <a:latin typeface="Consolas" panose="020B0609020204030204" pitchFamily="49" charset="0"/>
              </a:rPr>
              <a:t>) {</a:t>
            </a:r>
          </a:p>
          <a:p>
            <a:pPr marL="514350" lvl="2" indent="0">
              <a:buNone/>
            </a:pPr>
            <a:r>
              <a:rPr lang="en-US" sz="2400">
                <a:solidFill>
                  <a:srgbClr val="0000FF"/>
                </a:solidFill>
                <a:latin typeface="Consolas" panose="020B0609020204030204" pitchFamily="49" charset="0"/>
              </a:rPr>
              <a:t>if</a:t>
            </a:r>
            <a:r>
              <a:rPr lang="en-US" sz="2400">
                <a:solidFill>
                  <a:srgbClr val="000000"/>
                </a:solidFill>
                <a:latin typeface="Consolas" panose="020B0609020204030204" pitchFamily="49" charset="0"/>
              </a:rPr>
              <a:t> (</a:t>
            </a:r>
            <a:r>
              <a:rPr lang="en-US" sz="2400">
                <a:solidFill>
                  <a:srgbClr val="808080"/>
                </a:solidFill>
                <a:latin typeface="Consolas" panose="020B0609020204030204" pitchFamily="49" charset="0"/>
              </a:rPr>
              <a:t>L</a:t>
            </a:r>
            <a:r>
              <a:rPr lang="en-US" sz="2400">
                <a:solidFill>
                  <a:srgbClr val="000000"/>
                </a:solidFill>
                <a:latin typeface="Consolas" panose="020B0609020204030204" pitchFamily="49" charset="0"/>
              </a:rPr>
              <a:t>.</a:t>
            </a:r>
            <a:r>
              <a:rPr lang="en-US" sz="2400">
                <a:solidFill>
                  <a:srgbClr val="8B0000"/>
                </a:solidFill>
                <a:latin typeface="Consolas" panose="020B0609020204030204" pitchFamily="49" charset="0"/>
              </a:rPr>
              <a:t>pHead</a:t>
            </a:r>
            <a:r>
              <a:rPr lang="en-US" sz="2400">
                <a:solidFill>
                  <a:srgbClr val="000000"/>
                </a:solidFill>
                <a:latin typeface="Consolas" panose="020B0609020204030204" pitchFamily="49" charset="0"/>
              </a:rPr>
              <a:t> == </a:t>
            </a:r>
            <a:r>
              <a:rPr lang="en-US" sz="2400">
                <a:solidFill>
                  <a:srgbClr val="6F008A"/>
                </a:solidFill>
                <a:latin typeface="Consolas" panose="020B0609020204030204" pitchFamily="49" charset="0"/>
              </a:rPr>
              <a:t>NULL</a:t>
            </a:r>
            <a:r>
              <a:rPr lang="en-US" sz="2400">
                <a:solidFill>
                  <a:srgbClr val="000000"/>
                </a:solidFill>
                <a:latin typeface="Consolas" panose="020B0609020204030204" pitchFamily="49" charset="0"/>
              </a:rPr>
              <a:t>) {</a:t>
            </a:r>
          </a:p>
          <a:p>
            <a:pPr marL="994410" lvl="4" indent="0">
              <a:buNone/>
            </a:pPr>
            <a:r>
              <a:rPr lang="en-US" sz="2400">
                <a:solidFill>
                  <a:srgbClr val="808080"/>
                </a:solidFill>
                <a:latin typeface="Consolas" panose="020B0609020204030204" pitchFamily="49" charset="0"/>
              </a:rPr>
              <a:t>L</a:t>
            </a:r>
            <a:r>
              <a:rPr lang="en-US" sz="2400">
                <a:solidFill>
                  <a:srgbClr val="000000"/>
                </a:solidFill>
                <a:latin typeface="Consolas" panose="020B0609020204030204" pitchFamily="49" charset="0"/>
              </a:rPr>
              <a:t>.</a:t>
            </a:r>
            <a:r>
              <a:rPr lang="en-US" sz="2400">
                <a:solidFill>
                  <a:srgbClr val="8B0000"/>
                </a:solidFill>
                <a:latin typeface="Consolas" panose="020B0609020204030204" pitchFamily="49" charset="0"/>
              </a:rPr>
              <a:t>pHead</a:t>
            </a:r>
            <a:r>
              <a:rPr lang="en-US" sz="2400">
                <a:solidFill>
                  <a:srgbClr val="000000"/>
                </a:solidFill>
                <a:latin typeface="Consolas" panose="020B0609020204030204" pitchFamily="49" charset="0"/>
              </a:rPr>
              <a:t> = </a:t>
            </a:r>
            <a:r>
              <a:rPr lang="en-US" sz="2400">
                <a:solidFill>
                  <a:srgbClr val="808080"/>
                </a:solidFill>
                <a:latin typeface="Consolas" panose="020B0609020204030204" pitchFamily="49" charset="0"/>
              </a:rPr>
              <a:t>p</a:t>
            </a:r>
            <a:r>
              <a:rPr lang="en-US" sz="2400">
                <a:solidFill>
                  <a:srgbClr val="000000"/>
                </a:solidFill>
                <a:latin typeface="Consolas" panose="020B0609020204030204" pitchFamily="49" charset="0"/>
              </a:rPr>
              <a:t>;</a:t>
            </a:r>
          </a:p>
          <a:p>
            <a:pPr marL="994410" lvl="4" indent="0">
              <a:buNone/>
            </a:pPr>
            <a:r>
              <a:rPr lang="en-US" sz="2400">
                <a:solidFill>
                  <a:srgbClr val="808080"/>
                </a:solidFill>
                <a:latin typeface="Consolas" panose="020B0609020204030204" pitchFamily="49" charset="0"/>
              </a:rPr>
              <a:t>L</a:t>
            </a:r>
            <a:r>
              <a:rPr lang="en-US" sz="2400">
                <a:solidFill>
                  <a:srgbClr val="000000"/>
                </a:solidFill>
                <a:latin typeface="Consolas" panose="020B0609020204030204" pitchFamily="49" charset="0"/>
              </a:rPr>
              <a:t>.</a:t>
            </a:r>
            <a:r>
              <a:rPr lang="en-US" sz="2400">
                <a:solidFill>
                  <a:srgbClr val="8B0000"/>
                </a:solidFill>
                <a:latin typeface="Consolas" panose="020B0609020204030204" pitchFamily="49" charset="0"/>
              </a:rPr>
              <a:t>pTail</a:t>
            </a:r>
            <a:r>
              <a:rPr lang="en-US" sz="2400">
                <a:solidFill>
                  <a:srgbClr val="000000"/>
                </a:solidFill>
                <a:latin typeface="Consolas" panose="020B0609020204030204" pitchFamily="49" charset="0"/>
              </a:rPr>
              <a:t> = </a:t>
            </a:r>
            <a:r>
              <a:rPr lang="en-US" sz="2400">
                <a:solidFill>
                  <a:srgbClr val="808080"/>
                </a:solidFill>
                <a:latin typeface="Consolas" panose="020B0609020204030204" pitchFamily="49" charset="0"/>
              </a:rPr>
              <a:t>L</a:t>
            </a:r>
            <a:r>
              <a:rPr lang="en-US" sz="2400">
                <a:solidFill>
                  <a:srgbClr val="000000"/>
                </a:solidFill>
                <a:latin typeface="Consolas" panose="020B0609020204030204" pitchFamily="49" charset="0"/>
              </a:rPr>
              <a:t>.</a:t>
            </a:r>
            <a:r>
              <a:rPr lang="en-US" sz="2400">
                <a:solidFill>
                  <a:srgbClr val="8B0000"/>
                </a:solidFill>
                <a:latin typeface="Consolas" panose="020B0609020204030204" pitchFamily="49" charset="0"/>
              </a:rPr>
              <a:t>pHead</a:t>
            </a:r>
            <a:r>
              <a:rPr lang="en-US" sz="2400">
                <a:solidFill>
                  <a:srgbClr val="000000"/>
                </a:solidFill>
                <a:latin typeface="Consolas" panose="020B0609020204030204" pitchFamily="49" charset="0"/>
              </a:rPr>
              <a:t>;</a:t>
            </a:r>
          </a:p>
          <a:p>
            <a:pPr marL="514350" lvl="2" indent="0">
              <a:buNone/>
            </a:pPr>
            <a:r>
              <a:rPr lang="en-US" sz="2400">
                <a:solidFill>
                  <a:srgbClr val="000000"/>
                </a:solidFill>
                <a:latin typeface="Consolas" panose="020B0609020204030204" pitchFamily="49" charset="0"/>
              </a:rPr>
              <a:t>}</a:t>
            </a:r>
          </a:p>
          <a:p>
            <a:pPr marL="514350" lvl="2" indent="0">
              <a:buNone/>
            </a:pPr>
            <a:r>
              <a:rPr lang="en-US" sz="2400">
                <a:solidFill>
                  <a:srgbClr val="0000FF"/>
                </a:solidFill>
                <a:latin typeface="Consolas" panose="020B0609020204030204" pitchFamily="49" charset="0"/>
              </a:rPr>
              <a:t>else</a:t>
            </a:r>
            <a:r>
              <a:rPr lang="en-US" sz="2400">
                <a:solidFill>
                  <a:srgbClr val="000000"/>
                </a:solidFill>
                <a:latin typeface="Consolas" panose="020B0609020204030204" pitchFamily="49" charset="0"/>
              </a:rPr>
              <a:t> {</a:t>
            </a:r>
          </a:p>
          <a:p>
            <a:pPr marL="994410" lvl="4" indent="0">
              <a:buNone/>
            </a:pPr>
            <a:r>
              <a:rPr lang="en-US" sz="2400">
                <a:solidFill>
                  <a:srgbClr val="808080"/>
                </a:solidFill>
                <a:latin typeface="Consolas" panose="020B0609020204030204" pitchFamily="49" charset="0"/>
              </a:rPr>
              <a:t>L</a:t>
            </a:r>
            <a:r>
              <a:rPr lang="en-US" sz="2400">
                <a:solidFill>
                  <a:srgbClr val="000000"/>
                </a:solidFill>
                <a:latin typeface="Consolas" panose="020B0609020204030204" pitchFamily="49" charset="0"/>
              </a:rPr>
              <a:t>.</a:t>
            </a:r>
            <a:r>
              <a:rPr lang="en-US" sz="2400">
                <a:solidFill>
                  <a:srgbClr val="8B0000"/>
                </a:solidFill>
                <a:latin typeface="Consolas" panose="020B0609020204030204" pitchFamily="49" charset="0"/>
              </a:rPr>
              <a:t>pTail</a:t>
            </a:r>
            <a:r>
              <a:rPr lang="en-US" sz="2400">
                <a:solidFill>
                  <a:srgbClr val="000000"/>
                </a:solidFill>
                <a:latin typeface="Consolas" panose="020B0609020204030204" pitchFamily="49" charset="0"/>
              </a:rPr>
              <a:t>-&gt;</a:t>
            </a:r>
            <a:r>
              <a:rPr lang="en-US" sz="2400">
                <a:solidFill>
                  <a:srgbClr val="8B0000"/>
                </a:solidFill>
                <a:latin typeface="Consolas" panose="020B0609020204030204" pitchFamily="49" charset="0"/>
              </a:rPr>
              <a:t>pNext</a:t>
            </a:r>
            <a:r>
              <a:rPr lang="en-US" sz="2400">
                <a:solidFill>
                  <a:srgbClr val="000000"/>
                </a:solidFill>
                <a:latin typeface="Consolas" panose="020B0609020204030204" pitchFamily="49" charset="0"/>
              </a:rPr>
              <a:t> = </a:t>
            </a:r>
            <a:r>
              <a:rPr lang="en-US" sz="2400">
                <a:solidFill>
                  <a:srgbClr val="808080"/>
                </a:solidFill>
                <a:latin typeface="Consolas" panose="020B0609020204030204" pitchFamily="49" charset="0"/>
              </a:rPr>
              <a:t>p</a:t>
            </a:r>
            <a:r>
              <a:rPr lang="en-US" sz="2400">
                <a:solidFill>
                  <a:srgbClr val="000000"/>
                </a:solidFill>
                <a:latin typeface="Consolas" panose="020B0609020204030204" pitchFamily="49" charset="0"/>
              </a:rPr>
              <a:t>;</a:t>
            </a:r>
          </a:p>
          <a:p>
            <a:pPr marL="994410" lvl="4" indent="0">
              <a:buNone/>
            </a:pPr>
            <a:r>
              <a:rPr lang="en-US" sz="2400">
                <a:solidFill>
                  <a:srgbClr val="808080"/>
                </a:solidFill>
                <a:latin typeface="Consolas" panose="020B0609020204030204" pitchFamily="49" charset="0"/>
              </a:rPr>
              <a:t>L</a:t>
            </a:r>
            <a:r>
              <a:rPr lang="en-US" sz="2400">
                <a:solidFill>
                  <a:srgbClr val="000000"/>
                </a:solidFill>
                <a:latin typeface="Consolas" panose="020B0609020204030204" pitchFamily="49" charset="0"/>
              </a:rPr>
              <a:t>.</a:t>
            </a:r>
            <a:r>
              <a:rPr lang="en-US" sz="2400">
                <a:solidFill>
                  <a:srgbClr val="8B0000"/>
                </a:solidFill>
                <a:latin typeface="Consolas" panose="020B0609020204030204" pitchFamily="49" charset="0"/>
              </a:rPr>
              <a:t>pTail</a:t>
            </a:r>
            <a:r>
              <a:rPr lang="en-US" sz="2400">
                <a:solidFill>
                  <a:srgbClr val="000000"/>
                </a:solidFill>
                <a:latin typeface="Consolas" panose="020B0609020204030204" pitchFamily="49" charset="0"/>
              </a:rPr>
              <a:t> = </a:t>
            </a:r>
            <a:r>
              <a:rPr lang="en-US" sz="2400">
                <a:solidFill>
                  <a:srgbClr val="808080"/>
                </a:solidFill>
                <a:latin typeface="Consolas" panose="020B0609020204030204" pitchFamily="49" charset="0"/>
              </a:rPr>
              <a:t>p</a:t>
            </a:r>
            <a:r>
              <a:rPr lang="en-US" sz="2400">
                <a:solidFill>
                  <a:srgbClr val="000000"/>
                </a:solidFill>
                <a:latin typeface="Consolas" panose="020B0609020204030204" pitchFamily="49" charset="0"/>
              </a:rPr>
              <a:t>;</a:t>
            </a:r>
          </a:p>
          <a:p>
            <a:pPr marL="514350" lvl="2" indent="0">
              <a:buNone/>
            </a:pPr>
            <a:r>
              <a:rPr lang="en-US" sz="2400">
                <a:solidFill>
                  <a:srgbClr val="000000"/>
                </a:solidFill>
                <a:latin typeface="Consolas" panose="020B0609020204030204" pitchFamily="49" charset="0"/>
              </a:rPr>
              <a:t>}</a:t>
            </a:r>
          </a:p>
          <a:p>
            <a:pPr marL="34290" indent="0">
              <a:buNone/>
            </a:pPr>
            <a:r>
              <a:rPr lang="en-US" sz="2400">
                <a:solidFill>
                  <a:srgbClr val="000000"/>
                </a:solidFill>
                <a:latin typeface="Consolas" panose="020B0609020204030204" pitchFamily="49" charset="0"/>
              </a:rPr>
              <a:t>}</a:t>
            </a:r>
            <a:endParaRPr lang="en-US" sz="2400"/>
          </a:p>
        </p:txBody>
      </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23</a:t>
            </a:fld>
            <a:endParaRPr lang="en-US"/>
          </a:p>
        </p:txBody>
      </p:sp>
    </p:spTree>
    <p:extLst>
      <p:ext uri="{BB962C8B-B14F-4D97-AF65-F5344CB8AC3E}">
        <p14:creationId xmlns:p14="http://schemas.microsoft.com/office/powerpoint/2010/main" val="4166071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noFill/>
          <a:ln/>
        </p:spPr>
        <p:txBody>
          <a:bodyPr vert="horz" lIns="91440" tIns="45720" rIns="91440" bIns="45720" rtlCol="0" anchor="b">
            <a:normAutofit/>
          </a:bodyPr>
          <a:lstStyle/>
          <a:p>
            <a:r>
              <a:rPr lang="en-US" sz="2400"/>
              <a:t>Thêm 1 phần tử vào cuối DSLK</a:t>
            </a:r>
            <a:r>
              <a:rPr lang="en-US" sz="2200">
                <a:solidFill>
                  <a:prstClr val="white"/>
                </a:solidFill>
              </a:rPr>
              <a:t>: Minh họa (tt)</a:t>
            </a:r>
            <a:endParaRPr lang="en-US" altLang="en-US"/>
          </a:p>
        </p:txBody>
      </p:sp>
      <p:sp>
        <p:nvSpPr>
          <p:cNvPr id="3" name="Content Placeholder 2"/>
          <p:cNvSpPr>
            <a:spLocks noGrp="1"/>
          </p:cNvSpPr>
          <p:nvPr>
            <p:ph idx="1"/>
          </p:nvPr>
        </p:nvSpPr>
        <p:spPr>
          <a:xfrm>
            <a:off x="197427" y="893619"/>
            <a:ext cx="8749146" cy="5527964"/>
          </a:xfrm>
        </p:spPr>
        <p:txBody>
          <a:bodyPr>
            <a:normAutofit/>
          </a:bodyPr>
          <a:lstStyle/>
          <a:p>
            <a:pPr lvl="1" algn="just">
              <a:defRPr/>
            </a:pPr>
            <a:r>
              <a:rPr lang="en-US"/>
              <a:t>Thêm 4 vào cuối danh sách ban đầu có thứ tự như sau: {5, 6, 9}</a:t>
            </a:r>
            <a:endParaRPr lang="vi-VN"/>
          </a:p>
          <a:p>
            <a:pPr marL="274320" lvl="1" indent="0" algn="just">
              <a:buNone/>
              <a:defRPr/>
            </a:pPr>
            <a:endParaRPr lang="vi-VN"/>
          </a:p>
        </p:txBody>
      </p:sp>
      <p:sp>
        <p:nvSpPr>
          <p:cNvPr id="55300" name="Footer Placeholder 3"/>
          <p:cNvSpPr>
            <a:spLocks noGrp="1"/>
          </p:cNvSpPr>
          <p:nvPr>
            <p:ph type="ftr" sz="quarter" idx="11"/>
          </p:nvPr>
        </p:nvSpPr>
        <p:spPr bwMode="auto">
          <a:xfrm>
            <a:off x="197427" y="6544056"/>
            <a:ext cx="6355773" cy="2377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vi-VN" altLang="en-US">
                <a:solidFill>
                  <a:schemeClr val="bg1"/>
                </a:solidFill>
                <a:latin typeface="Tahoma" panose="020B0604030504040204" pitchFamily="34" charset="0"/>
              </a:rPr>
              <a:t>DSA</a:t>
            </a:r>
            <a:endParaRPr lang="en-US" altLang="en-US">
              <a:solidFill>
                <a:schemeClr val="bg1"/>
              </a:solidFill>
              <a:latin typeface="Tahoma" panose="020B0604030504040204" pitchFamily="34" charset="0"/>
            </a:endParaRPr>
          </a:p>
        </p:txBody>
      </p:sp>
      <p:sp>
        <p:nvSpPr>
          <p:cNvPr id="2" name="Slide Number Placeholder 1"/>
          <p:cNvSpPr>
            <a:spLocks noGrp="1"/>
          </p:cNvSpPr>
          <p:nvPr>
            <p:ph type="sldNum" sz="quarter" idx="12"/>
          </p:nvPr>
        </p:nvSpPr>
        <p:spPr/>
        <p:txBody>
          <a:bodyPr/>
          <a:lstStyle/>
          <a:p>
            <a:pPr>
              <a:defRPr/>
            </a:pPr>
            <a:fld id="{E5AF3471-6A55-4EC1-8B58-0AAF3FA86DEC}" type="slidenum">
              <a:rPr lang="en-US" smtClean="0"/>
              <a:pPr>
                <a:defRPr/>
              </a:pPr>
              <a:t>24</a:t>
            </a:fld>
            <a:endParaRPr lang="en-US"/>
          </a:p>
        </p:txBody>
      </p:sp>
      <p:sp>
        <p:nvSpPr>
          <p:cNvPr id="23" name="Rectangle 22"/>
          <p:cNvSpPr/>
          <p:nvPr/>
        </p:nvSpPr>
        <p:spPr>
          <a:xfrm>
            <a:off x="380999" y="1431559"/>
            <a:ext cx="8565573" cy="489304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24" name="Rectangle 23"/>
          <p:cNvSpPr>
            <a:spLocks noChangeArrowheads="1"/>
          </p:cNvSpPr>
          <p:nvPr/>
        </p:nvSpPr>
        <p:spPr bwMode="auto">
          <a:xfrm>
            <a:off x="328121" y="1461306"/>
            <a:ext cx="20970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a:latin typeface="Times New Roman" panose="02020603050405020304" pitchFamily="18" charset="0"/>
                <a:cs typeface="Times New Roman" panose="02020603050405020304" pitchFamily="18" charset="0"/>
              </a:rPr>
              <a:t>Memory Layout </a:t>
            </a:r>
            <a:endParaRPr lang="en-US" altLang="en-US" sz="2200"/>
          </a:p>
        </p:txBody>
      </p:sp>
      <p:sp>
        <p:nvSpPr>
          <p:cNvPr id="27" name="Rectangle 26"/>
          <p:cNvSpPr/>
          <p:nvPr/>
        </p:nvSpPr>
        <p:spPr>
          <a:xfrm>
            <a:off x="7096943" y="2830053"/>
            <a:ext cx="647700" cy="554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4</a:t>
            </a:r>
          </a:p>
        </p:txBody>
      </p:sp>
      <p:sp>
        <p:nvSpPr>
          <p:cNvPr id="28" name="Rectangle 27"/>
          <p:cNvSpPr/>
          <p:nvPr/>
        </p:nvSpPr>
        <p:spPr>
          <a:xfrm>
            <a:off x="4966763" y="2832663"/>
            <a:ext cx="647700" cy="5551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9</a:t>
            </a:r>
          </a:p>
        </p:txBody>
      </p:sp>
      <p:sp>
        <p:nvSpPr>
          <p:cNvPr id="29" name="Rectangle 28"/>
          <p:cNvSpPr/>
          <p:nvPr/>
        </p:nvSpPr>
        <p:spPr>
          <a:xfrm>
            <a:off x="2760179" y="2846165"/>
            <a:ext cx="647700" cy="5382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6</a:t>
            </a:r>
          </a:p>
        </p:txBody>
      </p:sp>
      <p:sp>
        <p:nvSpPr>
          <p:cNvPr id="39" name="Rectangle 38"/>
          <p:cNvSpPr/>
          <p:nvPr/>
        </p:nvSpPr>
        <p:spPr>
          <a:xfrm>
            <a:off x="6829212" y="2349408"/>
            <a:ext cx="1019388" cy="517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0x100</a:t>
            </a:r>
          </a:p>
        </p:txBody>
      </p:sp>
      <p:sp>
        <p:nvSpPr>
          <p:cNvPr id="40" name="Rectangle 39"/>
          <p:cNvSpPr/>
          <p:nvPr/>
        </p:nvSpPr>
        <p:spPr>
          <a:xfrm>
            <a:off x="4640367" y="2417023"/>
            <a:ext cx="974096" cy="515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0x200</a:t>
            </a:r>
          </a:p>
        </p:txBody>
      </p:sp>
      <p:sp>
        <p:nvSpPr>
          <p:cNvPr id="41" name="Rectangle 40"/>
          <p:cNvSpPr/>
          <p:nvPr/>
        </p:nvSpPr>
        <p:spPr>
          <a:xfrm>
            <a:off x="2133600" y="2412327"/>
            <a:ext cx="1287949" cy="5238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0xa68</a:t>
            </a:r>
          </a:p>
        </p:txBody>
      </p:sp>
      <p:sp>
        <p:nvSpPr>
          <p:cNvPr id="33" name="Rectangle 32"/>
          <p:cNvSpPr/>
          <p:nvPr/>
        </p:nvSpPr>
        <p:spPr>
          <a:xfrm>
            <a:off x="3406884" y="2846165"/>
            <a:ext cx="1029695" cy="5382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0x200</a:t>
            </a:r>
          </a:p>
        </p:txBody>
      </p:sp>
      <p:sp>
        <p:nvSpPr>
          <p:cNvPr id="35" name="Rectangle 34"/>
          <p:cNvSpPr/>
          <p:nvPr/>
        </p:nvSpPr>
        <p:spPr>
          <a:xfrm>
            <a:off x="3295471" y="2412327"/>
            <a:ext cx="1141108" cy="5595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0xa6c</a:t>
            </a:r>
          </a:p>
        </p:txBody>
      </p:sp>
      <p:sp>
        <p:nvSpPr>
          <p:cNvPr id="43" name="Rectangle 42"/>
          <p:cNvSpPr/>
          <p:nvPr/>
        </p:nvSpPr>
        <p:spPr>
          <a:xfrm>
            <a:off x="5614462" y="2832663"/>
            <a:ext cx="940173" cy="5551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NULL</a:t>
            </a:r>
          </a:p>
        </p:txBody>
      </p:sp>
      <p:sp>
        <p:nvSpPr>
          <p:cNvPr id="44" name="Rectangle 43"/>
          <p:cNvSpPr/>
          <p:nvPr/>
        </p:nvSpPr>
        <p:spPr>
          <a:xfrm>
            <a:off x="5482991" y="2417023"/>
            <a:ext cx="1163388" cy="515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0x204</a:t>
            </a:r>
          </a:p>
        </p:txBody>
      </p:sp>
      <p:sp>
        <p:nvSpPr>
          <p:cNvPr id="45" name="Rectangle 44"/>
          <p:cNvSpPr/>
          <p:nvPr/>
        </p:nvSpPr>
        <p:spPr>
          <a:xfrm>
            <a:off x="7744642" y="2830053"/>
            <a:ext cx="989281" cy="554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NULL</a:t>
            </a:r>
          </a:p>
        </p:txBody>
      </p:sp>
      <p:sp>
        <p:nvSpPr>
          <p:cNvPr id="46" name="Rectangle 45"/>
          <p:cNvSpPr/>
          <p:nvPr/>
        </p:nvSpPr>
        <p:spPr>
          <a:xfrm>
            <a:off x="7642247" y="2349408"/>
            <a:ext cx="1120753" cy="517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0x104</a:t>
            </a:r>
          </a:p>
        </p:txBody>
      </p:sp>
      <p:sp>
        <p:nvSpPr>
          <p:cNvPr id="53" name="Rectangle 52"/>
          <p:cNvSpPr/>
          <p:nvPr/>
        </p:nvSpPr>
        <p:spPr>
          <a:xfrm>
            <a:off x="2781129" y="5039923"/>
            <a:ext cx="903349"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0xb80</a:t>
            </a:r>
          </a:p>
        </p:txBody>
      </p:sp>
      <p:sp>
        <p:nvSpPr>
          <p:cNvPr id="54" name="Rectangle 53"/>
          <p:cNvSpPr/>
          <p:nvPr/>
        </p:nvSpPr>
        <p:spPr>
          <a:xfrm>
            <a:off x="2585426" y="4622127"/>
            <a:ext cx="1038459"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0x960</a:t>
            </a:r>
          </a:p>
        </p:txBody>
      </p:sp>
      <p:sp>
        <p:nvSpPr>
          <p:cNvPr id="55" name="Rectangle 54"/>
          <p:cNvSpPr/>
          <p:nvPr/>
        </p:nvSpPr>
        <p:spPr>
          <a:xfrm>
            <a:off x="3682796" y="5039924"/>
            <a:ext cx="944424"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0x200</a:t>
            </a:r>
          </a:p>
        </p:txBody>
      </p:sp>
      <p:sp>
        <p:nvSpPr>
          <p:cNvPr id="56" name="Rectangle 55"/>
          <p:cNvSpPr/>
          <p:nvPr/>
        </p:nvSpPr>
        <p:spPr>
          <a:xfrm>
            <a:off x="3510407" y="4635358"/>
            <a:ext cx="1034821"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0x964</a:t>
            </a:r>
          </a:p>
        </p:txBody>
      </p:sp>
      <p:cxnSp>
        <p:nvCxnSpPr>
          <p:cNvPr id="7" name="Connector: Curved 6"/>
          <p:cNvCxnSpPr>
            <a:cxnSpLocks/>
            <a:stCxn id="55" idx="3"/>
            <a:endCxn id="27" idx="1"/>
          </p:cNvCxnSpPr>
          <p:nvPr/>
        </p:nvCxnSpPr>
        <p:spPr>
          <a:xfrm flipV="1">
            <a:off x="4627220" y="3107225"/>
            <a:ext cx="2469723" cy="2210511"/>
          </a:xfrm>
          <a:prstGeom prst="curvedConnector3">
            <a:avLst>
              <a:gd name="adj1" fmla="val 81735"/>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a:spLocks noChangeArrowheads="1"/>
          </p:cNvSpPr>
          <p:nvPr/>
        </p:nvSpPr>
        <p:spPr bwMode="auto">
          <a:xfrm>
            <a:off x="2438400" y="5560064"/>
            <a:ext cx="116410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err="1">
                <a:latin typeface="Times New Roman" panose="02020603050405020304" pitchFamily="18" charset="0"/>
                <a:cs typeface="Times New Roman" panose="02020603050405020304" pitchFamily="18" charset="0"/>
              </a:rPr>
              <a:t>L.pHead</a:t>
            </a:r>
            <a:endParaRPr lang="en-US" altLang="en-US" sz="2200"/>
          </a:p>
        </p:txBody>
      </p:sp>
      <p:sp>
        <p:nvSpPr>
          <p:cNvPr id="63" name="Rectangle 62"/>
          <p:cNvSpPr>
            <a:spLocks noChangeArrowheads="1"/>
          </p:cNvSpPr>
          <p:nvPr/>
        </p:nvSpPr>
        <p:spPr bwMode="auto">
          <a:xfrm>
            <a:off x="3786073" y="5581815"/>
            <a:ext cx="1167112" cy="430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err="1">
                <a:latin typeface="Times New Roman" panose="02020603050405020304" pitchFamily="18" charset="0"/>
                <a:cs typeface="Times New Roman" panose="02020603050405020304" pitchFamily="18" charset="0"/>
              </a:rPr>
              <a:t>L.pTail</a:t>
            </a:r>
            <a:endParaRPr lang="en-US" altLang="en-US" sz="2200"/>
          </a:p>
        </p:txBody>
      </p:sp>
      <p:sp>
        <p:nvSpPr>
          <p:cNvPr id="65" name="Rectangle 64"/>
          <p:cNvSpPr>
            <a:spLocks noChangeArrowheads="1"/>
          </p:cNvSpPr>
          <p:nvPr/>
        </p:nvSpPr>
        <p:spPr bwMode="auto">
          <a:xfrm>
            <a:off x="3480657" y="5857226"/>
            <a:ext cx="4042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800">
                <a:latin typeface="Times New Roman" panose="02020603050405020304" pitchFamily="18" charset="0"/>
                <a:cs typeface="Times New Roman" panose="02020603050405020304" pitchFamily="18" charset="0"/>
              </a:rPr>
              <a:t>L</a:t>
            </a:r>
            <a:endParaRPr lang="en-US" altLang="en-US" sz="2800"/>
          </a:p>
        </p:txBody>
      </p:sp>
      <p:cxnSp>
        <p:nvCxnSpPr>
          <p:cNvPr id="18" name="Straight Arrow Connector 17"/>
          <p:cNvCxnSpPr>
            <a:stCxn id="33" idx="3"/>
            <a:endCxn id="28" idx="1"/>
          </p:cNvCxnSpPr>
          <p:nvPr/>
        </p:nvCxnSpPr>
        <p:spPr>
          <a:xfrm flipV="1">
            <a:off x="4436579" y="3110244"/>
            <a:ext cx="530184" cy="503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3" idx="3"/>
            <a:endCxn id="27" idx="1"/>
          </p:cNvCxnSpPr>
          <p:nvPr/>
        </p:nvCxnSpPr>
        <p:spPr>
          <a:xfrm flipV="1">
            <a:off x="6554635" y="3107225"/>
            <a:ext cx="542308" cy="301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499284" y="2830123"/>
            <a:ext cx="666751"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5</a:t>
            </a:r>
          </a:p>
        </p:txBody>
      </p:sp>
      <p:sp>
        <p:nvSpPr>
          <p:cNvPr id="38" name="Rectangle 37"/>
          <p:cNvSpPr/>
          <p:nvPr/>
        </p:nvSpPr>
        <p:spPr>
          <a:xfrm>
            <a:off x="231043" y="2412327"/>
            <a:ext cx="1038459"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0xb80</a:t>
            </a:r>
          </a:p>
        </p:txBody>
      </p:sp>
      <p:sp>
        <p:nvSpPr>
          <p:cNvPr id="47" name="Rectangle 46"/>
          <p:cNvSpPr/>
          <p:nvPr/>
        </p:nvSpPr>
        <p:spPr>
          <a:xfrm>
            <a:off x="1164978" y="2830124"/>
            <a:ext cx="922401"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a:solidFill>
                  <a:schemeClr val="tx1"/>
                </a:solidFill>
                <a:latin typeface="Times New Roman" panose="02020603050405020304" pitchFamily="18" charset="0"/>
                <a:cs typeface="Times New Roman" panose="02020603050405020304" pitchFamily="18" charset="0"/>
              </a:rPr>
              <a:t>0xa68</a:t>
            </a:r>
          </a:p>
        </p:txBody>
      </p:sp>
      <p:sp>
        <p:nvSpPr>
          <p:cNvPr id="48" name="Rectangle 47"/>
          <p:cNvSpPr/>
          <p:nvPr/>
        </p:nvSpPr>
        <p:spPr>
          <a:xfrm>
            <a:off x="1051483" y="2425558"/>
            <a:ext cx="1034821"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0xb84</a:t>
            </a:r>
          </a:p>
        </p:txBody>
      </p:sp>
      <p:cxnSp>
        <p:nvCxnSpPr>
          <p:cNvPr id="49" name="Straight Arrow Connector 48"/>
          <p:cNvCxnSpPr>
            <a:cxnSpLocks/>
            <a:stCxn id="47" idx="3"/>
          </p:cNvCxnSpPr>
          <p:nvPr/>
        </p:nvCxnSpPr>
        <p:spPr>
          <a:xfrm flipV="1">
            <a:off x="2087379" y="3102457"/>
            <a:ext cx="682863" cy="547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7127323" y="3227127"/>
            <a:ext cx="666751" cy="555624"/>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p</a:t>
            </a:r>
          </a:p>
        </p:txBody>
      </p:sp>
      <p:sp>
        <p:nvSpPr>
          <p:cNvPr id="12" name="Rectangle 11"/>
          <p:cNvSpPr/>
          <p:nvPr/>
        </p:nvSpPr>
        <p:spPr>
          <a:xfrm>
            <a:off x="4192202" y="1988963"/>
            <a:ext cx="4454104" cy="430887"/>
          </a:xfrm>
          <a:prstGeom prst="rect">
            <a:avLst/>
          </a:prstGeom>
        </p:spPr>
        <p:txBody>
          <a:bodyPr wrap="none">
            <a:spAutoFit/>
          </a:bodyPr>
          <a:lstStyle/>
          <a:p>
            <a:pPr marL="994410" lvl="4" indent="0">
              <a:buNone/>
            </a:pPr>
            <a:r>
              <a:rPr lang="en-US" sz="2200">
                <a:solidFill>
                  <a:srgbClr val="FF0000"/>
                </a:solidFill>
                <a:latin typeface="Consolas" panose="020B0609020204030204" pitchFamily="49" charset="0"/>
              </a:rPr>
              <a:t>(1) L.pTail-&gt;pNext= p</a:t>
            </a:r>
          </a:p>
        </p:txBody>
      </p:sp>
      <p:sp>
        <p:nvSpPr>
          <p:cNvPr id="13" name="Rectangle 12"/>
          <p:cNvSpPr/>
          <p:nvPr/>
        </p:nvSpPr>
        <p:spPr>
          <a:xfrm>
            <a:off x="4126746" y="5157369"/>
            <a:ext cx="3721854" cy="430887"/>
          </a:xfrm>
          <a:prstGeom prst="rect">
            <a:avLst/>
          </a:prstGeom>
        </p:spPr>
        <p:txBody>
          <a:bodyPr wrap="square">
            <a:spAutoFit/>
          </a:bodyPr>
          <a:lstStyle/>
          <a:p>
            <a:pPr marL="994410" lvl="4" indent="0">
              <a:buNone/>
            </a:pPr>
            <a:r>
              <a:rPr lang="en-US" sz="2200">
                <a:solidFill>
                  <a:srgbClr val="FF0000"/>
                </a:solidFill>
                <a:latin typeface="Consolas" panose="020B0609020204030204" pitchFamily="49" charset="0"/>
              </a:rPr>
              <a:t>(2) L.Tail = p</a:t>
            </a:r>
          </a:p>
        </p:txBody>
      </p:sp>
      <p:cxnSp>
        <p:nvCxnSpPr>
          <p:cNvPr id="59" name="Connector: Curved 58"/>
          <p:cNvCxnSpPr>
            <a:cxnSpLocks/>
            <a:stCxn id="53" idx="1"/>
          </p:cNvCxnSpPr>
          <p:nvPr/>
        </p:nvCxnSpPr>
        <p:spPr>
          <a:xfrm rot="10800000">
            <a:off x="482939" y="3102459"/>
            <a:ext cx="2298191" cy="2215276"/>
          </a:xfrm>
          <a:prstGeom prst="curvedConnector3">
            <a:avLst>
              <a:gd name="adj1" fmla="val 50000"/>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p:cNvCxnSpPr>
            <a:cxnSpLocks/>
            <a:stCxn id="50" idx="3"/>
            <a:endCxn id="28" idx="1"/>
          </p:cNvCxnSpPr>
          <p:nvPr/>
        </p:nvCxnSpPr>
        <p:spPr>
          <a:xfrm flipV="1">
            <a:off x="4626314" y="3110244"/>
            <a:ext cx="340449" cy="2200200"/>
          </a:xfrm>
          <a:prstGeom prst="curvedConnector3">
            <a:avLst>
              <a:gd name="adj1" fmla="val 50000"/>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3681890" y="5032632"/>
            <a:ext cx="944424" cy="55562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b="1">
                <a:solidFill>
                  <a:srgbClr val="FF0000"/>
                </a:solidFill>
                <a:latin typeface="Times New Roman" panose="02020603050405020304" pitchFamily="18" charset="0"/>
                <a:cs typeface="Times New Roman" panose="02020603050405020304" pitchFamily="18" charset="0"/>
              </a:rPr>
              <a:t>0x100</a:t>
            </a:r>
          </a:p>
        </p:txBody>
      </p:sp>
      <p:sp>
        <p:nvSpPr>
          <p:cNvPr id="51" name="Rectangle 50"/>
          <p:cNvSpPr/>
          <p:nvPr/>
        </p:nvSpPr>
        <p:spPr>
          <a:xfrm>
            <a:off x="5612336" y="2841799"/>
            <a:ext cx="944424" cy="54259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b="1">
                <a:solidFill>
                  <a:srgbClr val="FF0000"/>
                </a:solidFill>
                <a:latin typeface="Times New Roman" panose="02020603050405020304" pitchFamily="18" charset="0"/>
                <a:cs typeface="Times New Roman" panose="02020603050405020304" pitchFamily="18" charset="0"/>
              </a:rPr>
              <a:t>0x100</a:t>
            </a:r>
          </a:p>
        </p:txBody>
      </p:sp>
      <p:cxnSp>
        <p:nvCxnSpPr>
          <p:cNvPr id="58" name="Connector: Curved 57"/>
          <p:cNvCxnSpPr>
            <a:cxnSpLocks/>
          </p:cNvCxnSpPr>
          <p:nvPr/>
        </p:nvCxnSpPr>
        <p:spPr>
          <a:xfrm flipV="1">
            <a:off x="4636313" y="3107225"/>
            <a:ext cx="340449" cy="2200200"/>
          </a:xfrm>
          <a:prstGeom prst="curvedConnector3">
            <a:avLst>
              <a:gd name="adj1" fmla="val 50000"/>
            </a:avLst>
          </a:prstGeom>
          <a:ln w="38100">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6241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500"/>
                                        <p:tgtEl>
                                          <p:spTgt spid="3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500"/>
                                        <p:tgtEl>
                                          <p:spTgt spid="4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3"/>
                                        </p:tgtEl>
                                        <p:attrNameLst>
                                          <p:attrName>style.visibility</p:attrName>
                                        </p:attrNameLst>
                                      </p:cBhvr>
                                      <p:to>
                                        <p:strVal val="visible"/>
                                      </p:to>
                                    </p:set>
                                    <p:animEffect transition="in" filter="fade">
                                      <p:cBhvr>
                                        <p:cTn id="34" dur="500"/>
                                        <p:tgtEl>
                                          <p:spTgt spid="5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fade">
                                      <p:cBhvr>
                                        <p:cTn id="37" dur="500"/>
                                        <p:tgtEl>
                                          <p:spTgt spid="5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5"/>
                                        </p:tgtEl>
                                        <p:attrNameLst>
                                          <p:attrName>style.visibility</p:attrName>
                                        </p:attrNameLst>
                                      </p:cBhvr>
                                      <p:to>
                                        <p:strVal val="visible"/>
                                      </p:to>
                                    </p:set>
                                    <p:animEffect transition="in" filter="fade">
                                      <p:cBhvr>
                                        <p:cTn id="40" dur="500"/>
                                        <p:tgtEl>
                                          <p:spTgt spid="5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fade">
                                      <p:cBhvr>
                                        <p:cTn id="43" dur="500"/>
                                        <p:tgtEl>
                                          <p:spTgt spid="5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0"/>
                                        </p:tgtEl>
                                        <p:attrNameLst>
                                          <p:attrName>style.visibility</p:attrName>
                                        </p:attrNameLst>
                                      </p:cBhvr>
                                      <p:to>
                                        <p:strVal val="visible"/>
                                      </p:to>
                                    </p:set>
                                    <p:animEffect transition="in" filter="fade">
                                      <p:cBhvr>
                                        <p:cTn id="46" dur="500"/>
                                        <p:tgtEl>
                                          <p:spTgt spid="6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fade">
                                      <p:cBhvr>
                                        <p:cTn id="55" dur="500"/>
                                        <p:tgtEl>
                                          <p:spTgt spid="3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fade">
                                      <p:cBhvr>
                                        <p:cTn id="58" dur="500"/>
                                        <p:tgtEl>
                                          <p:spTgt spid="3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7"/>
                                        </p:tgtEl>
                                        <p:attrNameLst>
                                          <p:attrName>style.visibility</p:attrName>
                                        </p:attrNameLst>
                                      </p:cBhvr>
                                      <p:to>
                                        <p:strVal val="visible"/>
                                      </p:to>
                                    </p:set>
                                    <p:animEffect transition="in" filter="fade">
                                      <p:cBhvr>
                                        <p:cTn id="61" dur="500"/>
                                        <p:tgtEl>
                                          <p:spTgt spid="4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fade">
                                      <p:cBhvr>
                                        <p:cTn id="64" dur="500"/>
                                        <p:tgtEl>
                                          <p:spTgt spid="48"/>
                                        </p:tgtEl>
                                      </p:cBhvr>
                                    </p:animEffect>
                                  </p:childTnLst>
                                </p:cTn>
                              </p:par>
                              <p:par>
                                <p:cTn id="65" presetID="10" presetClass="entr" presetSubtype="0" fill="hold" nodeType="with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fade">
                                      <p:cBhvr>
                                        <p:cTn id="67" dur="500"/>
                                        <p:tgtEl>
                                          <p:spTgt spid="49"/>
                                        </p:tgtEl>
                                      </p:cBhvr>
                                    </p:animEffect>
                                  </p:childTnLst>
                                </p:cTn>
                              </p:par>
                              <p:par>
                                <p:cTn id="68" presetID="10" presetClass="entr" presetSubtype="0" fill="hold" nodeType="withEffect">
                                  <p:stCondLst>
                                    <p:cond delay="0"/>
                                  </p:stCondLst>
                                  <p:childTnLst>
                                    <p:set>
                                      <p:cBhvr>
                                        <p:cTn id="69" dur="1" fill="hold">
                                          <p:stCondLst>
                                            <p:cond delay="0"/>
                                          </p:stCondLst>
                                        </p:cTn>
                                        <p:tgtEl>
                                          <p:spTgt spid="59"/>
                                        </p:tgtEl>
                                        <p:attrNameLst>
                                          <p:attrName>style.visibility</p:attrName>
                                        </p:attrNameLst>
                                      </p:cBhvr>
                                      <p:to>
                                        <p:strVal val="visible"/>
                                      </p:to>
                                    </p:set>
                                    <p:animEffect transition="in" filter="fade">
                                      <p:cBhvr>
                                        <p:cTn id="70" dur="500"/>
                                        <p:tgtEl>
                                          <p:spTgt spid="59"/>
                                        </p:tgtEl>
                                      </p:cBhvr>
                                    </p:animEffect>
                                  </p:childTnLst>
                                </p:cTn>
                              </p:par>
                              <p:par>
                                <p:cTn id="71" presetID="10" presetClass="entr" presetSubtype="0" fill="hold"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fade">
                                      <p:cBhvr>
                                        <p:cTn id="73" dur="500"/>
                                        <p:tgtEl>
                                          <p:spTgt spid="42"/>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fade">
                                      <p:cBhvr>
                                        <p:cTn id="78" dur="500"/>
                                        <p:tgtEl>
                                          <p:spTgt spid="27"/>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fade">
                                      <p:cBhvr>
                                        <p:cTn id="81" dur="500"/>
                                        <p:tgtEl>
                                          <p:spTgt spid="39"/>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45"/>
                                        </p:tgtEl>
                                        <p:attrNameLst>
                                          <p:attrName>style.visibility</p:attrName>
                                        </p:attrNameLst>
                                      </p:cBhvr>
                                      <p:to>
                                        <p:strVal val="visible"/>
                                      </p:to>
                                    </p:set>
                                    <p:animEffect transition="in" filter="fade">
                                      <p:cBhvr>
                                        <p:cTn id="84" dur="500"/>
                                        <p:tgtEl>
                                          <p:spTgt spid="4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fade">
                                      <p:cBhvr>
                                        <p:cTn id="87" dur="500"/>
                                        <p:tgtEl>
                                          <p:spTgt spid="46"/>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52"/>
                                        </p:tgtEl>
                                        <p:attrNameLst>
                                          <p:attrName>style.visibility</p:attrName>
                                        </p:attrNameLst>
                                      </p:cBhvr>
                                      <p:to>
                                        <p:strVal val="visible"/>
                                      </p:to>
                                    </p:set>
                                    <p:animEffect transition="in" filter="fade">
                                      <p:cBhvr>
                                        <p:cTn id="90" dur="500"/>
                                        <p:tgtEl>
                                          <p:spTgt spid="52"/>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12"/>
                                        </p:tgtEl>
                                        <p:attrNameLst>
                                          <p:attrName>style.visibility</p:attrName>
                                        </p:attrNameLst>
                                      </p:cBhvr>
                                      <p:to>
                                        <p:strVal val="visible"/>
                                      </p:to>
                                    </p:set>
                                    <p:animEffect transition="in" filter="fade">
                                      <p:cBhvr>
                                        <p:cTn id="95" dur="500"/>
                                        <p:tgtEl>
                                          <p:spTgt spid="12"/>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51"/>
                                        </p:tgtEl>
                                        <p:attrNameLst>
                                          <p:attrName>style.visibility</p:attrName>
                                        </p:attrNameLst>
                                      </p:cBhvr>
                                      <p:to>
                                        <p:strVal val="visible"/>
                                      </p:to>
                                    </p:set>
                                    <p:animEffect transition="in" filter="fade">
                                      <p:cBhvr>
                                        <p:cTn id="100" dur="500"/>
                                        <p:tgtEl>
                                          <p:spTgt spid="51"/>
                                        </p:tgtEl>
                                      </p:cBhvr>
                                    </p:animEffect>
                                  </p:childTnLst>
                                </p:cTn>
                              </p:par>
                              <p:par>
                                <p:cTn id="101" presetID="6" presetClass="entr" presetSubtype="16" fill="hold" nodeType="withEffect">
                                  <p:stCondLst>
                                    <p:cond delay="1200"/>
                                  </p:stCondLst>
                                  <p:childTnLst>
                                    <p:set>
                                      <p:cBhvr>
                                        <p:cTn id="102" dur="1" fill="hold">
                                          <p:stCondLst>
                                            <p:cond delay="0"/>
                                          </p:stCondLst>
                                        </p:cTn>
                                        <p:tgtEl>
                                          <p:spTgt spid="20"/>
                                        </p:tgtEl>
                                        <p:attrNameLst>
                                          <p:attrName>style.visibility</p:attrName>
                                        </p:attrNameLst>
                                      </p:cBhvr>
                                      <p:to>
                                        <p:strVal val="visible"/>
                                      </p:to>
                                    </p:set>
                                    <p:animEffect transition="in" filter="circle(in)">
                                      <p:cBhvr>
                                        <p:cTn id="103" dur="2000"/>
                                        <p:tgtEl>
                                          <p:spTgt spid="20"/>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13"/>
                                        </p:tgtEl>
                                        <p:attrNameLst>
                                          <p:attrName>style.visibility</p:attrName>
                                        </p:attrNameLst>
                                      </p:cBhvr>
                                      <p:to>
                                        <p:strVal val="visible"/>
                                      </p:to>
                                    </p:set>
                                    <p:animEffect transition="in" filter="fade">
                                      <p:cBhvr>
                                        <p:cTn id="108" dur="500"/>
                                        <p:tgtEl>
                                          <p:spTgt spid="13"/>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nodeType="clickEffect">
                                  <p:stCondLst>
                                    <p:cond delay="0"/>
                                  </p:stCondLst>
                                  <p:childTnLst>
                                    <p:set>
                                      <p:cBhvr>
                                        <p:cTn id="112" dur="1" fill="hold">
                                          <p:stCondLst>
                                            <p:cond delay="0"/>
                                          </p:stCondLst>
                                        </p:cTn>
                                        <p:tgtEl>
                                          <p:spTgt spid="42"/>
                                        </p:tgtEl>
                                        <p:attrNameLst>
                                          <p:attrName>style.visibility</p:attrName>
                                        </p:attrNameLst>
                                      </p:cBhvr>
                                      <p:to>
                                        <p:strVal val="hidden"/>
                                      </p:to>
                                    </p:set>
                                  </p:childTnLst>
                                </p:cTn>
                              </p:par>
                              <p:par>
                                <p:cTn id="113" presetID="10" presetClass="entr" presetSubtype="0" fill="hold" nodeType="withEffect">
                                  <p:stCondLst>
                                    <p:cond delay="250"/>
                                  </p:stCondLst>
                                  <p:childTnLst>
                                    <p:set>
                                      <p:cBhvr>
                                        <p:cTn id="114" dur="1" fill="hold">
                                          <p:stCondLst>
                                            <p:cond delay="0"/>
                                          </p:stCondLst>
                                        </p:cTn>
                                        <p:tgtEl>
                                          <p:spTgt spid="58"/>
                                        </p:tgtEl>
                                        <p:attrNameLst>
                                          <p:attrName>style.visibility</p:attrName>
                                        </p:attrNameLst>
                                      </p:cBhvr>
                                      <p:to>
                                        <p:strVal val="visible"/>
                                      </p:to>
                                    </p:set>
                                    <p:animEffect transition="in" filter="fade">
                                      <p:cBhvr>
                                        <p:cTn id="115" dur="500"/>
                                        <p:tgtEl>
                                          <p:spTgt spid="58"/>
                                        </p:tgtEl>
                                      </p:cBhvr>
                                    </p:animEffect>
                                  </p:childTnLst>
                                </p:cTn>
                              </p:par>
                              <p:par>
                                <p:cTn id="116" presetID="10" presetClass="entr" presetSubtype="0" fill="hold" grpId="0" nodeType="withEffect">
                                  <p:stCondLst>
                                    <p:cond delay="1400"/>
                                  </p:stCondLst>
                                  <p:childTnLst>
                                    <p:set>
                                      <p:cBhvr>
                                        <p:cTn id="117" dur="1" fill="hold">
                                          <p:stCondLst>
                                            <p:cond delay="0"/>
                                          </p:stCondLst>
                                        </p:cTn>
                                        <p:tgtEl>
                                          <p:spTgt spid="50"/>
                                        </p:tgtEl>
                                        <p:attrNameLst>
                                          <p:attrName>style.visibility</p:attrName>
                                        </p:attrNameLst>
                                      </p:cBhvr>
                                      <p:to>
                                        <p:strVal val="visible"/>
                                      </p:to>
                                    </p:set>
                                    <p:animEffect transition="in" filter="fade">
                                      <p:cBhvr>
                                        <p:cTn id="118" dur="500"/>
                                        <p:tgtEl>
                                          <p:spTgt spid="50"/>
                                        </p:tgtEl>
                                      </p:cBhvr>
                                    </p:animEffect>
                                  </p:childTnLst>
                                </p:cTn>
                              </p:par>
                              <p:par>
                                <p:cTn id="119" presetID="6" presetClass="entr" presetSubtype="16" fill="hold" nodeType="withEffect">
                                  <p:stCondLst>
                                    <p:cond delay="2000"/>
                                  </p:stCondLst>
                                  <p:childTnLst>
                                    <p:set>
                                      <p:cBhvr>
                                        <p:cTn id="120" dur="1" fill="hold">
                                          <p:stCondLst>
                                            <p:cond delay="0"/>
                                          </p:stCondLst>
                                        </p:cTn>
                                        <p:tgtEl>
                                          <p:spTgt spid="7"/>
                                        </p:tgtEl>
                                        <p:attrNameLst>
                                          <p:attrName>style.visibility</p:attrName>
                                        </p:attrNameLst>
                                      </p:cBhvr>
                                      <p:to>
                                        <p:strVal val="visible"/>
                                      </p:to>
                                    </p:set>
                                    <p:animEffect transition="in" filter="circle(in)">
                                      <p:cBhvr>
                                        <p:cTn id="12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9" grpId="0"/>
      <p:bldP spid="40" grpId="0"/>
      <p:bldP spid="41" grpId="0"/>
      <p:bldP spid="33" grpId="0" animBg="1"/>
      <p:bldP spid="35" grpId="0"/>
      <p:bldP spid="43" grpId="0" animBg="1"/>
      <p:bldP spid="44" grpId="0"/>
      <p:bldP spid="45" grpId="0" animBg="1"/>
      <p:bldP spid="46" grpId="0"/>
      <p:bldP spid="53" grpId="0" animBg="1"/>
      <p:bldP spid="54" grpId="0"/>
      <p:bldP spid="55" grpId="0" animBg="1"/>
      <p:bldP spid="56" grpId="0"/>
      <p:bldP spid="60" grpId="0"/>
      <p:bldP spid="63" grpId="0"/>
      <p:bldP spid="65" grpId="0"/>
      <p:bldP spid="37" grpId="0" animBg="1"/>
      <p:bldP spid="38" grpId="0"/>
      <p:bldP spid="47" grpId="0" animBg="1"/>
      <p:bldP spid="48" grpId="0"/>
      <p:bldP spid="52" grpId="0"/>
      <p:bldP spid="12" grpId="0"/>
      <p:bldP spid="13" grpId="0"/>
      <p:bldP spid="50" grpId="0" animBg="1"/>
      <p:bldP spid="5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noFill/>
          <a:ln/>
        </p:spPr>
        <p:txBody>
          <a:bodyPr vert="horz" lIns="91440" tIns="45720" rIns="91440" bIns="45720" rtlCol="0" anchor="b">
            <a:normAutofit/>
          </a:bodyPr>
          <a:lstStyle/>
          <a:p>
            <a:r>
              <a:rPr lang="en-US" sz="2400"/>
              <a:t>Thêm 1 phần tử vào cuối DSLK</a:t>
            </a:r>
            <a:r>
              <a:rPr lang="en-US" sz="2200">
                <a:solidFill>
                  <a:prstClr val="white"/>
                </a:solidFill>
              </a:rPr>
              <a:t>: Minh họa (tt)</a:t>
            </a:r>
            <a:endParaRPr lang="en-US" altLang="en-US"/>
          </a:p>
        </p:txBody>
      </p:sp>
      <p:sp>
        <p:nvSpPr>
          <p:cNvPr id="3" name="Content Placeholder 2"/>
          <p:cNvSpPr>
            <a:spLocks noGrp="1"/>
          </p:cNvSpPr>
          <p:nvPr>
            <p:ph idx="1"/>
          </p:nvPr>
        </p:nvSpPr>
        <p:spPr>
          <a:xfrm>
            <a:off x="197427" y="893619"/>
            <a:ext cx="8749146" cy="5527964"/>
          </a:xfrm>
        </p:spPr>
        <p:txBody>
          <a:bodyPr>
            <a:normAutofit/>
          </a:bodyPr>
          <a:lstStyle/>
          <a:p>
            <a:pPr lvl="1" algn="just">
              <a:defRPr/>
            </a:pPr>
            <a:r>
              <a:rPr lang="en-US"/>
              <a:t>Thêm 4 vào cuối danh sách ban đầu có thứ tự như sau: {5, 6, 9}</a:t>
            </a:r>
            <a:endParaRPr lang="vi-VN"/>
          </a:p>
          <a:p>
            <a:pPr marL="274320" lvl="1" indent="0" algn="just">
              <a:buNone/>
              <a:defRPr/>
            </a:pPr>
            <a:endParaRPr lang="vi-VN"/>
          </a:p>
        </p:txBody>
      </p:sp>
      <p:sp>
        <p:nvSpPr>
          <p:cNvPr id="55300" name="Footer Placeholder 3"/>
          <p:cNvSpPr>
            <a:spLocks noGrp="1"/>
          </p:cNvSpPr>
          <p:nvPr>
            <p:ph type="ftr" sz="quarter" idx="11"/>
          </p:nvPr>
        </p:nvSpPr>
        <p:spPr bwMode="auto">
          <a:xfrm>
            <a:off x="197427" y="6544056"/>
            <a:ext cx="6355773" cy="2377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vi-VN" altLang="en-US">
                <a:solidFill>
                  <a:schemeClr val="bg1"/>
                </a:solidFill>
                <a:latin typeface="Tahoma" panose="020B0604030504040204" pitchFamily="34" charset="0"/>
              </a:rPr>
              <a:t>DSA</a:t>
            </a:r>
            <a:endParaRPr lang="en-US" altLang="en-US">
              <a:solidFill>
                <a:schemeClr val="bg1"/>
              </a:solidFill>
              <a:latin typeface="Tahoma" panose="020B0604030504040204" pitchFamily="34" charset="0"/>
            </a:endParaRPr>
          </a:p>
        </p:txBody>
      </p:sp>
      <p:sp>
        <p:nvSpPr>
          <p:cNvPr id="2" name="Slide Number Placeholder 1"/>
          <p:cNvSpPr>
            <a:spLocks noGrp="1"/>
          </p:cNvSpPr>
          <p:nvPr>
            <p:ph type="sldNum" sz="quarter" idx="12"/>
          </p:nvPr>
        </p:nvSpPr>
        <p:spPr/>
        <p:txBody>
          <a:bodyPr/>
          <a:lstStyle/>
          <a:p>
            <a:pPr>
              <a:defRPr/>
            </a:pPr>
            <a:fld id="{E5AF3471-6A55-4EC1-8B58-0AAF3FA86DEC}" type="slidenum">
              <a:rPr lang="en-US" smtClean="0"/>
              <a:pPr>
                <a:defRPr/>
              </a:pPr>
              <a:t>25</a:t>
            </a:fld>
            <a:endParaRPr lang="en-US"/>
          </a:p>
        </p:txBody>
      </p:sp>
      <p:sp>
        <p:nvSpPr>
          <p:cNvPr id="23" name="Rectangle 22"/>
          <p:cNvSpPr/>
          <p:nvPr/>
        </p:nvSpPr>
        <p:spPr>
          <a:xfrm>
            <a:off x="380999" y="1431559"/>
            <a:ext cx="8565573" cy="489304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24" name="Rectangle 23"/>
          <p:cNvSpPr>
            <a:spLocks noChangeArrowheads="1"/>
          </p:cNvSpPr>
          <p:nvPr/>
        </p:nvSpPr>
        <p:spPr bwMode="auto">
          <a:xfrm>
            <a:off x="328121" y="1461306"/>
            <a:ext cx="20970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a:latin typeface="Times New Roman" panose="02020603050405020304" pitchFamily="18" charset="0"/>
                <a:cs typeface="Times New Roman" panose="02020603050405020304" pitchFamily="18" charset="0"/>
              </a:rPr>
              <a:t>Memory Layout </a:t>
            </a:r>
            <a:endParaRPr lang="en-US" altLang="en-US" sz="2200"/>
          </a:p>
        </p:txBody>
      </p:sp>
      <p:sp>
        <p:nvSpPr>
          <p:cNvPr id="27" name="Rectangle 26"/>
          <p:cNvSpPr/>
          <p:nvPr/>
        </p:nvSpPr>
        <p:spPr>
          <a:xfrm>
            <a:off x="7096943" y="2830053"/>
            <a:ext cx="647700" cy="554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4</a:t>
            </a:r>
          </a:p>
        </p:txBody>
      </p:sp>
      <p:sp>
        <p:nvSpPr>
          <p:cNvPr id="28" name="Rectangle 27"/>
          <p:cNvSpPr/>
          <p:nvPr/>
        </p:nvSpPr>
        <p:spPr>
          <a:xfrm>
            <a:off x="4966763" y="2832663"/>
            <a:ext cx="647700" cy="5551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9</a:t>
            </a:r>
          </a:p>
        </p:txBody>
      </p:sp>
      <p:sp>
        <p:nvSpPr>
          <p:cNvPr id="29" name="Rectangle 28"/>
          <p:cNvSpPr/>
          <p:nvPr/>
        </p:nvSpPr>
        <p:spPr>
          <a:xfrm>
            <a:off x="2760179" y="2846165"/>
            <a:ext cx="647700" cy="5382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6</a:t>
            </a:r>
          </a:p>
        </p:txBody>
      </p:sp>
      <p:sp>
        <p:nvSpPr>
          <p:cNvPr id="39" name="Rectangle 38"/>
          <p:cNvSpPr/>
          <p:nvPr/>
        </p:nvSpPr>
        <p:spPr>
          <a:xfrm>
            <a:off x="6829212" y="2349408"/>
            <a:ext cx="1019388" cy="517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0x100</a:t>
            </a:r>
          </a:p>
        </p:txBody>
      </p:sp>
      <p:sp>
        <p:nvSpPr>
          <p:cNvPr id="40" name="Rectangle 39"/>
          <p:cNvSpPr/>
          <p:nvPr/>
        </p:nvSpPr>
        <p:spPr>
          <a:xfrm>
            <a:off x="4640367" y="2417023"/>
            <a:ext cx="974096" cy="515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0x200</a:t>
            </a:r>
          </a:p>
        </p:txBody>
      </p:sp>
      <p:sp>
        <p:nvSpPr>
          <p:cNvPr id="41" name="Rectangle 40"/>
          <p:cNvSpPr/>
          <p:nvPr/>
        </p:nvSpPr>
        <p:spPr>
          <a:xfrm>
            <a:off x="2133600" y="2412327"/>
            <a:ext cx="1287949" cy="5238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0xa68</a:t>
            </a:r>
          </a:p>
        </p:txBody>
      </p:sp>
      <p:sp>
        <p:nvSpPr>
          <p:cNvPr id="33" name="Rectangle 32"/>
          <p:cNvSpPr/>
          <p:nvPr/>
        </p:nvSpPr>
        <p:spPr>
          <a:xfrm>
            <a:off x="3406884" y="2846165"/>
            <a:ext cx="1029695" cy="5382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0x200</a:t>
            </a:r>
          </a:p>
        </p:txBody>
      </p:sp>
      <p:sp>
        <p:nvSpPr>
          <p:cNvPr id="35" name="Rectangle 34"/>
          <p:cNvSpPr/>
          <p:nvPr/>
        </p:nvSpPr>
        <p:spPr>
          <a:xfrm>
            <a:off x="3295471" y="2412327"/>
            <a:ext cx="1141108" cy="5595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0xa6c</a:t>
            </a:r>
          </a:p>
        </p:txBody>
      </p:sp>
      <p:sp>
        <p:nvSpPr>
          <p:cNvPr id="43" name="Rectangle 42"/>
          <p:cNvSpPr/>
          <p:nvPr/>
        </p:nvSpPr>
        <p:spPr>
          <a:xfrm>
            <a:off x="5614462" y="2832663"/>
            <a:ext cx="940173" cy="5551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NULL</a:t>
            </a:r>
          </a:p>
        </p:txBody>
      </p:sp>
      <p:sp>
        <p:nvSpPr>
          <p:cNvPr id="44" name="Rectangle 43"/>
          <p:cNvSpPr/>
          <p:nvPr/>
        </p:nvSpPr>
        <p:spPr>
          <a:xfrm>
            <a:off x="5482991" y="2417023"/>
            <a:ext cx="1163388" cy="515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0x204</a:t>
            </a:r>
          </a:p>
        </p:txBody>
      </p:sp>
      <p:sp>
        <p:nvSpPr>
          <p:cNvPr id="45" name="Rectangle 44"/>
          <p:cNvSpPr/>
          <p:nvPr/>
        </p:nvSpPr>
        <p:spPr>
          <a:xfrm>
            <a:off x="7744642" y="2830053"/>
            <a:ext cx="989281" cy="554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NULL</a:t>
            </a:r>
          </a:p>
        </p:txBody>
      </p:sp>
      <p:sp>
        <p:nvSpPr>
          <p:cNvPr id="46" name="Rectangle 45"/>
          <p:cNvSpPr/>
          <p:nvPr/>
        </p:nvSpPr>
        <p:spPr>
          <a:xfrm>
            <a:off x="7642247" y="2349408"/>
            <a:ext cx="1120753" cy="517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0x104</a:t>
            </a:r>
          </a:p>
        </p:txBody>
      </p:sp>
      <p:sp>
        <p:nvSpPr>
          <p:cNvPr id="53" name="Rectangle 52"/>
          <p:cNvSpPr/>
          <p:nvPr/>
        </p:nvSpPr>
        <p:spPr>
          <a:xfrm>
            <a:off x="2781129" y="5039923"/>
            <a:ext cx="903349"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0xb80</a:t>
            </a:r>
          </a:p>
        </p:txBody>
      </p:sp>
      <p:sp>
        <p:nvSpPr>
          <p:cNvPr id="54" name="Rectangle 53"/>
          <p:cNvSpPr/>
          <p:nvPr/>
        </p:nvSpPr>
        <p:spPr>
          <a:xfrm>
            <a:off x="2585426" y="4622127"/>
            <a:ext cx="1038459"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0x960</a:t>
            </a:r>
          </a:p>
        </p:txBody>
      </p:sp>
      <p:sp>
        <p:nvSpPr>
          <p:cNvPr id="55" name="Rectangle 54"/>
          <p:cNvSpPr/>
          <p:nvPr/>
        </p:nvSpPr>
        <p:spPr>
          <a:xfrm>
            <a:off x="3682796" y="5039924"/>
            <a:ext cx="944424"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0x200</a:t>
            </a:r>
          </a:p>
        </p:txBody>
      </p:sp>
      <p:sp>
        <p:nvSpPr>
          <p:cNvPr id="56" name="Rectangle 55"/>
          <p:cNvSpPr/>
          <p:nvPr/>
        </p:nvSpPr>
        <p:spPr>
          <a:xfrm>
            <a:off x="3510407" y="4635358"/>
            <a:ext cx="1034821"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0x964</a:t>
            </a:r>
          </a:p>
        </p:txBody>
      </p:sp>
      <p:cxnSp>
        <p:nvCxnSpPr>
          <p:cNvPr id="7" name="Connector: Curved 6"/>
          <p:cNvCxnSpPr>
            <a:cxnSpLocks/>
            <a:stCxn id="55" idx="3"/>
            <a:endCxn id="27" idx="1"/>
          </p:cNvCxnSpPr>
          <p:nvPr/>
        </p:nvCxnSpPr>
        <p:spPr>
          <a:xfrm flipV="1">
            <a:off x="4627220" y="3107225"/>
            <a:ext cx="2469723" cy="2210511"/>
          </a:xfrm>
          <a:prstGeom prst="curvedConnector3">
            <a:avLst>
              <a:gd name="adj1" fmla="val 81735"/>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a:spLocks noChangeArrowheads="1"/>
          </p:cNvSpPr>
          <p:nvPr/>
        </p:nvSpPr>
        <p:spPr bwMode="auto">
          <a:xfrm>
            <a:off x="2438400" y="5560064"/>
            <a:ext cx="116410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err="1">
                <a:latin typeface="Times New Roman" panose="02020603050405020304" pitchFamily="18" charset="0"/>
                <a:cs typeface="Times New Roman" panose="02020603050405020304" pitchFamily="18" charset="0"/>
              </a:rPr>
              <a:t>L.pHead</a:t>
            </a:r>
            <a:endParaRPr lang="en-US" altLang="en-US" sz="2200"/>
          </a:p>
        </p:txBody>
      </p:sp>
      <p:sp>
        <p:nvSpPr>
          <p:cNvPr id="63" name="Rectangle 62"/>
          <p:cNvSpPr>
            <a:spLocks noChangeArrowheads="1"/>
          </p:cNvSpPr>
          <p:nvPr/>
        </p:nvSpPr>
        <p:spPr bwMode="auto">
          <a:xfrm>
            <a:off x="3786073" y="5581815"/>
            <a:ext cx="1167112" cy="430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err="1">
                <a:latin typeface="Times New Roman" panose="02020603050405020304" pitchFamily="18" charset="0"/>
                <a:cs typeface="Times New Roman" panose="02020603050405020304" pitchFamily="18" charset="0"/>
              </a:rPr>
              <a:t>L.pTail</a:t>
            </a:r>
            <a:endParaRPr lang="en-US" altLang="en-US" sz="2200"/>
          </a:p>
        </p:txBody>
      </p:sp>
      <p:sp>
        <p:nvSpPr>
          <p:cNvPr id="65" name="Rectangle 64"/>
          <p:cNvSpPr>
            <a:spLocks noChangeArrowheads="1"/>
          </p:cNvSpPr>
          <p:nvPr/>
        </p:nvSpPr>
        <p:spPr bwMode="auto">
          <a:xfrm>
            <a:off x="3480657" y="5857226"/>
            <a:ext cx="4042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800">
                <a:latin typeface="Times New Roman" panose="02020603050405020304" pitchFamily="18" charset="0"/>
                <a:cs typeface="Times New Roman" panose="02020603050405020304" pitchFamily="18" charset="0"/>
              </a:rPr>
              <a:t>L</a:t>
            </a:r>
            <a:endParaRPr lang="en-US" altLang="en-US" sz="2800"/>
          </a:p>
        </p:txBody>
      </p:sp>
      <p:cxnSp>
        <p:nvCxnSpPr>
          <p:cNvPr id="18" name="Straight Arrow Connector 17"/>
          <p:cNvCxnSpPr>
            <a:stCxn id="33" idx="3"/>
            <a:endCxn id="28" idx="1"/>
          </p:cNvCxnSpPr>
          <p:nvPr/>
        </p:nvCxnSpPr>
        <p:spPr>
          <a:xfrm flipV="1">
            <a:off x="4436579" y="3110244"/>
            <a:ext cx="530184" cy="503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3" idx="3"/>
            <a:endCxn id="27" idx="1"/>
          </p:cNvCxnSpPr>
          <p:nvPr/>
        </p:nvCxnSpPr>
        <p:spPr>
          <a:xfrm flipV="1">
            <a:off x="6554635" y="3107225"/>
            <a:ext cx="542308" cy="301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499284" y="2830123"/>
            <a:ext cx="666751"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5</a:t>
            </a:r>
          </a:p>
        </p:txBody>
      </p:sp>
      <p:sp>
        <p:nvSpPr>
          <p:cNvPr id="38" name="Rectangle 37"/>
          <p:cNvSpPr/>
          <p:nvPr/>
        </p:nvSpPr>
        <p:spPr>
          <a:xfrm>
            <a:off x="231043" y="2412327"/>
            <a:ext cx="1038459"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0xb80</a:t>
            </a:r>
          </a:p>
        </p:txBody>
      </p:sp>
      <p:sp>
        <p:nvSpPr>
          <p:cNvPr id="47" name="Rectangle 46"/>
          <p:cNvSpPr/>
          <p:nvPr/>
        </p:nvSpPr>
        <p:spPr>
          <a:xfrm>
            <a:off x="1164978" y="2830124"/>
            <a:ext cx="922401"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a:solidFill>
                  <a:schemeClr val="tx1"/>
                </a:solidFill>
                <a:latin typeface="Times New Roman" panose="02020603050405020304" pitchFamily="18" charset="0"/>
                <a:cs typeface="Times New Roman" panose="02020603050405020304" pitchFamily="18" charset="0"/>
              </a:rPr>
              <a:t>0xa68</a:t>
            </a:r>
          </a:p>
        </p:txBody>
      </p:sp>
      <p:sp>
        <p:nvSpPr>
          <p:cNvPr id="48" name="Rectangle 47"/>
          <p:cNvSpPr/>
          <p:nvPr/>
        </p:nvSpPr>
        <p:spPr>
          <a:xfrm>
            <a:off x="1051483" y="2425558"/>
            <a:ext cx="1034821"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0xb84</a:t>
            </a:r>
          </a:p>
        </p:txBody>
      </p:sp>
      <p:cxnSp>
        <p:nvCxnSpPr>
          <p:cNvPr id="49" name="Straight Arrow Connector 48"/>
          <p:cNvCxnSpPr>
            <a:cxnSpLocks/>
            <a:stCxn id="47" idx="3"/>
          </p:cNvCxnSpPr>
          <p:nvPr/>
        </p:nvCxnSpPr>
        <p:spPr>
          <a:xfrm flipV="1">
            <a:off x="2087379" y="3102457"/>
            <a:ext cx="682863" cy="547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7127323" y="3227127"/>
            <a:ext cx="666751" cy="555624"/>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p</a:t>
            </a:r>
          </a:p>
        </p:txBody>
      </p:sp>
      <p:sp>
        <p:nvSpPr>
          <p:cNvPr id="12" name="Rectangle 11"/>
          <p:cNvSpPr/>
          <p:nvPr/>
        </p:nvSpPr>
        <p:spPr>
          <a:xfrm>
            <a:off x="4746293" y="1862675"/>
            <a:ext cx="3832139" cy="430887"/>
          </a:xfrm>
          <a:prstGeom prst="rect">
            <a:avLst/>
          </a:prstGeom>
        </p:spPr>
        <p:txBody>
          <a:bodyPr wrap="none">
            <a:spAutoFit/>
          </a:bodyPr>
          <a:lstStyle/>
          <a:p>
            <a:pPr marL="994410" lvl="4" indent="0">
              <a:buNone/>
            </a:pPr>
            <a:r>
              <a:rPr lang="en-US" sz="2200">
                <a:solidFill>
                  <a:srgbClr val="FF0000"/>
                </a:solidFill>
                <a:latin typeface="Consolas" panose="020B0609020204030204" pitchFamily="49" charset="0"/>
              </a:rPr>
              <a:t>L.pTail-&gt;pNext= p</a:t>
            </a:r>
          </a:p>
        </p:txBody>
      </p:sp>
      <p:sp>
        <p:nvSpPr>
          <p:cNvPr id="13" name="Rectangle 12"/>
          <p:cNvSpPr/>
          <p:nvPr/>
        </p:nvSpPr>
        <p:spPr>
          <a:xfrm>
            <a:off x="4126746" y="5157369"/>
            <a:ext cx="2800656" cy="430887"/>
          </a:xfrm>
          <a:prstGeom prst="rect">
            <a:avLst/>
          </a:prstGeom>
        </p:spPr>
        <p:txBody>
          <a:bodyPr wrap="square">
            <a:spAutoFit/>
          </a:bodyPr>
          <a:lstStyle/>
          <a:p>
            <a:pPr marL="994410" lvl="4" indent="0">
              <a:buNone/>
            </a:pPr>
            <a:r>
              <a:rPr lang="en-US" sz="2200">
                <a:solidFill>
                  <a:srgbClr val="FF0000"/>
                </a:solidFill>
                <a:latin typeface="Consolas" panose="020B0609020204030204" pitchFamily="49" charset="0"/>
              </a:rPr>
              <a:t>L.Tail = p</a:t>
            </a:r>
          </a:p>
        </p:txBody>
      </p:sp>
      <p:cxnSp>
        <p:nvCxnSpPr>
          <p:cNvPr id="59" name="Connector: Curved 58"/>
          <p:cNvCxnSpPr>
            <a:cxnSpLocks/>
            <a:stCxn id="53" idx="1"/>
          </p:cNvCxnSpPr>
          <p:nvPr/>
        </p:nvCxnSpPr>
        <p:spPr>
          <a:xfrm rot="10800000">
            <a:off x="482939" y="3102459"/>
            <a:ext cx="2298191" cy="2215276"/>
          </a:xfrm>
          <a:prstGeom prst="curvedConnector3">
            <a:avLst>
              <a:gd name="adj1" fmla="val 103223"/>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3681890" y="5032632"/>
            <a:ext cx="944424" cy="55562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b="1">
                <a:solidFill>
                  <a:srgbClr val="FF0000"/>
                </a:solidFill>
                <a:latin typeface="Times New Roman" panose="02020603050405020304" pitchFamily="18" charset="0"/>
                <a:cs typeface="Times New Roman" panose="02020603050405020304" pitchFamily="18" charset="0"/>
              </a:rPr>
              <a:t>0x100</a:t>
            </a:r>
          </a:p>
        </p:txBody>
      </p:sp>
      <p:sp>
        <p:nvSpPr>
          <p:cNvPr id="51" name="Rectangle 50"/>
          <p:cNvSpPr/>
          <p:nvPr/>
        </p:nvSpPr>
        <p:spPr>
          <a:xfrm>
            <a:off x="5612336" y="2841799"/>
            <a:ext cx="944424" cy="54259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b="1">
                <a:solidFill>
                  <a:srgbClr val="FF0000"/>
                </a:solidFill>
                <a:latin typeface="Times New Roman" panose="02020603050405020304" pitchFamily="18" charset="0"/>
                <a:cs typeface="Times New Roman" panose="02020603050405020304" pitchFamily="18" charset="0"/>
              </a:rPr>
              <a:t>0x100</a:t>
            </a:r>
          </a:p>
        </p:txBody>
      </p:sp>
      <p:cxnSp>
        <p:nvCxnSpPr>
          <p:cNvPr id="58" name="Connector: Curved 57"/>
          <p:cNvCxnSpPr>
            <a:cxnSpLocks/>
          </p:cNvCxnSpPr>
          <p:nvPr/>
        </p:nvCxnSpPr>
        <p:spPr>
          <a:xfrm flipV="1">
            <a:off x="4634591" y="3094948"/>
            <a:ext cx="340449" cy="2200200"/>
          </a:xfrm>
          <a:prstGeom prst="curvedConnector3">
            <a:avLst>
              <a:gd name="adj1" fmla="val 50000"/>
            </a:avLst>
          </a:prstGeom>
          <a:ln w="38100">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7117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noFill/>
          <a:ln/>
        </p:spPr>
        <p:txBody>
          <a:bodyPr vert="horz" lIns="91440" tIns="45720" rIns="91440" bIns="45720" rtlCol="0" anchor="b">
            <a:normAutofit/>
          </a:bodyPr>
          <a:lstStyle/>
          <a:p>
            <a:r>
              <a:rPr lang="en-US" sz="2400"/>
              <a:t>Ví dụ: Quá trình Thêm từng phần tử vào danh sách</a:t>
            </a:r>
            <a:endParaRPr lang="en-US" altLang="en-US" sz="2400"/>
          </a:p>
        </p:txBody>
      </p:sp>
      <p:sp>
        <p:nvSpPr>
          <p:cNvPr id="3" name="Content Placeholder 2"/>
          <p:cNvSpPr>
            <a:spLocks noGrp="1"/>
          </p:cNvSpPr>
          <p:nvPr>
            <p:ph idx="1"/>
          </p:nvPr>
        </p:nvSpPr>
        <p:spPr/>
        <p:txBody>
          <a:bodyPr>
            <a:normAutofit/>
          </a:bodyPr>
          <a:lstStyle/>
          <a:p>
            <a:pPr lvl="1" algn="just">
              <a:defRPr/>
            </a:pPr>
            <a:r>
              <a:rPr lang="en-US"/>
              <a:t>Tạo danh sách RỖNG.</a:t>
            </a:r>
            <a:endParaRPr lang="vi-VN"/>
          </a:p>
          <a:p>
            <a:pPr lvl="1" algn="just">
              <a:defRPr/>
            </a:pPr>
            <a:endParaRPr lang="en-US"/>
          </a:p>
        </p:txBody>
      </p:sp>
      <p:sp>
        <p:nvSpPr>
          <p:cNvPr id="553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vi-VN" altLang="en-US">
                <a:solidFill>
                  <a:schemeClr val="bg1"/>
                </a:solidFill>
                <a:latin typeface="Tahoma" panose="020B0604030504040204" pitchFamily="34" charset="0"/>
              </a:rPr>
              <a:t>DSA</a:t>
            </a:r>
            <a:endParaRPr lang="en-US" altLang="en-US">
              <a:solidFill>
                <a:schemeClr val="bg1"/>
              </a:solidFill>
              <a:latin typeface="Tahoma" panose="020B0604030504040204" pitchFamily="34" charset="0"/>
            </a:endParaRPr>
          </a:p>
        </p:txBody>
      </p:sp>
      <p:sp>
        <p:nvSpPr>
          <p:cNvPr id="2" name="Slide Number Placeholder 1"/>
          <p:cNvSpPr>
            <a:spLocks noGrp="1"/>
          </p:cNvSpPr>
          <p:nvPr>
            <p:ph type="sldNum" sz="quarter" idx="12"/>
          </p:nvPr>
        </p:nvSpPr>
        <p:spPr/>
        <p:txBody>
          <a:bodyPr/>
          <a:lstStyle/>
          <a:p>
            <a:pPr>
              <a:defRPr/>
            </a:pPr>
            <a:fld id="{E5AF3471-6A55-4EC1-8B58-0AAF3FA86DEC}" type="slidenum">
              <a:rPr lang="en-US" smtClean="0"/>
              <a:pPr>
                <a:defRPr/>
              </a:pPr>
              <a:t>26</a:t>
            </a:fld>
            <a:endParaRPr lang="en-US"/>
          </a:p>
        </p:txBody>
      </p:sp>
      <p:sp>
        <p:nvSpPr>
          <p:cNvPr id="23" name="Rectangle 22"/>
          <p:cNvSpPr/>
          <p:nvPr/>
        </p:nvSpPr>
        <p:spPr>
          <a:xfrm>
            <a:off x="381000" y="1431559"/>
            <a:ext cx="8382000" cy="489304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24" name="Rectangle 23"/>
          <p:cNvSpPr>
            <a:spLocks noChangeArrowheads="1"/>
          </p:cNvSpPr>
          <p:nvPr/>
        </p:nvSpPr>
        <p:spPr bwMode="auto">
          <a:xfrm>
            <a:off x="328121" y="1461306"/>
            <a:ext cx="20970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a:latin typeface="Times New Roman" panose="02020603050405020304" pitchFamily="18" charset="0"/>
                <a:cs typeface="Times New Roman" panose="02020603050405020304" pitchFamily="18" charset="0"/>
              </a:rPr>
              <a:t>Memory Layout </a:t>
            </a:r>
            <a:endParaRPr lang="en-US" altLang="en-US" sz="2200"/>
          </a:p>
        </p:txBody>
      </p:sp>
      <p:sp>
        <p:nvSpPr>
          <p:cNvPr id="53" name="Rectangle 52"/>
          <p:cNvSpPr/>
          <p:nvPr/>
        </p:nvSpPr>
        <p:spPr>
          <a:xfrm>
            <a:off x="3555864" y="5675596"/>
            <a:ext cx="919215"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100">
                <a:solidFill>
                  <a:srgbClr val="FF0000"/>
                </a:solidFill>
                <a:latin typeface="Times New Roman" panose="02020603050405020304" pitchFamily="18" charset="0"/>
                <a:cs typeface="Times New Roman" panose="02020603050405020304" pitchFamily="18" charset="0"/>
              </a:rPr>
              <a:t>NULL</a:t>
            </a:r>
          </a:p>
        </p:txBody>
      </p:sp>
      <p:sp>
        <p:nvSpPr>
          <p:cNvPr id="54" name="Rectangle 53"/>
          <p:cNvSpPr/>
          <p:nvPr/>
        </p:nvSpPr>
        <p:spPr>
          <a:xfrm>
            <a:off x="3376027" y="5257800"/>
            <a:ext cx="1038459"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0x960</a:t>
            </a:r>
          </a:p>
        </p:txBody>
      </p:sp>
      <p:sp>
        <p:nvSpPr>
          <p:cNvPr id="55" name="Rectangle 54"/>
          <p:cNvSpPr/>
          <p:nvPr/>
        </p:nvSpPr>
        <p:spPr>
          <a:xfrm>
            <a:off x="4473397" y="5675597"/>
            <a:ext cx="944424"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100">
                <a:solidFill>
                  <a:srgbClr val="FF0000"/>
                </a:solidFill>
                <a:latin typeface="Times New Roman" panose="02020603050405020304" pitchFamily="18" charset="0"/>
                <a:cs typeface="Times New Roman" panose="02020603050405020304" pitchFamily="18" charset="0"/>
              </a:rPr>
              <a:t>NULL</a:t>
            </a:r>
          </a:p>
        </p:txBody>
      </p:sp>
      <p:sp>
        <p:nvSpPr>
          <p:cNvPr id="56" name="Rectangle 55"/>
          <p:cNvSpPr/>
          <p:nvPr/>
        </p:nvSpPr>
        <p:spPr>
          <a:xfrm>
            <a:off x="4301008" y="5271031"/>
            <a:ext cx="1034821"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0x964</a:t>
            </a:r>
          </a:p>
        </p:txBody>
      </p:sp>
      <p:sp>
        <p:nvSpPr>
          <p:cNvPr id="60" name="Rectangle 59"/>
          <p:cNvSpPr>
            <a:spLocks noChangeArrowheads="1"/>
          </p:cNvSpPr>
          <p:nvPr/>
        </p:nvSpPr>
        <p:spPr bwMode="auto">
          <a:xfrm>
            <a:off x="2464891" y="5911719"/>
            <a:ext cx="116410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err="1">
                <a:solidFill>
                  <a:srgbClr val="FF0000"/>
                </a:solidFill>
                <a:latin typeface="Times New Roman" panose="02020603050405020304" pitchFamily="18" charset="0"/>
                <a:cs typeface="Times New Roman" panose="02020603050405020304" pitchFamily="18" charset="0"/>
              </a:rPr>
              <a:t>L.pHead</a:t>
            </a:r>
            <a:endParaRPr lang="en-US" altLang="en-US" sz="2200">
              <a:solidFill>
                <a:srgbClr val="FF0000"/>
              </a:solidFill>
            </a:endParaRPr>
          </a:p>
        </p:txBody>
      </p:sp>
      <p:sp>
        <p:nvSpPr>
          <p:cNvPr id="63" name="Rectangle 62"/>
          <p:cNvSpPr>
            <a:spLocks noChangeArrowheads="1"/>
          </p:cNvSpPr>
          <p:nvPr/>
        </p:nvSpPr>
        <p:spPr bwMode="auto">
          <a:xfrm>
            <a:off x="5386088" y="5886232"/>
            <a:ext cx="116711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err="1">
                <a:solidFill>
                  <a:srgbClr val="FF0000"/>
                </a:solidFill>
                <a:latin typeface="Times New Roman" panose="02020603050405020304" pitchFamily="18" charset="0"/>
                <a:cs typeface="Times New Roman" panose="02020603050405020304" pitchFamily="18" charset="0"/>
              </a:rPr>
              <a:t>L.pTail</a:t>
            </a:r>
            <a:endParaRPr lang="en-US" altLang="en-US" sz="2200">
              <a:solidFill>
                <a:srgbClr val="FF0000"/>
              </a:solidFill>
            </a:endParaRPr>
          </a:p>
        </p:txBody>
      </p:sp>
      <p:sp>
        <p:nvSpPr>
          <p:cNvPr id="65" name="Rectangle 64"/>
          <p:cNvSpPr>
            <a:spLocks noChangeArrowheads="1"/>
          </p:cNvSpPr>
          <p:nvPr/>
        </p:nvSpPr>
        <p:spPr bwMode="auto">
          <a:xfrm>
            <a:off x="3151586" y="5436804"/>
            <a:ext cx="4042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800">
                <a:solidFill>
                  <a:srgbClr val="FF0000"/>
                </a:solidFill>
                <a:latin typeface="Times New Roman" panose="02020603050405020304" pitchFamily="18" charset="0"/>
                <a:cs typeface="Times New Roman" panose="02020603050405020304" pitchFamily="18" charset="0"/>
              </a:rPr>
              <a:t>L</a:t>
            </a:r>
            <a:endParaRPr lang="en-US" altLang="en-US" sz="2800">
              <a:solidFill>
                <a:srgbClr val="FF0000"/>
              </a:solidFill>
            </a:endParaRPr>
          </a:p>
        </p:txBody>
      </p:sp>
      <p:sp>
        <p:nvSpPr>
          <p:cNvPr id="4" name="Rectangle 3"/>
          <p:cNvSpPr/>
          <p:nvPr/>
        </p:nvSpPr>
        <p:spPr>
          <a:xfrm>
            <a:off x="533400" y="2668244"/>
            <a:ext cx="4470243" cy="369332"/>
          </a:xfrm>
          <a:prstGeom prst="rect">
            <a:avLst/>
          </a:prstGeom>
        </p:spPr>
        <p:txBody>
          <a:bodyPr wrap="square">
            <a:spAutoFit/>
          </a:bodyPr>
          <a:lstStyle/>
          <a:p>
            <a:endParaRPr lang="en-US"/>
          </a:p>
        </p:txBody>
      </p:sp>
      <p:sp>
        <p:nvSpPr>
          <p:cNvPr id="6" name="Rectangle 5"/>
          <p:cNvSpPr/>
          <p:nvPr/>
        </p:nvSpPr>
        <p:spPr>
          <a:xfrm>
            <a:off x="2590800" y="2334584"/>
            <a:ext cx="3122370" cy="1200329"/>
          </a:xfrm>
          <a:prstGeom prst="rect">
            <a:avLst/>
          </a:prstGeom>
          <a:ln w="28575">
            <a:solidFill>
              <a:srgbClr val="FF0000"/>
            </a:solidFill>
          </a:ln>
        </p:spPr>
        <p:txBody>
          <a:bodyPr wrap="square">
            <a:spAutoFit/>
          </a:bodyPr>
          <a:lstStyle/>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a:t>
            </a:r>
            <a:r>
              <a:rPr lang="en-US">
                <a:solidFill>
                  <a:srgbClr val="483D8B"/>
                </a:solidFill>
                <a:latin typeface="Consolas" panose="020B0609020204030204" pitchFamily="49" charset="0"/>
              </a:rPr>
              <a:t>main</a:t>
            </a:r>
            <a:r>
              <a:rPr lang="en-US">
                <a:solidFill>
                  <a:srgbClr val="000000"/>
                </a:solidFill>
                <a:latin typeface="Consolas" panose="020B0609020204030204" pitchFamily="49" charset="0"/>
              </a:rPr>
              <a:t>() {</a:t>
            </a:r>
          </a:p>
          <a:p>
            <a:pPr lvl="1"/>
            <a:r>
              <a:rPr lang="en-US">
                <a:solidFill>
                  <a:srgbClr val="008B8B"/>
                </a:solidFill>
                <a:latin typeface="Consolas" panose="020B0609020204030204" pitchFamily="49" charset="0"/>
              </a:rPr>
              <a:t>LIST</a:t>
            </a:r>
            <a:r>
              <a:rPr lang="en-US">
                <a:solidFill>
                  <a:srgbClr val="000000"/>
                </a:solidFill>
                <a:latin typeface="Consolas" panose="020B0609020204030204" pitchFamily="49" charset="0"/>
              </a:rPr>
              <a:t> L;</a:t>
            </a:r>
          </a:p>
          <a:p>
            <a:pPr lvl="1"/>
            <a:r>
              <a:rPr lang="en-US">
                <a:solidFill>
                  <a:srgbClr val="483D8B"/>
                </a:solidFill>
                <a:latin typeface="Consolas" panose="020B0609020204030204" pitchFamily="49" charset="0"/>
              </a:rPr>
              <a:t>CreateEmptyList</a:t>
            </a:r>
            <a:r>
              <a:rPr lang="en-US">
                <a:solidFill>
                  <a:srgbClr val="000000"/>
                </a:solidFill>
                <a:latin typeface="Consolas" panose="020B0609020204030204" pitchFamily="49" charset="0"/>
              </a:rPr>
              <a:t>(L);</a:t>
            </a:r>
          </a:p>
          <a:p>
            <a:r>
              <a:rPr lang="en-US">
                <a:solidFill>
                  <a:srgbClr val="000000"/>
                </a:solidFill>
                <a:latin typeface="Consolas" panose="020B0609020204030204" pitchFamily="49" charset="0"/>
              </a:rPr>
              <a:t>}</a:t>
            </a:r>
            <a:endParaRPr lang="en-US"/>
          </a:p>
        </p:txBody>
      </p:sp>
    </p:spTree>
    <p:extLst>
      <p:ext uri="{BB962C8B-B14F-4D97-AF65-F5344CB8AC3E}">
        <p14:creationId xmlns:p14="http://schemas.microsoft.com/office/powerpoint/2010/main" val="3051642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25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childTnLst>
                                </p:cTn>
                              </p:par>
                            </p:childTnLst>
                          </p:cTn>
                        </p:par>
                        <p:par>
                          <p:cTn id="12" fill="hold">
                            <p:stCondLst>
                              <p:cond delay="1250"/>
                            </p:stCondLst>
                            <p:childTnLst>
                              <p:par>
                                <p:cTn id="13" presetID="10" presetClass="entr" presetSubtype="0" fill="hold" nodeType="after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fade">
                                      <p:cBhvr>
                                        <p:cTn id="15" dur="500"/>
                                        <p:tgtEl>
                                          <p:spTgt spid="6">
                                            <p:txEl>
                                              <p:pRg st="3" end="3"/>
                                            </p:txEl>
                                          </p:spTgt>
                                        </p:tgtEl>
                                      </p:cBhvr>
                                    </p:animEffect>
                                  </p:childTnLst>
                                </p:cTn>
                              </p:par>
                            </p:childTnLst>
                          </p:cTn>
                        </p:par>
                        <p:par>
                          <p:cTn id="16" fill="hold">
                            <p:stCondLst>
                              <p:cond delay="1750"/>
                            </p:stCondLst>
                            <p:childTnLst>
                              <p:par>
                                <p:cTn id="17" presetID="10" presetClass="entr" presetSubtype="0" fill="hold" nodeType="afterEffect">
                                  <p:stCondLst>
                                    <p:cond delay="50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500"/>
                                        <p:tgtEl>
                                          <p:spTgt spid="6">
                                            <p:txEl>
                                              <p:pRg st="1" end="1"/>
                                            </p:txEl>
                                          </p:spTgt>
                                        </p:tgtEl>
                                      </p:cBhvr>
                                    </p:animEffect>
                                  </p:childTnLst>
                                </p:cTn>
                              </p:par>
                            </p:childTnLst>
                          </p:cTn>
                        </p:par>
                        <p:par>
                          <p:cTn id="20" fill="hold">
                            <p:stCondLst>
                              <p:cond delay="2750"/>
                            </p:stCondLst>
                            <p:childTnLst>
                              <p:par>
                                <p:cTn id="21" presetID="10" presetClass="entr" presetSubtype="0" fill="hold" grpId="0" nodeType="afterEffect">
                                  <p:stCondLst>
                                    <p:cond delay="250"/>
                                  </p:stCondLst>
                                  <p:childTnLst>
                                    <p:set>
                                      <p:cBhvr>
                                        <p:cTn id="22" dur="1" fill="hold">
                                          <p:stCondLst>
                                            <p:cond delay="0"/>
                                          </p:stCondLst>
                                        </p:cTn>
                                        <p:tgtEl>
                                          <p:spTgt spid="65"/>
                                        </p:tgtEl>
                                        <p:attrNameLst>
                                          <p:attrName>style.visibility</p:attrName>
                                        </p:attrNameLst>
                                      </p:cBhvr>
                                      <p:to>
                                        <p:strVal val="visible"/>
                                      </p:to>
                                    </p:set>
                                    <p:animEffect transition="in" filter="fade">
                                      <p:cBhvr>
                                        <p:cTn id="23" dur="500"/>
                                        <p:tgtEl>
                                          <p:spTgt spid="65"/>
                                        </p:tgtEl>
                                      </p:cBhvr>
                                    </p:animEffect>
                                  </p:childTnLst>
                                </p:cTn>
                              </p:par>
                            </p:childTnLst>
                          </p:cTn>
                        </p:par>
                        <p:par>
                          <p:cTn id="24" fill="hold">
                            <p:stCondLst>
                              <p:cond delay="3500"/>
                            </p:stCondLst>
                            <p:childTnLst>
                              <p:par>
                                <p:cTn id="25" presetID="10" presetClass="entr" presetSubtype="0" fill="hold" grpId="0" nodeType="afterEffect">
                                  <p:stCondLst>
                                    <p:cond delay="25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par>
                          <p:cTn id="28" fill="hold">
                            <p:stCondLst>
                              <p:cond delay="4250"/>
                            </p:stCondLst>
                            <p:childTnLst>
                              <p:par>
                                <p:cTn id="29" presetID="10" presetClass="entr" presetSubtype="0" fill="hold" grpId="0" nodeType="afterEffect">
                                  <p:stCondLst>
                                    <p:cond delay="250"/>
                                  </p:stCondLst>
                                  <p:childTnLst>
                                    <p:set>
                                      <p:cBhvr>
                                        <p:cTn id="30" dur="1" fill="hold">
                                          <p:stCondLst>
                                            <p:cond delay="0"/>
                                          </p:stCondLst>
                                        </p:cTn>
                                        <p:tgtEl>
                                          <p:spTgt spid="54"/>
                                        </p:tgtEl>
                                        <p:attrNameLst>
                                          <p:attrName>style.visibility</p:attrName>
                                        </p:attrNameLst>
                                      </p:cBhvr>
                                      <p:to>
                                        <p:strVal val="visible"/>
                                      </p:to>
                                    </p:set>
                                    <p:animEffect transition="in" filter="fade">
                                      <p:cBhvr>
                                        <p:cTn id="31" dur="500"/>
                                        <p:tgtEl>
                                          <p:spTgt spid="54"/>
                                        </p:tgtEl>
                                      </p:cBhvr>
                                    </p:animEffect>
                                  </p:childTnLst>
                                </p:cTn>
                              </p:par>
                            </p:childTnLst>
                          </p:cTn>
                        </p:par>
                        <p:par>
                          <p:cTn id="32" fill="hold">
                            <p:stCondLst>
                              <p:cond delay="5000"/>
                            </p:stCondLst>
                            <p:childTnLst>
                              <p:par>
                                <p:cTn id="33" presetID="10" presetClass="entr" presetSubtype="0" fill="hold" grpId="0" nodeType="afterEffect">
                                  <p:stCondLst>
                                    <p:cond delay="250"/>
                                  </p:stCondLst>
                                  <p:childTnLst>
                                    <p:set>
                                      <p:cBhvr>
                                        <p:cTn id="34" dur="1" fill="hold">
                                          <p:stCondLst>
                                            <p:cond delay="0"/>
                                          </p:stCondLst>
                                        </p:cTn>
                                        <p:tgtEl>
                                          <p:spTgt spid="55"/>
                                        </p:tgtEl>
                                        <p:attrNameLst>
                                          <p:attrName>style.visibility</p:attrName>
                                        </p:attrNameLst>
                                      </p:cBhvr>
                                      <p:to>
                                        <p:strVal val="visible"/>
                                      </p:to>
                                    </p:set>
                                    <p:animEffect transition="in" filter="fade">
                                      <p:cBhvr>
                                        <p:cTn id="35" dur="500"/>
                                        <p:tgtEl>
                                          <p:spTgt spid="55"/>
                                        </p:tgtEl>
                                      </p:cBhvr>
                                    </p:animEffect>
                                  </p:childTnLst>
                                </p:cTn>
                              </p:par>
                            </p:childTnLst>
                          </p:cTn>
                        </p:par>
                        <p:par>
                          <p:cTn id="36" fill="hold">
                            <p:stCondLst>
                              <p:cond delay="5750"/>
                            </p:stCondLst>
                            <p:childTnLst>
                              <p:par>
                                <p:cTn id="37" presetID="10" presetClass="entr" presetSubtype="0" fill="hold" grpId="0" nodeType="afterEffect">
                                  <p:stCondLst>
                                    <p:cond delay="250"/>
                                  </p:stCondLst>
                                  <p:childTnLst>
                                    <p:set>
                                      <p:cBhvr>
                                        <p:cTn id="38" dur="1" fill="hold">
                                          <p:stCondLst>
                                            <p:cond delay="0"/>
                                          </p:stCondLst>
                                        </p:cTn>
                                        <p:tgtEl>
                                          <p:spTgt spid="56"/>
                                        </p:tgtEl>
                                        <p:attrNameLst>
                                          <p:attrName>style.visibility</p:attrName>
                                        </p:attrNameLst>
                                      </p:cBhvr>
                                      <p:to>
                                        <p:strVal val="visible"/>
                                      </p:to>
                                    </p:set>
                                    <p:animEffect transition="in" filter="fade">
                                      <p:cBhvr>
                                        <p:cTn id="39" dur="500"/>
                                        <p:tgtEl>
                                          <p:spTgt spid="56"/>
                                        </p:tgtEl>
                                      </p:cBhvr>
                                    </p:animEffect>
                                  </p:childTnLst>
                                </p:cTn>
                              </p:par>
                            </p:childTnLst>
                          </p:cTn>
                        </p:par>
                        <p:par>
                          <p:cTn id="40" fill="hold">
                            <p:stCondLst>
                              <p:cond delay="6500"/>
                            </p:stCondLst>
                            <p:childTnLst>
                              <p:par>
                                <p:cTn id="41" presetID="10" presetClass="entr" presetSubtype="0" fill="hold" grpId="0" nodeType="afterEffect">
                                  <p:stCondLst>
                                    <p:cond delay="0"/>
                                  </p:stCondLst>
                                  <p:childTnLst>
                                    <p:set>
                                      <p:cBhvr>
                                        <p:cTn id="42" dur="1" fill="hold">
                                          <p:stCondLst>
                                            <p:cond delay="0"/>
                                          </p:stCondLst>
                                        </p:cTn>
                                        <p:tgtEl>
                                          <p:spTgt spid="60"/>
                                        </p:tgtEl>
                                        <p:attrNameLst>
                                          <p:attrName>style.visibility</p:attrName>
                                        </p:attrNameLst>
                                      </p:cBhvr>
                                      <p:to>
                                        <p:strVal val="visible"/>
                                      </p:to>
                                    </p:set>
                                    <p:animEffect transition="in" filter="fade">
                                      <p:cBhvr>
                                        <p:cTn id="43" dur="500"/>
                                        <p:tgtEl>
                                          <p:spTgt spid="60"/>
                                        </p:tgtEl>
                                      </p:cBhvr>
                                    </p:animEffect>
                                  </p:childTnLst>
                                </p:cTn>
                              </p:par>
                            </p:childTnLst>
                          </p:cTn>
                        </p:par>
                        <p:par>
                          <p:cTn id="44" fill="hold">
                            <p:stCondLst>
                              <p:cond delay="7000"/>
                            </p:stCondLst>
                            <p:childTnLst>
                              <p:par>
                                <p:cTn id="45" presetID="10" presetClass="entr" presetSubtype="0" fill="hold" grpId="0" nodeType="afterEffect">
                                  <p:stCondLst>
                                    <p:cond delay="250"/>
                                  </p:stCondLst>
                                  <p:childTnLst>
                                    <p:set>
                                      <p:cBhvr>
                                        <p:cTn id="46" dur="1" fill="hold">
                                          <p:stCondLst>
                                            <p:cond delay="0"/>
                                          </p:stCondLst>
                                        </p:cTn>
                                        <p:tgtEl>
                                          <p:spTgt spid="63"/>
                                        </p:tgtEl>
                                        <p:attrNameLst>
                                          <p:attrName>style.visibility</p:attrName>
                                        </p:attrNameLst>
                                      </p:cBhvr>
                                      <p:to>
                                        <p:strVal val="visible"/>
                                      </p:to>
                                    </p:set>
                                    <p:animEffect transition="in" filter="fade">
                                      <p:cBhvr>
                                        <p:cTn id="47" dur="500"/>
                                        <p:tgtEl>
                                          <p:spTgt spid="63"/>
                                        </p:tgtEl>
                                      </p:cBhvr>
                                    </p:animEffect>
                                  </p:childTnLst>
                                </p:cTn>
                              </p:par>
                            </p:childTnLst>
                          </p:cTn>
                        </p:par>
                        <p:par>
                          <p:cTn id="48" fill="hold">
                            <p:stCondLst>
                              <p:cond delay="7750"/>
                            </p:stCondLst>
                            <p:childTnLst>
                              <p:par>
                                <p:cTn id="49" presetID="10" presetClass="entr" presetSubtype="0" fill="hold" nodeType="afterEffect">
                                  <p:stCondLst>
                                    <p:cond delay="1000"/>
                                  </p:stCondLst>
                                  <p:childTnLst>
                                    <p:set>
                                      <p:cBhvr>
                                        <p:cTn id="50" dur="1" fill="hold">
                                          <p:stCondLst>
                                            <p:cond delay="0"/>
                                          </p:stCondLst>
                                        </p:cTn>
                                        <p:tgtEl>
                                          <p:spTgt spid="6">
                                            <p:txEl>
                                              <p:pRg st="2" end="2"/>
                                            </p:txEl>
                                          </p:spTgt>
                                        </p:tgtEl>
                                        <p:attrNameLst>
                                          <p:attrName>style.visibility</p:attrName>
                                        </p:attrNameLst>
                                      </p:cBhvr>
                                      <p:to>
                                        <p:strVal val="visible"/>
                                      </p:to>
                                    </p:set>
                                    <p:animEffect transition="in" filter="fade">
                                      <p:cBhvr>
                                        <p:cTn id="51" dur="500"/>
                                        <p:tgtEl>
                                          <p:spTgt spid="6">
                                            <p:txEl>
                                              <p:pRg st="2" end="2"/>
                                            </p:txEl>
                                          </p:spTgt>
                                        </p:tgtEl>
                                      </p:cBhvr>
                                    </p:animEffect>
                                  </p:childTnLst>
                                </p:cTn>
                              </p:par>
                            </p:childTnLst>
                          </p:cTn>
                        </p:par>
                        <p:par>
                          <p:cTn id="52" fill="hold">
                            <p:stCondLst>
                              <p:cond delay="9250"/>
                            </p:stCondLst>
                            <p:childTnLst>
                              <p:par>
                                <p:cTn id="53" presetID="10" presetClass="entr" presetSubtype="0" fill="hold" nodeType="afterEffect">
                                  <p:stCondLst>
                                    <p:cond delay="500"/>
                                  </p:stCondLst>
                                  <p:childTnLst>
                                    <p:set>
                                      <p:cBhvr>
                                        <p:cTn id="54" dur="1" fill="hold">
                                          <p:stCondLst>
                                            <p:cond delay="0"/>
                                          </p:stCondLst>
                                        </p:cTn>
                                        <p:tgtEl>
                                          <p:spTgt spid="53">
                                            <p:txEl>
                                              <p:pRg st="0" end="0"/>
                                            </p:txEl>
                                          </p:spTgt>
                                        </p:tgtEl>
                                        <p:attrNameLst>
                                          <p:attrName>style.visibility</p:attrName>
                                        </p:attrNameLst>
                                      </p:cBhvr>
                                      <p:to>
                                        <p:strVal val="visible"/>
                                      </p:to>
                                    </p:set>
                                    <p:animEffect transition="in" filter="fade">
                                      <p:cBhvr>
                                        <p:cTn id="55" dur="500"/>
                                        <p:tgtEl>
                                          <p:spTgt spid="53">
                                            <p:txEl>
                                              <p:pRg st="0" end="0"/>
                                            </p:txEl>
                                          </p:spTgt>
                                        </p:tgtEl>
                                      </p:cBhvr>
                                    </p:animEffect>
                                  </p:childTnLst>
                                </p:cTn>
                              </p:par>
                            </p:childTnLst>
                          </p:cTn>
                        </p:par>
                        <p:par>
                          <p:cTn id="56" fill="hold">
                            <p:stCondLst>
                              <p:cond delay="10250"/>
                            </p:stCondLst>
                            <p:childTnLst>
                              <p:par>
                                <p:cTn id="57" presetID="10" presetClass="entr" presetSubtype="0" fill="hold" nodeType="afterEffect">
                                  <p:stCondLst>
                                    <p:cond delay="500"/>
                                  </p:stCondLst>
                                  <p:childTnLst>
                                    <p:set>
                                      <p:cBhvr>
                                        <p:cTn id="58" dur="1" fill="hold">
                                          <p:stCondLst>
                                            <p:cond delay="0"/>
                                          </p:stCondLst>
                                        </p:cTn>
                                        <p:tgtEl>
                                          <p:spTgt spid="55">
                                            <p:txEl>
                                              <p:pRg st="0" end="0"/>
                                            </p:txEl>
                                          </p:spTgt>
                                        </p:tgtEl>
                                        <p:attrNameLst>
                                          <p:attrName>style.visibility</p:attrName>
                                        </p:attrNameLst>
                                      </p:cBhvr>
                                      <p:to>
                                        <p:strVal val="visible"/>
                                      </p:to>
                                    </p:set>
                                    <p:animEffect transition="in" filter="fade">
                                      <p:cBhvr>
                                        <p:cTn id="59"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p:bldP spid="55" grpId="0" animBg="1"/>
      <p:bldP spid="56" grpId="0"/>
      <p:bldP spid="60" grpId="0"/>
      <p:bldP spid="63" grpId="0"/>
      <p:bldP spid="65" grpId="0"/>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noFill/>
          <a:ln/>
        </p:spPr>
        <p:txBody>
          <a:bodyPr vert="horz" lIns="91440" tIns="45720" rIns="91440" bIns="45720" rtlCol="0" anchor="b">
            <a:normAutofit/>
          </a:bodyPr>
          <a:lstStyle/>
          <a:p>
            <a:r>
              <a:rPr lang="en-US" sz="2200"/>
              <a:t>Ví dụ: Quá trình Thêm từng phần tử vào danh sách (tt)</a:t>
            </a:r>
            <a:endParaRPr lang="en-US" altLang="en-US" sz="2200"/>
          </a:p>
        </p:txBody>
      </p:sp>
      <p:sp>
        <p:nvSpPr>
          <p:cNvPr id="3" name="Content Placeholder 2"/>
          <p:cNvSpPr>
            <a:spLocks noGrp="1"/>
          </p:cNvSpPr>
          <p:nvPr>
            <p:ph idx="1"/>
          </p:nvPr>
        </p:nvSpPr>
        <p:spPr/>
        <p:txBody>
          <a:bodyPr>
            <a:normAutofit/>
          </a:bodyPr>
          <a:lstStyle/>
          <a:p>
            <a:pPr lvl="1" algn="just">
              <a:defRPr/>
            </a:pPr>
            <a:r>
              <a:rPr lang="en-US"/>
              <a:t>Thêm 5 vào danh sách.</a:t>
            </a:r>
            <a:endParaRPr lang="vi-VN"/>
          </a:p>
          <a:p>
            <a:pPr lvl="1" algn="just">
              <a:defRPr/>
            </a:pPr>
            <a:endParaRPr lang="en-US"/>
          </a:p>
        </p:txBody>
      </p:sp>
      <p:sp>
        <p:nvSpPr>
          <p:cNvPr id="553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vi-VN" altLang="en-US">
                <a:solidFill>
                  <a:schemeClr val="bg1"/>
                </a:solidFill>
                <a:latin typeface="Tahoma" panose="020B0604030504040204" pitchFamily="34" charset="0"/>
              </a:rPr>
              <a:t>DSA</a:t>
            </a:r>
            <a:endParaRPr lang="en-US" altLang="en-US">
              <a:solidFill>
                <a:schemeClr val="bg1"/>
              </a:solidFill>
              <a:latin typeface="Tahoma" panose="020B0604030504040204" pitchFamily="34" charset="0"/>
            </a:endParaRPr>
          </a:p>
        </p:txBody>
      </p:sp>
      <p:sp>
        <p:nvSpPr>
          <p:cNvPr id="2" name="Slide Number Placeholder 1"/>
          <p:cNvSpPr>
            <a:spLocks noGrp="1"/>
          </p:cNvSpPr>
          <p:nvPr>
            <p:ph type="sldNum" sz="quarter" idx="12"/>
          </p:nvPr>
        </p:nvSpPr>
        <p:spPr/>
        <p:txBody>
          <a:bodyPr/>
          <a:lstStyle/>
          <a:p>
            <a:pPr>
              <a:defRPr/>
            </a:pPr>
            <a:fld id="{E5AF3471-6A55-4EC1-8B58-0AAF3FA86DEC}" type="slidenum">
              <a:rPr lang="en-US" smtClean="0"/>
              <a:pPr>
                <a:defRPr/>
              </a:pPr>
              <a:t>27</a:t>
            </a:fld>
            <a:endParaRPr lang="en-US"/>
          </a:p>
        </p:txBody>
      </p:sp>
      <p:sp>
        <p:nvSpPr>
          <p:cNvPr id="23" name="Rectangle 22"/>
          <p:cNvSpPr/>
          <p:nvPr/>
        </p:nvSpPr>
        <p:spPr>
          <a:xfrm>
            <a:off x="381000" y="1431559"/>
            <a:ext cx="8382000" cy="489304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24" name="Rectangle 23"/>
          <p:cNvSpPr>
            <a:spLocks noChangeArrowheads="1"/>
          </p:cNvSpPr>
          <p:nvPr/>
        </p:nvSpPr>
        <p:spPr bwMode="auto">
          <a:xfrm>
            <a:off x="328121" y="1461306"/>
            <a:ext cx="20970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a:latin typeface="Times New Roman" panose="02020603050405020304" pitchFamily="18" charset="0"/>
                <a:cs typeface="Times New Roman" panose="02020603050405020304" pitchFamily="18" charset="0"/>
              </a:rPr>
              <a:t>Memory Layout </a:t>
            </a:r>
            <a:endParaRPr lang="en-US" altLang="en-US" sz="2200"/>
          </a:p>
        </p:txBody>
      </p:sp>
      <p:sp>
        <p:nvSpPr>
          <p:cNvPr id="36" name="Rectangle 35"/>
          <p:cNvSpPr/>
          <p:nvPr/>
        </p:nvSpPr>
        <p:spPr>
          <a:xfrm>
            <a:off x="677582" y="3389306"/>
            <a:ext cx="666751"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5</a:t>
            </a:r>
          </a:p>
        </p:txBody>
      </p:sp>
      <p:sp>
        <p:nvSpPr>
          <p:cNvPr id="42" name="Rectangle 41"/>
          <p:cNvSpPr/>
          <p:nvPr/>
        </p:nvSpPr>
        <p:spPr>
          <a:xfrm>
            <a:off x="304800" y="2971510"/>
            <a:ext cx="1038459"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0xb80</a:t>
            </a:r>
          </a:p>
        </p:txBody>
      </p:sp>
      <p:sp>
        <p:nvSpPr>
          <p:cNvPr id="30" name="Rectangle 29"/>
          <p:cNvSpPr/>
          <p:nvPr/>
        </p:nvSpPr>
        <p:spPr>
          <a:xfrm>
            <a:off x="1343276" y="3389307"/>
            <a:ext cx="997526"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NULL</a:t>
            </a:r>
          </a:p>
        </p:txBody>
      </p:sp>
      <p:sp>
        <p:nvSpPr>
          <p:cNvPr id="32" name="Rectangle 31"/>
          <p:cNvSpPr/>
          <p:nvPr/>
        </p:nvSpPr>
        <p:spPr>
          <a:xfrm>
            <a:off x="1229781" y="2984741"/>
            <a:ext cx="1034821"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0xb84</a:t>
            </a:r>
          </a:p>
        </p:txBody>
      </p:sp>
      <p:sp>
        <p:nvSpPr>
          <p:cNvPr id="53" name="Rectangle 52"/>
          <p:cNvSpPr/>
          <p:nvPr/>
        </p:nvSpPr>
        <p:spPr>
          <a:xfrm>
            <a:off x="3571730" y="5675596"/>
            <a:ext cx="903349"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rgbClr val="FF0000"/>
                </a:solidFill>
                <a:latin typeface="Times New Roman" panose="02020603050405020304" pitchFamily="18" charset="0"/>
                <a:cs typeface="Times New Roman" panose="02020603050405020304" pitchFamily="18" charset="0"/>
              </a:rPr>
              <a:t>0xb80</a:t>
            </a:r>
          </a:p>
        </p:txBody>
      </p:sp>
      <p:sp>
        <p:nvSpPr>
          <p:cNvPr id="54" name="Rectangle 53"/>
          <p:cNvSpPr/>
          <p:nvPr/>
        </p:nvSpPr>
        <p:spPr>
          <a:xfrm>
            <a:off x="3376027" y="5257800"/>
            <a:ext cx="1038459"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0x960</a:t>
            </a:r>
          </a:p>
        </p:txBody>
      </p:sp>
      <p:sp>
        <p:nvSpPr>
          <p:cNvPr id="55" name="Rectangle 54"/>
          <p:cNvSpPr/>
          <p:nvPr/>
        </p:nvSpPr>
        <p:spPr>
          <a:xfrm>
            <a:off x="4473397" y="5675597"/>
            <a:ext cx="944424"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rgbClr val="FF0000"/>
                </a:solidFill>
                <a:latin typeface="Times New Roman" panose="02020603050405020304" pitchFamily="18" charset="0"/>
                <a:cs typeface="Times New Roman" panose="02020603050405020304" pitchFamily="18" charset="0"/>
              </a:rPr>
              <a:t>0xb80</a:t>
            </a:r>
          </a:p>
        </p:txBody>
      </p:sp>
      <p:sp>
        <p:nvSpPr>
          <p:cNvPr id="56" name="Rectangle 55"/>
          <p:cNvSpPr/>
          <p:nvPr/>
        </p:nvSpPr>
        <p:spPr>
          <a:xfrm>
            <a:off x="4301008" y="5271031"/>
            <a:ext cx="1034821"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0x964</a:t>
            </a:r>
          </a:p>
        </p:txBody>
      </p:sp>
      <p:cxnSp>
        <p:nvCxnSpPr>
          <p:cNvPr id="5" name="Connector: Curved 4"/>
          <p:cNvCxnSpPr>
            <a:stCxn id="53" idx="1"/>
            <a:endCxn id="36" idx="1"/>
          </p:cNvCxnSpPr>
          <p:nvPr/>
        </p:nvCxnSpPr>
        <p:spPr>
          <a:xfrm rot="10800000">
            <a:off x="677582" y="3667118"/>
            <a:ext cx="2894148" cy="2286290"/>
          </a:xfrm>
          <a:prstGeom prst="curvedConnector3">
            <a:avLst>
              <a:gd name="adj1" fmla="val 107899"/>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ctor: Curved 6"/>
          <p:cNvCxnSpPr>
            <a:cxnSpLocks/>
            <a:stCxn id="55" idx="3"/>
            <a:endCxn id="36" idx="1"/>
          </p:cNvCxnSpPr>
          <p:nvPr/>
        </p:nvCxnSpPr>
        <p:spPr>
          <a:xfrm flipH="1" flipV="1">
            <a:off x="677582" y="3667118"/>
            <a:ext cx="4740239" cy="2286291"/>
          </a:xfrm>
          <a:prstGeom prst="curvedConnector5">
            <a:avLst>
              <a:gd name="adj1" fmla="val -4823"/>
              <a:gd name="adj2" fmla="val 50000"/>
              <a:gd name="adj3" fmla="val 10482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a:spLocks noChangeArrowheads="1"/>
          </p:cNvSpPr>
          <p:nvPr/>
        </p:nvSpPr>
        <p:spPr bwMode="auto">
          <a:xfrm>
            <a:off x="2464891" y="5911719"/>
            <a:ext cx="116410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err="1">
                <a:solidFill>
                  <a:srgbClr val="FF0000"/>
                </a:solidFill>
                <a:latin typeface="Times New Roman" panose="02020603050405020304" pitchFamily="18" charset="0"/>
                <a:cs typeface="Times New Roman" panose="02020603050405020304" pitchFamily="18" charset="0"/>
              </a:rPr>
              <a:t>L.pHead</a:t>
            </a:r>
            <a:endParaRPr lang="en-US" altLang="en-US" sz="2200">
              <a:solidFill>
                <a:srgbClr val="FF0000"/>
              </a:solidFill>
            </a:endParaRPr>
          </a:p>
        </p:txBody>
      </p:sp>
      <p:sp>
        <p:nvSpPr>
          <p:cNvPr id="63" name="Rectangle 62"/>
          <p:cNvSpPr>
            <a:spLocks noChangeArrowheads="1"/>
          </p:cNvSpPr>
          <p:nvPr/>
        </p:nvSpPr>
        <p:spPr bwMode="auto">
          <a:xfrm>
            <a:off x="5386088" y="5886232"/>
            <a:ext cx="116711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err="1">
                <a:solidFill>
                  <a:srgbClr val="FF0000"/>
                </a:solidFill>
                <a:latin typeface="Times New Roman" panose="02020603050405020304" pitchFamily="18" charset="0"/>
                <a:cs typeface="Times New Roman" panose="02020603050405020304" pitchFamily="18" charset="0"/>
              </a:rPr>
              <a:t>L.pTail</a:t>
            </a:r>
            <a:endParaRPr lang="en-US" altLang="en-US" sz="2200">
              <a:solidFill>
                <a:srgbClr val="FF0000"/>
              </a:solidFill>
            </a:endParaRPr>
          </a:p>
        </p:txBody>
      </p:sp>
      <p:sp>
        <p:nvSpPr>
          <p:cNvPr id="65" name="Rectangle 64"/>
          <p:cNvSpPr>
            <a:spLocks noChangeArrowheads="1"/>
          </p:cNvSpPr>
          <p:nvPr/>
        </p:nvSpPr>
        <p:spPr bwMode="auto">
          <a:xfrm>
            <a:off x="3151586" y="5436804"/>
            <a:ext cx="4042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800">
                <a:solidFill>
                  <a:srgbClr val="FF0000"/>
                </a:solidFill>
                <a:latin typeface="Times New Roman" panose="02020603050405020304" pitchFamily="18" charset="0"/>
                <a:cs typeface="Times New Roman" panose="02020603050405020304" pitchFamily="18" charset="0"/>
              </a:rPr>
              <a:t>L</a:t>
            </a:r>
            <a:endParaRPr lang="en-US" altLang="en-US" sz="2800">
              <a:solidFill>
                <a:srgbClr val="FF0000"/>
              </a:solidFill>
            </a:endParaRPr>
          </a:p>
        </p:txBody>
      </p:sp>
      <p:sp>
        <p:nvSpPr>
          <p:cNvPr id="51" name="Rectangle 50"/>
          <p:cNvSpPr/>
          <p:nvPr/>
        </p:nvSpPr>
        <p:spPr>
          <a:xfrm>
            <a:off x="3742706" y="2168329"/>
            <a:ext cx="4258294" cy="1477328"/>
          </a:xfrm>
          <a:prstGeom prst="rect">
            <a:avLst/>
          </a:prstGeom>
          <a:ln w="28575">
            <a:solidFill>
              <a:srgbClr val="FF0000"/>
            </a:solidFill>
          </a:ln>
        </p:spPr>
        <p:txBody>
          <a:bodyPr wrap="square">
            <a:spAutoFit/>
          </a:bodyPr>
          <a:lstStyle/>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a:t>
            </a:r>
            <a:r>
              <a:rPr lang="en-US">
                <a:solidFill>
                  <a:srgbClr val="483D8B"/>
                </a:solidFill>
                <a:latin typeface="Consolas" panose="020B0609020204030204" pitchFamily="49" charset="0"/>
              </a:rPr>
              <a:t>main</a:t>
            </a:r>
            <a:r>
              <a:rPr lang="en-US">
                <a:solidFill>
                  <a:srgbClr val="000000"/>
                </a:solidFill>
                <a:latin typeface="Consolas" panose="020B0609020204030204" pitchFamily="49" charset="0"/>
              </a:rPr>
              <a:t>() {</a:t>
            </a:r>
          </a:p>
          <a:p>
            <a:pPr lvl="1"/>
            <a:r>
              <a:rPr lang="en-US">
                <a:solidFill>
                  <a:srgbClr val="008B8B"/>
                </a:solidFill>
                <a:latin typeface="Consolas" panose="020B0609020204030204" pitchFamily="49" charset="0"/>
              </a:rPr>
              <a:t>LIST</a:t>
            </a:r>
            <a:r>
              <a:rPr lang="en-US">
                <a:solidFill>
                  <a:srgbClr val="000000"/>
                </a:solidFill>
                <a:latin typeface="Consolas" panose="020B0609020204030204" pitchFamily="49" charset="0"/>
              </a:rPr>
              <a:t> L;</a:t>
            </a:r>
          </a:p>
          <a:p>
            <a:pPr lvl="1"/>
            <a:r>
              <a:rPr lang="en-US">
                <a:solidFill>
                  <a:srgbClr val="483D8B"/>
                </a:solidFill>
                <a:latin typeface="Consolas" panose="020B0609020204030204" pitchFamily="49" charset="0"/>
              </a:rPr>
              <a:t>CreateEmptyList</a:t>
            </a:r>
            <a:r>
              <a:rPr lang="en-US">
                <a:solidFill>
                  <a:srgbClr val="000000"/>
                </a:solidFill>
                <a:latin typeface="Consolas" panose="020B0609020204030204" pitchFamily="49" charset="0"/>
              </a:rPr>
              <a:t>(L);</a:t>
            </a:r>
          </a:p>
          <a:p>
            <a:pPr lvl="1"/>
            <a:r>
              <a:rPr lang="en-US">
                <a:solidFill>
                  <a:srgbClr val="483D8B"/>
                </a:solidFill>
                <a:latin typeface="Consolas" panose="020B0609020204030204" pitchFamily="49" charset="0"/>
              </a:rPr>
              <a:t>AddTail</a:t>
            </a:r>
            <a:r>
              <a:rPr lang="en-US">
                <a:solidFill>
                  <a:srgbClr val="000000"/>
                </a:solidFill>
                <a:latin typeface="Consolas" panose="020B0609020204030204" pitchFamily="49" charset="0"/>
              </a:rPr>
              <a:t>(L, </a:t>
            </a:r>
            <a:r>
              <a:rPr lang="en-US">
                <a:solidFill>
                  <a:srgbClr val="483D8B"/>
                </a:solidFill>
                <a:latin typeface="Consolas" panose="020B0609020204030204" pitchFamily="49" charset="0"/>
              </a:rPr>
              <a:t>CreateNode</a:t>
            </a:r>
            <a:r>
              <a:rPr lang="en-US">
                <a:solidFill>
                  <a:srgbClr val="000000"/>
                </a:solidFill>
                <a:latin typeface="Consolas" panose="020B0609020204030204" pitchFamily="49" charset="0"/>
              </a:rPr>
              <a:t>(5));</a:t>
            </a:r>
          </a:p>
          <a:p>
            <a:r>
              <a:rPr lang="en-US">
                <a:solidFill>
                  <a:srgbClr val="000000"/>
                </a:solidFill>
                <a:latin typeface="Consolas" panose="020B0609020204030204" pitchFamily="49" charset="0"/>
              </a:rPr>
              <a:t>}</a:t>
            </a:r>
            <a:endParaRPr lang="en-US"/>
          </a:p>
        </p:txBody>
      </p:sp>
    </p:spTree>
    <p:extLst>
      <p:ext uri="{BB962C8B-B14F-4D97-AF65-F5344CB8AC3E}">
        <p14:creationId xmlns:p14="http://schemas.microsoft.com/office/powerpoint/2010/main" val="3437562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noFill/>
          <a:ln/>
        </p:spPr>
        <p:txBody>
          <a:bodyPr vert="horz" lIns="91440" tIns="45720" rIns="91440" bIns="45720" rtlCol="0" anchor="b">
            <a:normAutofit/>
          </a:bodyPr>
          <a:lstStyle/>
          <a:p>
            <a:r>
              <a:rPr lang="en-US" sz="2200">
                <a:solidFill>
                  <a:prstClr val="white"/>
                </a:solidFill>
              </a:rPr>
              <a:t>Ví dụ: Quá trình Thêm từng phần tử vào danh sách (tt)</a:t>
            </a:r>
            <a:endParaRPr lang="en-US" altLang="en-US"/>
          </a:p>
        </p:txBody>
      </p:sp>
      <p:sp>
        <p:nvSpPr>
          <p:cNvPr id="3" name="Content Placeholder 2"/>
          <p:cNvSpPr>
            <a:spLocks noGrp="1"/>
          </p:cNvSpPr>
          <p:nvPr>
            <p:ph idx="1"/>
          </p:nvPr>
        </p:nvSpPr>
        <p:spPr/>
        <p:txBody>
          <a:bodyPr>
            <a:normAutofit/>
          </a:bodyPr>
          <a:lstStyle/>
          <a:p>
            <a:pPr lvl="1" algn="just">
              <a:defRPr/>
            </a:pPr>
            <a:r>
              <a:rPr lang="en-US"/>
              <a:t>Thêm 6 vào danh sách.</a:t>
            </a:r>
            <a:endParaRPr lang="vi-VN"/>
          </a:p>
          <a:p>
            <a:pPr lvl="1" algn="just">
              <a:defRPr/>
            </a:pPr>
            <a:endParaRPr lang="en-US"/>
          </a:p>
        </p:txBody>
      </p:sp>
      <p:sp>
        <p:nvSpPr>
          <p:cNvPr id="553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vi-VN" altLang="en-US">
                <a:solidFill>
                  <a:schemeClr val="bg1"/>
                </a:solidFill>
                <a:latin typeface="Tahoma" panose="020B0604030504040204" pitchFamily="34" charset="0"/>
              </a:rPr>
              <a:t>DSA</a:t>
            </a:r>
            <a:endParaRPr lang="en-US" altLang="en-US">
              <a:solidFill>
                <a:schemeClr val="bg1"/>
              </a:solidFill>
              <a:latin typeface="Tahoma" panose="020B0604030504040204" pitchFamily="34" charset="0"/>
            </a:endParaRPr>
          </a:p>
        </p:txBody>
      </p:sp>
      <p:sp>
        <p:nvSpPr>
          <p:cNvPr id="2" name="Slide Number Placeholder 1"/>
          <p:cNvSpPr>
            <a:spLocks noGrp="1"/>
          </p:cNvSpPr>
          <p:nvPr>
            <p:ph type="sldNum" sz="quarter" idx="12"/>
          </p:nvPr>
        </p:nvSpPr>
        <p:spPr/>
        <p:txBody>
          <a:bodyPr/>
          <a:lstStyle/>
          <a:p>
            <a:pPr>
              <a:defRPr/>
            </a:pPr>
            <a:fld id="{E5AF3471-6A55-4EC1-8B58-0AAF3FA86DEC}" type="slidenum">
              <a:rPr lang="en-US" smtClean="0"/>
              <a:pPr>
                <a:defRPr/>
              </a:pPr>
              <a:t>28</a:t>
            </a:fld>
            <a:endParaRPr lang="en-US"/>
          </a:p>
        </p:txBody>
      </p:sp>
      <p:sp>
        <p:nvSpPr>
          <p:cNvPr id="23" name="Rectangle 22"/>
          <p:cNvSpPr/>
          <p:nvPr/>
        </p:nvSpPr>
        <p:spPr>
          <a:xfrm>
            <a:off x="381000" y="1431559"/>
            <a:ext cx="8382000" cy="489304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24" name="Rectangle 23"/>
          <p:cNvSpPr>
            <a:spLocks noChangeArrowheads="1"/>
          </p:cNvSpPr>
          <p:nvPr/>
        </p:nvSpPr>
        <p:spPr bwMode="auto">
          <a:xfrm>
            <a:off x="328121" y="1461306"/>
            <a:ext cx="20970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a:latin typeface="Times New Roman" panose="02020603050405020304" pitchFamily="18" charset="0"/>
                <a:cs typeface="Times New Roman" panose="02020603050405020304" pitchFamily="18" charset="0"/>
              </a:rPr>
              <a:t>Memory Layout </a:t>
            </a:r>
            <a:endParaRPr lang="en-US" altLang="en-US" sz="2200"/>
          </a:p>
        </p:txBody>
      </p:sp>
      <p:sp>
        <p:nvSpPr>
          <p:cNvPr id="29" name="Rectangle 28"/>
          <p:cNvSpPr/>
          <p:nvPr/>
        </p:nvSpPr>
        <p:spPr>
          <a:xfrm>
            <a:off x="2677591" y="1806436"/>
            <a:ext cx="647700" cy="5543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6</a:t>
            </a:r>
          </a:p>
        </p:txBody>
      </p:sp>
      <p:sp>
        <p:nvSpPr>
          <p:cNvPr id="36" name="Rectangle 35"/>
          <p:cNvSpPr/>
          <p:nvPr/>
        </p:nvSpPr>
        <p:spPr>
          <a:xfrm>
            <a:off x="677582" y="3389306"/>
            <a:ext cx="666751"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5</a:t>
            </a:r>
          </a:p>
        </p:txBody>
      </p:sp>
      <p:sp>
        <p:nvSpPr>
          <p:cNvPr id="41" name="Rectangle 40"/>
          <p:cNvSpPr/>
          <p:nvPr/>
        </p:nvSpPr>
        <p:spPr>
          <a:xfrm>
            <a:off x="2057400" y="1371600"/>
            <a:ext cx="1287949" cy="576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0xa68</a:t>
            </a:r>
          </a:p>
        </p:txBody>
      </p:sp>
      <p:sp>
        <p:nvSpPr>
          <p:cNvPr id="42" name="Rectangle 41"/>
          <p:cNvSpPr/>
          <p:nvPr/>
        </p:nvSpPr>
        <p:spPr>
          <a:xfrm>
            <a:off x="304800" y="2971510"/>
            <a:ext cx="1038459"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0xb80</a:t>
            </a:r>
          </a:p>
        </p:txBody>
      </p:sp>
      <p:cxnSp>
        <p:nvCxnSpPr>
          <p:cNvPr id="31" name="Connector: Curved 30"/>
          <p:cNvCxnSpPr>
            <a:cxnSpLocks/>
            <a:stCxn id="30" idx="3"/>
            <a:endCxn id="29" idx="1"/>
          </p:cNvCxnSpPr>
          <p:nvPr/>
        </p:nvCxnSpPr>
        <p:spPr>
          <a:xfrm flipV="1">
            <a:off x="2265677" y="2083608"/>
            <a:ext cx="411914" cy="1583511"/>
          </a:xfrm>
          <a:prstGeom prst="curved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343276" y="3389307"/>
            <a:ext cx="922401"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0xa68</a:t>
            </a:r>
          </a:p>
        </p:txBody>
      </p:sp>
      <p:sp>
        <p:nvSpPr>
          <p:cNvPr id="32" name="Rectangle 31"/>
          <p:cNvSpPr/>
          <p:nvPr/>
        </p:nvSpPr>
        <p:spPr>
          <a:xfrm>
            <a:off x="1229781" y="2984741"/>
            <a:ext cx="1034821"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0xb84</a:t>
            </a:r>
          </a:p>
        </p:txBody>
      </p:sp>
      <p:sp>
        <p:nvSpPr>
          <p:cNvPr id="33" name="Rectangle 32"/>
          <p:cNvSpPr/>
          <p:nvPr/>
        </p:nvSpPr>
        <p:spPr>
          <a:xfrm>
            <a:off x="3330684" y="1806436"/>
            <a:ext cx="1029695" cy="5543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NULL</a:t>
            </a:r>
          </a:p>
        </p:txBody>
      </p:sp>
      <p:sp>
        <p:nvSpPr>
          <p:cNvPr id="35" name="Rectangle 34"/>
          <p:cNvSpPr/>
          <p:nvPr/>
        </p:nvSpPr>
        <p:spPr>
          <a:xfrm>
            <a:off x="3219271" y="1371600"/>
            <a:ext cx="1141108" cy="576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0xa6c</a:t>
            </a:r>
          </a:p>
        </p:txBody>
      </p:sp>
      <p:sp>
        <p:nvSpPr>
          <p:cNvPr id="53" name="Rectangle 52"/>
          <p:cNvSpPr/>
          <p:nvPr/>
        </p:nvSpPr>
        <p:spPr>
          <a:xfrm>
            <a:off x="3571730" y="5675596"/>
            <a:ext cx="903349"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rgbClr val="FF0000"/>
                </a:solidFill>
                <a:latin typeface="Times New Roman" panose="02020603050405020304" pitchFamily="18" charset="0"/>
                <a:cs typeface="Times New Roman" panose="02020603050405020304" pitchFamily="18" charset="0"/>
              </a:rPr>
              <a:t>0xb80</a:t>
            </a:r>
          </a:p>
        </p:txBody>
      </p:sp>
      <p:sp>
        <p:nvSpPr>
          <p:cNvPr id="54" name="Rectangle 53"/>
          <p:cNvSpPr/>
          <p:nvPr/>
        </p:nvSpPr>
        <p:spPr>
          <a:xfrm>
            <a:off x="3376027" y="5257800"/>
            <a:ext cx="1038459"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0x960</a:t>
            </a:r>
          </a:p>
        </p:txBody>
      </p:sp>
      <p:sp>
        <p:nvSpPr>
          <p:cNvPr id="55" name="Rectangle 54"/>
          <p:cNvSpPr/>
          <p:nvPr/>
        </p:nvSpPr>
        <p:spPr>
          <a:xfrm>
            <a:off x="4473397" y="5675597"/>
            <a:ext cx="944424"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rgbClr val="FF0000"/>
                </a:solidFill>
                <a:latin typeface="Times New Roman" panose="02020603050405020304" pitchFamily="18" charset="0"/>
                <a:cs typeface="Times New Roman" panose="02020603050405020304" pitchFamily="18" charset="0"/>
              </a:rPr>
              <a:t>0xa68</a:t>
            </a:r>
          </a:p>
        </p:txBody>
      </p:sp>
      <p:sp>
        <p:nvSpPr>
          <p:cNvPr id="56" name="Rectangle 55"/>
          <p:cNvSpPr/>
          <p:nvPr/>
        </p:nvSpPr>
        <p:spPr>
          <a:xfrm>
            <a:off x="4301008" y="5271031"/>
            <a:ext cx="1034821"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0x964</a:t>
            </a:r>
          </a:p>
        </p:txBody>
      </p:sp>
      <p:cxnSp>
        <p:nvCxnSpPr>
          <p:cNvPr id="5" name="Connector: Curved 4"/>
          <p:cNvCxnSpPr>
            <a:stCxn id="53" idx="1"/>
            <a:endCxn id="36" idx="1"/>
          </p:cNvCxnSpPr>
          <p:nvPr/>
        </p:nvCxnSpPr>
        <p:spPr>
          <a:xfrm rot="10800000">
            <a:off x="677582" y="3667118"/>
            <a:ext cx="2894148" cy="2286290"/>
          </a:xfrm>
          <a:prstGeom prst="curvedConnector3">
            <a:avLst>
              <a:gd name="adj1" fmla="val 107899"/>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ctor: Curved 6"/>
          <p:cNvCxnSpPr>
            <a:cxnSpLocks/>
            <a:stCxn id="55" idx="3"/>
            <a:endCxn id="29" idx="1"/>
          </p:cNvCxnSpPr>
          <p:nvPr/>
        </p:nvCxnSpPr>
        <p:spPr>
          <a:xfrm flipH="1" flipV="1">
            <a:off x="2677591" y="2083608"/>
            <a:ext cx="2740230" cy="3869801"/>
          </a:xfrm>
          <a:prstGeom prst="curvedConnector5">
            <a:avLst>
              <a:gd name="adj1" fmla="val -110617"/>
              <a:gd name="adj2" fmla="val 125191"/>
              <a:gd name="adj3" fmla="val 107908"/>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a:spLocks noChangeArrowheads="1"/>
          </p:cNvSpPr>
          <p:nvPr/>
        </p:nvSpPr>
        <p:spPr bwMode="auto">
          <a:xfrm>
            <a:off x="2464891" y="5911719"/>
            <a:ext cx="116410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err="1">
                <a:solidFill>
                  <a:srgbClr val="FF0000"/>
                </a:solidFill>
                <a:latin typeface="Times New Roman" panose="02020603050405020304" pitchFamily="18" charset="0"/>
                <a:cs typeface="Times New Roman" panose="02020603050405020304" pitchFamily="18" charset="0"/>
              </a:rPr>
              <a:t>L.pHead</a:t>
            </a:r>
            <a:endParaRPr lang="en-US" altLang="en-US" sz="2200">
              <a:solidFill>
                <a:srgbClr val="FF0000"/>
              </a:solidFill>
            </a:endParaRPr>
          </a:p>
        </p:txBody>
      </p:sp>
      <p:sp>
        <p:nvSpPr>
          <p:cNvPr id="63" name="Rectangle 62"/>
          <p:cNvSpPr>
            <a:spLocks noChangeArrowheads="1"/>
          </p:cNvSpPr>
          <p:nvPr/>
        </p:nvSpPr>
        <p:spPr bwMode="auto">
          <a:xfrm>
            <a:off x="5386088" y="5886232"/>
            <a:ext cx="116711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err="1">
                <a:solidFill>
                  <a:srgbClr val="FF0000"/>
                </a:solidFill>
                <a:latin typeface="Times New Roman" panose="02020603050405020304" pitchFamily="18" charset="0"/>
                <a:cs typeface="Times New Roman" panose="02020603050405020304" pitchFamily="18" charset="0"/>
              </a:rPr>
              <a:t>L.pTail</a:t>
            </a:r>
            <a:endParaRPr lang="en-US" altLang="en-US" sz="2200">
              <a:solidFill>
                <a:srgbClr val="FF0000"/>
              </a:solidFill>
            </a:endParaRPr>
          </a:p>
        </p:txBody>
      </p:sp>
      <p:sp>
        <p:nvSpPr>
          <p:cNvPr id="65" name="Rectangle 64"/>
          <p:cNvSpPr>
            <a:spLocks noChangeArrowheads="1"/>
          </p:cNvSpPr>
          <p:nvPr/>
        </p:nvSpPr>
        <p:spPr bwMode="auto">
          <a:xfrm>
            <a:off x="3151586" y="5436804"/>
            <a:ext cx="4042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800">
                <a:solidFill>
                  <a:srgbClr val="FF0000"/>
                </a:solidFill>
                <a:latin typeface="Times New Roman" panose="02020603050405020304" pitchFamily="18" charset="0"/>
                <a:cs typeface="Times New Roman" panose="02020603050405020304" pitchFamily="18" charset="0"/>
              </a:rPr>
              <a:t>L</a:t>
            </a:r>
            <a:endParaRPr lang="en-US" altLang="en-US" sz="2800">
              <a:solidFill>
                <a:srgbClr val="FF0000"/>
              </a:solidFill>
            </a:endParaRPr>
          </a:p>
        </p:txBody>
      </p:sp>
      <p:sp>
        <p:nvSpPr>
          <p:cNvPr id="51" name="Rectangle 50"/>
          <p:cNvSpPr/>
          <p:nvPr/>
        </p:nvSpPr>
        <p:spPr>
          <a:xfrm>
            <a:off x="3206682" y="3106031"/>
            <a:ext cx="4258294" cy="1754326"/>
          </a:xfrm>
          <a:prstGeom prst="rect">
            <a:avLst/>
          </a:prstGeom>
          <a:ln w="28575">
            <a:solidFill>
              <a:srgbClr val="FF0000"/>
            </a:solidFill>
          </a:ln>
        </p:spPr>
        <p:txBody>
          <a:bodyPr wrap="square">
            <a:spAutoFit/>
          </a:bodyPr>
          <a:lstStyle/>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a:t>
            </a:r>
            <a:r>
              <a:rPr lang="en-US">
                <a:solidFill>
                  <a:srgbClr val="483D8B"/>
                </a:solidFill>
                <a:latin typeface="Consolas" panose="020B0609020204030204" pitchFamily="49" charset="0"/>
              </a:rPr>
              <a:t>main</a:t>
            </a:r>
            <a:r>
              <a:rPr lang="en-US">
                <a:solidFill>
                  <a:srgbClr val="000000"/>
                </a:solidFill>
                <a:latin typeface="Consolas" panose="020B0609020204030204" pitchFamily="49" charset="0"/>
              </a:rPr>
              <a:t>() {</a:t>
            </a:r>
          </a:p>
          <a:p>
            <a:pPr lvl="1"/>
            <a:r>
              <a:rPr lang="en-US">
                <a:solidFill>
                  <a:srgbClr val="008B8B"/>
                </a:solidFill>
                <a:latin typeface="Consolas" panose="020B0609020204030204" pitchFamily="49" charset="0"/>
              </a:rPr>
              <a:t>LIST</a:t>
            </a:r>
            <a:r>
              <a:rPr lang="en-US">
                <a:solidFill>
                  <a:srgbClr val="000000"/>
                </a:solidFill>
                <a:latin typeface="Consolas" panose="020B0609020204030204" pitchFamily="49" charset="0"/>
              </a:rPr>
              <a:t> L;</a:t>
            </a:r>
          </a:p>
          <a:p>
            <a:pPr lvl="1"/>
            <a:r>
              <a:rPr lang="en-US">
                <a:solidFill>
                  <a:srgbClr val="483D8B"/>
                </a:solidFill>
                <a:latin typeface="Consolas" panose="020B0609020204030204" pitchFamily="49" charset="0"/>
              </a:rPr>
              <a:t>CreateEmptyList</a:t>
            </a:r>
            <a:r>
              <a:rPr lang="en-US">
                <a:solidFill>
                  <a:srgbClr val="000000"/>
                </a:solidFill>
                <a:latin typeface="Consolas" panose="020B0609020204030204" pitchFamily="49" charset="0"/>
              </a:rPr>
              <a:t>(L);</a:t>
            </a:r>
          </a:p>
          <a:p>
            <a:pPr lvl="1"/>
            <a:r>
              <a:rPr lang="en-US">
                <a:solidFill>
                  <a:srgbClr val="483D8B"/>
                </a:solidFill>
                <a:latin typeface="Consolas" panose="020B0609020204030204" pitchFamily="49" charset="0"/>
              </a:rPr>
              <a:t>AddTail</a:t>
            </a:r>
            <a:r>
              <a:rPr lang="en-US">
                <a:solidFill>
                  <a:srgbClr val="000000"/>
                </a:solidFill>
                <a:latin typeface="Consolas" panose="020B0609020204030204" pitchFamily="49" charset="0"/>
              </a:rPr>
              <a:t>(L, </a:t>
            </a:r>
            <a:r>
              <a:rPr lang="en-US">
                <a:solidFill>
                  <a:srgbClr val="483D8B"/>
                </a:solidFill>
                <a:latin typeface="Consolas" panose="020B0609020204030204" pitchFamily="49" charset="0"/>
              </a:rPr>
              <a:t>CreateNode</a:t>
            </a:r>
            <a:r>
              <a:rPr lang="en-US">
                <a:solidFill>
                  <a:srgbClr val="000000"/>
                </a:solidFill>
                <a:latin typeface="Consolas" panose="020B0609020204030204" pitchFamily="49" charset="0"/>
              </a:rPr>
              <a:t>(5));</a:t>
            </a:r>
          </a:p>
          <a:p>
            <a:pPr lvl="1"/>
            <a:r>
              <a:rPr lang="en-US">
                <a:solidFill>
                  <a:srgbClr val="483D8B"/>
                </a:solidFill>
                <a:latin typeface="Consolas" panose="020B0609020204030204" pitchFamily="49" charset="0"/>
              </a:rPr>
              <a:t>AddTail</a:t>
            </a:r>
            <a:r>
              <a:rPr lang="en-US">
                <a:solidFill>
                  <a:srgbClr val="000000"/>
                </a:solidFill>
                <a:latin typeface="Consolas" panose="020B0609020204030204" pitchFamily="49" charset="0"/>
              </a:rPr>
              <a:t>(L, </a:t>
            </a:r>
            <a:r>
              <a:rPr lang="en-US">
                <a:solidFill>
                  <a:srgbClr val="483D8B"/>
                </a:solidFill>
                <a:latin typeface="Consolas" panose="020B0609020204030204" pitchFamily="49" charset="0"/>
              </a:rPr>
              <a:t>CreateNode</a:t>
            </a:r>
            <a:r>
              <a:rPr lang="en-US">
                <a:solidFill>
                  <a:srgbClr val="000000"/>
                </a:solidFill>
                <a:latin typeface="Consolas" panose="020B0609020204030204" pitchFamily="49" charset="0"/>
              </a:rPr>
              <a:t>(6));</a:t>
            </a:r>
          </a:p>
          <a:p>
            <a:r>
              <a:rPr lang="en-US">
                <a:solidFill>
                  <a:srgbClr val="000000"/>
                </a:solidFill>
                <a:latin typeface="Consolas" panose="020B0609020204030204" pitchFamily="49" charset="0"/>
              </a:rPr>
              <a:t>}</a:t>
            </a:r>
            <a:endParaRPr lang="en-US"/>
          </a:p>
        </p:txBody>
      </p:sp>
    </p:spTree>
    <p:extLst>
      <p:ext uri="{BB962C8B-B14F-4D97-AF65-F5344CB8AC3E}">
        <p14:creationId xmlns:p14="http://schemas.microsoft.com/office/powerpoint/2010/main" val="2438052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noFill/>
          <a:ln/>
        </p:spPr>
        <p:txBody>
          <a:bodyPr vert="horz" lIns="91440" tIns="45720" rIns="91440" bIns="45720" rtlCol="0" anchor="b">
            <a:normAutofit/>
          </a:bodyPr>
          <a:lstStyle/>
          <a:p>
            <a:r>
              <a:rPr lang="en-US" sz="2200">
                <a:solidFill>
                  <a:prstClr val="white"/>
                </a:solidFill>
              </a:rPr>
              <a:t>Ví dụ: Quá trình Thêm từng phần tử vào danh sách (tt)</a:t>
            </a:r>
            <a:endParaRPr lang="en-US" altLang="en-US"/>
          </a:p>
        </p:txBody>
      </p:sp>
      <p:sp>
        <p:nvSpPr>
          <p:cNvPr id="3" name="Content Placeholder 2"/>
          <p:cNvSpPr>
            <a:spLocks noGrp="1"/>
          </p:cNvSpPr>
          <p:nvPr>
            <p:ph idx="1"/>
          </p:nvPr>
        </p:nvSpPr>
        <p:spPr/>
        <p:txBody>
          <a:bodyPr>
            <a:normAutofit/>
          </a:bodyPr>
          <a:lstStyle/>
          <a:p>
            <a:pPr lvl="1" algn="just">
              <a:defRPr/>
            </a:pPr>
            <a:r>
              <a:rPr lang="en-US"/>
              <a:t>Thêm 9 vào danh sách.</a:t>
            </a:r>
            <a:endParaRPr lang="vi-VN"/>
          </a:p>
        </p:txBody>
      </p:sp>
      <p:sp>
        <p:nvSpPr>
          <p:cNvPr id="553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vi-VN" altLang="en-US">
                <a:solidFill>
                  <a:schemeClr val="bg1"/>
                </a:solidFill>
                <a:latin typeface="Tahoma" panose="020B0604030504040204" pitchFamily="34" charset="0"/>
              </a:rPr>
              <a:t>DSA</a:t>
            </a:r>
            <a:endParaRPr lang="en-US" altLang="en-US">
              <a:solidFill>
                <a:schemeClr val="bg1"/>
              </a:solidFill>
              <a:latin typeface="Tahoma" panose="020B0604030504040204" pitchFamily="34" charset="0"/>
            </a:endParaRPr>
          </a:p>
        </p:txBody>
      </p:sp>
      <p:sp>
        <p:nvSpPr>
          <p:cNvPr id="2" name="Slide Number Placeholder 1"/>
          <p:cNvSpPr>
            <a:spLocks noGrp="1"/>
          </p:cNvSpPr>
          <p:nvPr>
            <p:ph type="sldNum" sz="quarter" idx="12"/>
          </p:nvPr>
        </p:nvSpPr>
        <p:spPr/>
        <p:txBody>
          <a:bodyPr/>
          <a:lstStyle/>
          <a:p>
            <a:pPr>
              <a:defRPr/>
            </a:pPr>
            <a:fld id="{E5AF3471-6A55-4EC1-8B58-0AAF3FA86DEC}" type="slidenum">
              <a:rPr lang="en-US" smtClean="0"/>
              <a:pPr>
                <a:defRPr/>
              </a:pPr>
              <a:t>29</a:t>
            </a:fld>
            <a:endParaRPr lang="en-US"/>
          </a:p>
        </p:txBody>
      </p:sp>
      <p:sp>
        <p:nvSpPr>
          <p:cNvPr id="23" name="Rectangle 22"/>
          <p:cNvSpPr/>
          <p:nvPr/>
        </p:nvSpPr>
        <p:spPr>
          <a:xfrm>
            <a:off x="381000" y="1431559"/>
            <a:ext cx="8382000" cy="489304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24" name="Rectangle 23"/>
          <p:cNvSpPr>
            <a:spLocks noChangeArrowheads="1"/>
          </p:cNvSpPr>
          <p:nvPr/>
        </p:nvSpPr>
        <p:spPr bwMode="auto">
          <a:xfrm>
            <a:off x="328121" y="1461306"/>
            <a:ext cx="20970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a:latin typeface="Times New Roman" panose="02020603050405020304" pitchFamily="18" charset="0"/>
                <a:cs typeface="Times New Roman" panose="02020603050405020304" pitchFamily="18" charset="0"/>
              </a:rPr>
              <a:t>Memory Layout </a:t>
            </a:r>
            <a:endParaRPr lang="en-US" altLang="en-US" sz="2200"/>
          </a:p>
        </p:txBody>
      </p:sp>
      <p:sp>
        <p:nvSpPr>
          <p:cNvPr id="28" name="Rectangle 27"/>
          <p:cNvSpPr/>
          <p:nvPr/>
        </p:nvSpPr>
        <p:spPr>
          <a:xfrm>
            <a:off x="2955763" y="4482930"/>
            <a:ext cx="647700" cy="5551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9</a:t>
            </a:r>
          </a:p>
        </p:txBody>
      </p:sp>
      <p:sp>
        <p:nvSpPr>
          <p:cNvPr id="29" name="Rectangle 28"/>
          <p:cNvSpPr/>
          <p:nvPr/>
        </p:nvSpPr>
        <p:spPr>
          <a:xfrm>
            <a:off x="2677591" y="1806436"/>
            <a:ext cx="647700" cy="5543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6</a:t>
            </a:r>
          </a:p>
        </p:txBody>
      </p:sp>
      <p:sp>
        <p:nvSpPr>
          <p:cNvPr id="36" name="Rectangle 35"/>
          <p:cNvSpPr/>
          <p:nvPr/>
        </p:nvSpPr>
        <p:spPr>
          <a:xfrm>
            <a:off x="677582" y="3389306"/>
            <a:ext cx="666751"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5</a:t>
            </a:r>
          </a:p>
        </p:txBody>
      </p:sp>
      <p:sp>
        <p:nvSpPr>
          <p:cNvPr id="40" name="Rectangle 39"/>
          <p:cNvSpPr/>
          <p:nvPr/>
        </p:nvSpPr>
        <p:spPr>
          <a:xfrm>
            <a:off x="2629367" y="4067290"/>
            <a:ext cx="974096" cy="515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0x200</a:t>
            </a:r>
          </a:p>
        </p:txBody>
      </p:sp>
      <p:sp>
        <p:nvSpPr>
          <p:cNvPr id="41" name="Rectangle 40"/>
          <p:cNvSpPr/>
          <p:nvPr/>
        </p:nvSpPr>
        <p:spPr>
          <a:xfrm>
            <a:off x="2057400" y="1371600"/>
            <a:ext cx="1287949" cy="576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0xa68</a:t>
            </a:r>
          </a:p>
        </p:txBody>
      </p:sp>
      <p:sp>
        <p:nvSpPr>
          <p:cNvPr id="42" name="Rectangle 41"/>
          <p:cNvSpPr/>
          <p:nvPr/>
        </p:nvSpPr>
        <p:spPr>
          <a:xfrm>
            <a:off x="304800" y="2971510"/>
            <a:ext cx="1038459"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0xb80</a:t>
            </a:r>
          </a:p>
        </p:txBody>
      </p:sp>
      <p:cxnSp>
        <p:nvCxnSpPr>
          <p:cNvPr id="31" name="Connector: Curved 30"/>
          <p:cNvCxnSpPr>
            <a:cxnSpLocks/>
            <a:stCxn id="30" idx="3"/>
            <a:endCxn id="29" idx="1"/>
          </p:cNvCxnSpPr>
          <p:nvPr/>
        </p:nvCxnSpPr>
        <p:spPr>
          <a:xfrm flipV="1">
            <a:off x="2265677" y="2083608"/>
            <a:ext cx="411914" cy="1583511"/>
          </a:xfrm>
          <a:prstGeom prst="curved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Connector: Curved 33"/>
          <p:cNvCxnSpPr>
            <a:cxnSpLocks/>
            <a:stCxn id="33" idx="3"/>
            <a:endCxn id="28" idx="1"/>
          </p:cNvCxnSpPr>
          <p:nvPr/>
        </p:nvCxnSpPr>
        <p:spPr>
          <a:xfrm flipH="1">
            <a:off x="2955763" y="2083608"/>
            <a:ext cx="1404616" cy="2676903"/>
          </a:xfrm>
          <a:prstGeom prst="curvedConnector5">
            <a:avLst>
              <a:gd name="adj1" fmla="val -16275"/>
              <a:gd name="adj2" fmla="val 49992"/>
              <a:gd name="adj3" fmla="val 116275"/>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343276" y="3389307"/>
            <a:ext cx="922401"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0xa68</a:t>
            </a:r>
          </a:p>
        </p:txBody>
      </p:sp>
      <p:sp>
        <p:nvSpPr>
          <p:cNvPr id="32" name="Rectangle 31"/>
          <p:cNvSpPr/>
          <p:nvPr/>
        </p:nvSpPr>
        <p:spPr>
          <a:xfrm>
            <a:off x="1229781" y="2984741"/>
            <a:ext cx="1034821"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0xb84</a:t>
            </a:r>
          </a:p>
        </p:txBody>
      </p:sp>
      <p:sp>
        <p:nvSpPr>
          <p:cNvPr id="33" name="Rectangle 32"/>
          <p:cNvSpPr/>
          <p:nvPr/>
        </p:nvSpPr>
        <p:spPr>
          <a:xfrm>
            <a:off x="3330684" y="1806436"/>
            <a:ext cx="1029695" cy="5543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0x200</a:t>
            </a:r>
          </a:p>
        </p:txBody>
      </p:sp>
      <p:sp>
        <p:nvSpPr>
          <p:cNvPr id="35" name="Rectangle 34"/>
          <p:cNvSpPr/>
          <p:nvPr/>
        </p:nvSpPr>
        <p:spPr>
          <a:xfrm>
            <a:off x="3219271" y="1371600"/>
            <a:ext cx="1141108" cy="576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0xa6c</a:t>
            </a:r>
          </a:p>
        </p:txBody>
      </p:sp>
      <p:sp>
        <p:nvSpPr>
          <p:cNvPr id="43" name="Rectangle 42"/>
          <p:cNvSpPr/>
          <p:nvPr/>
        </p:nvSpPr>
        <p:spPr>
          <a:xfrm>
            <a:off x="3603462" y="4482930"/>
            <a:ext cx="940173" cy="5551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NULL</a:t>
            </a:r>
          </a:p>
        </p:txBody>
      </p:sp>
      <p:sp>
        <p:nvSpPr>
          <p:cNvPr id="44" name="Rectangle 43"/>
          <p:cNvSpPr/>
          <p:nvPr/>
        </p:nvSpPr>
        <p:spPr>
          <a:xfrm>
            <a:off x="3471991" y="4067290"/>
            <a:ext cx="1163388" cy="515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0x204</a:t>
            </a:r>
          </a:p>
        </p:txBody>
      </p:sp>
      <p:sp>
        <p:nvSpPr>
          <p:cNvPr id="53" name="Rectangle 52"/>
          <p:cNvSpPr/>
          <p:nvPr/>
        </p:nvSpPr>
        <p:spPr>
          <a:xfrm>
            <a:off x="3571730" y="5675596"/>
            <a:ext cx="903349"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rgbClr val="FF0000"/>
                </a:solidFill>
                <a:latin typeface="Times New Roman" panose="02020603050405020304" pitchFamily="18" charset="0"/>
                <a:cs typeface="Times New Roman" panose="02020603050405020304" pitchFamily="18" charset="0"/>
              </a:rPr>
              <a:t>0xb80</a:t>
            </a:r>
          </a:p>
        </p:txBody>
      </p:sp>
      <p:sp>
        <p:nvSpPr>
          <p:cNvPr id="54" name="Rectangle 53"/>
          <p:cNvSpPr/>
          <p:nvPr/>
        </p:nvSpPr>
        <p:spPr>
          <a:xfrm>
            <a:off x="3376027" y="5257800"/>
            <a:ext cx="1038459"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0x960</a:t>
            </a:r>
          </a:p>
        </p:txBody>
      </p:sp>
      <p:sp>
        <p:nvSpPr>
          <p:cNvPr id="55" name="Rectangle 54"/>
          <p:cNvSpPr/>
          <p:nvPr/>
        </p:nvSpPr>
        <p:spPr>
          <a:xfrm>
            <a:off x="4473397" y="5675597"/>
            <a:ext cx="944424"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rgbClr val="FF0000"/>
                </a:solidFill>
                <a:latin typeface="Times New Roman" panose="02020603050405020304" pitchFamily="18" charset="0"/>
                <a:cs typeface="Times New Roman" panose="02020603050405020304" pitchFamily="18" charset="0"/>
              </a:rPr>
              <a:t>0x200</a:t>
            </a:r>
          </a:p>
        </p:txBody>
      </p:sp>
      <p:sp>
        <p:nvSpPr>
          <p:cNvPr id="56" name="Rectangle 55"/>
          <p:cNvSpPr/>
          <p:nvPr/>
        </p:nvSpPr>
        <p:spPr>
          <a:xfrm>
            <a:off x="4301008" y="5271031"/>
            <a:ext cx="1034821"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0x964</a:t>
            </a:r>
          </a:p>
        </p:txBody>
      </p:sp>
      <p:cxnSp>
        <p:nvCxnSpPr>
          <p:cNvPr id="5" name="Connector: Curved 4"/>
          <p:cNvCxnSpPr>
            <a:stCxn id="53" idx="1"/>
            <a:endCxn id="36" idx="1"/>
          </p:cNvCxnSpPr>
          <p:nvPr/>
        </p:nvCxnSpPr>
        <p:spPr>
          <a:xfrm rot="10800000">
            <a:off x="677582" y="3667118"/>
            <a:ext cx="2894148" cy="2286290"/>
          </a:xfrm>
          <a:prstGeom prst="curvedConnector3">
            <a:avLst>
              <a:gd name="adj1" fmla="val 107899"/>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ctor: Curved 6"/>
          <p:cNvCxnSpPr>
            <a:cxnSpLocks/>
            <a:stCxn id="55" idx="3"/>
            <a:endCxn id="28" idx="1"/>
          </p:cNvCxnSpPr>
          <p:nvPr/>
        </p:nvCxnSpPr>
        <p:spPr>
          <a:xfrm flipH="1" flipV="1">
            <a:off x="2955763" y="4760511"/>
            <a:ext cx="2462058" cy="1192898"/>
          </a:xfrm>
          <a:prstGeom prst="curvedConnector5">
            <a:avLst>
              <a:gd name="adj1" fmla="val -9285"/>
              <a:gd name="adj2" fmla="val 50010"/>
              <a:gd name="adj3" fmla="val 109285"/>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a:spLocks noChangeArrowheads="1"/>
          </p:cNvSpPr>
          <p:nvPr/>
        </p:nvSpPr>
        <p:spPr bwMode="auto">
          <a:xfrm>
            <a:off x="2464891" y="5911719"/>
            <a:ext cx="116410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err="1">
                <a:solidFill>
                  <a:srgbClr val="FF0000"/>
                </a:solidFill>
                <a:latin typeface="Times New Roman" panose="02020603050405020304" pitchFamily="18" charset="0"/>
                <a:cs typeface="Times New Roman" panose="02020603050405020304" pitchFamily="18" charset="0"/>
              </a:rPr>
              <a:t>L.pHead</a:t>
            </a:r>
            <a:endParaRPr lang="en-US" altLang="en-US" sz="2200">
              <a:solidFill>
                <a:srgbClr val="FF0000"/>
              </a:solidFill>
            </a:endParaRPr>
          </a:p>
        </p:txBody>
      </p:sp>
      <p:sp>
        <p:nvSpPr>
          <p:cNvPr id="63" name="Rectangle 62"/>
          <p:cNvSpPr>
            <a:spLocks noChangeArrowheads="1"/>
          </p:cNvSpPr>
          <p:nvPr/>
        </p:nvSpPr>
        <p:spPr bwMode="auto">
          <a:xfrm>
            <a:off x="5386088" y="5886232"/>
            <a:ext cx="116711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err="1">
                <a:solidFill>
                  <a:srgbClr val="FF0000"/>
                </a:solidFill>
                <a:latin typeface="Times New Roman" panose="02020603050405020304" pitchFamily="18" charset="0"/>
                <a:cs typeface="Times New Roman" panose="02020603050405020304" pitchFamily="18" charset="0"/>
              </a:rPr>
              <a:t>L.pTail</a:t>
            </a:r>
            <a:endParaRPr lang="en-US" altLang="en-US" sz="2200">
              <a:solidFill>
                <a:srgbClr val="FF0000"/>
              </a:solidFill>
            </a:endParaRPr>
          </a:p>
        </p:txBody>
      </p:sp>
      <p:sp>
        <p:nvSpPr>
          <p:cNvPr id="65" name="Rectangle 64"/>
          <p:cNvSpPr>
            <a:spLocks noChangeArrowheads="1"/>
          </p:cNvSpPr>
          <p:nvPr/>
        </p:nvSpPr>
        <p:spPr bwMode="auto">
          <a:xfrm>
            <a:off x="3151586" y="5436804"/>
            <a:ext cx="4042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800">
                <a:solidFill>
                  <a:srgbClr val="FF0000"/>
                </a:solidFill>
                <a:latin typeface="Times New Roman" panose="02020603050405020304" pitchFamily="18" charset="0"/>
                <a:cs typeface="Times New Roman" panose="02020603050405020304" pitchFamily="18" charset="0"/>
              </a:rPr>
              <a:t>L</a:t>
            </a:r>
            <a:endParaRPr lang="en-US" altLang="en-US" sz="2800">
              <a:solidFill>
                <a:srgbClr val="FF0000"/>
              </a:solidFill>
            </a:endParaRPr>
          </a:p>
        </p:txBody>
      </p:sp>
      <p:sp>
        <p:nvSpPr>
          <p:cNvPr id="51" name="Rectangle 50"/>
          <p:cNvSpPr/>
          <p:nvPr/>
        </p:nvSpPr>
        <p:spPr>
          <a:xfrm>
            <a:off x="4750876" y="1545827"/>
            <a:ext cx="3968394" cy="2031325"/>
          </a:xfrm>
          <a:prstGeom prst="rect">
            <a:avLst/>
          </a:prstGeom>
          <a:ln w="28575">
            <a:solidFill>
              <a:srgbClr val="FF0000"/>
            </a:solidFill>
          </a:ln>
        </p:spPr>
        <p:txBody>
          <a:bodyPr wrap="square">
            <a:spAutoFit/>
          </a:bodyPr>
          <a:lstStyle/>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483D8B"/>
                </a:solidFill>
                <a:latin typeface="Consolas" panose="020B0609020204030204" pitchFamily="49" charset="0"/>
              </a:rPr>
              <a:t>main</a:t>
            </a:r>
            <a:r>
              <a:rPr lang="en-US" dirty="0">
                <a:solidFill>
                  <a:srgbClr val="000000"/>
                </a:solidFill>
                <a:latin typeface="Consolas" panose="020B0609020204030204" pitchFamily="49" charset="0"/>
              </a:rPr>
              <a:t>() {</a:t>
            </a:r>
          </a:p>
          <a:p>
            <a:pPr lvl="1"/>
            <a:r>
              <a:rPr lang="en-US" dirty="0">
                <a:solidFill>
                  <a:srgbClr val="008B8B"/>
                </a:solidFill>
                <a:latin typeface="Consolas" panose="020B0609020204030204" pitchFamily="49" charset="0"/>
              </a:rPr>
              <a:t>LIST</a:t>
            </a:r>
            <a:r>
              <a:rPr lang="en-US" dirty="0">
                <a:solidFill>
                  <a:srgbClr val="000000"/>
                </a:solidFill>
                <a:latin typeface="Consolas" panose="020B0609020204030204" pitchFamily="49" charset="0"/>
              </a:rPr>
              <a:t> L;</a:t>
            </a:r>
          </a:p>
          <a:p>
            <a:pPr lvl="1"/>
            <a:r>
              <a:rPr lang="en-US" dirty="0" err="1">
                <a:solidFill>
                  <a:srgbClr val="483D8B"/>
                </a:solidFill>
                <a:latin typeface="Consolas" panose="020B0609020204030204" pitchFamily="49" charset="0"/>
              </a:rPr>
              <a:t>CreateEmptyList</a:t>
            </a:r>
            <a:r>
              <a:rPr lang="en-US" dirty="0">
                <a:solidFill>
                  <a:srgbClr val="000000"/>
                </a:solidFill>
                <a:latin typeface="Consolas" panose="020B0609020204030204" pitchFamily="49" charset="0"/>
              </a:rPr>
              <a:t>(L);</a:t>
            </a:r>
          </a:p>
          <a:p>
            <a:pPr lvl="1"/>
            <a:r>
              <a:rPr lang="en-US" dirty="0" err="1">
                <a:solidFill>
                  <a:srgbClr val="483D8B"/>
                </a:solidFill>
                <a:latin typeface="Consolas" panose="020B0609020204030204" pitchFamily="49" charset="0"/>
              </a:rPr>
              <a:t>AddTail</a:t>
            </a:r>
            <a:r>
              <a:rPr lang="en-US" dirty="0">
                <a:solidFill>
                  <a:srgbClr val="000000"/>
                </a:solidFill>
                <a:latin typeface="Consolas" panose="020B0609020204030204" pitchFamily="49" charset="0"/>
              </a:rPr>
              <a:t>(L, </a:t>
            </a:r>
            <a:r>
              <a:rPr lang="en-US" dirty="0" err="1">
                <a:solidFill>
                  <a:srgbClr val="483D8B"/>
                </a:solidFill>
                <a:latin typeface="Consolas" panose="020B0609020204030204" pitchFamily="49" charset="0"/>
              </a:rPr>
              <a:t>CreateNode</a:t>
            </a:r>
            <a:r>
              <a:rPr lang="en-US" dirty="0">
                <a:solidFill>
                  <a:srgbClr val="000000"/>
                </a:solidFill>
                <a:latin typeface="Consolas" panose="020B0609020204030204" pitchFamily="49" charset="0"/>
              </a:rPr>
              <a:t>(5));</a:t>
            </a:r>
          </a:p>
          <a:p>
            <a:pPr lvl="1"/>
            <a:r>
              <a:rPr lang="en-US" dirty="0" err="1">
                <a:solidFill>
                  <a:srgbClr val="483D8B"/>
                </a:solidFill>
                <a:latin typeface="Consolas" panose="020B0609020204030204" pitchFamily="49" charset="0"/>
              </a:rPr>
              <a:t>AddTail</a:t>
            </a:r>
            <a:r>
              <a:rPr lang="en-US" dirty="0">
                <a:solidFill>
                  <a:srgbClr val="000000"/>
                </a:solidFill>
                <a:latin typeface="Consolas" panose="020B0609020204030204" pitchFamily="49" charset="0"/>
              </a:rPr>
              <a:t>(L, </a:t>
            </a:r>
            <a:r>
              <a:rPr lang="en-US" dirty="0" err="1">
                <a:solidFill>
                  <a:srgbClr val="483D8B"/>
                </a:solidFill>
                <a:latin typeface="Consolas" panose="020B0609020204030204" pitchFamily="49" charset="0"/>
              </a:rPr>
              <a:t>CreateNode</a:t>
            </a:r>
            <a:r>
              <a:rPr lang="en-US" dirty="0">
                <a:solidFill>
                  <a:srgbClr val="000000"/>
                </a:solidFill>
                <a:latin typeface="Consolas" panose="020B0609020204030204" pitchFamily="49" charset="0"/>
              </a:rPr>
              <a:t>(6));</a:t>
            </a:r>
          </a:p>
          <a:p>
            <a:pPr marL="463550"/>
            <a:r>
              <a:rPr lang="en-US" dirty="0" err="1">
                <a:solidFill>
                  <a:srgbClr val="483D8B"/>
                </a:solidFill>
                <a:latin typeface="Consolas" panose="020B0609020204030204" pitchFamily="49" charset="0"/>
              </a:rPr>
              <a:t>AddTail</a:t>
            </a:r>
            <a:r>
              <a:rPr lang="en-US" dirty="0">
                <a:solidFill>
                  <a:srgbClr val="000000"/>
                </a:solidFill>
                <a:latin typeface="Consolas" panose="020B0609020204030204" pitchFamily="49" charset="0"/>
              </a:rPr>
              <a:t>(L, </a:t>
            </a:r>
            <a:r>
              <a:rPr lang="en-US" dirty="0" err="1">
                <a:solidFill>
                  <a:srgbClr val="483D8B"/>
                </a:solidFill>
                <a:latin typeface="Consolas" panose="020B0609020204030204" pitchFamily="49" charset="0"/>
              </a:rPr>
              <a:t>CreateNode</a:t>
            </a:r>
            <a:r>
              <a:rPr lang="en-US" dirty="0">
                <a:solidFill>
                  <a:srgbClr val="000000"/>
                </a:solidFill>
                <a:latin typeface="Consolas" panose="020B0609020204030204" pitchFamily="49" charset="0"/>
              </a:rPr>
              <a:t>(9));</a:t>
            </a:r>
          </a:p>
          <a:p>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3455662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7CEF60D-019C-4430-A12C-19BCFDAD873C}"/>
              </a:ext>
            </a:extLst>
          </p:cNvPr>
          <p:cNvSpPr>
            <a:spLocks noGrp="1"/>
          </p:cNvSpPr>
          <p:nvPr>
            <p:ph type="title"/>
          </p:nvPr>
        </p:nvSpPr>
        <p:spPr/>
        <p:txBody>
          <a:bodyPr/>
          <a:lstStyle/>
          <a:p>
            <a:r>
              <a:rPr lang="en-US" altLang="en-US"/>
              <a:t>Kiểu dữ liệu trừu tượng List (ADT List)</a:t>
            </a:r>
          </a:p>
        </p:txBody>
      </p:sp>
      <p:sp>
        <p:nvSpPr>
          <p:cNvPr id="3" name="Content Placeholder 2">
            <a:extLst>
              <a:ext uri="{FF2B5EF4-FFF2-40B4-BE49-F238E27FC236}">
                <a16:creationId xmlns:a16="http://schemas.microsoft.com/office/drawing/2014/main" id="{E6B80017-A4C1-46A4-9697-701618D9042E}"/>
              </a:ext>
            </a:extLst>
          </p:cNvPr>
          <p:cNvSpPr>
            <a:spLocks noGrp="1"/>
          </p:cNvSpPr>
          <p:nvPr>
            <p:ph idx="1"/>
          </p:nvPr>
        </p:nvSpPr>
        <p:spPr/>
        <p:txBody>
          <a:bodyPr/>
          <a:lstStyle/>
          <a:p>
            <a:pPr>
              <a:defRPr/>
            </a:pPr>
            <a:r>
              <a:rPr lang="en-US" sz="2585" dirty="0"/>
              <a:t>List: </a:t>
            </a:r>
            <a:r>
              <a:rPr lang="pt-BR" sz="2585" dirty="0"/>
              <a:t>A</a:t>
            </a:r>
            <a:r>
              <a:rPr lang="pt-BR" sz="2585" baseline="-25000" dirty="0">
                <a:latin typeface="+mj-lt"/>
              </a:rPr>
              <a:t>0</a:t>
            </a:r>
            <a:r>
              <a:rPr lang="pt-BR" sz="2585" dirty="0"/>
              <a:t>, A</a:t>
            </a:r>
            <a:r>
              <a:rPr lang="pt-BR" sz="2585" baseline="-25000" dirty="0">
                <a:latin typeface="+mj-lt"/>
              </a:rPr>
              <a:t>1</a:t>
            </a:r>
            <a:r>
              <a:rPr lang="pt-BR" sz="2585" dirty="0"/>
              <a:t>, A</a:t>
            </a:r>
            <a:r>
              <a:rPr lang="pt-BR" sz="2585" baseline="-25000" dirty="0">
                <a:latin typeface="+mj-lt"/>
              </a:rPr>
              <a:t>2</a:t>
            </a:r>
            <a:r>
              <a:rPr lang="pt-BR" sz="2585" dirty="0"/>
              <a:t>, ... , A</a:t>
            </a:r>
            <a:r>
              <a:rPr lang="pt-BR" sz="2585" baseline="-25000" dirty="0">
                <a:latin typeface="+mj-lt"/>
              </a:rPr>
              <a:t>N−1</a:t>
            </a:r>
          </a:p>
          <a:p>
            <a:pPr lvl="1">
              <a:defRPr/>
            </a:pPr>
            <a:r>
              <a:rPr lang="en-US" sz="2215" dirty="0"/>
              <a:t>N đ</a:t>
            </a:r>
            <a:r>
              <a:rPr lang="vi-VN" sz="2215" dirty="0"/>
              <a:t>ư</a:t>
            </a:r>
            <a:r>
              <a:rPr lang="en-US" sz="2215" dirty="0" err="1"/>
              <a:t>ợc</a:t>
            </a:r>
            <a:r>
              <a:rPr lang="en-US" sz="2215" dirty="0"/>
              <a:t> </a:t>
            </a:r>
            <a:r>
              <a:rPr lang="en-US" sz="2215" dirty="0" err="1"/>
              <a:t>gọi</a:t>
            </a:r>
            <a:r>
              <a:rPr lang="en-US" sz="2215" dirty="0"/>
              <a:t> </a:t>
            </a:r>
            <a:r>
              <a:rPr lang="en-US" sz="2215" dirty="0" err="1"/>
              <a:t>là</a:t>
            </a:r>
            <a:r>
              <a:rPr lang="en-US" sz="2215" dirty="0"/>
              <a:t> KÍCH TH</a:t>
            </a:r>
            <a:r>
              <a:rPr lang="vi-VN" sz="2215" dirty="0"/>
              <a:t>Ư</a:t>
            </a:r>
            <a:r>
              <a:rPr lang="en-US" sz="2215" dirty="0"/>
              <a:t>ỚC (size) </a:t>
            </a:r>
            <a:r>
              <a:rPr lang="en-US" sz="2215" dirty="0" err="1"/>
              <a:t>của</a:t>
            </a:r>
            <a:r>
              <a:rPr lang="en-US" sz="2215" dirty="0"/>
              <a:t> list</a:t>
            </a:r>
          </a:p>
          <a:p>
            <a:pPr lvl="1">
              <a:defRPr/>
            </a:pPr>
            <a:r>
              <a:rPr lang="en-US" sz="2215" dirty="0"/>
              <a:t>List </a:t>
            </a:r>
            <a:r>
              <a:rPr lang="en-US" sz="2215" dirty="0" err="1"/>
              <a:t>có</a:t>
            </a:r>
            <a:r>
              <a:rPr lang="en-US" sz="2215" dirty="0"/>
              <a:t> </a:t>
            </a:r>
            <a:r>
              <a:rPr lang="en-US" sz="2215" dirty="0" err="1"/>
              <a:t>kích</a:t>
            </a:r>
            <a:r>
              <a:rPr lang="en-US" sz="2215" dirty="0"/>
              <a:t> </a:t>
            </a:r>
            <a:r>
              <a:rPr lang="en-US" sz="2215" dirty="0" err="1"/>
              <a:t>th</a:t>
            </a:r>
            <a:r>
              <a:rPr lang="vi-VN" sz="2215" dirty="0"/>
              <a:t>ư</a:t>
            </a:r>
            <a:r>
              <a:rPr lang="en-US" sz="2215" dirty="0" err="1"/>
              <a:t>ớc</a:t>
            </a:r>
            <a:r>
              <a:rPr lang="en-US" sz="2215" dirty="0"/>
              <a:t> </a:t>
            </a:r>
            <a:r>
              <a:rPr lang="en-US" sz="2215" dirty="0" err="1"/>
              <a:t>bằng</a:t>
            </a:r>
            <a:r>
              <a:rPr lang="en-US" sz="2215" dirty="0"/>
              <a:t> 0 đ</a:t>
            </a:r>
            <a:r>
              <a:rPr lang="vi-VN" sz="2215" dirty="0"/>
              <a:t>ư</a:t>
            </a:r>
            <a:r>
              <a:rPr lang="en-US" sz="2215" dirty="0" err="1"/>
              <a:t>ợc</a:t>
            </a:r>
            <a:r>
              <a:rPr lang="en-US" sz="2215" dirty="0"/>
              <a:t> </a:t>
            </a:r>
            <a:r>
              <a:rPr lang="en-US" sz="2215" dirty="0" err="1"/>
              <a:t>gọi</a:t>
            </a:r>
            <a:r>
              <a:rPr lang="en-US" sz="2215" dirty="0"/>
              <a:t> </a:t>
            </a:r>
            <a:r>
              <a:rPr lang="en-US" sz="2215" dirty="0" err="1"/>
              <a:t>là</a:t>
            </a:r>
            <a:r>
              <a:rPr lang="en-US" sz="2215" dirty="0"/>
              <a:t> list </a:t>
            </a:r>
            <a:r>
              <a:rPr lang="en-US" sz="2215" dirty="0" err="1"/>
              <a:t>rỗng</a:t>
            </a:r>
            <a:endParaRPr lang="en-US" sz="2215" dirty="0"/>
          </a:p>
          <a:p>
            <a:pPr lvl="1">
              <a:defRPr/>
            </a:pPr>
            <a:r>
              <a:rPr lang="pt-BR" sz="2215" dirty="0"/>
              <a:t>A</a:t>
            </a:r>
            <a:r>
              <a:rPr lang="pt-BR" sz="1846" baseline="-25000" dirty="0"/>
              <a:t>i </a:t>
            </a:r>
            <a:r>
              <a:rPr lang="pt-BR" sz="2215" dirty="0"/>
              <a:t>theo sau A</a:t>
            </a:r>
            <a:r>
              <a:rPr lang="pt-BR" sz="1846" baseline="-25000" dirty="0"/>
              <a:t>i-1</a:t>
            </a:r>
          </a:p>
          <a:p>
            <a:pPr lvl="1">
              <a:defRPr/>
            </a:pPr>
            <a:r>
              <a:rPr lang="pt-BR" sz="2215" dirty="0"/>
              <a:t>A</a:t>
            </a:r>
            <a:r>
              <a:rPr lang="pt-BR" sz="1846" baseline="-25000" dirty="0"/>
              <a:t>i-1</a:t>
            </a:r>
            <a:r>
              <a:rPr lang="pt-BR" sz="2215" dirty="0"/>
              <a:t> đ</a:t>
            </a:r>
            <a:r>
              <a:rPr lang="en-US" sz="2215" dirty="0" err="1"/>
              <a:t>ứng</a:t>
            </a:r>
            <a:r>
              <a:rPr lang="en-US" sz="2215" dirty="0"/>
              <a:t> </a:t>
            </a:r>
            <a:r>
              <a:rPr lang="en-US" sz="2215" dirty="0" err="1"/>
              <a:t>trước</a:t>
            </a:r>
            <a:r>
              <a:rPr lang="en-US" sz="2215" dirty="0"/>
              <a:t> </a:t>
            </a:r>
            <a:r>
              <a:rPr lang="pt-BR" sz="2215" dirty="0"/>
              <a:t>A</a:t>
            </a:r>
            <a:r>
              <a:rPr lang="pt-BR" sz="1846" baseline="-25000" dirty="0"/>
              <a:t>i</a:t>
            </a:r>
            <a:endParaRPr lang="en-US" sz="2215" dirty="0"/>
          </a:p>
          <a:p>
            <a:pPr>
              <a:defRPr/>
            </a:pPr>
            <a:r>
              <a:rPr lang="en-US" sz="2585" dirty="0" err="1"/>
              <a:t>Các</a:t>
            </a:r>
            <a:r>
              <a:rPr lang="en-US" sz="2585" dirty="0"/>
              <a:t> thao </a:t>
            </a:r>
            <a:r>
              <a:rPr lang="en-US" sz="2585" dirty="0" err="1"/>
              <a:t>tác</a:t>
            </a:r>
            <a:r>
              <a:rPr lang="en-US" sz="2585" dirty="0"/>
              <a:t> </a:t>
            </a:r>
            <a:r>
              <a:rPr lang="en-US" sz="2585" dirty="0" err="1"/>
              <a:t>trên</a:t>
            </a:r>
            <a:r>
              <a:rPr lang="en-US" sz="2585" dirty="0"/>
              <a:t> list:</a:t>
            </a:r>
          </a:p>
          <a:p>
            <a:pPr lvl="1">
              <a:defRPr/>
            </a:pPr>
            <a:r>
              <a:rPr lang="pt-BR" sz="2215" dirty="0"/>
              <a:t>Xuất danh sách (printList)</a:t>
            </a:r>
          </a:p>
          <a:p>
            <a:pPr lvl="1">
              <a:defRPr/>
            </a:pPr>
            <a:r>
              <a:rPr lang="pt-BR" sz="2215" dirty="0"/>
              <a:t>Xóa danh sách (makeEmpty)</a:t>
            </a:r>
          </a:p>
          <a:p>
            <a:pPr lvl="1">
              <a:defRPr/>
            </a:pPr>
            <a:r>
              <a:rPr lang="pt-BR" sz="2215" dirty="0"/>
              <a:t>Tìm phần t</a:t>
            </a:r>
            <a:r>
              <a:rPr lang="en-US" sz="2215" dirty="0"/>
              <a:t>ử </a:t>
            </a:r>
            <a:r>
              <a:rPr lang="en-US" sz="2215" dirty="0" err="1"/>
              <a:t>thứ</a:t>
            </a:r>
            <a:r>
              <a:rPr lang="en-US" sz="2215" dirty="0"/>
              <a:t> K (</a:t>
            </a:r>
            <a:r>
              <a:rPr lang="en-US" sz="2215" dirty="0" err="1"/>
              <a:t>findKth</a:t>
            </a:r>
            <a:r>
              <a:rPr lang="en-US" sz="2215" dirty="0"/>
              <a:t>)</a:t>
            </a:r>
            <a:endParaRPr lang="pt-BR" sz="2215" dirty="0"/>
          </a:p>
          <a:p>
            <a:pPr lvl="1">
              <a:defRPr/>
            </a:pPr>
            <a:r>
              <a:rPr lang="pt-BR" sz="2215" dirty="0"/>
              <a:t>Tìm kiếm một phần t</a:t>
            </a:r>
            <a:r>
              <a:rPr lang="en-US" sz="2215" dirty="0"/>
              <a:t>ử</a:t>
            </a:r>
            <a:r>
              <a:rPr lang="pt-BR" sz="2215" dirty="0"/>
              <a:t> (find) </a:t>
            </a:r>
          </a:p>
          <a:p>
            <a:pPr lvl="1">
              <a:defRPr/>
            </a:pPr>
            <a:r>
              <a:rPr lang="pt-BR" sz="2215" dirty="0"/>
              <a:t>Chèn một phần t</a:t>
            </a:r>
            <a:r>
              <a:rPr lang="en-US" sz="2215" dirty="0"/>
              <a:t>ử</a:t>
            </a:r>
            <a:r>
              <a:rPr lang="pt-BR" sz="2215" dirty="0"/>
              <a:t> (insert)</a:t>
            </a:r>
          </a:p>
          <a:p>
            <a:pPr lvl="1">
              <a:defRPr/>
            </a:pPr>
            <a:r>
              <a:rPr lang="pt-BR" sz="2215" dirty="0"/>
              <a:t>Xóa một phần t</a:t>
            </a:r>
            <a:r>
              <a:rPr lang="en-US" sz="2215" dirty="0"/>
              <a:t>ử (remove)</a:t>
            </a:r>
            <a:endParaRPr lang="pt-BR" sz="2215"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noFill/>
          <a:ln/>
        </p:spPr>
        <p:txBody>
          <a:bodyPr vert="horz" lIns="91440" tIns="45720" rIns="91440" bIns="45720" rtlCol="0" anchor="b">
            <a:normAutofit/>
          </a:bodyPr>
          <a:lstStyle/>
          <a:p>
            <a:r>
              <a:rPr lang="en-US" sz="2200">
                <a:solidFill>
                  <a:prstClr val="white"/>
                </a:solidFill>
              </a:rPr>
              <a:t>Ví dụ: Quá trình Thêm từng phần tử vào danh sách (tt)</a:t>
            </a:r>
            <a:endParaRPr lang="en-US" altLang="en-US"/>
          </a:p>
        </p:txBody>
      </p:sp>
      <p:sp>
        <p:nvSpPr>
          <p:cNvPr id="3" name="Content Placeholder 2"/>
          <p:cNvSpPr>
            <a:spLocks noGrp="1"/>
          </p:cNvSpPr>
          <p:nvPr>
            <p:ph idx="1"/>
          </p:nvPr>
        </p:nvSpPr>
        <p:spPr/>
        <p:txBody>
          <a:bodyPr>
            <a:normAutofit/>
          </a:bodyPr>
          <a:lstStyle/>
          <a:p>
            <a:pPr lvl="1" algn="just">
              <a:defRPr/>
            </a:pPr>
            <a:r>
              <a:rPr lang="en-US"/>
              <a:t>Thêm 4 vào danh sách.</a:t>
            </a:r>
            <a:endParaRPr lang="vi-VN"/>
          </a:p>
        </p:txBody>
      </p:sp>
      <p:sp>
        <p:nvSpPr>
          <p:cNvPr id="553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vi-VN" altLang="en-US">
                <a:solidFill>
                  <a:schemeClr val="bg1"/>
                </a:solidFill>
                <a:latin typeface="Tahoma" panose="020B0604030504040204" pitchFamily="34" charset="0"/>
              </a:rPr>
              <a:t>DSA</a:t>
            </a:r>
            <a:endParaRPr lang="en-US" altLang="en-US">
              <a:solidFill>
                <a:schemeClr val="bg1"/>
              </a:solidFill>
              <a:latin typeface="Tahoma" panose="020B0604030504040204" pitchFamily="34" charset="0"/>
            </a:endParaRPr>
          </a:p>
        </p:txBody>
      </p:sp>
      <p:sp>
        <p:nvSpPr>
          <p:cNvPr id="2" name="Slide Number Placeholder 1"/>
          <p:cNvSpPr>
            <a:spLocks noGrp="1"/>
          </p:cNvSpPr>
          <p:nvPr>
            <p:ph type="sldNum" sz="quarter" idx="12"/>
          </p:nvPr>
        </p:nvSpPr>
        <p:spPr/>
        <p:txBody>
          <a:bodyPr/>
          <a:lstStyle/>
          <a:p>
            <a:pPr>
              <a:defRPr/>
            </a:pPr>
            <a:fld id="{E5AF3471-6A55-4EC1-8B58-0AAF3FA86DEC}" type="slidenum">
              <a:rPr lang="en-US" smtClean="0"/>
              <a:pPr>
                <a:defRPr/>
              </a:pPr>
              <a:t>30</a:t>
            </a:fld>
            <a:endParaRPr lang="en-US"/>
          </a:p>
        </p:txBody>
      </p:sp>
      <p:sp>
        <p:nvSpPr>
          <p:cNvPr id="23" name="Rectangle 22"/>
          <p:cNvSpPr/>
          <p:nvPr/>
        </p:nvSpPr>
        <p:spPr>
          <a:xfrm>
            <a:off x="381000" y="1431559"/>
            <a:ext cx="8382000" cy="489304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24" name="Rectangle 23"/>
          <p:cNvSpPr>
            <a:spLocks noChangeArrowheads="1"/>
          </p:cNvSpPr>
          <p:nvPr/>
        </p:nvSpPr>
        <p:spPr bwMode="auto">
          <a:xfrm>
            <a:off x="328121" y="1461306"/>
            <a:ext cx="20970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a:latin typeface="Times New Roman" panose="02020603050405020304" pitchFamily="18" charset="0"/>
                <a:cs typeface="Times New Roman" panose="02020603050405020304" pitchFamily="18" charset="0"/>
              </a:rPr>
              <a:t>Memory Layout </a:t>
            </a:r>
            <a:endParaRPr lang="en-US" altLang="en-US" sz="2200"/>
          </a:p>
        </p:txBody>
      </p:sp>
      <p:sp>
        <p:nvSpPr>
          <p:cNvPr id="27" name="Rectangle 26"/>
          <p:cNvSpPr/>
          <p:nvPr/>
        </p:nvSpPr>
        <p:spPr>
          <a:xfrm>
            <a:off x="4734743" y="3312986"/>
            <a:ext cx="647700" cy="554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4</a:t>
            </a:r>
          </a:p>
        </p:txBody>
      </p:sp>
      <p:sp>
        <p:nvSpPr>
          <p:cNvPr id="28" name="Rectangle 27"/>
          <p:cNvSpPr/>
          <p:nvPr/>
        </p:nvSpPr>
        <p:spPr>
          <a:xfrm>
            <a:off x="2955763" y="4482930"/>
            <a:ext cx="647700" cy="5551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9</a:t>
            </a:r>
          </a:p>
        </p:txBody>
      </p:sp>
      <p:sp>
        <p:nvSpPr>
          <p:cNvPr id="29" name="Rectangle 28"/>
          <p:cNvSpPr/>
          <p:nvPr/>
        </p:nvSpPr>
        <p:spPr>
          <a:xfrm>
            <a:off x="2677591" y="1806436"/>
            <a:ext cx="647700" cy="5543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6</a:t>
            </a:r>
          </a:p>
        </p:txBody>
      </p:sp>
      <p:sp>
        <p:nvSpPr>
          <p:cNvPr id="36" name="Rectangle 35"/>
          <p:cNvSpPr/>
          <p:nvPr/>
        </p:nvSpPr>
        <p:spPr>
          <a:xfrm>
            <a:off x="677582" y="3389306"/>
            <a:ext cx="666751"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5</a:t>
            </a:r>
          </a:p>
        </p:txBody>
      </p:sp>
      <p:sp>
        <p:nvSpPr>
          <p:cNvPr id="39" name="Rectangle 38"/>
          <p:cNvSpPr/>
          <p:nvPr/>
        </p:nvSpPr>
        <p:spPr>
          <a:xfrm>
            <a:off x="4392132" y="2832341"/>
            <a:ext cx="1019388" cy="517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0x100</a:t>
            </a:r>
          </a:p>
        </p:txBody>
      </p:sp>
      <p:sp>
        <p:nvSpPr>
          <p:cNvPr id="40" name="Rectangle 39"/>
          <p:cNvSpPr/>
          <p:nvPr/>
        </p:nvSpPr>
        <p:spPr>
          <a:xfrm>
            <a:off x="2629367" y="4067290"/>
            <a:ext cx="974096" cy="515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0x200</a:t>
            </a:r>
          </a:p>
        </p:txBody>
      </p:sp>
      <p:sp>
        <p:nvSpPr>
          <p:cNvPr id="41" name="Rectangle 40"/>
          <p:cNvSpPr/>
          <p:nvPr/>
        </p:nvSpPr>
        <p:spPr>
          <a:xfrm>
            <a:off x="2057400" y="1371600"/>
            <a:ext cx="1287949" cy="576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0xa68</a:t>
            </a:r>
          </a:p>
        </p:txBody>
      </p:sp>
      <p:sp>
        <p:nvSpPr>
          <p:cNvPr id="42" name="Rectangle 41"/>
          <p:cNvSpPr/>
          <p:nvPr/>
        </p:nvSpPr>
        <p:spPr>
          <a:xfrm>
            <a:off x="304800" y="2971510"/>
            <a:ext cx="1038459"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0xb80</a:t>
            </a:r>
          </a:p>
        </p:txBody>
      </p:sp>
      <p:cxnSp>
        <p:nvCxnSpPr>
          <p:cNvPr id="31" name="Connector: Curved 30"/>
          <p:cNvCxnSpPr>
            <a:cxnSpLocks/>
            <a:stCxn id="30" idx="3"/>
            <a:endCxn id="29" idx="1"/>
          </p:cNvCxnSpPr>
          <p:nvPr/>
        </p:nvCxnSpPr>
        <p:spPr>
          <a:xfrm flipV="1">
            <a:off x="2265677" y="2083608"/>
            <a:ext cx="411914" cy="1583511"/>
          </a:xfrm>
          <a:prstGeom prst="curved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Connector: Curved 33"/>
          <p:cNvCxnSpPr>
            <a:cxnSpLocks/>
            <a:stCxn id="33" idx="3"/>
            <a:endCxn id="28" idx="1"/>
          </p:cNvCxnSpPr>
          <p:nvPr/>
        </p:nvCxnSpPr>
        <p:spPr>
          <a:xfrm flipH="1">
            <a:off x="2955763" y="2083608"/>
            <a:ext cx="1404616" cy="2676903"/>
          </a:xfrm>
          <a:prstGeom prst="curvedConnector5">
            <a:avLst>
              <a:gd name="adj1" fmla="val -16275"/>
              <a:gd name="adj2" fmla="val 49992"/>
              <a:gd name="adj3" fmla="val 116275"/>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8" name="Connector: Curved 57"/>
          <p:cNvCxnSpPr>
            <a:cxnSpLocks/>
            <a:stCxn id="43" idx="3"/>
            <a:endCxn id="27" idx="1"/>
          </p:cNvCxnSpPr>
          <p:nvPr/>
        </p:nvCxnSpPr>
        <p:spPr>
          <a:xfrm flipV="1">
            <a:off x="4543635" y="3590158"/>
            <a:ext cx="191108" cy="1170353"/>
          </a:xfrm>
          <a:prstGeom prst="curved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343276" y="3389307"/>
            <a:ext cx="922401"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0xa68</a:t>
            </a:r>
          </a:p>
        </p:txBody>
      </p:sp>
      <p:sp>
        <p:nvSpPr>
          <p:cNvPr id="32" name="Rectangle 31"/>
          <p:cNvSpPr/>
          <p:nvPr/>
        </p:nvSpPr>
        <p:spPr>
          <a:xfrm>
            <a:off x="1229781" y="2984741"/>
            <a:ext cx="1034821"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0xb84</a:t>
            </a:r>
          </a:p>
        </p:txBody>
      </p:sp>
      <p:sp>
        <p:nvSpPr>
          <p:cNvPr id="33" name="Rectangle 32"/>
          <p:cNvSpPr/>
          <p:nvPr/>
        </p:nvSpPr>
        <p:spPr>
          <a:xfrm>
            <a:off x="3330684" y="1806436"/>
            <a:ext cx="1029695" cy="5543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0x200</a:t>
            </a:r>
          </a:p>
        </p:txBody>
      </p:sp>
      <p:sp>
        <p:nvSpPr>
          <p:cNvPr id="35" name="Rectangle 34"/>
          <p:cNvSpPr/>
          <p:nvPr/>
        </p:nvSpPr>
        <p:spPr>
          <a:xfrm>
            <a:off x="3219271" y="1371600"/>
            <a:ext cx="1141108" cy="576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0xa6c</a:t>
            </a:r>
          </a:p>
        </p:txBody>
      </p:sp>
      <p:sp>
        <p:nvSpPr>
          <p:cNvPr id="43" name="Rectangle 42"/>
          <p:cNvSpPr/>
          <p:nvPr/>
        </p:nvSpPr>
        <p:spPr>
          <a:xfrm>
            <a:off x="3603462" y="4482930"/>
            <a:ext cx="940173" cy="5551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0x100</a:t>
            </a:r>
          </a:p>
        </p:txBody>
      </p:sp>
      <p:sp>
        <p:nvSpPr>
          <p:cNvPr id="44" name="Rectangle 43"/>
          <p:cNvSpPr/>
          <p:nvPr/>
        </p:nvSpPr>
        <p:spPr>
          <a:xfrm>
            <a:off x="3471991" y="4067290"/>
            <a:ext cx="1163388" cy="515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0x204</a:t>
            </a:r>
          </a:p>
        </p:txBody>
      </p:sp>
      <p:sp>
        <p:nvSpPr>
          <p:cNvPr id="45" name="Rectangle 44"/>
          <p:cNvSpPr/>
          <p:nvPr/>
        </p:nvSpPr>
        <p:spPr>
          <a:xfrm>
            <a:off x="5382442" y="3312986"/>
            <a:ext cx="989281" cy="554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NULL</a:t>
            </a:r>
          </a:p>
        </p:txBody>
      </p:sp>
      <p:sp>
        <p:nvSpPr>
          <p:cNvPr id="46" name="Rectangle 45"/>
          <p:cNvSpPr/>
          <p:nvPr/>
        </p:nvSpPr>
        <p:spPr>
          <a:xfrm>
            <a:off x="5280047" y="2832341"/>
            <a:ext cx="1120753" cy="517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0x104</a:t>
            </a:r>
          </a:p>
        </p:txBody>
      </p:sp>
      <p:sp>
        <p:nvSpPr>
          <p:cNvPr id="53" name="Rectangle 52"/>
          <p:cNvSpPr/>
          <p:nvPr/>
        </p:nvSpPr>
        <p:spPr>
          <a:xfrm>
            <a:off x="3571730" y="5675596"/>
            <a:ext cx="903349"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rgbClr val="FF0000"/>
                </a:solidFill>
                <a:latin typeface="Times New Roman" panose="02020603050405020304" pitchFamily="18" charset="0"/>
                <a:cs typeface="Times New Roman" panose="02020603050405020304" pitchFamily="18" charset="0"/>
              </a:rPr>
              <a:t>0xb80</a:t>
            </a:r>
          </a:p>
        </p:txBody>
      </p:sp>
      <p:sp>
        <p:nvSpPr>
          <p:cNvPr id="54" name="Rectangle 53"/>
          <p:cNvSpPr/>
          <p:nvPr/>
        </p:nvSpPr>
        <p:spPr>
          <a:xfrm>
            <a:off x="3376027" y="5257800"/>
            <a:ext cx="1038459"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0x960</a:t>
            </a:r>
          </a:p>
        </p:txBody>
      </p:sp>
      <p:sp>
        <p:nvSpPr>
          <p:cNvPr id="55" name="Rectangle 54"/>
          <p:cNvSpPr/>
          <p:nvPr/>
        </p:nvSpPr>
        <p:spPr>
          <a:xfrm>
            <a:off x="4473397" y="5675597"/>
            <a:ext cx="944424"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rgbClr val="FF0000"/>
                </a:solidFill>
                <a:latin typeface="Times New Roman" panose="02020603050405020304" pitchFamily="18" charset="0"/>
                <a:cs typeface="Times New Roman" panose="02020603050405020304" pitchFamily="18" charset="0"/>
              </a:rPr>
              <a:t>0x100</a:t>
            </a:r>
          </a:p>
        </p:txBody>
      </p:sp>
      <p:sp>
        <p:nvSpPr>
          <p:cNvPr id="56" name="Rectangle 55"/>
          <p:cNvSpPr/>
          <p:nvPr/>
        </p:nvSpPr>
        <p:spPr>
          <a:xfrm>
            <a:off x="4301008" y="5271031"/>
            <a:ext cx="1034821"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0x964</a:t>
            </a:r>
          </a:p>
        </p:txBody>
      </p:sp>
      <p:cxnSp>
        <p:nvCxnSpPr>
          <p:cNvPr id="5" name="Connector: Curved 4"/>
          <p:cNvCxnSpPr>
            <a:stCxn id="53" idx="1"/>
            <a:endCxn id="36" idx="1"/>
          </p:cNvCxnSpPr>
          <p:nvPr/>
        </p:nvCxnSpPr>
        <p:spPr>
          <a:xfrm rot="10800000">
            <a:off x="677582" y="3667118"/>
            <a:ext cx="2894148" cy="2286290"/>
          </a:xfrm>
          <a:prstGeom prst="curvedConnector3">
            <a:avLst>
              <a:gd name="adj1" fmla="val 107899"/>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ctor: Curved 6"/>
          <p:cNvCxnSpPr>
            <a:cxnSpLocks/>
            <a:stCxn id="55" idx="3"/>
            <a:endCxn id="27" idx="1"/>
          </p:cNvCxnSpPr>
          <p:nvPr/>
        </p:nvCxnSpPr>
        <p:spPr>
          <a:xfrm flipH="1" flipV="1">
            <a:off x="4734743" y="3590158"/>
            <a:ext cx="683078" cy="2363251"/>
          </a:xfrm>
          <a:prstGeom prst="curvedConnector5">
            <a:avLst>
              <a:gd name="adj1" fmla="val -365520"/>
              <a:gd name="adj2" fmla="val 169609"/>
              <a:gd name="adj3" fmla="val 142158"/>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a:spLocks noChangeArrowheads="1"/>
          </p:cNvSpPr>
          <p:nvPr/>
        </p:nvSpPr>
        <p:spPr bwMode="auto">
          <a:xfrm>
            <a:off x="2464891" y="5911719"/>
            <a:ext cx="116410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err="1">
                <a:solidFill>
                  <a:srgbClr val="FF0000"/>
                </a:solidFill>
                <a:latin typeface="Times New Roman" panose="02020603050405020304" pitchFamily="18" charset="0"/>
                <a:cs typeface="Times New Roman" panose="02020603050405020304" pitchFamily="18" charset="0"/>
              </a:rPr>
              <a:t>L.pHead</a:t>
            </a:r>
            <a:endParaRPr lang="en-US" altLang="en-US" sz="2200">
              <a:solidFill>
                <a:srgbClr val="FF0000"/>
              </a:solidFill>
            </a:endParaRPr>
          </a:p>
        </p:txBody>
      </p:sp>
      <p:sp>
        <p:nvSpPr>
          <p:cNvPr id="63" name="Rectangle 62"/>
          <p:cNvSpPr>
            <a:spLocks noChangeArrowheads="1"/>
          </p:cNvSpPr>
          <p:nvPr/>
        </p:nvSpPr>
        <p:spPr bwMode="auto">
          <a:xfrm>
            <a:off x="5386088" y="5886232"/>
            <a:ext cx="116711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err="1">
                <a:solidFill>
                  <a:srgbClr val="FF0000"/>
                </a:solidFill>
                <a:latin typeface="Times New Roman" panose="02020603050405020304" pitchFamily="18" charset="0"/>
                <a:cs typeface="Times New Roman" panose="02020603050405020304" pitchFamily="18" charset="0"/>
              </a:rPr>
              <a:t>L.pTail</a:t>
            </a:r>
            <a:endParaRPr lang="en-US" altLang="en-US" sz="2200">
              <a:solidFill>
                <a:srgbClr val="FF0000"/>
              </a:solidFill>
            </a:endParaRPr>
          </a:p>
        </p:txBody>
      </p:sp>
      <p:sp>
        <p:nvSpPr>
          <p:cNvPr id="65" name="Rectangle 64"/>
          <p:cNvSpPr>
            <a:spLocks noChangeArrowheads="1"/>
          </p:cNvSpPr>
          <p:nvPr/>
        </p:nvSpPr>
        <p:spPr bwMode="auto">
          <a:xfrm>
            <a:off x="3151586" y="5436804"/>
            <a:ext cx="4042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800">
                <a:solidFill>
                  <a:srgbClr val="FF0000"/>
                </a:solidFill>
                <a:latin typeface="Times New Roman" panose="02020603050405020304" pitchFamily="18" charset="0"/>
                <a:cs typeface="Times New Roman" panose="02020603050405020304" pitchFamily="18" charset="0"/>
              </a:rPr>
              <a:t>L</a:t>
            </a:r>
            <a:endParaRPr lang="en-US" altLang="en-US" sz="2800">
              <a:solidFill>
                <a:srgbClr val="FF0000"/>
              </a:solidFill>
            </a:endParaRPr>
          </a:p>
        </p:txBody>
      </p:sp>
    </p:spTree>
    <p:extLst>
      <p:ext uri="{BB962C8B-B14F-4D97-AF65-F5344CB8AC3E}">
        <p14:creationId xmlns:p14="http://schemas.microsoft.com/office/powerpoint/2010/main" val="1135236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fade">
                                      <p:cBhvr>
                                        <p:cTn id="13" dur="500"/>
                                        <p:tgtEl>
                                          <p:spTgt spid="5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fade">
                                      <p:cBhvr>
                                        <p:cTn id="16" dur="500"/>
                                        <p:tgtEl>
                                          <p:spTgt spid="5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fade">
                                      <p:cBhvr>
                                        <p:cTn id="19" dur="500"/>
                                        <p:tgtEl>
                                          <p:spTgt spid="6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fade">
                                      <p:cBhvr>
                                        <p:cTn id="24" dur="500"/>
                                        <p:tgtEl>
                                          <p:spTgt spid="6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fade">
                                      <p:cBhvr>
                                        <p:cTn id="27" dur="500"/>
                                        <p:tgtEl>
                                          <p:spTgt spid="6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3">
                                            <p:txEl>
                                              <p:pRg st="0" end="0"/>
                                            </p:txEl>
                                          </p:spTgt>
                                        </p:tgtEl>
                                        <p:attrNameLst>
                                          <p:attrName>style.visibility</p:attrName>
                                        </p:attrNameLst>
                                      </p:cBhvr>
                                      <p:to>
                                        <p:strVal val="visible"/>
                                      </p:to>
                                    </p:set>
                                    <p:animEffect transition="in" filter="fade">
                                      <p:cBhvr>
                                        <p:cTn id="32" dur="500"/>
                                        <p:tgtEl>
                                          <p:spTgt spid="5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5">
                                            <p:txEl>
                                              <p:pRg st="0" end="0"/>
                                            </p:txEl>
                                          </p:spTgt>
                                        </p:tgtEl>
                                        <p:attrNameLst>
                                          <p:attrName>style.visibility</p:attrName>
                                        </p:attrNameLst>
                                      </p:cBhvr>
                                      <p:to>
                                        <p:strVal val="visible"/>
                                      </p:to>
                                    </p:set>
                                    <p:animEffect transition="in" filter="fade">
                                      <p:cBhvr>
                                        <p:cTn id="37" dur="500"/>
                                        <p:tgtEl>
                                          <p:spTgt spid="5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p:bldP spid="55" grpId="0" animBg="1"/>
      <p:bldP spid="56" grpId="0"/>
      <p:bldP spid="60" grpId="0"/>
      <p:bldP spid="63" grpId="0"/>
      <p:bldP spid="6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noFill/>
          <a:ln/>
        </p:spPr>
        <p:txBody>
          <a:bodyPr vert="horz" lIns="91440" tIns="45720" rIns="91440" bIns="45720" rtlCol="0" anchor="b">
            <a:normAutofit/>
          </a:bodyPr>
          <a:lstStyle/>
          <a:p>
            <a:r>
              <a:rPr lang="en-US" sz="2200">
                <a:solidFill>
                  <a:prstClr val="white"/>
                </a:solidFill>
              </a:rPr>
              <a:t>Ví dụ: Quá trình Thêm từng phần tử vào danh sách (tt)</a:t>
            </a:r>
            <a:endParaRPr lang="en-US" altLang="en-US"/>
          </a:p>
        </p:txBody>
      </p:sp>
      <p:sp>
        <p:nvSpPr>
          <p:cNvPr id="3" name="Content Placeholder 2"/>
          <p:cNvSpPr>
            <a:spLocks noGrp="1"/>
          </p:cNvSpPr>
          <p:nvPr>
            <p:ph idx="1"/>
          </p:nvPr>
        </p:nvSpPr>
        <p:spPr/>
        <p:txBody>
          <a:bodyPr>
            <a:normAutofit/>
          </a:bodyPr>
          <a:lstStyle/>
          <a:p>
            <a:pPr lvl="1" algn="just">
              <a:defRPr/>
            </a:pPr>
            <a:r>
              <a:rPr lang="en-US"/>
              <a:t>Thêm 1 vào danh sách.</a:t>
            </a:r>
            <a:endParaRPr lang="vi-VN"/>
          </a:p>
        </p:txBody>
      </p:sp>
      <p:sp>
        <p:nvSpPr>
          <p:cNvPr id="553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vi-VN" altLang="en-US">
                <a:solidFill>
                  <a:schemeClr val="bg1"/>
                </a:solidFill>
                <a:latin typeface="Tahoma" panose="020B0604030504040204" pitchFamily="34" charset="0"/>
              </a:rPr>
              <a:t>DSA</a:t>
            </a:r>
            <a:endParaRPr lang="en-US" altLang="en-US">
              <a:solidFill>
                <a:schemeClr val="bg1"/>
              </a:solidFill>
              <a:latin typeface="Tahoma" panose="020B0604030504040204" pitchFamily="34" charset="0"/>
            </a:endParaRPr>
          </a:p>
        </p:txBody>
      </p:sp>
      <p:sp>
        <p:nvSpPr>
          <p:cNvPr id="2" name="Slide Number Placeholder 1"/>
          <p:cNvSpPr>
            <a:spLocks noGrp="1"/>
          </p:cNvSpPr>
          <p:nvPr>
            <p:ph type="sldNum" sz="quarter" idx="12"/>
          </p:nvPr>
        </p:nvSpPr>
        <p:spPr/>
        <p:txBody>
          <a:bodyPr/>
          <a:lstStyle/>
          <a:p>
            <a:pPr>
              <a:defRPr/>
            </a:pPr>
            <a:fld id="{E5AF3471-6A55-4EC1-8B58-0AAF3FA86DEC}" type="slidenum">
              <a:rPr lang="en-US" smtClean="0"/>
              <a:pPr>
                <a:defRPr/>
              </a:pPr>
              <a:t>31</a:t>
            </a:fld>
            <a:endParaRPr lang="en-US"/>
          </a:p>
        </p:txBody>
      </p:sp>
      <p:sp>
        <p:nvSpPr>
          <p:cNvPr id="23" name="Rectangle 22"/>
          <p:cNvSpPr/>
          <p:nvPr/>
        </p:nvSpPr>
        <p:spPr>
          <a:xfrm>
            <a:off x="381000" y="1431559"/>
            <a:ext cx="8382000" cy="489304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24" name="Rectangle 23"/>
          <p:cNvSpPr>
            <a:spLocks noChangeArrowheads="1"/>
          </p:cNvSpPr>
          <p:nvPr/>
        </p:nvSpPr>
        <p:spPr bwMode="auto">
          <a:xfrm>
            <a:off x="328121" y="1461306"/>
            <a:ext cx="20970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a:latin typeface="Times New Roman" panose="02020603050405020304" pitchFamily="18" charset="0"/>
                <a:cs typeface="Times New Roman" panose="02020603050405020304" pitchFamily="18" charset="0"/>
              </a:rPr>
              <a:t>Memory Layout </a:t>
            </a:r>
            <a:endParaRPr lang="en-US" altLang="en-US" sz="2200"/>
          </a:p>
        </p:txBody>
      </p:sp>
      <p:sp>
        <p:nvSpPr>
          <p:cNvPr id="26" name="Rectangle 25"/>
          <p:cNvSpPr/>
          <p:nvPr/>
        </p:nvSpPr>
        <p:spPr>
          <a:xfrm>
            <a:off x="6876232" y="1991553"/>
            <a:ext cx="647700" cy="5550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1</a:t>
            </a:r>
          </a:p>
        </p:txBody>
      </p:sp>
      <p:sp>
        <p:nvSpPr>
          <p:cNvPr id="27" name="Rectangle 26"/>
          <p:cNvSpPr/>
          <p:nvPr/>
        </p:nvSpPr>
        <p:spPr>
          <a:xfrm>
            <a:off x="4734743" y="3312986"/>
            <a:ext cx="647700" cy="554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4</a:t>
            </a:r>
          </a:p>
        </p:txBody>
      </p:sp>
      <p:sp>
        <p:nvSpPr>
          <p:cNvPr id="28" name="Rectangle 27"/>
          <p:cNvSpPr/>
          <p:nvPr/>
        </p:nvSpPr>
        <p:spPr>
          <a:xfrm>
            <a:off x="2955763" y="4482930"/>
            <a:ext cx="647700" cy="5551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9</a:t>
            </a:r>
          </a:p>
        </p:txBody>
      </p:sp>
      <p:sp>
        <p:nvSpPr>
          <p:cNvPr id="29" name="Rectangle 28"/>
          <p:cNvSpPr/>
          <p:nvPr/>
        </p:nvSpPr>
        <p:spPr>
          <a:xfrm>
            <a:off x="2677591" y="1806436"/>
            <a:ext cx="647700" cy="5543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6</a:t>
            </a:r>
          </a:p>
        </p:txBody>
      </p:sp>
      <p:sp>
        <p:nvSpPr>
          <p:cNvPr id="36" name="Rectangle 35"/>
          <p:cNvSpPr/>
          <p:nvPr/>
        </p:nvSpPr>
        <p:spPr>
          <a:xfrm>
            <a:off x="677582" y="3389306"/>
            <a:ext cx="666751"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5</a:t>
            </a:r>
          </a:p>
        </p:txBody>
      </p:sp>
      <p:sp>
        <p:nvSpPr>
          <p:cNvPr id="37" name="Rectangle 36"/>
          <p:cNvSpPr/>
          <p:nvPr/>
        </p:nvSpPr>
        <p:spPr>
          <a:xfrm>
            <a:off x="6629400" y="1548467"/>
            <a:ext cx="964622" cy="515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0xdb0</a:t>
            </a:r>
          </a:p>
        </p:txBody>
      </p:sp>
      <p:sp>
        <p:nvSpPr>
          <p:cNvPr id="39" name="Rectangle 38"/>
          <p:cNvSpPr/>
          <p:nvPr/>
        </p:nvSpPr>
        <p:spPr>
          <a:xfrm>
            <a:off x="4392132" y="2832341"/>
            <a:ext cx="1019388" cy="517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0x100</a:t>
            </a:r>
          </a:p>
        </p:txBody>
      </p:sp>
      <p:sp>
        <p:nvSpPr>
          <p:cNvPr id="40" name="Rectangle 39"/>
          <p:cNvSpPr/>
          <p:nvPr/>
        </p:nvSpPr>
        <p:spPr>
          <a:xfrm>
            <a:off x="2629367" y="4067290"/>
            <a:ext cx="974096" cy="515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0x200</a:t>
            </a:r>
          </a:p>
        </p:txBody>
      </p:sp>
      <p:sp>
        <p:nvSpPr>
          <p:cNvPr id="41" name="Rectangle 40"/>
          <p:cNvSpPr/>
          <p:nvPr/>
        </p:nvSpPr>
        <p:spPr>
          <a:xfrm>
            <a:off x="2057400" y="1371600"/>
            <a:ext cx="1287949" cy="576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0xa68</a:t>
            </a:r>
          </a:p>
        </p:txBody>
      </p:sp>
      <p:sp>
        <p:nvSpPr>
          <p:cNvPr id="42" name="Rectangle 41"/>
          <p:cNvSpPr/>
          <p:nvPr/>
        </p:nvSpPr>
        <p:spPr>
          <a:xfrm>
            <a:off x="304800" y="2971510"/>
            <a:ext cx="1038459"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0xb80</a:t>
            </a:r>
          </a:p>
        </p:txBody>
      </p:sp>
      <p:cxnSp>
        <p:nvCxnSpPr>
          <p:cNvPr id="31" name="Connector: Curved 30"/>
          <p:cNvCxnSpPr>
            <a:cxnSpLocks/>
            <a:stCxn id="30" idx="3"/>
            <a:endCxn id="29" idx="1"/>
          </p:cNvCxnSpPr>
          <p:nvPr/>
        </p:nvCxnSpPr>
        <p:spPr>
          <a:xfrm flipV="1">
            <a:off x="2265677" y="2083608"/>
            <a:ext cx="411914" cy="1583511"/>
          </a:xfrm>
          <a:prstGeom prst="curved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Connector: Curved 33"/>
          <p:cNvCxnSpPr>
            <a:cxnSpLocks/>
            <a:stCxn id="33" idx="3"/>
            <a:endCxn id="28" idx="1"/>
          </p:cNvCxnSpPr>
          <p:nvPr/>
        </p:nvCxnSpPr>
        <p:spPr>
          <a:xfrm flipH="1">
            <a:off x="2955763" y="2083608"/>
            <a:ext cx="1404616" cy="2676903"/>
          </a:xfrm>
          <a:prstGeom prst="curvedConnector5">
            <a:avLst>
              <a:gd name="adj1" fmla="val -16275"/>
              <a:gd name="adj2" fmla="val 49992"/>
              <a:gd name="adj3" fmla="val 116275"/>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8" name="Connector: Curved 57"/>
          <p:cNvCxnSpPr>
            <a:cxnSpLocks/>
            <a:stCxn id="43" idx="3"/>
            <a:endCxn id="27" idx="1"/>
          </p:cNvCxnSpPr>
          <p:nvPr/>
        </p:nvCxnSpPr>
        <p:spPr>
          <a:xfrm flipV="1">
            <a:off x="4543635" y="3590158"/>
            <a:ext cx="191108" cy="1170353"/>
          </a:xfrm>
          <a:prstGeom prst="curved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1" name="Connector: Curved 60"/>
          <p:cNvCxnSpPr>
            <a:cxnSpLocks/>
            <a:stCxn id="45" idx="3"/>
            <a:endCxn id="26" idx="1"/>
          </p:cNvCxnSpPr>
          <p:nvPr/>
        </p:nvCxnSpPr>
        <p:spPr>
          <a:xfrm flipV="1">
            <a:off x="6371723" y="2269086"/>
            <a:ext cx="504509" cy="1321072"/>
          </a:xfrm>
          <a:prstGeom prst="curved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343276" y="3389307"/>
            <a:ext cx="922401"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0xa68</a:t>
            </a:r>
          </a:p>
        </p:txBody>
      </p:sp>
      <p:sp>
        <p:nvSpPr>
          <p:cNvPr id="32" name="Rectangle 31"/>
          <p:cNvSpPr/>
          <p:nvPr/>
        </p:nvSpPr>
        <p:spPr>
          <a:xfrm>
            <a:off x="1229781" y="2984741"/>
            <a:ext cx="1034821"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0xb84</a:t>
            </a:r>
          </a:p>
        </p:txBody>
      </p:sp>
      <p:sp>
        <p:nvSpPr>
          <p:cNvPr id="33" name="Rectangle 32"/>
          <p:cNvSpPr/>
          <p:nvPr/>
        </p:nvSpPr>
        <p:spPr>
          <a:xfrm>
            <a:off x="3330684" y="1806436"/>
            <a:ext cx="1029695" cy="5543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0x200</a:t>
            </a:r>
          </a:p>
        </p:txBody>
      </p:sp>
      <p:sp>
        <p:nvSpPr>
          <p:cNvPr id="35" name="Rectangle 34"/>
          <p:cNvSpPr/>
          <p:nvPr/>
        </p:nvSpPr>
        <p:spPr>
          <a:xfrm>
            <a:off x="3219271" y="1371600"/>
            <a:ext cx="1141108" cy="576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0xa6c</a:t>
            </a:r>
          </a:p>
        </p:txBody>
      </p:sp>
      <p:sp>
        <p:nvSpPr>
          <p:cNvPr id="43" name="Rectangle 42"/>
          <p:cNvSpPr/>
          <p:nvPr/>
        </p:nvSpPr>
        <p:spPr>
          <a:xfrm>
            <a:off x="3603462" y="4482930"/>
            <a:ext cx="940173" cy="5551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0x100</a:t>
            </a:r>
          </a:p>
        </p:txBody>
      </p:sp>
      <p:sp>
        <p:nvSpPr>
          <p:cNvPr id="44" name="Rectangle 43"/>
          <p:cNvSpPr/>
          <p:nvPr/>
        </p:nvSpPr>
        <p:spPr>
          <a:xfrm>
            <a:off x="3471991" y="4067290"/>
            <a:ext cx="1163388" cy="515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0x204</a:t>
            </a:r>
          </a:p>
        </p:txBody>
      </p:sp>
      <p:sp>
        <p:nvSpPr>
          <p:cNvPr id="45" name="Rectangle 44"/>
          <p:cNvSpPr/>
          <p:nvPr/>
        </p:nvSpPr>
        <p:spPr>
          <a:xfrm>
            <a:off x="5382442" y="3312986"/>
            <a:ext cx="989281" cy="554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0xdb0</a:t>
            </a:r>
          </a:p>
        </p:txBody>
      </p:sp>
      <p:sp>
        <p:nvSpPr>
          <p:cNvPr id="46" name="Rectangle 45"/>
          <p:cNvSpPr/>
          <p:nvPr/>
        </p:nvSpPr>
        <p:spPr>
          <a:xfrm>
            <a:off x="5280047" y="2832341"/>
            <a:ext cx="1120753" cy="517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0x104</a:t>
            </a:r>
          </a:p>
        </p:txBody>
      </p:sp>
      <p:sp>
        <p:nvSpPr>
          <p:cNvPr id="49" name="Rectangle 48"/>
          <p:cNvSpPr/>
          <p:nvPr/>
        </p:nvSpPr>
        <p:spPr>
          <a:xfrm>
            <a:off x="7511810" y="1994141"/>
            <a:ext cx="946388" cy="5524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NULL</a:t>
            </a:r>
          </a:p>
        </p:txBody>
      </p:sp>
      <p:sp>
        <p:nvSpPr>
          <p:cNvPr id="50" name="Rectangle 49"/>
          <p:cNvSpPr/>
          <p:nvPr/>
        </p:nvSpPr>
        <p:spPr>
          <a:xfrm>
            <a:off x="7264977" y="1536941"/>
            <a:ext cx="1193221" cy="515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0xdb4</a:t>
            </a:r>
          </a:p>
        </p:txBody>
      </p:sp>
      <p:sp>
        <p:nvSpPr>
          <p:cNvPr id="53" name="Rectangle 52"/>
          <p:cNvSpPr/>
          <p:nvPr/>
        </p:nvSpPr>
        <p:spPr>
          <a:xfrm>
            <a:off x="3571730" y="5675596"/>
            <a:ext cx="903349"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rgbClr val="FF0000"/>
                </a:solidFill>
                <a:latin typeface="Times New Roman" panose="02020603050405020304" pitchFamily="18" charset="0"/>
                <a:cs typeface="Times New Roman" panose="02020603050405020304" pitchFamily="18" charset="0"/>
              </a:rPr>
              <a:t>0xb80</a:t>
            </a:r>
          </a:p>
        </p:txBody>
      </p:sp>
      <p:sp>
        <p:nvSpPr>
          <p:cNvPr id="54" name="Rectangle 53"/>
          <p:cNvSpPr/>
          <p:nvPr/>
        </p:nvSpPr>
        <p:spPr>
          <a:xfrm>
            <a:off x="3376027" y="5257800"/>
            <a:ext cx="1038459"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0x960</a:t>
            </a:r>
          </a:p>
        </p:txBody>
      </p:sp>
      <p:sp>
        <p:nvSpPr>
          <p:cNvPr id="55" name="Rectangle 54"/>
          <p:cNvSpPr/>
          <p:nvPr/>
        </p:nvSpPr>
        <p:spPr>
          <a:xfrm>
            <a:off x="4473397" y="5675597"/>
            <a:ext cx="944424"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rgbClr val="FF0000"/>
                </a:solidFill>
                <a:latin typeface="Times New Roman" panose="02020603050405020304" pitchFamily="18" charset="0"/>
                <a:cs typeface="Times New Roman" panose="02020603050405020304" pitchFamily="18" charset="0"/>
              </a:rPr>
              <a:t>0xdb0</a:t>
            </a:r>
          </a:p>
        </p:txBody>
      </p:sp>
      <p:sp>
        <p:nvSpPr>
          <p:cNvPr id="56" name="Rectangle 55"/>
          <p:cNvSpPr/>
          <p:nvPr/>
        </p:nvSpPr>
        <p:spPr>
          <a:xfrm>
            <a:off x="4301008" y="5271031"/>
            <a:ext cx="1034821"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0x964</a:t>
            </a:r>
          </a:p>
        </p:txBody>
      </p:sp>
      <p:cxnSp>
        <p:nvCxnSpPr>
          <p:cNvPr id="5" name="Connector: Curved 4"/>
          <p:cNvCxnSpPr>
            <a:stCxn id="53" idx="1"/>
            <a:endCxn id="36" idx="1"/>
          </p:cNvCxnSpPr>
          <p:nvPr/>
        </p:nvCxnSpPr>
        <p:spPr>
          <a:xfrm rot="10800000">
            <a:off x="677582" y="3667118"/>
            <a:ext cx="2894148" cy="2286290"/>
          </a:xfrm>
          <a:prstGeom prst="curvedConnector3">
            <a:avLst>
              <a:gd name="adj1" fmla="val 107899"/>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ctor: Curved 6"/>
          <p:cNvCxnSpPr>
            <a:cxnSpLocks/>
            <a:stCxn id="55" idx="3"/>
            <a:endCxn id="26" idx="1"/>
          </p:cNvCxnSpPr>
          <p:nvPr/>
        </p:nvCxnSpPr>
        <p:spPr>
          <a:xfrm flipV="1">
            <a:off x="5417821" y="2269086"/>
            <a:ext cx="1458411" cy="3684323"/>
          </a:xfrm>
          <a:prstGeom prst="curvedConnector3">
            <a:avLst>
              <a:gd name="adj1" fmla="val 9234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a:spLocks noChangeArrowheads="1"/>
          </p:cNvSpPr>
          <p:nvPr/>
        </p:nvSpPr>
        <p:spPr bwMode="auto">
          <a:xfrm>
            <a:off x="2464891" y="5911719"/>
            <a:ext cx="116410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err="1">
                <a:solidFill>
                  <a:srgbClr val="FF0000"/>
                </a:solidFill>
                <a:latin typeface="Times New Roman" panose="02020603050405020304" pitchFamily="18" charset="0"/>
                <a:cs typeface="Times New Roman" panose="02020603050405020304" pitchFamily="18" charset="0"/>
              </a:rPr>
              <a:t>L.pHead</a:t>
            </a:r>
            <a:endParaRPr lang="en-US" altLang="en-US" sz="2200">
              <a:solidFill>
                <a:srgbClr val="FF0000"/>
              </a:solidFill>
            </a:endParaRPr>
          </a:p>
        </p:txBody>
      </p:sp>
      <p:sp>
        <p:nvSpPr>
          <p:cNvPr id="63" name="Rectangle 62"/>
          <p:cNvSpPr>
            <a:spLocks noChangeArrowheads="1"/>
          </p:cNvSpPr>
          <p:nvPr/>
        </p:nvSpPr>
        <p:spPr bwMode="auto">
          <a:xfrm>
            <a:off x="5386088" y="5886232"/>
            <a:ext cx="116711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err="1">
                <a:solidFill>
                  <a:srgbClr val="FF0000"/>
                </a:solidFill>
                <a:latin typeface="Times New Roman" panose="02020603050405020304" pitchFamily="18" charset="0"/>
                <a:cs typeface="Times New Roman" panose="02020603050405020304" pitchFamily="18" charset="0"/>
              </a:rPr>
              <a:t>L.pTail</a:t>
            </a:r>
            <a:endParaRPr lang="en-US" altLang="en-US" sz="2200">
              <a:solidFill>
                <a:srgbClr val="FF0000"/>
              </a:solidFill>
            </a:endParaRPr>
          </a:p>
        </p:txBody>
      </p:sp>
      <p:sp>
        <p:nvSpPr>
          <p:cNvPr id="65" name="Rectangle 64"/>
          <p:cNvSpPr>
            <a:spLocks noChangeArrowheads="1"/>
          </p:cNvSpPr>
          <p:nvPr/>
        </p:nvSpPr>
        <p:spPr bwMode="auto">
          <a:xfrm>
            <a:off x="3151586" y="5436804"/>
            <a:ext cx="4042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800">
                <a:solidFill>
                  <a:srgbClr val="FF0000"/>
                </a:solidFill>
                <a:latin typeface="Times New Roman" panose="02020603050405020304" pitchFamily="18" charset="0"/>
                <a:cs typeface="Times New Roman" panose="02020603050405020304" pitchFamily="18" charset="0"/>
              </a:rPr>
              <a:t>L</a:t>
            </a:r>
            <a:endParaRPr lang="en-US" altLang="en-US" sz="2800">
              <a:solidFill>
                <a:srgbClr val="FF0000"/>
              </a:solidFill>
            </a:endParaRPr>
          </a:p>
        </p:txBody>
      </p:sp>
    </p:spTree>
    <p:extLst>
      <p:ext uri="{BB962C8B-B14F-4D97-AF65-F5344CB8AC3E}">
        <p14:creationId xmlns:p14="http://schemas.microsoft.com/office/powerpoint/2010/main" val="3596172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noFill/>
          <a:ln/>
        </p:spPr>
        <p:txBody>
          <a:bodyPr vert="horz" lIns="91440" tIns="45720" rIns="91440" bIns="45720" rtlCol="0" anchor="b">
            <a:normAutofit/>
          </a:bodyPr>
          <a:lstStyle/>
          <a:p>
            <a:r>
              <a:rPr lang="en-US" sz="2200">
                <a:solidFill>
                  <a:prstClr val="white"/>
                </a:solidFill>
              </a:rPr>
              <a:t>Ví dụ: Quá trình Thêm từng phần tử vào danh sách (tt)</a:t>
            </a:r>
            <a:endParaRPr lang="en-US" altLang="en-US"/>
          </a:p>
        </p:txBody>
      </p:sp>
      <p:sp>
        <p:nvSpPr>
          <p:cNvPr id="3" name="Content Placeholder 2"/>
          <p:cNvSpPr>
            <a:spLocks noGrp="1"/>
          </p:cNvSpPr>
          <p:nvPr>
            <p:ph idx="1"/>
          </p:nvPr>
        </p:nvSpPr>
        <p:spPr/>
        <p:txBody>
          <a:bodyPr>
            <a:normAutofit/>
          </a:bodyPr>
          <a:lstStyle/>
          <a:p>
            <a:pPr lvl="1" algn="just">
              <a:defRPr/>
            </a:pPr>
            <a:r>
              <a:rPr lang="en-US"/>
              <a:t>Thêm 2 vào danh sách</a:t>
            </a:r>
            <a:endParaRPr lang="vi-VN"/>
          </a:p>
        </p:txBody>
      </p:sp>
      <p:sp>
        <p:nvSpPr>
          <p:cNvPr id="553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vi-VN" altLang="en-US">
                <a:solidFill>
                  <a:schemeClr val="bg1"/>
                </a:solidFill>
                <a:latin typeface="Tahoma" panose="020B0604030504040204" pitchFamily="34" charset="0"/>
              </a:rPr>
              <a:t>DSA</a:t>
            </a:r>
            <a:endParaRPr lang="en-US" altLang="en-US">
              <a:solidFill>
                <a:schemeClr val="bg1"/>
              </a:solidFill>
              <a:latin typeface="Tahoma" panose="020B0604030504040204" pitchFamily="34" charset="0"/>
            </a:endParaRPr>
          </a:p>
        </p:txBody>
      </p:sp>
      <p:sp>
        <p:nvSpPr>
          <p:cNvPr id="2" name="Slide Number Placeholder 1"/>
          <p:cNvSpPr>
            <a:spLocks noGrp="1"/>
          </p:cNvSpPr>
          <p:nvPr>
            <p:ph type="sldNum" sz="quarter" idx="12"/>
          </p:nvPr>
        </p:nvSpPr>
        <p:spPr/>
        <p:txBody>
          <a:bodyPr/>
          <a:lstStyle/>
          <a:p>
            <a:pPr>
              <a:defRPr/>
            </a:pPr>
            <a:fld id="{E5AF3471-6A55-4EC1-8B58-0AAF3FA86DEC}" type="slidenum">
              <a:rPr lang="en-US" smtClean="0"/>
              <a:pPr>
                <a:defRPr/>
              </a:pPr>
              <a:t>32</a:t>
            </a:fld>
            <a:endParaRPr lang="en-US"/>
          </a:p>
        </p:txBody>
      </p:sp>
      <p:sp>
        <p:nvSpPr>
          <p:cNvPr id="23" name="Rectangle 22"/>
          <p:cNvSpPr/>
          <p:nvPr/>
        </p:nvSpPr>
        <p:spPr>
          <a:xfrm>
            <a:off x="381000" y="1431559"/>
            <a:ext cx="8382000" cy="489304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24" name="Rectangle 23"/>
          <p:cNvSpPr>
            <a:spLocks noChangeArrowheads="1"/>
          </p:cNvSpPr>
          <p:nvPr/>
        </p:nvSpPr>
        <p:spPr bwMode="auto">
          <a:xfrm>
            <a:off x="328121" y="1461306"/>
            <a:ext cx="20970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a:latin typeface="Times New Roman" panose="02020603050405020304" pitchFamily="18" charset="0"/>
                <a:cs typeface="Times New Roman" panose="02020603050405020304" pitchFamily="18" charset="0"/>
              </a:rPr>
              <a:t>Memory Layout </a:t>
            </a:r>
            <a:endParaRPr lang="en-US" altLang="en-US" sz="2200"/>
          </a:p>
        </p:txBody>
      </p:sp>
      <p:sp>
        <p:nvSpPr>
          <p:cNvPr id="25" name="Rectangle 24"/>
          <p:cNvSpPr/>
          <p:nvPr/>
        </p:nvSpPr>
        <p:spPr>
          <a:xfrm>
            <a:off x="6397194" y="4562717"/>
            <a:ext cx="647700" cy="5556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2</a:t>
            </a:r>
          </a:p>
        </p:txBody>
      </p:sp>
      <p:sp>
        <p:nvSpPr>
          <p:cNvPr id="26" name="Rectangle 25"/>
          <p:cNvSpPr/>
          <p:nvPr/>
        </p:nvSpPr>
        <p:spPr>
          <a:xfrm>
            <a:off x="6876232" y="1991553"/>
            <a:ext cx="647700" cy="5550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1</a:t>
            </a:r>
          </a:p>
        </p:txBody>
      </p:sp>
      <p:sp>
        <p:nvSpPr>
          <p:cNvPr id="27" name="Rectangle 26"/>
          <p:cNvSpPr/>
          <p:nvPr/>
        </p:nvSpPr>
        <p:spPr>
          <a:xfrm>
            <a:off x="4734743" y="3312986"/>
            <a:ext cx="647700" cy="554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4</a:t>
            </a:r>
          </a:p>
        </p:txBody>
      </p:sp>
      <p:sp>
        <p:nvSpPr>
          <p:cNvPr id="28" name="Rectangle 27"/>
          <p:cNvSpPr/>
          <p:nvPr/>
        </p:nvSpPr>
        <p:spPr>
          <a:xfrm>
            <a:off x="2955763" y="4482930"/>
            <a:ext cx="647700" cy="5551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9</a:t>
            </a:r>
          </a:p>
        </p:txBody>
      </p:sp>
      <p:sp>
        <p:nvSpPr>
          <p:cNvPr id="29" name="Rectangle 28"/>
          <p:cNvSpPr/>
          <p:nvPr/>
        </p:nvSpPr>
        <p:spPr>
          <a:xfrm>
            <a:off x="2677591" y="1806436"/>
            <a:ext cx="647700" cy="5543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6</a:t>
            </a:r>
          </a:p>
        </p:txBody>
      </p:sp>
      <p:sp>
        <p:nvSpPr>
          <p:cNvPr id="36" name="Rectangle 35"/>
          <p:cNvSpPr/>
          <p:nvPr/>
        </p:nvSpPr>
        <p:spPr>
          <a:xfrm>
            <a:off x="677582" y="3389306"/>
            <a:ext cx="666751"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5</a:t>
            </a:r>
          </a:p>
        </p:txBody>
      </p:sp>
      <p:sp>
        <p:nvSpPr>
          <p:cNvPr id="37" name="Rectangle 36"/>
          <p:cNvSpPr/>
          <p:nvPr/>
        </p:nvSpPr>
        <p:spPr>
          <a:xfrm>
            <a:off x="6629400" y="1548467"/>
            <a:ext cx="964622" cy="515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0xdb0</a:t>
            </a:r>
          </a:p>
        </p:txBody>
      </p:sp>
      <p:sp>
        <p:nvSpPr>
          <p:cNvPr id="38" name="Rectangle 37"/>
          <p:cNvSpPr/>
          <p:nvPr/>
        </p:nvSpPr>
        <p:spPr>
          <a:xfrm>
            <a:off x="6104721" y="4089329"/>
            <a:ext cx="940174" cy="5159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0xf00</a:t>
            </a:r>
          </a:p>
        </p:txBody>
      </p:sp>
      <p:sp>
        <p:nvSpPr>
          <p:cNvPr id="39" name="Rectangle 38"/>
          <p:cNvSpPr/>
          <p:nvPr/>
        </p:nvSpPr>
        <p:spPr>
          <a:xfrm>
            <a:off x="4392132" y="2832341"/>
            <a:ext cx="1019388" cy="517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0x100</a:t>
            </a:r>
          </a:p>
        </p:txBody>
      </p:sp>
      <p:sp>
        <p:nvSpPr>
          <p:cNvPr id="40" name="Rectangle 39"/>
          <p:cNvSpPr/>
          <p:nvPr/>
        </p:nvSpPr>
        <p:spPr>
          <a:xfrm>
            <a:off x="2629367" y="4067290"/>
            <a:ext cx="974096" cy="515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0x200</a:t>
            </a:r>
          </a:p>
        </p:txBody>
      </p:sp>
      <p:sp>
        <p:nvSpPr>
          <p:cNvPr id="41" name="Rectangle 40"/>
          <p:cNvSpPr/>
          <p:nvPr/>
        </p:nvSpPr>
        <p:spPr>
          <a:xfrm>
            <a:off x="2057400" y="1371600"/>
            <a:ext cx="1287949" cy="576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0xa68</a:t>
            </a:r>
          </a:p>
        </p:txBody>
      </p:sp>
      <p:sp>
        <p:nvSpPr>
          <p:cNvPr id="42" name="Rectangle 41"/>
          <p:cNvSpPr/>
          <p:nvPr/>
        </p:nvSpPr>
        <p:spPr>
          <a:xfrm>
            <a:off x="304800" y="2971510"/>
            <a:ext cx="1038459"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0xb80</a:t>
            </a:r>
          </a:p>
        </p:txBody>
      </p:sp>
      <p:cxnSp>
        <p:nvCxnSpPr>
          <p:cNvPr id="31" name="Connector: Curved 30"/>
          <p:cNvCxnSpPr>
            <a:cxnSpLocks/>
            <a:stCxn id="30" idx="3"/>
            <a:endCxn id="29" idx="1"/>
          </p:cNvCxnSpPr>
          <p:nvPr/>
        </p:nvCxnSpPr>
        <p:spPr>
          <a:xfrm flipV="1">
            <a:off x="2265677" y="2083608"/>
            <a:ext cx="411914" cy="1583511"/>
          </a:xfrm>
          <a:prstGeom prst="curved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Connector: Curved 33"/>
          <p:cNvCxnSpPr>
            <a:cxnSpLocks/>
            <a:stCxn id="33" idx="3"/>
            <a:endCxn id="28" idx="1"/>
          </p:cNvCxnSpPr>
          <p:nvPr/>
        </p:nvCxnSpPr>
        <p:spPr>
          <a:xfrm flipH="1">
            <a:off x="2955763" y="2083608"/>
            <a:ext cx="1404616" cy="2676903"/>
          </a:xfrm>
          <a:prstGeom prst="curvedConnector5">
            <a:avLst>
              <a:gd name="adj1" fmla="val -16275"/>
              <a:gd name="adj2" fmla="val 49992"/>
              <a:gd name="adj3" fmla="val 116275"/>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8" name="Connector: Curved 57"/>
          <p:cNvCxnSpPr>
            <a:cxnSpLocks/>
            <a:stCxn id="43" idx="3"/>
            <a:endCxn id="27" idx="1"/>
          </p:cNvCxnSpPr>
          <p:nvPr/>
        </p:nvCxnSpPr>
        <p:spPr>
          <a:xfrm flipV="1">
            <a:off x="4543635" y="3590158"/>
            <a:ext cx="191108" cy="1170353"/>
          </a:xfrm>
          <a:prstGeom prst="curved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1" name="Connector: Curved 60"/>
          <p:cNvCxnSpPr>
            <a:cxnSpLocks/>
            <a:stCxn id="45" idx="3"/>
            <a:endCxn id="26" idx="1"/>
          </p:cNvCxnSpPr>
          <p:nvPr/>
        </p:nvCxnSpPr>
        <p:spPr>
          <a:xfrm flipV="1">
            <a:off x="6371723" y="2269086"/>
            <a:ext cx="504509" cy="1321072"/>
          </a:xfrm>
          <a:prstGeom prst="curved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4" name="Connector: Curved 63"/>
          <p:cNvCxnSpPr>
            <a:cxnSpLocks/>
            <a:stCxn id="49" idx="3"/>
            <a:endCxn id="25" idx="1"/>
          </p:cNvCxnSpPr>
          <p:nvPr/>
        </p:nvCxnSpPr>
        <p:spPr>
          <a:xfrm flipH="1">
            <a:off x="6397194" y="2270380"/>
            <a:ext cx="1969362" cy="2570149"/>
          </a:xfrm>
          <a:prstGeom prst="curvedConnector5">
            <a:avLst>
              <a:gd name="adj1" fmla="val -11608"/>
              <a:gd name="adj2" fmla="val 49969"/>
              <a:gd name="adj3" fmla="val 111608"/>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343276" y="3389307"/>
            <a:ext cx="922401"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0xa68</a:t>
            </a:r>
          </a:p>
        </p:txBody>
      </p:sp>
      <p:sp>
        <p:nvSpPr>
          <p:cNvPr id="32" name="Rectangle 31"/>
          <p:cNvSpPr/>
          <p:nvPr/>
        </p:nvSpPr>
        <p:spPr>
          <a:xfrm>
            <a:off x="1229781" y="2984741"/>
            <a:ext cx="1034821"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0xb84</a:t>
            </a:r>
          </a:p>
        </p:txBody>
      </p:sp>
      <p:sp>
        <p:nvSpPr>
          <p:cNvPr id="33" name="Rectangle 32"/>
          <p:cNvSpPr/>
          <p:nvPr/>
        </p:nvSpPr>
        <p:spPr>
          <a:xfrm>
            <a:off x="3330684" y="1806436"/>
            <a:ext cx="1029695" cy="5543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0x200</a:t>
            </a:r>
          </a:p>
        </p:txBody>
      </p:sp>
      <p:sp>
        <p:nvSpPr>
          <p:cNvPr id="35" name="Rectangle 34"/>
          <p:cNvSpPr/>
          <p:nvPr/>
        </p:nvSpPr>
        <p:spPr>
          <a:xfrm>
            <a:off x="3219271" y="1371600"/>
            <a:ext cx="1141108" cy="576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0xa6c</a:t>
            </a:r>
          </a:p>
        </p:txBody>
      </p:sp>
      <p:sp>
        <p:nvSpPr>
          <p:cNvPr id="43" name="Rectangle 42"/>
          <p:cNvSpPr/>
          <p:nvPr/>
        </p:nvSpPr>
        <p:spPr>
          <a:xfrm>
            <a:off x="3603462" y="4482930"/>
            <a:ext cx="940173" cy="5551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0x100</a:t>
            </a:r>
          </a:p>
        </p:txBody>
      </p:sp>
      <p:sp>
        <p:nvSpPr>
          <p:cNvPr id="44" name="Rectangle 43"/>
          <p:cNvSpPr/>
          <p:nvPr/>
        </p:nvSpPr>
        <p:spPr>
          <a:xfrm>
            <a:off x="3471991" y="4067290"/>
            <a:ext cx="1163388" cy="515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0x204</a:t>
            </a:r>
          </a:p>
        </p:txBody>
      </p:sp>
      <p:sp>
        <p:nvSpPr>
          <p:cNvPr id="45" name="Rectangle 44"/>
          <p:cNvSpPr/>
          <p:nvPr/>
        </p:nvSpPr>
        <p:spPr>
          <a:xfrm>
            <a:off x="5382442" y="3312986"/>
            <a:ext cx="989281" cy="554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0xdb0</a:t>
            </a:r>
          </a:p>
        </p:txBody>
      </p:sp>
      <p:sp>
        <p:nvSpPr>
          <p:cNvPr id="46" name="Rectangle 45"/>
          <p:cNvSpPr/>
          <p:nvPr/>
        </p:nvSpPr>
        <p:spPr>
          <a:xfrm>
            <a:off x="5280047" y="2832341"/>
            <a:ext cx="1120753" cy="517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0x104</a:t>
            </a:r>
          </a:p>
        </p:txBody>
      </p:sp>
      <p:sp>
        <p:nvSpPr>
          <p:cNvPr id="47" name="Rectangle 46"/>
          <p:cNvSpPr/>
          <p:nvPr/>
        </p:nvSpPr>
        <p:spPr>
          <a:xfrm>
            <a:off x="7044893" y="4562717"/>
            <a:ext cx="956107" cy="5556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NULL</a:t>
            </a:r>
          </a:p>
        </p:txBody>
      </p:sp>
      <p:sp>
        <p:nvSpPr>
          <p:cNvPr id="48" name="Rectangle 47"/>
          <p:cNvSpPr/>
          <p:nvPr/>
        </p:nvSpPr>
        <p:spPr>
          <a:xfrm>
            <a:off x="6913423" y="4089329"/>
            <a:ext cx="1163777" cy="5159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0xf04</a:t>
            </a:r>
          </a:p>
        </p:txBody>
      </p:sp>
      <p:sp>
        <p:nvSpPr>
          <p:cNvPr id="49" name="Rectangle 48"/>
          <p:cNvSpPr/>
          <p:nvPr/>
        </p:nvSpPr>
        <p:spPr>
          <a:xfrm>
            <a:off x="7511810" y="1994141"/>
            <a:ext cx="854746" cy="5524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0xf00</a:t>
            </a:r>
          </a:p>
        </p:txBody>
      </p:sp>
      <p:sp>
        <p:nvSpPr>
          <p:cNvPr id="50" name="Rectangle 49"/>
          <p:cNvSpPr/>
          <p:nvPr/>
        </p:nvSpPr>
        <p:spPr>
          <a:xfrm>
            <a:off x="7264977" y="1536941"/>
            <a:ext cx="1193221" cy="515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0xdb4</a:t>
            </a:r>
          </a:p>
        </p:txBody>
      </p:sp>
      <p:sp>
        <p:nvSpPr>
          <p:cNvPr id="53" name="Rectangle 52"/>
          <p:cNvSpPr/>
          <p:nvPr/>
        </p:nvSpPr>
        <p:spPr>
          <a:xfrm>
            <a:off x="3571730" y="5675596"/>
            <a:ext cx="903349"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rgbClr val="FF0000"/>
                </a:solidFill>
                <a:latin typeface="Times New Roman" panose="02020603050405020304" pitchFamily="18" charset="0"/>
                <a:cs typeface="Times New Roman" panose="02020603050405020304" pitchFamily="18" charset="0"/>
              </a:rPr>
              <a:t>0xb80</a:t>
            </a:r>
          </a:p>
        </p:txBody>
      </p:sp>
      <p:sp>
        <p:nvSpPr>
          <p:cNvPr id="54" name="Rectangle 53"/>
          <p:cNvSpPr/>
          <p:nvPr/>
        </p:nvSpPr>
        <p:spPr>
          <a:xfrm>
            <a:off x="3376027" y="5257800"/>
            <a:ext cx="1038459"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0x960</a:t>
            </a:r>
          </a:p>
        </p:txBody>
      </p:sp>
      <p:sp>
        <p:nvSpPr>
          <p:cNvPr id="55" name="Rectangle 54"/>
          <p:cNvSpPr/>
          <p:nvPr/>
        </p:nvSpPr>
        <p:spPr>
          <a:xfrm>
            <a:off x="4473397" y="5675597"/>
            <a:ext cx="944424"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rgbClr val="FF0000"/>
                </a:solidFill>
                <a:latin typeface="Times New Roman" panose="02020603050405020304" pitchFamily="18" charset="0"/>
                <a:cs typeface="Times New Roman" panose="02020603050405020304" pitchFamily="18" charset="0"/>
              </a:rPr>
              <a:t>0xf00</a:t>
            </a:r>
          </a:p>
        </p:txBody>
      </p:sp>
      <p:sp>
        <p:nvSpPr>
          <p:cNvPr id="56" name="Rectangle 55"/>
          <p:cNvSpPr/>
          <p:nvPr/>
        </p:nvSpPr>
        <p:spPr>
          <a:xfrm>
            <a:off x="4301008" y="5271031"/>
            <a:ext cx="1034821"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0x964</a:t>
            </a:r>
          </a:p>
        </p:txBody>
      </p:sp>
      <p:cxnSp>
        <p:nvCxnSpPr>
          <p:cNvPr id="5" name="Connector: Curved 4"/>
          <p:cNvCxnSpPr>
            <a:stCxn id="53" idx="1"/>
            <a:endCxn id="36" idx="1"/>
          </p:cNvCxnSpPr>
          <p:nvPr/>
        </p:nvCxnSpPr>
        <p:spPr>
          <a:xfrm rot="10800000">
            <a:off x="677582" y="3667118"/>
            <a:ext cx="2894148" cy="2286290"/>
          </a:xfrm>
          <a:prstGeom prst="curvedConnector3">
            <a:avLst>
              <a:gd name="adj1" fmla="val 107899"/>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ctor: Curved 6"/>
          <p:cNvCxnSpPr>
            <a:stCxn id="55" idx="3"/>
            <a:endCxn id="25" idx="1"/>
          </p:cNvCxnSpPr>
          <p:nvPr/>
        </p:nvCxnSpPr>
        <p:spPr>
          <a:xfrm flipV="1">
            <a:off x="5417821" y="4840529"/>
            <a:ext cx="979373" cy="1112880"/>
          </a:xfrm>
          <a:prstGeom prst="curved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a:spLocks noChangeArrowheads="1"/>
          </p:cNvSpPr>
          <p:nvPr/>
        </p:nvSpPr>
        <p:spPr bwMode="auto">
          <a:xfrm>
            <a:off x="2464891" y="5911719"/>
            <a:ext cx="116410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err="1">
                <a:solidFill>
                  <a:srgbClr val="FF0000"/>
                </a:solidFill>
                <a:latin typeface="Times New Roman" panose="02020603050405020304" pitchFamily="18" charset="0"/>
                <a:cs typeface="Times New Roman" panose="02020603050405020304" pitchFamily="18" charset="0"/>
              </a:rPr>
              <a:t>L.pHead</a:t>
            </a:r>
            <a:endParaRPr lang="en-US" altLang="en-US" sz="2200">
              <a:solidFill>
                <a:srgbClr val="FF0000"/>
              </a:solidFill>
            </a:endParaRPr>
          </a:p>
        </p:txBody>
      </p:sp>
      <p:sp>
        <p:nvSpPr>
          <p:cNvPr id="63" name="Rectangle 62"/>
          <p:cNvSpPr>
            <a:spLocks noChangeArrowheads="1"/>
          </p:cNvSpPr>
          <p:nvPr/>
        </p:nvSpPr>
        <p:spPr bwMode="auto">
          <a:xfrm>
            <a:off x="5386088" y="5886232"/>
            <a:ext cx="116711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err="1">
                <a:solidFill>
                  <a:srgbClr val="FF0000"/>
                </a:solidFill>
                <a:latin typeface="Times New Roman" panose="02020603050405020304" pitchFamily="18" charset="0"/>
                <a:cs typeface="Times New Roman" panose="02020603050405020304" pitchFamily="18" charset="0"/>
              </a:rPr>
              <a:t>L.pTail</a:t>
            </a:r>
            <a:endParaRPr lang="en-US" altLang="en-US" sz="2200">
              <a:solidFill>
                <a:srgbClr val="FF0000"/>
              </a:solidFill>
            </a:endParaRPr>
          </a:p>
        </p:txBody>
      </p:sp>
      <p:sp>
        <p:nvSpPr>
          <p:cNvPr id="65" name="Rectangle 64"/>
          <p:cNvSpPr>
            <a:spLocks noChangeArrowheads="1"/>
          </p:cNvSpPr>
          <p:nvPr/>
        </p:nvSpPr>
        <p:spPr bwMode="auto">
          <a:xfrm>
            <a:off x="3151586" y="5436804"/>
            <a:ext cx="4042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800">
                <a:solidFill>
                  <a:srgbClr val="FF0000"/>
                </a:solidFill>
                <a:latin typeface="Times New Roman" panose="02020603050405020304" pitchFamily="18" charset="0"/>
                <a:cs typeface="Times New Roman" panose="02020603050405020304" pitchFamily="18" charset="0"/>
              </a:rPr>
              <a:t>L</a:t>
            </a:r>
            <a:endParaRPr lang="en-US" altLang="en-US" sz="2800">
              <a:solidFill>
                <a:srgbClr val="FF0000"/>
              </a:solidFill>
            </a:endParaRPr>
          </a:p>
        </p:txBody>
      </p:sp>
    </p:spTree>
    <p:extLst>
      <p:ext uri="{BB962C8B-B14F-4D97-AF65-F5344CB8AC3E}">
        <p14:creationId xmlns:p14="http://schemas.microsoft.com/office/powerpoint/2010/main" val="2239735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fade">
                                      <p:cBhvr>
                                        <p:cTn id="13" dur="500"/>
                                        <p:tgtEl>
                                          <p:spTgt spid="5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fade">
                                      <p:cBhvr>
                                        <p:cTn id="16" dur="500"/>
                                        <p:tgtEl>
                                          <p:spTgt spid="5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fade">
                                      <p:cBhvr>
                                        <p:cTn id="19" dur="500"/>
                                        <p:tgtEl>
                                          <p:spTgt spid="6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fade">
                                      <p:cBhvr>
                                        <p:cTn id="24" dur="500"/>
                                        <p:tgtEl>
                                          <p:spTgt spid="6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fade">
                                      <p:cBhvr>
                                        <p:cTn id="27" dur="500"/>
                                        <p:tgtEl>
                                          <p:spTgt spid="6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3">
                                            <p:txEl>
                                              <p:pRg st="0" end="0"/>
                                            </p:txEl>
                                          </p:spTgt>
                                        </p:tgtEl>
                                        <p:attrNameLst>
                                          <p:attrName>style.visibility</p:attrName>
                                        </p:attrNameLst>
                                      </p:cBhvr>
                                      <p:to>
                                        <p:strVal val="visible"/>
                                      </p:to>
                                    </p:set>
                                    <p:animEffect transition="in" filter="fade">
                                      <p:cBhvr>
                                        <p:cTn id="32" dur="500"/>
                                        <p:tgtEl>
                                          <p:spTgt spid="5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5">
                                            <p:txEl>
                                              <p:pRg st="0" end="0"/>
                                            </p:txEl>
                                          </p:spTgt>
                                        </p:tgtEl>
                                        <p:attrNameLst>
                                          <p:attrName>style.visibility</p:attrName>
                                        </p:attrNameLst>
                                      </p:cBhvr>
                                      <p:to>
                                        <p:strVal val="visible"/>
                                      </p:to>
                                    </p:set>
                                    <p:animEffect transition="in" filter="fade">
                                      <p:cBhvr>
                                        <p:cTn id="37" dur="500"/>
                                        <p:tgtEl>
                                          <p:spTgt spid="5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p:bldP spid="55" grpId="0" animBg="1"/>
      <p:bldP spid="56" grpId="0"/>
      <p:bldP spid="60" grpId="0"/>
      <p:bldP spid="63" grpId="0"/>
      <p:bldP spid="6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a:t>Thuật toán: Thêm phần tử p vào sau phần tử Q</a:t>
            </a:r>
          </a:p>
        </p:txBody>
      </p:sp>
      <p:sp>
        <p:nvSpPr>
          <p:cNvPr id="290819" name="Rectangle 3"/>
          <p:cNvSpPr>
            <a:spLocks noGrp="1" noChangeArrowheads="1"/>
          </p:cNvSpPr>
          <p:nvPr>
            <p:ph idx="1"/>
          </p:nvPr>
        </p:nvSpPr>
        <p:spPr/>
        <p:txBody>
          <a:bodyPr>
            <a:normAutofit/>
          </a:bodyPr>
          <a:lstStyle/>
          <a:p>
            <a:pPr>
              <a:lnSpc>
                <a:spcPct val="120000"/>
              </a:lnSpc>
            </a:pPr>
            <a:r>
              <a:rPr lang="en-US" sz="2585"/>
              <a:t>Ta cần thêm nút p vào sau nút Q trong list đơn</a:t>
            </a:r>
          </a:p>
          <a:p>
            <a:pPr>
              <a:lnSpc>
                <a:spcPct val="120000"/>
              </a:lnSpc>
              <a:buFontTx/>
              <a:buNone/>
            </a:pPr>
            <a:r>
              <a:rPr lang="en-US" sz="2585" b="1"/>
              <a:t>	</a:t>
            </a:r>
            <a:r>
              <a:rPr lang="en-US" sz="2585" b="1" u="sng"/>
              <a:t>Bắt đầu</a:t>
            </a:r>
            <a:r>
              <a:rPr lang="en-US" sz="2585"/>
              <a:t>: </a:t>
            </a:r>
          </a:p>
          <a:p>
            <a:pPr>
              <a:lnSpc>
                <a:spcPct val="120000"/>
              </a:lnSpc>
              <a:buFontTx/>
              <a:buNone/>
            </a:pPr>
            <a:r>
              <a:rPr lang="en-US" sz="2585"/>
              <a:t>		Nếu (Q != NULL) thì </a:t>
            </a:r>
          </a:p>
          <a:p>
            <a:pPr>
              <a:lnSpc>
                <a:spcPct val="120000"/>
              </a:lnSpc>
              <a:buFontTx/>
              <a:buNone/>
            </a:pPr>
            <a:r>
              <a:rPr lang="en-US" sz="2585"/>
              <a:t>			</a:t>
            </a:r>
            <a:r>
              <a:rPr lang="en-US" sz="2585" u="sng"/>
              <a:t>B1</a:t>
            </a:r>
            <a:r>
              <a:rPr lang="en-US" sz="2585"/>
              <a:t>: p-&gt;pNext = Q-&gt;pNext</a:t>
            </a:r>
          </a:p>
          <a:p>
            <a:pPr>
              <a:lnSpc>
                <a:spcPct val="120000"/>
              </a:lnSpc>
              <a:buFontTx/>
              <a:buNone/>
            </a:pPr>
            <a:r>
              <a:rPr lang="en-US" sz="2585"/>
              <a:t>			</a:t>
            </a:r>
            <a:r>
              <a:rPr lang="en-US" sz="2585" u="sng"/>
              <a:t>B2</a:t>
            </a:r>
            <a:r>
              <a:rPr lang="en-US" sz="2585"/>
              <a:t>: </a:t>
            </a:r>
          </a:p>
          <a:p>
            <a:pPr lvl="4">
              <a:lnSpc>
                <a:spcPct val="120000"/>
              </a:lnSpc>
              <a:buFont typeface="Wingdings" pitchFamily="2" charset="2"/>
              <a:buNone/>
            </a:pPr>
            <a:r>
              <a:rPr lang="en-US" sz="2585"/>
              <a:t>		+ Q-&gt;pNext = p </a:t>
            </a:r>
          </a:p>
          <a:p>
            <a:pPr>
              <a:lnSpc>
                <a:spcPct val="120000"/>
              </a:lnSpc>
              <a:buFontTx/>
              <a:buNone/>
            </a:pPr>
            <a:r>
              <a:rPr lang="en-US" sz="2585"/>
              <a:t>				+ Nếu Q = pTail thì</a:t>
            </a:r>
          </a:p>
          <a:p>
            <a:pPr>
              <a:lnSpc>
                <a:spcPct val="120000"/>
              </a:lnSpc>
              <a:buFontTx/>
              <a:buNone/>
            </a:pPr>
            <a:r>
              <a:rPr lang="en-US" sz="2585"/>
              <a:t>					pTail=p</a:t>
            </a:r>
          </a:p>
        </p:txBody>
      </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33</a:t>
            </a:fld>
            <a:endParaRPr lang="en-US"/>
          </a:p>
        </p:txBody>
      </p:sp>
    </p:spTree>
    <p:extLst>
      <p:ext uri="{BB962C8B-B14F-4D97-AF65-F5344CB8AC3E}">
        <p14:creationId xmlns:p14="http://schemas.microsoft.com/office/powerpoint/2010/main" val="2386884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a:t>Thuật toán: Code C/C++</a:t>
            </a:r>
          </a:p>
        </p:txBody>
      </p:sp>
      <p:sp>
        <p:nvSpPr>
          <p:cNvPr id="295939" name="Rectangle 3"/>
          <p:cNvSpPr>
            <a:spLocks noGrp="1" noChangeArrowheads="1"/>
          </p:cNvSpPr>
          <p:nvPr>
            <p:ph idx="1"/>
          </p:nvPr>
        </p:nvSpPr>
        <p:spPr/>
        <p:txBody>
          <a:bodyPr>
            <a:normAutofit/>
          </a:bodyPr>
          <a:lstStyle/>
          <a:p>
            <a:pPr marL="34290" indent="0">
              <a:buNone/>
            </a:pPr>
            <a:r>
              <a:rPr lang="en-US" sz="2400">
                <a:solidFill>
                  <a:srgbClr val="0000FF"/>
                </a:solidFill>
                <a:latin typeface="Consolas" panose="020B0609020204030204" pitchFamily="49" charset="0"/>
              </a:rPr>
              <a:t>void</a:t>
            </a:r>
            <a:r>
              <a:rPr lang="en-US" sz="2400">
                <a:solidFill>
                  <a:srgbClr val="000000"/>
                </a:solidFill>
                <a:latin typeface="Consolas" panose="020B0609020204030204" pitchFamily="49" charset="0"/>
              </a:rPr>
              <a:t> </a:t>
            </a:r>
            <a:r>
              <a:rPr lang="en-US" sz="2400">
                <a:solidFill>
                  <a:srgbClr val="483D8B"/>
                </a:solidFill>
                <a:latin typeface="Consolas" panose="020B0609020204030204" pitchFamily="49" charset="0"/>
              </a:rPr>
              <a:t>AddAfterQ</a:t>
            </a:r>
            <a:r>
              <a:rPr lang="en-US" sz="2400">
                <a:solidFill>
                  <a:srgbClr val="000000"/>
                </a:solidFill>
                <a:latin typeface="Consolas" panose="020B0609020204030204" pitchFamily="49" charset="0"/>
              </a:rPr>
              <a:t>(</a:t>
            </a:r>
            <a:r>
              <a:rPr lang="en-US" sz="2400">
                <a:solidFill>
                  <a:srgbClr val="008B8B"/>
                </a:solidFill>
                <a:latin typeface="Consolas" panose="020B0609020204030204" pitchFamily="49" charset="0"/>
              </a:rPr>
              <a:t>LIST</a:t>
            </a:r>
            <a:r>
              <a:rPr lang="en-US" sz="2400">
                <a:solidFill>
                  <a:srgbClr val="000000"/>
                </a:solidFill>
                <a:latin typeface="Consolas" panose="020B0609020204030204" pitchFamily="49" charset="0"/>
              </a:rPr>
              <a:t> &amp;</a:t>
            </a:r>
            <a:r>
              <a:rPr lang="en-US" sz="2400">
                <a:solidFill>
                  <a:srgbClr val="808080"/>
                </a:solidFill>
                <a:latin typeface="Consolas" panose="020B0609020204030204" pitchFamily="49" charset="0"/>
              </a:rPr>
              <a:t>L</a:t>
            </a:r>
            <a:r>
              <a:rPr lang="en-US" sz="2400">
                <a:solidFill>
                  <a:srgbClr val="000000"/>
                </a:solidFill>
                <a:latin typeface="Consolas" panose="020B0609020204030204" pitchFamily="49" charset="0"/>
              </a:rPr>
              <a:t>, </a:t>
            </a:r>
            <a:r>
              <a:rPr lang="en-US" sz="2400">
                <a:solidFill>
                  <a:srgbClr val="008B8B"/>
                </a:solidFill>
                <a:latin typeface="Consolas" panose="020B0609020204030204" pitchFamily="49" charset="0"/>
              </a:rPr>
              <a:t>NODE</a:t>
            </a:r>
            <a:r>
              <a:rPr lang="en-US" sz="2400">
                <a:solidFill>
                  <a:srgbClr val="000000"/>
                </a:solidFill>
                <a:latin typeface="Consolas" panose="020B0609020204030204" pitchFamily="49" charset="0"/>
              </a:rPr>
              <a:t>* </a:t>
            </a:r>
            <a:r>
              <a:rPr lang="en-US" sz="2400">
                <a:solidFill>
                  <a:srgbClr val="808080"/>
                </a:solidFill>
                <a:latin typeface="Consolas" panose="020B0609020204030204" pitchFamily="49" charset="0"/>
              </a:rPr>
              <a:t>p</a:t>
            </a:r>
            <a:r>
              <a:rPr lang="en-US" sz="2400">
                <a:solidFill>
                  <a:srgbClr val="000000"/>
                </a:solidFill>
                <a:latin typeface="Consolas" panose="020B0609020204030204" pitchFamily="49" charset="0"/>
              </a:rPr>
              <a:t>, </a:t>
            </a:r>
            <a:r>
              <a:rPr lang="en-US" sz="2400">
                <a:solidFill>
                  <a:srgbClr val="008B8B"/>
                </a:solidFill>
                <a:latin typeface="Consolas" panose="020B0609020204030204" pitchFamily="49" charset="0"/>
              </a:rPr>
              <a:t>NODE</a:t>
            </a:r>
            <a:r>
              <a:rPr lang="en-US" sz="2400">
                <a:solidFill>
                  <a:srgbClr val="000000"/>
                </a:solidFill>
                <a:latin typeface="Consolas" panose="020B0609020204030204" pitchFamily="49" charset="0"/>
              </a:rPr>
              <a:t>* </a:t>
            </a:r>
            <a:r>
              <a:rPr lang="en-US" sz="2400">
                <a:solidFill>
                  <a:srgbClr val="808080"/>
                </a:solidFill>
                <a:latin typeface="Consolas" panose="020B0609020204030204" pitchFamily="49" charset="0"/>
              </a:rPr>
              <a:t>Q</a:t>
            </a:r>
            <a:r>
              <a:rPr lang="en-US" sz="2400">
                <a:solidFill>
                  <a:srgbClr val="000000"/>
                </a:solidFill>
                <a:latin typeface="Consolas" panose="020B0609020204030204" pitchFamily="49" charset="0"/>
              </a:rPr>
              <a:t>) {</a:t>
            </a:r>
          </a:p>
          <a:p>
            <a:pPr marL="514350" lvl="2" indent="0">
              <a:buNone/>
            </a:pPr>
            <a:r>
              <a:rPr lang="en-US" sz="2400">
                <a:solidFill>
                  <a:srgbClr val="0000FF"/>
                </a:solidFill>
                <a:latin typeface="Consolas" panose="020B0609020204030204" pitchFamily="49" charset="0"/>
              </a:rPr>
              <a:t>if</a:t>
            </a:r>
            <a:r>
              <a:rPr lang="en-US" sz="2400">
                <a:solidFill>
                  <a:srgbClr val="000000"/>
                </a:solidFill>
                <a:latin typeface="Consolas" panose="020B0609020204030204" pitchFamily="49" charset="0"/>
              </a:rPr>
              <a:t> (</a:t>
            </a:r>
            <a:r>
              <a:rPr lang="en-US" sz="2400">
                <a:solidFill>
                  <a:srgbClr val="808080"/>
                </a:solidFill>
                <a:latin typeface="Consolas" panose="020B0609020204030204" pitchFamily="49" charset="0"/>
              </a:rPr>
              <a:t>Q</a:t>
            </a:r>
            <a:r>
              <a:rPr lang="en-US" sz="2400">
                <a:solidFill>
                  <a:srgbClr val="000000"/>
                </a:solidFill>
                <a:latin typeface="Consolas" panose="020B0609020204030204" pitchFamily="49" charset="0"/>
              </a:rPr>
              <a:t> != </a:t>
            </a:r>
            <a:r>
              <a:rPr lang="en-US" sz="2400">
                <a:solidFill>
                  <a:srgbClr val="6F008A"/>
                </a:solidFill>
                <a:latin typeface="Consolas" panose="020B0609020204030204" pitchFamily="49" charset="0"/>
              </a:rPr>
              <a:t>NULL</a:t>
            </a:r>
            <a:r>
              <a:rPr lang="en-US" sz="2400">
                <a:solidFill>
                  <a:srgbClr val="000000"/>
                </a:solidFill>
                <a:latin typeface="Consolas" panose="020B0609020204030204" pitchFamily="49" charset="0"/>
              </a:rPr>
              <a:t>) {</a:t>
            </a:r>
          </a:p>
          <a:p>
            <a:pPr marL="994410" lvl="4" indent="0">
              <a:buNone/>
            </a:pPr>
            <a:r>
              <a:rPr lang="en-US" sz="2400">
                <a:solidFill>
                  <a:srgbClr val="808080"/>
                </a:solidFill>
                <a:latin typeface="Consolas" panose="020B0609020204030204" pitchFamily="49" charset="0"/>
              </a:rPr>
              <a:t>p</a:t>
            </a:r>
            <a:r>
              <a:rPr lang="en-US" sz="2400">
                <a:solidFill>
                  <a:srgbClr val="000000"/>
                </a:solidFill>
                <a:latin typeface="Consolas" panose="020B0609020204030204" pitchFamily="49" charset="0"/>
              </a:rPr>
              <a:t>-&gt;</a:t>
            </a:r>
            <a:r>
              <a:rPr lang="en-US" sz="2400">
                <a:solidFill>
                  <a:srgbClr val="8B0000"/>
                </a:solidFill>
                <a:latin typeface="Consolas" panose="020B0609020204030204" pitchFamily="49" charset="0"/>
              </a:rPr>
              <a:t>pNext</a:t>
            </a:r>
            <a:r>
              <a:rPr lang="en-US" sz="2400">
                <a:solidFill>
                  <a:srgbClr val="000000"/>
                </a:solidFill>
                <a:latin typeface="Consolas" panose="020B0609020204030204" pitchFamily="49" charset="0"/>
              </a:rPr>
              <a:t> = </a:t>
            </a:r>
            <a:r>
              <a:rPr lang="en-US" sz="2400">
                <a:solidFill>
                  <a:srgbClr val="808080"/>
                </a:solidFill>
                <a:latin typeface="Consolas" panose="020B0609020204030204" pitchFamily="49" charset="0"/>
              </a:rPr>
              <a:t>Q</a:t>
            </a:r>
            <a:r>
              <a:rPr lang="en-US" sz="2400">
                <a:solidFill>
                  <a:srgbClr val="000000"/>
                </a:solidFill>
                <a:latin typeface="Consolas" panose="020B0609020204030204" pitchFamily="49" charset="0"/>
              </a:rPr>
              <a:t>-&gt;</a:t>
            </a:r>
            <a:r>
              <a:rPr lang="en-US" sz="2400">
                <a:solidFill>
                  <a:srgbClr val="8B0000"/>
                </a:solidFill>
                <a:latin typeface="Consolas" panose="020B0609020204030204" pitchFamily="49" charset="0"/>
              </a:rPr>
              <a:t>pNext</a:t>
            </a:r>
            <a:r>
              <a:rPr lang="en-US" sz="2400">
                <a:solidFill>
                  <a:srgbClr val="000000"/>
                </a:solidFill>
                <a:latin typeface="Consolas" panose="020B0609020204030204" pitchFamily="49" charset="0"/>
              </a:rPr>
              <a:t>;</a:t>
            </a:r>
          </a:p>
          <a:p>
            <a:pPr marL="994410" lvl="4" indent="0">
              <a:buNone/>
            </a:pPr>
            <a:r>
              <a:rPr lang="en-US" sz="2400">
                <a:solidFill>
                  <a:srgbClr val="808080"/>
                </a:solidFill>
                <a:latin typeface="Consolas" panose="020B0609020204030204" pitchFamily="49" charset="0"/>
              </a:rPr>
              <a:t>Q</a:t>
            </a:r>
            <a:r>
              <a:rPr lang="en-US" sz="2400">
                <a:solidFill>
                  <a:srgbClr val="000000"/>
                </a:solidFill>
                <a:latin typeface="Consolas" panose="020B0609020204030204" pitchFamily="49" charset="0"/>
              </a:rPr>
              <a:t>-&gt;</a:t>
            </a:r>
            <a:r>
              <a:rPr lang="en-US" sz="2400">
                <a:solidFill>
                  <a:srgbClr val="8B0000"/>
                </a:solidFill>
                <a:latin typeface="Consolas" panose="020B0609020204030204" pitchFamily="49" charset="0"/>
              </a:rPr>
              <a:t>pNext</a:t>
            </a:r>
            <a:r>
              <a:rPr lang="en-US" sz="2400">
                <a:solidFill>
                  <a:srgbClr val="000000"/>
                </a:solidFill>
                <a:latin typeface="Consolas" panose="020B0609020204030204" pitchFamily="49" charset="0"/>
              </a:rPr>
              <a:t> = </a:t>
            </a:r>
            <a:r>
              <a:rPr lang="en-US" sz="2400">
                <a:solidFill>
                  <a:srgbClr val="808080"/>
                </a:solidFill>
                <a:latin typeface="Consolas" panose="020B0609020204030204" pitchFamily="49" charset="0"/>
              </a:rPr>
              <a:t>p</a:t>
            </a:r>
            <a:r>
              <a:rPr lang="en-US" sz="2400">
                <a:solidFill>
                  <a:srgbClr val="000000"/>
                </a:solidFill>
                <a:latin typeface="Consolas" panose="020B0609020204030204" pitchFamily="49" charset="0"/>
              </a:rPr>
              <a:t>;</a:t>
            </a:r>
          </a:p>
          <a:p>
            <a:pPr marL="994410" lvl="4" indent="0">
              <a:buNone/>
            </a:pPr>
            <a:r>
              <a:rPr lang="en-US" sz="2400">
                <a:solidFill>
                  <a:srgbClr val="0000FF"/>
                </a:solidFill>
                <a:latin typeface="Consolas" panose="020B0609020204030204" pitchFamily="49" charset="0"/>
              </a:rPr>
              <a:t>if</a:t>
            </a:r>
            <a:r>
              <a:rPr lang="en-US" sz="2400">
                <a:solidFill>
                  <a:srgbClr val="000000"/>
                </a:solidFill>
                <a:latin typeface="Consolas" panose="020B0609020204030204" pitchFamily="49" charset="0"/>
              </a:rPr>
              <a:t> (</a:t>
            </a:r>
            <a:r>
              <a:rPr lang="en-US" sz="2400">
                <a:solidFill>
                  <a:srgbClr val="808080"/>
                </a:solidFill>
                <a:latin typeface="Consolas" panose="020B0609020204030204" pitchFamily="49" charset="0"/>
              </a:rPr>
              <a:t>L</a:t>
            </a:r>
            <a:r>
              <a:rPr lang="en-US" sz="2400">
                <a:solidFill>
                  <a:srgbClr val="000000"/>
                </a:solidFill>
                <a:latin typeface="Consolas" panose="020B0609020204030204" pitchFamily="49" charset="0"/>
              </a:rPr>
              <a:t>.</a:t>
            </a:r>
            <a:r>
              <a:rPr lang="en-US" sz="2400">
                <a:solidFill>
                  <a:srgbClr val="8B0000"/>
                </a:solidFill>
                <a:latin typeface="Consolas" panose="020B0609020204030204" pitchFamily="49" charset="0"/>
              </a:rPr>
              <a:t>pTail</a:t>
            </a:r>
            <a:r>
              <a:rPr lang="en-US" sz="2400">
                <a:solidFill>
                  <a:srgbClr val="000000"/>
                </a:solidFill>
                <a:latin typeface="Consolas" panose="020B0609020204030204" pitchFamily="49" charset="0"/>
              </a:rPr>
              <a:t> == </a:t>
            </a:r>
            <a:r>
              <a:rPr lang="en-US" sz="2400">
                <a:solidFill>
                  <a:srgbClr val="808080"/>
                </a:solidFill>
                <a:latin typeface="Consolas" panose="020B0609020204030204" pitchFamily="49" charset="0"/>
              </a:rPr>
              <a:t>Q</a:t>
            </a:r>
            <a:r>
              <a:rPr lang="en-US" sz="2400">
                <a:solidFill>
                  <a:srgbClr val="000000"/>
                </a:solidFill>
                <a:latin typeface="Consolas" panose="020B0609020204030204" pitchFamily="49" charset="0"/>
              </a:rPr>
              <a:t>)</a:t>
            </a:r>
          </a:p>
          <a:p>
            <a:pPr marL="994410" lvl="4" indent="0">
              <a:buNone/>
            </a:pPr>
            <a:r>
              <a:rPr lang="en-US" sz="2400">
                <a:solidFill>
                  <a:srgbClr val="808080"/>
                </a:solidFill>
                <a:latin typeface="Consolas" panose="020B0609020204030204" pitchFamily="49" charset="0"/>
              </a:rPr>
              <a:t>		L</a:t>
            </a:r>
            <a:r>
              <a:rPr lang="en-US" sz="2400">
                <a:solidFill>
                  <a:srgbClr val="000000"/>
                </a:solidFill>
                <a:latin typeface="Consolas" panose="020B0609020204030204" pitchFamily="49" charset="0"/>
              </a:rPr>
              <a:t>.</a:t>
            </a:r>
            <a:r>
              <a:rPr lang="en-US" sz="2400">
                <a:solidFill>
                  <a:srgbClr val="8B0000"/>
                </a:solidFill>
                <a:latin typeface="Consolas" panose="020B0609020204030204" pitchFamily="49" charset="0"/>
              </a:rPr>
              <a:t>pTail</a:t>
            </a:r>
            <a:r>
              <a:rPr lang="en-US" sz="2400">
                <a:solidFill>
                  <a:srgbClr val="000000"/>
                </a:solidFill>
                <a:latin typeface="Consolas" panose="020B0609020204030204" pitchFamily="49" charset="0"/>
              </a:rPr>
              <a:t> = </a:t>
            </a:r>
            <a:r>
              <a:rPr lang="en-US" sz="2400">
                <a:solidFill>
                  <a:srgbClr val="808080"/>
                </a:solidFill>
                <a:latin typeface="Consolas" panose="020B0609020204030204" pitchFamily="49" charset="0"/>
              </a:rPr>
              <a:t>p</a:t>
            </a:r>
            <a:r>
              <a:rPr lang="en-US" sz="2400">
                <a:solidFill>
                  <a:srgbClr val="000000"/>
                </a:solidFill>
                <a:latin typeface="Consolas" panose="020B0609020204030204" pitchFamily="49" charset="0"/>
              </a:rPr>
              <a:t>;</a:t>
            </a:r>
          </a:p>
          <a:p>
            <a:pPr marL="514350" lvl="2" indent="0">
              <a:buNone/>
            </a:pPr>
            <a:r>
              <a:rPr lang="en-US" sz="2400">
                <a:solidFill>
                  <a:srgbClr val="000000"/>
                </a:solidFill>
                <a:latin typeface="Consolas" panose="020B0609020204030204" pitchFamily="49" charset="0"/>
              </a:rPr>
              <a:t>}</a:t>
            </a:r>
          </a:p>
          <a:p>
            <a:pPr marL="514350" lvl="2" indent="0">
              <a:buNone/>
            </a:pPr>
            <a:r>
              <a:rPr lang="en-US" sz="2400">
                <a:solidFill>
                  <a:srgbClr val="0000FF"/>
                </a:solidFill>
                <a:latin typeface="Consolas" panose="020B0609020204030204" pitchFamily="49" charset="0"/>
              </a:rPr>
              <a:t>else</a:t>
            </a:r>
            <a:endParaRPr lang="en-US" sz="2400">
              <a:solidFill>
                <a:srgbClr val="000000"/>
              </a:solidFill>
              <a:latin typeface="Consolas" panose="020B0609020204030204" pitchFamily="49" charset="0"/>
            </a:endParaRPr>
          </a:p>
          <a:p>
            <a:pPr marL="514350" lvl="2" indent="0">
              <a:buNone/>
            </a:pPr>
            <a:r>
              <a:rPr lang="en-US" sz="2400">
                <a:solidFill>
                  <a:srgbClr val="483D8B"/>
                </a:solidFill>
                <a:latin typeface="Consolas" panose="020B0609020204030204" pitchFamily="49" charset="0"/>
              </a:rPr>
              <a:t>		AddHead</a:t>
            </a:r>
            <a:r>
              <a:rPr lang="en-US" sz="2400">
                <a:solidFill>
                  <a:srgbClr val="000000"/>
                </a:solidFill>
                <a:latin typeface="Consolas" panose="020B0609020204030204" pitchFamily="49" charset="0"/>
              </a:rPr>
              <a:t>(</a:t>
            </a:r>
            <a:r>
              <a:rPr lang="en-US" sz="2400">
                <a:solidFill>
                  <a:srgbClr val="808080"/>
                </a:solidFill>
                <a:latin typeface="Consolas" panose="020B0609020204030204" pitchFamily="49" charset="0"/>
              </a:rPr>
              <a:t>L</a:t>
            </a:r>
            <a:r>
              <a:rPr lang="en-US" sz="2400">
                <a:solidFill>
                  <a:srgbClr val="000000"/>
                </a:solidFill>
                <a:latin typeface="Consolas" panose="020B0609020204030204" pitchFamily="49" charset="0"/>
              </a:rPr>
              <a:t>, </a:t>
            </a:r>
            <a:r>
              <a:rPr lang="en-US" sz="2400">
                <a:solidFill>
                  <a:srgbClr val="808080"/>
                </a:solidFill>
                <a:latin typeface="Consolas" panose="020B0609020204030204" pitchFamily="49" charset="0"/>
              </a:rPr>
              <a:t>p</a:t>
            </a:r>
            <a:r>
              <a:rPr lang="en-US" sz="2400">
                <a:solidFill>
                  <a:srgbClr val="000000"/>
                </a:solidFill>
                <a:latin typeface="Consolas" panose="020B0609020204030204" pitchFamily="49" charset="0"/>
              </a:rPr>
              <a:t>); </a:t>
            </a:r>
            <a:r>
              <a:rPr lang="en-US" sz="2400">
                <a:solidFill>
                  <a:srgbClr val="008000"/>
                </a:solidFill>
                <a:latin typeface="Consolas" panose="020B0609020204030204" pitchFamily="49" charset="0"/>
              </a:rPr>
              <a:t>// thêm q vào đầu list</a:t>
            </a:r>
            <a:endParaRPr lang="en-US" sz="2400">
              <a:solidFill>
                <a:srgbClr val="000000"/>
              </a:solidFill>
              <a:latin typeface="Consolas" panose="020B0609020204030204" pitchFamily="49" charset="0"/>
            </a:endParaRPr>
          </a:p>
          <a:p>
            <a:pPr marL="34290" indent="0">
              <a:buNone/>
            </a:pPr>
            <a:r>
              <a:rPr lang="en-US" sz="2400">
                <a:solidFill>
                  <a:srgbClr val="000000"/>
                </a:solidFill>
                <a:latin typeface="Consolas" panose="020B0609020204030204" pitchFamily="49" charset="0"/>
              </a:rPr>
              <a:t>}</a:t>
            </a:r>
            <a:endParaRPr lang="en-US" sz="2400"/>
          </a:p>
        </p:txBody>
      </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34</a:t>
            </a:fld>
            <a:endParaRPr lang="en-US"/>
          </a:p>
        </p:txBody>
      </p:sp>
    </p:spTree>
    <p:extLst>
      <p:ext uri="{BB962C8B-B14F-4D97-AF65-F5344CB8AC3E}">
        <p14:creationId xmlns:p14="http://schemas.microsoft.com/office/powerpoint/2010/main" val="3027729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noFill/>
          <a:ln/>
        </p:spPr>
        <p:txBody>
          <a:bodyPr vert="horz" lIns="91440" tIns="45720" rIns="91440" bIns="45720" rtlCol="0" anchor="b">
            <a:normAutofit/>
          </a:bodyPr>
          <a:lstStyle/>
          <a:p>
            <a:r>
              <a:rPr lang="en-US" sz="2200">
                <a:solidFill>
                  <a:prstClr val="white"/>
                </a:solidFill>
              </a:rPr>
              <a:t>Minh họa</a:t>
            </a:r>
            <a:endParaRPr lang="en-US" altLang="en-US"/>
          </a:p>
        </p:txBody>
      </p:sp>
      <p:sp>
        <p:nvSpPr>
          <p:cNvPr id="3" name="Content Placeholder 2"/>
          <p:cNvSpPr>
            <a:spLocks noGrp="1"/>
          </p:cNvSpPr>
          <p:nvPr>
            <p:ph idx="1"/>
          </p:nvPr>
        </p:nvSpPr>
        <p:spPr/>
        <p:txBody>
          <a:bodyPr>
            <a:normAutofit/>
          </a:bodyPr>
          <a:lstStyle/>
          <a:p>
            <a:pPr lvl="1" algn="just">
              <a:defRPr/>
            </a:pPr>
            <a:r>
              <a:rPr lang="en-US"/>
              <a:t>Thêm 9 vào sau node Q có giá trị 6: {5, 6, 14}</a:t>
            </a:r>
            <a:endParaRPr lang="vi-VN"/>
          </a:p>
          <a:p>
            <a:pPr marL="274320" lvl="1" indent="0" algn="just">
              <a:buNone/>
              <a:defRPr/>
            </a:pPr>
            <a:endParaRPr lang="vi-VN"/>
          </a:p>
        </p:txBody>
      </p:sp>
      <p:sp>
        <p:nvSpPr>
          <p:cNvPr id="553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vi-VN" altLang="en-US">
                <a:solidFill>
                  <a:schemeClr val="bg1"/>
                </a:solidFill>
                <a:latin typeface="Tahoma" panose="020B0604030504040204" pitchFamily="34" charset="0"/>
              </a:rPr>
              <a:t>DSA</a:t>
            </a:r>
            <a:endParaRPr lang="en-US" altLang="en-US">
              <a:solidFill>
                <a:schemeClr val="bg1"/>
              </a:solidFill>
              <a:latin typeface="Tahoma" panose="020B0604030504040204" pitchFamily="34" charset="0"/>
            </a:endParaRPr>
          </a:p>
        </p:txBody>
      </p:sp>
      <p:sp>
        <p:nvSpPr>
          <p:cNvPr id="2" name="Slide Number Placeholder 1"/>
          <p:cNvSpPr>
            <a:spLocks noGrp="1"/>
          </p:cNvSpPr>
          <p:nvPr>
            <p:ph type="sldNum" sz="quarter" idx="12"/>
          </p:nvPr>
        </p:nvSpPr>
        <p:spPr/>
        <p:txBody>
          <a:bodyPr/>
          <a:lstStyle/>
          <a:p>
            <a:pPr>
              <a:defRPr/>
            </a:pPr>
            <a:fld id="{E5AF3471-6A55-4EC1-8B58-0AAF3FA86DEC}" type="slidenum">
              <a:rPr lang="en-US" smtClean="0"/>
              <a:pPr>
                <a:defRPr/>
              </a:pPr>
              <a:t>35</a:t>
            </a:fld>
            <a:endParaRPr lang="en-US"/>
          </a:p>
        </p:txBody>
      </p:sp>
      <p:sp>
        <p:nvSpPr>
          <p:cNvPr id="23" name="Rectangle 22"/>
          <p:cNvSpPr/>
          <p:nvPr/>
        </p:nvSpPr>
        <p:spPr>
          <a:xfrm>
            <a:off x="380999" y="1313513"/>
            <a:ext cx="8565573" cy="501108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24" name="Rectangle 23"/>
          <p:cNvSpPr>
            <a:spLocks noChangeArrowheads="1"/>
          </p:cNvSpPr>
          <p:nvPr/>
        </p:nvSpPr>
        <p:spPr bwMode="auto">
          <a:xfrm>
            <a:off x="328121" y="1461306"/>
            <a:ext cx="20970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a:latin typeface="Times New Roman" panose="02020603050405020304" pitchFamily="18" charset="0"/>
                <a:cs typeface="Times New Roman" panose="02020603050405020304" pitchFamily="18" charset="0"/>
              </a:rPr>
              <a:t>Memory Layout </a:t>
            </a:r>
            <a:endParaRPr lang="en-US" altLang="en-US" sz="2200"/>
          </a:p>
        </p:txBody>
      </p:sp>
      <p:sp>
        <p:nvSpPr>
          <p:cNvPr id="27" name="Rectangle 26"/>
          <p:cNvSpPr/>
          <p:nvPr/>
        </p:nvSpPr>
        <p:spPr>
          <a:xfrm>
            <a:off x="7096943" y="2830053"/>
            <a:ext cx="647700" cy="554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14</a:t>
            </a:r>
          </a:p>
        </p:txBody>
      </p:sp>
      <p:sp>
        <p:nvSpPr>
          <p:cNvPr id="28" name="Rectangle 27"/>
          <p:cNvSpPr/>
          <p:nvPr/>
        </p:nvSpPr>
        <p:spPr>
          <a:xfrm>
            <a:off x="4816890" y="2001468"/>
            <a:ext cx="647700" cy="5551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9</a:t>
            </a:r>
          </a:p>
        </p:txBody>
      </p:sp>
      <p:sp>
        <p:nvSpPr>
          <p:cNvPr id="29" name="Rectangle 28"/>
          <p:cNvSpPr/>
          <p:nvPr/>
        </p:nvSpPr>
        <p:spPr>
          <a:xfrm>
            <a:off x="2760179" y="2846165"/>
            <a:ext cx="647700" cy="5382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6</a:t>
            </a:r>
          </a:p>
        </p:txBody>
      </p:sp>
      <p:sp>
        <p:nvSpPr>
          <p:cNvPr id="39" name="Rectangle 38"/>
          <p:cNvSpPr/>
          <p:nvPr/>
        </p:nvSpPr>
        <p:spPr>
          <a:xfrm>
            <a:off x="6829212" y="2349408"/>
            <a:ext cx="1019388" cy="517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0x100</a:t>
            </a:r>
          </a:p>
        </p:txBody>
      </p:sp>
      <p:sp>
        <p:nvSpPr>
          <p:cNvPr id="40" name="Rectangle 39"/>
          <p:cNvSpPr/>
          <p:nvPr/>
        </p:nvSpPr>
        <p:spPr>
          <a:xfrm>
            <a:off x="4490494" y="1585828"/>
            <a:ext cx="974096" cy="515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0x200</a:t>
            </a:r>
          </a:p>
        </p:txBody>
      </p:sp>
      <p:sp>
        <p:nvSpPr>
          <p:cNvPr id="41" name="Rectangle 40"/>
          <p:cNvSpPr/>
          <p:nvPr/>
        </p:nvSpPr>
        <p:spPr>
          <a:xfrm>
            <a:off x="2133600" y="2412327"/>
            <a:ext cx="1287949" cy="5238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0xa68</a:t>
            </a:r>
          </a:p>
        </p:txBody>
      </p:sp>
      <p:sp>
        <p:nvSpPr>
          <p:cNvPr id="33" name="Rectangle 32"/>
          <p:cNvSpPr/>
          <p:nvPr/>
        </p:nvSpPr>
        <p:spPr>
          <a:xfrm>
            <a:off x="3406884" y="2846165"/>
            <a:ext cx="1029695" cy="5382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0x100</a:t>
            </a:r>
          </a:p>
        </p:txBody>
      </p:sp>
      <p:sp>
        <p:nvSpPr>
          <p:cNvPr id="35" name="Rectangle 34"/>
          <p:cNvSpPr/>
          <p:nvPr/>
        </p:nvSpPr>
        <p:spPr>
          <a:xfrm>
            <a:off x="3295471" y="2412327"/>
            <a:ext cx="1141108" cy="5595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0xa6c</a:t>
            </a:r>
          </a:p>
        </p:txBody>
      </p:sp>
      <p:sp>
        <p:nvSpPr>
          <p:cNvPr id="43" name="Rectangle 42"/>
          <p:cNvSpPr/>
          <p:nvPr/>
        </p:nvSpPr>
        <p:spPr>
          <a:xfrm>
            <a:off x="5464589" y="2001468"/>
            <a:ext cx="940173" cy="5551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NULL</a:t>
            </a:r>
          </a:p>
        </p:txBody>
      </p:sp>
      <p:sp>
        <p:nvSpPr>
          <p:cNvPr id="44" name="Rectangle 43"/>
          <p:cNvSpPr/>
          <p:nvPr/>
        </p:nvSpPr>
        <p:spPr>
          <a:xfrm>
            <a:off x="5333118" y="1585828"/>
            <a:ext cx="1163388" cy="515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0x204</a:t>
            </a:r>
          </a:p>
        </p:txBody>
      </p:sp>
      <p:sp>
        <p:nvSpPr>
          <p:cNvPr id="45" name="Rectangle 44"/>
          <p:cNvSpPr/>
          <p:nvPr/>
        </p:nvSpPr>
        <p:spPr>
          <a:xfrm>
            <a:off x="7744642" y="2830053"/>
            <a:ext cx="989281" cy="554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NULL</a:t>
            </a:r>
          </a:p>
        </p:txBody>
      </p:sp>
      <p:sp>
        <p:nvSpPr>
          <p:cNvPr id="46" name="Rectangle 45"/>
          <p:cNvSpPr/>
          <p:nvPr/>
        </p:nvSpPr>
        <p:spPr>
          <a:xfrm>
            <a:off x="7642247" y="2349408"/>
            <a:ext cx="1120753" cy="517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0x104</a:t>
            </a:r>
          </a:p>
        </p:txBody>
      </p:sp>
      <p:sp>
        <p:nvSpPr>
          <p:cNvPr id="53" name="Rectangle 52"/>
          <p:cNvSpPr/>
          <p:nvPr/>
        </p:nvSpPr>
        <p:spPr>
          <a:xfrm>
            <a:off x="2781129" y="5039923"/>
            <a:ext cx="903349"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0xb80</a:t>
            </a:r>
          </a:p>
        </p:txBody>
      </p:sp>
      <p:sp>
        <p:nvSpPr>
          <p:cNvPr id="54" name="Rectangle 53"/>
          <p:cNvSpPr/>
          <p:nvPr/>
        </p:nvSpPr>
        <p:spPr>
          <a:xfrm>
            <a:off x="2585426" y="4622127"/>
            <a:ext cx="1038459"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0x960</a:t>
            </a:r>
          </a:p>
        </p:txBody>
      </p:sp>
      <p:sp>
        <p:nvSpPr>
          <p:cNvPr id="55" name="Rectangle 54"/>
          <p:cNvSpPr/>
          <p:nvPr/>
        </p:nvSpPr>
        <p:spPr>
          <a:xfrm>
            <a:off x="3682796" y="5039924"/>
            <a:ext cx="944424"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0x100</a:t>
            </a:r>
          </a:p>
        </p:txBody>
      </p:sp>
      <p:sp>
        <p:nvSpPr>
          <p:cNvPr id="56" name="Rectangle 55"/>
          <p:cNvSpPr/>
          <p:nvPr/>
        </p:nvSpPr>
        <p:spPr>
          <a:xfrm>
            <a:off x="3510407" y="4635358"/>
            <a:ext cx="1034821"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0x964</a:t>
            </a:r>
          </a:p>
        </p:txBody>
      </p:sp>
      <p:cxnSp>
        <p:nvCxnSpPr>
          <p:cNvPr id="7" name="Connector: Curved 6"/>
          <p:cNvCxnSpPr>
            <a:cxnSpLocks/>
            <a:stCxn id="55" idx="3"/>
            <a:endCxn id="27" idx="1"/>
          </p:cNvCxnSpPr>
          <p:nvPr/>
        </p:nvCxnSpPr>
        <p:spPr>
          <a:xfrm flipV="1">
            <a:off x="4627220" y="3107225"/>
            <a:ext cx="2469723" cy="2210511"/>
          </a:xfrm>
          <a:prstGeom prst="curvedConnector3">
            <a:avLst>
              <a:gd name="adj1" fmla="val 81735"/>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a:spLocks noChangeArrowheads="1"/>
          </p:cNvSpPr>
          <p:nvPr/>
        </p:nvSpPr>
        <p:spPr bwMode="auto">
          <a:xfrm>
            <a:off x="2438400" y="5560064"/>
            <a:ext cx="116410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err="1">
                <a:latin typeface="Times New Roman" panose="02020603050405020304" pitchFamily="18" charset="0"/>
                <a:cs typeface="Times New Roman" panose="02020603050405020304" pitchFamily="18" charset="0"/>
              </a:rPr>
              <a:t>L.pHead</a:t>
            </a:r>
            <a:endParaRPr lang="en-US" altLang="en-US" sz="2200"/>
          </a:p>
        </p:txBody>
      </p:sp>
      <p:sp>
        <p:nvSpPr>
          <p:cNvPr id="63" name="Rectangle 62"/>
          <p:cNvSpPr>
            <a:spLocks noChangeArrowheads="1"/>
          </p:cNvSpPr>
          <p:nvPr/>
        </p:nvSpPr>
        <p:spPr bwMode="auto">
          <a:xfrm>
            <a:off x="3786073" y="5581815"/>
            <a:ext cx="1167112" cy="430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err="1">
                <a:latin typeface="Times New Roman" panose="02020603050405020304" pitchFamily="18" charset="0"/>
                <a:cs typeface="Times New Roman" panose="02020603050405020304" pitchFamily="18" charset="0"/>
              </a:rPr>
              <a:t>L.pTail</a:t>
            </a:r>
            <a:endParaRPr lang="en-US" altLang="en-US" sz="2200"/>
          </a:p>
        </p:txBody>
      </p:sp>
      <p:sp>
        <p:nvSpPr>
          <p:cNvPr id="65" name="Rectangle 64"/>
          <p:cNvSpPr>
            <a:spLocks noChangeArrowheads="1"/>
          </p:cNvSpPr>
          <p:nvPr/>
        </p:nvSpPr>
        <p:spPr bwMode="auto">
          <a:xfrm>
            <a:off x="3480657" y="5857226"/>
            <a:ext cx="4042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800">
                <a:latin typeface="Times New Roman" panose="02020603050405020304" pitchFamily="18" charset="0"/>
                <a:cs typeface="Times New Roman" panose="02020603050405020304" pitchFamily="18" charset="0"/>
              </a:rPr>
              <a:t>L</a:t>
            </a:r>
            <a:endParaRPr lang="en-US" altLang="en-US" sz="2800"/>
          </a:p>
        </p:txBody>
      </p:sp>
      <p:cxnSp>
        <p:nvCxnSpPr>
          <p:cNvPr id="18" name="Straight Arrow Connector 17"/>
          <p:cNvCxnSpPr>
            <a:cxnSpLocks/>
            <a:stCxn id="33" idx="3"/>
            <a:endCxn id="27" idx="1"/>
          </p:cNvCxnSpPr>
          <p:nvPr/>
        </p:nvCxnSpPr>
        <p:spPr>
          <a:xfrm flipV="1">
            <a:off x="4436579" y="3107225"/>
            <a:ext cx="2660364" cy="805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499284" y="2830123"/>
            <a:ext cx="666751"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5</a:t>
            </a:r>
          </a:p>
        </p:txBody>
      </p:sp>
      <p:sp>
        <p:nvSpPr>
          <p:cNvPr id="38" name="Rectangle 37"/>
          <p:cNvSpPr/>
          <p:nvPr/>
        </p:nvSpPr>
        <p:spPr>
          <a:xfrm>
            <a:off x="231043" y="2412327"/>
            <a:ext cx="1038459"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0xb80</a:t>
            </a:r>
          </a:p>
        </p:txBody>
      </p:sp>
      <p:sp>
        <p:nvSpPr>
          <p:cNvPr id="47" name="Rectangle 46"/>
          <p:cNvSpPr/>
          <p:nvPr/>
        </p:nvSpPr>
        <p:spPr>
          <a:xfrm>
            <a:off x="1164978" y="2830124"/>
            <a:ext cx="922401"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a:solidFill>
                  <a:schemeClr val="tx1"/>
                </a:solidFill>
                <a:latin typeface="Times New Roman" panose="02020603050405020304" pitchFamily="18" charset="0"/>
                <a:cs typeface="Times New Roman" panose="02020603050405020304" pitchFamily="18" charset="0"/>
              </a:rPr>
              <a:t>0xa68</a:t>
            </a:r>
          </a:p>
        </p:txBody>
      </p:sp>
      <p:sp>
        <p:nvSpPr>
          <p:cNvPr id="48" name="Rectangle 47"/>
          <p:cNvSpPr/>
          <p:nvPr/>
        </p:nvSpPr>
        <p:spPr>
          <a:xfrm>
            <a:off x="1051483" y="2425558"/>
            <a:ext cx="1034821"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0xb84</a:t>
            </a:r>
          </a:p>
        </p:txBody>
      </p:sp>
      <p:cxnSp>
        <p:nvCxnSpPr>
          <p:cNvPr id="49" name="Straight Arrow Connector 48"/>
          <p:cNvCxnSpPr>
            <a:cxnSpLocks/>
            <a:stCxn id="47" idx="3"/>
          </p:cNvCxnSpPr>
          <p:nvPr/>
        </p:nvCxnSpPr>
        <p:spPr>
          <a:xfrm flipV="1">
            <a:off x="2087379" y="3102457"/>
            <a:ext cx="682863" cy="547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4993893" y="2370881"/>
            <a:ext cx="666751" cy="555624"/>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p</a:t>
            </a:r>
          </a:p>
        </p:txBody>
      </p:sp>
      <p:sp>
        <p:nvSpPr>
          <p:cNvPr id="12" name="Rectangle 11"/>
          <p:cNvSpPr/>
          <p:nvPr/>
        </p:nvSpPr>
        <p:spPr>
          <a:xfrm>
            <a:off x="4267200" y="1295400"/>
            <a:ext cx="4724400" cy="430887"/>
          </a:xfrm>
          <a:prstGeom prst="rect">
            <a:avLst/>
          </a:prstGeom>
        </p:spPr>
        <p:txBody>
          <a:bodyPr wrap="square">
            <a:spAutoFit/>
          </a:bodyPr>
          <a:lstStyle/>
          <a:p>
            <a:pPr marL="994410" lvl="4" indent="0">
              <a:buNone/>
            </a:pPr>
            <a:r>
              <a:rPr lang="en-US" sz="2200">
                <a:solidFill>
                  <a:srgbClr val="FF0000"/>
                </a:solidFill>
                <a:latin typeface="Consolas" panose="020B0609020204030204" pitchFamily="49" charset="0"/>
              </a:rPr>
              <a:t>(1) p-&gt;pNext= Q-&gt;pNext</a:t>
            </a:r>
          </a:p>
        </p:txBody>
      </p:sp>
      <p:sp>
        <p:nvSpPr>
          <p:cNvPr id="13" name="Rectangle 12"/>
          <p:cNvSpPr/>
          <p:nvPr/>
        </p:nvSpPr>
        <p:spPr>
          <a:xfrm>
            <a:off x="2277769" y="3435873"/>
            <a:ext cx="3756161" cy="430887"/>
          </a:xfrm>
          <a:prstGeom prst="rect">
            <a:avLst/>
          </a:prstGeom>
        </p:spPr>
        <p:txBody>
          <a:bodyPr wrap="square">
            <a:spAutoFit/>
          </a:bodyPr>
          <a:lstStyle/>
          <a:p>
            <a:pPr marL="994410" lvl="4" indent="0">
              <a:buNone/>
            </a:pPr>
            <a:r>
              <a:rPr lang="en-US" sz="2200">
                <a:solidFill>
                  <a:srgbClr val="FF0000"/>
                </a:solidFill>
                <a:latin typeface="Consolas" panose="020B0609020204030204" pitchFamily="49" charset="0"/>
              </a:rPr>
              <a:t>(2) Q-&gt;pNext= p</a:t>
            </a:r>
          </a:p>
        </p:txBody>
      </p:sp>
      <p:cxnSp>
        <p:nvCxnSpPr>
          <p:cNvPr id="59" name="Connector: Curved 58"/>
          <p:cNvCxnSpPr>
            <a:cxnSpLocks/>
            <a:stCxn id="53" idx="1"/>
          </p:cNvCxnSpPr>
          <p:nvPr/>
        </p:nvCxnSpPr>
        <p:spPr>
          <a:xfrm rot="10800000">
            <a:off x="482939" y="3102459"/>
            <a:ext cx="2298191" cy="2215276"/>
          </a:xfrm>
          <a:prstGeom prst="curvedConnector3">
            <a:avLst>
              <a:gd name="adj1" fmla="val 103223"/>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3420784" y="2851902"/>
            <a:ext cx="1038796" cy="52450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b="1">
                <a:solidFill>
                  <a:srgbClr val="FF0000"/>
                </a:solidFill>
                <a:latin typeface="Times New Roman" panose="02020603050405020304" pitchFamily="18" charset="0"/>
                <a:cs typeface="Times New Roman" panose="02020603050405020304" pitchFamily="18" charset="0"/>
              </a:rPr>
              <a:t>0x200</a:t>
            </a:r>
          </a:p>
        </p:txBody>
      </p:sp>
      <p:sp>
        <p:nvSpPr>
          <p:cNvPr id="51" name="Rectangle 50"/>
          <p:cNvSpPr/>
          <p:nvPr/>
        </p:nvSpPr>
        <p:spPr>
          <a:xfrm>
            <a:off x="5456376" y="1993412"/>
            <a:ext cx="944424" cy="56105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b="1">
                <a:solidFill>
                  <a:srgbClr val="FF0000"/>
                </a:solidFill>
                <a:latin typeface="Times New Roman" panose="02020603050405020304" pitchFamily="18" charset="0"/>
                <a:cs typeface="Times New Roman" panose="02020603050405020304" pitchFamily="18" charset="0"/>
              </a:rPr>
              <a:t>0x100</a:t>
            </a:r>
          </a:p>
        </p:txBody>
      </p:sp>
      <p:cxnSp>
        <p:nvCxnSpPr>
          <p:cNvPr id="9" name="Connector: Curved 8"/>
          <p:cNvCxnSpPr>
            <a:stCxn id="33" idx="3"/>
            <a:endCxn id="28" idx="1"/>
          </p:cNvCxnSpPr>
          <p:nvPr/>
        </p:nvCxnSpPr>
        <p:spPr>
          <a:xfrm flipV="1">
            <a:off x="4436579" y="2279049"/>
            <a:ext cx="380311" cy="836232"/>
          </a:xfrm>
          <a:prstGeom prst="curved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or: Curved 10"/>
          <p:cNvCxnSpPr>
            <a:cxnSpLocks/>
            <a:stCxn id="43" idx="3"/>
            <a:endCxn id="27" idx="1"/>
          </p:cNvCxnSpPr>
          <p:nvPr/>
        </p:nvCxnSpPr>
        <p:spPr>
          <a:xfrm>
            <a:off x="6404762" y="2279049"/>
            <a:ext cx="692181" cy="828176"/>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2739783" y="3268898"/>
            <a:ext cx="666751" cy="555624"/>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Q</a:t>
            </a:r>
          </a:p>
        </p:txBody>
      </p:sp>
      <p:cxnSp>
        <p:nvCxnSpPr>
          <p:cNvPr id="61" name="Straight Arrow Connector 60"/>
          <p:cNvCxnSpPr>
            <a:cxnSpLocks/>
          </p:cNvCxnSpPr>
          <p:nvPr/>
        </p:nvCxnSpPr>
        <p:spPr>
          <a:xfrm flipV="1">
            <a:off x="4466410" y="3116428"/>
            <a:ext cx="2660364" cy="805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1766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fade">
                                      <p:cBhvr>
                                        <p:cTn id="25" dur="500"/>
                                        <p:tgtEl>
                                          <p:spTgt spid="4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fade">
                                      <p:cBhvr>
                                        <p:cTn id="28" dur="500"/>
                                        <p:tgtEl>
                                          <p:spTgt spid="4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fade">
                                      <p:cBhvr>
                                        <p:cTn id="31" dur="500"/>
                                        <p:tgtEl>
                                          <p:spTgt spid="5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fade">
                                      <p:cBhvr>
                                        <p:cTn id="34" dur="500"/>
                                        <p:tgtEl>
                                          <p:spTgt spid="5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fade">
                                      <p:cBhvr>
                                        <p:cTn id="37" dur="500"/>
                                        <p:tgtEl>
                                          <p:spTgt spid="5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fade">
                                      <p:cBhvr>
                                        <p:cTn id="40" dur="500"/>
                                        <p:tgtEl>
                                          <p:spTgt spid="5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animEffect transition="in" filter="fade">
                                      <p:cBhvr>
                                        <p:cTn id="43" dur="500"/>
                                        <p:tgtEl>
                                          <p:spTgt spid="6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3"/>
                                        </p:tgtEl>
                                        <p:attrNameLst>
                                          <p:attrName>style.visibility</p:attrName>
                                        </p:attrNameLst>
                                      </p:cBhvr>
                                      <p:to>
                                        <p:strVal val="visible"/>
                                      </p:to>
                                    </p:set>
                                    <p:animEffect transition="in" filter="fade">
                                      <p:cBhvr>
                                        <p:cTn id="46" dur="500"/>
                                        <p:tgtEl>
                                          <p:spTgt spid="63"/>
                                        </p:tgtEl>
                                      </p:cBhvr>
                                    </p:animEffect>
                                  </p:childTnLst>
                                </p:cTn>
                              </p:par>
                              <p:par>
                                <p:cTn id="47" presetID="10"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7"/>
                                        </p:tgtEl>
                                        <p:attrNameLst>
                                          <p:attrName>style.visibility</p:attrName>
                                        </p:attrNameLst>
                                      </p:cBhvr>
                                      <p:to>
                                        <p:strVal val="visible"/>
                                      </p:to>
                                    </p:set>
                                    <p:animEffect transition="in" filter="fade">
                                      <p:cBhvr>
                                        <p:cTn id="58" dur="500"/>
                                        <p:tgtEl>
                                          <p:spTgt spid="4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500"/>
                                        <p:tgtEl>
                                          <p:spTgt spid="48"/>
                                        </p:tgtEl>
                                      </p:cBhvr>
                                    </p:animEffect>
                                  </p:childTnLst>
                                </p:cTn>
                              </p:par>
                              <p:par>
                                <p:cTn id="62" presetID="10" presetClass="entr" presetSubtype="0" fill="hold" nodeType="withEffect">
                                  <p:stCondLst>
                                    <p:cond delay="0"/>
                                  </p:stCondLst>
                                  <p:childTnLst>
                                    <p:set>
                                      <p:cBhvr>
                                        <p:cTn id="63" dur="1" fill="hold">
                                          <p:stCondLst>
                                            <p:cond delay="0"/>
                                          </p:stCondLst>
                                        </p:cTn>
                                        <p:tgtEl>
                                          <p:spTgt spid="49"/>
                                        </p:tgtEl>
                                        <p:attrNameLst>
                                          <p:attrName>style.visibility</p:attrName>
                                        </p:attrNameLst>
                                      </p:cBhvr>
                                      <p:to>
                                        <p:strVal val="visible"/>
                                      </p:to>
                                    </p:set>
                                    <p:animEffect transition="in" filter="fade">
                                      <p:cBhvr>
                                        <p:cTn id="64" dur="500"/>
                                        <p:tgtEl>
                                          <p:spTgt spid="49"/>
                                        </p:tgtEl>
                                      </p:cBhvr>
                                    </p:animEffect>
                                  </p:childTnLst>
                                </p:cTn>
                              </p:par>
                              <p:par>
                                <p:cTn id="65" presetID="10" presetClass="entr" presetSubtype="0" fill="hold" nodeType="withEffect">
                                  <p:stCondLst>
                                    <p:cond delay="0"/>
                                  </p:stCondLst>
                                  <p:childTnLst>
                                    <p:set>
                                      <p:cBhvr>
                                        <p:cTn id="66" dur="1" fill="hold">
                                          <p:stCondLst>
                                            <p:cond delay="0"/>
                                          </p:stCondLst>
                                        </p:cTn>
                                        <p:tgtEl>
                                          <p:spTgt spid="59"/>
                                        </p:tgtEl>
                                        <p:attrNameLst>
                                          <p:attrName>style.visibility</p:attrName>
                                        </p:attrNameLst>
                                      </p:cBhvr>
                                      <p:to>
                                        <p:strVal val="visible"/>
                                      </p:to>
                                    </p:set>
                                    <p:animEffect transition="in" filter="fade">
                                      <p:cBhvr>
                                        <p:cTn id="67" dur="500"/>
                                        <p:tgtEl>
                                          <p:spTgt spid="5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7"/>
                                        </p:tgtEl>
                                        <p:attrNameLst>
                                          <p:attrName>style.visibility</p:attrName>
                                        </p:attrNameLst>
                                      </p:cBhvr>
                                      <p:to>
                                        <p:strVal val="visible"/>
                                      </p:to>
                                    </p:set>
                                    <p:animEffect transition="in" filter="fade">
                                      <p:cBhvr>
                                        <p:cTn id="70" dur="500"/>
                                        <p:tgtEl>
                                          <p:spTgt spid="5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65"/>
                                        </p:tgtEl>
                                        <p:attrNameLst>
                                          <p:attrName>style.visibility</p:attrName>
                                        </p:attrNameLst>
                                      </p:cBhvr>
                                      <p:to>
                                        <p:strVal val="visible"/>
                                      </p:to>
                                    </p:set>
                                    <p:animEffect transition="in" filter="fade">
                                      <p:cBhvr>
                                        <p:cTn id="73" dur="500"/>
                                        <p:tgtEl>
                                          <p:spTgt spid="65"/>
                                        </p:tgtEl>
                                      </p:cBhvr>
                                    </p:animEffect>
                                  </p:childTnLst>
                                </p:cTn>
                              </p:par>
                              <p:par>
                                <p:cTn id="74" presetID="10" presetClass="entr" presetSubtype="0" fill="hold" nodeType="withEffect">
                                  <p:stCondLst>
                                    <p:cond delay="0"/>
                                  </p:stCondLst>
                                  <p:childTnLst>
                                    <p:set>
                                      <p:cBhvr>
                                        <p:cTn id="75" dur="1" fill="hold">
                                          <p:stCondLst>
                                            <p:cond delay="0"/>
                                          </p:stCondLst>
                                        </p:cTn>
                                        <p:tgtEl>
                                          <p:spTgt spid="7"/>
                                        </p:tgtEl>
                                        <p:attrNameLst>
                                          <p:attrName>style.visibility</p:attrName>
                                        </p:attrNameLst>
                                      </p:cBhvr>
                                      <p:to>
                                        <p:strVal val="visible"/>
                                      </p:to>
                                    </p:set>
                                    <p:animEffect transition="in" filter="fade">
                                      <p:cBhvr>
                                        <p:cTn id="76" dur="500"/>
                                        <p:tgtEl>
                                          <p:spTgt spid="7"/>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43"/>
                                        </p:tgtEl>
                                        <p:attrNameLst>
                                          <p:attrName>style.visibility</p:attrName>
                                        </p:attrNameLst>
                                      </p:cBhvr>
                                      <p:to>
                                        <p:strVal val="visible"/>
                                      </p:to>
                                    </p:set>
                                    <p:animEffect transition="in" filter="fade">
                                      <p:cBhvr>
                                        <p:cTn id="81" dur="500"/>
                                        <p:tgtEl>
                                          <p:spTgt spid="43"/>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52"/>
                                        </p:tgtEl>
                                        <p:attrNameLst>
                                          <p:attrName>style.visibility</p:attrName>
                                        </p:attrNameLst>
                                      </p:cBhvr>
                                      <p:to>
                                        <p:strVal val="visible"/>
                                      </p:to>
                                    </p:set>
                                    <p:animEffect transition="in" filter="fade">
                                      <p:cBhvr>
                                        <p:cTn id="84" dur="500"/>
                                        <p:tgtEl>
                                          <p:spTgt spid="52"/>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fade">
                                      <p:cBhvr>
                                        <p:cTn id="87" dur="500"/>
                                        <p:tgtEl>
                                          <p:spTgt spid="28"/>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40"/>
                                        </p:tgtEl>
                                        <p:attrNameLst>
                                          <p:attrName>style.visibility</p:attrName>
                                        </p:attrNameLst>
                                      </p:cBhvr>
                                      <p:to>
                                        <p:strVal val="visible"/>
                                      </p:to>
                                    </p:set>
                                    <p:animEffect transition="in" filter="fade">
                                      <p:cBhvr>
                                        <p:cTn id="90" dur="500"/>
                                        <p:tgtEl>
                                          <p:spTgt spid="40"/>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44"/>
                                        </p:tgtEl>
                                        <p:attrNameLst>
                                          <p:attrName>style.visibility</p:attrName>
                                        </p:attrNameLst>
                                      </p:cBhvr>
                                      <p:to>
                                        <p:strVal val="visible"/>
                                      </p:to>
                                    </p:set>
                                    <p:animEffect transition="in" filter="fade">
                                      <p:cBhvr>
                                        <p:cTn id="93" dur="500"/>
                                        <p:tgtEl>
                                          <p:spTgt spid="44"/>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12"/>
                                        </p:tgtEl>
                                        <p:attrNameLst>
                                          <p:attrName>style.visibility</p:attrName>
                                        </p:attrNameLst>
                                      </p:cBhvr>
                                      <p:to>
                                        <p:strVal val="visible"/>
                                      </p:to>
                                    </p:set>
                                    <p:animEffect transition="in" filter="fade">
                                      <p:cBhvr>
                                        <p:cTn id="98" dur="500"/>
                                        <p:tgtEl>
                                          <p:spTgt spid="12"/>
                                        </p:tgtEl>
                                      </p:cBhvr>
                                    </p:animEffect>
                                  </p:childTnLst>
                                </p:cTn>
                              </p:par>
                              <p:par>
                                <p:cTn id="99" presetID="10" presetClass="entr" presetSubtype="0" fill="hold" grpId="0" nodeType="withEffect">
                                  <p:stCondLst>
                                    <p:cond delay="1100"/>
                                  </p:stCondLst>
                                  <p:childTnLst>
                                    <p:set>
                                      <p:cBhvr>
                                        <p:cTn id="100" dur="1" fill="hold">
                                          <p:stCondLst>
                                            <p:cond delay="0"/>
                                          </p:stCondLst>
                                        </p:cTn>
                                        <p:tgtEl>
                                          <p:spTgt spid="51"/>
                                        </p:tgtEl>
                                        <p:attrNameLst>
                                          <p:attrName>style.visibility</p:attrName>
                                        </p:attrNameLst>
                                      </p:cBhvr>
                                      <p:to>
                                        <p:strVal val="visible"/>
                                      </p:to>
                                    </p:set>
                                    <p:animEffect transition="in" filter="fade">
                                      <p:cBhvr>
                                        <p:cTn id="101" dur="600"/>
                                        <p:tgtEl>
                                          <p:spTgt spid="51"/>
                                        </p:tgtEl>
                                      </p:cBhvr>
                                    </p:animEffect>
                                  </p:childTnLst>
                                </p:cTn>
                              </p:par>
                              <p:par>
                                <p:cTn id="102" presetID="6" presetClass="entr" presetSubtype="16" fill="hold" nodeType="withEffect">
                                  <p:stCondLst>
                                    <p:cond delay="1100"/>
                                  </p:stCondLst>
                                  <p:childTnLst>
                                    <p:set>
                                      <p:cBhvr>
                                        <p:cTn id="103" dur="1" fill="hold">
                                          <p:stCondLst>
                                            <p:cond delay="0"/>
                                          </p:stCondLst>
                                        </p:cTn>
                                        <p:tgtEl>
                                          <p:spTgt spid="11"/>
                                        </p:tgtEl>
                                        <p:attrNameLst>
                                          <p:attrName>style.visibility</p:attrName>
                                        </p:attrNameLst>
                                      </p:cBhvr>
                                      <p:to>
                                        <p:strVal val="visible"/>
                                      </p:to>
                                    </p:set>
                                    <p:animEffect transition="in" filter="circle(in)">
                                      <p:cBhvr>
                                        <p:cTn id="104" dur="2000"/>
                                        <p:tgtEl>
                                          <p:spTgt spid="11"/>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13"/>
                                        </p:tgtEl>
                                        <p:attrNameLst>
                                          <p:attrName>style.visibility</p:attrName>
                                        </p:attrNameLst>
                                      </p:cBhvr>
                                      <p:to>
                                        <p:strVal val="visible"/>
                                      </p:to>
                                    </p:set>
                                    <p:animEffect transition="in" filter="fade">
                                      <p:cBhvr>
                                        <p:cTn id="109" dur="500"/>
                                        <p:tgtEl>
                                          <p:spTgt spid="13"/>
                                        </p:tgtEl>
                                      </p:cBhvr>
                                    </p:animEffect>
                                  </p:childTnLst>
                                </p:cTn>
                              </p:par>
                            </p:childTnLst>
                          </p:cTn>
                        </p:par>
                      </p:childTnLst>
                    </p:cTn>
                  </p:par>
                  <p:par>
                    <p:cTn id="110" fill="hold">
                      <p:stCondLst>
                        <p:cond delay="indefinite"/>
                      </p:stCondLst>
                      <p:childTnLst>
                        <p:par>
                          <p:cTn id="111" fill="hold">
                            <p:stCondLst>
                              <p:cond delay="0"/>
                            </p:stCondLst>
                            <p:childTnLst>
                              <p:par>
                                <p:cTn id="112" presetID="1" presetClass="exit" presetSubtype="0" fill="hold" nodeType="clickEffect">
                                  <p:stCondLst>
                                    <p:cond delay="0"/>
                                  </p:stCondLst>
                                  <p:childTnLst>
                                    <p:set>
                                      <p:cBhvr>
                                        <p:cTn id="113" dur="1" fill="hold">
                                          <p:stCondLst>
                                            <p:cond delay="0"/>
                                          </p:stCondLst>
                                        </p:cTn>
                                        <p:tgtEl>
                                          <p:spTgt spid="18"/>
                                        </p:tgtEl>
                                        <p:attrNameLst>
                                          <p:attrName>style.visibility</p:attrName>
                                        </p:attrNameLst>
                                      </p:cBhvr>
                                      <p:to>
                                        <p:strVal val="hidden"/>
                                      </p:to>
                                    </p:set>
                                  </p:childTnLst>
                                </p:cTn>
                              </p:par>
                              <p:par>
                                <p:cTn id="114" presetID="10" presetClass="entr" presetSubtype="0" fill="hold" nodeType="withEffect">
                                  <p:stCondLst>
                                    <p:cond delay="500"/>
                                  </p:stCondLst>
                                  <p:childTnLst>
                                    <p:set>
                                      <p:cBhvr>
                                        <p:cTn id="115" dur="1" fill="hold">
                                          <p:stCondLst>
                                            <p:cond delay="0"/>
                                          </p:stCondLst>
                                        </p:cTn>
                                        <p:tgtEl>
                                          <p:spTgt spid="61"/>
                                        </p:tgtEl>
                                        <p:attrNameLst>
                                          <p:attrName>style.visibility</p:attrName>
                                        </p:attrNameLst>
                                      </p:cBhvr>
                                      <p:to>
                                        <p:strVal val="visible"/>
                                      </p:to>
                                    </p:set>
                                    <p:animEffect transition="in" filter="fade">
                                      <p:cBhvr>
                                        <p:cTn id="116" dur="500"/>
                                        <p:tgtEl>
                                          <p:spTgt spid="61"/>
                                        </p:tgtEl>
                                      </p:cBhvr>
                                    </p:animEffect>
                                  </p:childTnLst>
                                </p:cTn>
                              </p:par>
                              <p:par>
                                <p:cTn id="117" presetID="10" presetClass="entr" presetSubtype="0" fill="hold" grpId="0" nodeType="withEffect">
                                  <p:stCondLst>
                                    <p:cond delay="750"/>
                                  </p:stCondLst>
                                  <p:childTnLst>
                                    <p:set>
                                      <p:cBhvr>
                                        <p:cTn id="118" dur="1" fill="hold">
                                          <p:stCondLst>
                                            <p:cond delay="0"/>
                                          </p:stCondLst>
                                        </p:cTn>
                                        <p:tgtEl>
                                          <p:spTgt spid="50"/>
                                        </p:tgtEl>
                                        <p:attrNameLst>
                                          <p:attrName>style.visibility</p:attrName>
                                        </p:attrNameLst>
                                      </p:cBhvr>
                                      <p:to>
                                        <p:strVal val="visible"/>
                                      </p:to>
                                    </p:set>
                                    <p:animEffect transition="in" filter="fade">
                                      <p:cBhvr>
                                        <p:cTn id="119" dur="900"/>
                                        <p:tgtEl>
                                          <p:spTgt spid="50"/>
                                        </p:tgtEl>
                                      </p:cBhvr>
                                    </p:animEffect>
                                  </p:childTnLst>
                                </p:cTn>
                              </p:par>
                              <p:par>
                                <p:cTn id="120" presetID="6" presetClass="entr" presetSubtype="16" fill="hold" nodeType="withEffect">
                                  <p:stCondLst>
                                    <p:cond delay="750"/>
                                  </p:stCondLst>
                                  <p:childTnLst>
                                    <p:set>
                                      <p:cBhvr>
                                        <p:cTn id="121" dur="1" fill="hold">
                                          <p:stCondLst>
                                            <p:cond delay="0"/>
                                          </p:stCondLst>
                                        </p:cTn>
                                        <p:tgtEl>
                                          <p:spTgt spid="9"/>
                                        </p:tgtEl>
                                        <p:attrNameLst>
                                          <p:attrName>style.visibility</p:attrName>
                                        </p:attrNameLst>
                                      </p:cBhvr>
                                      <p:to>
                                        <p:strVal val="visible"/>
                                      </p:to>
                                    </p:set>
                                    <p:animEffect transition="in" filter="circle(in)">
                                      <p:cBhvr>
                                        <p:cTn id="12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9" grpId="0"/>
      <p:bldP spid="40" grpId="0"/>
      <p:bldP spid="41" grpId="0"/>
      <p:bldP spid="33" grpId="0" animBg="1"/>
      <p:bldP spid="35" grpId="0"/>
      <p:bldP spid="43" grpId="0" animBg="1"/>
      <p:bldP spid="44" grpId="0"/>
      <p:bldP spid="45" grpId="0" animBg="1"/>
      <p:bldP spid="46" grpId="0"/>
      <p:bldP spid="53" grpId="0" animBg="1"/>
      <p:bldP spid="54" grpId="0"/>
      <p:bldP spid="55" grpId="0" animBg="1"/>
      <p:bldP spid="56" grpId="0"/>
      <p:bldP spid="60" grpId="0"/>
      <p:bldP spid="63" grpId="0"/>
      <p:bldP spid="65" grpId="0"/>
      <p:bldP spid="37" grpId="0" animBg="1"/>
      <p:bldP spid="38" grpId="0"/>
      <p:bldP spid="47" grpId="0" animBg="1"/>
      <p:bldP spid="48" grpId="0"/>
      <p:bldP spid="52" grpId="0"/>
      <p:bldP spid="12" grpId="0"/>
      <p:bldP spid="13" grpId="0"/>
      <p:bldP spid="50" grpId="0" animBg="1"/>
      <p:bldP spid="51" grpId="0" animBg="1"/>
      <p:bldP spid="5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noFill/>
          <a:ln/>
        </p:spPr>
        <p:txBody>
          <a:bodyPr vert="horz" lIns="91440" tIns="45720" rIns="91440" bIns="45720" rtlCol="0" anchor="b">
            <a:normAutofit/>
          </a:bodyPr>
          <a:lstStyle/>
          <a:p>
            <a:r>
              <a:rPr lang="en-US" sz="2200">
                <a:solidFill>
                  <a:prstClr val="white"/>
                </a:solidFill>
              </a:rPr>
              <a:t>Minh họa (tt)</a:t>
            </a:r>
            <a:endParaRPr lang="en-US" altLang="en-US"/>
          </a:p>
        </p:txBody>
      </p:sp>
      <p:sp>
        <p:nvSpPr>
          <p:cNvPr id="3" name="Content Placeholder 2"/>
          <p:cNvSpPr>
            <a:spLocks noGrp="1"/>
          </p:cNvSpPr>
          <p:nvPr>
            <p:ph idx="1"/>
          </p:nvPr>
        </p:nvSpPr>
        <p:spPr/>
        <p:txBody>
          <a:bodyPr>
            <a:normAutofit/>
          </a:bodyPr>
          <a:lstStyle/>
          <a:p>
            <a:pPr lvl="1" algn="just">
              <a:defRPr/>
            </a:pPr>
            <a:r>
              <a:rPr lang="en-US"/>
              <a:t>Thêm 9 vào sau node Q có giá trị 6: {5, 6, 14}</a:t>
            </a:r>
            <a:endParaRPr lang="vi-VN"/>
          </a:p>
          <a:p>
            <a:pPr marL="274320" lvl="1" indent="0" algn="just">
              <a:buNone/>
              <a:defRPr/>
            </a:pPr>
            <a:endParaRPr lang="vi-VN"/>
          </a:p>
        </p:txBody>
      </p:sp>
      <p:sp>
        <p:nvSpPr>
          <p:cNvPr id="553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vi-VN" altLang="en-US">
                <a:solidFill>
                  <a:schemeClr val="bg1"/>
                </a:solidFill>
                <a:latin typeface="Tahoma" panose="020B0604030504040204" pitchFamily="34" charset="0"/>
              </a:rPr>
              <a:t>DSA</a:t>
            </a:r>
            <a:endParaRPr lang="en-US" altLang="en-US">
              <a:solidFill>
                <a:schemeClr val="bg1"/>
              </a:solidFill>
              <a:latin typeface="Tahoma" panose="020B0604030504040204" pitchFamily="34" charset="0"/>
            </a:endParaRPr>
          </a:p>
        </p:txBody>
      </p:sp>
      <p:sp>
        <p:nvSpPr>
          <p:cNvPr id="2" name="Slide Number Placeholder 1"/>
          <p:cNvSpPr>
            <a:spLocks noGrp="1"/>
          </p:cNvSpPr>
          <p:nvPr>
            <p:ph type="sldNum" sz="quarter" idx="12"/>
          </p:nvPr>
        </p:nvSpPr>
        <p:spPr/>
        <p:txBody>
          <a:bodyPr/>
          <a:lstStyle/>
          <a:p>
            <a:pPr>
              <a:defRPr/>
            </a:pPr>
            <a:fld id="{E5AF3471-6A55-4EC1-8B58-0AAF3FA86DEC}" type="slidenum">
              <a:rPr lang="en-US" smtClean="0"/>
              <a:pPr>
                <a:defRPr/>
              </a:pPr>
              <a:t>36</a:t>
            </a:fld>
            <a:endParaRPr lang="en-US"/>
          </a:p>
        </p:txBody>
      </p:sp>
      <p:sp>
        <p:nvSpPr>
          <p:cNvPr id="23" name="Rectangle 22"/>
          <p:cNvSpPr/>
          <p:nvPr/>
        </p:nvSpPr>
        <p:spPr>
          <a:xfrm>
            <a:off x="380999" y="1313513"/>
            <a:ext cx="8565573" cy="501108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24" name="Rectangle 23"/>
          <p:cNvSpPr>
            <a:spLocks noChangeArrowheads="1"/>
          </p:cNvSpPr>
          <p:nvPr/>
        </p:nvSpPr>
        <p:spPr bwMode="auto">
          <a:xfrm>
            <a:off x="328121" y="1461306"/>
            <a:ext cx="20970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a:latin typeface="Times New Roman" panose="02020603050405020304" pitchFamily="18" charset="0"/>
                <a:cs typeface="Times New Roman" panose="02020603050405020304" pitchFamily="18" charset="0"/>
              </a:rPr>
              <a:t>Memory Layout </a:t>
            </a:r>
            <a:endParaRPr lang="en-US" altLang="en-US" sz="2200"/>
          </a:p>
        </p:txBody>
      </p:sp>
      <p:sp>
        <p:nvSpPr>
          <p:cNvPr id="27" name="Rectangle 26"/>
          <p:cNvSpPr/>
          <p:nvPr/>
        </p:nvSpPr>
        <p:spPr>
          <a:xfrm>
            <a:off x="7096943" y="2830053"/>
            <a:ext cx="647700" cy="554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14</a:t>
            </a:r>
          </a:p>
        </p:txBody>
      </p:sp>
      <p:sp>
        <p:nvSpPr>
          <p:cNvPr id="28" name="Rectangle 27"/>
          <p:cNvSpPr/>
          <p:nvPr/>
        </p:nvSpPr>
        <p:spPr>
          <a:xfrm>
            <a:off x="4816890" y="2001468"/>
            <a:ext cx="647700" cy="5551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9</a:t>
            </a:r>
          </a:p>
        </p:txBody>
      </p:sp>
      <p:sp>
        <p:nvSpPr>
          <p:cNvPr id="29" name="Rectangle 28"/>
          <p:cNvSpPr/>
          <p:nvPr/>
        </p:nvSpPr>
        <p:spPr>
          <a:xfrm>
            <a:off x="2760179" y="2846165"/>
            <a:ext cx="647700" cy="5382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6</a:t>
            </a:r>
          </a:p>
        </p:txBody>
      </p:sp>
      <p:sp>
        <p:nvSpPr>
          <p:cNvPr id="39" name="Rectangle 38"/>
          <p:cNvSpPr/>
          <p:nvPr/>
        </p:nvSpPr>
        <p:spPr>
          <a:xfrm>
            <a:off x="6829212" y="2349408"/>
            <a:ext cx="1019388" cy="517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0x100</a:t>
            </a:r>
          </a:p>
        </p:txBody>
      </p:sp>
      <p:sp>
        <p:nvSpPr>
          <p:cNvPr id="40" name="Rectangle 39"/>
          <p:cNvSpPr/>
          <p:nvPr/>
        </p:nvSpPr>
        <p:spPr>
          <a:xfrm>
            <a:off x="4490494" y="1585828"/>
            <a:ext cx="974096" cy="515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0x200</a:t>
            </a:r>
          </a:p>
        </p:txBody>
      </p:sp>
      <p:sp>
        <p:nvSpPr>
          <p:cNvPr id="41" name="Rectangle 40"/>
          <p:cNvSpPr/>
          <p:nvPr/>
        </p:nvSpPr>
        <p:spPr>
          <a:xfrm>
            <a:off x="2133600" y="2412327"/>
            <a:ext cx="1287949" cy="5238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0xa68</a:t>
            </a:r>
          </a:p>
        </p:txBody>
      </p:sp>
      <p:sp>
        <p:nvSpPr>
          <p:cNvPr id="33" name="Rectangle 32"/>
          <p:cNvSpPr/>
          <p:nvPr/>
        </p:nvSpPr>
        <p:spPr>
          <a:xfrm>
            <a:off x="3406884" y="2846165"/>
            <a:ext cx="1029695" cy="5382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0x100</a:t>
            </a:r>
          </a:p>
        </p:txBody>
      </p:sp>
      <p:sp>
        <p:nvSpPr>
          <p:cNvPr id="35" name="Rectangle 34"/>
          <p:cNvSpPr/>
          <p:nvPr/>
        </p:nvSpPr>
        <p:spPr>
          <a:xfrm>
            <a:off x="3295471" y="2412327"/>
            <a:ext cx="1141108" cy="5595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0xa6c</a:t>
            </a:r>
          </a:p>
        </p:txBody>
      </p:sp>
      <p:sp>
        <p:nvSpPr>
          <p:cNvPr id="43" name="Rectangle 42"/>
          <p:cNvSpPr/>
          <p:nvPr/>
        </p:nvSpPr>
        <p:spPr>
          <a:xfrm>
            <a:off x="5464589" y="2001468"/>
            <a:ext cx="940173" cy="5551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NULL</a:t>
            </a:r>
          </a:p>
        </p:txBody>
      </p:sp>
      <p:sp>
        <p:nvSpPr>
          <p:cNvPr id="44" name="Rectangle 43"/>
          <p:cNvSpPr/>
          <p:nvPr/>
        </p:nvSpPr>
        <p:spPr>
          <a:xfrm>
            <a:off x="5333118" y="1585828"/>
            <a:ext cx="1163388" cy="515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0x204</a:t>
            </a:r>
          </a:p>
        </p:txBody>
      </p:sp>
      <p:sp>
        <p:nvSpPr>
          <p:cNvPr id="45" name="Rectangle 44"/>
          <p:cNvSpPr/>
          <p:nvPr/>
        </p:nvSpPr>
        <p:spPr>
          <a:xfrm>
            <a:off x="7744642" y="2830053"/>
            <a:ext cx="989281" cy="554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NULL</a:t>
            </a:r>
          </a:p>
        </p:txBody>
      </p:sp>
      <p:sp>
        <p:nvSpPr>
          <p:cNvPr id="46" name="Rectangle 45"/>
          <p:cNvSpPr/>
          <p:nvPr/>
        </p:nvSpPr>
        <p:spPr>
          <a:xfrm>
            <a:off x="7642247" y="2349408"/>
            <a:ext cx="1120753" cy="517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0x104</a:t>
            </a:r>
          </a:p>
        </p:txBody>
      </p:sp>
      <p:sp>
        <p:nvSpPr>
          <p:cNvPr id="53" name="Rectangle 52"/>
          <p:cNvSpPr/>
          <p:nvPr/>
        </p:nvSpPr>
        <p:spPr>
          <a:xfrm>
            <a:off x="2781129" y="5039923"/>
            <a:ext cx="903349"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0xb80</a:t>
            </a:r>
          </a:p>
        </p:txBody>
      </p:sp>
      <p:sp>
        <p:nvSpPr>
          <p:cNvPr id="54" name="Rectangle 53"/>
          <p:cNvSpPr/>
          <p:nvPr/>
        </p:nvSpPr>
        <p:spPr>
          <a:xfrm>
            <a:off x="2585426" y="4622127"/>
            <a:ext cx="1038459"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0x960</a:t>
            </a:r>
          </a:p>
        </p:txBody>
      </p:sp>
      <p:sp>
        <p:nvSpPr>
          <p:cNvPr id="55" name="Rectangle 54"/>
          <p:cNvSpPr/>
          <p:nvPr/>
        </p:nvSpPr>
        <p:spPr>
          <a:xfrm>
            <a:off x="3682796" y="5039924"/>
            <a:ext cx="944424"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0x100</a:t>
            </a:r>
          </a:p>
        </p:txBody>
      </p:sp>
      <p:sp>
        <p:nvSpPr>
          <p:cNvPr id="56" name="Rectangle 55"/>
          <p:cNvSpPr/>
          <p:nvPr/>
        </p:nvSpPr>
        <p:spPr>
          <a:xfrm>
            <a:off x="3510407" y="4635358"/>
            <a:ext cx="1034821"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0x964</a:t>
            </a:r>
          </a:p>
        </p:txBody>
      </p:sp>
      <p:cxnSp>
        <p:nvCxnSpPr>
          <p:cNvPr id="7" name="Connector: Curved 6"/>
          <p:cNvCxnSpPr>
            <a:cxnSpLocks/>
            <a:stCxn id="55" idx="3"/>
            <a:endCxn id="27" idx="1"/>
          </p:cNvCxnSpPr>
          <p:nvPr/>
        </p:nvCxnSpPr>
        <p:spPr>
          <a:xfrm flipV="1">
            <a:off x="4627220" y="3107225"/>
            <a:ext cx="2469723" cy="2210511"/>
          </a:xfrm>
          <a:prstGeom prst="curvedConnector3">
            <a:avLst>
              <a:gd name="adj1" fmla="val 81735"/>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a:spLocks noChangeArrowheads="1"/>
          </p:cNvSpPr>
          <p:nvPr/>
        </p:nvSpPr>
        <p:spPr bwMode="auto">
          <a:xfrm>
            <a:off x="2438400" y="5560064"/>
            <a:ext cx="116410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err="1">
                <a:latin typeface="Times New Roman" panose="02020603050405020304" pitchFamily="18" charset="0"/>
                <a:cs typeface="Times New Roman" panose="02020603050405020304" pitchFamily="18" charset="0"/>
              </a:rPr>
              <a:t>L.pHead</a:t>
            </a:r>
            <a:endParaRPr lang="en-US" altLang="en-US" sz="2200"/>
          </a:p>
        </p:txBody>
      </p:sp>
      <p:sp>
        <p:nvSpPr>
          <p:cNvPr id="63" name="Rectangle 62"/>
          <p:cNvSpPr>
            <a:spLocks noChangeArrowheads="1"/>
          </p:cNvSpPr>
          <p:nvPr/>
        </p:nvSpPr>
        <p:spPr bwMode="auto">
          <a:xfrm>
            <a:off x="3786073" y="5581815"/>
            <a:ext cx="1167112" cy="430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err="1">
                <a:latin typeface="Times New Roman" panose="02020603050405020304" pitchFamily="18" charset="0"/>
                <a:cs typeface="Times New Roman" panose="02020603050405020304" pitchFamily="18" charset="0"/>
              </a:rPr>
              <a:t>L.pTail</a:t>
            </a:r>
            <a:endParaRPr lang="en-US" altLang="en-US" sz="2200"/>
          </a:p>
        </p:txBody>
      </p:sp>
      <p:sp>
        <p:nvSpPr>
          <p:cNvPr id="65" name="Rectangle 64"/>
          <p:cNvSpPr>
            <a:spLocks noChangeArrowheads="1"/>
          </p:cNvSpPr>
          <p:nvPr/>
        </p:nvSpPr>
        <p:spPr bwMode="auto">
          <a:xfrm>
            <a:off x="3480657" y="5857226"/>
            <a:ext cx="4042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800">
                <a:latin typeface="Times New Roman" panose="02020603050405020304" pitchFamily="18" charset="0"/>
                <a:cs typeface="Times New Roman" panose="02020603050405020304" pitchFamily="18" charset="0"/>
              </a:rPr>
              <a:t>L</a:t>
            </a:r>
            <a:endParaRPr lang="en-US" altLang="en-US" sz="2800"/>
          </a:p>
        </p:txBody>
      </p:sp>
      <p:sp>
        <p:nvSpPr>
          <p:cNvPr id="37" name="Rectangle 36"/>
          <p:cNvSpPr/>
          <p:nvPr/>
        </p:nvSpPr>
        <p:spPr>
          <a:xfrm>
            <a:off x="499284" y="2830123"/>
            <a:ext cx="666751"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5</a:t>
            </a:r>
          </a:p>
        </p:txBody>
      </p:sp>
      <p:sp>
        <p:nvSpPr>
          <p:cNvPr id="38" name="Rectangle 37"/>
          <p:cNvSpPr/>
          <p:nvPr/>
        </p:nvSpPr>
        <p:spPr>
          <a:xfrm>
            <a:off x="231043" y="2412327"/>
            <a:ext cx="1038459"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0xb80</a:t>
            </a:r>
          </a:p>
        </p:txBody>
      </p:sp>
      <p:sp>
        <p:nvSpPr>
          <p:cNvPr id="47" name="Rectangle 46"/>
          <p:cNvSpPr/>
          <p:nvPr/>
        </p:nvSpPr>
        <p:spPr>
          <a:xfrm>
            <a:off x="1164978" y="2830124"/>
            <a:ext cx="922401"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a:solidFill>
                  <a:schemeClr val="tx1"/>
                </a:solidFill>
                <a:latin typeface="Times New Roman" panose="02020603050405020304" pitchFamily="18" charset="0"/>
                <a:cs typeface="Times New Roman" panose="02020603050405020304" pitchFamily="18" charset="0"/>
              </a:rPr>
              <a:t>0xa68</a:t>
            </a:r>
          </a:p>
        </p:txBody>
      </p:sp>
      <p:sp>
        <p:nvSpPr>
          <p:cNvPr id="48" name="Rectangle 47"/>
          <p:cNvSpPr/>
          <p:nvPr/>
        </p:nvSpPr>
        <p:spPr>
          <a:xfrm>
            <a:off x="1051483" y="2425558"/>
            <a:ext cx="1034821"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0xb84</a:t>
            </a:r>
          </a:p>
        </p:txBody>
      </p:sp>
      <p:cxnSp>
        <p:nvCxnSpPr>
          <p:cNvPr id="49" name="Straight Arrow Connector 48"/>
          <p:cNvCxnSpPr>
            <a:cxnSpLocks/>
            <a:stCxn id="47" idx="3"/>
          </p:cNvCxnSpPr>
          <p:nvPr/>
        </p:nvCxnSpPr>
        <p:spPr>
          <a:xfrm flipV="1">
            <a:off x="2087379" y="3102457"/>
            <a:ext cx="682863" cy="547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4993893" y="2370881"/>
            <a:ext cx="666751" cy="555624"/>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p</a:t>
            </a:r>
          </a:p>
        </p:txBody>
      </p:sp>
      <p:sp>
        <p:nvSpPr>
          <p:cNvPr id="12" name="Rectangle 11"/>
          <p:cNvSpPr/>
          <p:nvPr/>
        </p:nvSpPr>
        <p:spPr>
          <a:xfrm>
            <a:off x="4914574" y="1295400"/>
            <a:ext cx="4077026" cy="430887"/>
          </a:xfrm>
          <a:prstGeom prst="rect">
            <a:avLst/>
          </a:prstGeom>
        </p:spPr>
        <p:txBody>
          <a:bodyPr wrap="square">
            <a:spAutoFit/>
          </a:bodyPr>
          <a:lstStyle/>
          <a:p>
            <a:pPr marL="994410" lvl="4" indent="0">
              <a:buNone/>
            </a:pPr>
            <a:r>
              <a:rPr lang="en-US" sz="2200">
                <a:solidFill>
                  <a:srgbClr val="FF0000"/>
                </a:solidFill>
                <a:latin typeface="Consolas" panose="020B0609020204030204" pitchFamily="49" charset="0"/>
              </a:rPr>
              <a:t>p-&gt;pNext= Q-&gt;pNext</a:t>
            </a:r>
          </a:p>
        </p:txBody>
      </p:sp>
      <p:sp>
        <p:nvSpPr>
          <p:cNvPr id="13" name="Rectangle 12"/>
          <p:cNvSpPr/>
          <p:nvPr/>
        </p:nvSpPr>
        <p:spPr>
          <a:xfrm>
            <a:off x="2644639" y="3435873"/>
            <a:ext cx="3449980" cy="430887"/>
          </a:xfrm>
          <a:prstGeom prst="rect">
            <a:avLst/>
          </a:prstGeom>
        </p:spPr>
        <p:txBody>
          <a:bodyPr wrap="square">
            <a:spAutoFit/>
          </a:bodyPr>
          <a:lstStyle/>
          <a:p>
            <a:pPr marL="994410" lvl="4" indent="0">
              <a:buNone/>
            </a:pPr>
            <a:r>
              <a:rPr lang="en-US" sz="2200">
                <a:solidFill>
                  <a:srgbClr val="FF0000"/>
                </a:solidFill>
                <a:latin typeface="Consolas" panose="020B0609020204030204" pitchFamily="49" charset="0"/>
              </a:rPr>
              <a:t>Q-&gt;pNext= p</a:t>
            </a:r>
          </a:p>
        </p:txBody>
      </p:sp>
      <p:cxnSp>
        <p:nvCxnSpPr>
          <p:cNvPr id="59" name="Connector: Curved 58"/>
          <p:cNvCxnSpPr>
            <a:cxnSpLocks/>
            <a:stCxn id="53" idx="1"/>
          </p:cNvCxnSpPr>
          <p:nvPr/>
        </p:nvCxnSpPr>
        <p:spPr>
          <a:xfrm rot="10800000">
            <a:off x="482939" y="3102459"/>
            <a:ext cx="2298191" cy="2215276"/>
          </a:xfrm>
          <a:prstGeom prst="curvedConnector3">
            <a:avLst>
              <a:gd name="adj1" fmla="val 103223"/>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3420784" y="2851902"/>
            <a:ext cx="1038796" cy="52450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b="1">
                <a:solidFill>
                  <a:srgbClr val="FF0000"/>
                </a:solidFill>
                <a:latin typeface="Times New Roman" panose="02020603050405020304" pitchFamily="18" charset="0"/>
                <a:cs typeface="Times New Roman" panose="02020603050405020304" pitchFamily="18" charset="0"/>
              </a:rPr>
              <a:t>0x200</a:t>
            </a:r>
          </a:p>
        </p:txBody>
      </p:sp>
      <p:sp>
        <p:nvSpPr>
          <p:cNvPr id="51" name="Rectangle 50"/>
          <p:cNvSpPr/>
          <p:nvPr/>
        </p:nvSpPr>
        <p:spPr>
          <a:xfrm>
            <a:off x="5472645" y="2018517"/>
            <a:ext cx="944424" cy="54259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b="1">
                <a:solidFill>
                  <a:srgbClr val="FF0000"/>
                </a:solidFill>
                <a:latin typeface="Times New Roman" panose="02020603050405020304" pitchFamily="18" charset="0"/>
                <a:cs typeface="Times New Roman" panose="02020603050405020304" pitchFamily="18" charset="0"/>
              </a:rPr>
              <a:t>0x100</a:t>
            </a:r>
          </a:p>
        </p:txBody>
      </p:sp>
      <p:cxnSp>
        <p:nvCxnSpPr>
          <p:cNvPr id="9" name="Connector: Curved 8"/>
          <p:cNvCxnSpPr>
            <a:stCxn id="33" idx="3"/>
            <a:endCxn id="28" idx="1"/>
          </p:cNvCxnSpPr>
          <p:nvPr/>
        </p:nvCxnSpPr>
        <p:spPr>
          <a:xfrm flipV="1">
            <a:off x="4436579" y="2279049"/>
            <a:ext cx="380311" cy="836232"/>
          </a:xfrm>
          <a:prstGeom prst="curved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or: Curved 10"/>
          <p:cNvCxnSpPr>
            <a:cxnSpLocks/>
            <a:stCxn id="43" idx="3"/>
            <a:endCxn id="27" idx="1"/>
          </p:cNvCxnSpPr>
          <p:nvPr/>
        </p:nvCxnSpPr>
        <p:spPr>
          <a:xfrm>
            <a:off x="6404762" y="2279049"/>
            <a:ext cx="692181" cy="828176"/>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2739783" y="3268898"/>
            <a:ext cx="666751" cy="555624"/>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Q</a:t>
            </a:r>
          </a:p>
        </p:txBody>
      </p:sp>
      <p:cxnSp>
        <p:nvCxnSpPr>
          <p:cNvPr id="61" name="Straight Arrow Connector 60"/>
          <p:cNvCxnSpPr>
            <a:cxnSpLocks/>
          </p:cNvCxnSpPr>
          <p:nvPr/>
        </p:nvCxnSpPr>
        <p:spPr>
          <a:xfrm flipV="1">
            <a:off x="4467534" y="3114825"/>
            <a:ext cx="2660364" cy="805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622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err="1"/>
              <a:t>Hủy</a:t>
            </a:r>
            <a:r>
              <a:rPr lang="en-US"/>
              <a:t> </a:t>
            </a:r>
            <a:r>
              <a:rPr lang="en-US" err="1"/>
              <a:t>phần</a:t>
            </a:r>
            <a:r>
              <a:rPr lang="en-US"/>
              <a:t> </a:t>
            </a:r>
            <a:r>
              <a:rPr lang="en-US" err="1"/>
              <a:t>tử</a:t>
            </a:r>
            <a:r>
              <a:rPr lang="en-US"/>
              <a:t> </a:t>
            </a:r>
            <a:r>
              <a:rPr lang="en-US" err="1"/>
              <a:t>trong</a:t>
            </a:r>
            <a:r>
              <a:rPr lang="en-US"/>
              <a:t> DSLK </a:t>
            </a:r>
            <a:r>
              <a:rPr lang="en-US" err="1"/>
              <a:t>đơn</a:t>
            </a:r>
            <a:endParaRPr lang="en-US"/>
          </a:p>
        </p:txBody>
      </p:sp>
      <p:sp>
        <p:nvSpPr>
          <p:cNvPr id="296963" name="Rectangle 3"/>
          <p:cNvSpPr>
            <a:spLocks noGrp="1" noChangeArrowheads="1"/>
          </p:cNvSpPr>
          <p:nvPr>
            <p:ph idx="1"/>
          </p:nvPr>
        </p:nvSpPr>
        <p:spPr/>
        <p:txBody>
          <a:bodyPr>
            <a:normAutofit/>
          </a:bodyPr>
          <a:lstStyle/>
          <a:p>
            <a:pPr>
              <a:lnSpc>
                <a:spcPct val="120000"/>
              </a:lnSpc>
              <a:spcBef>
                <a:spcPct val="50000"/>
              </a:spcBef>
            </a:pPr>
            <a:r>
              <a:rPr lang="en-US" sz="2200" b="1" dirty="0"/>
              <a:t> </a:t>
            </a:r>
            <a:r>
              <a:rPr lang="en-US" sz="2200" b="1" dirty="0" err="1"/>
              <a:t>Nguyên</a:t>
            </a:r>
            <a:r>
              <a:rPr lang="en-US" sz="2200" b="1" dirty="0"/>
              <a:t> </a:t>
            </a:r>
            <a:r>
              <a:rPr lang="en-US" sz="2200" b="1" dirty="0" err="1"/>
              <a:t>tắc</a:t>
            </a:r>
            <a:r>
              <a:rPr lang="en-US" sz="2200" dirty="0"/>
              <a:t>: </a:t>
            </a:r>
            <a:r>
              <a:rPr lang="en-US" sz="2200" dirty="0" err="1"/>
              <a:t>Phải</a:t>
            </a:r>
            <a:r>
              <a:rPr lang="en-US" sz="2200" dirty="0"/>
              <a:t> </a:t>
            </a:r>
            <a:r>
              <a:rPr lang="en-US" sz="2200" dirty="0" err="1"/>
              <a:t>cô</a:t>
            </a:r>
            <a:r>
              <a:rPr lang="en-US" sz="2200" dirty="0"/>
              <a:t> </a:t>
            </a:r>
            <a:r>
              <a:rPr lang="en-US" sz="2200" dirty="0" err="1"/>
              <a:t>lập</a:t>
            </a:r>
            <a:r>
              <a:rPr lang="en-US" sz="2200" dirty="0"/>
              <a:t> </a:t>
            </a:r>
            <a:r>
              <a:rPr lang="en-US" sz="2200" dirty="0" err="1"/>
              <a:t>phần</a:t>
            </a:r>
            <a:r>
              <a:rPr lang="en-US" sz="2200" dirty="0"/>
              <a:t> </a:t>
            </a:r>
            <a:r>
              <a:rPr lang="en-US" sz="2200" dirty="0" err="1"/>
              <a:t>tử</a:t>
            </a:r>
            <a:r>
              <a:rPr lang="en-US" sz="2200" dirty="0"/>
              <a:t> </a:t>
            </a:r>
            <a:r>
              <a:rPr lang="en-US" sz="2200" dirty="0" err="1"/>
              <a:t>cần</a:t>
            </a:r>
            <a:r>
              <a:rPr lang="en-US" sz="2200" dirty="0"/>
              <a:t> </a:t>
            </a:r>
            <a:r>
              <a:rPr lang="en-US" sz="2200" dirty="0" err="1"/>
              <a:t>hủy</a:t>
            </a:r>
            <a:r>
              <a:rPr lang="en-US" sz="2200" dirty="0"/>
              <a:t> </a:t>
            </a:r>
            <a:r>
              <a:rPr lang="en-US" sz="2200" dirty="0" err="1"/>
              <a:t>trước</a:t>
            </a:r>
            <a:r>
              <a:rPr lang="en-US" sz="2200" dirty="0"/>
              <a:t> </a:t>
            </a:r>
            <a:r>
              <a:rPr lang="en-US" sz="2200" dirty="0" err="1"/>
              <a:t>hủy</a:t>
            </a:r>
            <a:r>
              <a:rPr lang="en-US" sz="2200" dirty="0"/>
              <a:t>.</a:t>
            </a:r>
          </a:p>
          <a:p>
            <a:pPr>
              <a:lnSpc>
                <a:spcPct val="120000"/>
              </a:lnSpc>
              <a:spcBef>
                <a:spcPct val="50000"/>
              </a:spcBef>
            </a:pPr>
            <a:r>
              <a:rPr lang="en-US" sz="2200" dirty="0"/>
              <a:t> </a:t>
            </a:r>
            <a:r>
              <a:rPr lang="en-US" sz="2200" dirty="0" err="1"/>
              <a:t>Các</a:t>
            </a:r>
            <a:r>
              <a:rPr lang="en-US" sz="2200" dirty="0"/>
              <a:t> </a:t>
            </a:r>
            <a:r>
              <a:rPr lang="en-US" sz="2200" dirty="0" err="1"/>
              <a:t>vị</a:t>
            </a:r>
            <a:r>
              <a:rPr lang="en-US" sz="2200" dirty="0"/>
              <a:t> </a:t>
            </a:r>
            <a:r>
              <a:rPr lang="en-US" sz="2200" dirty="0" err="1"/>
              <a:t>trị</a:t>
            </a:r>
            <a:r>
              <a:rPr lang="en-US" sz="2200" dirty="0"/>
              <a:t> </a:t>
            </a:r>
            <a:r>
              <a:rPr lang="en-US" sz="2200" dirty="0" err="1"/>
              <a:t>cần</a:t>
            </a:r>
            <a:r>
              <a:rPr lang="en-US" sz="2200" dirty="0"/>
              <a:t> </a:t>
            </a:r>
            <a:r>
              <a:rPr lang="en-US" sz="2200" dirty="0" err="1"/>
              <a:t>hủy</a:t>
            </a:r>
            <a:endParaRPr lang="en-US" sz="2200" dirty="0"/>
          </a:p>
          <a:p>
            <a:pPr lvl="1">
              <a:lnSpc>
                <a:spcPct val="120000"/>
              </a:lnSpc>
              <a:spcBef>
                <a:spcPct val="50000"/>
              </a:spcBef>
              <a:buFont typeface="Wingdings" pitchFamily="2" charset="2"/>
              <a:buChar char="§"/>
            </a:pPr>
            <a:r>
              <a:rPr lang="en-US" dirty="0" err="1"/>
              <a:t>Hủy</a:t>
            </a:r>
            <a:r>
              <a:rPr lang="en-US" dirty="0"/>
              <a:t> </a:t>
            </a:r>
            <a:r>
              <a:rPr lang="en-US" dirty="0" err="1"/>
              <a:t>phần</a:t>
            </a:r>
            <a:r>
              <a:rPr lang="en-US" dirty="0"/>
              <a:t> </a:t>
            </a:r>
            <a:r>
              <a:rPr lang="en-US" dirty="0" err="1"/>
              <a:t>tử</a:t>
            </a:r>
            <a:r>
              <a:rPr lang="en-US" dirty="0"/>
              <a:t> </a:t>
            </a:r>
            <a:r>
              <a:rPr lang="en-US" dirty="0" err="1"/>
              <a:t>đứng</a:t>
            </a:r>
            <a:r>
              <a:rPr lang="en-US" dirty="0"/>
              <a:t> </a:t>
            </a:r>
            <a:r>
              <a:rPr lang="en-US" dirty="0" err="1"/>
              <a:t>đầu</a:t>
            </a:r>
            <a:r>
              <a:rPr lang="en-US" dirty="0"/>
              <a:t> List</a:t>
            </a:r>
          </a:p>
          <a:p>
            <a:pPr lvl="1">
              <a:lnSpc>
                <a:spcPct val="120000"/>
              </a:lnSpc>
              <a:spcBef>
                <a:spcPct val="50000"/>
              </a:spcBef>
              <a:buFont typeface="Wingdings" pitchFamily="2" charset="2"/>
              <a:buChar char="§"/>
            </a:pPr>
            <a:r>
              <a:rPr lang="en-US" dirty="0" err="1"/>
              <a:t>Hủy</a:t>
            </a:r>
            <a:r>
              <a:rPr lang="en-US" dirty="0"/>
              <a:t> </a:t>
            </a:r>
            <a:r>
              <a:rPr lang="en-US" dirty="0" err="1"/>
              <a:t>phần</a:t>
            </a:r>
            <a:r>
              <a:rPr lang="en-US" dirty="0"/>
              <a:t> </a:t>
            </a:r>
            <a:r>
              <a:rPr lang="en-US" dirty="0" err="1"/>
              <a:t>tử</a:t>
            </a:r>
            <a:r>
              <a:rPr lang="en-US" dirty="0"/>
              <a:t> có </a:t>
            </a:r>
            <a:r>
              <a:rPr lang="en-US" dirty="0" err="1"/>
              <a:t>khoá</a:t>
            </a:r>
            <a:r>
              <a:rPr lang="en-US" dirty="0"/>
              <a:t> </a:t>
            </a:r>
            <a:r>
              <a:rPr lang="en-US" dirty="0" err="1"/>
              <a:t>bằng</a:t>
            </a:r>
            <a:r>
              <a:rPr lang="en-US" dirty="0"/>
              <a:t> x</a:t>
            </a:r>
          </a:p>
          <a:p>
            <a:pPr lvl="1">
              <a:lnSpc>
                <a:spcPct val="120000"/>
              </a:lnSpc>
              <a:spcBef>
                <a:spcPct val="50000"/>
              </a:spcBef>
              <a:buFont typeface="Wingdings" pitchFamily="2" charset="2"/>
              <a:buChar char="§"/>
            </a:pPr>
            <a:r>
              <a:rPr lang="en-US" dirty="0" err="1"/>
              <a:t>Huỷ</a:t>
            </a:r>
            <a:r>
              <a:rPr lang="en-US" dirty="0"/>
              <a:t> </a:t>
            </a:r>
            <a:r>
              <a:rPr lang="en-US" dirty="0" err="1"/>
              <a:t>phần</a:t>
            </a:r>
            <a:r>
              <a:rPr lang="en-US" dirty="0"/>
              <a:t> </a:t>
            </a:r>
            <a:r>
              <a:rPr lang="en-US" dirty="0" err="1"/>
              <a:t>tử</a:t>
            </a:r>
            <a:r>
              <a:rPr lang="en-US" dirty="0"/>
              <a:t> </a:t>
            </a:r>
            <a:r>
              <a:rPr lang="en-US" dirty="0" err="1"/>
              <a:t>đứng</a:t>
            </a:r>
            <a:r>
              <a:rPr lang="en-US" dirty="0"/>
              <a:t> </a:t>
            </a:r>
            <a:r>
              <a:rPr lang="en-US" dirty="0" err="1"/>
              <a:t>sau</a:t>
            </a:r>
            <a:r>
              <a:rPr lang="en-US" dirty="0"/>
              <a:t> q </a:t>
            </a:r>
            <a:r>
              <a:rPr lang="en-US" dirty="0" err="1"/>
              <a:t>trong</a:t>
            </a:r>
            <a:r>
              <a:rPr lang="en-US" dirty="0"/>
              <a:t> </a:t>
            </a:r>
            <a:r>
              <a:rPr lang="en-US" dirty="0" err="1"/>
              <a:t>danh</a:t>
            </a:r>
            <a:r>
              <a:rPr lang="en-US" dirty="0"/>
              <a:t> </a:t>
            </a:r>
            <a:r>
              <a:rPr lang="en-US" dirty="0" err="1"/>
              <a:t>sách</a:t>
            </a:r>
            <a:r>
              <a:rPr lang="en-US" dirty="0"/>
              <a:t> </a:t>
            </a:r>
            <a:r>
              <a:rPr lang="en-US" dirty="0" err="1"/>
              <a:t>liên</a:t>
            </a:r>
            <a:r>
              <a:rPr lang="en-US" dirty="0"/>
              <a:t> </a:t>
            </a:r>
            <a:r>
              <a:rPr lang="en-US" dirty="0" err="1"/>
              <a:t>kết</a:t>
            </a:r>
            <a:r>
              <a:rPr lang="en-US" dirty="0"/>
              <a:t> </a:t>
            </a:r>
            <a:r>
              <a:rPr lang="en-US" dirty="0" err="1"/>
              <a:t>đơn</a:t>
            </a:r>
            <a:endParaRPr lang="en-US" dirty="0"/>
          </a:p>
          <a:p>
            <a:pPr>
              <a:lnSpc>
                <a:spcPct val="120000"/>
              </a:lnSpc>
              <a:spcBef>
                <a:spcPct val="50000"/>
              </a:spcBef>
            </a:pPr>
            <a:r>
              <a:rPr lang="en-US" sz="2200" dirty="0"/>
              <a:t> Ở </a:t>
            </a:r>
            <a:r>
              <a:rPr lang="en-US" sz="2200" dirty="0" err="1"/>
              <a:t>phần</a:t>
            </a:r>
            <a:r>
              <a:rPr lang="en-US" sz="2200" dirty="0"/>
              <a:t> </a:t>
            </a:r>
            <a:r>
              <a:rPr lang="en-US" sz="2200" dirty="0" err="1"/>
              <a:t>trên</a:t>
            </a:r>
            <a:r>
              <a:rPr lang="en-US" sz="2200" dirty="0"/>
              <a:t>, </a:t>
            </a:r>
            <a:r>
              <a:rPr lang="en-US" sz="2200" dirty="0" err="1"/>
              <a:t>các</a:t>
            </a:r>
            <a:r>
              <a:rPr lang="en-US" sz="2200" dirty="0"/>
              <a:t> </a:t>
            </a:r>
            <a:r>
              <a:rPr lang="en-US" sz="2200" dirty="0" err="1"/>
              <a:t>phần</a:t>
            </a:r>
            <a:r>
              <a:rPr lang="en-US" sz="2200" dirty="0"/>
              <a:t> </a:t>
            </a:r>
            <a:r>
              <a:rPr lang="en-US" sz="2200" dirty="0" err="1"/>
              <a:t>tử</a:t>
            </a:r>
            <a:r>
              <a:rPr lang="en-US" sz="2200" dirty="0"/>
              <a:t> </a:t>
            </a:r>
            <a:r>
              <a:rPr lang="en-US" sz="2200" dirty="0" err="1"/>
              <a:t>trong</a:t>
            </a:r>
            <a:r>
              <a:rPr lang="en-US" sz="2200" dirty="0"/>
              <a:t> DSLK </a:t>
            </a:r>
            <a:r>
              <a:rPr lang="en-US" sz="2200" dirty="0" err="1"/>
              <a:t>đơn</a:t>
            </a:r>
            <a:r>
              <a:rPr lang="en-US" sz="2200" dirty="0"/>
              <a:t> </a:t>
            </a:r>
            <a:r>
              <a:rPr lang="en-US" sz="2200" dirty="0" err="1"/>
              <a:t>được</a:t>
            </a:r>
            <a:r>
              <a:rPr lang="en-US" sz="2200" dirty="0"/>
              <a:t> </a:t>
            </a:r>
            <a:r>
              <a:rPr lang="en-US" sz="2200" dirty="0" err="1"/>
              <a:t>cấp</a:t>
            </a:r>
            <a:r>
              <a:rPr lang="en-US" sz="2200" dirty="0"/>
              <a:t> </a:t>
            </a:r>
            <a:r>
              <a:rPr lang="en-US" sz="2200" dirty="0" err="1"/>
              <a:t>phát</a:t>
            </a:r>
            <a:r>
              <a:rPr lang="en-US" sz="2200" dirty="0"/>
              <a:t> </a:t>
            </a:r>
            <a:r>
              <a:rPr lang="en-US" sz="2200" dirty="0" err="1"/>
              <a:t>vùng</a:t>
            </a:r>
            <a:r>
              <a:rPr lang="en-US" sz="2200" dirty="0"/>
              <a:t> </a:t>
            </a:r>
            <a:r>
              <a:rPr lang="en-US" sz="2200" dirty="0" err="1"/>
              <a:t>nhớ</a:t>
            </a:r>
            <a:r>
              <a:rPr lang="en-US" sz="2200" dirty="0"/>
              <a:t> </a:t>
            </a:r>
            <a:r>
              <a:rPr lang="en-US" sz="2200" dirty="0" err="1"/>
              <a:t>động</a:t>
            </a:r>
            <a:r>
              <a:rPr lang="en-US" sz="2200" dirty="0"/>
              <a:t> </a:t>
            </a:r>
            <a:r>
              <a:rPr lang="en-US" sz="2200" dirty="0" err="1"/>
              <a:t>bằng</a:t>
            </a:r>
            <a:r>
              <a:rPr lang="en-US" sz="2200" dirty="0"/>
              <a:t> </a:t>
            </a:r>
            <a:r>
              <a:rPr lang="en-US" sz="2200" dirty="0" err="1"/>
              <a:t>hàm</a:t>
            </a:r>
            <a:r>
              <a:rPr lang="en-US" sz="2200" dirty="0"/>
              <a:t> new, </a:t>
            </a:r>
            <a:r>
              <a:rPr lang="en-US" sz="2200" dirty="0" err="1"/>
              <a:t>thì</a:t>
            </a:r>
            <a:r>
              <a:rPr lang="en-US" sz="2200" dirty="0"/>
              <a:t> </a:t>
            </a:r>
            <a:r>
              <a:rPr lang="en-US" sz="2200" dirty="0" err="1"/>
              <a:t>sẽ</a:t>
            </a:r>
            <a:r>
              <a:rPr lang="en-US" sz="2200" dirty="0"/>
              <a:t> </a:t>
            </a:r>
            <a:r>
              <a:rPr lang="en-US" sz="2200" dirty="0" err="1"/>
              <a:t>được</a:t>
            </a:r>
            <a:r>
              <a:rPr lang="en-US" sz="2200" dirty="0"/>
              <a:t> </a:t>
            </a:r>
            <a:r>
              <a:rPr lang="en-US" sz="2200" dirty="0" err="1"/>
              <a:t>giải</a:t>
            </a:r>
            <a:r>
              <a:rPr lang="en-US" sz="2200" dirty="0"/>
              <a:t> </a:t>
            </a:r>
            <a:r>
              <a:rPr lang="en-US" sz="2200" dirty="0" err="1"/>
              <a:t>phóng</a:t>
            </a:r>
            <a:r>
              <a:rPr lang="en-US" sz="2200" dirty="0"/>
              <a:t> </a:t>
            </a:r>
            <a:r>
              <a:rPr lang="en-US" sz="2200" dirty="0" err="1"/>
              <a:t>vùng</a:t>
            </a:r>
            <a:r>
              <a:rPr lang="en-US" sz="2200" dirty="0"/>
              <a:t> </a:t>
            </a:r>
            <a:r>
              <a:rPr lang="en-US" sz="2200" dirty="0" err="1"/>
              <a:t>nhớ</a:t>
            </a:r>
            <a:r>
              <a:rPr lang="en-US" sz="2200" dirty="0"/>
              <a:t> </a:t>
            </a:r>
            <a:r>
              <a:rPr lang="en-US" sz="2200" dirty="0" err="1"/>
              <a:t>bằng</a:t>
            </a:r>
            <a:r>
              <a:rPr lang="en-US" sz="2200" dirty="0"/>
              <a:t> </a:t>
            </a:r>
            <a:r>
              <a:rPr lang="en-US" sz="2200" dirty="0" err="1"/>
              <a:t>hàm</a:t>
            </a:r>
            <a:r>
              <a:rPr lang="en-US" sz="2200" dirty="0"/>
              <a:t> delete.</a:t>
            </a:r>
          </a:p>
        </p:txBody>
      </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37</a:t>
            </a:fld>
            <a:endParaRPr lang="en-US"/>
          </a:p>
        </p:txBody>
      </p:sp>
    </p:spTree>
    <p:extLst>
      <p:ext uri="{BB962C8B-B14F-4D97-AF65-F5344CB8AC3E}">
        <p14:creationId xmlns:p14="http://schemas.microsoft.com/office/powerpoint/2010/main" val="3644321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a:t>Thuật toán: Hủy phần tử đầu trong DSLK</a:t>
            </a:r>
          </a:p>
        </p:txBody>
      </p:sp>
      <p:sp>
        <p:nvSpPr>
          <p:cNvPr id="297987" name="Rectangle 3"/>
          <p:cNvSpPr>
            <a:spLocks noGrp="1" noChangeArrowheads="1"/>
          </p:cNvSpPr>
          <p:nvPr>
            <p:ph idx="1"/>
          </p:nvPr>
        </p:nvSpPr>
        <p:spPr/>
        <p:txBody>
          <a:bodyPr>
            <a:normAutofit/>
          </a:bodyPr>
          <a:lstStyle/>
          <a:p>
            <a:pPr>
              <a:lnSpc>
                <a:spcPct val="120000"/>
              </a:lnSpc>
              <a:buFont typeface="Wingdings" pitchFamily="2" charset="2"/>
              <a:buChar char="Ø"/>
            </a:pPr>
            <a:r>
              <a:rPr lang="en-US" sz="2400"/>
              <a:t> Bắt đầu:</a:t>
            </a:r>
          </a:p>
          <a:p>
            <a:pPr marL="274320" lvl="1" indent="0">
              <a:lnSpc>
                <a:spcPct val="120000"/>
              </a:lnSpc>
              <a:buNone/>
            </a:pPr>
            <a:r>
              <a:rPr lang="en-US" sz="2400"/>
              <a:t>Nếu (pHead!=NULL) thì</a:t>
            </a:r>
          </a:p>
          <a:p>
            <a:pPr lvl="1">
              <a:lnSpc>
                <a:spcPct val="120000"/>
              </a:lnSpc>
              <a:buFont typeface="Wingdings" pitchFamily="2" charset="2"/>
              <a:buChar char="§"/>
            </a:pPr>
            <a:r>
              <a:rPr lang="en-US" sz="2400" u="sng"/>
              <a:t>B1</a:t>
            </a:r>
            <a:r>
              <a:rPr lang="en-US" sz="2400"/>
              <a:t>: p=pHead</a:t>
            </a:r>
          </a:p>
          <a:p>
            <a:pPr lvl="1">
              <a:lnSpc>
                <a:spcPct val="120000"/>
              </a:lnSpc>
              <a:buFont typeface="Wingdings" pitchFamily="2" charset="2"/>
              <a:buChar char="§"/>
            </a:pPr>
            <a:r>
              <a:rPr lang="en-US" sz="2400" u="sng"/>
              <a:t>B2</a:t>
            </a:r>
            <a:r>
              <a:rPr lang="en-US" sz="2400"/>
              <a:t>:</a:t>
            </a:r>
          </a:p>
          <a:p>
            <a:pPr lvl="2">
              <a:lnSpc>
                <a:spcPct val="120000"/>
              </a:lnSpc>
              <a:buFont typeface="Wingdings" pitchFamily="2" charset="2"/>
              <a:buNone/>
            </a:pPr>
            <a:r>
              <a:rPr lang="en-US" sz="2400"/>
              <a:t>+ pHead = pHead-&gt;pNext </a:t>
            </a:r>
          </a:p>
          <a:p>
            <a:pPr lvl="2">
              <a:lnSpc>
                <a:spcPct val="120000"/>
              </a:lnSpc>
              <a:buFont typeface="Wingdings" pitchFamily="2" charset="2"/>
              <a:buNone/>
            </a:pPr>
            <a:r>
              <a:rPr lang="en-US" sz="2400"/>
              <a:t>+ delete (p)</a:t>
            </a:r>
          </a:p>
          <a:p>
            <a:pPr lvl="1">
              <a:lnSpc>
                <a:spcPct val="120000"/>
              </a:lnSpc>
              <a:buFont typeface="Wingdings" pitchFamily="2" charset="2"/>
              <a:buChar char="§"/>
            </a:pPr>
            <a:r>
              <a:rPr lang="en-US" sz="2400" u="sng"/>
              <a:t>B3</a:t>
            </a:r>
            <a:r>
              <a:rPr lang="en-US" sz="2400"/>
              <a:t>: </a:t>
            </a:r>
          </a:p>
          <a:p>
            <a:pPr lvl="2">
              <a:lnSpc>
                <a:spcPct val="120000"/>
              </a:lnSpc>
              <a:buFont typeface="Wingdings" pitchFamily="2" charset="2"/>
              <a:buNone/>
            </a:pPr>
            <a:r>
              <a:rPr lang="en-US" sz="2400"/>
              <a:t> Nếu pHead==NULL thì pTail=NULL</a:t>
            </a:r>
          </a:p>
          <a:p>
            <a:pPr lvl="2">
              <a:lnSpc>
                <a:spcPct val="120000"/>
              </a:lnSpc>
              <a:buFont typeface="Wingdings" pitchFamily="2" charset="2"/>
              <a:buNone/>
            </a:pPr>
            <a:endParaRPr lang="en-US" sz="2400"/>
          </a:p>
        </p:txBody>
      </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38</a:t>
            </a:fld>
            <a:endParaRPr lang="en-US"/>
          </a:p>
        </p:txBody>
      </p:sp>
    </p:spTree>
    <p:extLst>
      <p:ext uri="{BB962C8B-B14F-4D97-AF65-F5344CB8AC3E}">
        <p14:creationId xmlns:p14="http://schemas.microsoft.com/office/powerpoint/2010/main" val="3548626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a:t>Thuật toán: Code C/C++</a:t>
            </a:r>
          </a:p>
        </p:txBody>
      </p:sp>
      <p:sp>
        <p:nvSpPr>
          <p:cNvPr id="299011" name="Rectangle 3"/>
          <p:cNvSpPr>
            <a:spLocks noGrp="1" noChangeArrowheads="1"/>
          </p:cNvSpPr>
          <p:nvPr>
            <p:ph idx="1"/>
          </p:nvPr>
        </p:nvSpPr>
        <p:spPr/>
        <p:txBody>
          <a:bodyPr>
            <a:noAutofit/>
          </a:bodyPr>
          <a:lstStyle/>
          <a:p>
            <a:pPr marL="34290" indent="0">
              <a:buNone/>
            </a:pPr>
            <a:r>
              <a:rPr lang="en-US" sz="2400" dirty="0">
                <a:solidFill>
                  <a:srgbClr val="0000FF"/>
                </a:solidFill>
                <a:latin typeface="Consolas" panose="020B0609020204030204" pitchFamily="49" charset="0"/>
              </a:rPr>
              <a:t>bool</a:t>
            </a:r>
            <a:r>
              <a:rPr lang="en-US" sz="2400" dirty="0">
                <a:solidFill>
                  <a:srgbClr val="000000"/>
                </a:solidFill>
                <a:latin typeface="Consolas" panose="020B0609020204030204" pitchFamily="49" charset="0"/>
              </a:rPr>
              <a:t> </a:t>
            </a:r>
            <a:r>
              <a:rPr lang="en-US" sz="2400" dirty="0" err="1">
                <a:solidFill>
                  <a:srgbClr val="483D8B"/>
                </a:solidFill>
                <a:latin typeface="Consolas" panose="020B0609020204030204" pitchFamily="49" charset="0"/>
              </a:rPr>
              <a:t>RemoveHead</a:t>
            </a:r>
            <a:r>
              <a:rPr lang="en-US" sz="2400" dirty="0">
                <a:solidFill>
                  <a:srgbClr val="000000"/>
                </a:solidFill>
                <a:latin typeface="Consolas" panose="020B0609020204030204" pitchFamily="49" charset="0"/>
              </a:rPr>
              <a:t>(</a:t>
            </a:r>
            <a:r>
              <a:rPr lang="en-US" sz="2400" dirty="0">
                <a:solidFill>
                  <a:srgbClr val="008B8B"/>
                </a:solidFill>
                <a:latin typeface="Consolas" panose="020B0609020204030204" pitchFamily="49" charset="0"/>
              </a:rPr>
              <a:t>LIST</a:t>
            </a:r>
            <a:r>
              <a:rPr lang="en-US" sz="2400" dirty="0">
                <a:solidFill>
                  <a:srgbClr val="000000"/>
                </a:solidFill>
                <a:latin typeface="Consolas" panose="020B0609020204030204" pitchFamily="49" charset="0"/>
              </a:rPr>
              <a:t> &amp;</a:t>
            </a:r>
            <a:r>
              <a:rPr lang="en-US" sz="2400" dirty="0">
                <a:solidFill>
                  <a:srgbClr val="808080"/>
                </a:solidFill>
                <a:latin typeface="Consolas" panose="020B0609020204030204" pitchFamily="49" charset="0"/>
              </a:rPr>
              <a:t>L</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&amp;</a:t>
            </a:r>
            <a:r>
              <a:rPr lang="en-US" sz="2400" dirty="0">
                <a:solidFill>
                  <a:srgbClr val="808080"/>
                </a:solidFill>
                <a:latin typeface="Consolas" panose="020B0609020204030204" pitchFamily="49" charset="0"/>
              </a:rPr>
              <a:t>x</a:t>
            </a:r>
            <a:r>
              <a:rPr lang="en-US" sz="2400" dirty="0">
                <a:solidFill>
                  <a:srgbClr val="000000"/>
                </a:solidFill>
                <a:latin typeface="Consolas" panose="020B0609020204030204" pitchFamily="49" charset="0"/>
              </a:rPr>
              <a:t>) {</a:t>
            </a:r>
          </a:p>
          <a:p>
            <a:pPr marL="514350" lvl="2" indent="0">
              <a:buNone/>
            </a:pPr>
            <a:r>
              <a:rPr lang="en-US" sz="2400" dirty="0">
                <a:solidFill>
                  <a:srgbClr val="008B8B"/>
                </a:solidFill>
                <a:latin typeface="Consolas" panose="020B0609020204030204" pitchFamily="49" charset="0"/>
              </a:rPr>
              <a:t>NODE</a:t>
            </a:r>
            <a:r>
              <a:rPr lang="en-US" sz="2400" dirty="0">
                <a:solidFill>
                  <a:srgbClr val="000000"/>
                </a:solidFill>
                <a:latin typeface="Consolas" panose="020B0609020204030204" pitchFamily="49" charset="0"/>
              </a:rPr>
              <a:t> *p;</a:t>
            </a:r>
          </a:p>
          <a:p>
            <a:pPr marL="514350" lvl="2" indent="0">
              <a:buNone/>
            </a:pPr>
            <a:r>
              <a:rPr lang="en-US" sz="2400" dirty="0">
                <a:solidFill>
                  <a:srgbClr val="0000FF"/>
                </a:solidFill>
                <a:latin typeface="Consolas" panose="020B0609020204030204" pitchFamily="49" charset="0"/>
              </a:rPr>
              <a:t>if</a:t>
            </a:r>
            <a:r>
              <a:rPr lang="en-US" sz="2400" dirty="0">
                <a:solidFill>
                  <a:srgbClr val="000000"/>
                </a:solidFill>
                <a:latin typeface="Consolas" panose="020B0609020204030204" pitchFamily="49" charset="0"/>
              </a:rPr>
              <a:t> (</a:t>
            </a:r>
            <a:r>
              <a:rPr lang="en-US" sz="2400" dirty="0" err="1">
                <a:solidFill>
                  <a:srgbClr val="808080"/>
                </a:solidFill>
                <a:latin typeface="Consolas" panose="020B0609020204030204" pitchFamily="49" charset="0"/>
              </a:rPr>
              <a:t>L</a:t>
            </a:r>
            <a:r>
              <a:rPr lang="en-US" sz="2400" dirty="0" err="1">
                <a:solidFill>
                  <a:srgbClr val="000000"/>
                </a:solidFill>
                <a:latin typeface="Consolas" panose="020B0609020204030204" pitchFamily="49" charset="0"/>
              </a:rPr>
              <a:t>.</a:t>
            </a:r>
            <a:r>
              <a:rPr lang="en-US" sz="2400" dirty="0" err="1">
                <a:solidFill>
                  <a:srgbClr val="8B0000"/>
                </a:solidFill>
                <a:latin typeface="Consolas" panose="020B0609020204030204" pitchFamily="49" charset="0"/>
              </a:rPr>
              <a:t>pHead</a:t>
            </a:r>
            <a:r>
              <a:rPr lang="en-US" sz="2400" dirty="0">
                <a:solidFill>
                  <a:srgbClr val="000000"/>
                </a:solidFill>
                <a:latin typeface="Consolas" panose="020B0609020204030204" pitchFamily="49" charset="0"/>
              </a:rPr>
              <a:t> !=</a:t>
            </a:r>
            <a:r>
              <a:rPr lang="en-US" sz="2400" dirty="0">
                <a:solidFill>
                  <a:srgbClr val="6F008A"/>
                </a:solidFill>
                <a:latin typeface="Consolas" panose="020B0609020204030204" pitchFamily="49" charset="0"/>
              </a:rPr>
              <a:t>NULL</a:t>
            </a:r>
            <a:r>
              <a:rPr lang="en-US" sz="2400" dirty="0">
                <a:solidFill>
                  <a:srgbClr val="000000"/>
                </a:solidFill>
                <a:latin typeface="Consolas" panose="020B0609020204030204" pitchFamily="49" charset="0"/>
              </a:rPr>
              <a:t>) {</a:t>
            </a:r>
          </a:p>
          <a:p>
            <a:pPr marL="994410" lvl="4" indent="0">
              <a:buNone/>
            </a:pPr>
            <a:r>
              <a:rPr lang="en-US" sz="2400" dirty="0">
                <a:solidFill>
                  <a:srgbClr val="808080"/>
                </a:solidFill>
                <a:latin typeface="Consolas" panose="020B0609020204030204" pitchFamily="49" charset="0"/>
              </a:rPr>
              <a:t>x</a:t>
            </a:r>
            <a:r>
              <a:rPr lang="en-US" sz="2400" dirty="0">
                <a:solidFill>
                  <a:srgbClr val="000000"/>
                </a:solidFill>
                <a:latin typeface="Consolas" panose="020B0609020204030204" pitchFamily="49" charset="0"/>
              </a:rPr>
              <a:t> = </a:t>
            </a:r>
            <a:r>
              <a:rPr lang="en-US" sz="2400" dirty="0" err="1">
                <a:solidFill>
                  <a:srgbClr val="808080"/>
                </a:solidFill>
                <a:latin typeface="Consolas" panose="020B0609020204030204" pitchFamily="49" charset="0"/>
              </a:rPr>
              <a:t>L</a:t>
            </a:r>
            <a:r>
              <a:rPr lang="en-US" sz="2400" dirty="0" err="1">
                <a:solidFill>
                  <a:srgbClr val="000000"/>
                </a:solidFill>
                <a:latin typeface="Consolas" panose="020B0609020204030204" pitchFamily="49" charset="0"/>
              </a:rPr>
              <a:t>.</a:t>
            </a:r>
            <a:r>
              <a:rPr lang="en-US" sz="2400" dirty="0" err="1">
                <a:solidFill>
                  <a:srgbClr val="8B0000"/>
                </a:solidFill>
                <a:latin typeface="Consolas" panose="020B0609020204030204" pitchFamily="49" charset="0"/>
              </a:rPr>
              <a:t>pHead</a:t>
            </a:r>
            <a:r>
              <a:rPr lang="en-US" sz="2400" dirty="0">
                <a:solidFill>
                  <a:srgbClr val="000000"/>
                </a:solidFill>
                <a:latin typeface="Consolas" panose="020B0609020204030204" pitchFamily="49" charset="0"/>
              </a:rPr>
              <a:t>-&gt;</a:t>
            </a:r>
            <a:r>
              <a:rPr lang="en-US" sz="2400" dirty="0">
                <a:solidFill>
                  <a:srgbClr val="8B0000"/>
                </a:solidFill>
                <a:latin typeface="Consolas" panose="020B0609020204030204" pitchFamily="49" charset="0"/>
              </a:rPr>
              <a:t>info</a:t>
            </a:r>
            <a:r>
              <a:rPr lang="en-US" sz="2400" dirty="0">
                <a:solidFill>
                  <a:srgbClr val="000000"/>
                </a:solidFill>
                <a:latin typeface="Consolas" panose="020B0609020204030204" pitchFamily="49" charset="0"/>
              </a:rPr>
              <a:t>;</a:t>
            </a:r>
          </a:p>
          <a:p>
            <a:pPr marL="994410" lvl="4" indent="0">
              <a:buNone/>
            </a:pPr>
            <a:r>
              <a:rPr lang="en-US" sz="2400" dirty="0">
                <a:solidFill>
                  <a:srgbClr val="000000"/>
                </a:solidFill>
                <a:latin typeface="Consolas" panose="020B0609020204030204" pitchFamily="49" charset="0"/>
              </a:rPr>
              <a:t>p = </a:t>
            </a:r>
            <a:r>
              <a:rPr lang="en-US" sz="2400" dirty="0" err="1">
                <a:solidFill>
                  <a:srgbClr val="808080"/>
                </a:solidFill>
                <a:latin typeface="Consolas" panose="020B0609020204030204" pitchFamily="49" charset="0"/>
              </a:rPr>
              <a:t>L</a:t>
            </a:r>
            <a:r>
              <a:rPr lang="en-US" sz="2400" dirty="0" err="1">
                <a:solidFill>
                  <a:srgbClr val="000000"/>
                </a:solidFill>
                <a:latin typeface="Consolas" panose="020B0609020204030204" pitchFamily="49" charset="0"/>
              </a:rPr>
              <a:t>.</a:t>
            </a:r>
            <a:r>
              <a:rPr lang="en-US" sz="2400" dirty="0" err="1">
                <a:solidFill>
                  <a:srgbClr val="8B0000"/>
                </a:solidFill>
                <a:latin typeface="Consolas" panose="020B0609020204030204" pitchFamily="49" charset="0"/>
              </a:rPr>
              <a:t>pHead</a:t>
            </a:r>
            <a:r>
              <a:rPr lang="en-US" sz="2400" dirty="0">
                <a:solidFill>
                  <a:srgbClr val="000000"/>
                </a:solidFill>
                <a:latin typeface="Consolas" panose="020B0609020204030204" pitchFamily="49" charset="0"/>
              </a:rPr>
              <a:t>; // B</a:t>
            </a:r>
            <a:r>
              <a:rPr lang="vi-VN" sz="2400" dirty="0">
                <a:solidFill>
                  <a:srgbClr val="000000"/>
                </a:solidFill>
                <a:latin typeface="Consolas" panose="020B0609020204030204" pitchFamily="49" charset="0"/>
              </a:rPr>
              <a:t>ư</a:t>
            </a:r>
            <a:r>
              <a:rPr lang="en-US" sz="2400" dirty="0" err="1">
                <a:solidFill>
                  <a:srgbClr val="000000"/>
                </a:solidFill>
                <a:latin typeface="Consolas" panose="020B0609020204030204" pitchFamily="49" charset="0"/>
              </a:rPr>
              <a:t>ớc</a:t>
            </a:r>
            <a:r>
              <a:rPr lang="en-US" sz="2400" dirty="0">
                <a:solidFill>
                  <a:srgbClr val="000000"/>
                </a:solidFill>
                <a:latin typeface="Consolas" panose="020B0609020204030204" pitchFamily="49" charset="0"/>
              </a:rPr>
              <a:t> 1</a:t>
            </a:r>
          </a:p>
          <a:p>
            <a:pPr marL="994410" lvl="4" indent="0">
              <a:buNone/>
            </a:pPr>
            <a:r>
              <a:rPr lang="en-US" sz="2400" dirty="0" err="1">
                <a:solidFill>
                  <a:srgbClr val="808080"/>
                </a:solidFill>
                <a:latin typeface="Consolas" panose="020B0609020204030204" pitchFamily="49" charset="0"/>
              </a:rPr>
              <a:t>L</a:t>
            </a:r>
            <a:r>
              <a:rPr lang="en-US" sz="2400" dirty="0" err="1">
                <a:solidFill>
                  <a:srgbClr val="000000"/>
                </a:solidFill>
                <a:latin typeface="Consolas" panose="020B0609020204030204" pitchFamily="49" charset="0"/>
              </a:rPr>
              <a:t>.</a:t>
            </a:r>
            <a:r>
              <a:rPr lang="en-US" sz="2400" dirty="0" err="1">
                <a:solidFill>
                  <a:srgbClr val="8B0000"/>
                </a:solidFill>
                <a:latin typeface="Consolas" panose="020B0609020204030204" pitchFamily="49" charset="0"/>
              </a:rPr>
              <a:t>pHead</a:t>
            </a:r>
            <a:r>
              <a:rPr lang="en-US" sz="2400" dirty="0">
                <a:solidFill>
                  <a:srgbClr val="000000"/>
                </a:solidFill>
                <a:latin typeface="Consolas" panose="020B0609020204030204" pitchFamily="49" charset="0"/>
              </a:rPr>
              <a:t> = </a:t>
            </a:r>
            <a:r>
              <a:rPr lang="en-US" sz="2400" dirty="0" err="1">
                <a:solidFill>
                  <a:srgbClr val="808080"/>
                </a:solidFill>
                <a:latin typeface="Consolas" panose="020B0609020204030204" pitchFamily="49" charset="0"/>
              </a:rPr>
              <a:t>L</a:t>
            </a:r>
            <a:r>
              <a:rPr lang="en-US" sz="2400" dirty="0" err="1">
                <a:solidFill>
                  <a:srgbClr val="000000"/>
                </a:solidFill>
                <a:latin typeface="Consolas" panose="020B0609020204030204" pitchFamily="49" charset="0"/>
              </a:rPr>
              <a:t>.</a:t>
            </a:r>
            <a:r>
              <a:rPr lang="en-US" sz="2400" dirty="0" err="1">
                <a:solidFill>
                  <a:srgbClr val="8B0000"/>
                </a:solidFill>
                <a:latin typeface="Consolas" panose="020B0609020204030204" pitchFamily="49" charset="0"/>
              </a:rPr>
              <a:t>pHead</a:t>
            </a:r>
            <a:r>
              <a:rPr lang="en-US" sz="2400" dirty="0">
                <a:solidFill>
                  <a:srgbClr val="000000"/>
                </a:solidFill>
                <a:latin typeface="Consolas" panose="020B0609020204030204" pitchFamily="49" charset="0"/>
              </a:rPr>
              <a:t>-&gt;</a:t>
            </a:r>
            <a:r>
              <a:rPr lang="en-US" sz="2400" dirty="0" err="1">
                <a:solidFill>
                  <a:srgbClr val="8B0000"/>
                </a:solidFill>
                <a:latin typeface="Consolas" panose="020B0609020204030204" pitchFamily="49" charset="0"/>
              </a:rPr>
              <a:t>pNext</a:t>
            </a:r>
            <a:r>
              <a:rPr lang="en-US" sz="2400" dirty="0">
                <a:solidFill>
                  <a:srgbClr val="000000"/>
                </a:solidFill>
                <a:latin typeface="Consolas" panose="020B0609020204030204" pitchFamily="49" charset="0"/>
              </a:rPr>
              <a:t>; // B</a:t>
            </a:r>
            <a:r>
              <a:rPr lang="vi-VN" sz="2400" dirty="0">
                <a:solidFill>
                  <a:srgbClr val="000000"/>
                </a:solidFill>
                <a:latin typeface="Consolas" panose="020B0609020204030204" pitchFamily="49" charset="0"/>
              </a:rPr>
              <a:t>ư</a:t>
            </a:r>
            <a:r>
              <a:rPr lang="en-US" sz="2400" dirty="0" err="1">
                <a:solidFill>
                  <a:srgbClr val="000000"/>
                </a:solidFill>
                <a:latin typeface="Consolas" panose="020B0609020204030204" pitchFamily="49" charset="0"/>
              </a:rPr>
              <a:t>ớc</a:t>
            </a:r>
            <a:r>
              <a:rPr lang="en-US" sz="2400" dirty="0">
                <a:solidFill>
                  <a:srgbClr val="000000"/>
                </a:solidFill>
                <a:latin typeface="Consolas" panose="020B0609020204030204" pitchFamily="49" charset="0"/>
              </a:rPr>
              <a:t> 2</a:t>
            </a:r>
          </a:p>
          <a:p>
            <a:pPr marL="994410" lvl="4" indent="0">
              <a:buNone/>
            </a:pPr>
            <a:r>
              <a:rPr lang="en-US" sz="2400" dirty="0">
                <a:solidFill>
                  <a:srgbClr val="0000FF"/>
                </a:solidFill>
                <a:latin typeface="Consolas" panose="020B0609020204030204" pitchFamily="49" charset="0"/>
              </a:rPr>
              <a:t>if</a:t>
            </a:r>
            <a:r>
              <a:rPr lang="en-US" sz="2400" dirty="0">
                <a:solidFill>
                  <a:srgbClr val="000000"/>
                </a:solidFill>
                <a:latin typeface="Consolas" panose="020B0609020204030204" pitchFamily="49" charset="0"/>
              </a:rPr>
              <a:t> (</a:t>
            </a:r>
            <a:r>
              <a:rPr lang="en-US" sz="2400" dirty="0" err="1">
                <a:solidFill>
                  <a:srgbClr val="808080"/>
                </a:solidFill>
                <a:latin typeface="Consolas" panose="020B0609020204030204" pitchFamily="49" charset="0"/>
              </a:rPr>
              <a:t>L</a:t>
            </a:r>
            <a:r>
              <a:rPr lang="en-US" sz="2400" dirty="0" err="1">
                <a:solidFill>
                  <a:srgbClr val="000000"/>
                </a:solidFill>
                <a:latin typeface="Consolas" panose="020B0609020204030204" pitchFamily="49" charset="0"/>
              </a:rPr>
              <a:t>.</a:t>
            </a:r>
            <a:r>
              <a:rPr lang="en-US" sz="2400" dirty="0" err="1">
                <a:solidFill>
                  <a:srgbClr val="8B0000"/>
                </a:solidFill>
                <a:latin typeface="Consolas" panose="020B0609020204030204" pitchFamily="49" charset="0"/>
              </a:rPr>
              <a:t>pHead</a:t>
            </a:r>
            <a:r>
              <a:rPr lang="en-US" sz="2400" dirty="0">
                <a:solidFill>
                  <a:srgbClr val="000000"/>
                </a:solidFill>
                <a:latin typeface="Consolas" panose="020B0609020204030204" pitchFamily="49" charset="0"/>
              </a:rPr>
              <a:t> == </a:t>
            </a:r>
            <a:r>
              <a:rPr lang="en-US" sz="2400" dirty="0">
                <a:solidFill>
                  <a:srgbClr val="6F008A"/>
                </a:solidFill>
                <a:latin typeface="Consolas" panose="020B0609020204030204" pitchFamily="49" charset="0"/>
              </a:rPr>
              <a:t>NULL</a:t>
            </a:r>
            <a:r>
              <a:rPr lang="en-US" sz="2400" dirty="0">
                <a:solidFill>
                  <a:srgbClr val="000000"/>
                </a:solidFill>
                <a:latin typeface="Consolas" panose="020B0609020204030204" pitchFamily="49" charset="0"/>
              </a:rPr>
              <a:t>)</a:t>
            </a:r>
          </a:p>
          <a:p>
            <a:pPr marL="994410" lvl="4" indent="0">
              <a:buNone/>
            </a:pPr>
            <a:r>
              <a:rPr lang="en-US" sz="2400" dirty="0">
                <a:solidFill>
                  <a:srgbClr val="808080"/>
                </a:solidFill>
                <a:latin typeface="Consolas" panose="020B0609020204030204" pitchFamily="49" charset="0"/>
              </a:rPr>
              <a:t>		</a:t>
            </a:r>
            <a:r>
              <a:rPr lang="en-US" sz="2400" dirty="0" err="1">
                <a:solidFill>
                  <a:srgbClr val="808080"/>
                </a:solidFill>
                <a:latin typeface="Consolas" panose="020B0609020204030204" pitchFamily="49" charset="0"/>
              </a:rPr>
              <a:t>L</a:t>
            </a:r>
            <a:r>
              <a:rPr lang="en-US" sz="2400" dirty="0" err="1">
                <a:solidFill>
                  <a:srgbClr val="000000"/>
                </a:solidFill>
                <a:latin typeface="Consolas" panose="020B0609020204030204" pitchFamily="49" charset="0"/>
              </a:rPr>
              <a:t>.</a:t>
            </a:r>
            <a:r>
              <a:rPr lang="en-US" sz="2400" dirty="0" err="1">
                <a:solidFill>
                  <a:srgbClr val="8B0000"/>
                </a:solidFill>
                <a:latin typeface="Consolas" panose="020B0609020204030204" pitchFamily="49" charset="0"/>
              </a:rPr>
              <a:t>pTail</a:t>
            </a:r>
            <a:r>
              <a:rPr lang="en-US" sz="2400" dirty="0">
                <a:solidFill>
                  <a:srgbClr val="000000"/>
                </a:solidFill>
                <a:latin typeface="Consolas" panose="020B0609020204030204" pitchFamily="49" charset="0"/>
              </a:rPr>
              <a:t> = </a:t>
            </a:r>
            <a:r>
              <a:rPr lang="en-US" sz="2400" dirty="0">
                <a:solidFill>
                  <a:srgbClr val="6F008A"/>
                </a:solidFill>
                <a:latin typeface="Consolas" panose="020B0609020204030204" pitchFamily="49" charset="0"/>
              </a:rPr>
              <a:t>NULL</a:t>
            </a:r>
            <a:r>
              <a:rPr lang="en-US" sz="2400" dirty="0">
                <a:solidFill>
                  <a:srgbClr val="000000"/>
                </a:solidFill>
                <a:latin typeface="Consolas" panose="020B0609020204030204" pitchFamily="49" charset="0"/>
              </a:rPr>
              <a:t>;</a:t>
            </a:r>
          </a:p>
          <a:p>
            <a:pPr marL="994410" lvl="4" indent="0">
              <a:buNone/>
            </a:pPr>
            <a:r>
              <a:rPr lang="en-US" sz="2400" dirty="0">
                <a:solidFill>
                  <a:srgbClr val="0000FF"/>
                </a:solidFill>
                <a:latin typeface="Consolas" panose="020B0609020204030204" pitchFamily="49" charset="0"/>
              </a:rPr>
              <a:t>delete</a:t>
            </a:r>
            <a:r>
              <a:rPr lang="en-US" sz="2400" dirty="0">
                <a:solidFill>
                  <a:srgbClr val="000000"/>
                </a:solidFill>
                <a:latin typeface="Consolas" panose="020B0609020204030204" pitchFamily="49" charset="0"/>
              </a:rPr>
              <a:t> p; // B</a:t>
            </a:r>
            <a:r>
              <a:rPr lang="vi-VN" sz="2400" dirty="0">
                <a:solidFill>
                  <a:srgbClr val="000000"/>
                </a:solidFill>
                <a:latin typeface="Consolas" panose="020B0609020204030204" pitchFamily="49" charset="0"/>
              </a:rPr>
              <a:t>ư</a:t>
            </a:r>
            <a:r>
              <a:rPr lang="en-US" sz="2400" dirty="0" err="1">
                <a:solidFill>
                  <a:srgbClr val="000000"/>
                </a:solidFill>
                <a:latin typeface="Consolas" panose="020B0609020204030204" pitchFamily="49" charset="0"/>
              </a:rPr>
              <a:t>ớc</a:t>
            </a:r>
            <a:r>
              <a:rPr lang="en-US" sz="2400" dirty="0">
                <a:solidFill>
                  <a:srgbClr val="000000"/>
                </a:solidFill>
                <a:latin typeface="Consolas" panose="020B0609020204030204" pitchFamily="49" charset="0"/>
              </a:rPr>
              <a:t> 3</a:t>
            </a:r>
          </a:p>
          <a:p>
            <a:pPr marL="994410" lvl="4" indent="0">
              <a:buNone/>
            </a:pPr>
            <a:r>
              <a:rPr lang="en-US" sz="2400" dirty="0">
                <a:solidFill>
                  <a:srgbClr val="0000FF"/>
                </a:solidFill>
                <a:latin typeface="Consolas" panose="020B0609020204030204" pitchFamily="49" charset="0"/>
              </a:rPr>
              <a:t>return</a:t>
            </a:r>
            <a:r>
              <a:rPr lang="en-US" sz="2400" dirty="0">
                <a:solidFill>
                  <a:srgbClr val="000000"/>
                </a:solidFill>
                <a:latin typeface="Consolas" panose="020B0609020204030204" pitchFamily="49" charset="0"/>
              </a:rPr>
              <a:t> 1; </a:t>
            </a:r>
            <a:r>
              <a:rPr lang="en-US" sz="2400" dirty="0">
                <a:solidFill>
                  <a:srgbClr val="008000"/>
                </a:solidFill>
                <a:latin typeface="Consolas" panose="020B0609020204030204" pitchFamily="49" charset="0"/>
              </a:rPr>
              <a:t>// </a:t>
            </a:r>
            <a:r>
              <a:rPr lang="en-US" sz="2400" dirty="0" err="1">
                <a:solidFill>
                  <a:srgbClr val="008000"/>
                </a:solidFill>
                <a:latin typeface="Consolas" panose="020B0609020204030204" pitchFamily="49" charset="0"/>
              </a:rPr>
              <a:t>Đã</a:t>
            </a:r>
            <a:r>
              <a:rPr lang="en-US" sz="2400" dirty="0">
                <a:solidFill>
                  <a:srgbClr val="008000"/>
                </a:solidFill>
                <a:latin typeface="Consolas" panose="020B0609020204030204" pitchFamily="49" charset="0"/>
              </a:rPr>
              <a:t> </a:t>
            </a:r>
            <a:r>
              <a:rPr lang="en-US" sz="2400" dirty="0" err="1">
                <a:solidFill>
                  <a:srgbClr val="008000"/>
                </a:solidFill>
                <a:latin typeface="Consolas" panose="020B0609020204030204" pitchFamily="49" charset="0"/>
              </a:rPr>
              <a:t>xóa</a:t>
            </a:r>
            <a:r>
              <a:rPr lang="en-US" sz="2400" dirty="0">
                <a:solidFill>
                  <a:srgbClr val="008000"/>
                </a:solidFill>
                <a:latin typeface="Consolas" panose="020B0609020204030204" pitchFamily="49" charset="0"/>
              </a:rPr>
              <a:t> </a:t>
            </a:r>
            <a:r>
              <a:rPr lang="en-US" sz="2400" dirty="0" err="1">
                <a:solidFill>
                  <a:srgbClr val="008000"/>
                </a:solidFill>
                <a:latin typeface="Consolas" panose="020B0609020204030204" pitchFamily="49" charset="0"/>
              </a:rPr>
              <a:t>phần</a:t>
            </a:r>
            <a:r>
              <a:rPr lang="en-US" sz="2400" dirty="0">
                <a:solidFill>
                  <a:srgbClr val="008000"/>
                </a:solidFill>
                <a:latin typeface="Consolas" panose="020B0609020204030204" pitchFamily="49" charset="0"/>
              </a:rPr>
              <a:t> </a:t>
            </a:r>
            <a:r>
              <a:rPr lang="en-US" sz="2400" dirty="0" err="1">
                <a:solidFill>
                  <a:srgbClr val="008000"/>
                </a:solidFill>
                <a:latin typeface="Consolas" panose="020B0609020204030204" pitchFamily="49" charset="0"/>
              </a:rPr>
              <a:t>tử</a:t>
            </a:r>
            <a:endParaRPr lang="en-US" sz="2400" dirty="0">
              <a:solidFill>
                <a:srgbClr val="000000"/>
              </a:solidFill>
              <a:latin typeface="Consolas" panose="020B0609020204030204" pitchFamily="49" charset="0"/>
            </a:endParaRPr>
          </a:p>
          <a:p>
            <a:pPr marL="514350" lvl="2" indent="0">
              <a:buNone/>
            </a:pPr>
            <a:r>
              <a:rPr lang="en-US" sz="2400" dirty="0">
                <a:solidFill>
                  <a:srgbClr val="000000"/>
                </a:solidFill>
                <a:latin typeface="Consolas" panose="020B0609020204030204" pitchFamily="49" charset="0"/>
              </a:rPr>
              <a:t>}</a:t>
            </a:r>
          </a:p>
          <a:p>
            <a:pPr marL="514350" lvl="2" indent="0">
              <a:buNone/>
            </a:pPr>
            <a:r>
              <a:rPr lang="en-US" sz="2400" dirty="0">
                <a:solidFill>
                  <a:srgbClr val="0000FF"/>
                </a:solidFill>
                <a:latin typeface="Consolas" panose="020B0609020204030204" pitchFamily="49" charset="0"/>
              </a:rPr>
              <a:t>return</a:t>
            </a:r>
            <a:r>
              <a:rPr lang="en-US" sz="2400" dirty="0">
                <a:solidFill>
                  <a:srgbClr val="000000"/>
                </a:solidFill>
                <a:latin typeface="Consolas" panose="020B0609020204030204" pitchFamily="49" charset="0"/>
              </a:rPr>
              <a:t> 0; </a:t>
            </a:r>
            <a:r>
              <a:rPr lang="en-US" sz="2400" dirty="0">
                <a:solidFill>
                  <a:srgbClr val="008000"/>
                </a:solidFill>
                <a:latin typeface="Consolas" panose="020B0609020204030204" pitchFamily="49" charset="0"/>
              </a:rPr>
              <a:t>// List </a:t>
            </a:r>
            <a:r>
              <a:rPr lang="en-US" sz="2400" dirty="0" err="1">
                <a:solidFill>
                  <a:srgbClr val="008000"/>
                </a:solidFill>
                <a:latin typeface="Consolas" panose="020B0609020204030204" pitchFamily="49" charset="0"/>
              </a:rPr>
              <a:t>rỗng</a:t>
            </a:r>
            <a:r>
              <a:rPr lang="en-US" sz="2400" dirty="0">
                <a:solidFill>
                  <a:srgbClr val="008000"/>
                </a:solidFill>
                <a:latin typeface="Consolas" panose="020B0609020204030204" pitchFamily="49" charset="0"/>
              </a:rPr>
              <a:t> </a:t>
            </a:r>
            <a:r>
              <a:rPr lang="en-US" sz="2400" dirty="0" err="1">
                <a:solidFill>
                  <a:srgbClr val="008000"/>
                </a:solidFill>
                <a:latin typeface="Consolas" panose="020B0609020204030204" pitchFamily="49" charset="0"/>
              </a:rPr>
              <a:t>không</a:t>
            </a:r>
            <a:r>
              <a:rPr lang="en-US" sz="2400" dirty="0">
                <a:solidFill>
                  <a:srgbClr val="008000"/>
                </a:solidFill>
                <a:latin typeface="Consolas" panose="020B0609020204030204" pitchFamily="49" charset="0"/>
              </a:rPr>
              <a:t> có </a:t>
            </a:r>
            <a:r>
              <a:rPr lang="en-US" sz="2400" dirty="0" err="1">
                <a:solidFill>
                  <a:srgbClr val="008000"/>
                </a:solidFill>
                <a:latin typeface="Consolas" panose="020B0609020204030204" pitchFamily="49" charset="0"/>
              </a:rPr>
              <a:t>phần</a:t>
            </a:r>
            <a:r>
              <a:rPr lang="en-US" sz="2400" dirty="0">
                <a:solidFill>
                  <a:srgbClr val="008000"/>
                </a:solidFill>
                <a:latin typeface="Consolas" panose="020B0609020204030204" pitchFamily="49" charset="0"/>
              </a:rPr>
              <a:t> </a:t>
            </a:r>
            <a:r>
              <a:rPr lang="en-US" sz="2400" dirty="0" err="1">
                <a:solidFill>
                  <a:srgbClr val="008000"/>
                </a:solidFill>
                <a:latin typeface="Consolas" panose="020B0609020204030204" pitchFamily="49" charset="0"/>
              </a:rPr>
              <a:t>tử</a:t>
            </a:r>
            <a:r>
              <a:rPr lang="en-US" sz="2400" dirty="0">
                <a:solidFill>
                  <a:srgbClr val="008000"/>
                </a:solidFill>
                <a:latin typeface="Consolas" panose="020B0609020204030204" pitchFamily="49" charset="0"/>
              </a:rPr>
              <a:t> để </a:t>
            </a:r>
            <a:r>
              <a:rPr lang="en-US" sz="2400" dirty="0" err="1">
                <a:solidFill>
                  <a:srgbClr val="008000"/>
                </a:solidFill>
                <a:latin typeface="Consolas" panose="020B0609020204030204" pitchFamily="49" charset="0"/>
              </a:rPr>
              <a:t>xóa</a:t>
            </a:r>
            <a:endParaRPr lang="en-US" sz="2400" dirty="0">
              <a:solidFill>
                <a:srgbClr val="000000"/>
              </a:solidFill>
              <a:latin typeface="Consolas" panose="020B0609020204030204" pitchFamily="49" charset="0"/>
            </a:endParaRPr>
          </a:p>
          <a:p>
            <a:pPr marL="34290" indent="0">
              <a:buNone/>
            </a:pPr>
            <a:r>
              <a:rPr lang="en-US" sz="2400" dirty="0">
                <a:solidFill>
                  <a:srgbClr val="000000"/>
                </a:solidFill>
                <a:latin typeface="Consolas" panose="020B0609020204030204" pitchFamily="49" charset="0"/>
              </a:rPr>
              <a:t>}</a:t>
            </a:r>
            <a:endParaRPr lang="en-US" sz="2400" dirty="0"/>
          </a:p>
        </p:txBody>
      </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39</a:t>
            </a:fld>
            <a:endParaRPr lang="en-US"/>
          </a:p>
        </p:txBody>
      </p:sp>
    </p:spTree>
    <p:extLst>
      <p:ext uri="{BB962C8B-B14F-4D97-AF65-F5344CB8AC3E}">
        <p14:creationId xmlns:p14="http://schemas.microsoft.com/office/powerpoint/2010/main" val="914327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4D6A7464-56FA-412B-B681-868DB4B924B5}"/>
              </a:ext>
            </a:extLst>
          </p:cNvPr>
          <p:cNvSpPr>
            <a:spLocks noGrp="1"/>
          </p:cNvSpPr>
          <p:nvPr>
            <p:ph type="title"/>
          </p:nvPr>
        </p:nvSpPr>
        <p:spPr/>
        <p:txBody>
          <a:bodyPr/>
          <a:lstStyle/>
          <a:p>
            <a:r>
              <a:rPr lang="en-US" altLang="en-US"/>
              <a:t>Cài đặt ADT List bằng C++</a:t>
            </a:r>
          </a:p>
        </p:txBody>
      </p:sp>
      <p:sp>
        <p:nvSpPr>
          <p:cNvPr id="3" name="Content Placeholder 2">
            <a:extLst>
              <a:ext uri="{FF2B5EF4-FFF2-40B4-BE49-F238E27FC236}">
                <a16:creationId xmlns:a16="http://schemas.microsoft.com/office/drawing/2014/main" id="{D40D08E8-92A4-4C59-8A7D-7FFF2BAAD816}"/>
              </a:ext>
            </a:extLst>
          </p:cNvPr>
          <p:cNvSpPr>
            <a:spLocks noGrp="1"/>
          </p:cNvSpPr>
          <p:nvPr>
            <p:ph idx="1"/>
          </p:nvPr>
        </p:nvSpPr>
        <p:spPr/>
        <p:txBody>
          <a:bodyPr/>
          <a:lstStyle/>
          <a:p>
            <a:pPr>
              <a:defRPr/>
            </a:pPr>
            <a:r>
              <a:rPr lang="en-US" sz="2585" dirty="0" err="1"/>
              <a:t>Có</a:t>
            </a:r>
            <a:r>
              <a:rPr lang="en-US" sz="2585" dirty="0"/>
              <a:t> 2 </a:t>
            </a:r>
            <a:r>
              <a:rPr lang="en-US" sz="2585" dirty="0" err="1"/>
              <a:t>cách</a:t>
            </a:r>
            <a:r>
              <a:rPr lang="en-US" sz="2585" dirty="0"/>
              <a:t> </a:t>
            </a:r>
            <a:r>
              <a:rPr lang="en-US" sz="2585" dirty="0" err="1"/>
              <a:t>cài</a:t>
            </a:r>
            <a:r>
              <a:rPr lang="en-US" sz="2585" dirty="0"/>
              <a:t> </a:t>
            </a:r>
            <a:r>
              <a:rPr lang="en-US" sz="2585" dirty="0" err="1"/>
              <a:t>đặt</a:t>
            </a:r>
            <a:r>
              <a:rPr lang="en-US" sz="2585" dirty="0"/>
              <a:t> ADT List </a:t>
            </a:r>
            <a:r>
              <a:rPr lang="en-US" sz="2585" dirty="0" err="1"/>
              <a:t>bằng</a:t>
            </a:r>
            <a:r>
              <a:rPr lang="en-US" sz="2585" dirty="0"/>
              <a:t> C++</a:t>
            </a:r>
          </a:p>
          <a:p>
            <a:pPr lvl="1">
              <a:defRPr/>
            </a:pPr>
            <a:r>
              <a:rPr lang="en-US" sz="2215" dirty="0" err="1"/>
              <a:t>Sử</a:t>
            </a:r>
            <a:r>
              <a:rPr lang="en-US" sz="2215" dirty="0"/>
              <a:t> </a:t>
            </a:r>
            <a:r>
              <a:rPr lang="en-US" sz="2215" dirty="0" err="1"/>
              <a:t>dụng</a:t>
            </a:r>
            <a:r>
              <a:rPr lang="en-US" sz="2215" dirty="0"/>
              <a:t> </a:t>
            </a:r>
            <a:r>
              <a:rPr lang="en-US" sz="2215" dirty="0" err="1"/>
              <a:t>mảng</a:t>
            </a:r>
            <a:r>
              <a:rPr lang="en-US" sz="2215" dirty="0"/>
              <a:t> (array)</a:t>
            </a:r>
          </a:p>
          <a:p>
            <a:pPr lvl="1">
              <a:defRPr/>
            </a:pPr>
            <a:r>
              <a:rPr lang="en-US" sz="2215" dirty="0" err="1">
                <a:solidFill>
                  <a:srgbClr val="FF0000"/>
                </a:solidFill>
              </a:rPr>
              <a:t>Sử</a:t>
            </a:r>
            <a:r>
              <a:rPr lang="en-US" sz="2215" dirty="0">
                <a:solidFill>
                  <a:srgbClr val="FF0000"/>
                </a:solidFill>
              </a:rPr>
              <a:t> </a:t>
            </a:r>
            <a:r>
              <a:rPr lang="en-US" sz="2215" dirty="0" err="1">
                <a:solidFill>
                  <a:srgbClr val="FF0000"/>
                </a:solidFill>
              </a:rPr>
              <a:t>dụng</a:t>
            </a:r>
            <a:r>
              <a:rPr lang="en-US" sz="2215" dirty="0">
                <a:solidFill>
                  <a:srgbClr val="FF0000"/>
                </a:solidFill>
              </a:rPr>
              <a:t> </a:t>
            </a:r>
            <a:r>
              <a:rPr lang="en-US" sz="2215" dirty="0" err="1">
                <a:solidFill>
                  <a:srgbClr val="FF0000"/>
                </a:solidFill>
              </a:rPr>
              <a:t>danh</a:t>
            </a:r>
            <a:r>
              <a:rPr lang="en-US" sz="2215" dirty="0">
                <a:solidFill>
                  <a:srgbClr val="FF0000"/>
                </a:solidFill>
              </a:rPr>
              <a:t> </a:t>
            </a:r>
            <a:r>
              <a:rPr lang="en-US" sz="2215" dirty="0" err="1">
                <a:solidFill>
                  <a:srgbClr val="FF0000"/>
                </a:solidFill>
              </a:rPr>
              <a:t>sách</a:t>
            </a:r>
            <a:r>
              <a:rPr lang="en-US" sz="2215" dirty="0">
                <a:solidFill>
                  <a:srgbClr val="FF0000"/>
                </a:solidFill>
              </a:rPr>
              <a:t> </a:t>
            </a:r>
            <a:r>
              <a:rPr lang="en-US" sz="2215" dirty="0" err="1">
                <a:solidFill>
                  <a:srgbClr val="FF0000"/>
                </a:solidFill>
              </a:rPr>
              <a:t>liên</a:t>
            </a:r>
            <a:r>
              <a:rPr lang="en-US" sz="2215" dirty="0">
                <a:solidFill>
                  <a:srgbClr val="FF0000"/>
                </a:solidFill>
              </a:rPr>
              <a:t> </a:t>
            </a:r>
            <a:r>
              <a:rPr lang="en-US" sz="2215" dirty="0" err="1">
                <a:solidFill>
                  <a:srgbClr val="FF0000"/>
                </a:solidFill>
              </a:rPr>
              <a:t>kết</a:t>
            </a:r>
            <a:endParaRPr lang="en-US" sz="2215" dirty="0">
              <a:solidFill>
                <a:srgbClr val="FF0000"/>
              </a:solidFill>
            </a:endParaRPr>
          </a:p>
          <a:p>
            <a:pPr marL="422041" lvl="1" indent="0">
              <a:buNone/>
              <a:defRPr/>
            </a:pPr>
            <a:r>
              <a:rPr lang="en-US" sz="2215" dirty="0">
                <a:sym typeface="Wingdings" panose="05000000000000000000" pitchFamily="2" charset="2"/>
              </a:rPr>
              <a:t></a:t>
            </a:r>
            <a:r>
              <a:rPr lang="en-US" sz="2215" dirty="0" err="1">
                <a:sym typeface="Wingdings" panose="05000000000000000000" pitchFamily="2" charset="2"/>
              </a:rPr>
              <a:t>Sinh</a:t>
            </a:r>
            <a:r>
              <a:rPr lang="en-US" sz="2215" dirty="0">
                <a:sym typeface="Wingdings" panose="05000000000000000000" pitchFamily="2" charset="2"/>
              </a:rPr>
              <a:t> </a:t>
            </a:r>
            <a:r>
              <a:rPr lang="en-US" sz="2215" dirty="0" err="1">
                <a:sym typeface="Wingdings" panose="05000000000000000000" pitchFamily="2" charset="2"/>
              </a:rPr>
              <a:t>viên</a:t>
            </a:r>
            <a:r>
              <a:rPr lang="en-US" sz="2215" dirty="0">
                <a:sym typeface="Wingdings" panose="05000000000000000000" pitchFamily="2" charset="2"/>
              </a:rPr>
              <a:t> </a:t>
            </a:r>
            <a:r>
              <a:rPr lang="en-US" sz="2215" dirty="0" err="1">
                <a:sym typeface="Wingdings" panose="05000000000000000000" pitchFamily="2" charset="2"/>
              </a:rPr>
              <a:t>sẽ</a:t>
            </a:r>
            <a:r>
              <a:rPr lang="en-US" sz="2215" dirty="0">
                <a:sym typeface="Wingdings" panose="05000000000000000000" pitchFamily="2" charset="2"/>
              </a:rPr>
              <a:t> </a:t>
            </a:r>
            <a:r>
              <a:rPr lang="en-US" sz="2215" dirty="0" err="1">
                <a:sym typeface="Wingdings" panose="05000000000000000000" pitchFamily="2" charset="2"/>
              </a:rPr>
              <a:t>tự</a:t>
            </a:r>
            <a:r>
              <a:rPr lang="en-US" sz="2215" dirty="0">
                <a:sym typeface="Wingdings" panose="05000000000000000000" pitchFamily="2" charset="2"/>
              </a:rPr>
              <a:t> </a:t>
            </a:r>
            <a:r>
              <a:rPr lang="en-US" sz="2215" dirty="0" err="1">
                <a:sym typeface="Wingdings" panose="05000000000000000000" pitchFamily="2" charset="2"/>
              </a:rPr>
              <a:t>cài</a:t>
            </a:r>
            <a:r>
              <a:rPr lang="en-US" sz="2215" dirty="0">
                <a:sym typeface="Wingdings" panose="05000000000000000000" pitchFamily="2" charset="2"/>
              </a:rPr>
              <a:t> </a:t>
            </a:r>
            <a:r>
              <a:rPr lang="en-US" sz="2215" dirty="0" err="1">
                <a:sym typeface="Wingdings" panose="05000000000000000000" pitchFamily="2" charset="2"/>
              </a:rPr>
              <a:t>đặt</a:t>
            </a:r>
            <a:r>
              <a:rPr lang="en-US" sz="2215" dirty="0">
                <a:sym typeface="Wingdings" panose="05000000000000000000" pitchFamily="2" charset="2"/>
              </a:rPr>
              <a:t> </a:t>
            </a:r>
            <a:r>
              <a:rPr lang="en-US" sz="2215" dirty="0" err="1">
                <a:sym typeface="Wingdings" panose="05000000000000000000" pitchFamily="2" charset="2"/>
              </a:rPr>
              <a:t>thử</a:t>
            </a:r>
            <a:r>
              <a:rPr lang="en-US" sz="2215" dirty="0">
                <a:sym typeface="Wingdings" panose="05000000000000000000" pitchFamily="2" charset="2"/>
              </a:rPr>
              <a:t> </a:t>
            </a:r>
            <a:r>
              <a:rPr lang="en-US" sz="2215" dirty="0" err="1">
                <a:sym typeface="Wingdings" panose="05000000000000000000" pitchFamily="2" charset="2"/>
              </a:rPr>
              <a:t>nghiệm</a:t>
            </a:r>
            <a:endParaRPr lang="en-US" sz="2215" dirty="0"/>
          </a:p>
          <a:p>
            <a:pPr>
              <a:defRPr/>
            </a:pPr>
            <a:r>
              <a:rPr lang="en-US" sz="2585" dirty="0" err="1"/>
              <a:t>Cài</a:t>
            </a:r>
            <a:r>
              <a:rPr lang="en-US" sz="2585" dirty="0"/>
              <a:t> </a:t>
            </a:r>
            <a:r>
              <a:rPr lang="en-US" sz="2585" dirty="0" err="1"/>
              <a:t>đặt</a:t>
            </a:r>
            <a:r>
              <a:rPr lang="en-US" sz="2585" dirty="0"/>
              <a:t> </a:t>
            </a:r>
            <a:r>
              <a:rPr lang="en-US" sz="2585" dirty="0" err="1"/>
              <a:t>sẵn</a:t>
            </a:r>
            <a:r>
              <a:rPr lang="en-US" sz="2585" dirty="0"/>
              <a:t> </a:t>
            </a:r>
            <a:r>
              <a:rPr lang="en-US" sz="2585" dirty="0" err="1"/>
              <a:t>trong</a:t>
            </a:r>
            <a:r>
              <a:rPr lang="en-US" sz="2585" dirty="0"/>
              <a:t> </a:t>
            </a:r>
            <a:r>
              <a:rPr lang="en-US" sz="2585" dirty="0" err="1"/>
              <a:t>th</a:t>
            </a:r>
            <a:r>
              <a:rPr lang="vi-VN" sz="2585" dirty="0"/>
              <a:t>ư</a:t>
            </a:r>
            <a:r>
              <a:rPr lang="en-US" sz="2585" dirty="0"/>
              <a:t> </a:t>
            </a:r>
            <a:r>
              <a:rPr lang="en-US" sz="2585" dirty="0" err="1"/>
              <a:t>viện</a:t>
            </a:r>
            <a:r>
              <a:rPr lang="en-US" sz="2585" dirty="0"/>
              <a:t> STL (standard template library)</a:t>
            </a:r>
          </a:p>
          <a:p>
            <a:pPr lvl="1">
              <a:defRPr/>
            </a:pPr>
            <a:r>
              <a:rPr lang="en-US" sz="2215" dirty="0"/>
              <a:t>vector</a:t>
            </a:r>
          </a:p>
          <a:p>
            <a:pPr lvl="1">
              <a:defRPr/>
            </a:pPr>
            <a:r>
              <a:rPr lang="en-US" sz="2215" dirty="0"/>
              <a:t>list</a:t>
            </a:r>
          </a:p>
          <a:p>
            <a:pPr marL="422041" lvl="1" indent="0">
              <a:buNone/>
              <a:defRPr/>
            </a:pPr>
            <a:r>
              <a:rPr lang="en-US" sz="2215" dirty="0">
                <a:sym typeface="Wingdings" panose="05000000000000000000" pitchFamily="2" charset="2"/>
              </a:rPr>
              <a:t></a:t>
            </a:r>
            <a:r>
              <a:rPr lang="en-US" sz="2215" dirty="0" err="1">
                <a:sym typeface="Wingdings" panose="05000000000000000000" pitchFamily="2" charset="2"/>
              </a:rPr>
              <a:t>Sinh</a:t>
            </a:r>
            <a:r>
              <a:rPr lang="en-US" sz="2215" dirty="0">
                <a:sym typeface="Wingdings" panose="05000000000000000000" pitchFamily="2" charset="2"/>
              </a:rPr>
              <a:t> </a:t>
            </a:r>
            <a:r>
              <a:rPr lang="en-US" sz="2215" dirty="0" err="1">
                <a:sym typeface="Wingdings" panose="05000000000000000000" pitchFamily="2" charset="2"/>
              </a:rPr>
              <a:t>viên</a:t>
            </a:r>
            <a:r>
              <a:rPr lang="en-US" sz="2215" dirty="0">
                <a:sym typeface="Wingdings" panose="05000000000000000000" pitchFamily="2" charset="2"/>
              </a:rPr>
              <a:t> </a:t>
            </a:r>
            <a:r>
              <a:rPr lang="en-US" sz="2215" dirty="0" err="1">
                <a:sym typeface="Wingdings" panose="05000000000000000000" pitchFamily="2" charset="2"/>
              </a:rPr>
              <a:t>tự</a:t>
            </a:r>
            <a:r>
              <a:rPr lang="en-US" sz="2215" dirty="0">
                <a:sym typeface="Wingdings" panose="05000000000000000000" pitchFamily="2" charset="2"/>
              </a:rPr>
              <a:t> </a:t>
            </a:r>
            <a:r>
              <a:rPr lang="en-US" sz="2215" dirty="0" err="1">
                <a:sym typeface="Wingdings" panose="05000000000000000000" pitchFamily="2" charset="2"/>
              </a:rPr>
              <a:t>học</a:t>
            </a:r>
            <a:r>
              <a:rPr lang="en-US" sz="2215" dirty="0">
                <a:sym typeface="Wingdings" panose="05000000000000000000" pitchFamily="2" charset="2"/>
              </a:rPr>
              <a:t> </a:t>
            </a:r>
            <a:r>
              <a:rPr lang="en-US" sz="2215" dirty="0" err="1">
                <a:sym typeface="Wingdings" panose="05000000000000000000" pitchFamily="2" charset="2"/>
              </a:rPr>
              <a:t>cách</a:t>
            </a:r>
            <a:r>
              <a:rPr lang="en-US" sz="2215" dirty="0">
                <a:sym typeface="Wingdings" panose="05000000000000000000" pitchFamily="2" charset="2"/>
              </a:rPr>
              <a:t> </a:t>
            </a:r>
            <a:r>
              <a:rPr lang="en-US" sz="2215" dirty="0" err="1">
                <a:sym typeface="Wingdings" panose="05000000000000000000" pitchFamily="2" charset="2"/>
              </a:rPr>
              <a:t>sử</a:t>
            </a:r>
            <a:r>
              <a:rPr lang="en-US" sz="2215" dirty="0">
                <a:sym typeface="Wingdings" panose="05000000000000000000" pitchFamily="2" charset="2"/>
              </a:rPr>
              <a:t> </a:t>
            </a:r>
            <a:r>
              <a:rPr lang="en-US" sz="2215" dirty="0" err="1">
                <a:sym typeface="Wingdings" panose="05000000000000000000" pitchFamily="2" charset="2"/>
              </a:rPr>
              <a:t>dụng</a:t>
            </a:r>
            <a:r>
              <a:rPr lang="en-US" sz="2215" dirty="0">
                <a:sym typeface="Wingdings" panose="05000000000000000000" pitchFamily="2" charset="2"/>
              </a:rPr>
              <a:t> </a:t>
            </a:r>
            <a:r>
              <a:rPr lang="en-US" sz="2215" dirty="0" err="1">
                <a:sym typeface="Wingdings" panose="05000000000000000000" pitchFamily="2" charset="2"/>
              </a:rPr>
              <a:t>th</a:t>
            </a:r>
            <a:r>
              <a:rPr lang="vi-VN" sz="2215" dirty="0">
                <a:sym typeface="Wingdings" panose="05000000000000000000" pitchFamily="2" charset="2"/>
              </a:rPr>
              <a:t>ư</a:t>
            </a:r>
            <a:r>
              <a:rPr lang="en-US" sz="2215" dirty="0">
                <a:sym typeface="Wingdings" panose="05000000000000000000" pitchFamily="2" charset="2"/>
              </a:rPr>
              <a:t> </a:t>
            </a:r>
            <a:r>
              <a:rPr lang="en-US" sz="2215" dirty="0" err="1">
                <a:sym typeface="Wingdings" panose="05000000000000000000" pitchFamily="2" charset="2"/>
              </a:rPr>
              <a:t>viện</a:t>
            </a:r>
            <a:r>
              <a:rPr lang="en-US" sz="2215" dirty="0">
                <a:sym typeface="Wingdings" panose="05000000000000000000" pitchFamily="2" charset="2"/>
              </a:rPr>
              <a:t> </a:t>
            </a:r>
            <a:r>
              <a:rPr lang="en-US" sz="2215" dirty="0" err="1">
                <a:sym typeface="Wingdings" panose="05000000000000000000" pitchFamily="2" charset="2"/>
              </a:rPr>
              <a:t>này</a:t>
            </a:r>
            <a:r>
              <a:rPr lang="en-US" sz="2215" dirty="0">
                <a:sym typeface="Wingdings" panose="05000000000000000000" pitchFamily="2" charset="2"/>
              </a:rPr>
              <a:t> (</a:t>
            </a:r>
            <a:r>
              <a:rPr lang="en-US" sz="2215" dirty="0" err="1">
                <a:sym typeface="Wingdings" panose="05000000000000000000" pitchFamily="2" charset="2"/>
              </a:rPr>
              <a:t>không</a:t>
            </a:r>
            <a:r>
              <a:rPr lang="en-US" sz="2215" dirty="0">
                <a:sym typeface="Wingdings" panose="05000000000000000000" pitchFamily="2" charset="2"/>
              </a:rPr>
              <a:t> </a:t>
            </a:r>
            <a:r>
              <a:rPr lang="en-US" sz="2215" dirty="0" err="1">
                <a:sym typeface="Wingdings" panose="05000000000000000000" pitchFamily="2" charset="2"/>
              </a:rPr>
              <a:t>nằm</a:t>
            </a:r>
            <a:r>
              <a:rPr lang="en-US" sz="2215" dirty="0">
                <a:sym typeface="Wingdings" panose="05000000000000000000" pitchFamily="2" charset="2"/>
              </a:rPr>
              <a:t> </a:t>
            </a:r>
            <a:r>
              <a:rPr lang="en-US" sz="2215" dirty="0" err="1">
                <a:sym typeface="Wingdings" panose="05000000000000000000" pitchFamily="2" charset="2"/>
              </a:rPr>
              <a:t>trong</a:t>
            </a:r>
            <a:r>
              <a:rPr lang="en-US" sz="2215" dirty="0">
                <a:sym typeface="Wingdings" panose="05000000000000000000" pitchFamily="2" charset="2"/>
              </a:rPr>
              <a:t> </a:t>
            </a:r>
            <a:r>
              <a:rPr lang="en-US" sz="2215" dirty="0" err="1">
                <a:sym typeface="Wingdings" panose="05000000000000000000" pitchFamily="2" charset="2"/>
              </a:rPr>
              <a:t>môn</a:t>
            </a:r>
            <a:r>
              <a:rPr lang="en-US" sz="2215" dirty="0">
                <a:sym typeface="Wingdings" panose="05000000000000000000" pitchFamily="2" charset="2"/>
              </a:rPr>
              <a:t> </a:t>
            </a:r>
            <a:r>
              <a:rPr lang="en-US" sz="2215" dirty="0" err="1">
                <a:sym typeface="Wingdings" panose="05000000000000000000" pitchFamily="2" charset="2"/>
              </a:rPr>
              <a:t>học</a:t>
            </a:r>
            <a:r>
              <a:rPr lang="en-US" sz="2215" dirty="0">
                <a:sym typeface="Wingdings" panose="05000000000000000000" pitchFamily="2" charset="2"/>
              </a:rPr>
              <a:t> </a:t>
            </a:r>
            <a:r>
              <a:rPr lang="en-US" sz="2215" dirty="0" err="1">
                <a:sym typeface="Wingdings" panose="05000000000000000000" pitchFamily="2" charset="2"/>
              </a:rPr>
              <a:t>nào</a:t>
            </a:r>
            <a:r>
              <a:rPr lang="en-US" sz="2215" dirty="0">
                <a:sym typeface="Wingdings" panose="05000000000000000000" pitchFamily="2" charset="2"/>
              </a:rPr>
              <a:t>)</a:t>
            </a:r>
          </a:p>
          <a:p>
            <a:pPr>
              <a:defRPr/>
            </a:pPr>
            <a:r>
              <a:rPr lang="en-US" sz="2585" dirty="0"/>
              <a:t>L</a:t>
            </a:r>
            <a:r>
              <a:rPr lang="vi-VN" sz="2585" dirty="0"/>
              <a:t>ư</a:t>
            </a:r>
            <a:r>
              <a:rPr lang="en-US" sz="2585" dirty="0"/>
              <a:t>u ý: </a:t>
            </a:r>
            <a:r>
              <a:rPr lang="en-US" sz="2585" i="1" dirty="0" err="1">
                <a:solidFill>
                  <a:srgbClr val="FF0000"/>
                </a:solidFill>
              </a:rPr>
              <a:t>tên</a:t>
            </a:r>
            <a:r>
              <a:rPr lang="en-US" sz="2585" i="1" dirty="0">
                <a:solidFill>
                  <a:srgbClr val="FF0000"/>
                </a:solidFill>
              </a:rPr>
              <a:t> </a:t>
            </a:r>
            <a:r>
              <a:rPr lang="en-US" sz="2585" i="1" dirty="0" err="1">
                <a:solidFill>
                  <a:srgbClr val="FF0000"/>
                </a:solidFill>
              </a:rPr>
              <a:t>hàm</a:t>
            </a:r>
            <a:r>
              <a:rPr lang="en-US" sz="2585" i="1" dirty="0">
                <a:solidFill>
                  <a:srgbClr val="FF0000"/>
                </a:solidFill>
              </a:rPr>
              <a:t> </a:t>
            </a:r>
            <a:r>
              <a:rPr lang="en-US" sz="2585" i="1" dirty="0" err="1">
                <a:solidFill>
                  <a:srgbClr val="FF0000"/>
                </a:solidFill>
              </a:rPr>
              <a:t>và</a:t>
            </a:r>
            <a:r>
              <a:rPr lang="en-US" sz="2585" i="1" dirty="0">
                <a:solidFill>
                  <a:srgbClr val="FF0000"/>
                </a:solidFill>
              </a:rPr>
              <a:t> </a:t>
            </a:r>
            <a:r>
              <a:rPr lang="en-US" sz="2585" i="1" dirty="0" err="1">
                <a:solidFill>
                  <a:srgbClr val="FF0000"/>
                </a:solidFill>
              </a:rPr>
              <a:t>số</a:t>
            </a:r>
            <a:r>
              <a:rPr lang="en-US" sz="2585" i="1" dirty="0">
                <a:solidFill>
                  <a:srgbClr val="FF0000"/>
                </a:solidFill>
              </a:rPr>
              <a:t> l</a:t>
            </a:r>
            <a:r>
              <a:rPr lang="vi-VN" sz="2585" i="1" dirty="0">
                <a:solidFill>
                  <a:srgbClr val="FF0000"/>
                </a:solidFill>
              </a:rPr>
              <a:t>ư</a:t>
            </a:r>
            <a:r>
              <a:rPr lang="en-US" sz="2585" i="1" dirty="0" err="1">
                <a:solidFill>
                  <a:srgbClr val="FF0000"/>
                </a:solidFill>
              </a:rPr>
              <a:t>ợng</a:t>
            </a:r>
            <a:r>
              <a:rPr lang="en-US" sz="2585" i="1" dirty="0">
                <a:solidFill>
                  <a:srgbClr val="FF0000"/>
                </a:solidFill>
              </a:rPr>
              <a:t> </a:t>
            </a:r>
            <a:r>
              <a:rPr lang="en-US" sz="2585" i="1" dirty="0" err="1">
                <a:solidFill>
                  <a:srgbClr val="FF0000"/>
                </a:solidFill>
              </a:rPr>
              <a:t>hàm</a:t>
            </a:r>
            <a:r>
              <a:rPr lang="en-US" sz="2585" i="1" dirty="0">
                <a:solidFill>
                  <a:srgbClr val="FF0000"/>
                </a:solidFill>
              </a:rPr>
              <a:t> (thao </a:t>
            </a:r>
            <a:r>
              <a:rPr lang="en-US" sz="2585" i="1" dirty="0" err="1">
                <a:solidFill>
                  <a:srgbClr val="FF0000"/>
                </a:solidFill>
              </a:rPr>
              <a:t>tác</a:t>
            </a:r>
            <a:r>
              <a:rPr lang="en-US" sz="2585" i="1" dirty="0">
                <a:solidFill>
                  <a:srgbClr val="FF0000"/>
                </a:solidFill>
              </a:rPr>
              <a:t>) </a:t>
            </a:r>
            <a:r>
              <a:rPr lang="en-US" sz="2585" i="1" dirty="0" err="1">
                <a:solidFill>
                  <a:srgbClr val="FF0000"/>
                </a:solidFill>
              </a:rPr>
              <a:t>có</a:t>
            </a:r>
            <a:r>
              <a:rPr lang="en-US" sz="2585" i="1" dirty="0">
                <a:solidFill>
                  <a:srgbClr val="FF0000"/>
                </a:solidFill>
              </a:rPr>
              <a:t> </a:t>
            </a:r>
            <a:r>
              <a:rPr lang="en-US" sz="2585" i="1" dirty="0" err="1">
                <a:solidFill>
                  <a:srgbClr val="FF0000"/>
                </a:solidFill>
              </a:rPr>
              <a:t>thể</a:t>
            </a:r>
            <a:r>
              <a:rPr lang="en-US" sz="2585" i="1" dirty="0">
                <a:solidFill>
                  <a:srgbClr val="FF0000"/>
                </a:solidFill>
              </a:rPr>
              <a:t> </a:t>
            </a:r>
            <a:r>
              <a:rPr lang="en-US" sz="2585" i="1" dirty="0" err="1">
                <a:solidFill>
                  <a:srgbClr val="FF0000"/>
                </a:solidFill>
              </a:rPr>
              <a:t>khác</a:t>
            </a:r>
            <a:r>
              <a:rPr lang="en-US" sz="2585" i="1" dirty="0">
                <a:solidFill>
                  <a:srgbClr val="FF0000"/>
                </a:solidFill>
              </a:rPr>
              <a:t> </a:t>
            </a:r>
            <a:r>
              <a:rPr lang="en-US" sz="2585" i="1" dirty="0" err="1">
                <a:solidFill>
                  <a:srgbClr val="FF0000"/>
                </a:solidFill>
              </a:rPr>
              <a:t>trong</a:t>
            </a:r>
            <a:r>
              <a:rPr lang="en-US" sz="2585" i="1" dirty="0">
                <a:solidFill>
                  <a:srgbClr val="FF0000"/>
                </a:solidFill>
              </a:rPr>
              <a:t> ADT List </a:t>
            </a:r>
            <a:r>
              <a:rPr lang="en-US" sz="2585" i="1" dirty="0" err="1">
                <a:solidFill>
                  <a:srgbClr val="FF0000"/>
                </a:solidFill>
              </a:rPr>
              <a:t>nh</a:t>
            </a:r>
            <a:r>
              <a:rPr lang="vi-VN" sz="2585" i="1" dirty="0">
                <a:solidFill>
                  <a:srgbClr val="FF0000"/>
                </a:solidFill>
              </a:rPr>
              <a:t>ư</a:t>
            </a:r>
            <a:r>
              <a:rPr lang="en-US" sz="2585" i="1" dirty="0">
                <a:solidFill>
                  <a:srgbClr val="FF0000"/>
                </a:solidFill>
              </a:rPr>
              <a:t>ng </a:t>
            </a:r>
            <a:r>
              <a:rPr lang="en-US" sz="2585" i="1" dirty="0" err="1">
                <a:solidFill>
                  <a:srgbClr val="FF0000"/>
                </a:solidFill>
              </a:rPr>
              <a:t>đều</a:t>
            </a:r>
            <a:r>
              <a:rPr lang="en-US" sz="2585" i="1" dirty="0">
                <a:solidFill>
                  <a:srgbClr val="FF0000"/>
                </a:solidFill>
              </a:rPr>
              <a:t> </a:t>
            </a:r>
            <a:r>
              <a:rPr lang="en-US" sz="2585" i="1" dirty="0" err="1">
                <a:solidFill>
                  <a:srgbClr val="FF0000"/>
                </a:solidFill>
              </a:rPr>
              <a:t>đáp</a:t>
            </a:r>
            <a:r>
              <a:rPr lang="en-US" sz="2585" i="1" dirty="0">
                <a:solidFill>
                  <a:srgbClr val="FF0000"/>
                </a:solidFill>
              </a:rPr>
              <a:t> </a:t>
            </a:r>
            <a:r>
              <a:rPr lang="en-US" sz="2585" i="1" dirty="0" err="1">
                <a:solidFill>
                  <a:srgbClr val="FF0000"/>
                </a:solidFill>
              </a:rPr>
              <a:t>ứng</a:t>
            </a:r>
            <a:r>
              <a:rPr lang="en-US" sz="2585" i="1" dirty="0">
                <a:solidFill>
                  <a:srgbClr val="FF0000"/>
                </a:solidFill>
              </a:rPr>
              <a:t> </a:t>
            </a:r>
            <a:r>
              <a:rPr lang="en-US" sz="2585" i="1" dirty="0" err="1">
                <a:solidFill>
                  <a:srgbClr val="FF0000"/>
                </a:solidFill>
              </a:rPr>
              <a:t>các</a:t>
            </a:r>
            <a:r>
              <a:rPr lang="en-US" sz="2585" i="1" dirty="0">
                <a:solidFill>
                  <a:srgbClr val="FF0000"/>
                </a:solidFill>
              </a:rPr>
              <a:t> thao </a:t>
            </a:r>
            <a:r>
              <a:rPr lang="en-US" sz="2585" i="1" dirty="0" err="1">
                <a:solidFill>
                  <a:srgbClr val="FF0000"/>
                </a:solidFill>
              </a:rPr>
              <a:t>tác</a:t>
            </a:r>
            <a:r>
              <a:rPr lang="en-US" sz="2585" i="1" dirty="0">
                <a:solidFill>
                  <a:srgbClr val="FF0000"/>
                </a:solidFill>
              </a:rPr>
              <a:t> c</a:t>
            </a:r>
            <a:r>
              <a:rPr lang="vi-VN" sz="2585" i="1" dirty="0">
                <a:solidFill>
                  <a:srgbClr val="FF0000"/>
                </a:solidFill>
              </a:rPr>
              <a:t>ơ</a:t>
            </a:r>
            <a:r>
              <a:rPr lang="en-US" sz="2585" i="1" dirty="0">
                <a:solidFill>
                  <a:srgbClr val="FF0000"/>
                </a:solidFill>
              </a:rPr>
              <a:t> </a:t>
            </a:r>
            <a:r>
              <a:rPr lang="en-US" sz="2585" i="1" dirty="0" err="1">
                <a:solidFill>
                  <a:srgbClr val="FF0000"/>
                </a:solidFill>
              </a:rPr>
              <a:t>bản</a:t>
            </a:r>
            <a:r>
              <a:rPr lang="en-US" sz="2585" i="1" dirty="0">
                <a:solidFill>
                  <a:srgbClr val="FF0000"/>
                </a:solidFill>
              </a:rPr>
              <a:t>.</a:t>
            </a:r>
          </a:p>
          <a:p>
            <a:pPr lvl="1">
              <a:defRPr/>
            </a:pPr>
            <a:endParaRPr lang="en-US" sz="2215"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noFill/>
          <a:ln/>
        </p:spPr>
        <p:txBody>
          <a:bodyPr vert="horz" lIns="91440" tIns="45720" rIns="91440" bIns="45720" rtlCol="0" anchor="b">
            <a:normAutofit/>
          </a:bodyPr>
          <a:lstStyle/>
          <a:p>
            <a:r>
              <a:rPr lang="en-US" sz="2400"/>
              <a:t>Hủy phần tử đầu trong DSLK</a:t>
            </a:r>
            <a:r>
              <a:rPr lang="en-US" sz="2200">
                <a:solidFill>
                  <a:prstClr val="white"/>
                </a:solidFill>
              </a:rPr>
              <a:t>: Minh họa</a:t>
            </a:r>
            <a:endParaRPr lang="en-US" altLang="en-US"/>
          </a:p>
        </p:txBody>
      </p:sp>
      <p:sp>
        <p:nvSpPr>
          <p:cNvPr id="3" name="Content Placeholder 2"/>
          <p:cNvSpPr>
            <a:spLocks noGrp="1"/>
          </p:cNvSpPr>
          <p:nvPr>
            <p:ph idx="1"/>
          </p:nvPr>
        </p:nvSpPr>
        <p:spPr>
          <a:xfrm>
            <a:off x="197427" y="893619"/>
            <a:ext cx="8749146" cy="5527964"/>
          </a:xfrm>
        </p:spPr>
        <p:txBody>
          <a:bodyPr>
            <a:normAutofit/>
          </a:bodyPr>
          <a:lstStyle/>
          <a:p>
            <a:pPr lvl="1" algn="just">
              <a:defRPr/>
            </a:pPr>
            <a:r>
              <a:rPr lang="en-US" sz="2100" dirty="0" err="1"/>
              <a:t>Hủy</a:t>
            </a:r>
            <a:r>
              <a:rPr lang="en-US" sz="2100" dirty="0"/>
              <a:t> </a:t>
            </a:r>
            <a:r>
              <a:rPr lang="en-US" sz="2100" dirty="0" err="1"/>
              <a:t>phần</a:t>
            </a:r>
            <a:r>
              <a:rPr lang="en-US" sz="2100" dirty="0"/>
              <a:t> </a:t>
            </a:r>
            <a:r>
              <a:rPr lang="en-US" sz="2100" dirty="0" err="1"/>
              <a:t>tử</a:t>
            </a:r>
            <a:r>
              <a:rPr lang="en-US" sz="2100" dirty="0"/>
              <a:t> </a:t>
            </a:r>
            <a:r>
              <a:rPr lang="en-US" sz="2100" dirty="0" err="1"/>
              <a:t>đầu</a:t>
            </a:r>
            <a:r>
              <a:rPr lang="en-US" sz="2100" dirty="0"/>
              <a:t> </a:t>
            </a:r>
            <a:r>
              <a:rPr lang="en-US" sz="2100" dirty="0" err="1"/>
              <a:t>danh</a:t>
            </a:r>
            <a:r>
              <a:rPr lang="en-US" sz="2100" dirty="0"/>
              <a:t> </a:t>
            </a:r>
            <a:r>
              <a:rPr lang="en-US" sz="2100" dirty="0" err="1"/>
              <a:t>sách</a:t>
            </a:r>
            <a:r>
              <a:rPr lang="en-US" sz="2100" dirty="0"/>
              <a:t> </a:t>
            </a:r>
            <a:r>
              <a:rPr lang="en-US" sz="2100" dirty="0" err="1"/>
              <a:t>liên</a:t>
            </a:r>
            <a:r>
              <a:rPr lang="en-US" sz="2100" dirty="0"/>
              <a:t> </a:t>
            </a:r>
            <a:r>
              <a:rPr lang="en-US" sz="2100" dirty="0" err="1"/>
              <a:t>kết</a:t>
            </a:r>
            <a:r>
              <a:rPr lang="en-US" sz="2100" dirty="0"/>
              <a:t> có thứ </a:t>
            </a:r>
            <a:r>
              <a:rPr lang="en-US" sz="2100" dirty="0" err="1"/>
              <a:t>tự</a:t>
            </a:r>
            <a:r>
              <a:rPr lang="en-US" sz="2100" dirty="0"/>
              <a:t> </a:t>
            </a:r>
            <a:r>
              <a:rPr lang="en-US" sz="2100" dirty="0" err="1"/>
              <a:t>như</a:t>
            </a:r>
            <a:r>
              <a:rPr lang="en-US" sz="2100" dirty="0"/>
              <a:t> </a:t>
            </a:r>
            <a:r>
              <a:rPr lang="en-US" sz="2100" dirty="0" err="1"/>
              <a:t>sau</a:t>
            </a:r>
            <a:r>
              <a:rPr lang="en-US" sz="2100" dirty="0"/>
              <a:t>: {5, 6, 9, 4}</a:t>
            </a:r>
            <a:endParaRPr lang="vi-VN" sz="2100" dirty="0"/>
          </a:p>
        </p:txBody>
      </p:sp>
      <p:sp>
        <p:nvSpPr>
          <p:cNvPr id="55300" name="Footer Placeholder 3"/>
          <p:cNvSpPr>
            <a:spLocks noGrp="1"/>
          </p:cNvSpPr>
          <p:nvPr>
            <p:ph type="ftr" sz="quarter" idx="11"/>
          </p:nvPr>
        </p:nvSpPr>
        <p:spPr bwMode="auto">
          <a:xfrm>
            <a:off x="197427" y="6544056"/>
            <a:ext cx="6355773" cy="2377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vi-VN" altLang="en-US">
                <a:solidFill>
                  <a:schemeClr val="bg1"/>
                </a:solidFill>
                <a:latin typeface="Tahoma" panose="020B0604030504040204" pitchFamily="34" charset="0"/>
              </a:rPr>
              <a:t>DSA</a:t>
            </a:r>
            <a:endParaRPr lang="en-US" altLang="en-US">
              <a:solidFill>
                <a:schemeClr val="bg1"/>
              </a:solidFill>
              <a:latin typeface="Tahoma" panose="020B0604030504040204" pitchFamily="34" charset="0"/>
            </a:endParaRPr>
          </a:p>
        </p:txBody>
      </p:sp>
      <p:sp>
        <p:nvSpPr>
          <p:cNvPr id="2" name="Slide Number Placeholder 1"/>
          <p:cNvSpPr>
            <a:spLocks noGrp="1"/>
          </p:cNvSpPr>
          <p:nvPr>
            <p:ph type="sldNum" sz="quarter" idx="12"/>
          </p:nvPr>
        </p:nvSpPr>
        <p:spPr/>
        <p:txBody>
          <a:bodyPr/>
          <a:lstStyle/>
          <a:p>
            <a:pPr>
              <a:defRPr/>
            </a:pPr>
            <a:fld id="{E5AF3471-6A55-4EC1-8B58-0AAF3FA86DEC}" type="slidenum">
              <a:rPr lang="en-US" smtClean="0"/>
              <a:pPr>
                <a:defRPr/>
              </a:pPr>
              <a:t>40</a:t>
            </a:fld>
            <a:endParaRPr lang="en-US"/>
          </a:p>
        </p:txBody>
      </p:sp>
      <p:sp>
        <p:nvSpPr>
          <p:cNvPr id="23" name="Rectangle 22"/>
          <p:cNvSpPr/>
          <p:nvPr/>
        </p:nvSpPr>
        <p:spPr>
          <a:xfrm>
            <a:off x="380999" y="1431559"/>
            <a:ext cx="8565573" cy="489304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24" name="Rectangle 23"/>
          <p:cNvSpPr>
            <a:spLocks noChangeArrowheads="1"/>
          </p:cNvSpPr>
          <p:nvPr/>
        </p:nvSpPr>
        <p:spPr bwMode="auto">
          <a:xfrm>
            <a:off x="328121" y="1461306"/>
            <a:ext cx="20970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a:latin typeface="Times New Roman" panose="02020603050405020304" pitchFamily="18" charset="0"/>
                <a:cs typeface="Times New Roman" panose="02020603050405020304" pitchFamily="18" charset="0"/>
              </a:rPr>
              <a:t>Memory Layout </a:t>
            </a:r>
            <a:endParaRPr lang="en-US" altLang="en-US" sz="2200"/>
          </a:p>
        </p:txBody>
      </p:sp>
      <p:sp>
        <p:nvSpPr>
          <p:cNvPr id="27" name="Rectangle 26"/>
          <p:cNvSpPr/>
          <p:nvPr/>
        </p:nvSpPr>
        <p:spPr>
          <a:xfrm>
            <a:off x="7096943" y="2830053"/>
            <a:ext cx="647700" cy="554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4</a:t>
            </a:r>
          </a:p>
        </p:txBody>
      </p:sp>
      <p:sp>
        <p:nvSpPr>
          <p:cNvPr id="28" name="Rectangle 27"/>
          <p:cNvSpPr/>
          <p:nvPr/>
        </p:nvSpPr>
        <p:spPr>
          <a:xfrm>
            <a:off x="4966763" y="2832663"/>
            <a:ext cx="647700" cy="5551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9</a:t>
            </a:r>
          </a:p>
        </p:txBody>
      </p:sp>
      <p:sp>
        <p:nvSpPr>
          <p:cNvPr id="29" name="Rectangle 28"/>
          <p:cNvSpPr/>
          <p:nvPr/>
        </p:nvSpPr>
        <p:spPr>
          <a:xfrm>
            <a:off x="2760179" y="2846165"/>
            <a:ext cx="647700" cy="5382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6</a:t>
            </a:r>
          </a:p>
        </p:txBody>
      </p:sp>
      <p:sp>
        <p:nvSpPr>
          <p:cNvPr id="39" name="Rectangle 38"/>
          <p:cNvSpPr/>
          <p:nvPr/>
        </p:nvSpPr>
        <p:spPr>
          <a:xfrm>
            <a:off x="6829212" y="2349408"/>
            <a:ext cx="1019388" cy="517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0x100</a:t>
            </a:r>
          </a:p>
        </p:txBody>
      </p:sp>
      <p:sp>
        <p:nvSpPr>
          <p:cNvPr id="40" name="Rectangle 39"/>
          <p:cNvSpPr/>
          <p:nvPr/>
        </p:nvSpPr>
        <p:spPr>
          <a:xfrm>
            <a:off x="4640367" y="2417023"/>
            <a:ext cx="974096" cy="515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0x200</a:t>
            </a:r>
          </a:p>
        </p:txBody>
      </p:sp>
      <p:sp>
        <p:nvSpPr>
          <p:cNvPr id="41" name="Rectangle 40"/>
          <p:cNvSpPr/>
          <p:nvPr/>
        </p:nvSpPr>
        <p:spPr>
          <a:xfrm>
            <a:off x="2133600" y="2412327"/>
            <a:ext cx="1287949" cy="5238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0xa68</a:t>
            </a:r>
          </a:p>
        </p:txBody>
      </p:sp>
      <p:sp>
        <p:nvSpPr>
          <p:cNvPr id="33" name="Rectangle 32"/>
          <p:cNvSpPr/>
          <p:nvPr/>
        </p:nvSpPr>
        <p:spPr>
          <a:xfrm>
            <a:off x="3406884" y="2846165"/>
            <a:ext cx="1029695" cy="5382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0x200</a:t>
            </a:r>
          </a:p>
        </p:txBody>
      </p:sp>
      <p:sp>
        <p:nvSpPr>
          <p:cNvPr id="35" name="Rectangle 34"/>
          <p:cNvSpPr/>
          <p:nvPr/>
        </p:nvSpPr>
        <p:spPr>
          <a:xfrm>
            <a:off x="3295471" y="2412327"/>
            <a:ext cx="1141108" cy="5595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0xa6c</a:t>
            </a:r>
          </a:p>
        </p:txBody>
      </p:sp>
      <p:sp>
        <p:nvSpPr>
          <p:cNvPr id="43" name="Rectangle 42"/>
          <p:cNvSpPr/>
          <p:nvPr/>
        </p:nvSpPr>
        <p:spPr>
          <a:xfrm>
            <a:off x="5614462" y="2832663"/>
            <a:ext cx="940173" cy="5551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0x100</a:t>
            </a:r>
          </a:p>
        </p:txBody>
      </p:sp>
      <p:sp>
        <p:nvSpPr>
          <p:cNvPr id="44" name="Rectangle 43"/>
          <p:cNvSpPr/>
          <p:nvPr/>
        </p:nvSpPr>
        <p:spPr>
          <a:xfrm>
            <a:off x="5482991" y="2417023"/>
            <a:ext cx="1163388" cy="515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0x204</a:t>
            </a:r>
          </a:p>
        </p:txBody>
      </p:sp>
      <p:sp>
        <p:nvSpPr>
          <p:cNvPr id="45" name="Rectangle 44"/>
          <p:cNvSpPr/>
          <p:nvPr/>
        </p:nvSpPr>
        <p:spPr>
          <a:xfrm>
            <a:off x="7744642" y="2830053"/>
            <a:ext cx="989281" cy="554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NULL</a:t>
            </a:r>
          </a:p>
        </p:txBody>
      </p:sp>
      <p:sp>
        <p:nvSpPr>
          <p:cNvPr id="46" name="Rectangle 45"/>
          <p:cNvSpPr/>
          <p:nvPr/>
        </p:nvSpPr>
        <p:spPr>
          <a:xfrm>
            <a:off x="7642247" y="2349408"/>
            <a:ext cx="1120753" cy="517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0x104</a:t>
            </a:r>
          </a:p>
        </p:txBody>
      </p:sp>
      <p:sp>
        <p:nvSpPr>
          <p:cNvPr id="53" name="Rectangle 52"/>
          <p:cNvSpPr/>
          <p:nvPr/>
        </p:nvSpPr>
        <p:spPr>
          <a:xfrm>
            <a:off x="2781129" y="5039923"/>
            <a:ext cx="903349"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0xb80</a:t>
            </a:r>
          </a:p>
        </p:txBody>
      </p:sp>
      <p:sp>
        <p:nvSpPr>
          <p:cNvPr id="54" name="Rectangle 53"/>
          <p:cNvSpPr/>
          <p:nvPr/>
        </p:nvSpPr>
        <p:spPr>
          <a:xfrm>
            <a:off x="2585426" y="4622127"/>
            <a:ext cx="1038459"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0x960</a:t>
            </a:r>
          </a:p>
        </p:txBody>
      </p:sp>
      <p:sp>
        <p:nvSpPr>
          <p:cNvPr id="55" name="Rectangle 54"/>
          <p:cNvSpPr/>
          <p:nvPr/>
        </p:nvSpPr>
        <p:spPr>
          <a:xfrm>
            <a:off x="3682796" y="5039924"/>
            <a:ext cx="944424"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0x100</a:t>
            </a:r>
          </a:p>
        </p:txBody>
      </p:sp>
      <p:sp>
        <p:nvSpPr>
          <p:cNvPr id="56" name="Rectangle 55"/>
          <p:cNvSpPr/>
          <p:nvPr/>
        </p:nvSpPr>
        <p:spPr>
          <a:xfrm>
            <a:off x="3510407" y="4635358"/>
            <a:ext cx="1034821"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0x964</a:t>
            </a:r>
          </a:p>
        </p:txBody>
      </p:sp>
      <p:cxnSp>
        <p:nvCxnSpPr>
          <p:cNvPr id="7" name="Connector: Curved 6"/>
          <p:cNvCxnSpPr>
            <a:cxnSpLocks/>
            <a:stCxn id="55" idx="3"/>
            <a:endCxn id="27" idx="1"/>
          </p:cNvCxnSpPr>
          <p:nvPr/>
        </p:nvCxnSpPr>
        <p:spPr>
          <a:xfrm flipV="1">
            <a:off x="4627220" y="3107225"/>
            <a:ext cx="2469723" cy="2210511"/>
          </a:xfrm>
          <a:prstGeom prst="curvedConnector3">
            <a:avLst>
              <a:gd name="adj1" fmla="val 81735"/>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a:spLocks noChangeArrowheads="1"/>
          </p:cNvSpPr>
          <p:nvPr/>
        </p:nvSpPr>
        <p:spPr bwMode="auto">
          <a:xfrm>
            <a:off x="2438400" y="5560064"/>
            <a:ext cx="116410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err="1">
                <a:latin typeface="Times New Roman" panose="02020603050405020304" pitchFamily="18" charset="0"/>
                <a:cs typeface="Times New Roman" panose="02020603050405020304" pitchFamily="18" charset="0"/>
              </a:rPr>
              <a:t>L.pHead</a:t>
            </a:r>
            <a:endParaRPr lang="en-US" altLang="en-US" sz="2200"/>
          </a:p>
        </p:txBody>
      </p:sp>
      <p:sp>
        <p:nvSpPr>
          <p:cNvPr id="63" name="Rectangle 62"/>
          <p:cNvSpPr>
            <a:spLocks noChangeArrowheads="1"/>
          </p:cNvSpPr>
          <p:nvPr/>
        </p:nvSpPr>
        <p:spPr bwMode="auto">
          <a:xfrm>
            <a:off x="3786073" y="5581815"/>
            <a:ext cx="1167112" cy="430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err="1">
                <a:latin typeface="Times New Roman" panose="02020603050405020304" pitchFamily="18" charset="0"/>
                <a:cs typeface="Times New Roman" panose="02020603050405020304" pitchFamily="18" charset="0"/>
              </a:rPr>
              <a:t>L.pTail</a:t>
            </a:r>
            <a:endParaRPr lang="en-US" altLang="en-US" sz="2200"/>
          </a:p>
        </p:txBody>
      </p:sp>
      <p:sp>
        <p:nvSpPr>
          <p:cNvPr id="65" name="Rectangle 64"/>
          <p:cNvSpPr>
            <a:spLocks noChangeArrowheads="1"/>
          </p:cNvSpPr>
          <p:nvPr/>
        </p:nvSpPr>
        <p:spPr bwMode="auto">
          <a:xfrm>
            <a:off x="3480657" y="5857226"/>
            <a:ext cx="4042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800">
                <a:latin typeface="Times New Roman" panose="02020603050405020304" pitchFamily="18" charset="0"/>
                <a:cs typeface="Times New Roman" panose="02020603050405020304" pitchFamily="18" charset="0"/>
              </a:rPr>
              <a:t>L</a:t>
            </a:r>
            <a:endParaRPr lang="en-US" altLang="en-US" sz="2800"/>
          </a:p>
        </p:txBody>
      </p:sp>
      <p:cxnSp>
        <p:nvCxnSpPr>
          <p:cNvPr id="18" name="Straight Arrow Connector 17"/>
          <p:cNvCxnSpPr>
            <a:stCxn id="33" idx="3"/>
            <a:endCxn id="28" idx="1"/>
          </p:cNvCxnSpPr>
          <p:nvPr/>
        </p:nvCxnSpPr>
        <p:spPr>
          <a:xfrm flipV="1">
            <a:off x="4436579" y="3110244"/>
            <a:ext cx="530184" cy="503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3" idx="3"/>
            <a:endCxn id="27" idx="1"/>
          </p:cNvCxnSpPr>
          <p:nvPr/>
        </p:nvCxnSpPr>
        <p:spPr>
          <a:xfrm flipV="1">
            <a:off x="6554635" y="3107225"/>
            <a:ext cx="542308" cy="301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499284" y="2830123"/>
            <a:ext cx="666751"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5</a:t>
            </a:r>
          </a:p>
        </p:txBody>
      </p:sp>
      <p:sp>
        <p:nvSpPr>
          <p:cNvPr id="38" name="Rectangle 37"/>
          <p:cNvSpPr/>
          <p:nvPr/>
        </p:nvSpPr>
        <p:spPr>
          <a:xfrm>
            <a:off x="231043" y="2412327"/>
            <a:ext cx="1038459"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0xb80</a:t>
            </a:r>
          </a:p>
        </p:txBody>
      </p:sp>
      <p:sp>
        <p:nvSpPr>
          <p:cNvPr id="47" name="Rectangle 46"/>
          <p:cNvSpPr/>
          <p:nvPr/>
        </p:nvSpPr>
        <p:spPr>
          <a:xfrm>
            <a:off x="1164978" y="2830124"/>
            <a:ext cx="922401"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a:solidFill>
                  <a:schemeClr val="tx1"/>
                </a:solidFill>
                <a:latin typeface="Times New Roman" panose="02020603050405020304" pitchFamily="18" charset="0"/>
                <a:cs typeface="Times New Roman" panose="02020603050405020304" pitchFamily="18" charset="0"/>
              </a:rPr>
              <a:t>0xa68</a:t>
            </a:r>
          </a:p>
        </p:txBody>
      </p:sp>
      <p:sp>
        <p:nvSpPr>
          <p:cNvPr id="48" name="Rectangle 47"/>
          <p:cNvSpPr/>
          <p:nvPr/>
        </p:nvSpPr>
        <p:spPr>
          <a:xfrm>
            <a:off x="1051483" y="2425558"/>
            <a:ext cx="1034821"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0xb84</a:t>
            </a:r>
          </a:p>
        </p:txBody>
      </p:sp>
      <p:cxnSp>
        <p:nvCxnSpPr>
          <p:cNvPr id="49" name="Straight Arrow Connector 48"/>
          <p:cNvCxnSpPr>
            <a:cxnSpLocks/>
            <a:stCxn id="47" idx="3"/>
          </p:cNvCxnSpPr>
          <p:nvPr/>
        </p:nvCxnSpPr>
        <p:spPr>
          <a:xfrm flipV="1">
            <a:off x="2087379" y="3102457"/>
            <a:ext cx="682863" cy="547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08090" y="4334712"/>
            <a:ext cx="5542543" cy="430887"/>
          </a:xfrm>
          <a:prstGeom prst="rect">
            <a:avLst/>
          </a:prstGeom>
        </p:spPr>
        <p:txBody>
          <a:bodyPr wrap="none">
            <a:spAutoFit/>
          </a:bodyPr>
          <a:lstStyle/>
          <a:p>
            <a:pPr marL="994410" lvl="4" indent="0">
              <a:buNone/>
            </a:pPr>
            <a:r>
              <a:rPr lang="en-US" sz="2200" dirty="0">
                <a:solidFill>
                  <a:srgbClr val="FF0000"/>
                </a:solidFill>
                <a:latin typeface="Consolas" panose="020B0609020204030204" pitchFamily="49" charset="0"/>
              </a:rPr>
              <a:t>(2) </a:t>
            </a:r>
            <a:r>
              <a:rPr lang="en-US" sz="2200" dirty="0" err="1">
                <a:solidFill>
                  <a:srgbClr val="FF0000"/>
                </a:solidFill>
                <a:latin typeface="Consolas" panose="020B0609020204030204" pitchFamily="49" charset="0"/>
              </a:rPr>
              <a:t>L.pHead</a:t>
            </a:r>
            <a:r>
              <a:rPr lang="en-US" sz="2200" dirty="0">
                <a:solidFill>
                  <a:srgbClr val="FF0000"/>
                </a:solidFill>
                <a:latin typeface="Consolas" panose="020B0609020204030204" pitchFamily="49" charset="0"/>
              </a:rPr>
              <a:t> = </a:t>
            </a:r>
            <a:r>
              <a:rPr lang="en-US" sz="2200" dirty="0" err="1">
                <a:solidFill>
                  <a:srgbClr val="FF0000"/>
                </a:solidFill>
                <a:latin typeface="Consolas" panose="020B0609020204030204" pitchFamily="49" charset="0"/>
              </a:rPr>
              <a:t>L.pHead</a:t>
            </a:r>
            <a:r>
              <a:rPr lang="en-US" sz="2200" dirty="0">
                <a:solidFill>
                  <a:srgbClr val="FF0000"/>
                </a:solidFill>
                <a:latin typeface="Consolas" panose="020B0609020204030204" pitchFamily="49" charset="0"/>
              </a:rPr>
              <a:t>-&gt;</a:t>
            </a:r>
            <a:r>
              <a:rPr lang="en-US" sz="2200" dirty="0" err="1">
                <a:solidFill>
                  <a:srgbClr val="FF0000"/>
                </a:solidFill>
                <a:latin typeface="Consolas" panose="020B0609020204030204" pitchFamily="49" charset="0"/>
              </a:rPr>
              <a:t>pNext</a:t>
            </a:r>
            <a:endParaRPr lang="en-US" sz="2200" dirty="0">
              <a:solidFill>
                <a:srgbClr val="FF0000"/>
              </a:solidFill>
              <a:latin typeface="Consolas" panose="020B0609020204030204" pitchFamily="49" charset="0"/>
            </a:endParaRPr>
          </a:p>
        </p:txBody>
      </p:sp>
      <p:cxnSp>
        <p:nvCxnSpPr>
          <p:cNvPr id="59" name="Connector: Curved 58"/>
          <p:cNvCxnSpPr>
            <a:cxnSpLocks/>
            <a:stCxn id="53" idx="1"/>
          </p:cNvCxnSpPr>
          <p:nvPr/>
        </p:nvCxnSpPr>
        <p:spPr>
          <a:xfrm rot="10800000">
            <a:off x="482939" y="3102459"/>
            <a:ext cx="2298191" cy="2215276"/>
          </a:xfrm>
          <a:prstGeom prst="curvedConnector3">
            <a:avLst>
              <a:gd name="adj1" fmla="val 102706"/>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2771800" y="5034109"/>
            <a:ext cx="944424" cy="55562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b="1">
                <a:solidFill>
                  <a:srgbClr val="FF0000"/>
                </a:solidFill>
                <a:latin typeface="Times New Roman" panose="02020603050405020304" pitchFamily="18" charset="0"/>
                <a:cs typeface="Times New Roman" panose="02020603050405020304" pitchFamily="18" charset="0"/>
              </a:rPr>
              <a:t>0xa68</a:t>
            </a:r>
          </a:p>
        </p:txBody>
      </p:sp>
      <p:cxnSp>
        <p:nvCxnSpPr>
          <p:cNvPr id="57" name="Connector: Curved 56"/>
          <p:cNvCxnSpPr>
            <a:cxnSpLocks/>
          </p:cNvCxnSpPr>
          <p:nvPr/>
        </p:nvCxnSpPr>
        <p:spPr>
          <a:xfrm rot="10800000">
            <a:off x="493219" y="3098670"/>
            <a:ext cx="2298191" cy="2215276"/>
          </a:xfrm>
          <a:prstGeom prst="curvedConnector3">
            <a:avLst>
              <a:gd name="adj1" fmla="val 102706"/>
            </a:avLst>
          </a:prstGeom>
          <a:ln w="38100">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1" name="Connector: Curved 60"/>
          <p:cNvCxnSpPr>
            <a:cxnSpLocks/>
            <a:stCxn id="53" idx="1"/>
            <a:endCxn id="29" idx="1"/>
          </p:cNvCxnSpPr>
          <p:nvPr/>
        </p:nvCxnSpPr>
        <p:spPr>
          <a:xfrm rot="10800000">
            <a:off x="2760179" y="3115281"/>
            <a:ext cx="20950" cy="2202454"/>
          </a:xfrm>
          <a:prstGeom prst="curvedConnector3">
            <a:avLst>
              <a:gd name="adj1" fmla="val 1191169"/>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62" name="Group 49"/>
          <p:cNvGrpSpPr>
            <a:grpSpLocks/>
          </p:cNvGrpSpPr>
          <p:nvPr/>
        </p:nvGrpSpPr>
        <p:grpSpPr bwMode="auto">
          <a:xfrm>
            <a:off x="652898" y="2417023"/>
            <a:ext cx="1342737" cy="1230904"/>
            <a:chOff x="2122" y="2568"/>
            <a:chExt cx="453" cy="408"/>
          </a:xfrm>
        </p:grpSpPr>
        <p:sp>
          <p:nvSpPr>
            <p:cNvPr id="64" name="Line 47"/>
            <p:cNvSpPr>
              <a:spLocks noChangeShapeType="1"/>
            </p:cNvSpPr>
            <p:nvPr/>
          </p:nvSpPr>
          <p:spPr bwMode="auto">
            <a:xfrm>
              <a:off x="2122" y="2568"/>
              <a:ext cx="408" cy="363"/>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 name="Line 48"/>
            <p:cNvSpPr>
              <a:spLocks noChangeShapeType="1"/>
            </p:cNvSpPr>
            <p:nvPr/>
          </p:nvSpPr>
          <p:spPr bwMode="auto">
            <a:xfrm flipH="1">
              <a:off x="2122" y="2568"/>
              <a:ext cx="453" cy="408"/>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cxnSp>
        <p:nvCxnSpPr>
          <p:cNvPr id="67" name="Straight Arrow Connector 66"/>
          <p:cNvCxnSpPr>
            <a:cxnSpLocks/>
          </p:cNvCxnSpPr>
          <p:nvPr/>
        </p:nvCxnSpPr>
        <p:spPr>
          <a:xfrm flipV="1">
            <a:off x="2095064" y="3100849"/>
            <a:ext cx="682863" cy="5479"/>
          </a:xfrm>
          <a:prstGeom prst="straightConnector1">
            <a:avLst/>
          </a:prstGeom>
          <a:ln w="19050">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a:spLocks noChangeArrowheads="1"/>
          </p:cNvSpPr>
          <p:nvPr/>
        </p:nvSpPr>
        <p:spPr bwMode="auto">
          <a:xfrm>
            <a:off x="772979" y="3515953"/>
            <a:ext cx="200567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a:solidFill>
                  <a:srgbClr val="FF0000"/>
                </a:solidFill>
                <a:latin typeface="Times New Roman" panose="02020603050405020304" pitchFamily="18" charset="0"/>
                <a:cs typeface="Times New Roman" panose="02020603050405020304" pitchFamily="18" charset="0"/>
              </a:rPr>
              <a:t>(1) p = L.pHead</a:t>
            </a:r>
            <a:endParaRPr lang="en-US" altLang="en-US" sz="2200">
              <a:solidFill>
                <a:srgbClr val="FF0000"/>
              </a:solidFill>
            </a:endParaRPr>
          </a:p>
        </p:txBody>
      </p:sp>
      <p:sp>
        <p:nvSpPr>
          <p:cNvPr id="52" name="Rectangle 51"/>
          <p:cNvSpPr>
            <a:spLocks noChangeArrowheads="1"/>
          </p:cNvSpPr>
          <p:nvPr/>
        </p:nvSpPr>
        <p:spPr bwMode="auto">
          <a:xfrm>
            <a:off x="858386" y="2126362"/>
            <a:ext cx="147027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a:solidFill>
                  <a:srgbClr val="FF0000"/>
                </a:solidFill>
                <a:latin typeface="Times New Roman" panose="02020603050405020304" pitchFamily="18" charset="0"/>
                <a:cs typeface="Times New Roman" panose="02020603050405020304" pitchFamily="18" charset="0"/>
              </a:rPr>
              <a:t>(3) delete p</a:t>
            </a:r>
            <a:endParaRPr lang="en-US" altLang="en-US" sz="2200">
              <a:solidFill>
                <a:srgbClr val="FF0000"/>
              </a:solidFill>
            </a:endParaRPr>
          </a:p>
        </p:txBody>
      </p:sp>
    </p:spTree>
    <p:extLst>
      <p:ext uri="{BB962C8B-B14F-4D97-AF65-F5344CB8AC3E}">
        <p14:creationId xmlns:p14="http://schemas.microsoft.com/office/powerpoint/2010/main" val="167674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500"/>
                                        <p:tgtEl>
                                          <p:spTgt spid="3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fade">
                                      <p:cBhvr>
                                        <p:cTn id="31" dur="500"/>
                                        <p:tgtEl>
                                          <p:spTgt spid="4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4"/>
                                        </p:tgtEl>
                                        <p:attrNameLst>
                                          <p:attrName>style.visibility</p:attrName>
                                        </p:attrNameLst>
                                      </p:cBhvr>
                                      <p:to>
                                        <p:strVal val="visible"/>
                                      </p:to>
                                    </p:set>
                                    <p:animEffect transition="in" filter="fade">
                                      <p:cBhvr>
                                        <p:cTn id="34" dur="500"/>
                                        <p:tgtEl>
                                          <p:spTgt spid="4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fade">
                                      <p:cBhvr>
                                        <p:cTn id="37" dur="500"/>
                                        <p:tgtEl>
                                          <p:spTgt spid="4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fade">
                                      <p:cBhvr>
                                        <p:cTn id="40" dur="500"/>
                                        <p:tgtEl>
                                          <p:spTgt spid="4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fade">
                                      <p:cBhvr>
                                        <p:cTn id="43" dur="500"/>
                                        <p:tgtEl>
                                          <p:spTgt spid="5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fade">
                                      <p:cBhvr>
                                        <p:cTn id="46" dur="500"/>
                                        <p:tgtEl>
                                          <p:spTgt spid="5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fade">
                                      <p:cBhvr>
                                        <p:cTn id="49" dur="500"/>
                                        <p:tgtEl>
                                          <p:spTgt spid="5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fade">
                                      <p:cBhvr>
                                        <p:cTn id="52" dur="500"/>
                                        <p:tgtEl>
                                          <p:spTgt spid="56"/>
                                        </p:tgtEl>
                                      </p:cBhvr>
                                    </p:animEffect>
                                  </p:childTnLst>
                                </p:cTn>
                              </p:par>
                              <p:par>
                                <p:cTn id="53" presetID="10" presetClass="entr" presetSubtype="0" fill="hold" nodeType="with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500"/>
                                        <p:tgtEl>
                                          <p:spTgt spid="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0"/>
                                        </p:tgtEl>
                                        <p:attrNameLst>
                                          <p:attrName>style.visibility</p:attrName>
                                        </p:attrNameLst>
                                      </p:cBhvr>
                                      <p:to>
                                        <p:strVal val="visible"/>
                                      </p:to>
                                    </p:set>
                                    <p:animEffect transition="in" filter="fade">
                                      <p:cBhvr>
                                        <p:cTn id="58" dur="500"/>
                                        <p:tgtEl>
                                          <p:spTgt spid="6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3"/>
                                        </p:tgtEl>
                                        <p:attrNameLst>
                                          <p:attrName>style.visibility</p:attrName>
                                        </p:attrNameLst>
                                      </p:cBhvr>
                                      <p:to>
                                        <p:strVal val="visible"/>
                                      </p:to>
                                    </p:set>
                                    <p:animEffect transition="in" filter="fade">
                                      <p:cBhvr>
                                        <p:cTn id="61" dur="500"/>
                                        <p:tgtEl>
                                          <p:spTgt spid="63"/>
                                        </p:tgtEl>
                                      </p:cBhvr>
                                    </p:animEffect>
                                  </p:childTnLst>
                                </p:cTn>
                              </p:par>
                              <p:par>
                                <p:cTn id="62" presetID="10" presetClass="entr" presetSubtype="0" fill="hold" nodeType="with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500"/>
                                        <p:tgtEl>
                                          <p:spTgt spid="18"/>
                                        </p:tgtEl>
                                      </p:cBhvr>
                                    </p:animEffect>
                                  </p:childTnLst>
                                </p:cTn>
                              </p:par>
                              <p:par>
                                <p:cTn id="65" presetID="10" presetClass="entr" presetSubtype="0" fill="hold" nodeType="with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500"/>
                                        <p:tgtEl>
                                          <p:spTgt spid="2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fade">
                                      <p:cBhvr>
                                        <p:cTn id="70" dur="500"/>
                                        <p:tgtEl>
                                          <p:spTgt spid="3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fade">
                                      <p:cBhvr>
                                        <p:cTn id="73" dur="500"/>
                                        <p:tgtEl>
                                          <p:spTgt spid="3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7"/>
                                        </p:tgtEl>
                                        <p:attrNameLst>
                                          <p:attrName>style.visibility</p:attrName>
                                        </p:attrNameLst>
                                      </p:cBhvr>
                                      <p:to>
                                        <p:strVal val="visible"/>
                                      </p:to>
                                    </p:set>
                                    <p:animEffect transition="in" filter="fade">
                                      <p:cBhvr>
                                        <p:cTn id="76" dur="500"/>
                                        <p:tgtEl>
                                          <p:spTgt spid="4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8"/>
                                        </p:tgtEl>
                                        <p:attrNameLst>
                                          <p:attrName>style.visibility</p:attrName>
                                        </p:attrNameLst>
                                      </p:cBhvr>
                                      <p:to>
                                        <p:strVal val="visible"/>
                                      </p:to>
                                    </p:set>
                                    <p:animEffect transition="in" filter="fade">
                                      <p:cBhvr>
                                        <p:cTn id="79" dur="500"/>
                                        <p:tgtEl>
                                          <p:spTgt spid="48"/>
                                        </p:tgtEl>
                                      </p:cBhvr>
                                    </p:animEffect>
                                  </p:childTnLst>
                                </p:cTn>
                              </p:par>
                              <p:par>
                                <p:cTn id="80" presetID="10" presetClass="entr" presetSubtype="0" fill="hold" nodeType="with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fade">
                                      <p:cBhvr>
                                        <p:cTn id="82" dur="500"/>
                                        <p:tgtEl>
                                          <p:spTgt spid="49"/>
                                        </p:tgtEl>
                                      </p:cBhvr>
                                    </p:animEffect>
                                  </p:childTnLst>
                                </p:cTn>
                              </p:par>
                              <p:par>
                                <p:cTn id="83" presetID="10" presetClass="entr" presetSubtype="0" fill="hold" nodeType="withEffect">
                                  <p:stCondLst>
                                    <p:cond delay="0"/>
                                  </p:stCondLst>
                                  <p:childTnLst>
                                    <p:set>
                                      <p:cBhvr>
                                        <p:cTn id="84" dur="1" fill="hold">
                                          <p:stCondLst>
                                            <p:cond delay="0"/>
                                          </p:stCondLst>
                                        </p:cTn>
                                        <p:tgtEl>
                                          <p:spTgt spid="59"/>
                                        </p:tgtEl>
                                        <p:attrNameLst>
                                          <p:attrName>style.visibility</p:attrName>
                                        </p:attrNameLst>
                                      </p:cBhvr>
                                      <p:to>
                                        <p:strVal val="visible"/>
                                      </p:to>
                                    </p:set>
                                    <p:animEffect transition="in" filter="fade">
                                      <p:cBhvr>
                                        <p:cTn id="85" dur="500"/>
                                        <p:tgtEl>
                                          <p:spTgt spid="59"/>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65"/>
                                        </p:tgtEl>
                                        <p:attrNameLst>
                                          <p:attrName>style.visibility</p:attrName>
                                        </p:attrNameLst>
                                      </p:cBhvr>
                                      <p:to>
                                        <p:strVal val="visible"/>
                                      </p:to>
                                    </p:set>
                                    <p:animEffect transition="in" filter="fade">
                                      <p:cBhvr>
                                        <p:cTn id="88" dur="500"/>
                                        <p:tgtEl>
                                          <p:spTgt spid="65"/>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51"/>
                                        </p:tgtEl>
                                        <p:attrNameLst>
                                          <p:attrName>style.visibility</p:attrName>
                                        </p:attrNameLst>
                                      </p:cBhvr>
                                      <p:to>
                                        <p:strVal val="visible"/>
                                      </p:to>
                                    </p:set>
                                    <p:animEffect transition="in" filter="fade">
                                      <p:cBhvr>
                                        <p:cTn id="93" dur="500"/>
                                        <p:tgtEl>
                                          <p:spTgt spid="51"/>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xit" presetSubtype="10" fill="hold" nodeType="clickEffect">
                                  <p:stCondLst>
                                    <p:cond delay="1000"/>
                                  </p:stCondLst>
                                  <p:childTnLst>
                                    <p:animEffect transition="out" filter="blinds(horizontal)">
                                      <p:cBhvr>
                                        <p:cTn id="97" dur="500"/>
                                        <p:tgtEl>
                                          <p:spTgt spid="59"/>
                                        </p:tgtEl>
                                      </p:cBhvr>
                                    </p:animEffect>
                                    <p:set>
                                      <p:cBhvr>
                                        <p:cTn id="98" dur="1" fill="hold">
                                          <p:stCondLst>
                                            <p:cond delay="499"/>
                                          </p:stCondLst>
                                        </p:cTn>
                                        <p:tgtEl>
                                          <p:spTgt spid="59"/>
                                        </p:tgtEl>
                                        <p:attrNameLst>
                                          <p:attrName>style.visibility</p:attrName>
                                        </p:attrNameLst>
                                      </p:cBhvr>
                                      <p:to>
                                        <p:strVal val="hidden"/>
                                      </p:to>
                                    </p:set>
                                  </p:childTnLst>
                                </p:cTn>
                              </p:par>
                              <p:par>
                                <p:cTn id="99" presetID="10" presetClass="entr" presetSubtype="0" fill="hold" grpId="0" nodeType="withEffect">
                                  <p:stCondLst>
                                    <p:cond delay="600"/>
                                  </p:stCondLst>
                                  <p:childTnLst>
                                    <p:set>
                                      <p:cBhvr>
                                        <p:cTn id="100" dur="1" fill="hold">
                                          <p:stCondLst>
                                            <p:cond delay="0"/>
                                          </p:stCondLst>
                                        </p:cTn>
                                        <p:tgtEl>
                                          <p:spTgt spid="12"/>
                                        </p:tgtEl>
                                        <p:attrNameLst>
                                          <p:attrName>style.visibility</p:attrName>
                                        </p:attrNameLst>
                                      </p:cBhvr>
                                      <p:to>
                                        <p:strVal val="visible"/>
                                      </p:to>
                                    </p:set>
                                    <p:animEffect transition="in" filter="fade">
                                      <p:cBhvr>
                                        <p:cTn id="101" dur="500"/>
                                        <p:tgtEl>
                                          <p:spTgt spid="12"/>
                                        </p:tgtEl>
                                      </p:cBhvr>
                                    </p:animEffect>
                                  </p:childTnLst>
                                </p:cTn>
                              </p:par>
                              <p:par>
                                <p:cTn id="102" presetID="10" presetClass="entr" presetSubtype="0" fill="hold" nodeType="withEffect">
                                  <p:stCondLst>
                                    <p:cond delay="1000"/>
                                  </p:stCondLst>
                                  <p:childTnLst>
                                    <p:set>
                                      <p:cBhvr>
                                        <p:cTn id="103" dur="1" fill="hold">
                                          <p:stCondLst>
                                            <p:cond delay="0"/>
                                          </p:stCondLst>
                                        </p:cTn>
                                        <p:tgtEl>
                                          <p:spTgt spid="57"/>
                                        </p:tgtEl>
                                        <p:attrNameLst>
                                          <p:attrName>style.visibility</p:attrName>
                                        </p:attrNameLst>
                                      </p:cBhvr>
                                      <p:to>
                                        <p:strVal val="visible"/>
                                      </p:to>
                                    </p:set>
                                    <p:animEffect transition="in" filter="fade">
                                      <p:cBhvr>
                                        <p:cTn id="104" dur="500"/>
                                        <p:tgtEl>
                                          <p:spTgt spid="57"/>
                                        </p:tgtEl>
                                      </p:cBhvr>
                                    </p:animEffect>
                                  </p:childTnLst>
                                </p:cTn>
                              </p:par>
                              <p:par>
                                <p:cTn id="105" presetID="10" presetClass="entr" presetSubtype="0" fill="hold" grpId="0" nodeType="withEffect">
                                  <p:stCondLst>
                                    <p:cond delay="1500"/>
                                  </p:stCondLst>
                                  <p:childTnLst>
                                    <p:set>
                                      <p:cBhvr>
                                        <p:cTn id="106" dur="1" fill="hold">
                                          <p:stCondLst>
                                            <p:cond delay="0"/>
                                          </p:stCondLst>
                                        </p:cTn>
                                        <p:tgtEl>
                                          <p:spTgt spid="50"/>
                                        </p:tgtEl>
                                        <p:attrNameLst>
                                          <p:attrName>style.visibility</p:attrName>
                                        </p:attrNameLst>
                                      </p:cBhvr>
                                      <p:to>
                                        <p:strVal val="visible"/>
                                      </p:to>
                                    </p:set>
                                    <p:animEffect transition="in" filter="fade">
                                      <p:cBhvr>
                                        <p:cTn id="107" dur="500"/>
                                        <p:tgtEl>
                                          <p:spTgt spid="50"/>
                                        </p:tgtEl>
                                      </p:cBhvr>
                                    </p:animEffect>
                                  </p:childTnLst>
                                </p:cTn>
                              </p:par>
                              <p:par>
                                <p:cTn id="108" presetID="6" presetClass="entr" presetSubtype="16" fill="hold" nodeType="withEffect">
                                  <p:stCondLst>
                                    <p:cond delay="1800"/>
                                  </p:stCondLst>
                                  <p:childTnLst>
                                    <p:set>
                                      <p:cBhvr>
                                        <p:cTn id="109" dur="1" fill="hold">
                                          <p:stCondLst>
                                            <p:cond delay="0"/>
                                          </p:stCondLst>
                                        </p:cTn>
                                        <p:tgtEl>
                                          <p:spTgt spid="61"/>
                                        </p:tgtEl>
                                        <p:attrNameLst>
                                          <p:attrName>style.visibility</p:attrName>
                                        </p:attrNameLst>
                                      </p:cBhvr>
                                      <p:to>
                                        <p:strVal val="visible"/>
                                      </p:to>
                                    </p:set>
                                    <p:animEffect transition="in" filter="circle(in)">
                                      <p:cBhvr>
                                        <p:cTn id="110" dur="2000"/>
                                        <p:tgtEl>
                                          <p:spTgt spid="61"/>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52"/>
                                        </p:tgtEl>
                                        <p:attrNameLst>
                                          <p:attrName>style.visibility</p:attrName>
                                        </p:attrNameLst>
                                      </p:cBhvr>
                                      <p:to>
                                        <p:strVal val="visible"/>
                                      </p:to>
                                    </p:set>
                                    <p:animEffect transition="in" filter="fade">
                                      <p:cBhvr>
                                        <p:cTn id="115" dur="500"/>
                                        <p:tgtEl>
                                          <p:spTgt spid="52"/>
                                        </p:tgtEl>
                                      </p:cBhvr>
                                    </p:animEffect>
                                  </p:childTnLst>
                                </p:cTn>
                              </p:par>
                              <p:par>
                                <p:cTn id="116" presetID="6" presetClass="entr" presetSubtype="16" fill="hold" nodeType="withEffect">
                                  <p:stCondLst>
                                    <p:cond delay="500"/>
                                  </p:stCondLst>
                                  <p:childTnLst>
                                    <p:set>
                                      <p:cBhvr>
                                        <p:cTn id="117" dur="1" fill="hold">
                                          <p:stCondLst>
                                            <p:cond delay="0"/>
                                          </p:stCondLst>
                                        </p:cTn>
                                        <p:tgtEl>
                                          <p:spTgt spid="62"/>
                                        </p:tgtEl>
                                        <p:attrNameLst>
                                          <p:attrName>style.visibility</p:attrName>
                                        </p:attrNameLst>
                                      </p:cBhvr>
                                      <p:to>
                                        <p:strVal val="visible"/>
                                      </p:to>
                                    </p:set>
                                    <p:animEffect transition="in" filter="circle(in)">
                                      <p:cBhvr>
                                        <p:cTn id="118" dur="2000"/>
                                        <p:tgtEl>
                                          <p:spTgt spid="62"/>
                                        </p:tgtEl>
                                      </p:cBhvr>
                                    </p:animEffect>
                                  </p:childTnLst>
                                </p:cTn>
                              </p:par>
                              <p:par>
                                <p:cTn id="119" presetID="3" presetClass="exit" presetSubtype="10" fill="hold" nodeType="withEffect">
                                  <p:stCondLst>
                                    <p:cond delay="1900"/>
                                  </p:stCondLst>
                                  <p:childTnLst>
                                    <p:animEffect transition="out" filter="blinds(horizontal)">
                                      <p:cBhvr>
                                        <p:cTn id="120" dur="500"/>
                                        <p:tgtEl>
                                          <p:spTgt spid="49"/>
                                        </p:tgtEl>
                                      </p:cBhvr>
                                    </p:animEffect>
                                    <p:set>
                                      <p:cBhvr>
                                        <p:cTn id="121" dur="1" fill="hold">
                                          <p:stCondLst>
                                            <p:cond delay="499"/>
                                          </p:stCondLst>
                                        </p:cTn>
                                        <p:tgtEl>
                                          <p:spTgt spid="49"/>
                                        </p:tgtEl>
                                        <p:attrNameLst>
                                          <p:attrName>style.visibility</p:attrName>
                                        </p:attrNameLst>
                                      </p:cBhvr>
                                      <p:to>
                                        <p:strVal val="hidden"/>
                                      </p:to>
                                    </p:set>
                                  </p:childTnLst>
                                </p:cTn>
                              </p:par>
                              <p:par>
                                <p:cTn id="122" presetID="10" presetClass="entr" presetSubtype="0" fill="hold" nodeType="withEffect">
                                  <p:stCondLst>
                                    <p:cond delay="2600"/>
                                  </p:stCondLst>
                                  <p:childTnLst>
                                    <p:set>
                                      <p:cBhvr>
                                        <p:cTn id="123" dur="1" fill="hold">
                                          <p:stCondLst>
                                            <p:cond delay="0"/>
                                          </p:stCondLst>
                                        </p:cTn>
                                        <p:tgtEl>
                                          <p:spTgt spid="67"/>
                                        </p:tgtEl>
                                        <p:attrNameLst>
                                          <p:attrName>style.visibility</p:attrName>
                                        </p:attrNameLst>
                                      </p:cBhvr>
                                      <p:to>
                                        <p:strVal val="visible"/>
                                      </p:to>
                                    </p:set>
                                    <p:animEffect transition="in" filter="fade">
                                      <p:cBhvr>
                                        <p:cTn id="124"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9" grpId="0"/>
      <p:bldP spid="40" grpId="0"/>
      <p:bldP spid="41" grpId="0"/>
      <p:bldP spid="33" grpId="0" animBg="1"/>
      <p:bldP spid="35" grpId="0"/>
      <p:bldP spid="43" grpId="0" animBg="1"/>
      <p:bldP spid="44" grpId="0"/>
      <p:bldP spid="45" grpId="0" animBg="1"/>
      <p:bldP spid="46" grpId="0"/>
      <p:bldP spid="53" grpId="0" animBg="1"/>
      <p:bldP spid="54" grpId="0"/>
      <p:bldP spid="55" grpId="0" animBg="1"/>
      <p:bldP spid="56" grpId="0"/>
      <p:bldP spid="60" grpId="0"/>
      <p:bldP spid="63" grpId="0"/>
      <p:bldP spid="65" grpId="0"/>
      <p:bldP spid="37" grpId="0" animBg="1"/>
      <p:bldP spid="38" grpId="0"/>
      <p:bldP spid="47" grpId="0" animBg="1"/>
      <p:bldP spid="48" grpId="0"/>
      <p:bldP spid="12" grpId="0"/>
      <p:bldP spid="50" grpId="0" animBg="1"/>
      <p:bldP spid="51" grpId="0"/>
      <p:bldP spid="5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noFill/>
          <a:ln/>
        </p:spPr>
        <p:txBody>
          <a:bodyPr vert="horz" lIns="91440" tIns="45720" rIns="91440" bIns="45720" rtlCol="0" anchor="b">
            <a:normAutofit/>
          </a:bodyPr>
          <a:lstStyle/>
          <a:p>
            <a:r>
              <a:rPr lang="en-US" sz="2400"/>
              <a:t>Hủy phần tử đầu trong DSLK</a:t>
            </a:r>
            <a:r>
              <a:rPr lang="en-US" sz="2200">
                <a:solidFill>
                  <a:prstClr val="white"/>
                </a:solidFill>
              </a:rPr>
              <a:t>: Minh họa (tt)</a:t>
            </a:r>
            <a:endParaRPr lang="en-US" altLang="en-US"/>
          </a:p>
        </p:txBody>
      </p:sp>
      <p:sp>
        <p:nvSpPr>
          <p:cNvPr id="3" name="Content Placeholder 2"/>
          <p:cNvSpPr>
            <a:spLocks noGrp="1"/>
          </p:cNvSpPr>
          <p:nvPr>
            <p:ph idx="1"/>
          </p:nvPr>
        </p:nvSpPr>
        <p:spPr>
          <a:xfrm>
            <a:off x="197427" y="893619"/>
            <a:ext cx="8749146" cy="5527964"/>
          </a:xfrm>
        </p:spPr>
        <p:txBody>
          <a:bodyPr>
            <a:normAutofit/>
          </a:bodyPr>
          <a:lstStyle/>
          <a:p>
            <a:pPr lvl="1" algn="just">
              <a:defRPr/>
            </a:pPr>
            <a:r>
              <a:rPr lang="vi-VN" sz="2100"/>
              <a:t>Hủy phần tử đầu danh sách liên kết có thứ tự như sau: {5, 6, 9, 4}</a:t>
            </a:r>
          </a:p>
        </p:txBody>
      </p:sp>
      <p:sp>
        <p:nvSpPr>
          <p:cNvPr id="55300" name="Footer Placeholder 3"/>
          <p:cNvSpPr>
            <a:spLocks noGrp="1"/>
          </p:cNvSpPr>
          <p:nvPr>
            <p:ph type="ftr" sz="quarter" idx="11"/>
          </p:nvPr>
        </p:nvSpPr>
        <p:spPr bwMode="auto">
          <a:xfrm>
            <a:off x="197427" y="6544056"/>
            <a:ext cx="6355773" cy="2377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vi-VN" altLang="en-US">
                <a:solidFill>
                  <a:schemeClr val="bg1"/>
                </a:solidFill>
                <a:latin typeface="Tahoma" panose="020B0604030504040204" pitchFamily="34" charset="0"/>
              </a:rPr>
              <a:t>DSA</a:t>
            </a:r>
            <a:endParaRPr lang="en-US" altLang="en-US">
              <a:solidFill>
                <a:schemeClr val="bg1"/>
              </a:solidFill>
              <a:latin typeface="Tahoma" panose="020B0604030504040204" pitchFamily="34" charset="0"/>
            </a:endParaRPr>
          </a:p>
        </p:txBody>
      </p:sp>
      <p:sp>
        <p:nvSpPr>
          <p:cNvPr id="2" name="Slide Number Placeholder 1"/>
          <p:cNvSpPr>
            <a:spLocks noGrp="1"/>
          </p:cNvSpPr>
          <p:nvPr>
            <p:ph type="sldNum" sz="quarter" idx="12"/>
          </p:nvPr>
        </p:nvSpPr>
        <p:spPr/>
        <p:txBody>
          <a:bodyPr/>
          <a:lstStyle/>
          <a:p>
            <a:pPr>
              <a:defRPr/>
            </a:pPr>
            <a:fld id="{E5AF3471-6A55-4EC1-8B58-0AAF3FA86DEC}" type="slidenum">
              <a:rPr lang="en-US" smtClean="0"/>
              <a:pPr>
                <a:defRPr/>
              </a:pPr>
              <a:t>41</a:t>
            </a:fld>
            <a:endParaRPr lang="en-US"/>
          </a:p>
        </p:txBody>
      </p:sp>
      <p:sp>
        <p:nvSpPr>
          <p:cNvPr id="23" name="Rectangle 22"/>
          <p:cNvSpPr/>
          <p:nvPr/>
        </p:nvSpPr>
        <p:spPr>
          <a:xfrm>
            <a:off x="380999" y="1431559"/>
            <a:ext cx="8565573" cy="489304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24" name="Rectangle 23"/>
          <p:cNvSpPr>
            <a:spLocks noChangeArrowheads="1"/>
          </p:cNvSpPr>
          <p:nvPr/>
        </p:nvSpPr>
        <p:spPr bwMode="auto">
          <a:xfrm>
            <a:off x="328121" y="1461306"/>
            <a:ext cx="20970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a:latin typeface="Times New Roman" panose="02020603050405020304" pitchFamily="18" charset="0"/>
                <a:cs typeface="Times New Roman" panose="02020603050405020304" pitchFamily="18" charset="0"/>
              </a:rPr>
              <a:t>Memory Layout </a:t>
            </a:r>
            <a:endParaRPr lang="en-US" altLang="en-US" sz="2200"/>
          </a:p>
        </p:txBody>
      </p:sp>
      <p:sp>
        <p:nvSpPr>
          <p:cNvPr id="27" name="Rectangle 26"/>
          <p:cNvSpPr/>
          <p:nvPr/>
        </p:nvSpPr>
        <p:spPr>
          <a:xfrm>
            <a:off x="7096943" y="2830053"/>
            <a:ext cx="647700" cy="554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4</a:t>
            </a:r>
          </a:p>
        </p:txBody>
      </p:sp>
      <p:sp>
        <p:nvSpPr>
          <p:cNvPr id="28" name="Rectangle 27"/>
          <p:cNvSpPr/>
          <p:nvPr/>
        </p:nvSpPr>
        <p:spPr>
          <a:xfrm>
            <a:off x="4966763" y="2832663"/>
            <a:ext cx="647700" cy="5551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9</a:t>
            </a:r>
          </a:p>
        </p:txBody>
      </p:sp>
      <p:sp>
        <p:nvSpPr>
          <p:cNvPr id="29" name="Rectangle 28"/>
          <p:cNvSpPr/>
          <p:nvPr/>
        </p:nvSpPr>
        <p:spPr>
          <a:xfrm>
            <a:off x="2760179" y="2846165"/>
            <a:ext cx="647700" cy="5382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6</a:t>
            </a:r>
          </a:p>
        </p:txBody>
      </p:sp>
      <p:sp>
        <p:nvSpPr>
          <p:cNvPr id="39" name="Rectangle 38"/>
          <p:cNvSpPr/>
          <p:nvPr/>
        </p:nvSpPr>
        <p:spPr>
          <a:xfrm>
            <a:off x="6829212" y="2349408"/>
            <a:ext cx="1019388" cy="517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0x100</a:t>
            </a:r>
          </a:p>
        </p:txBody>
      </p:sp>
      <p:sp>
        <p:nvSpPr>
          <p:cNvPr id="40" name="Rectangle 39"/>
          <p:cNvSpPr/>
          <p:nvPr/>
        </p:nvSpPr>
        <p:spPr>
          <a:xfrm>
            <a:off x="4640367" y="2417023"/>
            <a:ext cx="974096" cy="515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0x200</a:t>
            </a:r>
          </a:p>
        </p:txBody>
      </p:sp>
      <p:sp>
        <p:nvSpPr>
          <p:cNvPr id="41" name="Rectangle 40"/>
          <p:cNvSpPr/>
          <p:nvPr/>
        </p:nvSpPr>
        <p:spPr>
          <a:xfrm>
            <a:off x="2133600" y="2412327"/>
            <a:ext cx="1287949" cy="5238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0xa68</a:t>
            </a:r>
          </a:p>
        </p:txBody>
      </p:sp>
      <p:sp>
        <p:nvSpPr>
          <p:cNvPr id="33" name="Rectangle 32"/>
          <p:cNvSpPr/>
          <p:nvPr/>
        </p:nvSpPr>
        <p:spPr>
          <a:xfrm>
            <a:off x="3406884" y="2846165"/>
            <a:ext cx="1029695" cy="5382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0x200</a:t>
            </a:r>
          </a:p>
        </p:txBody>
      </p:sp>
      <p:sp>
        <p:nvSpPr>
          <p:cNvPr id="35" name="Rectangle 34"/>
          <p:cNvSpPr/>
          <p:nvPr/>
        </p:nvSpPr>
        <p:spPr>
          <a:xfrm>
            <a:off x="3295471" y="2412327"/>
            <a:ext cx="1141108" cy="5595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0xa6c</a:t>
            </a:r>
          </a:p>
        </p:txBody>
      </p:sp>
      <p:sp>
        <p:nvSpPr>
          <p:cNvPr id="43" name="Rectangle 42"/>
          <p:cNvSpPr/>
          <p:nvPr/>
        </p:nvSpPr>
        <p:spPr>
          <a:xfrm>
            <a:off x="5614462" y="2832663"/>
            <a:ext cx="940173" cy="5551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0x100</a:t>
            </a:r>
          </a:p>
        </p:txBody>
      </p:sp>
      <p:sp>
        <p:nvSpPr>
          <p:cNvPr id="44" name="Rectangle 43"/>
          <p:cNvSpPr/>
          <p:nvPr/>
        </p:nvSpPr>
        <p:spPr>
          <a:xfrm>
            <a:off x="5482991" y="2417023"/>
            <a:ext cx="1163388" cy="515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0x204</a:t>
            </a:r>
          </a:p>
        </p:txBody>
      </p:sp>
      <p:sp>
        <p:nvSpPr>
          <p:cNvPr id="45" name="Rectangle 44"/>
          <p:cNvSpPr/>
          <p:nvPr/>
        </p:nvSpPr>
        <p:spPr>
          <a:xfrm>
            <a:off x="7744642" y="2830053"/>
            <a:ext cx="989281" cy="554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NULL</a:t>
            </a:r>
          </a:p>
        </p:txBody>
      </p:sp>
      <p:sp>
        <p:nvSpPr>
          <p:cNvPr id="46" name="Rectangle 45"/>
          <p:cNvSpPr/>
          <p:nvPr/>
        </p:nvSpPr>
        <p:spPr>
          <a:xfrm>
            <a:off x="7642247" y="2349408"/>
            <a:ext cx="1120753" cy="517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0x104</a:t>
            </a:r>
          </a:p>
        </p:txBody>
      </p:sp>
      <p:sp>
        <p:nvSpPr>
          <p:cNvPr id="53" name="Rectangle 52"/>
          <p:cNvSpPr/>
          <p:nvPr/>
        </p:nvSpPr>
        <p:spPr>
          <a:xfrm>
            <a:off x="2781129" y="5039923"/>
            <a:ext cx="903349"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0xb80</a:t>
            </a:r>
          </a:p>
        </p:txBody>
      </p:sp>
      <p:sp>
        <p:nvSpPr>
          <p:cNvPr id="54" name="Rectangle 53"/>
          <p:cNvSpPr/>
          <p:nvPr/>
        </p:nvSpPr>
        <p:spPr>
          <a:xfrm>
            <a:off x="2585426" y="4622127"/>
            <a:ext cx="1038459"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0x960</a:t>
            </a:r>
          </a:p>
        </p:txBody>
      </p:sp>
      <p:sp>
        <p:nvSpPr>
          <p:cNvPr id="55" name="Rectangle 54"/>
          <p:cNvSpPr/>
          <p:nvPr/>
        </p:nvSpPr>
        <p:spPr>
          <a:xfrm>
            <a:off x="3682796" y="5039924"/>
            <a:ext cx="944424"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0x100</a:t>
            </a:r>
          </a:p>
        </p:txBody>
      </p:sp>
      <p:sp>
        <p:nvSpPr>
          <p:cNvPr id="56" name="Rectangle 55"/>
          <p:cNvSpPr/>
          <p:nvPr/>
        </p:nvSpPr>
        <p:spPr>
          <a:xfrm>
            <a:off x="3510407" y="4635358"/>
            <a:ext cx="1034821"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0x964</a:t>
            </a:r>
          </a:p>
        </p:txBody>
      </p:sp>
      <p:cxnSp>
        <p:nvCxnSpPr>
          <p:cNvPr id="7" name="Connector: Curved 6"/>
          <p:cNvCxnSpPr>
            <a:cxnSpLocks/>
            <a:stCxn id="55" idx="3"/>
            <a:endCxn id="27" idx="1"/>
          </p:cNvCxnSpPr>
          <p:nvPr/>
        </p:nvCxnSpPr>
        <p:spPr>
          <a:xfrm flipV="1">
            <a:off x="4627220" y="3107225"/>
            <a:ext cx="2469723" cy="2210511"/>
          </a:xfrm>
          <a:prstGeom prst="curvedConnector3">
            <a:avLst>
              <a:gd name="adj1" fmla="val 81735"/>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a:spLocks noChangeArrowheads="1"/>
          </p:cNvSpPr>
          <p:nvPr/>
        </p:nvSpPr>
        <p:spPr bwMode="auto">
          <a:xfrm>
            <a:off x="2438400" y="5560064"/>
            <a:ext cx="116410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err="1">
                <a:latin typeface="Times New Roman" panose="02020603050405020304" pitchFamily="18" charset="0"/>
                <a:cs typeface="Times New Roman" panose="02020603050405020304" pitchFamily="18" charset="0"/>
              </a:rPr>
              <a:t>L.pHead</a:t>
            </a:r>
            <a:endParaRPr lang="en-US" altLang="en-US" sz="2200"/>
          </a:p>
        </p:txBody>
      </p:sp>
      <p:sp>
        <p:nvSpPr>
          <p:cNvPr id="63" name="Rectangle 62"/>
          <p:cNvSpPr>
            <a:spLocks noChangeArrowheads="1"/>
          </p:cNvSpPr>
          <p:nvPr/>
        </p:nvSpPr>
        <p:spPr bwMode="auto">
          <a:xfrm>
            <a:off x="3786073" y="5581815"/>
            <a:ext cx="1167112" cy="430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err="1">
                <a:latin typeface="Times New Roman" panose="02020603050405020304" pitchFamily="18" charset="0"/>
                <a:cs typeface="Times New Roman" panose="02020603050405020304" pitchFamily="18" charset="0"/>
              </a:rPr>
              <a:t>L.pTail</a:t>
            </a:r>
            <a:endParaRPr lang="en-US" altLang="en-US" sz="2200"/>
          </a:p>
        </p:txBody>
      </p:sp>
      <p:sp>
        <p:nvSpPr>
          <p:cNvPr id="65" name="Rectangle 64"/>
          <p:cNvSpPr>
            <a:spLocks noChangeArrowheads="1"/>
          </p:cNvSpPr>
          <p:nvPr/>
        </p:nvSpPr>
        <p:spPr bwMode="auto">
          <a:xfrm>
            <a:off x="3480657" y="5857226"/>
            <a:ext cx="4042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800">
                <a:latin typeface="Times New Roman" panose="02020603050405020304" pitchFamily="18" charset="0"/>
                <a:cs typeface="Times New Roman" panose="02020603050405020304" pitchFamily="18" charset="0"/>
              </a:rPr>
              <a:t>L</a:t>
            </a:r>
            <a:endParaRPr lang="en-US" altLang="en-US" sz="2800"/>
          </a:p>
        </p:txBody>
      </p:sp>
      <p:cxnSp>
        <p:nvCxnSpPr>
          <p:cNvPr id="18" name="Straight Arrow Connector 17"/>
          <p:cNvCxnSpPr>
            <a:stCxn id="33" idx="3"/>
            <a:endCxn id="28" idx="1"/>
          </p:cNvCxnSpPr>
          <p:nvPr/>
        </p:nvCxnSpPr>
        <p:spPr>
          <a:xfrm flipV="1">
            <a:off x="4436579" y="3110244"/>
            <a:ext cx="530184" cy="503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3" idx="3"/>
            <a:endCxn id="27" idx="1"/>
          </p:cNvCxnSpPr>
          <p:nvPr/>
        </p:nvCxnSpPr>
        <p:spPr>
          <a:xfrm flipV="1">
            <a:off x="6554635" y="3107225"/>
            <a:ext cx="542308" cy="301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499284" y="2830123"/>
            <a:ext cx="666751"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5</a:t>
            </a:r>
          </a:p>
        </p:txBody>
      </p:sp>
      <p:sp>
        <p:nvSpPr>
          <p:cNvPr id="38" name="Rectangle 37"/>
          <p:cNvSpPr/>
          <p:nvPr/>
        </p:nvSpPr>
        <p:spPr>
          <a:xfrm>
            <a:off x="231043" y="2412327"/>
            <a:ext cx="1038459"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0xb80</a:t>
            </a:r>
          </a:p>
        </p:txBody>
      </p:sp>
      <p:sp>
        <p:nvSpPr>
          <p:cNvPr id="47" name="Rectangle 46"/>
          <p:cNvSpPr/>
          <p:nvPr/>
        </p:nvSpPr>
        <p:spPr>
          <a:xfrm>
            <a:off x="1164978" y="2830124"/>
            <a:ext cx="922401"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a:solidFill>
                  <a:schemeClr val="tx1"/>
                </a:solidFill>
                <a:latin typeface="Times New Roman" panose="02020603050405020304" pitchFamily="18" charset="0"/>
                <a:cs typeface="Times New Roman" panose="02020603050405020304" pitchFamily="18" charset="0"/>
              </a:rPr>
              <a:t>0xa68</a:t>
            </a:r>
          </a:p>
        </p:txBody>
      </p:sp>
      <p:sp>
        <p:nvSpPr>
          <p:cNvPr id="48" name="Rectangle 47"/>
          <p:cNvSpPr/>
          <p:nvPr/>
        </p:nvSpPr>
        <p:spPr>
          <a:xfrm>
            <a:off x="1051483" y="2425558"/>
            <a:ext cx="1034821"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0xb84</a:t>
            </a:r>
          </a:p>
        </p:txBody>
      </p:sp>
      <p:sp>
        <p:nvSpPr>
          <p:cNvPr id="50" name="Rectangle 49"/>
          <p:cNvSpPr/>
          <p:nvPr/>
        </p:nvSpPr>
        <p:spPr>
          <a:xfrm>
            <a:off x="2771800" y="5034109"/>
            <a:ext cx="944424" cy="55562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b="1">
                <a:solidFill>
                  <a:srgbClr val="FF0000"/>
                </a:solidFill>
                <a:latin typeface="Times New Roman" panose="02020603050405020304" pitchFamily="18" charset="0"/>
                <a:cs typeface="Times New Roman" panose="02020603050405020304" pitchFamily="18" charset="0"/>
              </a:rPr>
              <a:t>0xa68</a:t>
            </a:r>
          </a:p>
        </p:txBody>
      </p:sp>
      <p:cxnSp>
        <p:nvCxnSpPr>
          <p:cNvPr id="57" name="Connector: Curved 56"/>
          <p:cNvCxnSpPr>
            <a:cxnSpLocks/>
          </p:cNvCxnSpPr>
          <p:nvPr/>
        </p:nvCxnSpPr>
        <p:spPr>
          <a:xfrm rot="10800000">
            <a:off x="518607" y="3122851"/>
            <a:ext cx="2298191" cy="2215276"/>
          </a:xfrm>
          <a:prstGeom prst="curvedConnector3">
            <a:avLst>
              <a:gd name="adj1" fmla="val 102706"/>
            </a:avLst>
          </a:prstGeom>
          <a:ln w="38100">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1" name="Connector: Curved 60"/>
          <p:cNvCxnSpPr>
            <a:cxnSpLocks/>
            <a:stCxn id="53" idx="1"/>
            <a:endCxn id="29" idx="1"/>
          </p:cNvCxnSpPr>
          <p:nvPr/>
        </p:nvCxnSpPr>
        <p:spPr>
          <a:xfrm rot="10800000">
            <a:off x="2760179" y="3115281"/>
            <a:ext cx="20950" cy="2202454"/>
          </a:xfrm>
          <a:prstGeom prst="curvedConnector3">
            <a:avLst>
              <a:gd name="adj1" fmla="val 1191169"/>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62" name="Group 49"/>
          <p:cNvGrpSpPr>
            <a:grpSpLocks/>
          </p:cNvGrpSpPr>
          <p:nvPr/>
        </p:nvGrpSpPr>
        <p:grpSpPr bwMode="auto">
          <a:xfrm>
            <a:off x="652898" y="2417023"/>
            <a:ext cx="1342737" cy="1230904"/>
            <a:chOff x="2122" y="2568"/>
            <a:chExt cx="453" cy="408"/>
          </a:xfrm>
        </p:grpSpPr>
        <p:sp>
          <p:nvSpPr>
            <p:cNvPr id="64" name="Line 47"/>
            <p:cNvSpPr>
              <a:spLocks noChangeShapeType="1"/>
            </p:cNvSpPr>
            <p:nvPr/>
          </p:nvSpPr>
          <p:spPr bwMode="auto">
            <a:xfrm>
              <a:off x="2122" y="2568"/>
              <a:ext cx="408" cy="363"/>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 name="Line 48"/>
            <p:cNvSpPr>
              <a:spLocks noChangeShapeType="1"/>
            </p:cNvSpPr>
            <p:nvPr/>
          </p:nvSpPr>
          <p:spPr bwMode="auto">
            <a:xfrm flipH="1">
              <a:off x="2122" y="2568"/>
              <a:ext cx="453" cy="408"/>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cxnSp>
        <p:nvCxnSpPr>
          <p:cNvPr id="67" name="Straight Arrow Connector 66"/>
          <p:cNvCxnSpPr>
            <a:cxnSpLocks/>
          </p:cNvCxnSpPr>
          <p:nvPr/>
        </p:nvCxnSpPr>
        <p:spPr>
          <a:xfrm flipV="1">
            <a:off x="2083776" y="3099719"/>
            <a:ext cx="682863" cy="5479"/>
          </a:xfrm>
          <a:prstGeom prst="straightConnector1">
            <a:avLst/>
          </a:prstGeom>
          <a:ln w="19050">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536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a:t>Thuật toán hủy phần tử đứng sau phần tử Q</a:t>
            </a:r>
          </a:p>
        </p:txBody>
      </p:sp>
      <p:sp>
        <p:nvSpPr>
          <p:cNvPr id="302083" name="Rectangle 3"/>
          <p:cNvSpPr>
            <a:spLocks noGrp="1" noChangeArrowheads="1"/>
          </p:cNvSpPr>
          <p:nvPr>
            <p:ph idx="1"/>
          </p:nvPr>
        </p:nvSpPr>
        <p:spPr/>
        <p:txBody>
          <a:bodyPr>
            <a:normAutofit/>
          </a:bodyPr>
          <a:lstStyle/>
          <a:p>
            <a:pPr>
              <a:lnSpc>
                <a:spcPct val="120000"/>
              </a:lnSpc>
              <a:buFont typeface="Wingdings" pitchFamily="2" charset="2"/>
              <a:buChar char="Ø"/>
            </a:pPr>
            <a:r>
              <a:rPr lang="en-US" sz="2400" u="sng"/>
              <a:t>Bắt đầu</a:t>
            </a:r>
          </a:p>
          <a:p>
            <a:pPr lvl="1">
              <a:lnSpc>
                <a:spcPct val="120000"/>
              </a:lnSpc>
              <a:buFont typeface="Wingdings" pitchFamily="2" charset="2"/>
              <a:buNone/>
            </a:pPr>
            <a:r>
              <a:rPr lang="en-US" sz="2400"/>
              <a:t>Nếu (Q != NULL) thì:			// Q tồn tại trong List</a:t>
            </a:r>
          </a:p>
          <a:p>
            <a:pPr lvl="1">
              <a:lnSpc>
                <a:spcPct val="120000"/>
              </a:lnSpc>
              <a:buFont typeface="Wingdings" pitchFamily="2" charset="2"/>
              <a:buChar char="§"/>
            </a:pPr>
            <a:r>
              <a:rPr lang="en-US" sz="2400" u="sng"/>
              <a:t>B1</a:t>
            </a:r>
            <a:r>
              <a:rPr lang="en-US" sz="2400"/>
              <a:t>: p= Q -&gt;pNext;			// p là phần tử cần hủy</a:t>
            </a:r>
          </a:p>
          <a:p>
            <a:pPr lvl="1">
              <a:lnSpc>
                <a:spcPct val="120000"/>
              </a:lnSpc>
              <a:buFont typeface="Wingdings" pitchFamily="2" charset="2"/>
              <a:buChar char="§"/>
            </a:pPr>
            <a:r>
              <a:rPr lang="en-US" sz="2400" u="sng"/>
              <a:t>B2</a:t>
            </a:r>
            <a:r>
              <a:rPr lang="en-US" sz="2400"/>
              <a:t>: Nếu (p != NULL) thì 		// Q không là phần tử cuối</a:t>
            </a:r>
          </a:p>
          <a:p>
            <a:pPr lvl="1">
              <a:lnSpc>
                <a:spcPct val="120000"/>
              </a:lnSpc>
              <a:buFont typeface="Wingdings" pitchFamily="2" charset="2"/>
              <a:buNone/>
            </a:pPr>
            <a:r>
              <a:rPr lang="en-US" sz="2400"/>
              <a:t>			+ Q -&gt;pNext=p-&gt;pNext;	// tách p ra khỏi xâu</a:t>
            </a:r>
          </a:p>
          <a:p>
            <a:pPr lvl="1">
              <a:lnSpc>
                <a:spcPct val="120000"/>
              </a:lnSpc>
              <a:buFont typeface="Wingdings" pitchFamily="2" charset="2"/>
              <a:buNone/>
            </a:pPr>
            <a:r>
              <a:rPr lang="en-US" sz="2400"/>
              <a:t>			+ Nếu (p == pTail) 		// nút cần hủy là nút cuối</a:t>
            </a:r>
          </a:p>
          <a:p>
            <a:pPr lvl="1">
              <a:lnSpc>
                <a:spcPct val="120000"/>
              </a:lnSpc>
              <a:buFont typeface="Wingdings" pitchFamily="2" charset="2"/>
              <a:buNone/>
            </a:pPr>
            <a:r>
              <a:rPr lang="en-US" sz="2400"/>
              <a:t>				pTail= Q;</a:t>
            </a:r>
          </a:p>
          <a:p>
            <a:pPr lvl="1">
              <a:lnSpc>
                <a:spcPct val="120000"/>
              </a:lnSpc>
              <a:buFont typeface="Wingdings" pitchFamily="2" charset="2"/>
              <a:buNone/>
            </a:pPr>
            <a:r>
              <a:rPr lang="en-US" sz="2400"/>
              <a:t>			+ delete p;			// hủy p</a:t>
            </a:r>
          </a:p>
          <a:p>
            <a:pPr lvl="1">
              <a:lnSpc>
                <a:spcPct val="120000"/>
              </a:lnSpc>
              <a:buFont typeface="Wingdings" pitchFamily="2" charset="2"/>
              <a:buNone/>
            </a:pPr>
            <a:r>
              <a:rPr lang="en-US" sz="2400"/>
              <a:t>			</a:t>
            </a:r>
          </a:p>
        </p:txBody>
      </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42</a:t>
            </a:fld>
            <a:endParaRPr lang="en-US"/>
          </a:p>
        </p:txBody>
      </p:sp>
    </p:spTree>
    <p:extLst>
      <p:ext uri="{BB962C8B-B14F-4D97-AF65-F5344CB8AC3E}">
        <p14:creationId xmlns:p14="http://schemas.microsoft.com/office/powerpoint/2010/main" val="2874913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a:t>Thuật toán: Code C/C++ </a:t>
            </a:r>
          </a:p>
        </p:txBody>
      </p:sp>
      <p:sp>
        <p:nvSpPr>
          <p:cNvPr id="303107" name="Rectangle 3"/>
          <p:cNvSpPr>
            <a:spLocks noGrp="1" noChangeArrowheads="1"/>
          </p:cNvSpPr>
          <p:nvPr>
            <p:ph idx="1"/>
          </p:nvPr>
        </p:nvSpPr>
        <p:spPr/>
        <p:txBody>
          <a:bodyPr>
            <a:noAutofit/>
          </a:bodyPr>
          <a:lstStyle/>
          <a:p>
            <a:pPr marL="34290" indent="0">
              <a:buNone/>
            </a:pPr>
            <a:r>
              <a:rPr lang="en-US" sz="2000">
                <a:solidFill>
                  <a:srgbClr val="0000FF"/>
                </a:solidFill>
                <a:latin typeface="Consolas" panose="020B0609020204030204" pitchFamily="49" charset="0"/>
              </a:rPr>
              <a:t>bool</a:t>
            </a:r>
            <a:r>
              <a:rPr lang="en-US" sz="2000">
                <a:solidFill>
                  <a:srgbClr val="000000"/>
                </a:solidFill>
                <a:latin typeface="Consolas" panose="020B0609020204030204" pitchFamily="49" charset="0"/>
              </a:rPr>
              <a:t> </a:t>
            </a:r>
            <a:r>
              <a:rPr lang="en-US" sz="2000">
                <a:solidFill>
                  <a:srgbClr val="483D8B"/>
                </a:solidFill>
                <a:latin typeface="Consolas" panose="020B0609020204030204" pitchFamily="49" charset="0"/>
              </a:rPr>
              <a:t>RemoveAfterQ</a:t>
            </a:r>
            <a:r>
              <a:rPr lang="en-US" sz="2000">
                <a:solidFill>
                  <a:srgbClr val="000000"/>
                </a:solidFill>
                <a:latin typeface="Consolas" panose="020B0609020204030204" pitchFamily="49" charset="0"/>
              </a:rPr>
              <a:t>(</a:t>
            </a:r>
            <a:r>
              <a:rPr lang="en-US" sz="2000">
                <a:solidFill>
                  <a:srgbClr val="008B8B"/>
                </a:solidFill>
                <a:latin typeface="Consolas" panose="020B0609020204030204" pitchFamily="49" charset="0"/>
              </a:rPr>
              <a:t>LIST</a:t>
            </a:r>
            <a:r>
              <a:rPr lang="en-US" sz="2000">
                <a:solidFill>
                  <a:srgbClr val="000000"/>
                </a:solidFill>
                <a:latin typeface="Consolas" panose="020B0609020204030204" pitchFamily="49" charset="0"/>
              </a:rPr>
              <a:t> &amp;</a:t>
            </a:r>
            <a:r>
              <a:rPr lang="en-US" sz="2000">
                <a:solidFill>
                  <a:srgbClr val="808080"/>
                </a:solidFill>
                <a:latin typeface="Consolas" panose="020B0609020204030204" pitchFamily="49" charset="0"/>
              </a:rPr>
              <a:t>l</a:t>
            </a:r>
            <a:r>
              <a:rPr lang="en-US" sz="2000">
                <a:solidFill>
                  <a:srgbClr val="000000"/>
                </a:solidFill>
                <a:latin typeface="Consolas" panose="020B0609020204030204" pitchFamily="49" charset="0"/>
              </a:rPr>
              <a:t>, </a:t>
            </a:r>
            <a:r>
              <a:rPr lang="en-US" sz="2000">
                <a:solidFill>
                  <a:srgbClr val="008B8B"/>
                </a:solidFill>
                <a:latin typeface="Consolas" panose="020B0609020204030204" pitchFamily="49" charset="0"/>
              </a:rPr>
              <a:t>NODE</a:t>
            </a:r>
            <a:r>
              <a:rPr lang="en-US" sz="2000">
                <a:solidFill>
                  <a:srgbClr val="000000"/>
                </a:solidFill>
                <a:latin typeface="Consolas" panose="020B0609020204030204" pitchFamily="49" charset="0"/>
              </a:rPr>
              <a:t> *</a:t>
            </a:r>
            <a:r>
              <a:rPr lang="en-US" sz="2000">
                <a:solidFill>
                  <a:srgbClr val="808080"/>
                </a:solidFill>
                <a:latin typeface="Consolas" panose="020B0609020204030204" pitchFamily="49" charset="0"/>
              </a:rPr>
              <a:t>Q</a:t>
            </a:r>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int</a:t>
            </a:r>
            <a:r>
              <a:rPr lang="en-US" sz="2000">
                <a:solidFill>
                  <a:srgbClr val="000000"/>
                </a:solidFill>
                <a:latin typeface="Consolas" panose="020B0609020204030204" pitchFamily="49" charset="0"/>
              </a:rPr>
              <a:t> &amp;</a:t>
            </a:r>
            <a:r>
              <a:rPr lang="en-US" sz="2000">
                <a:solidFill>
                  <a:srgbClr val="808080"/>
                </a:solidFill>
                <a:latin typeface="Consolas" panose="020B0609020204030204" pitchFamily="49" charset="0"/>
              </a:rPr>
              <a:t>x</a:t>
            </a:r>
            <a:r>
              <a:rPr lang="en-US" sz="2000">
                <a:solidFill>
                  <a:srgbClr val="000000"/>
                </a:solidFill>
                <a:latin typeface="Consolas" panose="020B0609020204030204" pitchFamily="49" charset="0"/>
              </a:rPr>
              <a:t>) {</a:t>
            </a:r>
          </a:p>
          <a:p>
            <a:pPr marL="514350" lvl="2" indent="0">
              <a:buNone/>
            </a:pPr>
            <a:r>
              <a:rPr lang="en-US" sz="2000">
                <a:solidFill>
                  <a:srgbClr val="008B8B"/>
                </a:solidFill>
                <a:latin typeface="Consolas" panose="020B0609020204030204" pitchFamily="49" charset="0"/>
              </a:rPr>
              <a:t>NODE</a:t>
            </a:r>
            <a:r>
              <a:rPr lang="en-US" sz="2000">
                <a:solidFill>
                  <a:srgbClr val="000000"/>
                </a:solidFill>
                <a:latin typeface="Consolas" panose="020B0609020204030204" pitchFamily="49" charset="0"/>
              </a:rPr>
              <a:t> *p;</a:t>
            </a:r>
          </a:p>
          <a:p>
            <a:pPr marL="514350" lvl="2" indent="0">
              <a:buNone/>
            </a:pPr>
            <a:r>
              <a:rPr lang="en-US" sz="2000">
                <a:solidFill>
                  <a:srgbClr val="0000FF"/>
                </a:solidFill>
                <a:latin typeface="Consolas" panose="020B0609020204030204" pitchFamily="49" charset="0"/>
              </a:rPr>
              <a:t>if</a:t>
            </a:r>
            <a:r>
              <a:rPr lang="en-US" sz="2000">
                <a:solidFill>
                  <a:srgbClr val="000000"/>
                </a:solidFill>
                <a:latin typeface="Consolas" panose="020B0609020204030204" pitchFamily="49" charset="0"/>
              </a:rPr>
              <a:t> (</a:t>
            </a:r>
            <a:r>
              <a:rPr lang="en-US" sz="2000">
                <a:solidFill>
                  <a:srgbClr val="808080"/>
                </a:solidFill>
                <a:latin typeface="Consolas" panose="020B0609020204030204" pitchFamily="49" charset="0"/>
              </a:rPr>
              <a:t>Q</a:t>
            </a:r>
            <a:r>
              <a:rPr lang="en-US" sz="2000">
                <a:solidFill>
                  <a:srgbClr val="000000"/>
                </a:solidFill>
                <a:latin typeface="Consolas" panose="020B0609020204030204" pitchFamily="49" charset="0"/>
              </a:rPr>
              <a:t> != </a:t>
            </a:r>
            <a:r>
              <a:rPr lang="en-US" sz="2000">
                <a:solidFill>
                  <a:srgbClr val="6F008A"/>
                </a:solidFill>
                <a:latin typeface="Consolas" panose="020B0609020204030204" pitchFamily="49" charset="0"/>
              </a:rPr>
              <a:t>NULL</a:t>
            </a:r>
            <a:r>
              <a:rPr lang="en-US" sz="2000">
                <a:solidFill>
                  <a:srgbClr val="000000"/>
                </a:solidFill>
                <a:latin typeface="Consolas" panose="020B0609020204030204" pitchFamily="49" charset="0"/>
              </a:rPr>
              <a:t>) {</a:t>
            </a:r>
          </a:p>
          <a:p>
            <a:pPr marL="994410" lvl="4" indent="0">
              <a:buNone/>
            </a:pPr>
            <a:r>
              <a:rPr lang="en-US">
                <a:solidFill>
                  <a:srgbClr val="000000"/>
                </a:solidFill>
                <a:latin typeface="Consolas" panose="020B0609020204030204" pitchFamily="49" charset="0"/>
              </a:rPr>
              <a:t>p = </a:t>
            </a:r>
            <a:r>
              <a:rPr lang="en-US">
                <a:solidFill>
                  <a:srgbClr val="808080"/>
                </a:solidFill>
                <a:latin typeface="Consolas" panose="020B0609020204030204" pitchFamily="49" charset="0"/>
              </a:rPr>
              <a:t>Q</a:t>
            </a:r>
            <a:r>
              <a:rPr lang="en-US">
                <a:solidFill>
                  <a:srgbClr val="000000"/>
                </a:solidFill>
                <a:latin typeface="Consolas" panose="020B0609020204030204" pitchFamily="49" charset="0"/>
              </a:rPr>
              <a:t>-&gt;</a:t>
            </a:r>
            <a:r>
              <a:rPr lang="en-US">
                <a:solidFill>
                  <a:srgbClr val="8B0000"/>
                </a:solidFill>
                <a:latin typeface="Consolas" panose="020B0609020204030204" pitchFamily="49" charset="0"/>
              </a:rPr>
              <a:t>pNext</a:t>
            </a:r>
            <a:r>
              <a:rPr lang="en-US">
                <a:solidFill>
                  <a:srgbClr val="000000"/>
                </a:solidFill>
                <a:latin typeface="Consolas" panose="020B0609020204030204" pitchFamily="49" charset="0"/>
              </a:rPr>
              <a:t>;		</a:t>
            </a:r>
            <a:r>
              <a:rPr lang="en-US">
                <a:solidFill>
                  <a:srgbClr val="008000"/>
                </a:solidFill>
                <a:latin typeface="Consolas" panose="020B0609020204030204" pitchFamily="49" charset="0"/>
              </a:rPr>
              <a:t>// p là nút cần xoá</a:t>
            </a:r>
            <a:endParaRPr lang="en-US">
              <a:solidFill>
                <a:srgbClr val="000000"/>
              </a:solidFill>
              <a:latin typeface="Consolas" panose="020B0609020204030204" pitchFamily="49" charset="0"/>
            </a:endParaRPr>
          </a:p>
          <a:p>
            <a:pPr marL="994410" lvl="4" indent="0">
              <a:buNone/>
            </a:pP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(p != </a:t>
            </a:r>
            <a:r>
              <a:rPr lang="en-US">
                <a:solidFill>
                  <a:srgbClr val="6F008A"/>
                </a:solidFill>
                <a:latin typeface="Consolas" panose="020B0609020204030204" pitchFamily="49" charset="0"/>
              </a:rPr>
              <a:t>NULL</a:t>
            </a:r>
            <a:r>
              <a:rPr lang="en-US">
                <a:solidFill>
                  <a:srgbClr val="000000"/>
                </a:solidFill>
                <a:latin typeface="Consolas" panose="020B0609020204030204" pitchFamily="49" charset="0"/>
              </a:rPr>
              <a:t>) {		</a:t>
            </a:r>
            <a:r>
              <a:rPr lang="en-US">
                <a:solidFill>
                  <a:srgbClr val="008000"/>
                </a:solidFill>
                <a:latin typeface="Consolas" panose="020B0609020204030204" pitchFamily="49" charset="0"/>
              </a:rPr>
              <a:t>// q không phải là nút cuối</a:t>
            </a:r>
            <a:endParaRPr lang="en-US">
              <a:solidFill>
                <a:srgbClr val="000000"/>
              </a:solidFill>
              <a:latin typeface="Consolas" panose="020B0609020204030204" pitchFamily="49" charset="0"/>
            </a:endParaRPr>
          </a:p>
          <a:p>
            <a:pPr marL="1474470" lvl="6" indent="0">
              <a:buNone/>
            </a:pPr>
            <a:r>
              <a:rPr lang="en-US" sz="2000">
                <a:solidFill>
                  <a:srgbClr val="0000FF"/>
                </a:solidFill>
                <a:latin typeface="Consolas" panose="020B0609020204030204" pitchFamily="49" charset="0"/>
              </a:rPr>
              <a:t>if</a:t>
            </a:r>
            <a:r>
              <a:rPr lang="en-US" sz="2000">
                <a:solidFill>
                  <a:srgbClr val="000000"/>
                </a:solidFill>
                <a:latin typeface="Consolas" panose="020B0609020204030204" pitchFamily="49" charset="0"/>
              </a:rPr>
              <a:t> (p == </a:t>
            </a:r>
            <a:r>
              <a:rPr lang="en-US" sz="2000">
                <a:solidFill>
                  <a:srgbClr val="808080"/>
                </a:solidFill>
                <a:latin typeface="Consolas" panose="020B0609020204030204" pitchFamily="49" charset="0"/>
              </a:rPr>
              <a:t>l</a:t>
            </a:r>
            <a:r>
              <a:rPr lang="en-US" sz="2000">
                <a:solidFill>
                  <a:srgbClr val="000000"/>
                </a:solidFill>
                <a:latin typeface="Consolas" panose="020B0609020204030204" pitchFamily="49" charset="0"/>
              </a:rPr>
              <a:t>.</a:t>
            </a:r>
            <a:r>
              <a:rPr lang="en-US" sz="2000">
                <a:solidFill>
                  <a:srgbClr val="8B0000"/>
                </a:solidFill>
                <a:latin typeface="Consolas" panose="020B0609020204030204" pitchFamily="49" charset="0"/>
              </a:rPr>
              <a:t>pTail</a:t>
            </a:r>
            <a:r>
              <a:rPr lang="en-US" sz="2000">
                <a:solidFill>
                  <a:srgbClr val="000000"/>
                </a:solidFill>
                <a:latin typeface="Consolas" panose="020B0609020204030204" pitchFamily="49" charset="0"/>
              </a:rPr>
              <a:t>)	</a:t>
            </a:r>
            <a:r>
              <a:rPr lang="en-US" sz="2000">
                <a:solidFill>
                  <a:srgbClr val="008000"/>
                </a:solidFill>
                <a:latin typeface="Consolas" panose="020B0609020204030204" pitchFamily="49" charset="0"/>
              </a:rPr>
              <a:t>// nút cần xoá là nút cuối cùng </a:t>
            </a:r>
            <a:endParaRPr lang="en-US" sz="2000">
              <a:solidFill>
                <a:srgbClr val="000000"/>
              </a:solidFill>
              <a:latin typeface="Consolas" panose="020B0609020204030204" pitchFamily="49" charset="0"/>
            </a:endParaRPr>
          </a:p>
          <a:p>
            <a:pPr marL="1474470" lvl="6" indent="0">
              <a:buNone/>
            </a:pPr>
            <a:r>
              <a:rPr lang="en-US" sz="2000">
                <a:solidFill>
                  <a:srgbClr val="808080"/>
                </a:solidFill>
                <a:latin typeface="Consolas" panose="020B0609020204030204" pitchFamily="49" charset="0"/>
              </a:rPr>
              <a:t>	l</a:t>
            </a:r>
            <a:r>
              <a:rPr lang="en-US" sz="2000">
                <a:solidFill>
                  <a:srgbClr val="000000"/>
                </a:solidFill>
                <a:latin typeface="Consolas" panose="020B0609020204030204" pitchFamily="49" charset="0"/>
              </a:rPr>
              <a:t>.</a:t>
            </a:r>
            <a:r>
              <a:rPr lang="en-US" sz="2000">
                <a:solidFill>
                  <a:srgbClr val="8B0000"/>
                </a:solidFill>
                <a:latin typeface="Consolas" panose="020B0609020204030204" pitchFamily="49" charset="0"/>
              </a:rPr>
              <a:t>pTail</a:t>
            </a:r>
            <a:r>
              <a:rPr lang="en-US" sz="2000">
                <a:solidFill>
                  <a:srgbClr val="000000"/>
                </a:solidFill>
                <a:latin typeface="Consolas" panose="020B0609020204030204" pitchFamily="49" charset="0"/>
              </a:rPr>
              <a:t> = </a:t>
            </a:r>
            <a:r>
              <a:rPr lang="en-US" sz="2000">
                <a:solidFill>
                  <a:srgbClr val="808080"/>
                </a:solidFill>
                <a:latin typeface="Consolas" panose="020B0609020204030204" pitchFamily="49" charset="0"/>
              </a:rPr>
              <a:t>Q</a:t>
            </a:r>
            <a:r>
              <a:rPr lang="en-US" sz="2000">
                <a:solidFill>
                  <a:srgbClr val="000000"/>
                </a:solidFill>
                <a:latin typeface="Consolas" panose="020B0609020204030204" pitchFamily="49" charset="0"/>
              </a:rPr>
              <a:t>;	</a:t>
            </a:r>
            <a:r>
              <a:rPr lang="en-US" sz="2000">
                <a:solidFill>
                  <a:srgbClr val="008000"/>
                </a:solidFill>
                <a:latin typeface="Consolas" panose="020B0609020204030204" pitchFamily="49" charset="0"/>
              </a:rPr>
              <a:t>// cập nhật lại pTail</a:t>
            </a:r>
            <a:endParaRPr lang="en-US" sz="2000">
              <a:solidFill>
                <a:srgbClr val="000000"/>
              </a:solidFill>
              <a:latin typeface="Consolas" panose="020B0609020204030204" pitchFamily="49" charset="0"/>
            </a:endParaRPr>
          </a:p>
          <a:p>
            <a:pPr marL="1474470" lvl="6" indent="0">
              <a:buNone/>
            </a:pPr>
            <a:r>
              <a:rPr lang="en-US" sz="2000">
                <a:solidFill>
                  <a:srgbClr val="808080"/>
                </a:solidFill>
                <a:latin typeface="Consolas" panose="020B0609020204030204" pitchFamily="49" charset="0"/>
              </a:rPr>
              <a:t>Q</a:t>
            </a:r>
            <a:r>
              <a:rPr lang="en-US" sz="2000">
                <a:solidFill>
                  <a:srgbClr val="000000"/>
                </a:solidFill>
                <a:latin typeface="Consolas" panose="020B0609020204030204" pitchFamily="49" charset="0"/>
              </a:rPr>
              <a:t>-&gt;</a:t>
            </a:r>
            <a:r>
              <a:rPr lang="en-US" sz="2000">
                <a:solidFill>
                  <a:srgbClr val="8B0000"/>
                </a:solidFill>
                <a:latin typeface="Consolas" panose="020B0609020204030204" pitchFamily="49" charset="0"/>
              </a:rPr>
              <a:t>pNext</a:t>
            </a:r>
            <a:r>
              <a:rPr lang="en-US" sz="2000">
                <a:solidFill>
                  <a:srgbClr val="000000"/>
                </a:solidFill>
                <a:latin typeface="Consolas" panose="020B0609020204030204" pitchFamily="49" charset="0"/>
              </a:rPr>
              <a:t> = p-&gt;</a:t>
            </a:r>
            <a:r>
              <a:rPr lang="en-US" sz="2000">
                <a:solidFill>
                  <a:srgbClr val="8B0000"/>
                </a:solidFill>
                <a:latin typeface="Consolas" panose="020B0609020204030204" pitchFamily="49" charset="0"/>
              </a:rPr>
              <a:t>pNext</a:t>
            </a:r>
            <a:r>
              <a:rPr lang="en-US" sz="2000">
                <a:solidFill>
                  <a:srgbClr val="000000"/>
                </a:solidFill>
                <a:latin typeface="Consolas" panose="020B0609020204030204" pitchFamily="49" charset="0"/>
              </a:rPr>
              <a:t>; </a:t>
            </a:r>
          </a:p>
          <a:p>
            <a:pPr marL="1474470" lvl="6" indent="0">
              <a:buNone/>
            </a:pPr>
            <a:r>
              <a:rPr lang="en-US" sz="2000">
                <a:solidFill>
                  <a:srgbClr val="808080"/>
                </a:solidFill>
                <a:latin typeface="Consolas" panose="020B0609020204030204" pitchFamily="49" charset="0"/>
              </a:rPr>
              <a:t>x</a:t>
            </a:r>
            <a:r>
              <a:rPr lang="en-US" sz="2000">
                <a:solidFill>
                  <a:srgbClr val="000000"/>
                </a:solidFill>
                <a:latin typeface="Consolas" panose="020B0609020204030204" pitchFamily="49" charset="0"/>
              </a:rPr>
              <a:t> = p-&gt;</a:t>
            </a:r>
            <a:r>
              <a:rPr lang="en-US" sz="2000">
                <a:solidFill>
                  <a:srgbClr val="8B0000"/>
                </a:solidFill>
                <a:latin typeface="Consolas" panose="020B0609020204030204" pitchFamily="49" charset="0"/>
              </a:rPr>
              <a:t>info</a:t>
            </a:r>
            <a:r>
              <a:rPr lang="en-US" sz="2000">
                <a:solidFill>
                  <a:srgbClr val="000000"/>
                </a:solidFill>
                <a:latin typeface="Consolas" panose="020B0609020204030204" pitchFamily="49" charset="0"/>
              </a:rPr>
              <a:t>;</a:t>
            </a:r>
          </a:p>
          <a:p>
            <a:pPr marL="1474470" lvl="6" indent="0">
              <a:buNone/>
            </a:pPr>
            <a:r>
              <a:rPr lang="en-US" sz="2000">
                <a:solidFill>
                  <a:srgbClr val="0000FF"/>
                </a:solidFill>
                <a:latin typeface="Consolas" panose="020B0609020204030204" pitchFamily="49" charset="0"/>
              </a:rPr>
              <a:t>delete</a:t>
            </a:r>
            <a:r>
              <a:rPr lang="en-US" sz="2000">
                <a:solidFill>
                  <a:srgbClr val="000000"/>
                </a:solidFill>
                <a:latin typeface="Consolas" panose="020B0609020204030204" pitchFamily="49" charset="0"/>
              </a:rPr>
              <a:t> p;</a:t>
            </a:r>
          </a:p>
          <a:p>
            <a:pPr marL="994410" lvl="4" indent="0">
              <a:buNone/>
            </a:pPr>
            <a:r>
              <a:rPr lang="en-US">
                <a:solidFill>
                  <a:srgbClr val="000000"/>
                </a:solidFill>
                <a:latin typeface="Consolas" panose="020B0609020204030204" pitchFamily="49" charset="0"/>
              </a:rPr>
              <a:t>}</a:t>
            </a:r>
          </a:p>
          <a:p>
            <a:pPr marL="994410" lvl="4" indent="0">
              <a:buNone/>
            </a:pP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1;</a:t>
            </a:r>
          </a:p>
          <a:p>
            <a:pPr marL="514350" lvl="2" indent="0">
              <a:buNone/>
            </a:pPr>
            <a:r>
              <a:rPr lang="en-US" sz="2000">
                <a:solidFill>
                  <a:srgbClr val="000000"/>
                </a:solidFill>
                <a:latin typeface="Consolas" panose="020B0609020204030204" pitchFamily="49" charset="0"/>
              </a:rPr>
              <a:t>}</a:t>
            </a:r>
          </a:p>
          <a:p>
            <a:pPr marL="514350" lvl="2" indent="0">
              <a:buNone/>
            </a:pPr>
            <a:r>
              <a:rPr lang="en-US" sz="2000">
                <a:solidFill>
                  <a:srgbClr val="0000FF"/>
                </a:solidFill>
                <a:latin typeface="Consolas" panose="020B0609020204030204" pitchFamily="49" charset="0"/>
              </a:rPr>
              <a:t>return</a:t>
            </a:r>
            <a:r>
              <a:rPr lang="en-US" sz="2000">
                <a:solidFill>
                  <a:srgbClr val="000000"/>
                </a:solidFill>
                <a:latin typeface="Consolas" panose="020B0609020204030204" pitchFamily="49" charset="0"/>
              </a:rPr>
              <a:t> 0;</a:t>
            </a:r>
          </a:p>
          <a:p>
            <a:pPr marL="34290" indent="0">
              <a:buNone/>
            </a:pPr>
            <a:r>
              <a:rPr lang="en-US" sz="2000">
                <a:solidFill>
                  <a:srgbClr val="000000"/>
                </a:solidFill>
                <a:latin typeface="Consolas" panose="020B0609020204030204" pitchFamily="49" charset="0"/>
              </a:rPr>
              <a:t>}</a:t>
            </a:r>
            <a:endParaRPr lang="en-US" sz="2000"/>
          </a:p>
        </p:txBody>
      </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43</a:t>
            </a:fld>
            <a:endParaRPr lang="en-US"/>
          </a:p>
        </p:txBody>
      </p:sp>
    </p:spTree>
    <p:extLst>
      <p:ext uri="{BB962C8B-B14F-4D97-AF65-F5344CB8AC3E}">
        <p14:creationId xmlns:p14="http://schemas.microsoft.com/office/powerpoint/2010/main" val="2951315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noFill/>
          <a:ln/>
        </p:spPr>
        <p:txBody>
          <a:bodyPr vert="horz" lIns="91440" tIns="45720" rIns="91440" bIns="45720" rtlCol="0" anchor="b">
            <a:normAutofit/>
          </a:bodyPr>
          <a:lstStyle/>
          <a:p>
            <a:r>
              <a:rPr lang="en-US" sz="2400"/>
              <a:t>Thuật toán hủy phần tử đứng sau phần tử Q</a:t>
            </a:r>
            <a:r>
              <a:rPr lang="en-US" sz="2200">
                <a:solidFill>
                  <a:prstClr val="white"/>
                </a:solidFill>
              </a:rPr>
              <a:t>: Minh họa</a:t>
            </a:r>
            <a:endParaRPr lang="en-US" altLang="en-US"/>
          </a:p>
        </p:txBody>
      </p:sp>
      <p:sp>
        <p:nvSpPr>
          <p:cNvPr id="3" name="Content Placeholder 2"/>
          <p:cNvSpPr>
            <a:spLocks noGrp="1"/>
          </p:cNvSpPr>
          <p:nvPr>
            <p:ph idx="1"/>
          </p:nvPr>
        </p:nvSpPr>
        <p:spPr>
          <a:xfrm>
            <a:off x="197427" y="893619"/>
            <a:ext cx="8749146" cy="5527964"/>
          </a:xfrm>
        </p:spPr>
        <p:txBody>
          <a:bodyPr>
            <a:normAutofit/>
          </a:bodyPr>
          <a:lstStyle/>
          <a:p>
            <a:pPr lvl="1" algn="just">
              <a:defRPr/>
            </a:pPr>
            <a:r>
              <a:rPr lang="en-US" sz="2100"/>
              <a:t>Hủy phần tử đứng sau node có giá trị 6 trong danh sách: {5, 6, 9, 4}</a:t>
            </a:r>
            <a:endParaRPr lang="vi-VN" sz="2100"/>
          </a:p>
        </p:txBody>
      </p:sp>
      <p:sp>
        <p:nvSpPr>
          <p:cNvPr id="55300" name="Footer Placeholder 3"/>
          <p:cNvSpPr>
            <a:spLocks noGrp="1"/>
          </p:cNvSpPr>
          <p:nvPr>
            <p:ph type="ftr" sz="quarter" idx="11"/>
          </p:nvPr>
        </p:nvSpPr>
        <p:spPr bwMode="auto">
          <a:xfrm>
            <a:off x="197427" y="6544056"/>
            <a:ext cx="6355773" cy="2377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vi-VN" altLang="en-US">
                <a:solidFill>
                  <a:schemeClr val="bg1"/>
                </a:solidFill>
                <a:latin typeface="Tahoma" panose="020B0604030504040204" pitchFamily="34" charset="0"/>
              </a:rPr>
              <a:t>DSA</a:t>
            </a:r>
            <a:endParaRPr lang="en-US" altLang="en-US">
              <a:solidFill>
                <a:schemeClr val="bg1"/>
              </a:solidFill>
              <a:latin typeface="Tahoma" panose="020B0604030504040204" pitchFamily="34" charset="0"/>
            </a:endParaRPr>
          </a:p>
        </p:txBody>
      </p:sp>
      <p:sp>
        <p:nvSpPr>
          <p:cNvPr id="2" name="Slide Number Placeholder 1"/>
          <p:cNvSpPr>
            <a:spLocks noGrp="1"/>
          </p:cNvSpPr>
          <p:nvPr>
            <p:ph type="sldNum" sz="quarter" idx="12"/>
          </p:nvPr>
        </p:nvSpPr>
        <p:spPr/>
        <p:txBody>
          <a:bodyPr/>
          <a:lstStyle/>
          <a:p>
            <a:pPr>
              <a:defRPr/>
            </a:pPr>
            <a:fld id="{E5AF3471-6A55-4EC1-8B58-0AAF3FA86DEC}" type="slidenum">
              <a:rPr lang="en-US" smtClean="0"/>
              <a:pPr>
                <a:defRPr/>
              </a:pPr>
              <a:t>44</a:t>
            </a:fld>
            <a:endParaRPr lang="en-US"/>
          </a:p>
        </p:txBody>
      </p:sp>
      <p:sp>
        <p:nvSpPr>
          <p:cNvPr id="23" name="Rectangle 22"/>
          <p:cNvSpPr/>
          <p:nvPr/>
        </p:nvSpPr>
        <p:spPr>
          <a:xfrm>
            <a:off x="380999" y="1524001"/>
            <a:ext cx="8565573" cy="485644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24" name="Rectangle 23"/>
          <p:cNvSpPr>
            <a:spLocks noChangeArrowheads="1"/>
          </p:cNvSpPr>
          <p:nvPr/>
        </p:nvSpPr>
        <p:spPr bwMode="auto">
          <a:xfrm>
            <a:off x="328121" y="1461306"/>
            <a:ext cx="20970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a:latin typeface="Times New Roman" panose="02020603050405020304" pitchFamily="18" charset="0"/>
                <a:cs typeface="Times New Roman" panose="02020603050405020304" pitchFamily="18" charset="0"/>
              </a:rPr>
              <a:t>Memory Layout </a:t>
            </a:r>
            <a:endParaRPr lang="en-US" altLang="en-US" sz="2200"/>
          </a:p>
        </p:txBody>
      </p:sp>
      <p:sp>
        <p:nvSpPr>
          <p:cNvPr id="27" name="Rectangle 26"/>
          <p:cNvSpPr/>
          <p:nvPr/>
        </p:nvSpPr>
        <p:spPr>
          <a:xfrm>
            <a:off x="7096943" y="2830053"/>
            <a:ext cx="647700" cy="554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4</a:t>
            </a:r>
          </a:p>
        </p:txBody>
      </p:sp>
      <p:sp>
        <p:nvSpPr>
          <p:cNvPr id="28" name="Rectangle 27"/>
          <p:cNvSpPr/>
          <p:nvPr/>
        </p:nvSpPr>
        <p:spPr>
          <a:xfrm>
            <a:off x="4966763" y="2832663"/>
            <a:ext cx="647700" cy="5551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9</a:t>
            </a:r>
          </a:p>
        </p:txBody>
      </p:sp>
      <p:sp>
        <p:nvSpPr>
          <p:cNvPr id="29" name="Rectangle 28"/>
          <p:cNvSpPr/>
          <p:nvPr/>
        </p:nvSpPr>
        <p:spPr>
          <a:xfrm>
            <a:off x="2760179" y="2846165"/>
            <a:ext cx="647700" cy="5382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6</a:t>
            </a:r>
          </a:p>
        </p:txBody>
      </p:sp>
      <p:sp>
        <p:nvSpPr>
          <p:cNvPr id="39" name="Rectangle 38"/>
          <p:cNvSpPr/>
          <p:nvPr/>
        </p:nvSpPr>
        <p:spPr>
          <a:xfrm>
            <a:off x="6829212" y="2349408"/>
            <a:ext cx="1019388" cy="517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0x100</a:t>
            </a:r>
          </a:p>
        </p:txBody>
      </p:sp>
      <p:sp>
        <p:nvSpPr>
          <p:cNvPr id="40" name="Rectangle 39"/>
          <p:cNvSpPr/>
          <p:nvPr/>
        </p:nvSpPr>
        <p:spPr>
          <a:xfrm>
            <a:off x="4640367" y="2417023"/>
            <a:ext cx="974096" cy="515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0x200</a:t>
            </a:r>
          </a:p>
        </p:txBody>
      </p:sp>
      <p:sp>
        <p:nvSpPr>
          <p:cNvPr id="41" name="Rectangle 40"/>
          <p:cNvSpPr/>
          <p:nvPr/>
        </p:nvSpPr>
        <p:spPr>
          <a:xfrm>
            <a:off x="2133600" y="2412327"/>
            <a:ext cx="1287949" cy="5238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0xa68</a:t>
            </a:r>
          </a:p>
        </p:txBody>
      </p:sp>
      <p:sp>
        <p:nvSpPr>
          <p:cNvPr id="33" name="Rectangle 32"/>
          <p:cNvSpPr/>
          <p:nvPr/>
        </p:nvSpPr>
        <p:spPr>
          <a:xfrm>
            <a:off x="3406884" y="2846165"/>
            <a:ext cx="1029695" cy="5382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0x200</a:t>
            </a:r>
          </a:p>
        </p:txBody>
      </p:sp>
      <p:sp>
        <p:nvSpPr>
          <p:cNvPr id="35" name="Rectangle 34"/>
          <p:cNvSpPr/>
          <p:nvPr/>
        </p:nvSpPr>
        <p:spPr>
          <a:xfrm>
            <a:off x="3295471" y="2412327"/>
            <a:ext cx="1141108" cy="5595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0xa6c</a:t>
            </a:r>
          </a:p>
        </p:txBody>
      </p:sp>
      <p:sp>
        <p:nvSpPr>
          <p:cNvPr id="43" name="Rectangle 42"/>
          <p:cNvSpPr/>
          <p:nvPr/>
        </p:nvSpPr>
        <p:spPr>
          <a:xfrm>
            <a:off x="5614462" y="2832663"/>
            <a:ext cx="940173" cy="5551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0x100</a:t>
            </a:r>
          </a:p>
        </p:txBody>
      </p:sp>
      <p:sp>
        <p:nvSpPr>
          <p:cNvPr id="44" name="Rectangle 43"/>
          <p:cNvSpPr/>
          <p:nvPr/>
        </p:nvSpPr>
        <p:spPr>
          <a:xfrm>
            <a:off x="5482991" y="2417023"/>
            <a:ext cx="1163388" cy="515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0x204</a:t>
            </a:r>
          </a:p>
        </p:txBody>
      </p:sp>
      <p:sp>
        <p:nvSpPr>
          <p:cNvPr id="45" name="Rectangle 44"/>
          <p:cNvSpPr/>
          <p:nvPr/>
        </p:nvSpPr>
        <p:spPr>
          <a:xfrm>
            <a:off x="7744642" y="2830053"/>
            <a:ext cx="989281" cy="554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NULL</a:t>
            </a:r>
          </a:p>
        </p:txBody>
      </p:sp>
      <p:sp>
        <p:nvSpPr>
          <p:cNvPr id="46" name="Rectangle 45"/>
          <p:cNvSpPr/>
          <p:nvPr/>
        </p:nvSpPr>
        <p:spPr>
          <a:xfrm>
            <a:off x="7642247" y="2349408"/>
            <a:ext cx="1120753" cy="517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0x104</a:t>
            </a:r>
          </a:p>
        </p:txBody>
      </p:sp>
      <p:sp>
        <p:nvSpPr>
          <p:cNvPr id="53" name="Rectangle 52"/>
          <p:cNvSpPr/>
          <p:nvPr/>
        </p:nvSpPr>
        <p:spPr>
          <a:xfrm>
            <a:off x="2781129" y="5039923"/>
            <a:ext cx="903349"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0xb80</a:t>
            </a:r>
          </a:p>
        </p:txBody>
      </p:sp>
      <p:sp>
        <p:nvSpPr>
          <p:cNvPr id="54" name="Rectangle 53"/>
          <p:cNvSpPr/>
          <p:nvPr/>
        </p:nvSpPr>
        <p:spPr>
          <a:xfrm>
            <a:off x="2585426" y="4622127"/>
            <a:ext cx="1038459"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0x960</a:t>
            </a:r>
          </a:p>
        </p:txBody>
      </p:sp>
      <p:sp>
        <p:nvSpPr>
          <p:cNvPr id="55" name="Rectangle 54"/>
          <p:cNvSpPr/>
          <p:nvPr/>
        </p:nvSpPr>
        <p:spPr>
          <a:xfrm>
            <a:off x="3682796" y="5039924"/>
            <a:ext cx="944424"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0x100</a:t>
            </a:r>
          </a:p>
        </p:txBody>
      </p:sp>
      <p:sp>
        <p:nvSpPr>
          <p:cNvPr id="56" name="Rectangle 55"/>
          <p:cNvSpPr/>
          <p:nvPr/>
        </p:nvSpPr>
        <p:spPr>
          <a:xfrm>
            <a:off x="3510407" y="4635358"/>
            <a:ext cx="1034821"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0x964</a:t>
            </a:r>
          </a:p>
        </p:txBody>
      </p:sp>
      <p:cxnSp>
        <p:nvCxnSpPr>
          <p:cNvPr id="7" name="Connector: Curved 6"/>
          <p:cNvCxnSpPr>
            <a:cxnSpLocks/>
            <a:stCxn id="55" idx="3"/>
            <a:endCxn id="27" idx="1"/>
          </p:cNvCxnSpPr>
          <p:nvPr/>
        </p:nvCxnSpPr>
        <p:spPr>
          <a:xfrm flipV="1">
            <a:off x="4627220" y="3107225"/>
            <a:ext cx="2469723" cy="2210511"/>
          </a:xfrm>
          <a:prstGeom prst="curvedConnector3">
            <a:avLst>
              <a:gd name="adj1" fmla="val 81735"/>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a:spLocks noChangeArrowheads="1"/>
          </p:cNvSpPr>
          <p:nvPr/>
        </p:nvSpPr>
        <p:spPr bwMode="auto">
          <a:xfrm>
            <a:off x="2438400" y="5560064"/>
            <a:ext cx="116410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err="1">
                <a:latin typeface="Times New Roman" panose="02020603050405020304" pitchFamily="18" charset="0"/>
                <a:cs typeface="Times New Roman" panose="02020603050405020304" pitchFamily="18" charset="0"/>
              </a:rPr>
              <a:t>L.pHead</a:t>
            </a:r>
            <a:endParaRPr lang="en-US" altLang="en-US" sz="2200"/>
          </a:p>
        </p:txBody>
      </p:sp>
      <p:sp>
        <p:nvSpPr>
          <p:cNvPr id="63" name="Rectangle 62"/>
          <p:cNvSpPr>
            <a:spLocks noChangeArrowheads="1"/>
          </p:cNvSpPr>
          <p:nvPr/>
        </p:nvSpPr>
        <p:spPr bwMode="auto">
          <a:xfrm>
            <a:off x="3786073" y="5581815"/>
            <a:ext cx="1167112" cy="430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err="1">
                <a:latin typeface="Times New Roman" panose="02020603050405020304" pitchFamily="18" charset="0"/>
                <a:cs typeface="Times New Roman" panose="02020603050405020304" pitchFamily="18" charset="0"/>
              </a:rPr>
              <a:t>L.pTail</a:t>
            </a:r>
            <a:endParaRPr lang="en-US" altLang="en-US" sz="2200"/>
          </a:p>
        </p:txBody>
      </p:sp>
      <p:sp>
        <p:nvSpPr>
          <p:cNvPr id="65" name="Rectangle 64"/>
          <p:cNvSpPr>
            <a:spLocks noChangeArrowheads="1"/>
          </p:cNvSpPr>
          <p:nvPr/>
        </p:nvSpPr>
        <p:spPr bwMode="auto">
          <a:xfrm>
            <a:off x="3480657" y="5857226"/>
            <a:ext cx="4042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800">
                <a:latin typeface="Times New Roman" panose="02020603050405020304" pitchFamily="18" charset="0"/>
                <a:cs typeface="Times New Roman" panose="02020603050405020304" pitchFamily="18" charset="0"/>
              </a:rPr>
              <a:t>L</a:t>
            </a:r>
            <a:endParaRPr lang="en-US" altLang="en-US" sz="2800"/>
          </a:p>
        </p:txBody>
      </p:sp>
      <p:cxnSp>
        <p:nvCxnSpPr>
          <p:cNvPr id="18" name="Straight Arrow Connector 17"/>
          <p:cNvCxnSpPr>
            <a:stCxn id="33" idx="3"/>
            <a:endCxn id="28" idx="1"/>
          </p:cNvCxnSpPr>
          <p:nvPr/>
        </p:nvCxnSpPr>
        <p:spPr>
          <a:xfrm flipV="1">
            <a:off x="4436579" y="3110244"/>
            <a:ext cx="530184" cy="503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3" idx="3"/>
            <a:endCxn id="27" idx="1"/>
          </p:cNvCxnSpPr>
          <p:nvPr/>
        </p:nvCxnSpPr>
        <p:spPr>
          <a:xfrm flipV="1">
            <a:off x="6554635" y="3107225"/>
            <a:ext cx="542308" cy="301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499284" y="2830123"/>
            <a:ext cx="666751"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5</a:t>
            </a:r>
          </a:p>
        </p:txBody>
      </p:sp>
      <p:sp>
        <p:nvSpPr>
          <p:cNvPr id="38" name="Rectangle 37"/>
          <p:cNvSpPr/>
          <p:nvPr/>
        </p:nvSpPr>
        <p:spPr>
          <a:xfrm>
            <a:off x="231043" y="2412327"/>
            <a:ext cx="1038459"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0xb80</a:t>
            </a:r>
          </a:p>
        </p:txBody>
      </p:sp>
      <p:sp>
        <p:nvSpPr>
          <p:cNvPr id="47" name="Rectangle 46"/>
          <p:cNvSpPr/>
          <p:nvPr/>
        </p:nvSpPr>
        <p:spPr>
          <a:xfrm>
            <a:off x="1164978" y="2830124"/>
            <a:ext cx="922401"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a:solidFill>
                  <a:schemeClr val="tx1"/>
                </a:solidFill>
                <a:latin typeface="Times New Roman" panose="02020603050405020304" pitchFamily="18" charset="0"/>
                <a:cs typeface="Times New Roman" panose="02020603050405020304" pitchFamily="18" charset="0"/>
              </a:rPr>
              <a:t>0xa68</a:t>
            </a:r>
          </a:p>
        </p:txBody>
      </p:sp>
      <p:sp>
        <p:nvSpPr>
          <p:cNvPr id="48" name="Rectangle 47"/>
          <p:cNvSpPr/>
          <p:nvPr/>
        </p:nvSpPr>
        <p:spPr>
          <a:xfrm>
            <a:off x="1051483" y="2425558"/>
            <a:ext cx="1034821"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0xb84</a:t>
            </a:r>
          </a:p>
        </p:txBody>
      </p:sp>
      <p:cxnSp>
        <p:nvCxnSpPr>
          <p:cNvPr id="49" name="Straight Arrow Connector 48"/>
          <p:cNvCxnSpPr>
            <a:cxnSpLocks/>
            <a:stCxn id="47" idx="3"/>
          </p:cNvCxnSpPr>
          <p:nvPr/>
        </p:nvCxnSpPr>
        <p:spPr>
          <a:xfrm flipV="1">
            <a:off x="2087379" y="3102457"/>
            <a:ext cx="682863" cy="547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ctor: Curved 58"/>
          <p:cNvCxnSpPr>
            <a:cxnSpLocks/>
            <a:stCxn id="53" idx="1"/>
          </p:cNvCxnSpPr>
          <p:nvPr/>
        </p:nvCxnSpPr>
        <p:spPr>
          <a:xfrm rot="10800000">
            <a:off x="482939" y="3102459"/>
            <a:ext cx="2298191" cy="2215276"/>
          </a:xfrm>
          <a:prstGeom prst="curvedConnector3">
            <a:avLst>
              <a:gd name="adj1" fmla="val 102706"/>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nvGrpSpPr>
          <p:cNvPr id="62" name="Group 49"/>
          <p:cNvGrpSpPr>
            <a:grpSpLocks/>
          </p:cNvGrpSpPr>
          <p:nvPr/>
        </p:nvGrpSpPr>
        <p:grpSpPr bwMode="auto">
          <a:xfrm>
            <a:off x="5138705" y="2532537"/>
            <a:ext cx="1342737" cy="1230904"/>
            <a:chOff x="2122" y="2568"/>
            <a:chExt cx="453" cy="408"/>
          </a:xfrm>
        </p:grpSpPr>
        <p:sp>
          <p:nvSpPr>
            <p:cNvPr id="64" name="Line 47"/>
            <p:cNvSpPr>
              <a:spLocks noChangeShapeType="1"/>
            </p:cNvSpPr>
            <p:nvPr/>
          </p:nvSpPr>
          <p:spPr bwMode="auto">
            <a:xfrm>
              <a:off x="2122" y="2568"/>
              <a:ext cx="408" cy="363"/>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 name="Line 48"/>
            <p:cNvSpPr>
              <a:spLocks noChangeShapeType="1"/>
            </p:cNvSpPr>
            <p:nvPr/>
          </p:nvSpPr>
          <p:spPr bwMode="auto">
            <a:xfrm flipH="1">
              <a:off x="2122" y="2568"/>
              <a:ext cx="453" cy="408"/>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cxnSp>
        <p:nvCxnSpPr>
          <p:cNvPr id="67" name="Straight Arrow Connector 66"/>
          <p:cNvCxnSpPr>
            <a:cxnSpLocks/>
          </p:cNvCxnSpPr>
          <p:nvPr/>
        </p:nvCxnSpPr>
        <p:spPr>
          <a:xfrm flipV="1">
            <a:off x="2095064" y="3100849"/>
            <a:ext cx="682863" cy="5479"/>
          </a:xfrm>
          <a:prstGeom prst="straightConnector1">
            <a:avLst/>
          </a:prstGeom>
          <a:ln w="19050">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a:spLocks noChangeArrowheads="1"/>
          </p:cNvSpPr>
          <p:nvPr/>
        </p:nvSpPr>
        <p:spPr bwMode="auto">
          <a:xfrm>
            <a:off x="2707818" y="3512705"/>
            <a:ext cx="311495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a:solidFill>
                  <a:srgbClr val="FF0000"/>
                </a:solidFill>
                <a:latin typeface="Times New Roman" panose="02020603050405020304" pitchFamily="18" charset="0"/>
                <a:cs typeface="Times New Roman" panose="02020603050405020304" pitchFamily="18" charset="0"/>
              </a:rPr>
              <a:t>(2) Q-&gt;pNext = p-&gt;pNext</a:t>
            </a:r>
            <a:endParaRPr lang="en-US" altLang="en-US" sz="2200">
              <a:solidFill>
                <a:srgbClr val="FF0000"/>
              </a:solidFill>
            </a:endParaRPr>
          </a:p>
        </p:txBody>
      </p:sp>
      <p:sp>
        <p:nvSpPr>
          <p:cNvPr id="52" name="Rectangle 51"/>
          <p:cNvSpPr>
            <a:spLocks noChangeArrowheads="1"/>
          </p:cNvSpPr>
          <p:nvPr/>
        </p:nvSpPr>
        <p:spPr bwMode="auto">
          <a:xfrm>
            <a:off x="6171973" y="3426156"/>
            <a:ext cx="147027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a:solidFill>
                  <a:srgbClr val="FF0000"/>
                </a:solidFill>
                <a:latin typeface="Times New Roman" panose="02020603050405020304" pitchFamily="18" charset="0"/>
                <a:cs typeface="Times New Roman" panose="02020603050405020304" pitchFamily="18" charset="0"/>
              </a:rPr>
              <a:t>(3) delete p</a:t>
            </a:r>
            <a:endParaRPr lang="en-US" altLang="en-US" sz="2200">
              <a:solidFill>
                <a:srgbClr val="FF0000"/>
              </a:solidFill>
            </a:endParaRPr>
          </a:p>
        </p:txBody>
      </p:sp>
      <p:sp>
        <p:nvSpPr>
          <p:cNvPr id="58" name="Rectangle 57"/>
          <p:cNvSpPr>
            <a:spLocks noChangeArrowheads="1"/>
          </p:cNvSpPr>
          <p:nvPr/>
        </p:nvSpPr>
        <p:spPr bwMode="auto">
          <a:xfrm>
            <a:off x="2922005" y="2096465"/>
            <a:ext cx="4443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800">
                <a:solidFill>
                  <a:srgbClr val="FF0000"/>
                </a:solidFill>
                <a:latin typeface="Times New Roman" panose="02020603050405020304" pitchFamily="18" charset="0"/>
                <a:cs typeface="Times New Roman" panose="02020603050405020304" pitchFamily="18" charset="0"/>
              </a:rPr>
              <a:t>Q</a:t>
            </a:r>
            <a:endParaRPr lang="en-US" altLang="en-US" sz="2800">
              <a:solidFill>
                <a:srgbClr val="FF0000"/>
              </a:solidFill>
            </a:endParaRPr>
          </a:p>
        </p:txBody>
      </p:sp>
      <p:sp>
        <p:nvSpPr>
          <p:cNvPr id="84" name="Rectangle 83"/>
          <p:cNvSpPr>
            <a:spLocks noChangeArrowheads="1"/>
          </p:cNvSpPr>
          <p:nvPr/>
        </p:nvSpPr>
        <p:spPr bwMode="auto">
          <a:xfrm>
            <a:off x="4692503" y="2154985"/>
            <a:ext cx="217239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a:solidFill>
                  <a:srgbClr val="FF0000"/>
                </a:solidFill>
                <a:latin typeface="Times New Roman" panose="02020603050405020304" pitchFamily="18" charset="0"/>
                <a:cs typeface="Times New Roman" panose="02020603050405020304" pitchFamily="18" charset="0"/>
              </a:rPr>
              <a:t>(1) p = Q-&gt;pNext</a:t>
            </a:r>
          </a:p>
        </p:txBody>
      </p:sp>
      <p:cxnSp>
        <p:nvCxnSpPr>
          <p:cNvPr id="100" name="Straight Arrow Connector 99"/>
          <p:cNvCxnSpPr>
            <a:cxnSpLocks/>
          </p:cNvCxnSpPr>
          <p:nvPr/>
        </p:nvCxnSpPr>
        <p:spPr>
          <a:xfrm flipV="1">
            <a:off x="4448516" y="3119447"/>
            <a:ext cx="2660364" cy="805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3406883" y="2855610"/>
            <a:ext cx="1029695" cy="5382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rgbClr val="FF0000"/>
                </a:solidFill>
                <a:latin typeface="Times New Roman" panose="02020603050405020304" pitchFamily="18" charset="0"/>
                <a:cs typeface="Times New Roman" panose="02020603050405020304" pitchFamily="18" charset="0"/>
              </a:rPr>
              <a:t>0x100</a:t>
            </a:r>
          </a:p>
        </p:txBody>
      </p:sp>
    </p:spTree>
    <p:extLst>
      <p:ext uri="{BB962C8B-B14F-4D97-AF65-F5344CB8AC3E}">
        <p14:creationId xmlns:p14="http://schemas.microsoft.com/office/powerpoint/2010/main" val="2194271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500"/>
                                        <p:tgtEl>
                                          <p:spTgt spid="3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fade">
                                      <p:cBhvr>
                                        <p:cTn id="31" dur="500"/>
                                        <p:tgtEl>
                                          <p:spTgt spid="4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4"/>
                                        </p:tgtEl>
                                        <p:attrNameLst>
                                          <p:attrName>style.visibility</p:attrName>
                                        </p:attrNameLst>
                                      </p:cBhvr>
                                      <p:to>
                                        <p:strVal val="visible"/>
                                      </p:to>
                                    </p:set>
                                    <p:animEffect transition="in" filter="fade">
                                      <p:cBhvr>
                                        <p:cTn id="34" dur="500"/>
                                        <p:tgtEl>
                                          <p:spTgt spid="4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fade">
                                      <p:cBhvr>
                                        <p:cTn id="37" dur="500"/>
                                        <p:tgtEl>
                                          <p:spTgt spid="4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fade">
                                      <p:cBhvr>
                                        <p:cTn id="40" dur="500"/>
                                        <p:tgtEl>
                                          <p:spTgt spid="4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fade">
                                      <p:cBhvr>
                                        <p:cTn id="43" dur="500"/>
                                        <p:tgtEl>
                                          <p:spTgt spid="5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fade">
                                      <p:cBhvr>
                                        <p:cTn id="46" dur="500"/>
                                        <p:tgtEl>
                                          <p:spTgt spid="5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fade">
                                      <p:cBhvr>
                                        <p:cTn id="49" dur="500"/>
                                        <p:tgtEl>
                                          <p:spTgt spid="5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fade">
                                      <p:cBhvr>
                                        <p:cTn id="52" dur="500"/>
                                        <p:tgtEl>
                                          <p:spTgt spid="56"/>
                                        </p:tgtEl>
                                      </p:cBhvr>
                                    </p:animEffect>
                                  </p:childTnLst>
                                </p:cTn>
                              </p:par>
                              <p:par>
                                <p:cTn id="53" presetID="10" presetClass="entr" presetSubtype="0" fill="hold" nodeType="with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500"/>
                                        <p:tgtEl>
                                          <p:spTgt spid="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0"/>
                                        </p:tgtEl>
                                        <p:attrNameLst>
                                          <p:attrName>style.visibility</p:attrName>
                                        </p:attrNameLst>
                                      </p:cBhvr>
                                      <p:to>
                                        <p:strVal val="visible"/>
                                      </p:to>
                                    </p:set>
                                    <p:animEffect transition="in" filter="fade">
                                      <p:cBhvr>
                                        <p:cTn id="58" dur="500"/>
                                        <p:tgtEl>
                                          <p:spTgt spid="6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3"/>
                                        </p:tgtEl>
                                        <p:attrNameLst>
                                          <p:attrName>style.visibility</p:attrName>
                                        </p:attrNameLst>
                                      </p:cBhvr>
                                      <p:to>
                                        <p:strVal val="visible"/>
                                      </p:to>
                                    </p:set>
                                    <p:animEffect transition="in" filter="fade">
                                      <p:cBhvr>
                                        <p:cTn id="61" dur="500"/>
                                        <p:tgtEl>
                                          <p:spTgt spid="63"/>
                                        </p:tgtEl>
                                      </p:cBhvr>
                                    </p:animEffect>
                                  </p:childTnLst>
                                </p:cTn>
                              </p:par>
                              <p:par>
                                <p:cTn id="62" presetID="10" presetClass="entr" presetSubtype="0" fill="hold" nodeType="with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500"/>
                                        <p:tgtEl>
                                          <p:spTgt spid="18"/>
                                        </p:tgtEl>
                                      </p:cBhvr>
                                    </p:animEffect>
                                  </p:childTnLst>
                                </p:cTn>
                              </p:par>
                              <p:par>
                                <p:cTn id="65" presetID="10" presetClass="entr" presetSubtype="0" fill="hold" nodeType="with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500"/>
                                        <p:tgtEl>
                                          <p:spTgt spid="2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fade">
                                      <p:cBhvr>
                                        <p:cTn id="70" dur="500"/>
                                        <p:tgtEl>
                                          <p:spTgt spid="3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fade">
                                      <p:cBhvr>
                                        <p:cTn id="73" dur="500"/>
                                        <p:tgtEl>
                                          <p:spTgt spid="3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7"/>
                                        </p:tgtEl>
                                        <p:attrNameLst>
                                          <p:attrName>style.visibility</p:attrName>
                                        </p:attrNameLst>
                                      </p:cBhvr>
                                      <p:to>
                                        <p:strVal val="visible"/>
                                      </p:to>
                                    </p:set>
                                    <p:animEffect transition="in" filter="fade">
                                      <p:cBhvr>
                                        <p:cTn id="76" dur="500"/>
                                        <p:tgtEl>
                                          <p:spTgt spid="4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8"/>
                                        </p:tgtEl>
                                        <p:attrNameLst>
                                          <p:attrName>style.visibility</p:attrName>
                                        </p:attrNameLst>
                                      </p:cBhvr>
                                      <p:to>
                                        <p:strVal val="visible"/>
                                      </p:to>
                                    </p:set>
                                    <p:animEffect transition="in" filter="fade">
                                      <p:cBhvr>
                                        <p:cTn id="79" dur="500"/>
                                        <p:tgtEl>
                                          <p:spTgt spid="4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8"/>
                                        </p:tgtEl>
                                        <p:attrNameLst>
                                          <p:attrName>style.visibility</p:attrName>
                                        </p:attrNameLst>
                                      </p:cBhvr>
                                      <p:to>
                                        <p:strVal val="visible"/>
                                      </p:to>
                                    </p:set>
                                    <p:animEffect transition="in" filter="fade">
                                      <p:cBhvr>
                                        <p:cTn id="82" dur="500"/>
                                        <p:tgtEl>
                                          <p:spTgt spid="58"/>
                                        </p:tgtEl>
                                      </p:cBhvr>
                                    </p:animEffect>
                                  </p:childTnLst>
                                </p:cTn>
                              </p:par>
                              <p:par>
                                <p:cTn id="83" presetID="10" presetClass="entr" presetSubtype="0" fill="hold" nodeType="withEffect">
                                  <p:stCondLst>
                                    <p:cond delay="0"/>
                                  </p:stCondLst>
                                  <p:childTnLst>
                                    <p:set>
                                      <p:cBhvr>
                                        <p:cTn id="84" dur="1" fill="hold">
                                          <p:stCondLst>
                                            <p:cond delay="0"/>
                                          </p:stCondLst>
                                        </p:cTn>
                                        <p:tgtEl>
                                          <p:spTgt spid="49"/>
                                        </p:tgtEl>
                                        <p:attrNameLst>
                                          <p:attrName>style.visibility</p:attrName>
                                        </p:attrNameLst>
                                      </p:cBhvr>
                                      <p:to>
                                        <p:strVal val="visible"/>
                                      </p:to>
                                    </p:set>
                                    <p:animEffect transition="in" filter="fade">
                                      <p:cBhvr>
                                        <p:cTn id="85" dur="500"/>
                                        <p:tgtEl>
                                          <p:spTgt spid="49"/>
                                        </p:tgtEl>
                                      </p:cBhvr>
                                    </p:animEffect>
                                  </p:childTnLst>
                                </p:cTn>
                              </p:par>
                              <p:par>
                                <p:cTn id="86" presetID="10" presetClass="entr" presetSubtype="0" fill="hold" nodeType="withEffect">
                                  <p:stCondLst>
                                    <p:cond delay="0"/>
                                  </p:stCondLst>
                                  <p:childTnLst>
                                    <p:set>
                                      <p:cBhvr>
                                        <p:cTn id="87" dur="1" fill="hold">
                                          <p:stCondLst>
                                            <p:cond delay="0"/>
                                          </p:stCondLst>
                                        </p:cTn>
                                        <p:tgtEl>
                                          <p:spTgt spid="59"/>
                                        </p:tgtEl>
                                        <p:attrNameLst>
                                          <p:attrName>style.visibility</p:attrName>
                                        </p:attrNameLst>
                                      </p:cBhvr>
                                      <p:to>
                                        <p:strVal val="visible"/>
                                      </p:to>
                                    </p:set>
                                    <p:animEffect transition="in" filter="fade">
                                      <p:cBhvr>
                                        <p:cTn id="88" dur="500"/>
                                        <p:tgtEl>
                                          <p:spTgt spid="59"/>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65"/>
                                        </p:tgtEl>
                                        <p:attrNameLst>
                                          <p:attrName>style.visibility</p:attrName>
                                        </p:attrNameLst>
                                      </p:cBhvr>
                                      <p:to>
                                        <p:strVal val="visible"/>
                                      </p:to>
                                    </p:set>
                                    <p:animEffect transition="in" filter="fade">
                                      <p:cBhvr>
                                        <p:cTn id="91" dur="500"/>
                                        <p:tgtEl>
                                          <p:spTgt spid="65"/>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84"/>
                                        </p:tgtEl>
                                        <p:attrNameLst>
                                          <p:attrName>style.visibility</p:attrName>
                                        </p:attrNameLst>
                                      </p:cBhvr>
                                      <p:to>
                                        <p:strVal val="visible"/>
                                      </p:to>
                                    </p:set>
                                    <p:animEffect transition="in" filter="fade">
                                      <p:cBhvr>
                                        <p:cTn id="96" dur="500"/>
                                        <p:tgtEl>
                                          <p:spTgt spid="84"/>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51"/>
                                        </p:tgtEl>
                                        <p:attrNameLst>
                                          <p:attrName>style.visibility</p:attrName>
                                        </p:attrNameLst>
                                      </p:cBhvr>
                                      <p:to>
                                        <p:strVal val="visible"/>
                                      </p:to>
                                    </p:set>
                                    <p:animEffect transition="in" filter="fade">
                                      <p:cBhvr>
                                        <p:cTn id="101" dur="500"/>
                                        <p:tgtEl>
                                          <p:spTgt spid="51"/>
                                        </p:tgtEl>
                                      </p:cBhvr>
                                    </p:animEffect>
                                  </p:childTnLst>
                                </p:cTn>
                              </p:par>
                              <p:par>
                                <p:cTn id="102" presetID="1" presetClass="exit" presetSubtype="0" fill="hold" nodeType="withEffect">
                                  <p:stCondLst>
                                    <p:cond delay="500"/>
                                  </p:stCondLst>
                                  <p:childTnLst>
                                    <p:set>
                                      <p:cBhvr>
                                        <p:cTn id="103" dur="1" fill="hold">
                                          <p:stCondLst>
                                            <p:cond delay="0"/>
                                          </p:stCondLst>
                                        </p:cTn>
                                        <p:tgtEl>
                                          <p:spTgt spid="18"/>
                                        </p:tgtEl>
                                        <p:attrNameLst>
                                          <p:attrName>style.visibility</p:attrName>
                                        </p:attrNameLst>
                                      </p:cBhvr>
                                      <p:to>
                                        <p:strVal val="hidden"/>
                                      </p:to>
                                    </p:set>
                                  </p:childTnLst>
                                </p:cTn>
                              </p:par>
                              <p:par>
                                <p:cTn id="104" presetID="10" presetClass="entr" presetSubtype="0" fill="hold" nodeType="withEffect">
                                  <p:stCondLst>
                                    <p:cond delay="1000"/>
                                  </p:stCondLst>
                                  <p:childTnLst>
                                    <p:set>
                                      <p:cBhvr>
                                        <p:cTn id="105" dur="1" fill="hold">
                                          <p:stCondLst>
                                            <p:cond delay="0"/>
                                          </p:stCondLst>
                                        </p:cTn>
                                        <p:tgtEl>
                                          <p:spTgt spid="100"/>
                                        </p:tgtEl>
                                        <p:attrNameLst>
                                          <p:attrName>style.visibility</p:attrName>
                                        </p:attrNameLst>
                                      </p:cBhvr>
                                      <p:to>
                                        <p:strVal val="visible"/>
                                      </p:to>
                                    </p:set>
                                    <p:animEffect transition="in" filter="fade">
                                      <p:cBhvr>
                                        <p:cTn id="106" dur="600"/>
                                        <p:tgtEl>
                                          <p:spTgt spid="100"/>
                                        </p:tgtEl>
                                      </p:cBhvr>
                                    </p:animEffect>
                                  </p:childTnLst>
                                </p:cTn>
                              </p:par>
                              <p:par>
                                <p:cTn id="107" presetID="10" presetClass="entr" presetSubtype="0" fill="hold" grpId="0" nodeType="withEffect">
                                  <p:stCondLst>
                                    <p:cond delay="1750"/>
                                  </p:stCondLst>
                                  <p:childTnLst>
                                    <p:set>
                                      <p:cBhvr>
                                        <p:cTn id="108" dur="1" fill="hold">
                                          <p:stCondLst>
                                            <p:cond delay="0"/>
                                          </p:stCondLst>
                                        </p:cTn>
                                        <p:tgtEl>
                                          <p:spTgt spid="104"/>
                                        </p:tgtEl>
                                        <p:attrNameLst>
                                          <p:attrName>style.visibility</p:attrName>
                                        </p:attrNameLst>
                                      </p:cBhvr>
                                      <p:to>
                                        <p:strVal val="visible"/>
                                      </p:to>
                                    </p:set>
                                    <p:animEffect transition="in" filter="fade">
                                      <p:cBhvr>
                                        <p:cTn id="109" dur="400"/>
                                        <p:tgtEl>
                                          <p:spTgt spid="104"/>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52"/>
                                        </p:tgtEl>
                                        <p:attrNameLst>
                                          <p:attrName>style.visibility</p:attrName>
                                        </p:attrNameLst>
                                      </p:cBhvr>
                                      <p:to>
                                        <p:strVal val="visible"/>
                                      </p:to>
                                    </p:set>
                                    <p:animEffect transition="in" filter="fade">
                                      <p:cBhvr>
                                        <p:cTn id="114" dur="500"/>
                                        <p:tgtEl>
                                          <p:spTgt spid="52"/>
                                        </p:tgtEl>
                                      </p:cBhvr>
                                    </p:animEffect>
                                  </p:childTnLst>
                                </p:cTn>
                              </p:par>
                              <p:par>
                                <p:cTn id="115" presetID="6" presetClass="entr" presetSubtype="16" fill="hold" nodeType="withEffect">
                                  <p:stCondLst>
                                    <p:cond delay="500"/>
                                  </p:stCondLst>
                                  <p:childTnLst>
                                    <p:set>
                                      <p:cBhvr>
                                        <p:cTn id="116" dur="1" fill="hold">
                                          <p:stCondLst>
                                            <p:cond delay="0"/>
                                          </p:stCondLst>
                                        </p:cTn>
                                        <p:tgtEl>
                                          <p:spTgt spid="62"/>
                                        </p:tgtEl>
                                        <p:attrNameLst>
                                          <p:attrName>style.visibility</p:attrName>
                                        </p:attrNameLst>
                                      </p:cBhvr>
                                      <p:to>
                                        <p:strVal val="visible"/>
                                      </p:to>
                                    </p:set>
                                    <p:animEffect transition="in" filter="circle(in)">
                                      <p:cBhvr>
                                        <p:cTn id="117" dur="2000"/>
                                        <p:tgtEl>
                                          <p:spTgt spid="62"/>
                                        </p:tgtEl>
                                      </p:cBhvr>
                                    </p:animEffect>
                                  </p:childTnLst>
                                </p:cTn>
                              </p:par>
                              <p:par>
                                <p:cTn id="118" presetID="3" presetClass="exit" presetSubtype="10" fill="hold" nodeType="withEffect">
                                  <p:stCondLst>
                                    <p:cond delay="1900"/>
                                  </p:stCondLst>
                                  <p:childTnLst>
                                    <p:animEffect transition="out" filter="blinds(horizontal)">
                                      <p:cBhvr>
                                        <p:cTn id="119" dur="500"/>
                                        <p:tgtEl>
                                          <p:spTgt spid="49"/>
                                        </p:tgtEl>
                                      </p:cBhvr>
                                    </p:animEffect>
                                    <p:set>
                                      <p:cBhvr>
                                        <p:cTn id="120" dur="1" fill="hold">
                                          <p:stCondLst>
                                            <p:cond delay="499"/>
                                          </p:stCondLst>
                                        </p:cTn>
                                        <p:tgtEl>
                                          <p:spTgt spid="49"/>
                                        </p:tgtEl>
                                        <p:attrNameLst>
                                          <p:attrName>style.visibility</p:attrName>
                                        </p:attrNameLst>
                                      </p:cBhvr>
                                      <p:to>
                                        <p:strVal val="hidden"/>
                                      </p:to>
                                    </p:set>
                                  </p:childTnLst>
                                </p:cTn>
                              </p:par>
                              <p:par>
                                <p:cTn id="121" presetID="10" presetClass="entr" presetSubtype="0" fill="hold" nodeType="withEffect">
                                  <p:stCondLst>
                                    <p:cond delay="2600"/>
                                  </p:stCondLst>
                                  <p:childTnLst>
                                    <p:set>
                                      <p:cBhvr>
                                        <p:cTn id="122" dur="1" fill="hold">
                                          <p:stCondLst>
                                            <p:cond delay="0"/>
                                          </p:stCondLst>
                                        </p:cTn>
                                        <p:tgtEl>
                                          <p:spTgt spid="67"/>
                                        </p:tgtEl>
                                        <p:attrNameLst>
                                          <p:attrName>style.visibility</p:attrName>
                                        </p:attrNameLst>
                                      </p:cBhvr>
                                      <p:to>
                                        <p:strVal val="visible"/>
                                      </p:to>
                                    </p:set>
                                    <p:animEffect transition="in" filter="fade">
                                      <p:cBhvr>
                                        <p:cTn id="123"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9" grpId="0"/>
      <p:bldP spid="40" grpId="0"/>
      <p:bldP spid="41" grpId="0"/>
      <p:bldP spid="33" grpId="0" animBg="1"/>
      <p:bldP spid="35" grpId="0"/>
      <p:bldP spid="43" grpId="0" animBg="1"/>
      <p:bldP spid="44" grpId="0"/>
      <p:bldP spid="45" grpId="0" animBg="1"/>
      <p:bldP spid="46" grpId="0"/>
      <p:bldP spid="53" grpId="0" animBg="1"/>
      <p:bldP spid="54" grpId="0"/>
      <p:bldP spid="55" grpId="0" animBg="1"/>
      <p:bldP spid="56" grpId="0"/>
      <p:bldP spid="60" grpId="0"/>
      <p:bldP spid="63" grpId="0"/>
      <p:bldP spid="65" grpId="0"/>
      <p:bldP spid="37" grpId="0" animBg="1"/>
      <p:bldP spid="38" grpId="0"/>
      <p:bldP spid="47" grpId="0" animBg="1"/>
      <p:bldP spid="48" grpId="0"/>
      <p:bldP spid="51" grpId="0"/>
      <p:bldP spid="52" grpId="0"/>
      <p:bldP spid="58" grpId="0"/>
      <p:bldP spid="84" grpId="0"/>
      <p:bldP spid="10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noFill/>
          <a:ln/>
        </p:spPr>
        <p:txBody>
          <a:bodyPr vert="horz" lIns="91440" tIns="45720" rIns="91440" bIns="45720" rtlCol="0" anchor="b">
            <a:normAutofit/>
          </a:bodyPr>
          <a:lstStyle/>
          <a:p>
            <a:r>
              <a:rPr lang="en-US" sz="2400"/>
              <a:t>Thuật toán hủy phần tử đứng sau phần tử Q</a:t>
            </a:r>
            <a:r>
              <a:rPr lang="en-US" sz="2200">
                <a:solidFill>
                  <a:prstClr val="white"/>
                </a:solidFill>
              </a:rPr>
              <a:t>: Minh họa</a:t>
            </a:r>
            <a:endParaRPr lang="en-US" altLang="en-US"/>
          </a:p>
        </p:txBody>
      </p:sp>
      <p:sp>
        <p:nvSpPr>
          <p:cNvPr id="3" name="Content Placeholder 2"/>
          <p:cNvSpPr>
            <a:spLocks noGrp="1"/>
          </p:cNvSpPr>
          <p:nvPr>
            <p:ph idx="1"/>
          </p:nvPr>
        </p:nvSpPr>
        <p:spPr>
          <a:xfrm>
            <a:off x="197427" y="893619"/>
            <a:ext cx="8749146" cy="5527964"/>
          </a:xfrm>
        </p:spPr>
        <p:txBody>
          <a:bodyPr>
            <a:normAutofit/>
          </a:bodyPr>
          <a:lstStyle/>
          <a:p>
            <a:pPr lvl="1" algn="just">
              <a:defRPr/>
            </a:pPr>
            <a:r>
              <a:rPr lang="en-US" sz="2100"/>
              <a:t>Hủy phần tử đứng sau node có giá trị 6 trong danh sách: {5, 6, 9, 4}</a:t>
            </a:r>
            <a:endParaRPr lang="vi-VN" sz="2100"/>
          </a:p>
        </p:txBody>
      </p:sp>
      <p:sp>
        <p:nvSpPr>
          <p:cNvPr id="55300" name="Footer Placeholder 3"/>
          <p:cNvSpPr>
            <a:spLocks noGrp="1"/>
          </p:cNvSpPr>
          <p:nvPr>
            <p:ph type="ftr" sz="quarter" idx="11"/>
          </p:nvPr>
        </p:nvSpPr>
        <p:spPr bwMode="auto">
          <a:xfrm>
            <a:off x="197427" y="6544056"/>
            <a:ext cx="6355773" cy="2377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vi-VN" altLang="en-US">
                <a:solidFill>
                  <a:schemeClr val="bg1"/>
                </a:solidFill>
                <a:latin typeface="Tahoma" panose="020B0604030504040204" pitchFamily="34" charset="0"/>
              </a:rPr>
              <a:t>DSA</a:t>
            </a:r>
            <a:endParaRPr lang="en-US" altLang="en-US">
              <a:solidFill>
                <a:schemeClr val="bg1"/>
              </a:solidFill>
              <a:latin typeface="Tahoma" panose="020B0604030504040204" pitchFamily="34" charset="0"/>
            </a:endParaRPr>
          </a:p>
        </p:txBody>
      </p:sp>
      <p:sp>
        <p:nvSpPr>
          <p:cNvPr id="2" name="Slide Number Placeholder 1"/>
          <p:cNvSpPr>
            <a:spLocks noGrp="1"/>
          </p:cNvSpPr>
          <p:nvPr>
            <p:ph type="sldNum" sz="quarter" idx="12"/>
          </p:nvPr>
        </p:nvSpPr>
        <p:spPr/>
        <p:txBody>
          <a:bodyPr/>
          <a:lstStyle/>
          <a:p>
            <a:pPr>
              <a:defRPr/>
            </a:pPr>
            <a:fld id="{E5AF3471-6A55-4EC1-8B58-0AAF3FA86DEC}" type="slidenum">
              <a:rPr lang="en-US" smtClean="0"/>
              <a:pPr>
                <a:defRPr/>
              </a:pPr>
              <a:t>45</a:t>
            </a:fld>
            <a:endParaRPr lang="en-US"/>
          </a:p>
        </p:txBody>
      </p:sp>
      <p:sp>
        <p:nvSpPr>
          <p:cNvPr id="23" name="Rectangle 22"/>
          <p:cNvSpPr/>
          <p:nvPr/>
        </p:nvSpPr>
        <p:spPr>
          <a:xfrm>
            <a:off x="380999" y="1524001"/>
            <a:ext cx="8565573" cy="485644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24" name="Rectangle 23"/>
          <p:cNvSpPr>
            <a:spLocks noChangeArrowheads="1"/>
          </p:cNvSpPr>
          <p:nvPr/>
        </p:nvSpPr>
        <p:spPr bwMode="auto">
          <a:xfrm>
            <a:off x="328121" y="1461306"/>
            <a:ext cx="20970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a:latin typeface="Times New Roman" panose="02020603050405020304" pitchFamily="18" charset="0"/>
                <a:cs typeface="Times New Roman" panose="02020603050405020304" pitchFamily="18" charset="0"/>
              </a:rPr>
              <a:t>Memory Layout </a:t>
            </a:r>
            <a:endParaRPr lang="en-US" altLang="en-US" sz="2200"/>
          </a:p>
        </p:txBody>
      </p:sp>
      <p:sp>
        <p:nvSpPr>
          <p:cNvPr id="27" name="Rectangle 26"/>
          <p:cNvSpPr/>
          <p:nvPr/>
        </p:nvSpPr>
        <p:spPr>
          <a:xfrm>
            <a:off x="7096943" y="2830053"/>
            <a:ext cx="647700" cy="554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4</a:t>
            </a:r>
          </a:p>
        </p:txBody>
      </p:sp>
      <p:sp>
        <p:nvSpPr>
          <p:cNvPr id="29" name="Rectangle 28"/>
          <p:cNvSpPr/>
          <p:nvPr/>
        </p:nvSpPr>
        <p:spPr>
          <a:xfrm>
            <a:off x="2760179" y="2846165"/>
            <a:ext cx="647700" cy="5382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6</a:t>
            </a:r>
          </a:p>
        </p:txBody>
      </p:sp>
      <p:sp>
        <p:nvSpPr>
          <p:cNvPr id="39" name="Rectangle 38"/>
          <p:cNvSpPr/>
          <p:nvPr/>
        </p:nvSpPr>
        <p:spPr>
          <a:xfrm>
            <a:off x="6829212" y="2349408"/>
            <a:ext cx="1019388" cy="517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0x100</a:t>
            </a:r>
          </a:p>
        </p:txBody>
      </p:sp>
      <p:sp>
        <p:nvSpPr>
          <p:cNvPr id="41" name="Rectangle 40"/>
          <p:cNvSpPr/>
          <p:nvPr/>
        </p:nvSpPr>
        <p:spPr>
          <a:xfrm>
            <a:off x="2133600" y="2412327"/>
            <a:ext cx="1287949" cy="5238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0xa68</a:t>
            </a:r>
          </a:p>
        </p:txBody>
      </p:sp>
      <p:sp>
        <p:nvSpPr>
          <p:cNvPr id="33" name="Rectangle 32"/>
          <p:cNvSpPr/>
          <p:nvPr/>
        </p:nvSpPr>
        <p:spPr>
          <a:xfrm>
            <a:off x="3406884" y="2846165"/>
            <a:ext cx="1029695" cy="5382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rgbClr val="FF0000"/>
                </a:solidFill>
                <a:latin typeface="Times New Roman" panose="02020603050405020304" pitchFamily="18" charset="0"/>
                <a:cs typeface="Times New Roman" panose="02020603050405020304" pitchFamily="18" charset="0"/>
              </a:rPr>
              <a:t>0x100</a:t>
            </a:r>
          </a:p>
        </p:txBody>
      </p:sp>
      <p:sp>
        <p:nvSpPr>
          <p:cNvPr id="35" name="Rectangle 34"/>
          <p:cNvSpPr/>
          <p:nvPr/>
        </p:nvSpPr>
        <p:spPr>
          <a:xfrm>
            <a:off x="3295471" y="2412327"/>
            <a:ext cx="1141108" cy="5595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0xa6c</a:t>
            </a:r>
          </a:p>
        </p:txBody>
      </p:sp>
      <p:sp>
        <p:nvSpPr>
          <p:cNvPr id="45" name="Rectangle 44"/>
          <p:cNvSpPr/>
          <p:nvPr/>
        </p:nvSpPr>
        <p:spPr>
          <a:xfrm>
            <a:off x="7744642" y="2830053"/>
            <a:ext cx="989281" cy="554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NULL</a:t>
            </a:r>
          </a:p>
        </p:txBody>
      </p:sp>
      <p:sp>
        <p:nvSpPr>
          <p:cNvPr id="46" name="Rectangle 45"/>
          <p:cNvSpPr/>
          <p:nvPr/>
        </p:nvSpPr>
        <p:spPr>
          <a:xfrm>
            <a:off x="7642247" y="2349408"/>
            <a:ext cx="1120753" cy="517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0x104</a:t>
            </a:r>
          </a:p>
        </p:txBody>
      </p:sp>
      <p:sp>
        <p:nvSpPr>
          <p:cNvPr id="53" name="Rectangle 52"/>
          <p:cNvSpPr/>
          <p:nvPr/>
        </p:nvSpPr>
        <p:spPr>
          <a:xfrm>
            <a:off x="2781129" y="5039923"/>
            <a:ext cx="903349"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0xb80</a:t>
            </a:r>
          </a:p>
        </p:txBody>
      </p:sp>
      <p:sp>
        <p:nvSpPr>
          <p:cNvPr id="54" name="Rectangle 53"/>
          <p:cNvSpPr/>
          <p:nvPr/>
        </p:nvSpPr>
        <p:spPr>
          <a:xfrm>
            <a:off x="2585426" y="4622127"/>
            <a:ext cx="1038459"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0x960</a:t>
            </a:r>
          </a:p>
        </p:txBody>
      </p:sp>
      <p:sp>
        <p:nvSpPr>
          <p:cNvPr id="55" name="Rectangle 54"/>
          <p:cNvSpPr/>
          <p:nvPr/>
        </p:nvSpPr>
        <p:spPr>
          <a:xfrm>
            <a:off x="3682796" y="5039924"/>
            <a:ext cx="944424"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0x100</a:t>
            </a:r>
          </a:p>
        </p:txBody>
      </p:sp>
      <p:sp>
        <p:nvSpPr>
          <p:cNvPr id="56" name="Rectangle 55"/>
          <p:cNvSpPr/>
          <p:nvPr/>
        </p:nvSpPr>
        <p:spPr>
          <a:xfrm>
            <a:off x="3510407" y="4635358"/>
            <a:ext cx="1034821"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0x964</a:t>
            </a:r>
          </a:p>
        </p:txBody>
      </p:sp>
      <p:cxnSp>
        <p:nvCxnSpPr>
          <p:cNvPr id="7" name="Connector: Curved 6"/>
          <p:cNvCxnSpPr>
            <a:cxnSpLocks/>
            <a:stCxn id="55" idx="3"/>
            <a:endCxn id="27" idx="1"/>
          </p:cNvCxnSpPr>
          <p:nvPr/>
        </p:nvCxnSpPr>
        <p:spPr>
          <a:xfrm flipV="1">
            <a:off x="4627220" y="3107225"/>
            <a:ext cx="2469723" cy="2210511"/>
          </a:xfrm>
          <a:prstGeom prst="curvedConnector3">
            <a:avLst>
              <a:gd name="adj1" fmla="val 81735"/>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a:spLocks noChangeArrowheads="1"/>
          </p:cNvSpPr>
          <p:nvPr/>
        </p:nvSpPr>
        <p:spPr bwMode="auto">
          <a:xfrm>
            <a:off x="2438400" y="5560064"/>
            <a:ext cx="116410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err="1">
                <a:latin typeface="Times New Roman" panose="02020603050405020304" pitchFamily="18" charset="0"/>
                <a:cs typeface="Times New Roman" panose="02020603050405020304" pitchFamily="18" charset="0"/>
              </a:rPr>
              <a:t>L.pHead</a:t>
            </a:r>
            <a:endParaRPr lang="en-US" altLang="en-US" sz="2200"/>
          </a:p>
        </p:txBody>
      </p:sp>
      <p:sp>
        <p:nvSpPr>
          <p:cNvPr id="63" name="Rectangle 62"/>
          <p:cNvSpPr>
            <a:spLocks noChangeArrowheads="1"/>
          </p:cNvSpPr>
          <p:nvPr/>
        </p:nvSpPr>
        <p:spPr bwMode="auto">
          <a:xfrm>
            <a:off x="3786073" y="5581815"/>
            <a:ext cx="1167112" cy="430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err="1">
                <a:latin typeface="Times New Roman" panose="02020603050405020304" pitchFamily="18" charset="0"/>
                <a:cs typeface="Times New Roman" panose="02020603050405020304" pitchFamily="18" charset="0"/>
              </a:rPr>
              <a:t>L.pTail</a:t>
            </a:r>
            <a:endParaRPr lang="en-US" altLang="en-US" sz="2200"/>
          </a:p>
        </p:txBody>
      </p:sp>
      <p:sp>
        <p:nvSpPr>
          <p:cNvPr id="65" name="Rectangle 64"/>
          <p:cNvSpPr>
            <a:spLocks noChangeArrowheads="1"/>
          </p:cNvSpPr>
          <p:nvPr/>
        </p:nvSpPr>
        <p:spPr bwMode="auto">
          <a:xfrm>
            <a:off x="3480657" y="5857226"/>
            <a:ext cx="4042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800">
                <a:latin typeface="Times New Roman" panose="02020603050405020304" pitchFamily="18" charset="0"/>
                <a:cs typeface="Times New Roman" panose="02020603050405020304" pitchFamily="18" charset="0"/>
              </a:rPr>
              <a:t>L</a:t>
            </a:r>
            <a:endParaRPr lang="en-US" altLang="en-US" sz="2800"/>
          </a:p>
        </p:txBody>
      </p:sp>
      <p:sp>
        <p:nvSpPr>
          <p:cNvPr id="37" name="Rectangle 36"/>
          <p:cNvSpPr/>
          <p:nvPr/>
        </p:nvSpPr>
        <p:spPr>
          <a:xfrm>
            <a:off x="499284" y="2830123"/>
            <a:ext cx="666751"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5</a:t>
            </a:r>
          </a:p>
        </p:txBody>
      </p:sp>
      <p:sp>
        <p:nvSpPr>
          <p:cNvPr id="38" name="Rectangle 37"/>
          <p:cNvSpPr/>
          <p:nvPr/>
        </p:nvSpPr>
        <p:spPr>
          <a:xfrm>
            <a:off x="231043" y="2412327"/>
            <a:ext cx="1038459"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0xb80</a:t>
            </a:r>
          </a:p>
        </p:txBody>
      </p:sp>
      <p:sp>
        <p:nvSpPr>
          <p:cNvPr id="47" name="Rectangle 46"/>
          <p:cNvSpPr/>
          <p:nvPr/>
        </p:nvSpPr>
        <p:spPr>
          <a:xfrm>
            <a:off x="1164978" y="2830124"/>
            <a:ext cx="922401"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a:solidFill>
                  <a:schemeClr val="tx1"/>
                </a:solidFill>
                <a:latin typeface="Times New Roman" panose="02020603050405020304" pitchFamily="18" charset="0"/>
                <a:cs typeface="Times New Roman" panose="02020603050405020304" pitchFamily="18" charset="0"/>
              </a:rPr>
              <a:t>0xa68</a:t>
            </a:r>
          </a:p>
        </p:txBody>
      </p:sp>
      <p:sp>
        <p:nvSpPr>
          <p:cNvPr id="48" name="Rectangle 47"/>
          <p:cNvSpPr/>
          <p:nvPr/>
        </p:nvSpPr>
        <p:spPr>
          <a:xfrm>
            <a:off x="1051483" y="2425558"/>
            <a:ext cx="1034821"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0xb84</a:t>
            </a:r>
          </a:p>
        </p:txBody>
      </p:sp>
      <p:cxnSp>
        <p:nvCxnSpPr>
          <p:cNvPr id="49" name="Straight Arrow Connector 48"/>
          <p:cNvCxnSpPr>
            <a:cxnSpLocks/>
            <a:stCxn id="47" idx="3"/>
          </p:cNvCxnSpPr>
          <p:nvPr/>
        </p:nvCxnSpPr>
        <p:spPr>
          <a:xfrm flipV="1">
            <a:off x="2087379" y="3102457"/>
            <a:ext cx="682863" cy="547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ctor: Curved 58"/>
          <p:cNvCxnSpPr>
            <a:cxnSpLocks/>
            <a:stCxn id="53" idx="1"/>
          </p:cNvCxnSpPr>
          <p:nvPr/>
        </p:nvCxnSpPr>
        <p:spPr>
          <a:xfrm rot="10800000">
            <a:off x="482939" y="3102459"/>
            <a:ext cx="2298191" cy="2215276"/>
          </a:xfrm>
          <a:prstGeom prst="curvedConnector3">
            <a:avLst>
              <a:gd name="adj1" fmla="val 102706"/>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cxnSpLocks/>
          </p:cNvCxnSpPr>
          <p:nvPr/>
        </p:nvCxnSpPr>
        <p:spPr>
          <a:xfrm flipV="1">
            <a:off x="2095064" y="3100849"/>
            <a:ext cx="682863" cy="5479"/>
          </a:xfrm>
          <a:prstGeom prst="straightConnector1">
            <a:avLst/>
          </a:prstGeom>
          <a:ln w="19050">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8" name="Rectangle 57"/>
          <p:cNvSpPr>
            <a:spLocks noChangeArrowheads="1"/>
          </p:cNvSpPr>
          <p:nvPr/>
        </p:nvSpPr>
        <p:spPr bwMode="auto">
          <a:xfrm>
            <a:off x="2922005" y="2096465"/>
            <a:ext cx="4443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800">
                <a:solidFill>
                  <a:srgbClr val="FF0000"/>
                </a:solidFill>
                <a:latin typeface="Times New Roman" panose="02020603050405020304" pitchFamily="18" charset="0"/>
                <a:cs typeface="Times New Roman" panose="02020603050405020304" pitchFamily="18" charset="0"/>
              </a:rPr>
              <a:t>Q</a:t>
            </a:r>
            <a:endParaRPr lang="en-US" altLang="en-US" sz="2800">
              <a:solidFill>
                <a:srgbClr val="FF0000"/>
              </a:solidFill>
            </a:endParaRPr>
          </a:p>
        </p:txBody>
      </p:sp>
      <p:cxnSp>
        <p:nvCxnSpPr>
          <p:cNvPr id="100" name="Straight Arrow Connector 99"/>
          <p:cNvCxnSpPr>
            <a:cxnSpLocks/>
          </p:cNvCxnSpPr>
          <p:nvPr/>
        </p:nvCxnSpPr>
        <p:spPr>
          <a:xfrm flipV="1">
            <a:off x="4436579" y="3116144"/>
            <a:ext cx="2660364" cy="805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463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err="1"/>
              <a:t>Thuật</a:t>
            </a:r>
            <a:r>
              <a:rPr lang="en-US"/>
              <a:t> </a:t>
            </a:r>
            <a:r>
              <a:rPr lang="en-US" err="1"/>
              <a:t>toán</a:t>
            </a:r>
            <a:r>
              <a:rPr lang="en-US"/>
              <a:t> </a:t>
            </a:r>
            <a:r>
              <a:rPr lang="en-US" err="1"/>
              <a:t>hủy</a:t>
            </a:r>
            <a:r>
              <a:rPr lang="en-US"/>
              <a:t> </a:t>
            </a:r>
            <a:r>
              <a:rPr lang="en-US" err="1"/>
              <a:t>phần</a:t>
            </a:r>
            <a:r>
              <a:rPr lang="en-US"/>
              <a:t> </a:t>
            </a:r>
            <a:r>
              <a:rPr lang="en-US" err="1"/>
              <a:t>tử</a:t>
            </a:r>
            <a:r>
              <a:rPr lang="en-US"/>
              <a:t> </a:t>
            </a:r>
            <a:r>
              <a:rPr lang="en-US" err="1"/>
              <a:t>có</a:t>
            </a:r>
            <a:r>
              <a:rPr lang="en-US"/>
              <a:t> </a:t>
            </a:r>
            <a:r>
              <a:rPr lang="en-US" err="1"/>
              <a:t>khoá</a:t>
            </a:r>
            <a:r>
              <a:rPr lang="en-US"/>
              <a:t> x</a:t>
            </a:r>
          </a:p>
        </p:txBody>
      </p:sp>
      <p:sp>
        <p:nvSpPr>
          <p:cNvPr id="301059" name="Rectangle 3"/>
          <p:cNvSpPr>
            <a:spLocks noGrp="1" noChangeArrowheads="1"/>
          </p:cNvSpPr>
          <p:nvPr>
            <p:ph idx="1"/>
          </p:nvPr>
        </p:nvSpPr>
        <p:spPr/>
        <p:txBody>
          <a:bodyPr>
            <a:normAutofit/>
          </a:bodyPr>
          <a:lstStyle/>
          <a:p>
            <a:pPr>
              <a:lnSpc>
                <a:spcPct val="120000"/>
              </a:lnSpc>
              <a:buFontTx/>
              <a:buNone/>
            </a:pPr>
            <a:r>
              <a:rPr lang="en-US" sz="2200" u="sng"/>
              <a:t>Bước 1</a:t>
            </a:r>
            <a:r>
              <a:rPr lang="en-US" sz="2200"/>
              <a:t>: </a:t>
            </a:r>
          </a:p>
          <a:p>
            <a:pPr>
              <a:lnSpc>
                <a:spcPct val="120000"/>
              </a:lnSpc>
              <a:buFontTx/>
              <a:buNone/>
            </a:pPr>
            <a:r>
              <a:rPr lang="en-US" sz="2200"/>
              <a:t>		Tìm phần tử p có khoá bằng x, và Q đứng trước p</a:t>
            </a:r>
          </a:p>
          <a:p>
            <a:pPr>
              <a:lnSpc>
                <a:spcPct val="120000"/>
              </a:lnSpc>
              <a:buFontTx/>
              <a:buNone/>
            </a:pPr>
            <a:r>
              <a:rPr lang="en-US" sz="2200" u="sng"/>
              <a:t>Bước 2</a:t>
            </a:r>
            <a:r>
              <a:rPr lang="en-US" sz="2200"/>
              <a:t>:</a:t>
            </a:r>
          </a:p>
          <a:p>
            <a:pPr>
              <a:lnSpc>
                <a:spcPct val="120000"/>
              </a:lnSpc>
              <a:buFontTx/>
              <a:buNone/>
            </a:pPr>
            <a:r>
              <a:rPr lang="en-US" sz="2200"/>
              <a:t>		Nếu (p!=NULL) thì //tìm thấy phần tử có khoá bằng x</a:t>
            </a:r>
          </a:p>
          <a:p>
            <a:pPr>
              <a:lnSpc>
                <a:spcPct val="120000"/>
              </a:lnSpc>
              <a:buFontTx/>
              <a:buNone/>
            </a:pPr>
            <a:r>
              <a:rPr lang="en-US" sz="2200"/>
              <a:t>			Hủy p ra khỏi List bằng cách hủy phần tử đứng sau Q</a:t>
            </a:r>
          </a:p>
          <a:p>
            <a:pPr>
              <a:lnSpc>
                <a:spcPct val="120000"/>
              </a:lnSpc>
              <a:buFontTx/>
              <a:buNone/>
            </a:pPr>
            <a:r>
              <a:rPr lang="en-US" sz="2200"/>
              <a:t>		Ngược lại: Báo không tìm thấy phần tử có khoá x</a:t>
            </a:r>
          </a:p>
        </p:txBody>
      </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46</a:t>
            </a:fld>
            <a:endParaRPr lang="en-US"/>
          </a:p>
        </p:txBody>
      </p:sp>
    </p:spTree>
    <p:extLst>
      <p:ext uri="{BB962C8B-B14F-4D97-AF65-F5344CB8AC3E}">
        <p14:creationId xmlns:p14="http://schemas.microsoft.com/office/powerpoint/2010/main" val="45029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a:t>Thuật toán: Cài đặt C/C++</a:t>
            </a:r>
          </a:p>
        </p:txBody>
      </p:sp>
      <p:sp>
        <p:nvSpPr>
          <p:cNvPr id="306179" name="Rectangle 3"/>
          <p:cNvSpPr>
            <a:spLocks noGrp="1" noChangeArrowheads="1"/>
          </p:cNvSpPr>
          <p:nvPr>
            <p:ph idx="1"/>
          </p:nvPr>
        </p:nvSpPr>
        <p:spPr/>
        <p:txBody>
          <a:bodyPr>
            <a:normAutofit/>
          </a:bodyPr>
          <a:lstStyle/>
          <a:p>
            <a:pPr marL="34290" indent="0">
              <a:buNone/>
            </a:pPr>
            <a:r>
              <a:rPr lang="en-US" sz="2200">
                <a:solidFill>
                  <a:srgbClr val="0000FF"/>
                </a:solidFill>
                <a:latin typeface="Consolas" panose="020B0609020204030204" pitchFamily="49" charset="0"/>
              </a:rPr>
              <a:t>bool</a:t>
            </a:r>
            <a:r>
              <a:rPr lang="en-US" sz="2200">
                <a:solidFill>
                  <a:srgbClr val="000000"/>
                </a:solidFill>
                <a:latin typeface="Consolas" panose="020B0609020204030204" pitchFamily="49" charset="0"/>
              </a:rPr>
              <a:t> </a:t>
            </a:r>
            <a:r>
              <a:rPr lang="en-US" sz="2200">
                <a:solidFill>
                  <a:srgbClr val="483D8B"/>
                </a:solidFill>
                <a:latin typeface="Consolas" panose="020B0609020204030204" pitchFamily="49" charset="0"/>
              </a:rPr>
              <a:t>RemoveX</a:t>
            </a:r>
            <a:r>
              <a:rPr lang="en-US" sz="2200">
                <a:solidFill>
                  <a:srgbClr val="000000"/>
                </a:solidFill>
                <a:latin typeface="Consolas" panose="020B0609020204030204" pitchFamily="49" charset="0"/>
              </a:rPr>
              <a:t>(</a:t>
            </a:r>
            <a:r>
              <a:rPr lang="en-US" sz="2200">
                <a:solidFill>
                  <a:srgbClr val="008B8B"/>
                </a:solidFill>
                <a:latin typeface="Consolas" panose="020B0609020204030204" pitchFamily="49" charset="0"/>
              </a:rPr>
              <a:t>LIST</a:t>
            </a:r>
            <a:r>
              <a:rPr lang="en-US" sz="2200">
                <a:solidFill>
                  <a:srgbClr val="000000"/>
                </a:solidFill>
                <a:latin typeface="Consolas" panose="020B0609020204030204" pitchFamily="49" charset="0"/>
              </a:rPr>
              <a:t> &amp;</a:t>
            </a:r>
            <a:r>
              <a:rPr lang="en-US" sz="2200">
                <a:solidFill>
                  <a:srgbClr val="808080"/>
                </a:solidFill>
                <a:latin typeface="Consolas" panose="020B0609020204030204" pitchFamily="49" charset="0"/>
              </a:rPr>
              <a:t>L</a:t>
            </a:r>
            <a:r>
              <a:rPr lang="en-US" sz="2200">
                <a:solidFill>
                  <a:srgbClr val="000000"/>
                </a:solidFill>
                <a:latin typeface="Consolas" panose="020B0609020204030204" pitchFamily="49" charset="0"/>
              </a:rPr>
              <a:t>, </a:t>
            </a:r>
            <a:r>
              <a:rPr lang="en-US" sz="2200">
                <a:solidFill>
                  <a:srgbClr val="0000FF"/>
                </a:solidFill>
                <a:latin typeface="Consolas" panose="020B0609020204030204" pitchFamily="49" charset="0"/>
              </a:rPr>
              <a:t>int</a:t>
            </a:r>
            <a:r>
              <a:rPr lang="en-US" sz="2200">
                <a:solidFill>
                  <a:srgbClr val="000000"/>
                </a:solidFill>
                <a:latin typeface="Consolas" panose="020B0609020204030204" pitchFamily="49" charset="0"/>
              </a:rPr>
              <a:t> </a:t>
            </a:r>
            <a:r>
              <a:rPr lang="en-US" sz="2200">
                <a:solidFill>
                  <a:srgbClr val="808080"/>
                </a:solidFill>
                <a:latin typeface="Consolas" panose="020B0609020204030204" pitchFamily="49" charset="0"/>
              </a:rPr>
              <a:t>x</a:t>
            </a:r>
            <a:r>
              <a:rPr lang="en-US" sz="2200">
                <a:solidFill>
                  <a:srgbClr val="000000"/>
                </a:solidFill>
                <a:latin typeface="Consolas" panose="020B0609020204030204" pitchFamily="49" charset="0"/>
              </a:rPr>
              <a:t>) { </a:t>
            </a:r>
          </a:p>
          <a:p>
            <a:pPr marL="514350" lvl="2" indent="0">
              <a:buNone/>
            </a:pPr>
            <a:r>
              <a:rPr lang="en-US">
                <a:solidFill>
                  <a:srgbClr val="008B8B"/>
                </a:solidFill>
                <a:latin typeface="Consolas" panose="020B0609020204030204" pitchFamily="49" charset="0"/>
              </a:rPr>
              <a:t>NODE</a:t>
            </a:r>
            <a:r>
              <a:rPr lang="en-US">
                <a:solidFill>
                  <a:srgbClr val="000000"/>
                </a:solidFill>
                <a:latin typeface="Consolas" panose="020B0609020204030204" pitchFamily="49" charset="0"/>
              </a:rPr>
              <a:t> *Q, *p;</a:t>
            </a:r>
          </a:p>
          <a:p>
            <a:pPr marL="514350" lvl="2" indent="0">
              <a:buNone/>
            </a:pPr>
            <a:r>
              <a:rPr lang="en-US">
                <a:solidFill>
                  <a:srgbClr val="000000"/>
                </a:solidFill>
                <a:latin typeface="Consolas" panose="020B0609020204030204" pitchFamily="49" charset="0"/>
              </a:rPr>
              <a:t>Q = </a:t>
            </a:r>
            <a:r>
              <a:rPr lang="en-US">
                <a:solidFill>
                  <a:srgbClr val="6F008A"/>
                </a:solidFill>
                <a:latin typeface="Consolas" panose="020B0609020204030204" pitchFamily="49" charset="0"/>
              </a:rPr>
              <a:t>NULL</a:t>
            </a:r>
            <a:r>
              <a:rPr lang="en-US">
                <a:solidFill>
                  <a:srgbClr val="000000"/>
                </a:solidFill>
                <a:latin typeface="Consolas" panose="020B0609020204030204" pitchFamily="49" charset="0"/>
              </a:rPr>
              <a:t>;</a:t>
            </a:r>
          </a:p>
          <a:p>
            <a:pPr marL="514350" lvl="2" indent="0">
              <a:buNone/>
            </a:pPr>
            <a:r>
              <a:rPr lang="en-US">
                <a:solidFill>
                  <a:srgbClr val="000000"/>
                </a:solidFill>
                <a:latin typeface="Consolas" panose="020B0609020204030204" pitchFamily="49" charset="0"/>
              </a:rPr>
              <a:t>p = </a:t>
            </a:r>
            <a:r>
              <a:rPr lang="en-US">
                <a:solidFill>
                  <a:srgbClr val="808080"/>
                </a:solidFill>
                <a:latin typeface="Consolas" panose="020B0609020204030204" pitchFamily="49" charset="0"/>
              </a:rPr>
              <a:t>L</a:t>
            </a:r>
            <a:r>
              <a:rPr lang="en-US">
                <a:solidFill>
                  <a:srgbClr val="000000"/>
                </a:solidFill>
                <a:latin typeface="Consolas" panose="020B0609020204030204" pitchFamily="49" charset="0"/>
              </a:rPr>
              <a:t>.</a:t>
            </a:r>
            <a:r>
              <a:rPr lang="en-US">
                <a:solidFill>
                  <a:srgbClr val="8B0000"/>
                </a:solidFill>
                <a:latin typeface="Consolas" panose="020B0609020204030204" pitchFamily="49" charset="0"/>
              </a:rPr>
              <a:t>pHead</a:t>
            </a:r>
            <a:r>
              <a:rPr lang="en-US">
                <a:solidFill>
                  <a:srgbClr val="000000"/>
                </a:solidFill>
                <a:latin typeface="Consolas" panose="020B0609020204030204" pitchFamily="49" charset="0"/>
              </a:rPr>
              <a:t>;</a:t>
            </a:r>
          </a:p>
          <a:p>
            <a:pPr marL="514350" lvl="2" indent="0">
              <a:buNone/>
            </a:pPr>
            <a:r>
              <a:rPr lang="en-US">
                <a:solidFill>
                  <a:srgbClr val="0000FF"/>
                </a:solidFill>
                <a:latin typeface="Consolas" panose="020B0609020204030204" pitchFamily="49" charset="0"/>
              </a:rPr>
              <a:t>while</a:t>
            </a:r>
            <a:r>
              <a:rPr lang="en-US">
                <a:solidFill>
                  <a:srgbClr val="000000"/>
                </a:solidFill>
                <a:latin typeface="Consolas" panose="020B0609020204030204" pitchFamily="49" charset="0"/>
              </a:rPr>
              <a:t> (p!=</a:t>
            </a:r>
            <a:r>
              <a:rPr lang="en-US">
                <a:solidFill>
                  <a:srgbClr val="6F008A"/>
                </a:solidFill>
                <a:latin typeface="Consolas" panose="020B0609020204030204" pitchFamily="49" charset="0"/>
              </a:rPr>
              <a:t>NULL</a:t>
            </a:r>
            <a:r>
              <a:rPr lang="en-US">
                <a:solidFill>
                  <a:srgbClr val="000000"/>
                </a:solidFill>
                <a:latin typeface="Consolas" panose="020B0609020204030204" pitchFamily="49" charset="0"/>
              </a:rPr>
              <a:t> &amp;&amp; p-&gt;</a:t>
            </a:r>
            <a:r>
              <a:rPr lang="en-US">
                <a:solidFill>
                  <a:srgbClr val="8B0000"/>
                </a:solidFill>
                <a:latin typeface="Consolas" panose="020B0609020204030204" pitchFamily="49" charset="0"/>
              </a:rPr>
              <a:t>info</a:t>
            </a:r>
            <a:r>
              <a:rPr lang="en-US">
                <a:solidFill>
                  <a:srgbClr val="000000"/>
                </a:solidFill>
                <a:latin typeface="Consolas" panose="020B0609020204030204" pitchFamily="49" charset="0"/>
              </a:rPr>
              <a:t>!=</a:t>
            </a:r>
            <a:r>
              <a:rPr lang="en-US">
                <a:solidFill>
                  <a:srgbClr val="808080"/>
                </a:solidFill>
                <a:latin typeface="Consolas" panose="020B0609020204030204" pitchFamily="49" charset="0"/>
              </a:rPr>
              <a:t>x</a:t>
            </a:r>
            <a:r>
              <a:rPr lang="en-US">
                <a:solidFill>
                  <a:srgbClr val="000000"/>
                </a:solidFill>
                <a:latin typeface="Consolas" panose="020B0609020204030204" pitchFamily="49" charset="0"/>
              </a:rPr>
              <a:t>) {</a:t>
            </a:r>
          </a:p>
          <a:p>
            <a:pPr marL="994410" lvl="4" indent="0">
              <a:buNone/>
            </a:pPr>
            <a:r>
              <a:rPr lang="en-US" sz="2200">
                <a:solidFill>
                  <a:srgbClr val="000000"/>
                </a:solidFill>
                <a:latin typeface="Consolas" panose="020B0609020204030204" pitchFamily="49" charset="0"/>
              </a:rPr>
              <a:t>Q = p;</a:t>
            </a:r>
          </a:p>
          <a:p>
            <a:pPr marL="994410" lvl="4" indent="0">
              <a:buNone/>
            </a:pPr>
            <a:r>
              <a:rPr lang="en-US" sz="2200">
                <a:solidFill>
                  <a:srgbClr val="000000"/>
                </a:solidFill>
                <a:latin typeface="Consolas" panose="020B0609020204030204" pitchFamily="49" charset="0"/>
              </a:rPr>
              <a:t>p = p-&gt;</a:t>
            </a:r>
            <a:r>
              <a:rPr lang="en-US" sz="2200">
                <a:solidFill>
                  <a:srgbClr val="8B0000"/>
                </a:solidFill>
                <a:latin typeface="Consolas" panose="020B0609020204030204" pitchFamily="49" charset="0"/>
              </a:rPr>
              <a:t>pNext</a:t>
            </a:r>
            <a:r>
              <a:rPr lang="en-US" sz="2200">
                <a:solidFill>
                  <a:srgbClr val="000000"/>
                </a:solidFill>
                <a:latin typeface="Consolas" panose="020B0609020204030204" pitchFamily="49" charset="0"/>
              </a:rPr>
              <a:t>;</a:t>
            </a:r>
          </a:p>
          <a:p>
            <a:pPr marL="514350" lvl="2" indent="0">
              <a:buNone/>
            </a:pPr>
            <a:r>
              <a:rPr lang="en-US">
                <a:solidFill>
                  <a:srgbClr val="000000"/>
                </a:solidFill>
                <a:latin typeface="Consolas" panose="020B0609020204030204" pitchFamily="49" charset="0"/>
              </a:rPr>
              <a:t>}</a:t>
            </a:r>
          </a:p>
          <a:p>
            <a:pPr marL="514350" lvl="2" indent="0">
              <a:buNone/>
            </a:pPr>
            <a:endParaRPr lang="en-US">
              <a:solidFill>
                <a:srgbClr val="000000"/>
              </a:solidFill>
              <a:latin typeface="Consolas" panose="020B0609020204030204" pitchFamily="49" charset="0"/>
            </a:endParaRPr>
          </a:p>
          <a:p>
            <a:pPr marL="514350" lvl="2" indent="0">
              <a:buNone/>
            </a:pP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(p == </a:t>
            </a:r>
            <a:r>
              <a:rPr lang="en-US">
                <a:solidFill>
                  <a:srgbClr val="6F008A"/>
                </a:solidFill>
                <a:latin typeface="Consolas" panose="020B0609020204030204" pitchFamily="49" charset="0"/>
              </a:rPr>
              <a:t>NULL</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0;  </a:t>
            </a:r>
            <a:r>
              <a:rPr lang="en-US">
                <a:solidFill>
                  <a:srgbClr val="008000"/>
                </a:solidFill>
                <a:latin typeface="Consolas" panose="020B0609020204030204" pitchFamily="49" charset="0"/>
              </a:rPr>
              <a:t>// Tìm không thấy x</a:t>
            </a:r>
            <a:endParaRPr lang="en-US">
              <a:solidFill>
                <a:srgbClr val="000000"/>
              </a:solidFill>
              <a:latin typeface="Consolas" panose="020B0609020204030204" pitchFamily="49" charset="0"/>
            </a:endParaRPr>
          </a:p>
          <a:p>
            <a:pPr marL="514350" lvl="2" indent="0">
              <a:buNone/>
            </a:pP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(Q != </a:t>
            </a:r>
            <a:r>
              <a:rPr lang="en-US">
                <a:solidFill>
                  <a:srgbClr val="6F008A"/>
                </a:solidFill>
                <a:latin typeface="Consolas" panose="020B0609020204030204" pitchFamily="49" charset="0"/>
              </a:rPr>
              <a:t>NULL</a:t>
            </a:r>
            <a:r>
              <a:rPr lang="en-US">
                <a:solidFill>
                  <a:srgbClr val="000000"/>
                </a:solidFill>
                <a:latin typeface="Consolas" panose="020B0609020204030204" pitchFamily="49" charset="0"/>
              </a:rPr>
              <a:t>) </a:t>
            </a:r>
            <a:r>
              <a:rPr lang="en-US">
                <a:solidFill>
                  <a:srgbClr val="483D8B"/>
                </a:solidFill>
                <a:latin typeface="Consolas" panose="020B0609020204030204" pitchFamily="49" charset="0"/>
              </a:rPr>
              <a:t>RemoveAfterQ</a:t>
            </a:r>
            <a:r>
              <a:rPr lang="en-US">
                <a:solidFill>
                  <a:srgbClr val="000000"/>
                </a:solidFill>
                <a:latin typeface="Consolas" panose="020B0609020204030204" pitchFamily="49" charset="0"/>
              </a:rPr>
              <a:t>(</a:t>
            </a:r>
            <a:r>
              <a:rPr lang="en-US">
                <a:solidFill>
                  <a:srgbClr val="808080"/>
                </a:solidFill>
                <a:latin typeface="Consolas" panose="020B0609020204030204" pitchFamily="49" charset="0"/>
              </a:rPr>
              <a:t>L</a:t>
            </a:r>
            <a:r>
              <a:rPr lang="en-US">
                <a:solidFill>
                  <a:srgbClr val="000000"/>
                </a:solidFill>
                <a:latin typeface="Consolas" panose="020B0609020204030204" pitchFamily="49" charset="0"/>
              </a:rPr>
              <a:t>, Q, </a:t>
            </a:r>
            <a:r>
              <a:rPr lang="en-US">
                <a:solidFill>
                  <a:srgbClr val="808080"/>
                </a:solidFill>
                <a:latin typeface="Consolas" panose="020B0609020204030204" pitchFamily="49" charset="0"/>
              </a:rPr>
              <a:t>x</a:t>
            </a:r>
            <a:r>
              <a:rPr lang="en-US">
                <a:solidFill>
                  <a:srgbClr val="000000"/>
                </a:solidFill>
                <a:latin typeface="Consolas" panose="020B0609020204030204" pitchFamily="49" charset="0"/>
              </a:rPr>
              <a:t>);</a:t>
            </a:r>
          </a:p>
          <a:p>
            <a:pPr marL="514350" lvl="2" indent="0">
              <a:buNone/>
            </a:pPr>
            <a:r>
              <a:rPr lang="en-US">
                <a:solidFill>
                  <a:srgbClr val="0000FF"/>
                </a:solidFill>
                <a:latin typeface="Consolas" panose="020B0609020204030204" pitchFamily="49" charset="0"/>
              </a:rPr>
              <a:t>else</a:t>
            </a:r>
            <a:r>
              <a:rPr lang="en-US">
                <a:solidFill>
                  <a:srgbClr val="000000"/>
                </a:solidFill>
                <a:latin typeface="Consolas" panose="020B0609020204030204" pitchFamily="49" charset="0"/>
              </a:rPr>
              <a:t> </a:t>
            </a:r>
            <a:r>
              <a:rPr lang="en-US">
                <a:solidFill>
                  <a:srgbClr val="483D8B"/>
                </a:solidFill>
                <a:latin typeface="Consolas" panose="020B0609020204030204" pitchFamily="49" charset="0"/>
              </a:rPr>
              <a:t>RemoveHead</a:t>
            </a:r>
            <a:r>
              <a:rPr lang="en-US">
                <a:solidFill>
                  <a:srgbClr val="000000"/>
                </a:solidFill>
                <a:latin typeface="Consolas" panose="020B0609020204030204" pitchFamily="49" charset="0"/>
              </a:rPr>
              <a:t>(</a:t>
            </a:r>
            <a:r>
              <a:rPr lang="en-US">
                <a:solidFill>
                  <a:srgbClr val="808080"/>
                </a:solidFill>
                <a:latin typeface="Consolas" panose="020B0609020204030204" pitchFamily="49" charset="0"/>
              </a:rPr>
              <a:t>L</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x</a:t>
            </a:r>
            <a:r>
              <a:rPr lang="en-US">
                <a:solidFill>
                  <a:srgbClr val="000000"/>
                </a:solidFill>
                <a:latin typeface="Consolas" panose="020B0609020204030204" pitchFamily="49" charset="0"/>
              </a:rPr>
              <a:t>);</a:t>
            </a:r>
          </a:p>
          <a:p>
            <a:pPr marL="514350" lvl="2" indent="0">
              <a:buNone/>
            </a:pP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1;</a:t>
            </a:r>
          </a:p>
          <a:p>
            <a:pPr marL="34290" indent="0">
              <a:buNone/>
            </a:pPr>
            <a:r>
              <a:rPr lang="en-US" sz="2200">
                <a:solidFill>
                  <a:srgbClr val="000000"/>
                </a:solidFill>
                <a:latin typeface="Consolas" panose="020B0609020204030204" pitchFamily="49" charset="0"/>
              </a:rPr>
              <a:t>}</a:t>
            </a:r>
            <a:endParaRPr lang="en-US" sz="2200"/>
          </a:p>
        </p:txBody>
      </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47</a:t>
            </a:fld>
            <a:endParaRPr lang="en-US"/>
          </a:p>
        </p:txBody>
      </p:sp>
    </p:spTree>
    <p:extLst>
      <p:ext uri="{BB962C8B-B14F-4D97-AF65-F5344CB8AC3E}">
        <p14:creationId xmlns:p14="http://schemas.microsoft.com/office/powerpoint/2010/main" val="337546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err="1"/>
              <a:t>Tìm</a:t>
            </a:r>
            <a:r>
              <a:rPr lang="en-US"/>
              <a:t> 1 </a:t>
            </a:r>
            <a:r>
              <a:rPr lang="en-US" err="1"/>
              <a:t>phần</a:t>
            </a:r>
            <a:r>
              <a:rPr lang="en-US"/>
              <a:t> </a:t>
            </a:r>
            <a:r>
              <a:rPr lang="en-US" err="1"/>
              <a:t>tử</a:t>
            </a:r>
            <a:r>
              <a:rPr lang="en-US"/>
              <a:t> </a:t>
            </a:r>
            <a:r>
              <a:rPr lang="en-US" err="1"/>
              <a:t>trong</a:t>
            </a:r>
            <a:r>
              <a:rPr lang="en-US"/>
              <a:t> DSLK </a:t>
            </a:r>
            <a:r>
              <a:rPr lang="en-US" err="1"/>
              <a:t>đơn</a:t>
            </a:r>
            <a:endParaRPr lang="en-US"/>
          </a:p>
        </p:txBody>
      </p:sp>
      <p:sp>
        <p:nvSpPr>
          <p:cNvPr id="256003" name="Rectangle 3"/>
          <p:cNvSpPr>
            <a:spLocks noGrp="1" noChangeArrowheads="1"/>
          </p:cNvSpPr>
          <p:nvPr>
            <p:ph idx="1"/>
          </p:nvPr>
        </p:nvSpPr>
        <p:spPr/>
        <p:txBody>
          <a:bodyPr>
            <a:noAutofit/>
          </a:bodyPr>
          <a:lstStyle/>
          <a:p>
            <a:pPr>
              <a:lnSpc>
                <a:spcPct val="120000"/>
              </a:lnSpc>
              <a:buFont typeface="Wingdings" pitchFamily="2" charset="2"/>
              <a:buChar char="Ø"/>
            </a:pPr>
            <a:r>
              <a:rPr lang="en-US" sz="2200">
                <a:solidFill>
                  <a:srgbClr val="080808"/>
                </a:solidFill>
              </a:rPr>
              <a:t>T</a:t>
            </a:r>
            <a:r>
              <a:rPr lang="en-US" sz="2200"/>
              <a:t>ìm tuần tự (hàm trả về), các bước của thuật toán tìm nút có info bằng x trong list đơn.</a:t>
            </a:r>
          </a:p>
          <a:p>
            <a:pPr>
              <a:lnSpc>
                <a:spcPct val="120000"/>
              </a:lnSpc>
              <a:buFont typeface="Wingdings" pitchFamily="2" charset="2"/>
              <a:buNone/>
            </a:pPr>
            <a:r>
              <a:rPr lang="en-US" sz="2200" b="1"/>
              <a:t>	</a:t>
            </a:r>
            <a:r>
              <a:rPr lang="en-US" sz="2200" u="sng"/>
              <a:t>Bước 1</a:t>
            </a:r>
            <a:r>
              <a:rPr lang="en-US" sz="2200"/>
              <a:t>: p=pHead; // địa chỉ của phần tử đầu trong list đơn</a:t>
            </a:r>
          </a:p>
          <a:p>
            <a:pPr>
              <a:lnSpc>
                <a:spcPct val="120000"/>
              </a:lnSpc>
              <a:buFont typeface="Wingdings" pitchFamily="2" charset="2"/>
              <a:buNone/>
            </a:pPr>
            <a:r>
              <a:rPr lang="en-US" sz="2200"/>
              <a:t>	</a:t>
            </a:r>
            <a:r>
              <a:rPr lang="en-US" sz="2200" u="sng"/>
              <a:t>Bước 2</a:t>
            </a:r>
            <a:r>
              <a:rPr lang="en-US" sz="2200"/>
              <a:t>: </a:t>
            </a:r>
          </a:p>
          <a:p>
            <a:pPr>
              <a:lnSpc>
                <a:spcPct val="120000"/>
              </a:lnSpc>
              <a:buFont typeface="Wingdings" pitchFamily="2" charset="2"/>
              <a:buNone/>
            </a:pPr>
            <a:r>
              <a:rPr lang="en-US" sz="2200"/>
              <a:t>		Trong khi p!=NULL và  p-&gt;info!=x thì</a:t>
            </a:r>
          </a:p>
          <a:p>
            <a:pPr>
              <a:lnSpc>
                <a:spcPct val="120000"/>
              </a:lnSpc>
              <a:buFont typeface="Wingdings" pitchFamily="2" charset="2"/>
              <a:buNone/>
            </a:pPr>
            <a:r>
              <a:rPr lang="en-US" sz="2200"/>
              <a:t>			p=p-&gt;pNext; // xét phần tử kế</a:t>
            </a:r>
          </a:p>
          <a:p>
            <a:pPr>
              <a:lnSpc>
                <a:spcPct val="120000"/>
              </a:lnSpc>
              <a:buFont typeface="Wingdings" pitchFamily="2" charset="2"/>
              <a:buNone/>
            </a:pPr>
            <a:r>
              <a:rPr lang="en-US" sz="2200" b="1"/>
              <a:t>	</a:t>
            </a:r>
            <a:r>
              <a:rPr lang="en-US" sz="2200" u="sng"/>
              <a:t>Bước 3</a:t>
            </a:r>
            <a:r>
              <a:rPr lang="en-US" sz="2200"/>
              <a:t>:  </a:t>
            </a:r>
          </a:p>
          <a:p>
            <a:pPr>
              <a:lnSpc>
                <a:spcPct val="120000"/>
              </a:lnSpc>
              <a:buFont typeface="Wingdings" pitchFamily="2" charset="2"/>
              <a:buNone/>
            </a:pPr>
            <a:r>
              <a:rPr lang="en-US" sz="2200"/>
              <a:t>	+ Nếu p!=NULL thì p lưu địa chỉ của nút có info = x</a:t>
            </a:r>
          </a:p>
          <a:p>
            <a:pPr>
              <a:lnSpc>
                <a:spcPct val="120000"/>
              </a:lnSpc>
              <a:buFont typeface="Wingdings" pitchFamily="2" charset="2"/>
              <a:buNone/>
            </a:pPr>
            <a:r>
              <a:rPr lang="en-US" sz="2200"/>
              <a:t>	+ Ngược lại: Không có phần tử cần tìm</a:t>
            </a:r>
          </a:p>
        </p:txBody>
      </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48</a:t>
            </a:fld>
            <a:endParaRPr lang="en-US"/>
          </a:p>
        </p:txBody>
      </p:sp>
    </p:spTree>
    <p:extLst>
      <p:ext uri="{BB962C8B-B14F-4D97-AF65-F5344CB8AC3E}">
        <p14:creationId xmlns:p14="http://schemas.microsoft.com/office/powerpoint/2010/main" val="1651919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a:t>Thuật toán: Code C/C++</a:t>
            </a:r>
          </a:p>
        </p:txBody>
      </p:sp>
      <p:sp>
        <p:nvSpPr>
          <p:cNvPr id="258051" name="Rectangle 3"/>
          <p:cNvSpPr>
            <a:spLocks noGrp="1" noChangeArrowheads="1"/>
          </p:cNvSpPr>
          <p:nvPr>
            <p:ph idx="1"/>
          </p:nvPr>
        </p:nvSpPr>
        <p:spPr/>
        <p:txBody>
          <a:bodyPr>
            <a:normAutofit/>
          </a:bodyPr>
          <a:lstStyle/>
          <a:p>
            <a:pPr marL="34290" indent="0">
              <a:buNone/>
            </a:pPr>
            <a:r>
              <a:rPr lang="en-US" sz="2400">
                <a:solidFill>
                  <a:srgbClr val="008000"/>
                </a:solidFill>
                <a:latin typeface="Consolas" panose="020B0609020204030204" pitchFamily="49" charset="0"/>
              </a:rPr>
              <a:t>// Hàm trả về NULL: Không tìm thấy</a:t>
            </a:r>
            <a:endParaRPr lang="en-US" sz="2400">
              <a:solidFill>
                <a:srgbClr val="000000"/>
              </a:solidFill>
              <a:latin typeface="Consolas" panose="020B0609020204030204" pitchFamily="49" charset="0"/>
            </a:endParaRPr>
          </a:p>
          <a:p>
            <a:pPr marL="34290" indent="0">
              <a:buNone/>
            </a:pPr>
            <a:r>
              <a:rPr lang="en-US" sz="2400">
                <a:solidFill>
                  <a:srgbClr val="008000"/>
                </a:solidFill>
                <a:latin typeface="Consolas" panose="020B0609020204030204" pitchFamily="49" charset="0"/>
              </a:rPr>
              <a:t>// Hàm trả về khác NULL: Tìm thấy</a:t>
            </a:r>
            <a:endParaRPr lang="en-US" sz="2400">
              <a:solidFill>
                <a:srgbClr val="008B8B"/>
              </a:solidFill>
              <a:latin typeface="Consolas" panose="020B0609020204030204" pitchFamily="49" charset="0"/>
            </a:endParaRPr>
          </a:p>
          <a:p>
            <a:pPr marL="34290" indent="0">
              <a:buNone/>
            </a:pPr>
            <a:r>
              <a:rPr lang="en-US" sz="2400">
                <a:solidFill>
                  <a:srgbClr val="008B8B"/>
                </a:solidFill>
                <a:latin typeface="Consolas" panose="020B0609020204030204" pitchFamily="49" charset="0"/>
              </a:rPr>
              <a:t>NODE</a:t>
            </a:r>
            <a:r>
              <a:rPr lang="en-US" sz="2400">
                <a:solidFill>
                  <a:srgbClr val="000000"/>
                </a:solidFill>
                <a:latin typeface="Consolas" panose="020B0609020204030204" pitchFamily="49" charset="0"/>
              </a:rPr>
              <a:t>* </a:t>
            </a:r>
            <a:r>
              <a:rPr lang="en-US" sz="2400">
                <a:solidFill>
                  <a:srgbClr val="483D8B"/>
                </a:solidFill>
                <a:latin typeface="Consolas" panose="020B0609020204030204" pitchFamily="49" charset="0"/>
              </a:rPr>
              <a:t>SearchNode</a:t>
            </a:r>
            <a:r>
              <a:rPr lang="en-US" sz="2400">
                <a:solidFill>
                  <a:srgbClr val="000000"/>
                </a:solidFill>
                <a:latin typeface="Consolas" panose="020B0609020204030204" pitchFamily="49" charset="0"/>
              </a:rPr>
              <a:t>(</a:t>
            </a:r>
            <a:r>
              <a:rPr lang="en-US" sz="2400">
                <a:solidFill>
                  <a:srgbClr val="008B8B"/>
                </a:solidFill>
                <a:latin typeface="Consolas" panose="020B0609020204030204" pitchFamily="49" charset="0"/>
              </a:rPr>
              <a:t>LIST</a:t>
            </a:r>
            <a:r>
              <a:rPr lang="en-US" sz="2400">
                <a:solidFill>
                  <a:srgbClr val="000000"/>
                </a:solidFill>
                <a:latin typeface="Consolas" panose="020B0609020204030204" pitchFamily="49" charset="0"/>
              </a:rPr>
              <a:t> </a:t>
            </a:r>
            <a:r>
              <a:rPr lang="en-US" sz="2400">
                <a:solidFill>
                  <a:srgbClr val="808080"/>
                </a:solidFill>
                <a:latin typeface="Consolas" panose="020B0609020204030204" pitchFamily="49" charset="0"/>
              </a:rPr>
              <a:t>L</a:t>
            </a:r>
            <a:r>
              <a:rPr lang="en-US" sz="2400">
                <a:solidFill>
                  <a:srgbClr val="000000"/>
                </a:solidFill>
                <a:latin typeface="Consolas" panose="020B0609020204030204" pitchFamily="49" charset="0"/>
              </a:rPr>
              <a:t>, </a:t>
            </a:r>
            <a:r>
              <a:rPr lang="en-US" sz="2400">
                <a:solidFill>
                  <a:srgbClr val="0000FF"/>
                </a:solidFill>
                <a:latin typeface="Consolas" panose="020B0609020204030204" pitchFamily="49" charset="0"/>
              </a:rPr>
              <a:t>int</a:t>
            </a:r>
            <a:r>
              <a:rPr lang="en-US" sz="2400">
                <a:solidFill>
                  <a:srgbClr val="000000"/>
                </a:solidFill>
                <a:latin typeface="Consolas" panose="020B0609020204030204" pitchFamily="49" charset="0"/>
              </a:rPr>
              <a:t> </a:t>
            </a:r>
            <a:r>
              <a:rPr lang="en-US" sz="2400">
                <a:solidFill>
                  <a:srgbClr val="808080"/>
                </a:solidFill>
                <a:latin typeface="Consolas" panose="020B0609020204030204" pitchFamily="49" charset="0"/>
              </a:rPr>
              <a:t>x</a:t>
            </a:r>
            <a:r>
              <a:rPr lang="en-US" sz="2400">
                <a:solidFill>
                  <a:srgbClr val="000000"/>
                </a:solidFill>
                <a:latin typeface="Consolas" panose="020B0609020204030204" pitchFamily="49" charset="0"/>
              </a:rPr>
              <a:t>) {</a:t>
            </a:r>
          </a:p>
          <a:p>
            <a:pPr marL="514350" lvl="2" indent="0">
              <a:buNone/>
            </a:pPr>
            <a:r>
              <a:rPr lang="en-US" sz="2400">
                <a:solidFill>
                  <a:srgbClr val="008B8B"/>
                </a:solidFill>
                <a:latin typeface="Consolas" panose="020B0609020204030204" pitchFamily="49" charset="0"/>
              </a:rPr>
              <a:t>NODE</a:t>
            </a:r>
            <a:r>
              <a:rPr lang="en-US" sz="2400">
                <a:solidFill>
                  <a:srgbClr val="000000"/>
                </a:solidFill>
                <a:latin typeface="Consolas" panose="020B0609020204030204" pitchFamily="49" charset="0"/>
              </a:rPr>
              <a:t>* p = </a:t>
            </a:r>
            <a:r>
              <a:rPr lang="en-US" sz="2400">
                <a:solidFill>
                  <a:srgbClr val="808080"/>
                </a:solidFill>
                <a:latin typeface="Consolas" panose="020B0609020204030204" pitchFamily="49" charset="0"/>
              </a:rPr>
              <a:t>L</a:t>
            </a:r>
            <a:r>
              <a:rPr lang="en-US" sz="2400">
                <a:solidFill>
                  <a:srgbClr val="000000"/>
                </a:solidFill>
                <a:latin typeface="Consolas" panose="020B0609020204030204" pitchFamily="49" charset="0"/>
              </a:rPr>
              <a:t>.</a:t>
            </a:r>
            <a:r>
              <a:rPr lang="en-US" sz="2400">
                <a:solidFill>
                  <a:srgbClr val="8B0000"/>
                </a:solidFill>
                <a:latin typeface="Consolas" panose="020B0609020204030204" pitchFamily="49" charset="0"/>
              </a:rPr>
              <a:t>pHead</a:t>
            </a:r>
            <a:r>
              <a:rPr lang="en-US" sz="2400">
                <a:solidFill>
                  <a:srgbClr val="000000"/>
                </a:solidFill>
                <a:latin typeface="Consolas" panose="020B0609020204030204" pitchFamily="49" charset="0"/>
              </a:rPr>
              <a:t>;</a:t>
            </a:r>
          </a:p>
          <a:p>
            <a:pPr marL="514350" lvl="2" indent="0">
              <a:buNone/>
            </a:pPr>
            <a:r>
              <a:rPr lang="en-US" sz="2400">
                <a:solidFill>
                  <a:srgbClr val="0000FF"/>
                </a:solidFill>
                <a:latin typeface="Consolas" panose="020B0609020204030204" pitchFamily="49" charset="0"/>
              </a:rPr>
              <a:t>while</a:t>
            </a:r>
            <a:r>
              <a:rPr lang="en-US" sz="2400">
                <a:solidFill>
                  <a:srgbClr val="000000"/>
                </a:solidFill>
                <a:latin typeface="Consolas" panose="020B0609020204030204" pitchFamily="49" charset="0"/>
              </a:rPr>
              <a:t> (p != </a:t>
            </a:r>
            <a:r>
              <a:rPr lang="en-US" sz="2400">
                <a:solidFill>
                  <a:srgbClr val="6F008A"/>
                </a:solidFill>
                <a:latin typeface="Consolas" panose="020B0609020204030204" pitchFamily="49" charset="0"/>
              </a:rPr>
              <a:t>NULL</a:t>
            </a:r>
            <a:r>
              <a:rPr lang="en-US" sz="2400">
                <a:solidFill>
                  <a:srgbClr val="000000"/>
                </a:solidFill>
                <a:latin typeface="Consolas" panose="020B0609020204030204" pitchFamily="49" charset="0"/>
              </a:rPr>
              <a:t> &amp;&amp; p-&gt;</a:t>
            </a:r>
            <a:r>
              <a:rPr lang="en-US" sz="2400">
                <a:solidFill>
                  <a:srgbClr val="8B0000"/>
                </a:solidFill>
                <a:latin typeface="Consolas" panose="020B0609020204030204" pitchFamily="49" charset="0"/>
              </a:rPr>
              <a:t>info</a:t>
            </a:r>
            <a:r>
              <a:rPr lang="en-US" sz="2400">
                <a:solidFill>
                  <a:srgbClr val="000000"/>
                </a:solidFill>
                <a:latin typeface="Consolas" panose="020B0609020204030204" pitchFamily="49" charset="0"/>
              </a:rPr>
              <a:t> != </a:t>
            </a:r>
            <a:r>
              <a:rPr lang="en-US" sz="2400">
                <a:solidFill>
                  <a:srgbClr val="808080"/>
                </a:solidFill>
                <a:latin typeface="Consolas" panose="020B0609020204030204" pitchFamily="49" charset="0"/>
              </a:rPr>
              <a:t>x</a:t>
            </a:r>
            <a:r>
              <a:rPr lang="en-US" sz="2400">
                <a:solidFill>
                  <a:srgbClr val="000000"/>
                </a:solidFill>
                <a:latin typeface="Consolas" panose="020B0609020204030204" pitchFamily="49" charset="0"/>
              </a:rPr>
              <a:t>)</a:t>
            </a:r>
          </a:p>
          <a:p>
            <a:pPr marL="994410" lvl="4" indent="0">
              <a:buNone/>
            </a:pPr>
            <a:r>
              <a:rPr lang="en-US" sz="2400">
                <a:solidFill>
                  <a:srgbClr val="000000"/>
                </a:solidFill>
                <a:latin typeface="Consolas" panose="020B0609020204030204" pitchFamily="49" charset="0"/>
              </a:rPr>
              <a:t>p = p-&gt;</a:t>
            </a:r>
            <a:r>
              <a:rPr lang="en-US" sz="2400">
                <a:solidFill>
                  <a:srgbClr val="8B0000"/>
                </a:solidFill>
                <a:latin typeface="Consolas" panose="020B0609020204030204" pitchFamily="49" charset="0"/>
              </a:rPr>
              <a:t>pNext</a:t>
            </a:r>
            <a:r>
              <a:rPr lang="en-US" sz="2400">
                <a:solidFill>
                  <a:srgbClr val="000000"/>
                </a:solidFill>
                <a:latin typeface="Consolas" panose="020B0609020204030204" pitchFamily="49" charset="0"/>
              </a:rPr>
              <a:t>;</a:t>
            </a:r>
          </a:p>
          <a:p>
            <a:pPr marL="514350" lvl="2" indent="0">
              <a:buNone/>
            </a:pPr>
            <a:r>
              <a:rPr lang="en-US" sz="2400">
                <a:solidFill>
                  <a:srgbClr val="0000FF"/>
                </a:solidFill>
                <a:latin typeface="Consolas" panose="020B0609020204030204" pitchFamily="49" charset="0"/>
              </a:rPr>
              <a:t>return</a:t>
            </a:r>
            <a:r>
              <a:rPr lang="en-US" sz="2400">
                <a:solidFill>
                  <a:srgbClr val="000000"/>
                </a:solidFill>
                <a:latin typeface="Consolas" panose="020B0609020204030204" pitchFamily="49" charset="0"/>
              </a:rPr>
              <a:t> p;</a:t>
            </a:r>
          </a:p>
          <a:p>
            <a:pPr marL="34290" indent="0">
              <a:buNone/>
            </a:pPr>
            <a:r>
              <a:rPr lang="en-US" sz="2400">
                <a:solidFill>
                  <a:srgbClr val="000000"/>
                </a:solidFill>
                <a:latin typeface="Consolas" panose="020B0609020204030204" pitchFamily="49" charset="0"/>
              </a:rPr>
              <a:t>}</a:t>
            </a:r>
            <a:endParaRPr lang="en-US" sz="2400"/>
          </a:p>
        </p:txBody>
      </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49</a:t>
            </a:fld>
            <a:endParaRPr lang="en-US"/>
          </a:p>
        </p:txBody>
      </p:sp>
    </p:spTree>
    <p:extLst>
      <p:ext uri="{BB962C8B-B14F-4D97-AF65-F5344CB8AC3E}">
        <p14:creationId xmlns:p14="http://schemas.microsoft.com/office/powerpoint/2010/main" val="3636111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noFill/>
          <a:ln/>
        </p:spPr>
        <p:txBody>
          <a:bodyPr vert="horz" lIns="91440" tIns="45720" rIns="91440" bIns="45720" rtlCol="0" anchor="b">
            <a:normAutofit/>
          </a:bodyPr>
          <a:lstStyle/>
          <a:p>
            <a:r>
              <a:rPr lang="en-US" altLang="en-US" err="1"/>
              <a:t>Nhắc</a:t>
            </a:r>
            <a:r>
              <a:rPr lang="en-US" altLang="en-US"/>
              <a:t> </a:t>
            </a:r>
            <a:r>
              <a:rPr lang="en-US" altLang="en-US" err="1"/>
              <a:t>lại</a:t>
            </a:r>
            <a:r>
              <a:rPr lang="en-US" altLang="en-US"/>
              <a:t>: L</a:t>
            </a:r>
            <a:r>
              <a:rPr lang="vi-VN" altLang="en-US"/>
              <a:t>ư</a:t>
            </a:r>
            <a:r>
              <a:rPr lang="en-US" altLang="en-US"/>
              <a:t>u </a:t>
            </a:r>
            <a:r>
              <a:rPr lang="en-US" altLang="en-US" err="1"/>
              <a:t>trữ</a:t>
            </a:r>
            <a:r>
              <a:rPr lang="en-US" altLang="en-US"/>
              <a:t> </a:t>
            </a:r>
            <a:r>
              <a:rPr lang="en-US" altLang="en-US" err="1"/>
              <a:t>Mảng</a:t>
            </a:r>
            <a:r>
              <a:rPr lang="en-US" altLang="en-US"/>
              <a:t> 1 </a:t>
            </a:r>
            <a:r>
              <a:rPr lang="en-US" altLang="en-US" err="1"/>
              <a:t>chiều</a:t>
            </a:r>
            <a:endParaRPr lang="en-US" altLang="en-US"/>
          </a:p>
        </p:txBody>
      </p:sp>
      <p:sp>
        <p:nvSpPr>
          <p:cNvPr id="3" name="Content Placeholder 2"/>
          <p:cNvSpPr>
            <a:spLocks noGrp="1"/>
          </p:cNvSpPr>
          <p:nvPr>
            <p:ph idx="1"/>
          </p:nvPr>
        </p:nvSpPr>
        <p:spPr/>
        <p:txBody>
          <a:bodyPr>
            <a:normAutofit/>
          </a:bodyPr>
          <a:lstStyle/>
          <a:p>
            <a:pPr algn="just" eaLnBrk="1" fontAlgn="auto" hangingPunct="1">
              <a:spcAft>
                <a:spcPts val="0"/>
              </a:spcAft>
              <a:defRPr/>
            </a:pPr>
            <a:r>
              <a:rPr lang="en-US"/>
              <a:t>Cho </a:t>
            </a:r>
            <a:r>
              <a:rPr lang="en-US" err="1"/>
              <a:t>mảng</a:t>
            </a:r>
            <a:r>
              <a:rPr lang="en-US"/>
              <a:t> 1 </a:t>
            </a:r>
            <a:r>
              <a:rPr lang="en-US" err="1"/>
              <a:t>chiều</a:t>
            </a:r>
            <a:r>
              <a:rPr lang="en-US"/>
              <a:t>:</a:t>
            </a:r>
            <a:r>
              <a:rPr lang="en-US" sz="2300"/>
              <a:t> </a:t>
            </a:r>
            <a:r>
              <a:rPr lang="en-US" altLang="en-US" sz="2300" b="1" err="1">
                <a:latin typeface="Consolas" panose="020B0609020204030204" pitchFamily="49" charset="0"/>
                <a:cs typeface="Consolas" panose="020B0609020204030204" pitchFamily="49" charset="0"/>
              </a:rPr>
              <a:t>int</a:t>
            </a:r>
            <a:r>
              <a:rPr lang="en-US" altLang="en-US" sz="2300" b="1">
                <a:latin typeface="Consolas" panose="020B0609020204030204" pitchFamily="49" charset="0"/>
                <a:cs typeface="Consolas" panose="020B0609020204030204" pitchFamily="49" charset="0"/>
              </a:rPr>
              <a:t> </a:t>
            </a:r>
            <a:r>
              <a:rPr lang="en-US" altLang="en-US" sz="2300" b="1" err="1">
                <a:latin typeface="Consolas" panose="020B0609020204030204" pitchFamily="49" charset="0"/>
                <a:cs typeface="Consolas" panose="020B0609020204030204" pitchFamily="49" charset="0"/>
              </a:rPr>
              <a:t>arr</a:t>
            </a:r>
            <a:r>
              <a:rPr lang="en-US" altLang="en-US" sz="2300" b="1">
                <a:latin typeface="Consolas" panose="020B0609020204030204" pitchFamily="49" charset="0"/>
                <a:cs typeface="Consolas" panose="020B0609020204030204" pitchFamily="49" charset="0"/>
              </a:rPr>
              <a:t>[6] = {5, 6, 9, 4, 1, 2};</a:t>
            </a:r>
          </a:p>
          <a:p>
            <a:pPr algn="just" eaLnBrk="1" fontAlgn="auto" hangingPunct="1">
              <a:spcAft>
                <a:spcPts val="0"/>
              </a:spcAft>
              <a:defRPr/>
            </a:pPr>
            <a:endParaRPr lang="en-US"/>
          </a:p>
          <a:p>
            <a:pPr algn="just" eaLnBrk="1" fontAlgn="auto" hangingPunct="1">
              <a:spcAft>
                <a:spcPts val="0"/>
              </a:spcAft>
              <a:defRPr/>
            </a:pPr>
            <a:endParaRPr lang="en-US"/>
          </a:p>
          <a:p>
            <a:pPr lvl="1" algn="just" eaLnBrk="1" fontAlgn="auto" hangingPunct="1">
              <a:spcAft>
                <a:spcPts val="0"/>
              </a:spcAft>
              <a:defRPr/>
            </a:pPr>
            <a:endParaRPr lang="en-US"/>
          </a:p>
        </p:txBody>
      </p:sp>
      <p:sp>
        <p:nvSpPr>
          <p:cNvPr id="553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vi-VN" altLang="en-US">
                <a:solidFill>
                  <a:schemeClr val="bg1"/>
                </a:solidFill>
                <a:latin typeface="Tahoma" panose="020B0604030504040204" pitchFamily="34" charset="0"/>
              </a:rPr>
              <a:t>DSA</a:t>
            </a:r>
            <a:endParaRPr lang="en-US" altLang="en-US">
              <a:solidFill>
                <a:schemeClr val="bg1"/>
              </a:solidFill>
              <a:latin typeface="Tahoma" panose="020B0604030504040204" pitchFamily="34" charset="0"/>
            </a:endParaRPr>
          </a:p>
        </p:txBody>
      </p:sp>
      <p:sp>
        <p:nvSpPr>
          <p:cNvPr id="2" name="Slide Number Placeholder 1"/>
          <p:cNvSpPr>
            <a:spLocks noGrp="1"/>
          </p:cNvSpPr>
          <p:nvPr>
            <p:ph type="sldNum" sz="quarter" idx="12"/>
          </p:nvPr>
        </p:nvSpPr>
        <p:spPr/>
        <p:txBody>
          <a:bodyPr/>
          <a:lstStyle/>
          <a:p>
            <a:pPr>
              <a:defRPr/>
            </a:pPr>
            <a:fld id="{E5AF3471-6A55-4EC1-8B58-0AAF3FA86DEC}" type="slidenum">
              <a:rPr lang="en-US" smtClean="0"/>
              <a:pPr>
                <a:defRPr/>
              </a:pPr>
              <a:t>5</a:t>
            </a:fld>
            <a:endParaRPr lang="en-US"/>
          </a:p>
        </p:txBody>
      </p:sp>
      <p:sp>
        <p:nvSpPr>
          <p:cNvPr id="23" name="Rectangle 22"/>
          <p:cNvSpPr/>
          <p:nvPr/>
        </p:nvSpPr>
        <p:spPr>
          <a:xfrm>
            <a:off x="463118" y="1782474"/>
            <a:ext cx="7985556" cy="409104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24" name="Rectangle 23"/>
          <p:cNvSpPr>
            <a:spLocks noChangeArrowheads="1"/>
          </p:cNvSpPr>
          <p:nvPr/>
        </p:nvSpPr>
        <p:spPr bwMode="auto">
          <a:xfrm>
            <a:off x="741363" y="5995988"/>
            <a:ext cx="20970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a:latin typeface="Times New Roman" panose="02020603050405020304" pitchFamily="18" charset="0"/>
                <a:cs typeface="Times New Roman" panose="02020603050405020304" pitchFamily="18" charset="0"/>
              </a:rPr>
              <a:t>Memory Layout </a:t>
            </a:r>
            <a:endParaRPr lang="en-US" altLang="en-US" sz="2200"/>
          </a:p>
        </p:txBody>
      </p:sp>
      <p:cxnSp>
        <p:nvCxnSpPr>
          <p:cNvPr id="30" name="Straight Arrow Connector 29"/>
          <p:cNvCxnSpPr>
            <a:cxnSpLocks/>
          </p:cNvCxnSpPr>
          <p:nvPr/>
        </p:nvCxnSpPr>
        <p:spPr>
          <a:xfrm>
            <a:off x="2072199" y="3124200"/>
            <a:ext cx="882708" cy="141"/>
          </a:xfrm>
          <a:prstGeom prst="straightConnector1">
            <a:avLst/>
          </a:prstGeom>
          <a:ln w="31750">
            <a:solidFill>
              <a:schemeClr val="accent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7057040" y="3344701"/>
            <a:ext cx="766817" cy="785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a:solidFill>
                  <a:schemeClr val="accent6"/>
                </a:solidFill>
                <a:latin typeface="Times New Roman" panose="02020603050405020304" pitchFamily="18" charset="0"/>
                <a:cs typeface="Times New Roman" panose="02020603050405020304" pitchFamily="18" charset="0"/>
              </a:rPr>
              <a:t>2</a:t>
            </a:r>
          </a:p>
        </p:txBody>
      </p:sp>
      <p:sp>
        <p:nvSpPr>
          <p:cNvPr id="26" name="Rectangle 25"/>
          <p:cNvSpPr/>
          <p:nvPr/>
        </p:nvSpPr>
        <p:spPr>
          <a:xfrm>
            <a:off x="6290223" y="3343680"/>
            <a:ext cx="766817" cy="786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a:solidFill>
                  <a:schemeClr val="accent6"/>
                </a:solidFill>
                <a:latin typeface="Times New Roman" panose="02020603050405020304" pitchFamily="18" charset="0"/>
                <a:cs typeface="Times New Roman" panose="02020603050405020304" pitchFamily="18" charset="0"/>
              </a:rPr>
              <a:t>1</a:t>
            </a:r>
          </a:p>
        </p:txBody>
      </p:sp>
      <p:sp>
        <p:nvSpPr>
          <p:cNvPr id="27" name="Rectangle 26"/>
          <p:cNvSpPr/>
          <p:nvPr/>
        </p:nvSpPr>
        <p:spPr>
          <a:xfrm>
            <a:off x="5523405" y="3344701"/>
            <a:ext cx="766817" cy="7850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a:solidFill>
                  <a:schemeClr val="accent6"/>
                </a:solidFill>
                <a:latin typeface="Times New Roman" panose="02020603050405020304" pitchFamily="18" charset="0"/>
                <a:cs typeface="Times New Roman" panose="02020603050405020304" pitchFamily="18" charset="0"/>
              </a:rPr>
              <a:t>4</a:t>
            </a:r>
          </a:p>
        </p:txBody>
      </p:sp>
      <p:sp>
        <p:nvSpPr>
          <p:cNvPr id="28" name="Rectangle 27"/>
          <p:cNvSpPr/>
          <p:nvPr/>
        </p:nvSpPr>
        <p:spPr>
          <a:xfrm>
            <a:off x="4756588" y="3343681"/>
            <a:ext cx="766817" cy="7861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a:solidFill>
                  <a:schemeClr val="accent6"/>
                </a:solidFill>
                <a:latin typeface="Times New Roman" panose="02020603050405020304" pitchFamily="18" charset="0"/>
                <a:cs typeface="Times New Roman" panose="02020603050405020304" pitchFamily="18" charset="0"/>
              </a:rPr>
              <a:t>9</a:t>
            </a:r>
          </a:p>
        </p:txBody>
      </p:sp>
      <p:sp>
        <p:nvSpPr>
          <p:cNvPr id="29" name="Rectangle 28"/>
          <p:cNvSpPr/>
          <p:nvPr/>
        </p:nvSpPr>
        <p:spPr>
          <a:xfrm>
            <a:off x="3989771" y="3344702"/>
            <a:ext cx="766817" cy="7850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a:solidFill>
                  <a:schemeClr val="accent6"/>
                </a:solidFill>
                <a:latin typeface="Times New Roman" panose="02020603050405020304" pitchFamily="18" charset="0"/>
                <a:cs typeface="Times New Roman" panose="02020603050405020304" pitchFamily="18" charset="0"/>
              </a:rPr>
              <a:t>6</a:t>
            </a:r>
          </a:p>
        </p:txBody>
      </p:sp>
      <p:sp>
        <p:nvSpPr>
          <p:cNvPr id="36" name="Rectangle 35"/>
          <p:cNvSpPr/>
          <p:nvPr/>
        </p:nvSpPr>
        <p:spPr>
          <a:xfrm>
            <a:off x="3200398" y="3343680"/>
            <a:ext cx="789372" cy="7860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a:solidFill>
                  <a:schemeClr val="accent6"/>
                </a:solidFill>
                <a:latin typeface="Times New Roman" panose="02020603050405020304" pitchFamily="18" charset="0"/>
                <a:cs typeface="Times New Roman" panose="02020603050405020304" pitchFamily="18" charset="0"/>
              </a:rPr>
              <a:t>5</a:t>
            </a:r>
          </a:p>
        </p:txBody>
      </p:sp>
      <p:sp>
        <p:nvSpPr>
          <p:cNvPr id="37" name="Rectangle 36"/>
          <p:cNvSpPr/>
          <p:nvPr/>
        </p:nvSpPr>
        <p:spPr>
          <a:xfrm>
            <a:off x="7002334" y="2662600"/>
            <a:ext cx="922466" cy="730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a:solidFill>
                  <a:schemeClr val="tx1"/>
                </a:solidFill>
                <a:latin typeface="Times New Roman" panose="02020603050405020304" pitchFamily="18" charset="0"/>
                <a:cs typeface="Times New Roman" panose="02020603050405020304" pitchFamily="18" charset="0"/>
              </a:rPr>
              <a:t>0x30</a:t>
            </a:r>
          </a:p>
        </p:txBody>
      </p:sp>
      <p:sp>
        <p:nvSpPr>
          <p:cNvPr id="38" name="Rectangle 37"/>
          <p:cNvSpPr/>
          <p:nvPr/>
        </p:nvSpPr>
        <p:spPr>
          <a:xfrm>
            <a:off x="6216535" y="2662598"/>
            <a:ext cx="922466" cy="7306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a:solidFill>
                  <a:schemeClr val="tx1"/>
                </a:solidFill>
                <a:latin typeface="Times New Roman" panose="02020603050405020304" pitchFamily="18" charset="0"/>
                <a:cs typeface="Times New Roman" panose="02020603050405020304" pitchFamily="18" charset="0"/>
              </a:rPr>
              <a:t>0x26</a:t>
            </a:r>
          </a:p>
        </p:txBody>
      </p:sp>
      <p:sp>
        <p:nvSpPr>
          <p:cNvPr id="39" name="Rectangle 38"/>
          <p:cNvSpPr/>
          <p:nvPr/>
        </p:nvSpPr>
        <p:spPr>
          <a:xfrm>
            <a:off x="5453801" y="2655796"/>
            <a:ext cx="922468" cy="7328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a:solidFill>
                  <a:schemeClr val="tx1"/>
                </a:solidFill>
                <a:latin typeface="Times New Roman" panose="02020603050405020304" pitchFamily="18" charset="0"/>
                <a:cs typeface="Times New Roman" panose="02020603050405020304" pitchFamily="18" charset="0"/>
              </a:rPr>
              <a:t>0x22</a:t>
            </a:r>
          </a:p>
        </p:txBody>
      </p:sp>
      <p:sp>
        <p:nvSpPr>
          <p:cNvPr id="40" name="Rectangle 39"/>
          <p:cNvSpPr/>
          <p:nvPr/>
        </p:nvSpPr>
        <p:spPr>
          <a:xfrm>
            <a:off x="4648200" y="2655797"/>
            <a:ext cx="922468" cy="730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a:solidFill>
                  <a:schemeClr val="tx1"/>
                </a:solidFill>
                <a:latin typeface="Times New Roman" panose="02020603050405020304" pitchFamily="18" charset="0"/>
                <a:cs typeface="Times New Roman" panose="02020603050405020304" pitchFamily="18" charset="0"/>
              </a:rPr>
              <a:t>0x18</a:t>
            </a:r>
          </a:p>
        </p:txBody>
      </p:sp>
      <p:sp>
        <p:nvSpPr>
          <p:cNvPr id="41" name="Rectangle 40"/>
          <p:cNvSpPr/>
          <p:nvPr/>
        </p:nvSpPr>
        <p:spPr>
          <a:xfrm>
            <a:off x="3873551" y="2612934"/>
            <a:ext cx="922468" cy="816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a:solidFill>
                  <a:schemeClr val="tx1"/>
                </a:solidFill>
                <a:latin typeface="Times New Roman" panose="02020603050405020304" pitchFamily="18" charset="0"/>
                <a:cs typeface="Times New Roman" panose="02020603050405020304" pitchFamily="18" charset="0"/>
              </a:rPr>
              <a:t>0x14</a:t>
            </a:r>
          </a:p>
        </p:txBody>
      </p:sp>
      <p:sp>
        <p:nvSpPr>
          <p:cNvPr id="42" name="Rectangle 41"/>
          <p:cNvSpPr/>
          <p:nvPr/>
        </p:nvSpPr>
        <p:spPr>
          <a:xfrm>
            <a:off x="3048000" y="2667000"/>
            <a:ext cx="922468" cy="730638"/>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a:solidFill>
                  <a:schemeClr val="tx1"/>
                </a:solidFill>
                <a:latin typeface="Times New Roman" panose="02020603050405020304" pitchFamily="18" charset="0"/>
                <a:cs typeface="Times New Roman" panose="02020603050405020304" pitchFamily="18" charset="0"/>
              </a:rPr>
              <a:t>0x10</a:t>
            </a:r>
          </a:p>
        </p:txBody>
      </p:sp>
      <p:sp>
        <p:nvSpPr>
          <p:cNvPr id="43" name="Rectangle 42"/>
          <p:cNvSpPr/>
          <p:nvPr/>
        </p:nvSpPr>
        <p:spPr>
          <a:xfrm>
            <a:off x="7019924" y="4087286"/>
            <a:ext cx="981076" cy="7306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err="1">
                <a:solidFill>
                  <a:schemeClr val="tx1"/>
                </a:solidFill>
                <a:latin typeface="Times New Roman" panose="02020603050405020304" pitchFamily="18" charset="0"/>
                <a:cs typeface="Times New Roman" panose="02020603050405020304" pitchFamily="18" charset="0"/>
              </a:rPr>
              <a:t>arr</a:t>
            </a:r>
            <a:r>
              <a:rPr lang="en-US" sz="2400">
                <a:solidFill>
                  <a:schemeClr val="tx1"/>
                </a:solidFill>
                <a:latin typeface="Times New Roman" panose="02020603050405020304" pitchFamily="18" charset="0"/>
                <a:cs typeface="Times New Roman" panose="02020603050405020304" pitchFamily="18" charset="0"/>
              </a:rPr>
              <a:t>[5]</a:t>
            </a:r>
          </a:p>
        </p:txBody>
      </p:sp>
      <p:sp>
        <p:nvSpPr>
          <p:cNvPr id="44" name="Rectangle 43"/>
          <p:cNvSpPr/>
          <p:nvPr/>
        </p:nvSpPr>
        <p:spPr>
          <a:xfrm>
            <a:off x="6257924" y="4092684"/>
            <a:ext cx="981076" cy="730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err="1">
                <a:solidFill>
                  <a:schemeClr val="tx1"/>
                </a:solidFill>
                <a:latin typeface="Times New Roman" panose="02020603050405020304" pitchFamily="18" charset="0"/>
                <a:cs typeface="Times New Roman" panose="02020603050405020304" pitchFamily="18" charset="0"/>
              </a:rPr>
              <a:t>arr</a:t>
            </a:r>
            <a:r>
              <a:rPr lang="en-US" sz="2400">
                <a:solidFill>
                  <a:schemeClr val="tx1"/>
                </a:solidFill>
                <a:latin typeface="Times New Roman" panose="02020603050405020304" pitchFamily="18" charset="0"/>
                <a:cs typeface="Times New Roman" panose="02020603050405020304" pitchFamily="18" charset="0"/>
              </a:rPr>
              <a:t>[4]</a:t>
            </a:r>
          </a:p>
        </p:txBody>
      </p:sp>
      <p:sp>
        <p:nvSpPr>
          <p:cNvPr id="45" name="Rectangle 44"/>
          <p:cNvSpPr/>
          <p:nvPr/>
        </p:nvSpPr>
        <p:spPr>
          <a:xfrm>
            <a:off x="5410200" y="4090100"/>
            <a:ext cx="981075" cy="7328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err="1">
                <a:solidFill>
                  <a:schemeClr val="tx1"/>
                </a:solidFill>
                <a:latin typeface="Times New Roman" panose="02020603050405020304" pitchFamily="18" charset="0"/>
                <a:cs typeface="Times New Roman" panose="02020603050405020304" pitchFamily="18" charset="0"/>
              </a:rPr>
              <a:t>arr</a:t>
            </a:r>
            <a:r>
              <a:rPr lang="en-US" sz="2400">
                <a:solidFill>
                  <a:schemeClr val="tx1"/>
                </a:solidFill>
                <a:latin typeface="Times New Roman" panose="02020603050405020304" pitchFamily="18" charset="0"/>
                <a:cs typeface="Times New Roman" panose="02020603050405020304" pitchFamily="18" charset="0"/>
              </a:rPr>
              <a:t>[3]</a:t>
            </a:r>
          </a:p>
        </p:txBody>
      </p:sp>
      <p:sp>
        <p:nvSpPr>
          <p:cNvPr id="46" name="Rectangle 45"/>
          <p:cNvSpPr/>
          <p:nvPr/>
        </p:nvSpPr>
        <p:spPr>
          <a:xfrm>
            <a:off x="4572000" y="4091687"/>
            <a:ext cx="981075" cy="7306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err="1">
                <a:solidFill>
                  <a:schemeClr val="tx1"/>
                </a:solidFill>
                <a:latin typeface="Times New Roman" panose="02020603050405020304" pitchFamily="18" charset="0"/>
                <a:cs typeface="Times New Roman" panose="02020603050405020304" pitchFamily="18" charset="0"/>
              </a:rPr>
              <a:t>arr</a:t>
            </a:r>
            <a:r>
              <a:rPr lang="en-US" sz="2400">
                <a:solidFill>
                  <a:schemeClr val="tx1"/>
                </a:solidFill>
                <a:latin typeface="Times New Roman" panose="02020603050405020304" pitchFamily="18" charset="0"/>
                <a:cs typeface="Times New Roman" panose="02020603050405020304" pitchFamily="18" charset="0"/>
              </a:rPr>
              <a:t>[2]</a:t>
            </a:r>
          </a:p>
        </p:txBody>
      </p:sp>
      <p:sp>
        <p:nvSpPr>
          <p:cNvPr id="47" name="Rectangle 46"/>
          <p:cNvSpPr/>
          <p:nvPr/>
        </p:nvSpPr>
        <p:spPr>
          <a:xfrm>
            <a:off x="3787099" y="4060732"/>
            <a:ext cx="981075" cy="8160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err="1">
                <a:solidFill>
                  <a:schemeClr val="tx1"/>
                </a:solidFill>
                <a:latin typeface="Times New Roman" panose="02020603050405020304" pitchFamily="18" charset="0"/>
                <a:cs typeface="Times New Roman" panose="02020603050405020304" pitchFamily="18" charset="0"/>
              </a:rPr>
              <a:t>arr</a:t>
            </a:r>
            <a:r>
              <a:rPr lang="en-US" sz="2400">
                <a:solidFill>
                  <a:schemeClr val="tx1"/>
                </a:solidFill>
                <a:latin typeface="Times New Roman" panose="02020603050405020304" pitchFamily="18" charset="0"/>
                <a:cs typeface="Times New Roman" panose="02020603050405020304" pitchFamily="18" charset="0"/>
              </a:rPr>
              <a:t>[1]</a:t>
            </a:r>
          </a:p>
        </p:txBody>
      </p:sp>
      <p:sp>
        <p:nvSpPr>
          <p:cNvPr id="48" name="Rectangle 47"/>
          <p:cNvSpPr/>
          <p:nvPr/>
        </p:nvSpPr>
        <p:spPr>
          <a:xfrm>
            <a:off x="2971800" y="4076631"/>
            <a:ext cx="981075" cy="730639"/>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err="1">
                <a:solidFill>
                  <a:schemeClr val="tx1"/>
                </a:solidFill>
                <a:latin typeface="Times New Roman" panose="02020603050405020304" pitchFamily="18" charset="0"/>
                <a:cs typeface="Times New Roman" panose="02020603050405020304" pitchFamily="18" charset="0"/>
              </a:rPr>
              <a:t>arr</a:t>
            </a:r>
            <a:r>
              <a:rPr lang="en-US" sz="2400">
                <a:solidFill>
                  <a:schemeClr val="tx1"/>
                </a:solidFill>
                <a:latin typeface="Times New Roman" panose="02020603050405020304" pitchFamily="18" charset="0"/>
                <a:cs typeface="Times New Roman" panose="02020603050405020304" pitchFamily="18" charset="0"/>
              </a:rPr>
              <a:t>[0]</a:t>
            </a:r>
          </a:p>
        </p:txBody>
      </p:sp>
      <p:sp>
        <p:nvSpPr>
          <p:cNvPr id="73" name="Rectangle 72"/>
          <p:cNvSpPr/>
          <p:nvPr/>
        </p:nvSpPr>
        <p:spPr>
          <a:xfrm>
            <a:off x="590497" y="3898557"/>
            <a:ext cx="1561194" cy="730639"/>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i="1" err="1">
                <a:solidFill>
                  <a:schemeClr val="tx1"/>
                </a:solidFill>
                <a:latin typeface="Times New Roman" panose="02020603050405020304" pitchFamily="18" charset="0"/>
                <a:cs typeface="Times New Roman" panose="02020603050405020304" pitchFamily="18" charset="0"/>
              </a:rPr>
              <a:t>Lấy</a:t>
            </a:r>
            <a:r>
              <a:rPr lang="en-US" sz="2400" i="1">
                <a:solidFill>
                  <a:schemeClr val="tx1"/>
                </a:solidFill>
                <a:latin typeface="Times New Roman" panose="02020603050405020304" pitchFamily="18" charset="0"/>
                <a:cs typeface="Times New Roman" panose="02020603050405020304" pitchFamily="18" charset="0"/>
              </a:rPr>
              <a:t> </a:t>
            </a:r>
            <a:r>
              <a:rPr lang="en-US" sz="2400" i="1" err="1">
                <a:solidFill>
                  <a:schemeClr val="tx1"/>
                </a:solidFill>
                <a:latin typeface="Times New Roman" panose="02020603050405020304" pitchFamily="18" charset="0"/>
                <a:cs typeface="Times New Roman" panose="02020603050405020304" pitchFamily="18" charset="0"/>
              </a:rPr>
              <a:t>giá</a:t>
            </a:r>
            <a:r>
              <a:rPr lang="en-US" sz="2400" i="1">
                <a:solidFill>
                  <a:schemeClr val="tx1"/>
                </a:solidFill>
                <a:latin typeface="Times New Roman" panose="02020603050405020304" pitchFamily="18" charset="0"/>
                <a:cs typeface="Times New Roman" panose="02020603050405020304" pitchFamily="18" charset="0"/>
              </a:rPr>
              <a:t> </a:t>
            </a:r>
            <a:r>
              <a:rPr lang="en-US" sz="2400" i="1" err="1">
                <a:solidFill>
                  <a:schemeClr val="tx1"/>
                </a:solidFill>
                <a:latin typeface="Times New Roman" panose="02020603050405020304" pitchFamily="18" charset="0"/>
                <a:cs typeface="Times New Roman" panose="02020603050405020304" pitchFamily="18" charset="0"/>
              </a:rPr>
              <a:t>trị</a:t>
            </a:r>
            <a:endParaRPr lang="en-US" sz="2400" i="1">
              <a:solidFill>
                <a:schemeClr val="tx1"/>
              </a:solidFill>
              <a:latin typeface="Times New Roman" panose="02020603050405020304" pitchFamily="18" charset="0"/>
              <a:cs typeface="Times New Roman" panose="02020603050405020304" pitchFamily="18" charset="0"/>
            </a:endParaRPr>
          </a:p>
        </p:txBody>
      </p:sp>
      <p:sp>
        <p:nvSpPr>
          <p:cNvPr id="56" name="Rectangle 55"/>
          <p:cNvSpPr/>
          <p:nvPr/>
        </p:nvSpPr>
        <p:spPr>
          <a:xfrm>
            <a:off x="463119" y="2935088"/>
            <a:ext cx="1499646" cy="730639"/>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i="1" err="1">
                <a:solidFill>
                  <a:schemeClr val="tx1"/>
                </a:solidFill>
                <a:latin typeface="Times New Roman" panose="02020603050405020304" pitchFamily="18" charset="0"/>
                <a:cs typeface="Times New Roman" panose="02020603050405020304" pitchFamily="18" charset="0"/>
              </a:rPr>
              <a:t>Địa</a:t>
            </a:r>
            <a:r>
              <a:rPr lang="en-US" sz="2400" i="1">
                <a:solidFill>
                  <a:schemeClr val="tx1"/>
                </a:solidFill>
                <a:latin typeface="Times New Roman" panose="02020603050405020304" pitchFamily="18" charset="0"/>
                <a:cs typeface="Times New Roman" panose="02020603050405020304" pitchFamily="18" charset="0"/>
              </a:rPr>
              <a:t> </a:t>
            </a:r>
            <a:r>
              <a:rPr lang="en-US" sz="2400" i="1" err="1">
                <a:solidFill>
                  <a:schemeClr val="tx1"/>
                </a:solidFill>
                <a:latin typeface="Times New Roman" panose="02020603050405020304" pitchFamily="18" charset="0"/>
                <a:cs typeface="Times New Roman" panose="02020603050405020304" pitchFamily="18" charset="0"/>
              </a:rPr>
              <a:t>chỉ</a:t>
            </a:r>
            <a:r>
              <a:rPr lang="en-US" sz="2400" i="1">
                <a:solidFill>
                  <a:schemeClr val="tx1"/>
                </a:solidFill>
                <a:latin typeface="Times New Roman" panose="02020603050405020304" pitchFamily="18" charset="0"/>
                <a:cs typeface="Times New Roman" panose="02020603050405020304" pitchFamily="18" charset="0"/>
              </a:rPr>
              <a:t> (</a:t>
            </a:r>
            <a:r>
              <a:rPr lang="en-US" sz="2400" i="1" err="1">
                <a:solidFill>
                  <a:schemeClr val="tx1"/>
                </a:solidFill>
                <a:latin typeface="Times New Roman" panose="02020603050405020304" pitchFamily="18" charset="0"/>
                <a:cs typeface="Times New Roman" panose="02020603050405020304" pitchFamily="18" charset="0"/>
              </a:rPr>
              <a:t>giả</a:t>
            </a:r>
            <a:r>
              <a:rPr lang="en-US" sz="2400" i="1">
                <a:solidFill>
                  <a:schemeClr val="tx1"/>
                </a:solidFill>
                <a:latin typeface="Times New Roman" panose="02020603050405020304" pitchFamily="18" charset="0"/>
                <a:cs typeface="Times New Roman" panose="02020603050405020304" pitchFamily="18" charset="0"/>
              </a:rPr>
              <a:t> </a:t>
            </a:r>
            <a:r>
              <a:rPr lang="en-US" sz="2400" i="1" err="1">
                <a:solidFill>
                  <a:schemeClr val="tx1"/>
                </a:solidFill>
                <a:latin typeface="Times New Roman" panose="02020603050405020304" pitchFamily="18" charset="0"/>
                <a:cs typeface="Times New Roman" panose="02020603050405020304" pitchFamily="18" charset="0"/>
              </a:rPr>
              <a:t>định</a:t>
            </a:r>
            <a:r>
              <a:rPr lang="en-US" sz="2400" i="1">
                <a:solidFill>
                  <a:schemeClr val="tx1"/>
                </a:solidFill>
                <a:latin typeface="Times New Roman" panose="02020603050405020304" pitchFamily="18" charset="0"/>
                <a:cs typeface="Times New Roman" panose="02020603050405020304" pitchFamily="18" charset="0"/>
              </a:rPr>
              <a:t>)</a:t>
            </a:r>
          </a:p>
        </p:txBody>
      </p:sp>
      <p:cxnSp>
        <p:nvCxnSpPr>
          <p:cNvPr id="57" name="Straight Arrow Connector 56"/>
          <p:cNvCxnSpPr>
            <a:cxnSpLocks/>
          </p:cNvCxnSpPr>
          <p:nvPr/>
        </p:nvCxnSpPr>
        <p:spPr>
          <a:xfrm>
            <a:off x="2085993" y="4343400"/>
            <a:ext cx="885807" cy="0"/>
          </a:xfrm>
          <a:prstGeom prst="straightConnector1">
            <a:avLst/>
          </a:prstGeom>
          <a:ln w="31750">
            <a:solidFill>
              <a:schemeClr val="accent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0454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fade">
                                      <p:cBhvr>
                                        <p:cTn id="32" dur="500"/>
                                        <p:tgtEl>
                                          <p:spTgt spid="56"/>
                                        </p:tgtEl>
                                      </p:cBhvr>
                                    </p:animEffect>
                                  </p:childTnLst>
                                </p:cTn>
                              </p:par>
                              <p:par>
                                <p:cTn id="33" presetID="10" presetClass="entr" presetSubtype="0" fill="hold" grpId="0" nodeType="withEffect">
                                  <p:stCondLst>
                                    <p:cond delay="25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par>
                                <p:cTn id="36" presetID="10" presetClass="entr" presetSubtype="0" fill="hold" grpId="0" nodeType="withEffect">
                                  <p:stCondLst>
                                    <p:cond delay="110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par>
                                <p:cTn id="39" presetID="10" presetClass="entr" presetSubtype="0" fill="hold" grpId="0" nodeType="withEffect">
                                  <p:stCondLst>
                                    <p:cond delay="1900"/>
                                  </p:stCondLst>
                                  <p:childTnLst>
                                    <p:set>
                                      <p:cBhvr>
                                        <p:cTn id="40" dur="1" fill="hold">
                                          <p:stCondLst>
                                            <p:cond delay="0"/>
                                          </p:stCondLst>
                                        </p:cTn>
                                        <p:tgtEl>
                                          <p:spTgt spid="42"/>
                                        </p:tgtEl>
                                        <p:attrNameLst>
                                          <p:attrName>style.visibility</p:attrName>
                                        </p:attrNameLst>
                                      </p:cBhvr>
                                      <p:to>
                                        <p:strVal val="visible"/>
                                      </p:to>
                                    </p:set>
                                    <p:animEffect transition="in" filter="fade">
                                      <p:cBhvr>
                                        <p:cTn id="41" dur="500"/>
                                        <p:tgtEl>
                                          <p:spTgt spid="42"/>
                                        </p:tgtEl>
                                      </p:cBhvr>
                                    </p:animEffect>
                                  </p:childTnLst>
                                </p:cTn>
                              </p:par>
                              <p:par>
                                <p:cTn id="42" presetID="10" presetClass="entr" presetSubtype="0" fill="hold" grpId="0" nodeType="withEffect">
                                  <p:stCondLst>
                                    <p:cond delay="2700"/>
                                  </p:stCondLst>
                                  <p:childTnLst>
                                    <p:set>
                                      <p:cBhvr>
                                        <p:cTn id="43" dur="1" fill="hold">
                                          <p:stCondLst>
                                            <p:cond delay="0"/>
                                          </p:stCondLst>
                                        </p:cTn>
                                        <p:tgtEl>
                                          <p:spTgt spid="41"/>
                                        </p:tgtEl>
                                        <p:attrNameLst>
                                          <p:attrName>style.visibility</p:attrName>
                                        </p:attrNameLst>
                                      </p:cBhvr>
                                      <p:to>
                                        <p:strVal val="visible"/>
                                      </p:to>
                                    </p:set>
                                    <p:animEffect transition="in" filter="fade">
                                      <p:cBhvr>
                                        <p:cTn id="44" dur="500"/>
                                        <p:tgtEl>
                                          <p:spTgt spid="41"/>
                                        </p:tgtEl>
                                      </p:cBhvr>
                                    </p:animEffect>
                                  </p:childTnLst>
                                </p:cTn>
                              </p:par>
                              <p:par>
                                <p:cTn id="45" presetID="10" presetClass="entr" presetSubtype="0" fill="hold" grpId="0" nodeType="withEffect">
                                  <p:stCondLst>
                                    <p:cond delay="340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500"/>
                                        <p:tgtEl>
                                          <p:spTgt spid="40"/>
                                        </p:tgtEl>
                                      </p:cBhvr>
                                    </p:animEffect>
                                  </p:childTnLst>
                                </p:cTn>
                              </p:par>
                              <p:par>
                                <p:cTn id="48" presetID="10" presetClass="entr" presetSubtype="0" fill="hold" grpId="0" nodeType="withEffect">
                                  <p:stCondLst>
                                    <p:cond delay="4100"/>
                                  </p:stCondLst>
                                  <p:childTnLst>
                                    <p:set>
                                      <p:cBhvr>
                                        <p:cTn id="49" dur="1" fill="hold">
                                          <p:stCondLst>
                                            <p:cond delay="0"/>
                                          </p:stCondLst>
                                        </p:cTn>
                                        <p:tgtEl>
                                          <p:spTgt spid="39"/>
                                        </p:tgtEl>
                                        <p:attrNameLst>
                                          <p:attrName>style.visibility</p:attrName>
                                        </p:attrNameLst>
                                      </p:cBhvr>
                                      <p:to>
                                        <p:strVal val="visible"/>
                                      </p:to>
                                    </p:set>
                                    <p:animEffect transition="in" filter="fade">
                                      <p:cBhvr>
                                        <p:cTn id="50" dur="500"/>
                                        <p:tgtEl>
                                          <p:spTgt spid="39"/>
                                        </p:tgtEl>
                                      </p:cBhvr>
                                    </p:animEffect>
                                  </p:childTnLst>
                                </p:cTn>
                              </p:par>
                              <p:par>
                                <p:cTn id="51" presetID="10" presetClass="entr" presetSubtype="0" fill="hold" grpId="0" nodeType="withEffect">
                                  <p:stCondLst>
                                    <p:cond delay="4700"/>
                                  </p:stCondLst>
                                  <p:childTnLst>
                                    <p:set>
                                      <p:cBhvr>
                                        <p:cTn id="52" dur="1" fill="hold">
                                          <p:stCondLst>
                                            <p:cond delay="0"/>
                                          </p:stCondLst>
                                        </p:cTn>
                                        <p:tgtEl>
                                          <p:spTgt spid="38"/>
                                        </p:tgtEl>
                                        <p:attrNameLst>
                                          <p:attrName>style.visibility</p:attrName>
                                        </p:attrNameLst>
                                      </p:cBhvr>
                                      <p:to>
                                        <p:strVal val="visible"/>
                                      </p:to>
                                    </p:set>
                                    <p:animEffect transition="in" filter="fade">
                                      <p:cBhvr>
                                        <p:cTn id="53" dur="500"/>
                                        <p:tgtEl>
                                          <p:spTgt spid="38"/>
                                        </p:tgtEl>
                                      </p:cBhvr>
                                    </p:animEffect>
                                  </p:childTnLst>
                                </p:cTn>
                              </p:par>
                              <p:par>
                                <p:cTn id="54" presetID="10" presetClass="entr" presetSubtype="0" fill="hold" grpId="0" nodeType="withEffect">
                                  <p:stCondLst>
                                    <p:cond delay="5600"/>
                                  </p:stCondLst>
                                  <p:childTnLst>
                                    <p:set>
                                      <p:cBhvr>
                                        <p:cTn id="55" dur="1" fill="hold">
                                          <p:stCondLst>
                                            <p:cond delay="0"/>
                                          </p:stCondLst>
                                        </p:cTn>
                                        <p:tgtEl>
                                          <p:spTgt spid="37"/>
                                        </p:tgtEl>
                                        <p:attrNameLst>
                                          <p:attrName>style.visibility</p:attrName>
                                        </p:attrNameLst>
                                      </p:cBhvr>
                                      <p:to>
                                        <p:strVal val="visible"/>
                                      </p:to>
                                    </p:set>
                                    <p:animEffect transition="in" filter="fade">
                                      <p:cBhvr>
                                        <p:cTn id="56" dur="400"/>
                                        <p:tgtEl>
                                          <p:spTgt spid="3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73"/>
                                        </p:tgtEl>
                                        <p:attrNameLst>
                                          <p:attrName>style.visibility</p:attrName>
                                        </p:attrNameLst>
                                      </p:cBhvr>
                                      <p:to>
                                        <p:strVal val="visible"/>
                                      </p:to>
                                    </p:set>
                                    <p:animEffect transition="in" filter="fade">
                                      <p:cBhvr>
                                        <p:cTn id="61" dur="500"/>
                                        <p:tgtEl>
                                          <p:spTgt spid="73"/>
                                        </p:tgtEl>
                                      </p:cBhvr>
                                    </p:animEffect>
                                  </p:childTnLst>
                                </p:cTn>
                              </p:par>
                              <p:par>
                                <p:cTn id="62" presetID="10" presetClass="entr" presetSubtype="0" fill="hold" nodeType="withEffect">
                                  <p:stCondLst>
                                    <p:cond delay="0"/>
                                  </p:stCondLst>
                                  <p:childTnLst>
                                    <p:set>
                                      <p:cBhvr>
                                        <p:cTn id="63" dur="1" fill="hold">
                                          <p:stCondLst>
                                            <p:cond delay="0"/>
                                          </p:stCondLst>
                                        </p:cTn>
                                        <p:tgtEl>
                                          <p:spTgt spid="57"/>
                                        </p:tgtEl>
                                        <p:attrNameLst>
                                          <p:attrName>style.visibility</p:attrName>
                                        </p:attrNameLst>
                                      </p:cBhvr>
                                      <p:to>
                                        <p:strVal val="visible"/>
                                      </p:to>
                                    </p:set>
                                    <p:animEffect transition="in" filter="fade">
                                      <p:cBhvr>
                                        <p:cTn id="64" dur="500"/>
                                        <p:tgtEl>
                                          <p:spTgt spid="57"/>
                                        </p:tgtEl>
                                      </p:cBhvr>
                                    </p:animEffect>
                                  </p:childTnLst>
                                </p:cTn>
                              </p:par>
                            </p:childTnLst>
                          </p:cTn>
                        </p:par>
                        <p:par>
                          <p:cTn id="65" fill="hold">
                            <p:stCondLst>
                              <p:cond delay="500"/>
                            </p:stCondLst>
                            <p:childTnLst>
                              <p:par>
                                <p:cTn id="66" presetID="10" presetClass="entr" presetSubtype="0" fill="hold" grpId="0" nodeType="afterEffect">
                                  <p:stCondLst>
                                    <p:cond delay="250"/>
                                  </p:stCondLst>
                                  <p:childTnLst>
                                    <p:set>
                                      <p:cBhvr>
                                        <p:cTn id="67" dur="1" fill="hold">
                                          <p:stCondLst>
                                            <p:cond delay="0"/>
                                          </p:stCondLst>
                                        </p:cTn>
                                        <p:tgtEl>
                                          <p:spTgt spid="48"/>
                                        </p:tgtEl>
                                        <p:attrNameLst>
                                          <p:attrName>style.visibility</p:attrName>
                                        </p:attrNameLst>
                                      </p:cBhvr>
                                      <p:to>
                                        <p:strVal val="visible"/>
                                      </p:to>
                                    </p:set>
                                    <p:animEffect transition="in" filter="fade">
                                      <p:cBhvr>
                                        <p:cTn id="68" dur="500"/>
                                        <p:tgtEl>
                                          <p:spTgt spid="48"/>
                                        </p:tgtEl>
                                      </p:cBhvr>
                                    </p:animEffect>
                                  </p:childTnLst>
                                </p:cTn>
                              </p:par>
                            </p:childTnLst>
                          </p:cTn>
                        </p:par>
                        <p:par>
                          <p:cTn id="69" fill="hold">
                            <p:stCondLst>
                              <p:cond delay="1250"/>
                            </p:stCondLst>
                            <p:childTnLst>
                              <p:par>
                                <p:cTn id="70" presetID="10" presetClass="entr" presetSubtype="0" fill="hold" grpId="0" nodeType="afterEffect">
                                  <p:stCondLst>
                                    <p:cond delay="500"/>
                                  </p:stCondLst>
                                  <p:childTnLst>
                                    <p:set>
                                      <p:cBhvr>
                                        <p:cTn id="71" dur="1" fill="hold">
                                          <p:stCondLst>
                                            <p:cond delay="0"/>
                                          </p:stCondLst>
                                        </p:cTn>
                                        <p:tgtEl>
                                          <p:spTgt spid="47"/>
                                        </p:tgtEl>
                                        <p:attrNameLst>
                                          <p:attrName>style.visibility</p:attrName>
                                        </p:attrNameLst>
                                      </p:cBhvr>
                                      <p:to>
                                        <p:strVal val="visible"/>
                                      </p:to>
                                    </p:set>
                                    <p:animEffect transition="in" filter="fade">
                                      <p:cBhvr>
                                        <p:cTn id="72" dur="500"/>
                                        <p:tgtEl>
                                          <p:spTgt spid="47"/>
                                        </p:tgtEl>
                                      </p:cBhvr>
                                    </p:animEffect>
                                  </p:childTnLst>
                                </p:cTn>
                              </p:par>
                            </p:childTnLst>
                          </p:cTn>
                        </p:par>
                        <p:par>
                          <p:cTn id="73" fill="hold">
                            <p:stCondLst>
                              <p:cond delay="2250"/>
                            </p:stCondLst>
                            <p:childTnLst>
                              <p:par>
                                <p:cTn id="74" presetID="10" presetClass="entr" presetSubtype="0" fill="hold" grpId="0" nodeType="afterEffect">
                                  <p:stCondLst>
                                    <p:cond delay="500"/>
                                  </p:stCondLst>
                                  <p:childTnLst>
                                    <p:set>
                                      <p:cBhvr>
                                        <p:cTn id="75" dur="1" fill="hold">
                                          <p:stCondLst>
                                            <p:cond delay="0"/>
                                          </p:stCondLst>
                                        </p:cTn>
                                        <p:tgtEl>
                                          <p:spTgt spid="46"/>
                                        </p:tgtEl>
                                        <p:attrNameLst>
                                          <p:attrName>style.visibility</p:attrName>
                                        </p:attrNameLst>
                                      </p:cBhvr>
                                      <p:to>
                                        <p:strVal val="visible"/>
                                      </p:to>
                                    </p:set>
                                    <p:animEffect transition="in" filter="fade">
                                      <p:cBhvr>
                                        <p:cTn id="76" dur="500"/>
                                        <p:tgtEl>
                                          <p:spTgt spid="46"/>
                                        </p:tgtEl>
                                      </p:cBhvr>
                                    </p:animEffect>
                                  </p:childTnLst>
                                </p:cTn>
                              </p:par>
                            </p:childTnLst>
                          </p:cTn>
                        </p:par>
                        <p:par>
                          <p:cTn id="77" fill="hold">
                            <p:stCondLst>
                              <p:cond delay="3250"/>
                            </p:stCondLst>
                            <p:childTnLst>
                              <p:par>
                                <p:cTn id="78" presetID="10" presetClass="entr" presetSubtype="0" fill="hold" grpId="0" nodeType="afterEffect">
                                  <p:stCondLst>
                                    <p:cond delay="500"/>
                                  </p:stCondLst>
                                  <p:childTnLst>
                                    <p:set>
                                      <p:cBhvr>
                                        <p:cTn id="79" dur="1" fill="hold">
                                          <p:stCondLst>
                                            <p:cond delay="0"/>
                                          </p:stCondLst>
                                        </p:cTn>
                                        <p:tgtEl>
                                          <p:spTgt spid="45"/>
                                        </p:tgtEl>
                                        <p:attrNameLst>
                                          <p:attrName>style.visibility</p:attrName>
                                        </p:attrNameLst>
                                      </p:cBhvr>
                                      <p:to>
                                        <p:strVal val="visible"/>
                                      </p:to>
                                    </p:set>
                                    <p:animEffect transition="in" filter="fade">
                                      <p:cBhvr>
                                        <p:cTn id="80" dur="500"/>
                                        <p:tgtEl>
                                          <p:spTgt spid="45"/>
                                        </p:tgtEl>
                                      </p:cBhvr>
                                    </p:animEffect>
                                  </p:childTnLst>
                                </p:cTn>
                              </p:par>
                            </p:childTnLst>
                          </p:cTn>
                        </p:par>
                        <p:par>
                          <p:cTn id="81" fill="hold">
                            <p:stCondLst>
                              <p:cond delay="4250"/>
                            </p:stCondLst>
                            <p:childTnLst>
                              <p:par>
                                <p:cTn id="82" presetID="10" presetClass="entr" presetSubtype="0" fill="hold" grpId="0" nodeType="afterEffect">
                                  <p:stCondLst>
                                    <p:cond delay="500"/>
                                  </p:stCondLst>
                                  <p:childTnLst>
                                    <p:set>
                                      <p:cBhvr>
                                        <p:cTn id="83" dur="1" fill="hold">
                                          <p:stCondLst>
                                            <p:cond delay="0"/>
                                          </p:stCondLst>
                                        </p:cTn>
                                        <p:tgtEl>
                                          <p:spTgt spid="44"/>
                                        </p:tgtEl>
                                        <p:attrNameLst>
                                          <p:attrName>style.visibility</p:attrName>
                                        </p:attrNameLst>
                                      </p:cBhvr>
                                      <p:to>
                                        <p:strVal val="visible"/>
                                      </p:to>
                                    </p:set>
                                    <p:animEffect transition="in" filter="fade">
                                      <p:cBhvr>
                                        <p:cTn id="84" dur="500"/>
                                        <p:tgtEl>
                                          <p:spTgt spid="44"/>
                                        </p:tgtEl>
                                      </p:cBhvr>
                                    </p:animEffect>
                                  </p:childTnLst>
                                </p:cTn>
                              </p:par>
                            </p:childTnLst>
                          </p:cTn>
                        </p:par>
                        <p:par>
                          <p:cTn id="85" fill="hold">
                            <p:stCondLst>
                              <p:cond delay="5250"/>
                            </p:stCondLst>
                            <p:childTnLst>
                              <p:par>
                                <p:cTn id="86" presetID="10" presetClass="entr" presetSubtype="0" fill="hold" grpId="0" nodeType="afterEffect">
                                  <p:stCondLst>
                                    <p:cond delay="500"/>
                                  </p:stCondLst>
                                  <p:childTnLst>
                                    <p:set>
                                      <p:cBhvr>
                                        <p:cTn id="87" dur="1" fill="hold">
                                          <p:stCondLst>
                                            <p:cond delay="0"/>
                                          </p:stCondLst>
                                        </p:cTn>
                                        <p:tgtEl>
                                          <p:spTgt spid="43"/>
                                        </p:tgtEl>
                                        <p:attrNameLst>
                                          <p:attrName>style.visibility</p:attrName>
                                        </p:attrNameLst>
                                      </p:cBhvr>
                                      <p:to>
                                        <p:strVal val="visible"/>
                                      </p:to>
                                    </p:set>
                                    <p:animEffect transition="in" filter="fade">
                                      <p:cBhvr>
                                        <p:cTn id="8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25" grpId="0" animBg="1"/>
      <p:bldP spid="26" grpId="0" animBg="1"/>
      <p:bldP spid="27" grpId="0" animBg="1"/>
      <p:bldP spid="28" grpId="0" animBg="1"/>
      <p:bldP spid="29" grpId="0" animBg="1"/>
      <p:bldP spid="36" grpId="0" animBg="1"/>
      <p:bldP spid="37" grpId="0"/>
      <p:bldP spid="38" grpId="0"/>
      <p:bldP spid="39" grpId="0"/>
      <p:bldP spid="40" grpId="0"/>
      <p:bldP spid="41" grpId="0"/>
      <p:bldP spid="42" grpId="0"/>
      <p:bldP spid="43" grpId="0"/>
      <p:bldP spid="44" grpId="0"/>
      <p:bldP spid="45" grpId="0"/>
      <p:bldP spid="46" grpId="0"/>
      <p:bldP spid="47" grpId="0"/>
      <p:bldP spid="48" grpId="0"/>
      <p:bldP spid="73" grpId="0"/>
      <p:bldP spid="5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noFill/>
          <a:ln/>
        </p:spPr>
        <p:txBody>
          <a:bodyPr vert="horz" lIns="91440" tIns="45720" rIns="91440" bIns="45720" rtlCol="0" anchor="b">
            <a:normAutofit/>
          </a:bodyPr>
          <a:lstStyle/>
          <a:p>
            <a:r>
              <a:rPr lang="en-US" sz="2400"/>
              <a:t>Tìm 1 phần tử trong DSLK đơn</a:t>
            </a:r>
            <a:r>
              <a:rPr lang="en-US" sz="2200">
                <a:solidFill>
                  <a:prstClr val="white"/>
                </a:solidFill>
              </a:rPr>
              <a:t>: Minh họa</a:t>
            </a:r>
            <a:endParaRPr lang="en-US" altLang="en-US"/>
          </a:p>
        </p:txBody>
      </p:sp>
      <p:sp>
        <p:nvSpPr>
          <p:cNvPr id="3" name="Content Placeholder 2"/>
          <p:cNvSpPr>
            <a:spLocks noGrp="1"/>
          </p:cNvSpPr>
          <p:nvPr>
            <p:ph idx="1"/>
          </p:nvPr>
        </p:nvSpPr>
        <p:spPr>
          <a:xfrm>
            <a:off x="197427" y="893619"/>
            <a:ext cx="8749146" cy="5527964"/>
          </a:xfrm>
        </p:spPr>
        <p:txBody>
          <a:bodyPr>
            <a:normAutofit/>
          </a:bodyPr>
          <a:lstStyle/>
          <a:p>
            <a:pPr lvl="1" algn="just">
              <a:defRPr/>
            </a:pPr>
            <a:r>
              <a:rPr lang="en-US"/>
              <a:t>Tìm phần tử có giá trị bằng 9 trong DSLK gồm {5, 6, 9, 4}</a:t>
            </a:r>
            <a:endParaRPr lang="vi-VN"/>
          </a:p>
        </p:txBody>
      </p:sp>
      <p:sp>
        <p:nvSpPr>
          <p:cNvPr id="55300" name="Footer Placeholder 3"/>
          <p:cNvSpPr>
            <a:spLocks noGrp="1"/>
          </p:cNvSpPr>
          <p:nvPr>
            <p:ph type="ftr" sz="quarter" idx="11"/>
          </p:nvPr>
        </p:nvSpPr>
        <p:spPr bwMode="auto">
          <a:xfrm>
            <a:off x="197427" y="6544056"/>
            <a:ext cx="6355773" cy="2377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vi-VN" altLang="en-US">
                <a:solidFill>
                  <a:schemeClr val="bg1"/>
                </a:solidFill>
                <a:latin typeface="Tahoma" panose="020B0604030504040204" pitchFamily="34" charset="0"/>
              </a:rPr>
              <a:t>DSA</a:t>
            </a:r>
            <a:endParaRPr lang="en-US" altLang="en-US">
              <a:solidFill>
                <a:schemeClr val="bg1"/>
              </a:solidFill>
              <a:latin typeface="Tahoma" panose="020B0604030504040204" pitchFamily="34" charset="0"/>
            </a:endParaRPr>
          </a:p>
        </p:txBody>
      </p:sp>
      <p:sp>
        <p:nvSpPr>
          <p:cNvPr id="2" name="Slide Number Placeholder 1"/>
          <p:cNvSpPr>
            <a:spLocks noGrp="1"/>
          </p:cNvSpPr>
          <p:nvPr>
            <p:ph type="sldNum" sz="quarter" idx="12"/>
          </p:nvPr>
        </p:nvSpPr>
        <p:spPr/>
        <p:txBody>
          <a:bodyPr/>
          <a:lstStyle/>
          <a:p>
            <a:pPr>
              <a:defRPr/>
            </a:pPr>
            <a:fld id="{E5AF3471-6A55-4EC1-8B58-0AAF3FA86DEC}" type="slidenum">
              <a:rPr lang="en-US" smtClean="0"/>
              <a:pPr>
                <a:defRPr/>
              </a:pPr>
              <a:t>50</a:t>
            </a:fld>
            <a:endParaRPr lang="en-US"/>
          </a:p>
        </p:txBody>
      </p:sp>
      <p:sp>
        <p:nvSpPr>
          <p:cNvPr id="23" name="Rectangle 22"/>
          <p:cNvSpPr/>
          <p:nvPr/>
        </p:nvSpPr>
        <p:spPr>
          <a:xfrm>
            <a:off x="380999" y="1431559"/>
            <a:ext cx="8565573" cy="489304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24" name="Rectangle 23"/>
          <p:cNvSpPr>
            <a:spLocks noChangeArrowheads="1"/>
          </p:cNvSpPr>
          <p:nvPr/>
        </p:nvSpPr>
        <p:spPr bwMode="auto">
          <a:xfrm>
            <a:off x="328121" y="1461306"/>
            <a:ext cx="20970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a:latin typeface="Times New Roman" panose="02020603050405020304" pitchFamily="18" charset="0"/>
                <a:cs typeface="Times New Roman" panose="02020603050405020304" pitchFamily="18" charset="0"/>
              </a:rPr>
              <a:t>Memory Layout </a:t>
            </a:r>
            <a:endParaRPr lang="en-US" altLang="en-US" sz="2200"/>
          </a:p>
        </p:txBody>
      </p:sp>
      <p:sp>
        <p:nvSpPr>
          <p:cNvPr id="27" name="Rectangle 26"/>
          <p:cNvSpPr/>
          <p:nvPr/>
        </p:nvSpPr>
        <p:spPr>
          <a:xfrm>
            <a:off x="7096943" y="2830053"/>
            <a:ext cx="647700" cy="554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4</a:t>
            </a:r>
          </a:p>
        </p:txBody>
      </p:sp>
      <p:sp>
        <p:nvSpPr>
          <p:cNvPr id="28" name="Rectangle 27"/>
          <p:cNvSpPr/>
          <p:nvPr/>
        </p:nvSpPr>
        <p:spPr>
          <a:xfrm>
            <a:off x="4966763" y="2832663"/>
            <a:ext cx="647700" cy="5551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9</a:t>
            </a:r>
          </a:p>
        </p:txBody>
      </p:sp>
      <p:sp>
        <p:nvSpPr>
          <p:cNvPr id="29" name="Rectangle 28"/>
          <p:cNvSpPr/>
          <p:nvPr/>
        </p:nvSpPr>
        <p:spPr>
          <a:xfrm>
            <a:off x="2760179" y="2846165"/>
            <a:ext cx="647700" cy="5382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6</a:t>
            </a:r>
          </a:p>
        </p:txBody>
      </p:sp>
      <p:sp>
        <p:nvSpPr>
          <p:cNvPr id="39" name="Rectangle 38"/>
          <p:cNvSpPr/>
          <p:nvPr/>
        </p:nvSpPr>
        <p:spPr>
          <a:xfrm>
            <a:off x="6829212" y="2349408"/>
            <a:ext cx="1019388" cy="517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0x100</a:t>
            </a:r>
          </a:p>
        </p:txBody>
      </p:sp>
      <p:sp>
        <p:nvSpPr>
          <p:cNvPr id="40" name="Rectangle 39"/>
          <p:cNvSpPr/>
          <p:nvPr/>
        </p:nvSpPr>
        <p:spPr>
          <a:xfrm>
            <a:off x="4640367" y="2417023"/>
            <a:ext cx="974096" cy="515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0x200</a:t>
            </a:r>
          </a:p>
        </p:txBody>
      </p:sp>
      <p:sp>
        <p:nvSpPr>
          <p:cNvPr id="41" name="Rectangle 40"/>
          <p:cNvSpPr/>
          <p:nvPr/>
        </p:nvSpPr>
        <p:spPr>
          <a:xfrm>
            <a:off x="2133600" y="2412327"/>
            <a:ext cx="1287949" cy="5238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0xa68</a:t>
            </a:r>
          </a:p>
        </p:txBody>
      </p:sp>
      <p:sp>
        <p:nvSpPr>
          <p:cNvPr id="33" name="Rectangle 32"/>
          <p:cNvSpPr/>
          <p:nvPr/>
        </p:nvSpPr>
        <p:spPr>
          <a:xfrm>
            <a:off x="3406884" y="2846165"/>
            <a:ext cx="1029695" cy="5382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0x200</a:t>
            </a:r>
          </a:p>
        </p:txBody>
      </p:sp>
      <p:sp>
        <p:nvSpPr>
          <p:cNvPr id="35" name="Rectangle 34"/>
          <p:cNvSpPr/>
          <p:nvPr/>
        </p:nvSpPr>
        <p:spPr>
          <a:xfrm>
            <a:off x="3295471" y="2412327"/>
            <a:ext cx="1141108" cy="5595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0xa6c</a:t>
            </a:r>
          </a:p>
        </p:txBody>
      </p:sp>
      <p:sp>
        <p:nvSpPr>
          <p:cNvPr id="43" name="Rectangle 42"/>
          <p:cNvSpPr/>
          <p:nvPr/>
        </p:nvSpPr>
        <p:spPr>
          <a:xfrm>
            <a:off x="5614462" y="2832663"/>
            <a:ext cx="940173" cy="5551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NULL</a:t>
            </a:r>
          </a:p>
        </p:txBody>
      </p:sp>
      <p:sp>
        <p:nvSpPr>
          <p:cNvPr id="44" name="Rectangle 43"/>
          <p:cNvSpPr/>
          <p:nvPr/>
        </p:nvSpPr>
        <p:spPr>
          <a:xfrm>
            <a:off x="5482991" y="2417023"/>
            <a:ext cx="1163388" cy="515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0x204</a:t>
            </a:r>
          </a:p>
        </p:txBody>
      </p:sp>
      <p:sp>
        <p:nvSpPr>
          <p:cNvPr id="45" name="Rectangle 44"/>
          <p:cNvSpPr/>
          <p:nvPr/>
        </p:nvSpPr>
        <p:spPr>
          <a:xfrm>
            <a:off x="7744642" y="2830053"/>
            <a:ext cx="989281" cy="554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NULL</a:t>
            </a:r>
          </a:p>
        </p:txBody>
      </p:sp>
      <p:sp>
        <p:nvSpPr>
          <p:cNvPr id="46" name="Rectangle 45"/>
          <p:cNvSpPr/>
          <p:nvPr/>
        </p:nvSpPr>
        <p:spPr>
          <a:xfrm>
            <a:off x="7642247" y="2349408"/>
            <a:ext cx="1120753" cy="517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0x104</a:t>
            </a:r>
          </a:p>
        </p:txBody>
      </p:sp>
      <p:sp>
        <p:nvSpPr>
          <p:cNvPr id="53" name="Rectangle 52"/>
          <p:cNvSpPr/>
          <p:nvPr/>
        </p:nvSpPr>
        <p:spPr>
          <a:xfrm>
            <a:off x="2781129" y="5039923"/>
            <a:ext cx="903349"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0xb80</a:t>
            </a:r>
          </a:p>
        </p:txBody>
      </p:sp>
      <p:sp>
        <p:nvSpPr>
          <p:cNvPr id="54" name="Rectangle 53"/>
          <p:cNvSpPr/>
          <p:nvPr/>
        </p:nvSpPr>
        <p:spPr>
          <a:xfrm>
            <a:off x="2585426" y="4622127"/>
            <a:ext cx="1038459"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0x960</a:t>
            </a:r>
          </a:p>
        </p:txBody>
      </p:sp>
      <p:sp>
        <p:nvSpPr>
          <p:cNvPr id="55" name="Rectangle 54"/>
          <p:cNvSpPr/>
          <p:nvPr/>
        </p:nvSpPr>
        <p:spPr>
          <a:xfrm>
            <a:off x="3682796" y="5039924"/>
            <a:ext cx="944424"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0x200</a:t>
            </a:r>
          </a:p>
        </p:txBody>
      </p:sp>
      <p:sp>
        <p:nvSpPr>
          <p:cNvPr id="56" name="Rectangle 55"/>
          <p:cNvSpPr/>
          <p:nvPr/>
        </p:nvSpPr>
        <p:spPr>
          <a:xfrm>
            <a:off x="3510407" y="4635358"/>
            <a:ext cx="1034821"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0x964</a:t>
            </a:r>
          </a:p>
        </p:txBody>
      </p:sp>
      <p:cxnSp>
        <p:nvCxnSpPr>
          <p:cNvPr id="7" name="Connector: Curved 6"/>
          <p:cNvCxnSpPr>
            <a:cxnSpLocks/>
            <a:stCxn id="55" idx="3"/>
            <a:endCxn id="27" idx="1"/>
          </p:cNvCxnSpPr>
          <p:nvPr/>
        </p:nvCxnSpPr>
        <p:spPr>
          <a:xfrm flipV="1">
            <a:off x="4627220" y="3107225"/>
            <a:ext cx="2469723" cy="2210511"/>
          </a:xfrm>
          <a:prstGeom prst="curvedConnector3">
            <a:avLst>
              <a:gd name="adj1" fmla="val 81735"/>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a:spLocks noChangeArrowheads="1"/>
          </p:cNvSpPr>
          <p:nvPr/>
        </p:nvSpPr>
        <p:spPr bwMode="auto">
          <a:xfrm>
            <a:off x="2438400" y="5560064"/>
            <a:ext cx="116410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err="1">
                <a:latin typeface="Times New Roman" panose="02020603050405020304" pitchFamily="18" charset="0"/>
                <a:cs typeface="Times New Roman" panose="02020603050405020304" pitchFamily="18" charset="0"/>
              </a:rPr>
              <a:t>L.pHead</a:t>
            </a:r>
            <a:endParaRPr lang="en-US" altLang="en-US" sz="2200"/>
          </a:p>
        </p:txBody>
      </p:sp>
      <p:sp>
        <p:nvSpPr>
          <p:cNvPr id="63" name="Rectangle 62"/>
          <p:cNvSpPr>
            <a:spLocks noChangeArrowheads="1"/>
          </p:cNvSpPr>
          <p:nvPr/>
        </p:nvSpPr>
        <p:spPr bwMode="auto">
          <a:xfrm>
            <a:off x="3786073" y="5581815"/>
            <a:ext cx="1167112" cy="430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err="1">
                <a:latin typeface="Times New Roman" panose="02020603050405020304" pitchFamily="18" charset="0"/>
                <a:cs typeface="Times New Roman" panose="02020603050405020304" pitchFamily="18" charset="0"/>
              </a:rPr>
              <a:t>L.pTail</a:t>
            </a:r>
            <a:endParaRPr lang="en-US" altLang="en-US" sz="2200"/>
          </a:p>
        </p:txBody>
      </p:sp>
      <p:sp>
        <p:nvSpPr>
          <p:cNvPr id="65" name="Rectangle 64"/>
          <p:cNvSpPr>
            <a:spLocks noChangeArrowheads="1"/>
          </p:cNvSpPr>
          <p:nvPr/>
        </p:nvSpPr>
        <p:spPr bwMode="auto">
          <a:xfrm>
            <a:off x="3480657" y="5857226"/>
            <a:ext cx="4042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800">
                <a:latin typeface="Times New Roman" panose="02020603050405020304" pitchFamily="18" charset="0"/>
                <a:cs typeface="Times New Roman" panose="02020603050405020304" pitchFamily="18" charset="0"/>
              </a:rPr>
              <a:t>L</a:t>
            </a:r>
            <a:endParaRPr lang="en-US" altLang="en-US" sz="2800"/>
          </a:p>
        </p:txBody>
      </p:sp>
      <p:cxnSp>
        <p:nvCxnSpPr>
          <p:cNvPr id="18" name="Straight Arrow Connector 17"/>
          <p:cNvCxnSpPr>
            <a:stCxn id="33" idx="3"/>
            <a:endCxn id="28" idx="1"/>
          </p:cNvCxnSpPr>
          <p:nvPr/>
        </p:nvCxnSpPr>
        <p:spPr>
          <a:xfrm flipV="1">
            <a:off x="4436579" y="3110244"/>
            <a:ext cx="530184" cy="503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3" idx="3"/>
            <a:endCxn id="27" idx="1"/>
          </p:cNvCxnSpPr>
          <p:nvPr/>
        </p:nvCxnSpPr>
        <p:spPr>
          <a:xfrm flipV="1">
            <a:off x="6554635" y="3107225"/>
            <a:ext cx="542308" cy="301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499284" y="2830123"/>
            <a:ext cx="666751"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5</a:t>
            </a:r>
          </a:p>
        </p:txBody>
      </p:sp>
      <p:sp>
        <p:nvSpPr>
          <p:cNvPr id="38" name="Rectangle 37"/>
          <p:cNvSpPr/>
          <p:nvPr/>
        </p:nvSpPr>
        <p:spPr>
          <a:xfrm>
            <a:off x="231043" y="2412327"/>
            <a:ext cx="1038459"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0xb80</a:t>
            </a:r>
          </a:p>
        </p:txBody>
      </p:sp>
      <p:sp>
        <p:nvSpPr>
          <p:cNvPr id="47" name="Rectangle 46"/>
          <p:cNvSpPr/>
          <p:nvPr/>
        </p:nvSpPr>
        <p:spPr>
          <a:xfrm>
            <a:off x="1164978" y="2830124"/>
            <a:ext cx="922401"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a:solidFill>
                  <a:schemeClr val="tx1"/>
                </a:solidFill>
                <a:latin typeface="Times New Roman" panose="02020603050405020304" pitchFamily="18" charset="0"/>
                <a:cs typeface="Times New Roman" panose="02020603050405020304" pitchFamily="18" charset="0"/>
              </a:rPr>
              <a:t>0xa68</a:t>
            </a:r>
          </a:p>
        </p:txBody>
      </p:sp>
      <p:sp>
        <p:nvSpPr>
          <p:cNvPr id="48" name="Rectangle 47"/>
          <p:cNvSpPr/>
          <p:nvPr/>
        </p:nvSpPr>
        <p:spPr>
          <a:xfrm>
            <a:off x="1051483" y="2425558"/>
            <a:ext cx="1034821"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0xb84</a:t>
            </a:r>
          </a:p>
        </p:txBody>
      </p:sp>
      <p:cxnSp>
        <p:nvCxnSpPr>
          <p:cNvPr id="49" name="Straight Arrow Connector 48"/>
          <p:cNvCxnSpPr>
            <a:cxnSpLocks/>
            <a:stCxn id="47" idx="3"/>
          </p:cNvCxnSpPr>
          <p:nvPr/>
        </p:nvCxnSpPr>
        <p:spPr>
          <a:xfrm flipV="1">
            <a:off x="2087379" y="3102457"/>
            <a:ext cx="682863" cy="547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ctor: Curved 58"/>
          <p:cNvCxnSpPr>
            <a:cxnSpLocks/>
            <a:stCxn id="53" idx="1"/>
          </p:cNvCxnSpPr>
          <p:nvPr/>
        </p:nvCxnSpPr>
        <p:spPr>
          <a:xfrm rot="10800000">
            <a:off x="482939" y="3102459"/>
            <a:ext cx="2298191" cy="2215276"/>
          </a:xfrm>
          <a:prstGeom prst="curvedConnector3">
            <a:avLst>
              <a:gd name="adj1" fmla="val 103223"/>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3681890" y="5032632"/>
            <a:ext cx="944424" cy="55562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tx1"/>
                </a:solidFill>
                <a:latin typeface="Times New Roman" panose="02020603050405020304" pitchFamily="18" charset="0"/>
                <a:cs typeface="Times New Roman" panose="02020603050405020304" pitchFamily="18" charset="0"/>
              </a:rPr>
              <a:t>0x100</a:t>
            </a:r>
          </a:p>
        </p:txBody>
      </p:sp>
      <p:sp>
        <p:nvSpPr>
          <p:cNvPr id="57" name="AutoShape 26"/>
          <p:cNvSpPr>
            <a:spLocks noChangeArrowheads="1"/>
          </p:cNvSpPr>
          <p:nvPr/>
        </p:nvSpPr>
        <p:spPr bwMode="auto">
          <a:xfrm>
            <a:off x="634509" y="3505200"/>
            <a:ext cx="530469" cy="663820"/>
          </a:xfrm>
          <a:prstGeom prst="upArrow">
            <a:avLst>
              <a:gd name="adj1" fmla="val 50000"/>
              <a:gd name="adj2" fmla="val 31285"/>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215" b="1"/>
              <a:t>p</a:t>
            </a:r>
          </a:p>
        </p:txBody>
      </p:sp>
      <p:sp>
        <p:nvSpPr>
          <p:cNvPr id="61" name="Rectangle 60"/>
          <p:cNvSpPr/>
          <p:nvPr/>
        </p:nvSpPr>
        <p:spPr>
          <a:xfrm>
            <a:off x="4975569" y="2831235"/>
            <a:ext cx="647700" cy="555162"/>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b="1">
                <a:solidFill>
                  <a:srgbClr val="FF0000"/>
                </a:solidFill>
                <a:latin typeface="Times New Roman" panose="02020603050405020304" pitchFamily="18" charset="0"/>
                <a:cs typeface="Times New Roman" panose="02020603050405020304" pitchFamily="18" charset="0"/>
              </a:rPr>
              <a:t>9</a:t>
            </a:r>
          </a:p>
        </p:txBody>
      </p:sp>
      <p:sp>
        <p:nvSpPr>
          <p:cNvPr id="62" name="Rectangle 61"/>
          <p:cNvSpPr/>
          <p:nvPr/>
        </p:nvSpPr>
        <p:spPr>
          <a:xfrm>
            <a:off x="2086304" y="4053272"/>
            <a:ext cx="944424" cy="555624"/>
          </a:xfrm>
          <a:prstGeom prst="rect">
            <a:avLst/>
          </a:prstGeom>
          <a:solidFill>
            <a:schemeClr val="accent1">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b="1">
                <a:solidFill>
                  <a:schemeClr val="tx1"/>
                </a:solidFill>
                <a:latin typeface="Times New Roman" panose="02020603050405020304" pitchFamily="18" charset="0"/>
                <a:cs typeface="Times New Roman" panose="02020603050405020304" pitchFamily="18" charset="0"/>
              </a:rPr>
              <a:t>x=9</a:t>
            </a:r>
          </a:p>
        </p:txBody>
      </p:sp>
    </p:spTree>
    <p:extLst>
      <p:ext uri="{BB962C8B-B14F-4D97-AF65-F5344CB8AC3E}">
        <p14:creationId xmlns:p14="http://schemas.microsoft.com/office/powerpoint/2010/main" val="3647755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2000" tmFilter="0, 0; .2, .5; .8, .5; 1, 0"/>
                                        <p:tgtEl>
                                          <p:spTgt spid="37"/>
                                        </p:tgtEl>
                                      </p:cBhvr>
                                    </p:animEffect>
                                    <p:animScale>
                                      <p:cBhvr>
                                        <p:cTn id="7" dur="1000" autoRev="1" fill="hold"/>
                                        <p:tgtEl>
                                          <p:spTgt spid="37"/>
                                        </p:tgtEl>
                                      </p:cBhvr>
                                      <p:by x="105000" y="105000"/>
                                    </p:animScale>
                                  </p:childTnLst>
                                </p:cTn>
                              </p:par>
                              <p:par>
                                <p:cTn id="8" presetID="63" presetClass="path" presetSubtype="0" accel="50000" decel="50000" fill="hold" grpId="0" nodeType="withEffect">
                                  <p:stCondLst>
                                    <p:cond delay="1800"/>
                                  </p:stCondLst>
                                  <p:childTnLst>
                                    <p:animMotion origin="layout" path="M 0 0 L 0.25 0 E" pathEditMode="relative" ptsTypes="">
                                      <p:cBhvr>
                                        <p:cTn id="9" dur="2000" fill="hold"/>
                                        <p:tgtEl>
                                          <p:spTgt spid="57"/>
                                        </p:tgtEl>
                                        <p:attrNameLst>
                                          <p:attrName>ppt_x</p:attrName>
                                          <p:attrName>ppt_y</p:attrName>
                                        </p:attrNameLst>
                                      </p:cBhvr>
                                    </p:animMotion>
                                  </p:childTnLst>
                                </p:cTn>
                              </p:par>
                              <p:par>
                                <p:cTn id="10" presetID="26" presetClass="emph" presetSubtype="0" fill="hold" grpId="0" nodeType="withEffect">
                                  <p:stCondLst>
                                    <p:cond delay="3700"/>
                                  </p:stCondLst>
                                  <p:childTnLst>
                                    <p:animEffect transition="out" filter="fade">
                                      <p:cBhvr>
                                        <p:cTn id="11" dur="2100" tmFilter="0, 0; .2, .5; .8, .5; 1, 0"/>
                                        <p:tgtEl>
                                          <p:spTgt spid="29"/>
                                        </p:tgtEl>
                                      </p:cBhvr>
                                    </p:animEffect>
                                    <p:animScale>
                                      <p:cBhvr>
                                        <p:cTn id="12" dur="1050" autoRev="1" fill="hold"/>
                                        <p:tgtEl>
                                          <p:spTgt spid="29"/>
                                        </p:tgtEl>
                                      </p:cBhvr>
                                      <p:by x="105000" y="105000"/>
                                    </p:animScale>
                                  </p:childTnLst>
                                </p:cTn>
                              </p:par>
                            </p:childTnLst>
                          </p:cTn>
                        </p:par>
                        <p:par>
                          <p:cTn id="13" fill="hold">
                            <p:stCondLst>
                              <p:cond delay="5800"/>
                            </p:stCondLst>
                            <p:childTnLst>
                              <p:par>
                                <p:cTn id="14" presetID="63" presetClass="path" presetSubtype="0" accel="50000" decel="50000" fill="hold" grpId="1" nodeType="afterEffect">
                                  <p:stCondLst>
                                    <p:cond delay="0"/>
                                  </p:stCondLst>
                                  <p:childTnLst>
                                    <p:animMotion origin="layout" path="M 0.25 1.85185E-6 L 0.4849 -0.0081 " pathEditMode="relative" rAng="0" ptsTypes="AA">
                                      <p:cBhvr>
                                        <p:cTn id="15" dur="2000" fill="hold"/>
                                        <p:tgtEl>
                                          <p:spTgt spid="57"/>
                                        </p:tgtEl>
                                        <p:attrNameLst>
                                          <p:attrName>ppt_x</p:attrName>
                                          <p:attrName>ppt_y</p:attrName>
                                        </p:attrNameLst>
                                      </p:cBhvr>
                                      <p:rCtr x="11736" y="-417"/>
                                    </p:animMotion>
                                  </p:childTnLst>
                                </p:cTn>
                              </p:par>
                              <p:par>
                                <p:cTn id="16" presetID="26" presetClass="emph" presetSubtype="0" fill="hold" grpId="0" nodeType="withEffect">
                                  <p:stCondLst>
                                    <p:cond delay="900"/>
                                  </p:stCondLst>
                                  <p:childTnLst>
                                    <p:animEffect transition="out" filter="fade">
                                      <p:cBhvr>
                                        <p:cTn id="17" dur="2100" tmFilter="0, 0; .2, .5; .8, .5; 1, 0"/>
                                        <p:tgtEl>
                                          <p:spTgt spid="28"/>
                                        </p:tgtEl>
                                      </p:cBhvr>
                                    </p:animEffect>
                                    <p:animScale>
                                      <p:cBhvr>
                                        <p:cTn id="18" dur="1050" autoRev="1" fill="hold"/>
                                        <p:tgtEl>
                                          <p:spTgt spid="28"/>
                                        </p:tgtEl>
                                      </p:cBhvr>
                                      <p:by x="105000" y="105000"/>
                                    </p:animScale>
                                  </p:childTnLst>
                                </p:cTn>
                              </p:par>
                              <p:par>
                                <p:cTn id="19" presetID="10" presetClass="entr" presetSubtype="0" fill="hold" grpId="0" nodeType="withEffect">
                                  <p:stCondLst>
                                    <p:cond delay="300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7" grpId="0" animBg="1"/>
      <p:bldP spid="57" grpId="0" animBg="1"/>
      <p:bldP spid="57" grpId="1" animBg="1"/>
      <p:bldP spid="6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err="1"/>
              <a:t>Duyệt</a:t>
            </a:r>
            <a:r>
              <a:rPr lang="en-US"/>
              <a:t> </a:t>
            </a:r>
            <a:r>
              <a:rPr lang="en-US" err="1"/>
              <a:t>danh</a:t>
            </a:r>
            <a:r>
              <a:rPr lang="en-US"/>
              <a:t> </a:t>
            </a:r>
            <a:r>
              <a:rPr lang="en-US" err="1"/>
              <a:t>sách</a:t>
            </a:r>
            <a:endParaRPr lang="en-US"/>
          </a:p>
        </p:txBody>
      </p:sp>
      <p:sp>
        <p:nvSpPr>
          <p:cNvPr id="307203" name="Rectangle 3"/>
          <p:cNvSpPr>
            <a:spLocks noGrp="1" noChangeArrowheads="1"/>
          </p:cNvSpPr>
          <p:nvPr>
            <p:ph idx="1"/>
          </p:nvPr>
        </p:nvSpPr>
        <p:spPr/>
        <p:txBody>
          <a:bodyPr/>
          <a:lstStyle/>
          <a:p>
            <a:pPr>
              <a:lnSpc>
                <a:spcPct val="120000"/>
              </a:lnSpc>
              <a:buFont typeface="Wingdings" pitchFamily="2" charset="2"/>
              <a:buChar char="Ø"/>
            </a:pPr>
            <a:r>
              <a:rPr lang="en-US"/>
              <a:t>Duyệt danh sách là thao tác thường được thực hiện khi có nhu cầu cần xử lý các phần tử trong danh sách như:</a:t>
            </a:r>
          </a:p>
          <a:p>
            <a:pPr lvl="1">
              <a:lnSpc>
                <a:spcPct val="120000"/>
              </a:lnSpc>
              <a:buFont typeface="Wingdings" pitchFamily="2" charset="2"/>
              <a:buChar char="§"/>
            </a:pPr>
            <a:r>
              <a:rPr lang="en-US"/>
              <a:t>Đếm các phần tử trong danh sách</a:t>
            </a:r>
          </a:p>
          <a:p>
            <a:pPr lvl="1">
              <a:lnSpc>
                <a:spcPct val="120000"/>
              </a:lnSpc>
              <a:buFont typeface="Wingdings" pitchFamily="2" charset="2"/>
              <a:buChar char="§"/>
            </a:pPr>
            <a:r>
              <a:rPr lang="en-US"/>
              <a:t>Tìm tất cả các phần tử trong danh sách thảo điều kiện</a:t>
            </a:r>
          </a:p>
          <a:p>
            <a:pPr lvl="1">
              <a:lnSpc>
                <a:spcPct val="120000"/>
              </a:lnSpc>
              <a:buFont typeface="Wingdings" pitchFamily="2" charset="2"/>
              <a:buChar char="§"/>
            </a:pPr>
            <a:r>
              <a:rPr lang="en-US"/>
              <a:t>Hủy toàn bộ danh sách</a:t>
            </a:r>
          </a:p>
          <a:p>
            <a:pPr lvl="1">
              <a:buFont typeface="Wingdings" pitchFamily="2" charset="2"/>
              <a:buChar char="§"/>
            </a:pPr>
            <a:endParaRPr lang="en-US"/>
          </a:p>
        </p:txBody>
      </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51</a:t>
            </a:fld>
            <a:endParaRPr lang="en-US"/>
          </a:p>
        </p:txBody>
      </p:sp>
    </p:spTree>
    <p:extLst>
      <p:ext uri="{BB962C8B-B14F-4D97-AF65-F5344CB8AC3E}">
        <p14:creationId xmlns:p14="http://schemas.microsoft.com/office/powerpoint/2010/main" val="3833996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err="1"/>
              <a:t>Thuật</a:t>
            </a:r>
            <a:r>
              <a:rPr lang="en-US"/>
              <a:t> </a:t>
            </a:r>
            <a:r>
              <a:rPr lang="en-US" err="1"/>
              <a:t>toán</a:t>
            </a:r>
            <a:r>
              <a:rPr lang="en-US"/>
              <a:t> </a:t>
            </a:r>
            <a:r>
              <a:rPr lang="en-US" err="1"/>
              <a:t>duyệt</a:t>
            </a:r>
            <a:r>
              <a:rPr lang="en-US"/>
              <a:t> </a:t>
            </a:r>
            <a:r>
              <a:rPr lang="en-US" err="1"/>
              <a:t>danh</a:t>
            </a:r>
            <a:r>
              <a:rPr lang="en-US"/>
              <a:t> </a:t>
            </a:r>
            <a:r>
              <a:rPr lang="en-US" err="1"/>
              <a:t>sách</a:t>
            </a:r>
            <a:endParaRPr lang="en-US"/>
          </a:p>
        </p:txBody>
      </p:sp>
      <p:sp>
        <p:nvSpPr>
          <p:cNvPr id="308227" name="Rectangle 3"/>
          <p:cNvSpPr>
            <a:spLocks noGrp="1" noChangeArrowheads="1"/>
          </p:cNvSpPr>
          <p:nvPr>
            <p:ph idx="1"/>
          </p:nvPr>
        </p:nvSpPr>
        <p:spPr/>
        <p:txBody>
          <a:bodyPr>
            <a:normAutofit/>
          </a:bodyPr>
          <a:lstStyle/>
          <a:p>
            <a:pPr>
              <a:lnSpc>
                <a:spcPct val="120000"/>
              </a:lnSpc>
              <a:spcBef>
                <a:spcPct val="50000"/>
              </a:spcBef>
            </a:pPr>
            <a:r>
              <a:rPr lang="en-US" sz="2400" u="sng"/>
              <a:t>Bước 1</a:t>
            </a:r>
            <a:r>
              <a:rPr lang="en-US" sz="2400"/>
              <a:t>: </a:t>
            </a:r>
          </a:p>
          <a:p>
            <a:pPr lvl="1">
              <a:lnSpc>
                <a:spcPct val="120000"/>
              </a:lnSpc>
              <a:spcBef>
                <a:spcPct val="50000"/>
              </a:spcBef>
              <a:buFontTx/>
              <a:buNone/>
            </a:pPr>
            <a:r>
              <a:rPr lang="en-US" sz="2400"/>
              <a:t>p = pHead;// p lưu địa chỉ của phần tử đầu trong List</a:t>
            </a:r>
          </a:p>
          <a:p>
            <a:pPr>
              <a:lnSpc>
                <a:spcPct val="120000"/>
              </a:lnSpc>
              <a:spcBef>
                <a:spcPct val="50000"/>
              </a:spcBef>
            </a:pPr>
            <a:r>
              <a:rPr lang="en-US" sz="2400" u="sng"/>
              <a:t>Bước 2</a:t>
            </a:r>
            <a:r>
              <a:rPr lang="en-US" sz="2400"/>
              <a:t>:</a:t>
            </a:r>
          </a:p>
          <a:p>
            <a:pPr lvl="1">
              <a:lnSpc>
                <a:spcPct val="120000"/>
              </a:lnSpc>
              <a:spcBef>
                <a:spcPct val="50000"/>
              </a:spcBef>
              <a:buFontTx/>
              <a:buNone/>
            </a:pPr>
            <a:r>
              <a:rPr lang="en-US" sz="2400"/>
              <a:t>Trong khi (danh sách chưa hết) thực hiện</a:t>
            </a:r>
          </a:p>
          <a:p>
            <a:pPr lvl="1">
              <a:lnSpc>
                <a:spcPct val="120000"/>
              </a:lnSpc>
              <a:spcBef>
                <a:spcPct val="50000"/>
              </a:spcBef>
              <a:buFontTx/>
              <a:buNone/>
            </a:pPr>
            <a:r>
              <a:rPr lang="en-US" sz="2400"/>
              <a:t>		+ Xử lý phần tử p</a:t>
            </a:r>
          </a:p>
          <a:p>
            <a:pPr lvl="1">
              <a:lnSpc>
                <a:spcPct val="120000"/>
              </a:lnSpc>
              <a:spcBef>
                <a:spcPct val="50000"/>
              </a:spcBef>
              <a:buFontTx/>
              <a:buNone/>
            </a:pPr>
            <a:r>
              <a:rPr lang="en-US" sz="2400"/>
              <a:t>	  + p=p-&gt;pNext; // qua phần tử kế</a:t>
            </a:r>
          </a:p>
          <a:p>
            <a:pPr>
              <a:lnSpc>
                <a:spcPct val="120000"/>
              </a:lnSpc>
              <a:spcBef>
                <a:spcPct val="50000"/>
              </a:spcBef>
            </a:pPr>
            <a:endParaRPr lang="en-US" sz="2400"/>
          </a:p>
        </p:txBody>
      </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52</a:t>
            </a:fld>
            <a:endParaRPr lang="en-US"/>
          </a:p>
        </p:txBody>
      </p:sp>
    </p:spTree>
    <p:extLst>
      <p:ext uri="{BB962C8B-B14F-4D97-AF65-F5344CB8AC3E}">
        <p14:creationId xmlns:p14="http://schemas.microsoft.com/office/powerpoint/2010/main" val="289862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err="1"/>
              <a:t>Cài</a:t>
            </a:r>
            <a:r>
              <a:rPr lang="en-US"/>
              <a:t> </a:t>
            </a:r>
            <a:r>
              <a:rPr lang="en-US" err="1"/>
              <a:t>đặt</a:t>
            </a:r>
            <a:r>
              <a:rPr lang="en-US"/>
              <a:t> in </a:t>
            </a:r>
            <a:r>
              <a:rPr lang="en-US" err="1"/>
              <a:t>các</a:t>
            </a:r>
            <a:r>
              <a:rPr lang="en-US"/>
              <a:t> </a:t>
            </a:r>
            <a:r>
              <a:rPr lang="en-US" err="1"/>
              <a:t>phần</a:t>
            </a:r>
            <a:r>
              <a:rPr lang="en-US"/>
              <a:t> </a:t>
            </a:r>
            <a:r>
              <a:rPr lang="en-US" err="1"/>
              <a:t>tử</a:t>
            </a:r>
            <a:r>
              <a:rPr lang="en-US"/>
              <a:t> </a:t>
            </a:r>
            <a:r>
              <a:rPr lang="en-US" err="1"/>
              <a:t>trong</a:t>
            </a:r>
            <a:r>
              <a:rPr lang="en-US"/>
              <a:t> List</a:t>
            </a:r>
          </a:p>
        </p:txBody>
      </p:sp>
      <p:sp>
        <p:nvSpPr>
          <p:cNvPr id="309251" name="Rectangle 3"/>
          <p:cNvSpPr>
            <a:spLocks noGrp="1" noChangeArrowheads="1"/>
          </p:cNvSpPr>
          <p:nvPr>
            <p:ph idx="1"/>
          </p:nvPr>
        </p:nvSpPr>
        <p:spPr/>
        <p:txBody>
          <a:bodyPr>
            <a:normAutofit/>
          </a:bodyPr>
          <a:lstStyle/>
          <a:p>
            <a:pPr marL="34290" indent="0">
              <a:buNone/>
            </a:pPr>
            <a:r>
              <a:rPr lang="en-US" sz="2400">
                <a:solidFill>
                  <a:srgbClr val="0000FF"/>
                </a:solidFill>
                <a:latin typeface="Consolas" panose="020B0609020204030204" pitchFamily="49" charset="0"/>
              </a:rPr>
              <a:t>void</a:t>
            </a:r>
            <a:r>
              <a:rPr lang="en-US" sz="2400">
                <a:solidFill>
                  <a:srgbClr val="000000"/>
                </a:solidFill>
                <a:latin typeface="Consolas" panose="020B0609020204030204" pitchFamily="49" charset="0"/>
              </a:rPr>
              <a:t> </a:t>
            </a:r>
            <a:r>
              <a:rPr lang="en-US" sz="2400">
                <a:solidFill>
                  <a:srgbClr val="483D8B"/>
                </a:solidFill>
                <a:latin typeface="Consolas" panose="020B0609020204030204" pitchFamily="49" charset="0"/>
              </a:rPr>
              <a:t>PrintList</a:t>
            </a:r>
            <a:r>
              <a:rPr lang="en-US" sz="2400">
                <a:solidFill>
                  <a:srgbClr val="000000"/>
                </a:solidFill>
                <a:latin typeface="Consolas" panose="020B0609020204030204" pitchFamily="49" charset="0"/>
              </a:rPr>
              <a:t>(</a:t>
            </a:r>
            <a:r>
              <a:rPr lang="en-US" sz="2400">
                <a:solidFill>
                  <a:srgbClr val="008B8B"/>
                </a:solidFill>
                <a:latin typeface="Consolas" panose="020B0609020204030204" pitchFamily="49" charset="0"/>
              </a:rPr>
              <a:t>LIST</a:t>
            </a:r>
            <a:r>
              <a:rPr lang="en-US" sz="2400">
                <a:solidFill>
                  <a:srgbClr val="000000"/>
                </a:solidFill>
                <a:latin typeface="Consolas" panose="020B0609020204030204" pitchFamily="49" charset="0"/>
              </a:rPr>
              <a:t> </a:t>
            </a:r>
            <a:r>
              <a:rPr lang="en-US" sz="2400">
                <a:solidFill>
                  <a:srgbClr val="808080"/>
                </a:solidFill>
                <a:latin typeface="Consolas" panose="020B0609020204030204" pitchFamily="49" charset="0"/>
              </a:rPr>
              <a:t>L</a:t>
            </a:r>
            <a:r>
              <a:rPr lang="en-US" sz="2400">
                <a:solidFill>
                  <a:srgbClr val="000000"/>
                </a:solidFill>
                <a:latin typeface="Consolas" panose="020B0609020204030204" pitchFamily="49" charset="0"/>
              </a:rPr>
              <a:t>) {</a:t>
            </a:r>
          </a:p>
          <a:p>
            <a:pPr marL="514350" lvl="2" indent="0">
              <a:buNone/>
            </a:pPr>
            <a:r>
              <a:rPr lang="en-US" sz="2400">
                <a:solidFill>
                  <a:srgbClr val="008B8B"/>
                </a:solidFill>
                <a:latin typeface="Consolas" panose="020B0609020204030204" pitchFamily="49" charset="0"/>
              </a:rPr>
              <a:t>NODE</a:t>
            </a:r>
            <a:r>
              <a:rPr lang="en-US" sz="2400">
                <a:solidFill>
                  <a:srgbClr val="000000"/>
                </a:solidFill>
                <a:latin typeface="Consolas" panose="020B0609020204030204" pitchFamily="49" charset="0"/>
              </a:rPr>
              <a:t>* p;</a:t>
            </a:r>
          </a:p>
          <a:p>
            <a:pPr marL="514350" lvl="2" indent="0">
              <a:buNone/>
            </a:pPr>
            <a:r>
              <a:rPr lang="en-US" sz="2400">
                <a:solidFill>
                  <a:srgbClr val="0000FF"/>
                </a:solidFill>
                <a:latin typeface="Consolas" panose="020B0609020204030204" pitchFamily="49" charset="0"/>
              </a:rPr>
              <a:t>if</a:t>
            </a:r>
            <a:r>
              <a:rPr lang="en-US" sz="2400">
                <a:solidFill>
                  <a:srgbClr val="000000"/>
                </a:solidFill>
                <a:latin typeface="Consolas" panose="020B0609020204030204" pitchFamily="49" charset="0"/>
              </a:rPr>
              <a:t> (</a:t>
            </a:r>
            <a:r>
              <a:rPr lang="en-US" sz="2400">
                <a:solidFill>
                  <a:srgbClr val="808080"/>
                </a:solidFill>
                <a:latin typeface="Consolas" panose="020B0609020204030204" pitchFamily="49" charset="0"/>
              </a:rPr>
              <a:t>L</a:t>
            </a:r>
            <a:r>
              <a:rPr lang="en-US" sz="2400">
                <a:solidFill>
                  <a:srgbClr val="000000"/>
                </a:solidFill>
                <a:latin typeface="Consolas" panose="020B0609020204030204" pitchFamily="49" charset="0"/>
              </a:rPr>
              <a:t>.</a:t>
            </a:r>
            <a:r>
              <a:rPr lang="en-US" sz="2400">
                <a:solidFill>
                  <a:srgbClr val="8B0000"/>
                </a:solidFill>
                <a:latin typeface="Consolas" panose="020B0609020204030204" pitchFamily="49" charset="0"/>
              </a:rPr>
              <a:t>pHead</a:t>
            </a:r>
            <a:r>
              <a:rPr lang="en-US" sz="2400">
                <a:solidFill>
                  <a:srgbClr val="000000"/>
                </a:solidFill>
                <a:latin typeface="Consolas" panose="020B0609020204030204" pitchFamily="49" charset="0"/>
              </a:rPr>
              <a:t> == </a:t>
            </a:r>
            <a:r>
              <a:rPr lang="en-US" sz="2400">
                <a:solidFill>
                  <a:srgbClr val="6F008A"/>
                </a:solidFill>
                <a:latin typeface="Consolas" panose="020B0609020204030204" pitchFamily="49" charset="0"/>
              </a:rPr>
              <a:t>NULL</a:t>
            </a:r>
            <a:r>
              <a:rPr lang="en-US" sz="2400">
                <a:solidFill>
                  <a:srgbClr val="000000"/>
                </a:solidFill>
                <a:latin typeface="Consolas" panose="020B0609020204030204" pitchFamily="49" charset="0"/>
              </a:rPr>
              <a:t>)</a:t>
            </a:r>
          </a:p>
          <a:p>
            <a:pPr marL="514350" lvl="2" indent="0">
              <a:buNone/>
            </a:pPr>
            <a:r>
              <a:rPr lang="en-US" sz="2400">
                <a:solidFill>
                  <a:srgbClr val="000000"/>
                </a:solidFill>
                <a:latin typeface="Consolas" panose="020B0609020204030204" pitchFamily="49" charset="0"/>
              </a:rPr>
              <a:t>		cout </a:t>
            </a:r>
            <a:r>
              <a:rPr lang="en-US" sz="2400">
                <a:solidFill>
                  <a:srgbClr val="008B8B"/>
                </a:solidFill>
                <a:latin typeface="Consolas" panose="020B0609020204030204" pitchFamily="49" charset="0"/>
              </a:rPr>
              <a:t>&lt;&lt;</a:t>
            </a:r>
            <a:r>
              <a:rPr lang="en-US" sz="2400">
                <a:solidFill>
                  <a:srgbClr val="000000"/>
                </a:solidFill>
                <a:latin typeface="Consolas" panose="020B0609020204030204" pitchFamily="49" charset="0"/>
              </a:rPr>
              <a:t> </a:t>
            </a:r>
            <a:r>
              <a:rPr lang="en-US" sz="2400">
                <a:solidFill>
                  <a:srgbClr val="A31515"/>
                </a:solidFill>
                <a:latin typeface="Consolas" panose="020B0609020204030204" pitchFamily="49" charset="0"/>
              </a:rPr>
              <a:t>"\nDSLK rong."</a:t>
            </a:r>
            <a:r>
              <a:rPr lang="en-US" sz="2400">
                <a:solidFill>
                  <a:srgbClr val="000000"/>
                </a:solidFill>
                <a:latin typeface="Consolas" panose="020B0609020204030204" pitchFamily="49" charset="0"/>
              </a:rPr>
              <a:t>;</a:t>
            </a:r>
          </a:p>
          <a:p>
            <a:pPr marL="514350" lvl="2" indent="0">
              <a:buNone/>
            </a:pPr>
            <a:r>
              <a:rPr lang="en-US" sz="2400">
                <a:solidFill>
                  <a:srgbClr val="0000FF"/>
                </a:solidFill>
                <a:latin typeface="Consolas" panose="020B0609020204030204" pitchFamily="49" charset="0"/>
              </a:rPr>
              <a:t>else</a:t>
            </a:r>
            <a:r>
              <a:rPr lang="en-US" sz="2400">
                <a:solidFill>
                  <a:srgbClr val="000000"/>
                </a:solidFill>
                <a:latin typeface="Consolas" panose="020B0609020204030204" pitchFamily="49" charset="0"/>
              </a:rPr>
              <a:t> {</a:t>
            </a:r>
          </a:p>
          <a:p>
            <a:pPr marL="1234440" lvl="5" indent="0">
              <a:buNone/>
            </a:pPr>
            <a:r>
              <a:rPr lang="en-US" sz="2400">
                <a:solidFill>
                  <a:srgbClr val="000000"/>
                </a:solidFill>
                <a:latin typeface="Consolas" panose="020B0609020204030204" pitchFamily="49" charset="0"/>
              </a:rPr>
              <a:t>p = </a:t>
            </a:r>
            <a:r>
              <a:rPr lang="en-US" sz="2400">
                <a:solidFill>
                  <a:srgbClr val="808080"/>
                </a:solidFill>
                <a:latin typeface="Consolas" panose="020B0609020204030204" pitchFamily="49" charset="0"/>
              </a:rPr>
              <a:t>L</a:t>
            </a:r>
            <a:r>
              <a:rPr lang="en-US" sz="2400">
                <a:solidFill>
                  <a:srgbClr val="000000"/>
                </a:solidFill>
                <a:latin typeface="Consolas" panose="020B0609020204030204" pitchFamily="49" charset="0"/>
              </a:rPr>
              <a:t>.</a:t>
            </a:r>
            <a:r>
              <a:rPr lang="en-US" sz="2400">
                <a:solidFill>
                  <a:srgbClr val="8B0000"/>
                </a:solidFill>
                <a:latin typeface="Consolas" panose="020B0609020204030204" pitchFamily="49" charset="0"/>
              </a:rPr>
              <a:t>pHead</a:t>
            </a:r>
            <a:r>
              <a:rPr lang="en-US" sz="2400">
                <a:solidFill>
                  <a:srgbClr val="000000"/>
                </a:solidFill>
                <a:latin typeface="Consolas" panose="020B0609020204030204" pitchFamily="49" charset="0"/>
              </a:rPr>
              <a:t>;</a:t>
            </a:r>
          </a:p>
          <a:p>
            <a:pPr marL="1234440" lvl="5" indent="0">
              <a:buNone/>
            </a:pPr>
            <a:r>
              <a:rPr lang="en-US" sz="2400">
                <a:solidFill>
                  <a:srgbClr val="0000FF"/>
                </a:solidFill>
                <a:latin typeface="Consolas" panose="020B0609020204030204" pitchFamily="49" charset="0"/>
              </a:rPr>
              <a:t>while</a:t>
            </a:r>
            <a:r>
              <a:rPr lang="en-US" sz="2400">
                <a:solidFill>
                  <a:srgbClr val="000000"/>
                </a:solidFill>
                <a:latin typeface="Consolas" panose="020B0609020204030204" pitchFamily="49" charset="0"/>
              </a:rPr>
              <a:t> (p) {</a:t>
            </a:r>
          </a:p>
          <a:p>
            <a:pPr marL="1714500" lvl="7" indent="0">
              <a:buNone/>
            </a:pPr>
            <a:r>
              <a:rPr lang="en-US" sz="2400">
                <a:solidFill>
                  <a:srgbClr val="000000"/>
                </a:solidFill>
                <a:latin typeface="Consolas" panose="020B0609020204030204" pitchFamily="49" charset="0"/>
              </a:rPr>
              <a:t>cout </a:t>
            </a:r>
            <a:r>
              <a:rPr lang="en-US" sz="2400">
                <a:solidFill>
                  <a:srgbClr val="008B8B"/>
                </a:solidFill>
                <a:latin typeface="Consolas" panose="020B0609020204030204" pitchFamily="49" charset="0"/>
              </a:rPr>
              <a:t>&lt;&lt;</a:t>
            </a:r>
            <a:r>
              <a:rPr lang="en-US" sz="2400">
                <a:solidFill>
                  <a:srgbClr val="000000"/>
                </a:solidFill>
                <a:latin typeface="Consolas" panose="020B0609020204030204" pitchFamily="49" charset="0"/>
              </a:rPr>
              <a:t> p-&gt;</a:t>
            </a:r>
            <a:r>
              <a:rPr lang="en-US" sz="2400">
                <a:solidFill>
                  <a:srgbClr val="8B0000"/>
                </a:solidFill>
                <a:latin typeface="Consolas" panose="020B0609020204030204" pitchFamily="49" charset="0"/>
              </a:rPr>
              <a:t>info</a:t>
            </a:r>
            <a:r>
              <a:rPr lang="en-US" sz="2400">
                <a:solidFill>
                  <a:srgbClr val="000000"/>
                </a:solidFill>
                <a:latin typeface="Consolas" panose="020B0609020204030204" pitchFamily="49" charset="0"/>
              </a:rPr>
              <a:t> </a:t>
            </a:r>
            <a:r>
              <a:rPr lang="en-US" sz="2400">
                <a:solidFill>
                  <a:srgbClr val="008B8B"/>
                </a:solidFill>
                <a:latin typeface="Consolas" panose="020B0609020204030204" pitchFamily="49" charset="0"/>
              </a:rPr>
              <a:t>&lt;&lt;</a:t>
            </a:r>
            <a:r>
              <a:rPr lang="en-US" sz="2400">
                <a:solidFill>
                  <a:srgbClr val="000000"/>
                </a:solidFill>
                <a:latin typeface="Consolas" panose="020B0609020204030204" pitchFamily="49" charset="0"/>
              </a:rPr>
              <a:t> </a:t>
            </a:r>
            <a:r>
              <a:rPr lang="en-US" sz="2400">
                <a:solidFill>
                  <a:srgbClr val="A31515"/>
                </a:solidFill>
                <a:latin typeface="Consolas" panose="020B0609020204030204" pitchFamily="49" charset="0"/>
              </a:rPr>
              <a:t>"\t"</a:t>
            </a:r>
            <a:r>
              <a:rPr lang="en-US" sz="2400">
                <a:solidFill>
                  <a:srgbClr val="000000"/>
                </a:solidFill>
                <a:latin typeface="Consolas" panose="020B0609020204030204" pitchFamily="49" charset="0"/>
              </a:rPr>
              <a:t>;</a:t>
            </a:r>
          </a:p>
          <a:p>
            <a:pPr marL="1714500" lvl="7" indent="0">
              <a:buNone/>
            </a:pPr>
            <a:r>
              <a:rPr lang="en-US" sz="2400">
                <a:solidFill>
                  <a:srgbClr val="000000"/>
                </a:solidFill>
                <a:latin typeface="Consolas" panose="020B0609020204030204" pitchFamily="49" charset="0"/>
              </a:rPr>
              <a:t>p = p-&gt;</a:t>
            </a:r>
            <a:r>
              <a:rPr lang="en-US" sz="2400">
                <a:solidFill>
                  <a:srgbClr val="8B0000"/>
                </a:solidFill>
                <a:latin typeface="Consolas" panose="020B0609020204030204" pitchFamily="49" charset="0"/>
              </a:rPr>
              <a:t>pNext</a:t>
            </a:r>
            <a:r>
              <a:rPr lang="en-US" sz="2400">
                <a:solidFill>
                  <a:srgbClr val="000000"/>
                </a:solidFill>
                <a:latin typeface="Consolas" panose="020B0609020204030204" pitchFamily="49" charset="0"/>
              </a:rPr>
              <a:t>;</a:t>
            </a:r>
          </a:p>
          <a:p>
            <a:pPr marL="1234440" lvl="5" indent="0">
              <a:buNone/>
            </a:pPr>
            <a:r>
              <a:rPr lang="en-US" sz="2400">
                <a:solidFill>
                  <a:srgbClr val="000000"/>
                </a:solidFill>
                <a:latin typeface="Consolas" panose="020B0609020204030204" pitchFamily="49" charset="0"/>
              </a:rPr>
              <a:t>}</a:t>
            </a:r>
          </a:p>
          <a:p>
            <a:pPr marL="514350" lvl="2" indent="0">
              <a:buNone/>
            </a:pPr>
            <a:r>
              <a:rPr lang="en-US" sz="2400">
                <a:solidFill>
                  <a:srgbClr val="000000"/>
                </a:solidFill>
                <a:latin typeface="Consolas" panose="020B0609020204030204" pitchFamily="49" charset="0"/>
              </a:rPr>
              <a:t>}</a:t>
            </a:r>
          </a:p>
          <a:p>
            <a:pPr marL="34290" indent="0">
              <a:buNone/>
            </a:pPr>
            <a:r>
              <a:rPr lang="en-US" sz="2400">
                <a:solidFill>
                  <a:srgbClr val="000000"/>
                </a:solidFill>
                <a:latin typeface="Consolas" panose="020B0609020204030204" pitchFamily="49" charset="0"/>
              </a:rPr>
              <a:t>}</a:t>
            </a:r>
            <a:endParaRPr lang="en-US" sz="2400"/>
          </a:p>
        </p:txBody>
      </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53</a:t>
            </a:fld>
            <a:endParaRPr lang="en-US"/>
          </a:p>
        </p:txBody>
      </p:sp>
    </p:spTree>
    <p:extLst>
      <p:ext uri="{BB962C8B-B14F-4D97-AF65-F5344CB8AC3E}">
        <p14:creationId xmlns:p14="http://schemas.microsoft.com/office/powerpoint/2010/main" val="746885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a:t>Hủy danh sách liên kết đơn</a:t>
            </a:r>
          </a:p>
        </p:txBody>
      </p:sp>
      <p:sp>
        <p:nvSpPr>
          <p:cNvPr id="310275" name="Rectangle 3"/>
          <p:cNvSpPr>
            <a:spLocks noGrp="1" noChangeArrowheads="1"/>
          </p:cNvSpPr>
          <p:nvPr>
            <p:ph idx="1"/>
          </p:nvPr>
        </p:nvSpPr>
        <p:spPr/>
        <p:txBody>
          <a:bodyPr>
            <a:normAutofit/>
          </a:bodyPr>
          <a:lstStyle/>
          <a:p>
            <a:pPr>
              <a:lnSpc>
                <a:spcPct val="120000"/>
              </a:lnSpc>
              <a:buFont typeface="Wingdings" pitchFamily="2" charset="2"/>
              <a:buChar char="§"/>
            </a:pPr>
            <a:r>
              <a:rPr lang="en-US" sz="2400" u="sng"/>
              <a:t>Bước 1</a:t>
            </a:r>
            <a:r>
              <a:rPr lang="en-US" sz="2400"/>
              <a:t>: </a:t>
            </a:r>
          </a:p>
          <a:p>
            <a:pPr lvl="1">
              <a:lnSpc>
                <a:spcPct val="120000"/>
              </a:lnSpc>
              <a:buFontTx/>
              <a:buNone/>
            </a:pPr>
            <a:r>
              <a:rPr lang="en-US" sz="2400"/>
              <a:t>Trong khi việc duyệt danh sách chưa kết thúc, thực hiện: </a:t>
            </a:r>
          </a:p>
          <a:p>
            <a:pPr lvl="1">
              <a:lnSpc>
                <a:spcPct val="120000"/>
              </a:lnSpc>
              <a:buFontTx/>
              <a:buChar char="•"/>
            </a:pPr>
            <a:r>
              <a:rPr lang="en-US" sz="2400" u="sng"/>
              <a:t>B1.1</a:t>
            </a:r>
            <a:r>
              <a:rPr lang="en-US" sz="2400"/>
              <a:t>: </a:t>
            </a:r>
          </a:p>
          <a:p>
            <a:pPr lvl="1">
              <a:lnSpc>
                <a:spcPct val="120000"/>
              </a:lnSpc>
              <a:buFontTx/>
              <a:buNone/>
            </a:pPr>
            <a:r>
              <a:rPr lang="en-US" sz="2400"/>
              <a:t>		p = pHead;</a:t>
            </a:r>
          </a:p>
          <a:p>
            <a:pPr lvl="1">
              <a:lnSpc>
                <a:spcPct val="120000"/>
              </a:lnSpc>
              <a:buFontTx/>
              <a:buNone/>
            </a:pPr>
            <a:r>
              <a:rPr lang="en-US" sz="2400"/>
              <a:t>		pHead = pHead-&gt;pNext; // cập nhật pHead</a:t>
            </a:r>
          </a:p>
          <a:p>
            <a:pPr lvl="1">
              <a:lnSpc>
                <a:spcPct val="120000"/>
              </a:lnSpc>
              <a:buFontTx/>
              <a:buChar char="•"/>
            </a:pPr>
            <a:r>
              <a:rPr lang="en-US" sz="2400" u="sng"/>
              <a:t>B1.2</a:t>
            </a:r>
            <a:r>
              <a:rPr lang="en-US" sz="2400"/>
              <a:t>:</a:t>
            </a:r>
          </a:p>
          <a:p>
            <a:pPr lvl="2">
              <a:lnSpc>
                <a:spcPct val="120000"/>
              </a:lnSpc>
              <a:buFontTx/>
              <a:buNone/>
            </a:pPr>
            <a:r>
              <a:rPr lang="en-US" sz="2400"/>
              <a:t>	Hủy p</a:t>
            </a:r>
          </a:p>
          <a:p>
            <a:pPr>
              <a:lnSpc>
                <a:spcPct val="120000"/>
              </a:lnSpc>
              <a:buFont typeface="Wingdings" pitchFamily="2" charset="2"/>
              <a:buChar char="§"/>
            </a:pPr>
            <a:r>
              <a:rPr lang="en-US" sz="2400" u="sng"/>
              <a:t>Bước 2</a:t>
            </a:r>
            <a:r>
              <a:rPr lang="en-US" sz="2400"/>
              <a:t>:</a:t>
            </a:r>
          </a:p>
          <a:p>
            <a:pPr>
              <a:lnSpc>
                <a:spcPct val="120000"/>
              </a:lnSpc>
              <a:buFont typeface="Wingdings" pitchFamily="2" charset="2"/>
              <a:buNone/>
            </a:pPr>
            <a:r>
              <a:rPr lang="en-US" sz="2400"/>
              <a:t>		pTail = NULL; // bảo toàn tính nhất quán khi xâu rỗng</a:t>
            </a:r>
          </a:p>
          <a:p>
            <a:pPr lvl="1">
              <a:lnSpc>
                <a:spcPct val="120000"/>
              </a:lnSpc>
              <a:buFontTx/>
              <a:buNone/>
            </a:pPr>
            <a:endParaRPr lang="en-US" sz="2400"/>
          </a:p>
        </p:txBody>
      </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54</a:t>
            </a:fld>
            <a:endParaRPr lang="en-US"/>
          </a:p>
        </p:txBody>
      </p:sp>
    </p:spTree>
    <p:extLst>
      <p:ext uri="{BB962C8B-B14F-4D97-AF65-F5344CB8AC3E}">
        <p14:creationId xmlns:p14="http://schemas.microsoft.com/office/powerpoint/2010/main" val="721860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a:t>Thuật toán: Code C/C++</a:t>
            </a:r>
          </a:p>
        </p:txBody>
      </p:sp>
      <p:sp>
        <p:nvSpPr>
          <p:cNvPr id="311299" name="Rectangle 3"/>
          <p:cNvSpPr>
            <a:spLocks noGrp="1" noChangeArrowheads="1"/>
          </p:cNvSpPr>
          <p:nvPr>
            <p:ph idx="1"/>
          </p:nvPr>
        </p:nvSpPr>
        <p:spPr/>
        <p:txBody>
          <a:bodyPr>
            <a:normAutofit/>
          </a:bodyPr>
          <a:lstStyle/>
          <a:p>
            <a:pPr marL="34290" indent="0">
              <a:buNone/>
            </a:pPr>
            <a:r>
              <a:rPr lang="en-US" sz="2400">
                <a:solidFill>
                  <a:srgbClr val="0000FF"/>
                </a:solidFill>
                <a:latin typeface="Consolas" panose="020B0609020204030204" pitchFamily="49" charset="0"/>
              </a:rPr>
              <a:t>void</a:t>
            </a:r>
            <a:r>
              <a:rPr lang="en-US" sz="2400">
                <a:solidFill>
                  <a:srgbClr val="000000"/>
                </a:solidFill>
                <a:latin typeface="Consolas" panose="020B0609020204030204" pitchFamily="49" charset="0"/>
              </a:rPr>
              <a:t> </a:t>
            </a:r>
            <a:r>
              <a:rPr lang="en-US" sz="2400">
                <a:solidFill>
                  <a:srgbClr val="483D8B"/>
                </a:solidFill>
                <a:latin typeface="Consolas" panose="020B0609020204030204" pitchFamily="49" charset="0"/>
              </a:rPr>
              <a:t>RemoveList</a:t>
            </a:r>
            <a:r>
              <a:rPr lang="en-US" sz="2400">
                <a:solidFill>
                  <a:srgbClr val="000000"/>
                </a:solidFill>
                <a:latin typeface="Consolas" panose="020B0609020204030204" pitchFamily="49" charset="0"/>
              </a:rPr>
              <a:t>(</a:t>
            </a:r>
            <a:r>
              <a:rPr lang="en-US" sz="2400">
                <a:solidFill>
                  <a:srgbClr val="008B8B"/>
                </a:solidFill>
                <a:latin typeface="Consolas" panose="020B0609020204030204" pitchFamily="49" charset="0"/>
              </a:rPr>
              <a:t>LIST</a:t>
            </a:r>
            <a:r>
              <a:rPr lang="en-US" sz="2400">
                <a:solidFill>
                  <a:srgbClr val="000000"/>
                </a:solidFill>
                <a:latin typeface="Consolas" panose="020B0609020204030204" pitchFamily="49" charset="0"/>
              </a:rPr>
              <a:t> &amp;</a:t>
            </a:r>
            <a:r>
              <a:rPr lang="en-US" sz="2400">
                <a:solidFill>
                  <a:srgbClr val="808080"/>
                </a:solidFill>
                <a:latin typeface="Consolas" panose="020B0609020204030204" pitchFamily="49" charset="0"/>
              </a:rPr>
              <a:t>L</a:t>
            </a:r>
            <a:r>
              <a:rPr lang="en-US" sz="2400">
                <a:solidFill>
                  <a:srgbClr val="000000"/>
                </a:solidFill>
                <a:latin typeface="Consolas" panose="020B0609020204030204" pitchFamily="49" charset="0"/>
              </a:rPr>
              <a:t>) {</a:t>
            </a:r>
          </a:p>
          <a:p>
            <a:pPr marL="514350" lvl="2" indent="0">
              <a:buNone/>
            </a:pPr>
            <a:r>
              <a:rPr lang="en-US" sz="2400">
                <a:solidFill>
                  <a:srgbClr val="008B8B"/>
                </a:solidFill>
                <a:latin typeface="Consolas" panose="020B0609020204030204" pitchFamily="49" charset="0"/>
              </a:rPr>
              <a:t>NODE</a:t>
            </a:r>
            <a:r>
              <a:rPr lang="en-US" sz="2400">
                <a:solidFill>
                  <a:srgbClr val="000000"/>
                </a:solidFill>
                <a:latin typeface="Consolas" panose="020B0609020204030204" pitchFamily="49" charset="0"/>
              </a:rPr>
              <a:t> * p;</a:t>
            </a:r>
          </a:p>
          <a:p>
            <a:pPr marL="514350" lvl="2" indent="0">
              <a:buNone/>
            </a:pPr>
            <a:r>
              <a:rPr lang="en-US" sz="2400">
                <a:solidFill>
                  <a:srgbClr val="0000FF"/>
                </a:solidFill>
                <a:latin typeface="Consolas" panose="020B0609020204030204" pitchFamily="49" charset="0"/>
              </a:rPr>
              <a:t>while</a:t>
            </a:r>
            <a:r>
              <a:rPr lang="en-US" sz="2400">
                <a:solidFill>
                  <a:srgbClr val="000000"/>
                </a:solidFill>
                <a:latin typeface="Consolas" panose="020B0609020204030204" pitchFamily="49" charset="0"/>
              </a:rPr>
              <a:t> (</a:t>
            </a:r>
            <a:r>
              <a:rPr lang="en-US" sz="2400">
                <a:solidFill>
                  <a:srgbClr val="808080"/>
                </a:solidFill>
                <a:latin typeface="Consolas" panose="020B0609020204030204" pitchFamily="49" charset="0"/>
              </a:rPr>
              <a:t>L</a:t>
            </a:r>
            <a:r>
              <a:rPr lang="en-US" sz="2400">
                <a:solidFill>
                  <a:srgbClr val="000000"/>
                </a:solidFill>
                <a:latin typeface="Consolas" panose="020B0609020204030204" pitchFamily="49" charset="0"/>
              </a:rPr>
              <a:t>.</a:t>
            </a:r>
            <a:r>
              <a:rPr lang="en-US" sz="2400">
                <a:solidFill>
                  <a:srgbClr val="8B0000"/>
                </a:solidFill>
                <a:latin typeface="Consolas" panose="020B0609020204030204" pitchFamily="49" charset="0"/>
              </a:rPr>
              <a:t>pHead</a:t>
            </a:r>
            <a:r>
              <a:rPr lang="en-US" sz="2400">
                <a:solidFill>
                  <a:srgbClr val="000000"/>
                </a:solidFill>
                <a:latin typeface="Consolas" panose="020B0609020204030204" pitchFamily="49" charset="0"/>
              </a:rPr>
              <a:t> != </a:t>
            </a:r>
            <a:r>
              <a:rPr lang="en-US" sz="2400">
                <a:solidFill>
                  <a:srgbClr val="6F008A"/>
                </a:solidFill>
                <a:latin typeface="Consolas" panose="020B0609020204030204" pitchFamily="49" charset="0"/>
              </a:rPr>
              <a:t>NULL</a:t>
            </a:r>
            <a:r>
              <a:rPr lang="en-US" sz="2400">
                <a:solidFill>
                  <a:srgbClr val="000000"/>
                </a:solidFill>
                <a:latin typeface="Consolas" panose="020B0609020204030204" pitchFamily="49" charset="0"/>
              </a:rPr>
              <a:t>) {</a:t>
            </a:r>
          </a:p>
          <a:p>
            <a:pPr marL="994410" lvl="4" indent="0">
              <a:buNone/>
            </a:pPr>
            <a:r>
              <a:rPr lang="en-US" sz="2400">
                <a:solidFill>
                  <a:srgbClr val="000000"/>
                </a:solidFill>
                <a:latin typeface="Consolas" panose="020B0609020204030204" pitchFamily="49" charset="0"/>
              </a:rPr>
              <a:t>p = </a:t>
            </a:r>
            <a:r>
              <a:rPr lang="en-US" sz="2400">
                <a:solidFill>
                  <a:srgbClr val="808080"/>
                </a:solidFill>
                <a:latin typeface="Consolas" panose="020B0609020204030204" pitchFamily="49" charset="0"/>
              </a:rPr>
              <a:t>L</a:t>
            </a:r>
            <a:r>
              <a:rPr lang="en-US" sz="2400">
                <a:solidFill>
                  <a:srgbClr val="000000"/>
                </a:solidFill>
                <a:latin typeface="Consolas" panose="020B0609020204030204" pitchFamily="49" charset="0"/>
              </a:rPr>
              <a:t>.</a:t>
            </a:r>
            <a:r>
              <a:rPr lang="en-US" sz="2400">
                <a:solidFill>
                  <a:srgbClr val="8B0000"/>
                </a:solidFill>
                <a:latin typeface="Consolas" panose="020B0609020204030204" pitchFamily="49" charset="0"/>
              </a:rPr>
              <a:t>pHead</a:t>
            </a:r>
            <a:r>
              <a:rPr lang="en-US" sz="2400">
                <a:solidFill>
                  <a:srgbClr val="000000"/>
                </a:solidFill>
                <a:latin typeface="Consolas" panose="020B0609020204030204" pitchFamily="49" charset="0"/>
              </a:rPr>
              <a:t>;</a:t>
            </a:r>
          </a:p>
          <a:p>
            <a:pPr marL="994410" lvl="4" indent="0">
              <a:buNone/>
            </a:pPr>
            <a:r>
              <a:rPr lang="en-US" sz="2400">
                <a:solidFill>
                  <a:srgbClr val="808080"/>
                </a:solidFill>
                <a:latin typeface="Consolas" panose="020B0609020204030204" pitchFamily="49" charset="0"/>
              </a:rPr>
              <a:t>L</a:t>
            </a:r>
            <a:r>
              <a:rPr lang="en-US" sz="2400">
                <a:solidFill>
                  <a:srgbClr val="000000"/>
                </a:solidFill>
                <a:latin typeface="Consolas" panose="020B0609020204030204" pitchFamily="49" charset="0"/>
              </a:rPr>
              <a:t>.</a:t>
            </a:r>
            <a:r>
              <a:rPr lang="en-US" sz="2400">
                <a:solidFill>
                  <a:srgbClr val="8B0000"/>
                </a:solidFill>
                <a:latin typeface="Consolas" panose="020B0609020204030204" pitchFamily="49" charset="0"/>
              </a:rPr>
              <a:t>pHead</a:t>
            </a:r>
            <a:r>
              <a:rPr lang="en-US" sz="2400">
                <a:solidFill>
                  <a:srgbClr val="000000"/>
                </a:solidFill>
                <a:latin typeface="Consolas" panose="020B0609020204030204" pitchFamily="49" charset="0"/>
              </a:rPr>
              <a:t> = p-&gt;</a:t>
            </a:r>
            <a:r>
              <a:rPr lang="en-US" sz="2400">
                <a:solidFill>
                  <a:srgbClr val="8B0000"/>
                </a:solidFill>
                <a:latin typeface="Consolas" panose="020B0609020204030204" pitchFamily="49" charset="0"/>
              </a:rPr>
              <a:t>pNext</a:t>
            </a:r>
            <a:r>
              <a:rPr lang="en-US" sz="2400">
                <a:solidFill>
                  <a:srgbClr val="000000"/>
                </a:solidFill>
                <a:latin typeface="Consolas" panose="020B0609020204030204" pitchFamily="49" charset="0"/>
              </a:rPr>
              <a:t>;</a:t>
            </a:r>
          </a:p>
          <a:p>
            <a:pPr marL="994410" lvl="4" indent="0">
              <a:buNone/>
            </a:pPr>
            <a:r>
              <a:rPr lang="en-US" sz="2400">
                <a:solidFill>
                  <a:srgbClr val="0000FF"/>
                </a:solidFill>
                <a:latin typeface="Consolas" panose="020B0609020204030204" pitchFamily="49" charset="0"/>
              </a:rPr>
              <a:t>delete</a:t>
            </a:r>
            <a:r>
              <a:rPr lang="en-US" sz="2400">
                <a:solidFill>
                  <a:srgbClr val="000000"/>
                </a:solidFill>
                <a:latin typeface="Consolas" panose="020B0609020204030204" pitchFamily="49" charset="0"/>
              </a:rPr>
              <a:t> p;</a:t>
            </a:r>
          </a:p>
          <a:p>
            <a:pPr marL="514350" lvl="2" indent="0">
              <a:buNone/>
            </a:pPr>
            <a:r>
              <a:rPr lang="en-US" sz="2400">
                <a:solidFill>
                  <a:srgbClr val="000000"/>
                </a:solidFill>
                <a:latin typeface="Consolas" panose="020B0609020204030204" pitchFamily="49" charset="0"/>
              </a:rPr>
              <a:t>}</a:t>
            </a:r>
          </a:p>
          <a:p>
            <a:pPr marL="514350" lvl="2" indent="0">
              <a:buNone/>
            </a:pPr>
            <a:r>
              <a:rPr lang="en-US" sz="2400">
                <a:solidFill>
                  <a:srgbClr val="808080"/>
                </a:solidFill>
                <a:latin typeface="Consolas" panose="020B0609020204030204" pitchFamily="49" charset="0"/>
              </a:rPr>
              <a:t>L</a:t>
            </a:r>
            <a:r>
              <a:rPr lang="en-US" sz="2400">
                <a:solidFill>
                  <a:srgbClr val="000000"/>
                </a:solidFill>
                <a:latin typeface="Consolas" panose="020B0609020204030204" pitchFamily="49" charset="0"/>
              </a:rPr>
              <a:t>.</a:t>
            </a:r>
            <a:r>
              <a:rPr lang="en-US" sz="2400">
                <a:solidFill>
                  <a:srgbClr val="8B0000"/>
                </a:solidFill>
                <a:latin typeface="Consolas" panose="020B0609020204030204" pitchFamily="49" charset="0"/>
              </a:rPr>
              <a:t>pTail</a:t>
            </a:r>
            <a:r>
              <a:rPr lang="en-US" sz="2400">
                <a:solidFill>
                  <a:srgbClr val="000000"/>
                </a:solidFill>
                <a:latin typeface="Consolas" panose="020B0609020204030204" pitchFamily="49" charset="0"/>
              </a:rPr>
              <a:t> = </a:t>
            </a:r>
            <a:r>
              <a:rPr lang="en-US" sz="2400">
                <a:solidFill>
                  <a:srgbClr val="6F008A"/>
                </a:solidFill>
                <a:latin typeface="Consolas" panose="020B0609020204030204" pitchFamily="49" charset="0"/>
              </a:rPr>
              <a:t>NULL</a:t>
            </a:r>
            <a:r>
              <a:rPr lang="en-US" sz="2400">
                <a:solidFill>
                  <a:srgbClr val="000000"/>
                </a:solidFill>
                <a:latin typeface="Consolas" panose="020B0609020204030204" pitchFamily="49" charset="0"/>
              </a:rPr>
              <a:t>;</a:t>
            </a:r>
          </a:p>
          <a:p>
            <a:pPr marL="34290" indent="0">
              <a:buNone/>
            </a:pPr>
            <a:r>
              <a:rPr lang="en-US" sz="2400">
                <a:solidFill>
                  <a:srgbClr val="000000"/>
                </a:solidFill>
                <a:latin typeface="Consolas" panose="020B0609020204030204" pitchFamily="49" charset="0"/>
              </a:rPr>
              <a:t>}</a:t>
            </a:r>
            <a:endParaRPr lang="en-US" sz="2400"/>
          </a:p>
        </p:txBody>
      </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55</a:t>
            </a:fld>
            <a:endParaRPr lang="en-US"/>
          </a:p>
        </p:txBody>
      </p:sp>
    </p:spTree>
    <p:extLst>
      <p:ext uri="{BB962C8B-B14F-4D97-AF65-F5344CB8AC3E}">
        <p14:creationId xmlns:p14="http://schemas.microsoft.com/office/powerpoint/2010/main" val="1080632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err="1"/>
              <a:t>Sắp</a:t>
            </a:r>
            <a:r>
              <a:rPr lang="en-US"/>
              <a:t> </a:t>
            </a:r>
            <a:r>
              <a:rPr lang="en-US" err="1"/>
              <a:t>xếp</a:t>
            </a:r>
            <a:r>
              <a:rPr lang="en-US"/>
              <a:t> </a:t>
            </a:r>
            <a:r>
              <a:rPr lang="en-US" err="1"/>
              <a:t>danh</a:t>
            </a:r>
            <a:r>
              <a:rPr lang="en-US"/>
              <a:t> </a:t>
            </a:r>
            <a:r>
              <a:rPr lang="en-US" err="1"/>
              <a:t>sách</a:t>
            </a:r>
            <a:endParaRPr lang="en-US"/>
          </a:p>
        </p:txBody>
      </p:sp>
      <p:sp>
        <p:nvSpPr>
          <p:cNvPr id="313347" name="Rectangle 3"/>
          <p:cNvSpPr>
            <a:spLocks noGrp="1" noChangeArrowheads="1"/>
          </p:cNvSpPr>
          <p:nvPr>
            <p:ph idx="1"/>
          </p:nvPr>
        </p:nvSpPr>
        <p:spPr/>
        <p:txBody>
          <a:bodyPr/>
          <a:lstStyle/>
          <a:p>
            <a:r>
              <a:rPr lang="en-US" sz="2585"/>
              <a:t>Có hai cách tiếp cận</a:t>
            </a:r>
          </a:p>
          <a:p>
            <a:r>
              <a:rPr lang="en-US" sz="2585" b="1"/>
              <a:t>Cách 1</a:t>
            </a:r>
            <a:r>
              <a:rPr lang="en-US" sz="2585"/>
              <a:t>: Thay đổi thành phần Info</a:t>
            </a:r>
          </a:p>
          <a:p>
            <a:pPr>
              <a:buFont typeface="Wingdings" pitchFamily="2" charset="2"/>
              <a:buNone/>
            </a:pPr>
            <a:endParaRPr lang="en-US" sz="2585"/>
          </a:p>
        </p:txBody>
      </p:sp>
      <p:sp>
        <p:nvSpPr>
          <p:cNvPr id="313382" name="Rectangle 38"/>
          <p:cNvSpPr>
            <a:spLocks noChangeArrowheads="1"/>
          </p:cNvSpPr>
          <p:nvPr/>
        </p:nvSpPr>
        <p:spPr bwMode="auto">
          <a:xfrm>
            <a:off x="2180492" y="2951285"/>
            <a:ext cx="703385" cy="49013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585" b="1">
                <a:latin typeface="VNI-Helve" pitchFamily="2" charset="0"/>
              </a:rPr>
              <a:t>4f</a:t>
            </a:r>
          </a:p>
        </p:txBody>
      </p:sp>
      <p:sp>
        <p:nvSpPr>
          <p:cNvPr id="313383" name="Rectangle 39"/>
          <p:cNvSpPr>
            <a:spLocks noChangeArrowheads="1"/>
          </p:cNvSpPr>
          <p:nvPr/>
        </p:nvSpPr>
        <p:spPr bwMode="auto">
          <a:xfrm>
            <a:off x="1477108" y="2951285"/>
            <a:ext cx="703385" cy="49013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585" b="1">
                <a:latin typeface="VNI-Helve" pitchFamily="2" charset="0"/>
              </a:rPr>
              <a:t>4</a:t>
            </a:r>
          </a:p>
        </p:txBody>
      </p:sp>
      <p:sp>
        <p:nvSpPr>
          <p:cNvPr id="313384" name="Line 40"/>
          <p:cNvSpPr>
            <a:spLocks noChangeShapeType="1"/>
          </p:cNvSpPr>
          <p:nvPr/>
        </p:nvSpPr>
        <p:spPr bwMode="auto">
          <a:xfrm>
            <a:off x="1477108" y="2951285"/>
            <a:ext cx="1406769"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385" name="Line 41"/>
          <p:cNvSpPr>
            <a:spLocks noChangeShapeType="1"/>
          </p:cNvSpPr>
          <p:nvPr/>
        </p:nvSpPr>
        <p:spPr bwMode="auto">
          <a:xfrm>
            <a:off x="1477108" y="3443654"/>
            <a:ext cx="1406769"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386" name="Line 42"/>
          <p:cNvSpPr>
            <a:spLocks noChangeShapeType="1"/>
          </p:cNvSpPr>
          <p:nvPr/>
        </p:nvSpPr>
        <p:spPr bwMode="auto">
          <a:xfrm>
            <a:off x="1477108" y="2951285"/>
            <a:ext cx="0" cy="492369"/>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387" name="Line 43"/>
          <p:cNvSpPr>
            <a:spLocks noChangeShapeType="1"/>
          </p:cNvSpPr>
          <p:nvPr/>
        </p:nvSpPr>
        <p:spPr bwMode="auto">
          <a:xfrm>
            <a:off x="2180492" y="2951285"/>
            <a:ext cx="0" cy="49236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388" name="Line 44"/>
          <p:cNvSpPr>
            <a:spLocks noChangeShapeType="1"/>
          </p:cNvSpPr>
          <p:nvPr/>
        </p:nvSpPr>
        <p:spPr bwMode="auto">
          <a:xfrm>
            <a:off x="2883877" y="2951285"/>
            <a:ext cx="0" cy="492369"/>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389" name="Text Box 45"/>
          <p:cNvSpPr txBox="1">
            <a:spLocks noChangeArrowheads="1"/>
          </p:cNvSpPr>
          <p:nvPr/>
        </p:nvSpPr>
        <p:spPr bwMode="auto">
          <a:xfrm>
            <a:off x="1547446" y="2564423"/>
            <a:ext cx="633046"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215">
                <a:latin typeface="Tahoma" charset="0"/>
              </a:rPr>
              <a:t>3f</a:t>
            </a:r>
          </a:p>
        </p:txBody>
      </p:sp>
      <p:sp>
        <p:nvSpPr>
          <p:cNvPr id="313390" name="Rectangle 46"/>
          <p:cNvSpPr>
            <a:spLocks noChangeArrowheads="1"/>
          </p:cNvSpPr>
          <p:nvPr/>
        </p:nvSpPr>
        <p:spPr bwMode="auto">
          <a:xfrm>
            <a:off x="6893169" y="2951285"/>
            <a:ext cx="1055077" cy="49013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585" b="1">
                <a:latin typeface="VNI-Helve" pitchFamily="2" charset="0"/>
              </a:rPr>
              <a:t>N</a:t>
            </a:r>
          </a:p>
        </p:txBody>
      </p:sp>
      <p:sp>
        <p:nvSpPr>
          <p:cNvPr id="313391" name="Rectangle 47"/>
          <p:cNvSpPr>
            <a:spLocks noChangeArrowheads="1"/>
          </p:cNvSpPr>
          <p:nvPr/>
        </p:nvSpPr>
        <p:spPr bwMode="auto">
          <a:xfrm>
            <a:off x="6260123" y="2951285"/>
            <a:ext cx="633046" cy="49013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585" b="1">
                <a:latin typeface="VNI-Helve" pitchFamily="2" charset="0"/>
              </a:rPr>
              <a:t>6</a:t>
            </a:r>
          </a:p>
        </p:txBody>
      </p:sp>
      <p:sp>
        <p:nvSpPr>
          <p:cNvPr id="313392" name="Line 48"/>
          <p:cNvSpPr>
            <a:spLocks noChangeShapeType="1"/>
          </p:cNvSpPr>
          <p:nvPr/>
        </p:nvSpPr>
        <p:spPr bwMode="auto">
          <a:xfrm>
            <a:off x="6260123" y="2951285"/>
            <a:ext cx="1688123"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393" name="Line 49"/>
          <p:cNvSpPr>
            <a:spLocks noChangeShapeType="1"/>
          </p:cNvSpPr>
          <p:nvPr/>
        </p:nvSpPr>
        <p:spPr bwMode="auto">
          <a:xfrm>
            <a:off x="6260123" y="3443654"/>
            <a:ext cx="1688123"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394" name="Line 50"/>
          <p:cNvSpPr>
            <a:spLocks noChangeShapeType="1"/>
          </p:cNvSpPr>
          <p:nvPr/>
        </p:nvSpPr>
        <p:spPr bwMode="auto">
          <a:xfrm>
            <a:off x="6260123" y="2951285"/>
            <a:ext cx="0" cy="492369"/>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395" name="Line 51"/>
          <p:cNvSpPr>
            <a:spLocks noChangeShapeType="1"/>
          </p:cNvSpPr>
          <p:nvPr/>
        </p:nvSpPr>
        <p:spPr bwMode="auto">
          <a:xfrm>
            <a:off x="6893169" y="2951285"/>
            <a:ext cx="0" cy="49236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396" name="Line 52"/>
          <p:cNvSpPr>
            <a:spLocks noChangeShapeType="1"/>
          </p:cNvSpPr>
          <p:nvPr/>
        </p:nvSpPr>
        <p:spPr bwMode="auto">
          <a:xfrm>
            <a:off x="7948246" y="2951285"/>
            <a:ext cx="0" cy="492369"/>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397" name="Rectangle 53"/>
          <p:cNvSpPr>
            <a:spLocks noChangeArrowheads="1"/>
          </p:cNvSpPr>
          <p:nvPr/>
        </p:nvSpPr>
        <p:spPr bwMode="auto">
          <a:xfrm>
            <a:off x="4572000" y="2951285"/>
            <a:ext cx="703385" cy="49013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585" b="1">
                <a:latin typeface="VNI-Helve" pitchFamily="2" charset="0"/>
              </a:rPr>
              <a:t>5f</a:t>
            </a:r>
          </a:p>
        </p:txBody>
      </p:sp>
      <p:sp>
        <p:nvSpPr>
          <p:cNvPr id="313398" name="Rectangle 54"/>
          <p:cNvSpPr>
            <a:spLocks noChangeArrowheads="1"/>
          </p:cNvSpPr>
          <p:nvPr/>
        </p:nvSpPr>
        <p:spPr bwMode="auto">
          <a:xfrm>
            <a:off x="3868615" y="2951285"/>
            <a:ext cx="703385" cy="49013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585" b="1">
                <a:latin typeface="VNI-Helve" pitchFamily="2" charset="0"/>
              </a:rPr>
              <a:t>7</a:t>
            </a:r>
          </a:p>
        </p:txBody>
      </p:sp>
      <p:sp>
        <p:nvSpPr>
          <p:cNvPr id="313399" name="Line 55"/>
          <p:cNvSpPr>
            <a:spLocks noChangeShapeType="1"/>
          </p:cNvSpPr>
          <p:nvPr/>
        </p:nvSpPr>
        <p:spPr bwMode="auto">
          <a:xfrm>
            <a:off x="3868616" y="2951285"/>
            <a:ext cx="1406769"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00" name="Line 56"/>
          <p:cNvSpPr>
            <a:spLocks noChangeShapeType="1"/>
          </p:cNvSpPr>
          <p:nvPr/>
        </p:nvSpPr>
        <p:spPr bwMode="auto">
          <a:xfrm>
            <a:off x="3868616" y="3443654"/>
            <a:ext cx="1406769"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01" name="Line 57"/>
          <p:cNvSpPr>
            <a:spLocks noChangeShapeType="1"/>
          </p:cNvSpPr>
          <p:nvPr/>
        </p:nvSpPr>
        <p:spPr bwMode="auto">
          <a:xfrm>
            <a:off x="3868615" y="2951285"/>
            <a:ext cx="0" cy="492369"/>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02" name="Line 58"/>
          <p:cNvSpPr>
            <a:spLocks noChangeShapeType="1"/>
          </p:cNvSpPr>
          <p:nvPr/>
        </p:nvSpPr>
        <p:spPr bwMode="auto">
          <a:xfrm>
            <a:off x="4572000" y="2951285"/>
            <a:ext cx="0" cy="49236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03" name="Line 59"/>
          <p:cNvSpPr>
            <a:spLocks noChangeShapeType="1"/>
          </p:cNvSpPr>
          <p:nvPr/>
        </p:nvSpPr>
        <p:spPr bwMode="auto">
          <a:xfrm>
            <a:off x="5275385" y="2951285"/>
            <a:ext cx="0" cy="492369"/>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04" name="Text Box 60"/>
          <p:cNvSpPr txBox="1">
            <a:spLocks noChangeArrowheads="1"/>
          </p:cNvSpPr>
          <p:nvPr/>
        </p:nvSpPr>
        <p:spPr bwMode="auto">
          <a:xfrm>
            <a:off x="3868615" y="2564423"/>
            <a:ext cx="633046"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215">
                <a:latin typeface="Tahoma" charset="0"/>
              </a:rPr>
              <a:t>4f</a:t>
            </a:r>
          </a:p>
        </p:txBody>
      </p:sp>
      <p:sp>
        <p:nvSpPr>
          <p:cNvPr id="313405" name="Text Box 61"/>
          <p:cNvSpPr txBox="1">
            <a:spLocks noChangeArrowheads="1"/>
          </p:cNvSpPr>
          <p:nvPr/>
        </p:nvSpPr>
        <p:spPr bwMode="auto">
          <a:xfrm>
            <a:off x="6132635" y="2564423"/>
            <a:ext cx="633046"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215">
                <a:latin typeface="Tahoma" charset="0"/>
              </a:rPr>
              <a:t>5f</a:t>
            </a:r>
          </a:p>
        </p:txBody>
      </p:sp>
      <p:sp>
        <p:nvSpPr>
          <p:cNvPr id="313406" name="Line 62"/>
          <p:cNvSpPr>
            <a:spLocks noChangeShapeType="1"/>
          </p:cNvSpPr>
          <p:nvPr/>
        </p:nvSpPr>
        <p:spPr bwMode="auto">
          <a:xfrm>
            <a:off x="2883877" y="3232638"/>
            <a:ext cx="984738" cy="0"/>
          </a:xfrm>
          <a:prstGeom prst="line">
            <a:avLst/>
          </a:prstGeom>
          <a:noFill/>
          <a:ln w="508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3407" name="Line 63"/>
          <p:cNvSpPr>
            <a:spLocks noChangeShapeType="1"/>
          </p:cNvSpPr>
          <p:nvPr/>
        </p:nvSpPr>
        <p:spPr bwMode="auto">
          <a:xfrm>
            <a:off x="5275385" y="3219450"/>
            <a:ext cx="984738" cy="0"/>
          </a:xfrm>
          <a:prstGeom prst="line">
            <a:avLst/>
          </a:prstGeom>
          <a:noFill/>
          <a:ln w="508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3408" name="Text Box 64"/>
          <p:cNvSpPr txBox="1">
            <a:spLocks noChangeArrowheads="1"/>
          </p:cNvSpPr>
          <p:nvPr/>
        </p:nvSpPr>
        <p:spPr bwMode="auto">
          <a:xfrm>
            <a:off x="914400" y="1951893"/>
            <a:ext cx="984738"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46" b="1">
                <a:latin typeface="Tahoma" charset="0"/>
              </a:rPr>
              <a:t>pHead</a:t>
            </a:r>
          </a:p>
        </p:txBody>
      </p:sp>
      <p:sp>
        <p:nvSpPr>
          <p:cNvPr id="313409" name="Text Box 65"/>
          <p:cNvSpPr txBox="1">
            <a:spLocks noChangeArrowheads="1"/>
          </p:cNvSpPr>
          <p:nvPr/>
        </p:nvSpPr>
        <p:spPr bwMode="auto">
          <a:xfrm>
            <a:off x="6400800" y="1951893"/>
            <a:ext cx="984738"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46" b="1">
                <a:latin typeface="Tahoma" charset="0"/>
              </a:rPr>
              <a:t>pTail</a:t>
            </a:r>
          </a:p>
        </p:txBody>
      </p:sp>
      <p:sp>
        <p:nvSpPr>
          <p:cNvPr id="313410" name="Line 66"/>
          <p:cNvSpPr>
            <a:spLocks noChangeShapeType="1"/>
          </p:cNvSpPr>
          <p:nvPr/>
        </p:nvSpPr>
        <p:spPr bwMode="auto">
          <a:xfrm>
            <a:off x="1547446" y="2514600"/>
            <a:ext cx="0" cy="422031"/>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11" name="Line 67"/>
          <p:cNvSpPr>
            <a:spLocks noChangeShapeType="1"/>
          </p:cNvSpPr>
          <p:nvPr/>
        </p:nvSpPr>
        <p:spPr bwMode="auto">
          <a:xfrm>
            <a:off x="6611815" y="2514600"/>
            <a:ext cx="0" cy="422031"/>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44" name="Rectangle 100"/>
          <p:cNvSpPr>
            <a:spLocks noChangeArrowheads="1"/>
          </p:cNvSpPr>
          <p:nvPr/>
        </p:nvSpPr>
        <p:spPr bwMode="auto">
          <a:xfrm>
            <a:off x="2249366" y="4753708"/>
            <a:ext cx="703385" cy="49013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585" b="1">
                <a:latin typeface="VNI-Helve" pitchFamily="2" charset="0"/>
              </a:rPr>
              <a:t>4f</a:t>
            </a:r>
          </a:p>
        </p:txBody>
      </p:sp>
      <p:sp>
        <p:nvSpPr>
          <p:cNvPr id="313445" name="Rectangle 101"/>
          <p:cNvSpPr>
            <a:spLocks noChangeArrowheads="1"/>
          </p:cNvSpPr>
          <p:nvPr/>
        </p:nvSpPr>
        <p:spPr bwMode="auto">
          <a:xfrm>
            <a:off x="1545981" y="4753708"/>
            <a:ext cx="703385" cy="49013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585" b="1">
                <a:latin typeface="VNI-Helve" pitchFamily="2" charset="0"/>
              </a:rPr>
              <a:t>4</a:t>
            </a:r>
          </a:p>
        </p:txBody>
      </p:sp>
      <p:sp>
        <p:nvSpPr>
          <p:cNvPr id="313446" name="Line 102"/>
          <p:cNvSpPr>
            <a:spLocks noChangeShapeType="1"/>
          </p:cNvSpPr>
          <p:nvPr/>
        </p:nvSpPr>
        <p:spPr bwMode="auto">
          <a:xfrm>
            <a:off x="1545981" y="4753708"/>
            <a:ext cx="1406769"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47" name="Line 103"/>
          <p:cNvSpPr>
            <a:spLocks noChangeShapeType="1"/>
          </p:cNvSpPr>
          <p:nvPr/>
        </p:nvSpPr>
        <p:spPr bwMode="auto">
          <a:xfrm>
            <a:off x="1545981" y="5246077"/>
            <a:ext cx="1406769"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48" name="Line 104"/>
          <p:cNvSpPr>
            <a:spLocks noChangeShapeType="1"/>
          </p:cNvSpPr>
          <p:nvPr/>
        </p:nvSpPr>
        <p:spPr bwMode="auto">
          <a:xfrm>
            <a:off x="1545981" y="4753708"/>
            <a:ext cx="0" cy="492369"/>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49" name="Line 105"/>
          <p:cNvSpPr>
            <a:spLocks noChangeShapeType="1"/>
          </p:cNvSpPr>
          <p:nvPr/>
        </p:nvSpPr>
        <p:spPr bwMode="auto">
          <a:xfrm>
            <a:off x="2249366" y="4753708"/>
            <a:ext cx="0" cy="49236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50" name="Line 106"/>
          <p:cNvSpPr>
            <a:spLocks noChangeShapeType="1"/>
          </p:cNvSpPr>
          <p:nvPr/>
        </p:nvSpPr>
        <p:spPr bwMode="auto">
          <a:xfrm>
            <a:off x="2952750" y="4753708"/>
            <a:ext cx="0" cy="492369"/>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51" name="Text Box 107"/>
          <p:cNvSpPr txBox="1">
            <a:spLocks noChangeArrowheads="1"/>
          </p:cNvSpPr>
          <p:nvPr/>
        </p:nvSpPr>
        <p:spPr bwMode="auto">
          <a:xfrm>
            <a:off x="1679331" y="4359520"/>
            <a:ext cx="633046"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215">
                <a:latin typeface="Tahoma" charset="0"/>
              </a:rPr>
              <a:t>3f</a:t>
            </a:r>
          </a:p>
        </p:txBody>
      </p:sp>
      <p:sp>
        <p:nvSpPr>
          <p:cNvPr id="313452" name="Rectangle 108"/>
          <p:cNvSpPr>
            <a:spLocks noChangeArrowheads="1"/>
          </p:cNvSpPr>
          <p:nvPr/>
        </p:nvSpPr>
        <p:spPr bwMode="auto">
          <a:xfrm>
            <a:off x="6962043" y="4753708"/>
            <a:ext cx="1055077" cy="49013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585" b="1">
                <a:latin typeface="VNI-Helve" pitchFamily="2" charset="0"/>
              </a:rPr>
              <a:t>N</a:t>
            </a:r>
          </a:p>
        </p:txBody>
      </p:sp>
      <p:sp>
        <p:nvSpPr>
          <p:cNvPr id="313453" name="Rectangle 109"/>
          <p:cNvSpPr>
            <a:spLocks noChangeArrowheads="1"/>
          </p:cNvSpPr>
          <p:nvPr/>
        </p:nvSpPr>
        <p:spPr bwMode="auto">
          <a:xfrm>
            <a:off x="6328997" y="4753708"/>
            <a:ext cx="633046" cy="49013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585" b="1">
                <a:solidFill>
                  <a:srgbClr val="E04A0E"/>
                </a:solidFill>
                <a:latin typeface="VNI-Helve" pitchFamily="2" charset="0"/>
              </a:rPr>
              <a:t>7</a:t>
            </a:r>
          </a:p>
        </p:txBody>
      </p:sp>
      <p:sp>
        <p:nvSpPr>
          <p:cNvPr id="313454" name="Line 110"/>
          <p:cNvSpPr>
            <a:spLocks noChangeShapeType="1"/>
          </p:cNvSpPr>
          <p:nvPr/>
        </p:nvSpPr>
        <p:spPr bwMode="auto">
          <a:xfrm>
            <a:off x="6328997" y="4753708"/>
            <a:ext cx="1688123"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55" name="Line 111"/>
          <p:cNvSpPr>
            <a:spLocks noChangeShapeType="1"/>
          </p:cNvSpPr>
          <p:nvPr/>
        </p:nvSpPr>
        <p:spPr bwMode="auto">
          <a:xfrm>
            <a:off x="6328997" y="5246077"/>
            <a:ext cx="1688123"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56" name="Line 112"/>
          <p:cNvSpPr>
            <a:spLocks noChangeShapeType="1"/>
          </p:cNvSpPr>
          <p:nvPr/>
        </p:nvSpPr>
        <p:spPr bwMode="auto">
          <a:xfrm>
            <a:off x="6328997" y="4753708"/>
            <a:ext cx="0" cy="492369"/>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57" name="Line 113"/>
          <p:cNvSpPr>
            <a:spLocks noChangeShapeType="1"/>
          </p:cNvSpPr>
          <p:nvPr/>
        </p:nvSpPr>
        <p:spPr bwMode="auto">
          <a:xfrm>
            <a:off x="6962043" y="4753708"/>
            <a:ext cx="0" cy="49236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58" name="Line 114"/>
          <p:cNvSpPr>
            <a:spLocks noChangeShapeType="1"/>
          </p:cNvSpPr>
          <p:nvPr/>
        </p:nvSpPr>
        <p:spPr bwMode="auto">
          <a:xfrm>
            <a:off x="8017120" y="4753708"/>
            <a:ext cx="0" cy="492369"/>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59" name="Rectangle 115"/>
          <p:cNvSpPr>
            <a:spLocks noChangeArrowheads="1"/>
          </p:cNvSpPr>
          <p:nvPr/>
        </p:nvSpPr>
        <p:spPr bwMode="auto">
          <a:xfrm>
            <a:off x="4640873" y="4753708"/>
            <a:ext cx="703385" cy="49013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585" b="1">
                <a:latin typeface="VNI-Helve" pitchFamily="2" charset="0"/>
              </a:rPr>
              <a:t>5f</a:t>
            </a:r>
          </a:p>
        </p:txBody>
      </p:sp>
      <p:sp>
        <p:nvSpPr>
          <p:cNvPr id="313460" name="Rectangle 116"/>
          <p:cNvSpPr>
            <a:spLocks noChangeArrowheads="1"/>
          </p:cNvSpPr>
          <p:nvPr/>
        </p:nvSpPr>
        <p:spPr bwMode="auto">
          <a:xfrm>
            <a:off x="3937489" y="4753708"/>
            <a:ext cx="703385" cy="49013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585" b="1">
                <a:solidFill>
                  <a:srgbClr val="E04A0E"/>
                </a:solidFill>
                <a:latin typeface="VNI-Helve" pitchFamily="2" charset="0"/>
              </a:rPr>
              <a:t>6</a:t>
            </a:r>
          </a:p>
        </p:txBody>
      </p:sp>
      <p:sp>
        <p:nvSpPr>
          <p:cNvPr id="313461" name="Line 117"/>
          <p:cNvSpPr>
            <a:spLocks noChangeShapeType="1"/>
          </p:cNvSpPr>
          <p:nvPr/>
        </p:nvSpPr>
        <p:spPr bwMode="auto">
          <a:xfrm>
            <a:off x="3937489" y="4753708"/>
            <a:ext cx="1406769"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62" name="Line 118"/>
          <p:cNvSpPr>
            <a:spLocks noChangeShapeType="1"/>
          </p:cNvSpPr>
          <p:nvPr/>
        </p:nvSpPr>
        <p:spPr bwMode="auto">
          <a:xfrm>
            <a:off x="3937489" y="5246077"/>
            <a:ext cx="1406769"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63" name="Line 119"/>
          <p:cNvSpPr>
            <a:spLocks noChangeShapeType="1"/>
          </p:cNvSpPr>
          <p:nvPr/>
        </p:nvSpPr>
        <p:spPr bwMode="auto">
          <a:xfrm>
            <a:off x="3937489" y="4753708"/>
            <a:ext cx="0" cy="492369"/>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64" name="Line 120"/>
          <p:cNvSpPr>
            <a:spLocks noChangeShapeType="1"/>
          </p:cNvSpPr>
          <p:nvPr/>
        </p:nvSpPr>
        <p:spPr bwMode="auto">
          <a:xfrm>
            <a:off x="4640874" y="4753708"/>
            <a:ext cx="0" cy="49236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65" name="Line 121"/>
          <p:cNvSpPr>
            <a:spLocks noChangeShapeType="1"/>
          </p:cNvSpPr>
          <p:nvPr/>
        </p:nvSpPr>
        <p:spPr bwMode="auto">
          <a:xfrm>
            <a:off x="5344258" y="4753708"/>
            <a:ext cx="0" cy="492369"/>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66" name="Text Box 122"/>
          <p:cNvSpPr txBox="1">
            <a:spLocks noChangeArrowheads="1"/>
          </p:cNvSpPr>
          <p:nvPr/>
        </p:nvSpPr>
        <p:spPr bwMode="auto">
          <a:xfrm>
            <a:off x="3937489" y="4359520"/>
            <a:ext cx="633046"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215">
                <a:latin typeface="Tahoma" charset="0"/>
              </a:rPr>
              <a:t>4f</a:t>
            </a:r>
          </a:p>
        </p:txBody>
      </p:sp>
      <p:sp>
        <p:nvSpPr>
          <p:cNvPr id="313467" name="Text Box 123"/>
          <p:cNvSpPr txBox="1">
            <a:spLocks noChangeArrowheads="1"/>
          </p:cNvSpPr>
          <p:nvPr/>
        </p:nvSpPr>
        <p:spPr bwMode="auto">
          <a:xfrm>
            <a:off x="6198577" y="4336074"/>
            <a:ext cx="633046"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215">
                <a:latin typeface="Tahoma" charset="0"/>
              </a:rPr>
              <a:t>5f</a:t>
            </a:r>
          </a:p>
        </p:txBody>
      </p:sp>
      <p:sp>
        <p:nvSpPr>
          <p:cNvPr id="313468" name="Line 124"/>
          <p:cNvSpPr>
            <a:spLocks noChangeShapeType="1"/>
          </p:cNvSpPr>
          <p:nvPr/>
        </p:nvSpPr>
        <p:spPr bwMode="auto">
          <a:xfrm>
            <a:off x="2952751" y="5035062"/>
            <a:ext cx="984738" cy="0"/>
          </a:xfrm>
          <a:prstGeom prst="line">
            <a:avLst/>
          </a:prstGeom>
          <a:noFill/>
          <a:ln w="508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3469" name="Line 125"/>
          <p:cNvSpPr>
            <a:spLocks noChangeShapeType="1"/>
          </p:cNvSpPr>
          <p:nvPr/>
        </p:nvSpPr>
        <p:spPr bwMode="auto">
          <a:xfrm>
            <a:off x="5344258" y="5021874"/>
            <a:ext cx="984738" cy="0"/>
          </a:xfrm>
          <a:prstGeom prst="line">
            <a:avLst/>
          </a:prstGeom>
          <a:noFill/>
          <a:ln w="508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3470" name="Text Box 126"/>
          <p:cNvSpPr txBox="1">
            <a:spLocks noChangeArrowheads="1"/>
          </p:cNvSpPr>
          <p:nvPr/>
        </p:nvSpPr>
        <p:spPr bwMode="auto">
          <a:xfrm>
            <a:off x="983274" y="3894993"/>
            <a:ext cx="984738"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46" b="1">
                <a:latin typeface="Tahoma" charset="0"/>
              </a:rPr>
              <a:t>pHead</a:t>
            </a:r>
          </a:p>
        </p:txBody>
      </p:sp>
      <p:sp>
        <p:nvSpPr>
          <p:cNvPr id="313471" name="Text Box 127"/>
          <p:cNvSpPr txBox="1">
            <a:spLocks noChangeArrowheads="1"/>
          </p:cNvSpPr>
          <p:nvPr/>
        </p:nvSpPr>
        <p:spPr bwMode="auto">
          <a:xfrm>
            <a:off x="6469674" y="3894993"/>
            <a:ext cx="984738"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46" b="1">
                <a:latin typeface="Tahoma" charset="0"/>
              </a:rPr>
              <a:t>pTail</a:t>
            </a:r>
          </a:p>
        </p:txBody>
      </p:sp>
      <p:sp>
        <p:nvSpPr>
          <p:cNvPr id="313472" name="Line 128"/>
          <p:cNvSpPr>
            <a:spLocks noChangeShapeType="1"/>
          </p:cNvSpPr>
          <p:nvPr/>
        </p:nvSpPr>
        <p:spPr bwMode="auto">
          <a:xfrm>
            <a:off x="1616320" y="4317023"/>
            <a:ext cx="0" cy="422031"/>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73" name="Line 129"/>
          <p:cNvSpPr>
            <a:spLocks noChangeShapeType="1"/>
          </p:cNvSpPr>
          <p:nvPr/>
        </p:nvSpPr>
        <p:spPr bwMode="auto">
          <a:xfrm>
            <a:off x="6680689" y="4317023"/>
            <a:ext cx="0" cy="422031"/>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56</a:t>
            </a:fld>
            <a:endParaRPr lang="en-US"/>
          </a:p>
        </p:txBody>
      </p:sp>
    </p:spTree>
    <p:extLst>
      <p:ext uri="{BB962C8B-B14F-4D97-AF65-F5344CB8AC3E}">
        <p14:creationId xmlns:p14="http://schemas.microsoft.com/office/powerpoint/2010/main" val="3383507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a:t>Sắp xếp danh sách</a:t>
            </a:r>
          </a:p>
        </p:txBody>
      </p:sp>
      <p:sp>
        <p:nvSpPr>
          <p:cNvPr id="316419" name="Rectangle 3"/>
          <p:cNvSpPr>
            <a:spLocks noGrp="1" noChangeArrowheads="1"/>
          </p:cNvSpPr>
          <p:nvPr>
            <p:ph idx="1"/>
          </p:nvPr>
        </p:nvSpPr>
        <p:spPr/>
        <p:txBody>
          <a:bodyPr/>
          <a:lstStyle/>
          <a:p>
            <a:r>
              <a:rPr lang="en-US" b="1"/>
              <a:t>Cách 2</a:t>
            </a:r>
            <a:r>
              <a:rPr lang="en-US"/>
              <a:t>: Thay đổi thành phần pNext (thay đổi trình tự móc nối của các phần tử sao cho tạo lập nên được thứ tự mong muốn)</a:t>
            </a:r>
          </a:p>
        </p:txBody>
      </p:sp>
      <p:sp>
        <p:nvSpPr>
          <p:cNvPr id="316431" name="Text Box 15"/>
          <p:cNvSpPr txBox="1">
            <a:spLocks noChangeArrowheads="1"/>
          </p:cNvSpPr>
          <p:nvPr/>
        </p:nvSpPr>
        <p:spPr bwMode="auto">
          <a:xfrm>
            <a:off x="1482969" y="4659924"/>
            <a:ext cx="633046"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46" b="1">
                <a:latin typeface="Tahoma" charset="0"/>
              </a:rPr>
              <a:t>3f</a:t>
            </a:r>
          </a:p>
        </p:txBody>
      </p:sp>
      <p:sp>
        <p:nvSpPr>
          <p:cNvPr id="316446" name="Text Box 30"/>
          <p:cNvSpPr txBox="1">
            <a:spLocks noChangeArrowheads="1"/>
          </p:cNvSpPr>
          <p:nvPr/>
        </p:nvSpPr>
        <p:spPr bwMode="auto">
          <a:xfrm>
            <a:off x="3804139" y="4645270"/>
            <a:ext cx="633046" cy="376385"/>
          </a:xfrm>
          <a:prstGeom prst="rect">
            <a:avLst/>
          </a:prstGeom>
          <a:noFill/>
          <a:ln w="381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46" b="1">
                <a:solidFill>
                  <a:schemeClr val="tx2"/>
                </a:solidFill>
                <a:latin typeface="Tahoma" charset="0"/>
              </a:rPr>
              <a:t>4f</a:t>
            </a:r>
          </a:p>
        </p:txBody>
      </p:sp>
      <p:sp>
        <p:nvSpPr>
          <p:cNvPr id="316447" name="Text Box 31"/>
          <p:cNvSpPr txBox="1">
            <a:spLocks noChangeArrowheads="1"/>
          </p:cNvSpPr>
          <p:nvPr/>
        </p:nvSpPr>
        <p:spPr bwMode="auto">
          <a:xfrm>
            <a:off x="6233746" y="4624754"/>
            <a:ext cx="633046" cy="376385"/>
          </a:xfrm>
          <a:prstGeom prst="rect">
            <a:avLst/>
          </a:prstGeom>
          <a:noFill/>
          <a:ln w="381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46" b="1">
                <a:solidFill>
                  <a:schemeClr val="tx2"/>
                </a:solidFill>
                <a:latin typeface="Tahoma" charset="0"/>
              </a:rPr>
              <a:t>5f</a:t>
            </a:r>
          </a:p>
        </p:txBody>
      </p:sp>
      <p:sp>
        <p:nvSpPr>
          <p:cNvPr id="316433" name="Rectangle 17"/>
          <p:cNvSpPr>
            <a:spLocks noChangeArrowheads="1"/>
          </p:cNvSpPr>
          <p:nvPr/>
        </p:nvSpPr>
        <p:spPr bwMode="auto">
          <a:xfrm>
            <a:off x="6195646" y="5011616"/>
            <a:ext cx="633046" cy="49013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585" b="1">
                <a:latin typeface="VNI-Helve" pitchFamily="2" charset="0"/>
              </a:rPr>
              <a:t>6</a:t>
            </a:r>
          </a:p>
        </p:txBody>
      </p:sp>
      <p:sp>
        <p:nvSpPr>
          <p:cNvPr id="316421" name="Text Box 5"/>
          <p:cNvSpPr txBox="1">
            <a:spLocks noChangeArrowheads="1"/>
          </p:cNvSpPr>
          <p:nvPr/>
        </p:nvSpPr>
        <p:spPr bwMode="auto">
          <a:xfrm>
            <a:off x="849923" y="4293578"/>
            <a:ext cx="984738"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46" b="1">
                <a:latin typeface="Tahoma" charset="0"/>
              </a:rPr>
              <a:t>pHead</a:t>
            </a:r>
          </a:p>
        </p:txBody>
      </p:sp>
      <p:sp>
        <p:nvSpPr>
          <p:cNvPr id="316422" name="Text Box 6"/>
          <p:cNvSpPr txBox="1">
            <a:spLocks noChangeArrowheads="1"/>
          </p:cNvSpPr>
          <p:nvPr/>
        </p:nvSpPr>
        <p:spPr bwMode="auto">
          <a:xfrm>
            <a:off x="4438651" y="4492870"/>
            <a:ext cx="984738"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46" b="1">
                <a:latin typeface="Tahoma" charset="0"/>
              </a:rPr>
              <a:t>pTail</a:t>
            </a:r>
          </a:p>
        </p:txBody>
      </p:sp>
      <p:sp>
        <p:nvSpPr>
          <p:cNvPr id="316424" name="Rectangle 8"/>
          <p:cNvSpPr>
            <a:spLocks noChangeArrowheads="1"/>
          </p:cNvSpPr>
          <p:nvPr/>
        </p:nvSpPr>
        <p:spPr bwMode="auto">
          <a:xfrm>
            <a:off x="2116015" y="5011616"/>
            <a:ext cx="703385" cy="49013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585" b="1">
                <a:latin typeface="VNI-Helve" pitchFamily="2" charset="0"/>
              </a:rPr>
              <a:t>5f</a:t>
            </a:r>
          </a:p>
        </p:txBody>
      </p:sp>
      <p:sp>
        <p:nvSpPr>
          <p:cNvPr id="316425" name="Rectangle 9"/>
          <p:cNvSpPr>
            <a:spLocks noChangeArrowheads="1"/>
          </p:cNvSpPr>
          <p:nvPr/>
        </p:nvSpPr>
        <p:spPr bwMode="auto">
          <a:xfrm>
            <a:off x="1412631" y="5011616"/>
            <a:ext cx="703385" cy="49013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585" b="1">
                <a:latin typeface="VNI-Helve" pitchFamily="2" charset="0"/>
              </a:rPr>
              <a:t>4</a:t>
            </a:r>
          </a:p>
        </p:txBody>
      </p:sp>
      <p:sp>
        <p:nvSpPr>
          <p:cNvPr id="316426" name="Line 10"/>
          <p:cNvSpPr>
            <a:spLocks noChangeShapeType="1"/>
          </p:cNvSpPr>
          <p:nvPr/>
        </p:nvSpPr>
        <p:spPr bwMode="auto">
          <a:xfrm>
            <a:off x="1412631" y="5011615"/>
            <a:ext cx="1406769"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27" name="Line 11"/>
          <p:cNvSpPr>
            <a:spLocks noChangeShapeType="1"/>
          </p:cNvSpPr>
          <p:nvPr/>
        </p:nvSpPr>
        <p:spPr bwMode="auto">
          <a:xfrm>
            <a:off x="1412631" y="5503985"/>
            <a:ext cx="1406769"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28" name="Line 12"/>
          <p:cNvSpPr>
            <a:spLocks noChangeShapeType="1"/>
          </p:cNvSpPr>
          <p:nvPr/>
        </p:nvSpPr>
        <p:spPr bwMode="auto">
          <a:xfrm>
            <a:off x="1412631" y="5011616"/>
            <a:ext cx="0" cy="492369"/>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29" name="Line 13"/>
          <p:cNvSpPr>
            <a:spLocks noChangeShapeType="1"/>
          </p:cNvSpPr>
          <p:nvPr/>
        </p:nvSpPr>
        <p:spPr bwMode="auto">
          <a:xfrm>
            <a:off x="2116015" y="5011616"/>
            <a:ext cx="0" cy="49236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30" name="Line 14"/>
          <p:cNvSpPr>
            <a:spLocks noChangeShapeType="1"/>
          </p:cNvSpPr>
          <p:nvPr/>
        </p:nvSpPr>
        <p:spPr bwMode="auto">
          <a:xfrm>
            <a:off x="2819400" y="5011616"/>
            <a:ext cx="0" cy="492369"/>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32" name="Rectangle 16"/>
          <p:cNvSpPr>
            <a:spLocks noChangeArrowheads="1"/>
          </p:cNvSpPr>
          <p:nvPr/>
        </p:nvSpPr>
        <p:spPr bwMode="auto">
          <a:xfrm>
            <a:off x="6828692" y="5011616"/>
            <a:ext cx="1055077" cy="49013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585" b="1">
                <a:latin typeface="VNI-Helve" pitchFamily="2" charset="0"/>
              </a:rPr>
              <a:t>4f</a:t>
            </a:r>
          </a:p>
        </p:txBody>
      </p:sp>
      <p:sp>
        <p:nvSpPr>
          <p:cNvPr id="316434" name="Line 18"/>
          <p:cNvSpPr>
            <a:spLocks noChangeShapeType="1"/>
          </p:cNvSpPr>
          <p:nvPr/>
        </p:nvSpPr>
        <p:spPr bwMode="auto">
          <a:xfrm>
            <a:off x="6195646" y="5011615"/>
            <a:ext cx="1688123"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35" name="Line 19"/>
          <p:cNvSpPr>
            <a:spLocks noChangeShapeType="1"/>
          </p:cNvSpPr>
          <p:nvPr/>
        </p:nvSpPr>
        <p:spPr bwMode="auto">
          <a:xfrm>
            <a:off x="6195646" y="5503985"/>
            <a:ext cx="1688123"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16436" name="Line 20"/>
          <p:cNvSpPr>
            <a:spLocks noChangeShapeType="1"/>
          </p:cNvSpPr>
          <p:nvPr/>
        </p:nvSpPr>
        <p:spPr bwMode="auto">
          <a:xfrm>
            <a:off x="6195646" y="5011616"/>
            <a:ext cx="0" cy="492369"/>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37" name="Line 21"/>
          <p:cNvSpPr>
            <a:spLocks noChangeShapeType="1"/>
          </p:cNvSpPr>
          <p:nvPr/>
        </p:nvSpPr>
        <p:spPr bwMode="auto">
          <a:xfrm>
            <a:off x="6828692" y="5011616"/>
            <a:ext cx="0" cy="49236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38" name="Line 22"/>
          <p:cNvSpPr>
            <a:spLocks noChangeShapeType="1"/>
          </p:cNvSpPr>
          <p:nvPr/>
        </p:nvSpPr>
        <p:spPr bwMode="auto">
          <a:xfrm>
            <a:off x="7883769" y="5011616"/>
            <a:ext cx="0" cy="492369"/>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39" name="Rectangle 23"/>
          <p:cNvSpPr>
            <a:spLocks noChangeArrowheads="1"/>
          </p:cNvSpPr>
          <p:nvPr/>
        </p:nvSpPr>
        <p:spPr bwMode="auto">
          <a:xfrm>
            <a:off x="4507523" y="5011616"/>
            <a:ext cx="703385" cy="49013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585" b="1">
                <a:latin typeface="VNI-Helve" pitchFamily="2" charset="0"/>
              </a:rPr>
              <a:t>N</a:t>
            </a:r>
          </a:p>
        </p:txBody>
      </p:sp>
      <p:sp>
        <p:nvSpPr>
          <p:cNvPr id="316440" name="Rectangle 24"/>
          <p:cNvSpPr>
            <a:spLocks noChangeArrowheads="1"/>
          </p:cNvSpPr>
          <p:nvPr/>
        </p:nvSpPr>
        <p:spPr bwMode="auto">
          <a:xfrm>
            <a:off x="3804138" y="5011616"/>
            <a:ext cx="703385" cy="49013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585" b="1">
                <a:latin typeface="VNI-Helve" pitchFamily="2" charset="0"/>
              </a:rPr>
              <a:t>7</a:t>
            </a:r>
          </a:p>
        </p:txBody>
      </p:sp>
      <p:sp>
        <p:nvSpPr>
          <p:cNvPr id="316441" name="Line 25"/>
          <p:cNvSpPr>
            <a:spLocks noChangeShapeType="1"/>
          </p:cNvSpPr>
          <p:nvPr/>
        </p:nvSpPr>
        <p:spPr bwMode="auto">
          <a:xfrm>
            <a:off x="3804139" y="5011615"/>
            <a:ext cx="1406769"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42" name="Line 26"/>
          <p:cNvSpPr>
            <a:spLocks noChangeShapeType="1"/>
          </p:cNvSpPr>
          <p:nvPr/>
        </p:nvSpPr>
        <p:spPr bwMode="auto">
          <a:xfrm>
            <a:off x="3804139" y="5503985"/>
            <a:ext cx="1406769"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43" name="Line 27"/>
          <p:cNvSpPr>
            <a:spLocks noChangeShapeType="1"/>
          </p:cNvSpPr>
          <p:nvPr/>
        </p:nvSpPr>
        <p:spPr bwMode="auto">
          <a:xfrm>
            <a:off x="3804138" y="5011616"/>
            <a:ext cx="0" cy="492369"/>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44" name="Line 28"/>
          <p:cNvSpPr>
            <a:spLocks noChangeShapeType="1"/>
          </p:cNvSpPr>
          <p:nvPr/>
        </p:nvSpPr>
        <p:spPr bwMode="auto">
          <a:xfrm>
            <a:off x="4507523" y="5011616"/>
            <a:ext cx="0" cy="49236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45" name="Line 29"/>
          <p:cNvSpPr>
            <a:spLocks noChangeShapeType="1"/>
          </p:cNvSpPr>
          <p:nvPr/>
        </p:nvSpPr>
        <p:spPr bwMode="auto">
          <a:xfrm>
            <a:off x="5210908" y="5011616"/>
            <a:ext cx="0" cy="492369"/>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50" name="Line 34"/>
          <p:cNvSpPr>
            <a:spLocks noChangeShapeType="1"/>
          </p:cNvSpPr>
          <p:nvPr/>
        </p:nvSpPr>
        <p:spPr bwMode="auto">
          <a:xfrm>
            <a:off x="1482969" y="4574931"/>
            <a:ext cx="0" cy="422031"/>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51" name="Line 35"/>
          <p:cNvSpPr>
            <a:spLocks noChangeShapeType="1"/>
          </p:cNvSpPr>
          <p:nvPr/>
        </p:nvSpPr>
        <p:spPr bwMode="auto">
          <a:xfrm flipH="1">
            <a:off x="4306766" y="4558812"/>
            <a:ext cx="0" cy="476250"/>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52" name="Rectangle 36"/>
          <p:cNvSpPr>
            <a:spLocks noChangeArrowheads="1"/>
          </p:cNvSpPr>
          <p:nvPr/>
        </p:nvSpPr>
        <p:spPr bwMode="auto">
          <a:xfrm>
            <a:off x="2180492" y="3563816"/>
            <a:ext cx="703385" cy="49013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585" b="1">
                <a:latin typeface="VNI-Helve" pitchFamily="2" charset="0"/>
              </a:rPr>
              <a:t>4f</a:t>
            </a:r>
          </a:p>
        </p:txBody>
      </p:sp>
      <p:sp>
        <p:nvSpPr>
          <p:cNvPr id="316453" name="Rectangle 37"/>
          <p:cNvSpPr>
            <a:spLocks noChangeArrowheads="1"/>
          </p:cNvSpPr>
          <p:nvPr/>
        </p:nvSpPr>
        <p:spPr bwMode="auto">
          <a:xfrm>
            <a:off x="1477108" y="3563816"/>
            <a:ext cx="703385" cy="49013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585" b="1">
                <a:latin typeface="VNI-Helve" pitchFamily="2" charset="0"/>
              </a:rPr>
              <a:t>4</a:t>
            </a:r>
          </a:p>
        </p:txBody>
      </p:sp>
      <p:sp>
        <p:nvSpPr>
          <p:cNvPr id="316454" name="Line 38"/>
          <p:cNvSpPr>
            <a:spLocks noChangeShapeType="1"/>
          </p:cNvSpPr>
          <p:nvPr/>
        </p:nvSpPr>
        <p:spPr bwMode="auto">
          <a:xfrm>
            <a:off x="1477108" y="3563815"/>
            <a:ext cx="1406769"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55" name="Line 39"/>
          <p:cNvSpPr>
            <a:spLocks noChangeShapeType="1"/>
          </p:cNvSpPr>
          <p:nvPr/>
        </p:nvSpPr>
        <p:spPr bwMode="auto">
          <a:xfrm>
            <a:off x="1477108" y="4056185"/>
            <a:ext cx="1406769"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56" name="Line 40"/>
          <p:cNvSpPr>
            <a:spLocks noChangeShapeType="1"/>
          </p:cNvSpPr>
          <p:nvPr/>
        </p:nvSpPr>
        <p:spPr bwMode="auto">
          <a:xfrm>
            <a:off x="1477108" y="3563816"/>
            <a:ext cx="0" cy="492369"/>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57" name="Line 41"/>
          <p:cNvSpPr>
            <a:spLocks noChangeShapeType="1"/>
          </p:cNvSpPr>
          <p:nvPr/>
        </p:nvSpPr>
        <p:spPr bwMode="auto">
          <a:xfrm>
            <a:off x="2180492" y="3563816"/>
            <a:ext cx="0" cy="49236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58" name="Line 42"/>
          <p:cNvSpPr>
            <a:spLocks noChangeShapeType="1"/>
          </p:cNvSpPr>
          <p:nvPr/>
        </p:nvSpPr>
        <p:spPr bwMode="auto">
          <a:xfrm>
            <a:off x="2883877" y="3563816"/>
            <a:ext cx="0" cy="492369"/>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59" name="Text Box 43"/>
          <p:cNvSpPr txBox="1">
            <a:spLocks noChangeArrowheads="1"/>
          </p:cNvSpPr>
          <p:nvPr/>
        </p:nvSpPr>
        <p:spPr bwMode="auto">
          <a:xfrm>
            <a:off x="1547446" y="3176954"/>
            <a:ext cx="633046"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215">
                <a:latin typeface="Tahoma" charset="0"/>
              </a:rPr>
              <a:t>3f</a:t>
            </a:r>
          </a:p>
        </p:txBody>
      </p:sp>
      <p:sp>
        <p:nvSpPr>
          <p:cNvPr id="316460" name="Rectangle 44"/>
          <p:cNvSpPr>
            <a:spLocks noChangeArrowheads="1"/>
          </p:cNvSpPr>
          <p:nvPr/>
        </p:nvSpPr>
        <p:spPr bwMode="auto">
          <a:xfrm>
            <a:off x="6893169" y="3563816"/>
            <a:ext cx="1055077" cy="49013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585" b="1">
                <a:latin typeface="VNI-Helve" pitchFamily="2" charset="0"/>
              </a:rPr>
              <a:t>N</a:t>
            </a:r>
          </a:p>
        </p:txBody>
      </p:sp>
      <p:sp>
        <p:nvSpPr>
          <p:cNvPr id="316461" name="Rectangle 45"/>
          <p:cNvSpPr>
            <a:spLocks noChangeArrowheads="1"/>
          </p:cNvSpPr>
          <p:nvPr/>
        </p:nvSpPr>
        <p:spPr bwMode="auto">
          <a:xfrm>
            <a:off x="6260123" y="3563816"/>
            <a:ext cx="633046" cy="49013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585" b="1">
                <a:latin typeface="VNI-Helve" pitchFamily="2" charset="0"/>
              </a:rPr>
              <a:t>6</a:t>
            </a:r>
          </a:p>
        </p:txBody>
      </p:sp>
      <p:sp>
        <p:nvSpPr>
          <p:cNvPr id="316462" name="Line 46"/>
          <p:cNvSpPr>
            <a:spLocks noChangeShapeType="1"/>
          </p:cNvSpPr>
          <p:nvPr/>
        </p:nvSpPr>
        <p:spPr bwMode="auto">
          <a:xfrm>
            <a:off x="6260123" y="3563815"/>
            <a:ext cx="1688123"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63" name="Line 47"/>
          <p:cNvSpPr>
            <a:spLocks noChangeShapeType="1"/>
          </p:cNvSpPr>
          <p:nvPr/>
        </p:nvSpPr>
        <p:spPr bwMode="auto">
          <a:xfrm>
            <a:off x="6260123" y="4056185"/>
            <a:ext cx="1688123"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64" name="Line 48"/>
          <p:cNvSpPr>
            <a:spLocks noChangeShapeType="1"/>
          </p:cNvSpPr>
          <p:nvPr/>
        </p:nvSpPr>
        <p:spPr bwMode="auto">
          <a:xfrm>
            <a:off x="6260123" y="3563816"/>
            <a:ext cx="0" cy="492369"/>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65" name="Line 49"/>
          <p:cNvSpPr>
            <a:spLocks noChangeShapeType="1"/>
          </p:cNvSpPr>
          <p:nvPr/>
        </p:nvSpPr>
        <p:spPr bwMode="auto">
          <a:xfrm>
            <a:off x="6893169" y="3563816"/>
            <a:ext cx="0" cy="49236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66" name="Line 50"/>
          <p:cNvSpPr>
            <a:spLocks noChangeShapeType="1"/>
          </p:cNvSpPr>
          <p:nvPr/>
        </p:nvSpPr>
        <p:spPr bwMode="auto">
          <a:xfrm>
            <a:off x="7948246" y="3563816"/>
            <a:ext cx="0" cy="492369"/>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67" name="Rectangle 51"/>
          <p:cNvSpPr>
            <a:spLocks noChangeArrowheads="1"/>
          </p:cNvSpPr>
          <p:nvPr/>
        </p:nvSpPr>
        <p:spPr bwMode="auto">
          <a:xfrm>
            <a:off x="4572000" y="3563816"/>
            <a:ext cx="703385" cy="49013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585" b="1">
                <a:latin typeface="VNI-Helve" pitchFamily="2" charset="0"/>
              </a:rPr>
              <a:t>5f</a:t>
            </a:r>
          </a:p>
        </p:txBody>
      </p:sp>
      <p:sp>
        <p:nvSpPr>
          <p:cNvPr id="316468" name="Rectangle 52"/>
          <p:cNvSpPr>
            <a:spLocks noChangeArrowheads="1"/>
          </p:cNvSpPr>
          <p:nvPr/>
        </p:nvSpPr>
        <p:spPr bwMode="auto">
          <a:xfrm>
            <a:off x="3868615" y="3563816"/>
            <a:ext cx="703385" cy="49013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585" b="1">
                <a:latin typeface="VNI-Helve" pitchFamily="2" charset="0"/>
              </a:rPr>
              <a:t>7</a:t>
            </a:r>
          </a:p>
        </p:txBody>
      </p:sp>
      <p:sp>
        <p:nvSpPr>
          <p:cNvPr id="316469" name="Line 53"/>
          <p:cNvSpPr>
            <a:spLocks noChangeShapeType="1"/>
          </p:cNvSpPr>
          <p:nvPr/>
        </p:nvSpPr>
        <p:spPr bwMode="auto">
          <a:xfrm>
            <a:off x="3868616" y="3563815"/>
            <a:ext cx="1406769"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70" name="Line 54"/>
          <p:cNvSpPr>
            <a:spLocks noChangeShapeType="1"/>
          </p:cNvSpPr>
          <p:nvPr/>
        </p:nvSpPr>
        <p:spPr bwMode="auto">
          <a:xfrm>
            <a:off x="3868616" y="4056185"/>
            <a:ext cx="1406769"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71" name="Line 55"/>
          <p:cNvSpPr>
            <a:spLocks noChangeShapeType="1"/>
          </p:cNvSpPr>
          <p:nvPr/>
        </p:nvSpPr>
        <p:spPr bwMode="auto">
          <a:xfrm>
            <a:off x="3868615" y="3563816"/>
            <a:ext cx="0" cy="492369"/>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72" name="Line 56"/>
          <p:cNvSpPr>
            <a:spLocks noChangeShapeType="1"/>
          </p:cNvSpPr>
          <p:nvPr/>
        </p:nvSpPr>
        <p:spPr bwMode="auto">
          <a:xfrm>
            <a:off x="4572000" y="3563816"/>
            <a:ext cx="0" cy="49236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73" name="Line 57"/>
          <p:cNvSpPr>
            <a:spLocks noChangeShapeType="1"/>
          </p:cNvSpPr>
          <p:nvPr/>
        </p:nvSpPr>
        <p:spPr bwMode="auto">
          <a:xfrm>
            <a:off x="5275385" y="3563816"/>
            <a:ext cx="0" cy="492369"/>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74" name="Text Box 58"/>
          <p:cNvSpPr txBox="1">
            <a:spLocks noChangeArrowheads="1"/>
          </p:cNvSpPr>
          <p:nvPr/>
        </p:nvSpPr>
        <p:spPr bwMode="auto">
          <a:xfrm>
            <a:off x="3868615" y="3176954"/>
            <a:ext cx="633046" cy="433196"/>
          </a:xfrm>
          <a:prstGeom prst="rect">
            <a:avLst/>
          </a:prstGeom>
          <a:noFill/>
          <a:ln>
            <a:noFill/>
          </a:ln>
          <a:effectLst/>
        </p:spPr>
        <p:txBody>
          <a:bodyPr>
            <a:spAutoFit/>
          </a:bodyPr>
          <a:lstStyle/>
          <a:p>
            <a:pPr>
              <a:spcBef>
                <a:spcPct val="50000"/>
              </a:spcBef>
            </a:pPr>
            <a:r>
              <a:rPr lang="en-US" sz="2215">
                <a:latin typeface="Tahoma" charset="0"/>
              </a:rPr>
              <a:t>4f</a:t>
            </a:r>
          </a:p>
        </p:txBody>
      </p:sp>
      <p:sp>
        <p:nvSpPr>
          <p:cNvPr id="316475" name="Text Box 59"/>
          <p:cNvSpPr txBox="1">
            <a:spLocks noChangeArrowheads="1"/>
          </p:cNvSpPr>
          <p:nvPr/>
        </p:nvSpPr>
        <p:spPr bwMode="auto">
          <a:xfrm>
            <a:off x="6132635" y="3176954"/>
            <a:ext cx="633046"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215">
                <a:latin typeface="Tahoma" charset="0"/>
              </a:rPr>
              <a:t>5f</a:t>
            </a:r>
          </a:p>
        </p:txBody>
      </p:sp>
      <p:sp>
        <p:nvSpPr>
          <p:cNvPr id="316476" name="Line 60"/>
          <p:cNvSpPr>
            <a:spLocks noChangeShapeType="1"/>
          </p:cNvSpPr>
          <p:nvPr/>
        </p:nvSpPr>
        <p:spPr bwMode="auto">
          <a:xfrm>
            <a:off x="2883877" y="3845169"/>
            <a:ext cx="984738" cy="0"/>
          </a:xfrm>
          <a:prstGeom prst="line">
            <a:avLst/>
          </a:prstGeom>
          <a:noFill/>
          <a:ln w="508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77" name="Line 61"/>
          <p:cNvSpPr>
            <a:spLocks noChangeShapeType="1"/>
          </p:cNvSpPr>
          <p:nvPr/>
        </p:nvSpPr>
        <p:spPr bwMode="auto">
          <a:xfrm>
            <a:off x="5275385" y="3831981"/>
            <a:ext cx="984738" cy="0"/>
          </a:xfrm>
          <a:prstGeom prst="line">
            <a:avLst/>
          </a:prstGeom>
          <a:noFill/>
          <a:ln w="508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78" name="Text Box 62"/>
          <p:cNvSpPr txBox="1">
            <a:spLocks noChangeArrowheads="1"/>
          </p:cNvSpPr>
          <p:nvPr/>
        </p:nvSpPr>
        <p:spPr bwMode="auto">
          <a:xfrm>
            <a:off x="914400" y="2564424"/>
            <a:ext cx="984738"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46" b="1">
                <a:latin typeface="Tahoma" charset="0"/>
              </a:rPr>
              <a:t>pHead</a:t>
            </a:r>
          </a:p>
        </p:txBody>
      </p:sp>
      <p:sp>
        <p:nvSpPr>
          <p:cNvPr id="316479" name="Text Box 63"/>
          <p:cNvSpPr txBox="1">
            <a:spLocks noChangeArrowheads="1"/>
          </p:cNvSpPr>
          <p:nvPr/>
        </p:nvSpPr>
        <p:spPr bwMode="auto">
          <a:xfrm>
            <a:off x="6400800" y="2564424"/>
            <a:ext cx="984738"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46" b="1">
                <a:latin typeface="Tahoma" charset="0"/>
              </a:rPr>
              <a:t>pTail</a:t>
            </a:r>
          </a:p>
        </p:txBody>
      </p:sp>
      <p:sp>
        <p:nvSpPr>
          <p:cNvPr id="316480" name="Line 64"/>
          <p:cNvSpPr>
            <a:spLocks noChangeShapeType="1"/>
          </p:cNvSpPr>
          <p:nvPr/>
        </p:nvSpPr>
        <p:spPr bwMode="auto">
          <a:xfrm>
            <a:off x="1547446" y="3127131"/>
            <a:ext cx="0" cy="422031"/>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81" name="Line 65"/>
          <p:cNvSpPr>
            <a:spLocks noChangeShapeType="1"/>
          </p:cNvSpPr>
          <p:nvPr/>
        </p:nvSpPr>
        <p:spPr bwMode="auto">
          <a:xfrm>
            <a:off x="6611815" y="3127131"/>
            <a:ext cx="0" cy="422031"/>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84" name="Freeform 68"/>
          <p:cNvSpPr>
            <a:spLocks/>
          </p:cNvSpPr>
          <p:nvPr/>
        </p:nvSpPr>
        <p:spPr bwMode="auto">
          <a:xfrm>
            <a:off x="2844312" y="5224096"/>
            <a:ext cx="3323492" cy="830873"/>
          </a:xfrm>
          <a:custGeom>
            <a:avLst/>
            <a:gdLst>
              <a:gd name="T0" fmla="*/ 0 w 2268"/>
              <a:gd name="T1" fmla="*/ 0 h 567"/>
              <a:gd name="T2" fmla="*/ 363 w 2268"/>
              <a:gd name="T3" fmla="*/ 408 h 567"/>
              <a:gd name="T4" fmla="*/ 1179 w 2268"/>
              <a:gd name="T5" fmla="*/ 544 h 567"/>
              <a:gd name="T6" fmla="*/ 1950 w 2268"/>
              <a:gd name="T7" fmla="*/ 272 h 567"/>
              <a:gd name="T8" fmla="*/ 2268 w 2268"/>
              <a:gd name="T9" fmla="*/ 90 h 567"/>
            </a:gdLst>
            <a:ahLst/>
            <a:cxnLst>
              <a:cxn ang="0">
                <a:pos x="T0" y="T1"/>
              </a:cxn>
              <a:cxn ang="0">
                <a:pos x="T2" y="T3"/>
              </a:cxn>
              <a:cxn ang="0">
                <a:pos x="T4" y="T5"/>
              </a:cxn>
              <a:cxn ang="0">
                <a:pos x="T6" y="T7"/>
              </a:cxn>
              <a:cxn ang="0">
                <a:pos x="T8" y="T9"/>
              </a:cxn>
            </a:cxnLst>
            <a:rect l="0" t="0" r="r" b="b"/>
            <a:pathLst>
              <a:path w="2268" h="567">
                <a:moveTo>
                  <a:pt x="0" y="0"/>
                </a:moveTo>
                <a:cubicBezTo>
                  <a:pt x="83" y="158"/>
                  <a:pt x="167" y="317"/>
                  <a:pt x="363" y="408"/>
                </a:cubicBezTo>
                <a:cubicBezTo>
                  <a:pt x="559" y="499"/>
                  <a:pt x="915" y="567"/>
                  <a:pt x="1179" y="544"/>
                </a:cubicBezTo>
                <a:cubicBezTo>
                  <a:pt x="1443" y="521"/>
                  <a:pt x="1769" y="348"/>
                  <a:pt x="1950" y="272"/>
                </a:cubicBezTo>
                <a:cubicBezTo>
                  <a:pt x="2131" y="196"/>
                  <a:pt x="2199" y="143"/>
                  <a:pt x="2268" y="90"/>
                </a:cubicBezTo>
              </a:path>
            </a:pathLst>
          </a:custGeom>
          <a:noFill/>
          <a:ln w="508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85" name="Freeform 69"/>
          <p:cNvSpPr>
            <a:spLocks/>
          </p:cNvSpPr>
          <p:nvPr/>
        </p:nvSpPr>
        <p:spPr bwMode="auto">
          <a:xfrm>
            <a:off x="3420208" y="4315558"/>
            <a:ext cx="4818185" cy="1084385"/>
          </a:xfrm>
          <a:custGeom>
            <a:avLst/>
            <a:gdLst>
              <a:gd name="T0" fmla="*/ 3054 w 3288"/>
              <a:gd name="T1" fmla="*/ 620 h 740"/>
              <a:gd name="T2" fmla="*/ 3235 w 3288"/>
              <a:gd name="T3" fmla="*/ 393 h 740"/>
              <a:gd name="T4" fmla="*/ 2736 w 3288"/>
              <a:gd name="T5" fmla="*/ 75 h 740"/>
              <a:gd name="T6" fmla="*/ 695 w 3288"/>
              <a:gd name="T7" fmla="*/ 30 h 740"/>
              <a:gd name="T8" fmla="*/ 106 w 3288"/>
              <a:gd name="T9" fmla="*/ 257 h 740"/>
              <a:gd name="T10" fmla="*/ 60 w 3288"/>
              <a:gd name="T11" fmla="*/ 665 h 740"/>
              <a:gd name="T12" fmla="*/ 242 w 3288"/>
              <a:gd name="T13" fmla="*/ 710 h 740"/>
            </a:gdLst>
            <a:ahLst/>
            <a:cxnLst>
              <a:cxn ang="0">
                <a:pos x="T0" y="T1"/>
              </a:cxn>
              <a:cxn ang="0">
                <a:pos x="T2" y="T3"/>
              </a:cxn>
              <a:cxn ang="0">
                <a:pos x="T4" y="T5"/>
              </a:cxn>
              <a:cxn ang="0">
                <a:pos x="T6" y="T7"/>
              </a:cxn>
              <a:cxn ang="0">
                <a:pos x="T8" y="T9"/>
              </a:cxn>
              <a:cxn ang="0">
                <a:pos x="T10" y="T11"/>
              </a:cxn>
              <a:cxn ang="0">
                <a:pos x="T12" y="T13"/>
              </a:cxn>
            </a:cxnLst>
            <a:rect l="0" t="0" r="r" b="b"/>
            <a:pathLst>
              <a:path w="3288" h="740">
                <a:moveTo>
                  <a:pt x="3054" y="620"/>
                </a:moveTo>
                <a:cubicBezTo>
                  <a:pt x="3171" y="552"/>
                  <a:pt x="3288" y="484"/>
                  <a:pt x="3235" y="393"/>
                </a:cubicBezTo>
                <a:cubicBezTo>
                  <a:pt x="3182" y="302"/>
                  <a:pt x="3159" y="135"/>
                  <a:pt x="2736" y="75"/>
                </a:cubicBezTo>
                <a:cubicBezTo>
                  <a:pt x="2313" y="15"/>
                  <a:pt x="1133" y="0"/>
                  <a:pt x="695" y="30"/>
                </a:cubicBezTo>
                <a:cubicBezTo>
                  <a:pt x="257" y="60"/>
                  <a:pt x="212" y="151"/>
                  <a:pt x="106" y="257"/>
                </a:cubicBezTo>
                <a:cubicBezTo>
                  <a:pt x="0" y="363"/>
                  <a:pt x="37" y="590"/>
                  <a:pt x="60" y="665"/>
                </a:cubicBezTo>
                <a:cubicBezTo>
                  <a:pt x="83" y="740"/>
                  <a:pt x="162" y="725"/>
                  <a:pt x="242" y="710"/>
                </a:cubicBezTo>
              </a:path>
            </a:pathLst>
          </a:custGeom>
          <a:noFill/>
          <a:ln w="508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57</a:t>
            </a:fld>
            <a:endParaRPr lang="en-US"/>
          </a:p>
        </p:txBody>
      </p:sp>
    </p:spTree>
    <p:extLst>
      <p:ext uri="{BB962C8B-B14F-4D97-AF65-F5344CB8AC3E}">
        <p14:creationId xmlns:p14="http://schemas.microsoft.com/office/powerpoint/2010/main" val="998117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a:t>Ưu, nhược điểm của 2 cách tiếp cận</a:t>
            </a:r>
          </a:p>
        </p:txBody>
      </p:sp>
      <p:sp>
        <p:nvSpPr>
          <p:cNvPr id="315395" name="Rectangle 3"/>
          <p:cNvSpPr>
            <a:spLocks noGrp="1" noChangeArrowheads="1"/>
          </p:cNvSpPr>
          <p:nvPr>
            <p:ph idx="1"/>
          </p:nvPr>
        </p:nvSpPr>
        <p:spPr/>
        <p:txBody>
          <a:bodyPr>
            <a:normAutofit/>
          </a:bodyPr>
          <a:lstStyle/>
          <a:p>
            <a:r>
              <a:rPr lang="en-US" sz="2200"/>
              <a:t>Thay đổi thành phần info (dữ liệu)</a:t>
            </a:r>
          </a:p>
          <a:p>
            <a:pPr lvl="1">
              <a:lnSpc>
                <a:spcPct val="90000"/>
              </a:lnSpc>
              <a:buFont typeface="Wingdings" pitchFamily="2" charset="2"/>
              <a:buChar char="§"/>
            </a:pPr>
            <a:r>
              <a:rPr lang="en-US"/>
              <a:t>Ưu: Cài đặt đơn giản, tương tự như sắp xếp mảng</a:t>
            </a:r>
          </a:p>
          <a:p>
            <a:pPr lvl="1">
              <a:lnSpc>
                <a:spcPct val="90000"/>
              </a:lnSpc>
              <a:buFont typeface="Wingdings" pitchFamily="2" charset="2"/>
              <a:buChar char="§"/>
            </a:pPr>
            <a:r>
              <a:rPr lang="en-US"/>
              <a:t>Nhược: </a:t>
            </a:r>
          </a:p>
          <a:p>
            <a:pPr lvl="2">
              <a:lnSpc>
                <a:spcPct val="90000"/>
              </a:lnSpc>
            </a:pPr>
            <a:r>
              <a:rPr lang="en-US"/>
              <a:t>Đòi hỏi thêm vùng nhớ khi hoán vị nội dung của 2 phần tử -&gt; chỉ phù hợp với những xâu có kích thước info nhỏ</a:t>
            </a:r>
          </a:p>
          <a:p>
            <a:pPr lvl="2">
              <a:lnSpc>
                <a:spcPct val="90000"/>
              </a:lnSpc>
            </a:pPr>
            <a:r>
              <a:rPr lang="en-US"/>
              <a:t>Khi kích thước info (dữ liệu) lớn chi phí cho việc hoán vị thành phần info lớn</a:t>
            </a:r>
          </a:p>
          <a:p>
            <a:pPr lvl="2">
              <a:lnSpc>
                <a:spcPct val="90000"/>
              </a:lnSpc>
              <a:buFont typeface="Wingdings" pitchFamily="2" charset="2"/>
              <a:buChar char="ü"/>
            </a:pPr>
            <a:r>
              <a:rPr lang="en-US"/>
              <a:t> Làm cho thao tác sắp xếp chậm </a:t>
            </a:r>
          </a:p>
          <a:p>
            <a:r>
              <a:rPr lang="en-US" sz="2200"/>
              <a:t>Thay đổi thành phần pNext</a:t>
            </a:r>
          </a:p>
          <a:p>
            <a:pPr lvl="1">
              <a:lnSpc>
                <a:spcPct val="90000"/>
              </a:lnSpc>
              <a:buFont typeface="Wingdings" pitchFamily="2" charset="2"/>
              <a:buChar char="§"/>
            </a:pPr>
            <a:r>
              <a:rPr lang="en-US"/>
              <a:t>Ưu: </a:t>
            </a:r>
          </a:p>
          <a:p>
            <a:pPr lvl="2">
              <a:lnSpc>
                <a:spcPct val="90000"/>
              </a:lnSpc>
            </a:pPr>
            <a:r>
              <a:rPr lang="en-US"/>
              <a:t>Kích thước của trường này không thay đổi, do đó không phụ thuộc vào kích thước bản chất dữ liệu lưu tại mỗi nút. </a:t>
            </a:r>
          </a:p>
          <a:p>
            <a:pPr lvl="2">
              <a:lnSpc>
                <a:spcPct val="90000"/>
              </a:lnSpc>
              <a:buFont typeface="Wingdings" pitchFamily="2" charset="2"/>
              <a:buChar char="ü"/>
            </a:pPr>
            <a:r>
              <a:rPr lang="en-US"/>
              <a:t> Thao tác sắp xếp nhanh</a:t>
            </a:r>
          </a:p>
          <a:p>
            <a:pPr lvl="1">
              <a:lnSpc>
                <a:spcPct val="90000"/>
              </a:lnSpc>
              <a:buFont typeface="Wingdings" pitchFamily="2" charset="2"/>
              <a:buChar char="§"/>
            </a:pPr>
            <a:r>
              <a:rPr lang="en-US"/>
              <a:t>Nhược: Cài đặt phức tạp</a:t>
            </a:r>
          </a:p>
        </p:txBody>
      </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58</a:t>
            </a:fld>
            <a:endParaRPr lang="en-US"/>
          </a:p>
        </p:txBody>
      </p:sp>
    </p:spTree>
    <p:extLst>
      <p:ext uri="{BB962C8B-B14F-4D97-AF65-F5344CB8AC3E}">
        <p14:creationId xmlns:p14="http://schemas.microsoft.com/office/powerpoint/2010/main" val="428693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a:noFill/>
          <a:ln/>
        </p:spPr>
        <p:txBody>
          <a:bodyPr>
            <a:normAutofit/>
          </a:bodyPr>
          <a:lstStyle/>
          <a:p>
            <a:pPr algn="l"/>
            <a:r>
              <a:rPr lang="en-US" sz="2400"/>
              <a:t>Selection Sort: Code C/C++</a:t>
            </a:r>
          </a:p>
        </p:txBody>
      </p:sp>
      <p:sp>
        <p:nvSpPr>
          <p:cNvPr id="6" name="Content Placeholder 5"/>
          <p:cNvSpPr>
            <a:spLocks noGrp="1"/>
          </p:cNvSpPr>
          <p:nvPr>
            <p:ph idx="1"/>
          </p:nvPr>
        </p:nvSpPr>
        <p:spPr/>
        <p:txBody>
          <a:bodyPr>
            <a:noAutofit/>
          </a:bodyPr>
          <a:lstStyle/>
          <a:p>
            <a:pPr marL="34290" indent="0">
              <a:lnSpc>
                <a:spcPct val="100000"/>
              </a:lnSpc>
              <a:spcBef>
                <a:spcPts val="0"/>
              </a:spcBef>
              <a:buNone/>
            </a:pPr>
            <a:r>
              <a:rPr lang="en-US" sz="2000">
                <a:solidFill>
                  <a:srgbClr val="0000FF"/>
                </a:solidFill>
                <a:latin typeface="Consolas" panose="020B0609020204030204" pitchFamily="49" charset="0"/>
              </a:rPr>
              <a:t>void</a:t>
            </a:r>
            <a:r>
              <a:rPr lang="en-US" sz="2000">
                <a:solidFill>
                  <a:srgbClr val="000000"/>
                </a:solidFill>
                <a:latin typeface="Consolas" panose="020B0609020204030204" pitchFamily="49" charset="0"/>
              </a:rPr>
              <a:t> </a:t>
            </a:r>
            <a:r>
              <a:rPr lang="en-US" sz="2000">
                <a:solidFill>
                  <a:srgbClr val="483D8B"/>
                </a:solidFill>
                <a:latin typeface="Consolas" panose="020B0609020204030204" pitchFamily="49" charset="0"/>
              </a:rPr>
              <a:t>SelectionSort</a:t>
            </a:r>
            <a:r>
              <a:rPr lang="en-US" sz="2000">
                <a:solidFill>
                  <a:srgbClr val="000000"/>
                </a:solidFill>
                <a:latin typeface="Consolas" panose="020B0609020204030204" pitchFamily="49" charset="0"/>
              </a:rPr>
              <a:t>(</a:t>
            </a:r>
            <a:r>
              <a:rPr lang="en-US" sz="2000">
                <a:solidFill>
                  <a:srgbClr val="008B8B"/>
                </a:solidFill>
                <a:latin typeface="Consolas" panose="020B0609020204030204" pitchFamily="49" charset="0"/>
              </a:rPr>
              <a:t>LIST</a:t>
            </a:r>
            <a:r>
              <a:rPr lang="en-US" sz="2000">
                <a:solidFill>
                  <a:srgbClr val="000000"/>
                </a:solidFill>
                <a:latin typeface="Consolas" panose="020B0609020204030204" pitchFamily="49" charset="0"/>
              </a:rPr>
              <a:t> &amp;</a:t>
            </a:r>
            <a:r>
              <a:rPr lang="en-US" sz="2000">
                <a:solidFill>
                  <a:srgbClr val="808080"/>
                </a:solidFill>
                <a:latin typeface="Consolas" panose="020B0609020204030204" pitchFamily="49" charset="0"/>
              </a:rPr>
              <a:t>L</a:t>
            </a:r>
            <a:r>
              <a:rPr lang="en-US" sz="2000">
                <a:solidFill>
                  <a:srgbClr val="000000"/>
                </a:solidFill>
                <a:latin typeface="Consolas" panose="020B0609020204030204" pitchFamily="49" charset="0"/>
              </a:rPr>
              <a:t>) {</a:t>
            </a:r>
          </a:p>
          <a:p>
            <a:pPr marL="514350" lvl="2" indent="0">
              <a:lnSpc>
                <a:spcPct val="100000"/>
              </a:lnSpc>
              <a:spcBef>
                <a:spcPts val="0"/>
              </a:spcBef>
              <a:buNone/>
            </a:pPr>
            <a:r>
              <a:rPr lang="en-US" sz="2000">
                <a:solidFill>
                  <a:srgbClr val="008B8B"/>
                </a:solidFill>
                <a:latin typeface="Consolas" panose="020B0609020204030204" pitchFamily="49" charset="0"/>
              </a:rPr>
              <a:t>NODE</a:t>
            </a:r>
            <a:r>
              <a:rPr lang="en-US" sz="2000">
                <a:solidFill>
                  <a:srgbClr val="000000"/>
                </a:solidFill>
                <a:latin typeface="Consolas" panose="020B0609020204030204" pitchFamily="49" charset="0"/>
              </a:rPr>
              <a:t> *p, *Q, *min;</a:t>
            </a:r>
          </a:p>
          <a:p>
            <a:pPr marL="514350" lvl="2" indent="0">
              <a:lnSpc>
                <a:spcPct val="100000"/>
              </a:lnSpc>
              <a:spcBef>
                <a:spcPts val="0"/>
              </a:spcBef>
              <a:buNone/>
            </a:pPr>
            <a:r>
              <a:rPr lang="en-US" sz="2000">
                <a:solidFill>
                  <a:srgbClr val="000000"/>
                </a:solidFill>
                <a:latin typeface="Consolas" panose="020B0609020204030204" pitchFamily="49" charset="0"/>
              </a:rPr>
              <a:t>p = </a:t>
            </a:r>
            <a:r>
              <a:rPr lang="en-US" sz="2000">
                <a:solidFill>
                  <a:srgbClr val="808080"/>
                </a:solidFill>
                <a:latin typeface="Consolas" panose="020B0609020204030204" pitchFamily="49" charset="0"/>
              </a:rPr>
              <a:t>L</a:t>
            </a:r>
            <a:r>
              <a:rPr lang="en-US" sz="2000">
                <a:solidFill>
                  <a:srgbClr val="000000"/>
                </a:solidFill>
                <a:latin typeface="Consolas" panose="020B0609020204030204" pitchFamily="49" charset="0"/>
              </a:rPr>
              <a:t>.</a:t>
            </a:r>
            <a:r>
              <a:rPr lang="en-US" sz="2000">
                <a:solidFill>
                  <a:srgbClr val="8B0000"/>
                </a:solidFill>
                <a:latin typeface="Consolas" panose="020B0609020204030204" pitchFamily="49" charset="0"/>
              </a:rPr>
              <a:t>pHead</a:t>
            </a:r>
            <a:r>
              <a:rPr lang="en-US" sz="2000">
                <a:solidFill>
                  <a:srgbClr val="000000"/>
                </a:solidFill>
                <a:latin typeface="Consolas" panose="020B0609020204030204" pitchFamily="49" charset="0"/>
              </a:rPr>
              <a:t>; </a:t>
            </a:r>
          </a:p>
          <a:p>
            <a:pPr marL="514350" lvl="2" indent="0">
              <a:lnSpc>
                <a:spcPct val="100000"/>
              </a:lnSpc>
              <a:spcBef>
                <a:spcPts val="0"/>
              </a:spcBef>
              <a:buNone/>
            </a:pPr>
            <a:r>
              <a:rPr lang="en-US" sz="2000">
                <a:solidFill>
                  <a:srgbClr val="0000FF"/>
                </a:solidFill>
                <a:latin typeface="Consolas" panose="020B0609020204030204" pitchFamily="49" charset="0"/>
              </a:rPr>
              <a:t>while</a:t>
            </a:r>
            <a:r>
              <a:rPr lang="en-US" sz="2000">
                <a:solidFill>
                  <a:srgbClr val="000000"/>
                </a:solidFill>
                <a:latin typeface="Consolas" panose="020B0609020204030204" pitchFamily="49" charset="0"/>
              </a:rPr>
              <a:t> (p != </a:t>
            </a:r>
            <a:r>
              <a:rPr lang="en-US" sz="2000">
                <a:solidFill>
                  <a:srgbClr val="808080"/>
                </a:solidFill>
                <a:latin typeface="Consolas" panose="020B0609020204030204" pitchFamily="49" charset="0"/>
              </a:rPr>
              <a:t>L</a:t>
            </a:r>
            <a:r>
              <a:rPr lang="en-US" sz="2000">
                <a:solidFill>
                  <a:srgbClr val="000000"/>
                </a:solidFill>
                <a:latin typeface="Consolas" panose="020B0609020204030204" pitchFamily="49" charset="0"/>
              </a:rPr>
              <a:t>.</a:t>
            </a:r>
            <a:r>
              <a:rPr lang="en-US" sz="2000">
                <a:solidFill>
                  <a:srgbClr val="8B0000"/>
                </a:solidFill>
                <a:latin typeface="Consolas" panose="020B0609020204030204" pitchFamily="49" charset="0"/>
              </a:rPr>
              <a:t>pTail</a:t>
            </a:r>
            <a:r>
              <a:rPr lang="en-US" sz="2000">
                <a:solidFill>
                  <a:srgbClr val="000000"/>
                </a:solidFill>
                <a:latin typeface="Consolas" panose="020B0609020204030204" pitchFamily="49" charset="0"/>
              </a:rPr>
              <a:t>) {</a:t>
            </a:r>
          </a:p>
          <a:p>
            <a:pPr marL="994410" lvl="4" indent="0">
              <a:lnSpc>
                <a:spcPct val="100000"/>
              </a:lnSpc>
              <a:spcBef>
                <a:spcPts val="0"/>
              </a:spcBef>
              <a:buNone/>
            </a:pPr>
            <a:r>
              <a:rPr lang="en-US">
                <a:solidFill>
                  <a:srgbClr val="000000"/>
                </a:solidFill>
                <a:latin typeface="Consolas" panose="020B0609020204030204" pitchFamily="49" charset="0"/>
              </a:rPr>
              <a:t>min = p;</a:t>
            </a:r>
          </a:p>
          <a:p>
            <a:pPr marL="994410" lvl="4" indent="0">
              <a:lnSpc>
                <a:spcPct val="100000"/>
              </a:lnSpc>
              <a:spcBef>
                <a:spcPts val="0"/>
              </a:spcBef>
              <a:buNone/>
            </a:pPr>
            <a:r>
              <a:rPr lang="en-US">
                <a:solidFill>
                  <a:srgbClr val="000000"/>
                </a:solidFill>
                <a:latin typeface="Consolas" panose="020B0609020204030204" pitchFamily="49" charset="0"/>
              </a:rPr>
              <a:t>Q = p-&gt;</a:t>
            </a:r>
            <a:r>
              <a:rPr lang="en-US">
                <a:solidFill>
                  <a:srgbClr val="8B0000"/>
                </a:solidFill>
                <a:latin typeface="Consolas" panose="020B0609020204030204" pitchFamily="49" charset="0"/>
              </a:rPr>
              <a:t>pNext</a:t>
            </a:r>
            <a:r>
              <a:rPr lang="en-US">
                <a:solidFill>
                  <a:srgbClr val="000000"/>
                </a:solidFill>
                <a:latin typeface="Consolas" panose="020B0609020204030204" pitchFamily="49" charset="0"/>
              </a:rPr>
              <a:t>;</a:t>
            </a:r>
          </a:p>
          <a:p>
            <a:pPr marL="994410" lvl="4" indent="0">
              <a:lnSpc>
                <a:spcPct val="100000"/>
              </a:lnSpc>
              <a:spcBef>
                <a:spcPts val="0"/>
              </a:spcBef>
              <a:buNone/>
            </a:pPr>
            <a:endParaRPr lang="en-US">
              <a:solidFill>
                <a:srgbClr val="000000"/>
              </a:solidFill>
              <a:latin typeface="Consolas" panose="020B0609020204030204" pitchFamily="49" charset="0"/>
            </a:endParaRPr>
          </a:p>
          <a:p>
            <a:pPr marL="994410" lvl="4" indent="0">
              <a:lnSpc>
                <a:spcPct val="100000"/>
              </a:lnSpc>
              <a:spcBef>
                <a:spcPts val="0"/>
              </a:spcBef>
              <a:buNone/>
            </a:pPr>
            <a:r>
              <a:rPr lang="en-US">
                <a:solidFill>
                  <a:srgbClr val="0000FF"/>
                </a:solidFill>
                <a:latin typeface="Consolas" panose="020B0609020204030204" pitchFamily="49" charset="0"/>
              </a:rPr>
              <a:t>while</a:t>
            </a:r>
            <a:r>
              <a:rPr lang="en-US">
                <a:solidFill>
                  <a:srgbClr val="000000"/>
                </a:solidFill>
                <a:latin typeface="Consolas" panose="020B0609020204030204" pitchFamily="49" charset="0"/>
              </a:rPr>
              <a:t> (Q != </a:t>
            </a:r>
            <a:r>
              <a:rPr lang="en-US">
                <a:solidFill>
                  <a:srgbClr val="6F008A"/>
                </a:solidFill>
                <a:latin typeface="Consolas" panose="020B0609020204030204" pitchFamily="49" charset="0"/>
              </a:rPr>
              <a:t>NULL</a:t>
            </a:r>
            <a:r>
              <a:rPr lang="en-US">
                <a:solidFill>
                  <a:srgbClr val="000000"/>
                </a:solidFill>
                <a:latin typeface="Consolas" panose="020B0609020204030204" pitchFamily="49" charset="0"/>
              </a:rPr>
              <a:t>) {</a:t>
            </a:r>
          </a:p>
          <a:p>
            <a:pPr marL="1474470" lvl="6" indent="0">
              <a:lnSpc>
                <a:spcPct val="100000"/>
              </a:lnSpc>
              <a:spcBef>
                <a:spcPts val="0"/>
              </a:spcBef>
              <a:buNone/>
            </a:pPr>
            <a:r>
              <a:rPr lang="en-US" sz="2000">
                <a:solidFill>
                  <a:srgbClr val="0000FF"/>
                </a:solidFill>
                <a:latin typeface="Consolas" panose="020B0609020204030204" pitchFamily="49" charset="0"/>
              </a:rPr>
              <a:t>if</a:t>
            </a:r>
            <a:r>
              <a:rPr lang="en-US" sz="2000">
                <a:solidFill>
                  <a:srgbClr val="000000"/>
                </a:solidFill>
                <a:latin typeface="Consolas" panose="020B0609020204030204" pitchFamily="49" charset="0"/>
              </a:rPr>
              <a:t> (Q-&gt;</a:t>
            </a:r>
            <a:r>
              <a:rPr lang="en-US" sz="2000">
                <a:solidFill>
                  <a:srgbClr val="8B0000"/>
                </a:solidFill>
                <a:latin typeface="Consolas" panose="020B0609020204030204" pitchFamily="49" charset="0"/>
              </a:rPr>
              <a:t>info</a:t>
            </a:r>
            <a:r>
              <a:rPr lang="en-US" sz="2000">
                <a:solidFill>
                  <a:srgbClr val="000000"/>
                </a:solidFill>
                <a:latin typeface="Consolas" panose="020B0609020204030204" pitchFamily="49" charset="0"/>
              </a:rPr>
              <a:t> &lt; min-&gt;</a:t>
            </a:r>
            <a:r>
              <a:rPr lang="en-US" sz="2000">
                <a:solidFill>
                  <a:srgbClr val="8B0000"/>
                </a:solidFill>
                <a:latin typeface="Consolas" panose="020B0609020204030204" pitchFamily="49" charset="0"/>
              </a:rPr>
              <a:t>info</a:t>
            </a:r>
            <a:r>
              <a:rPr lang="en-US" sz="2000">
                <a:solidFill>
                  <a:srgbClr val="000000"/>
                </a:solidFill>
                <a:latin typeface="Consolas" panose="020B0609020204030204" pitchFamily="49" charset="0"/>
              </a:rPr>
              <a:t>)</a:t>
            </a:r>
          </a:p>
          <a:p>
            <a:pPr marL="1474470" lvl="6" indent="0">
              <a:lnSpc>
                <a:spcPct val="100000"/>
              </a:lnSpc>
              <a:spcBef>
                <a:spcPts val="0"/>
              </a:spcBef>
              <a:buNone/>
            </a:pPr>
            <a:r>
              <a:rPr lang="en-US" sz="2000">
                <a:solidFill>
                  <a:srgbClr val="000000"/>
                </a:solidFill>
                <a:latin typeface="Consolas" panose="020B0609020204030204" pitchFamily="49" charset="0"/>
              </a:rPr>
              <a:t>min = Q;</a:t>
            </a:r>
          </a:p>
          <a:p>
            <a:pPr marL="1474470" lvl="6" indent="0">
              <a:lnSpc>
                <a:spcPct val="100000"/>
              </a:lnSpc>
              <a:spcBef>
                <a:spcPts val="0"/>
              </a:spcBef>
              <a:buNone/>
            </a:pPr>
            <a:r>
              <a:rPr lang="en-US" sz="2000">
                <a:solidFill>
                  <a:srgbClr val="000000"/>
                </a:solidFill>
                <a:latin typeface="Consolas" panose="020B0609020204030204" pitchFamily="49" charset="0"/>
              </a:rPr>
              <a:t>Q = Q-&gt;</a:t>
            </a:r>
            <a:r>
              <a:rPr lang="en-US" sz="2000">
                <a:solidFill>
                  <a:srgbClr val="8B0000"/>
                </a:solidFill>
                <a:latin typeface="Consolas" panose="020B0609020204030204" pitchFamily="49" charset="0"/>
              </a:rPr>
              <a:t>pNext</a:t>
            </a:r>
            <a:r>
              <a:rPr lang="en-US" sz="2000">
                <a:solidFill>
                  <a:srgbClr val="000000"/>
                </a:solidFill>
                <a:latin typeface="Consolas" panose="020B0609020204030204" pitchFamily="49" charset="0"/>
              </a:rPr>
              <a:t>;</a:t>
            </a:r>
          </a:p>
          <a:p>
            <a:pPr marL="994410" lvl="4" indent="0">
              <a:lnSpc>
                <a:spcPct val="100000"/>
              </a:lnSpc>
              <a:spcBef>
                <a:spcPts val="0"/>
              </a:spcBef>
              <a:buNone/>
            </a:pPr>
            <a:r>
              <a:rPr lang="en-US">
                <a:solidFill>
                  <a:srgbClr val="000000"/>
                </a:solidFill>
                <a:latin typeface="Consolas" panose="020B0609020204030204" pitchFamily="49" charset="0"/>
              </a:rPr>
              <a:t>}</a:t>
            </a:r>
          </a:p>
          <a:p>
            <a:pPr marL="994410" lvl="4" indent="0">
              <a:lnSpc>
                <a:spcPct val="100000"/>
              </a:lnSpc>
              <a:spcBef>
                <a:spcPts val="0"/>
              </a:spcBef>
              <a:buNone/>
            </a:pPr>
            <a:endParaRPr lang="en-US">
              <a:solidFill>
                <a:srgbClr val="000000"/>
              </a:solidFill>
              <a:latin typeface="Consolas" panose="020B0609020204030204" pitchFamily="49" charset="0"/>
            </a:endParaRPr>
          </a:p>
          <a:p>
            <a:pPr marL="994410" lvl="4" indent="0">
              <a:lnSpc>
                <a:spcPct val="100000"/>
              </a:lnSpc>
              <a:spcBef>
                <a:spcPts val="0"/>
              </a:spcBef>
              <a:buNone/>
            </a:pP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(min != p) </a:t>
            </a:r>
            <a:r>
              <a:rPr lang="sv-SE">
                <a:solidFill>
                  <a:srgbClr val="483D8B"/>
                </a:solidFill>
                <a:latin typeface="Consolas" panose="020B0609020204030204" pitchFamily="49" charset="0"/>
              </a:rPr>
              <a:t>Swap</a:t>
            </a:r>
            <a:r>
              <a:rPr lang="sv-SE">
                <a:solidFill>
                  <a:srgbClr val="000000"/>
                </a:solidFill>
                <a:latin typeface="Consolas" panose="020B0609020204030204" pitchFamily="49" charset="0"/>
              </a:rPr>
              <a:t>(min-&gt;</a:t>
            </a:r>
            <a:r>
              <a:rPr lang="sv-SE">
                <a:solidFill>
                  <a:srgbClr val="8B0000"/>
                </a:solidFill>
                <a:latin typeface="Consolas" panose="020B0609020204030204" pitchFamily="49" charset="0"/>
              </a:rPr>
              <a:t>info</a:t>
            </a:r>
            <a:r>
              <a:rPr lang="sv-SE">
                <a:solidFill>
                  <a:srgbClr val="000000"/>
                </a:solidFill>
                <a:latin typeface="Consolas" panose="020B0609020204030204" pitchFamily="49" charset="0"/>
              </a:rPr>
              <a:t>, p-&gt;</a:t>
            </a:r>
            <a:r>
              <a:rPr lang="sv-SE">
                <a:solidFill>
                  <a:srgbClr val="8B0000"/>
                </a:solidFill>
                <a:latin typeface="Consolas" panose="020B0609020204030204" pitchFamily="49" charset="0"/>
              </a:rPr>
              <a:t>info</a:t>
            </a:r>
            <a:r>
              <a:rPr lang="sv-SE">
                <a:solidFill>
                  <a:srgbClr val="000000"/>
                </a:solidFill>
                <a:latin typeface="Consolas" panose="020B0609020204030204" pitchFamily="49" charset="0"/>
              </a:rPr>
              <a:t>);</a:t>
            </a:r>
          </a:p>
          <a:p>
            <a:pPr marL="994410" lvl="4" indent="0">
              <a:lnSpc>
                <a:spcPct val="100000"/>
              </a:lnSpc>
              <a:spcBef>
                <a:spcPts val="0"/>
              </a:spcBef>
              <a:buNone/>
            </a:pPr>
            <a:endParaRPr lang="en-US">
              <a:solidFill>
                <a:srgbClr val="000000"/>
              </a:solidFill>
              <a:latin typeface="Consolas" panose="020B0609020204030204" pitchFamily="49" charset="0"/>
            </a:endParaRPr>
          </a:p>
          <a:p>
            <a:pPr marL="994410" lvl="4" indent="0">
              <a:lnSpc>
                <a:spcPct val="100000"/>
              </a:lnSpc>
              <a:spcBef>
                <a:spcPts val="0"/>
              </a:spcBef>
              <a:buNone/>
            </a:pPr>
            <a:r>
              <a:rPr lang="en-US">
                <a:solidFill>
                  <a:srgbClr val="000000"/>
                </a:solidFill>
                <a:latin typeface="Consolas" panose="020B0609020204030204" pitchFamily="49" charset="0"/>
              </a:rPr>
              <a:t>p = p-&gt;</a:t>
            </a:r>
            <a:r>
              <a:rPr lang="en-US">
                <a:solidFill>
                  <a:srgbClr val="8B0000"/>
                </a:solidFill>
                <a:latin typeface="Consolas" panose="020B0609020204030204" pitchFamily="49" charset="0"/>
              </a:rPr>
              <a:t>pNext</a:t>
            </a:r>
            <a:r>
              <a:rPr lang="en-US">
                <a:solidFill>
                  <a:srgbClr val="000000"/>
                </a:solidFill>
                <a:latin typeface="Consolas" panose="020B0609020204030204" pitchFamily="49" charset="0"/>
              </a:rPr>
              <a:t>;</a:t>
            </a:r>
          </a:p>
          <a:p>
            <a:pPr marL="514350" lvl="2" indent="0">
              <a:lnSpc>
                <a:spcPct val="100000"/>
              </a:lnSpc>
              <a:spcBef>
                <a:spcPts val="0"/>
              </a:spcBef>
              <a:buNone/>
            </a:pPr>
            <a:r>
              <a:rPr lang="en-US" sz="2000">
                <a:solidFill>
                  <a:srgbClr val="000000"/>
                </a:solidFill>
                <a:latin typeface="Consolas" panose="020B0609020204030204" pitchFamily="49" charset="0"/>
              </a:rPr>
              <a:t>}</a:t>
            </a:r>
          </a:p>
          <a:p>
            <a:pPr marL="34290" indent="0">
              <a:lnSpc>
                <a:spcPct val="100000"/>
              </a:lnSpc>
              <a:spcBef>
                <a:spcPts val="0"/>
              </a:spcBef>
              <a:buNone/>
            </a:pPr>
            <a:r>
              <a:rPr lang="en-US" sz="2000">
                <a:solidFill>
                  <a:srgbClr val="000000"/>
                </a:solidFill>
                <a:latin typeface="Consolas" panose="020B0609020204030204" pitchFamily="49" charset="0"/>
              </a:rPr>
              <a:t>}</a:t>
            </a:r>
            <a:endParaRPr lang="en-US" sz="2000"/>
          </a:p>
        </p:txBody>
      </p:sp>
      <p:sp>
        <p:nvSpPr>
          <p:cNvPr id="3" name="Footer Placeholder 2"/>
          <p:cNvSpPr>
            <a:spLocks noGrp="1"/>
          </p:cNvSpPr>
          <p:nvPr>
            <p:ph type="ftr" sz="quarter" idx="11"/>
          </p:nvPr>
        </p:nvSpPr>
        <p:spPr/>
        <p:txBody>
          <a:bodyPr/>
          <a:lstStyle/>
          <a:p>
            <a:pPr>
              <a:defRPr/>
            </a:pPr>
            <a:r>
              <a:rPr lang="en-US"/>
              <a:t>DSA</a:t>
            </a:r>
          </a:p>
        </p:txBody>
      </p:sp>
      <p:sp>
        <p:nvSpPr>
          <p:cNvPr id="4" name="Slide Number Placeholder 3"/>
          <p:cNvSpPr>
            <a:spLocks noGrp="1"/>
          </p:cNvSpPr>
          <p:nvPr>
            <p:ph type="sldNum" sz="quarter" idx="12"/>
          </p:nvPr>
        </p:nvSpPr>
        <p:spPr/>
        <p:txBody>
          <a:bodyPr/>
          <a:lstStyle/>
          <a:p>
            <a:pPr>
              <a:defRPr/>
            </a:pPr>
            <a:fld id="{9341A368-4C28-4393-9F29-3C50F2E74AB6}" type="slidenum">
              <a:rPr lang="en-US" smtClean="0"/>
              <a:pPr>
                <a:defRPr/>
              </a:pPr>
              <a:t>59</a:t>
            </a:fld>
            <a:endParaRPr lang="en-US"/>
          </a:p>
        </p:txBody>
      </p:sp>
    </p:spTree>
    <p:extLst>
      <p:ext uri="{BB962C8B-B14F-4D97-AF65-F5344CB8AC3E}">
        <p14:creationId xmlns:p14="http://schemas.microsoft.com/office/powerpoint/2010/main" val="2186618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noFill/>
          <a:ln/>
        </p:spPr>
        <p:txBody>
          <a:bodyPr vert="horz" lIns="91440" tIns="45720" rIns="91440" bIns="45720" rtlCol="0" anchor="b">
            <a:normAutofit/>
          </a:bodyPr>
          <a:lstStyle/>
          <a:p>
            <a:r>
              <a:rPr lang="en-US" err="1"/>
              <a:t>Tổ</a:t>
            </a:r>
            <a:r>
              <a:rPr lang="en-US"/>
              <a:t> </a:t>
            </a:r>
            <a:r>
              <a:rPr lang="en-US" err="1"/>
              <a:t>chức</a:t>
            </a:r>
            <a:r>
              <a:rPr lang="en-US"/>
              <a:t> </a:t>
            </a:r>
            <a:r>
              <a:rPr lang="en-US" err="1"/>
              <a:t>của</a:t>
            </a:r>
            <a:r>
              <a:rPr lang="en-US"/>
              <a:t> DSLK </a:t>
            </a:r>
            <a:r>
              <a:rPr lang="en-US" err="1"/>
              <a:t>Đơn</a:t>
            </a:r>
            <a:endParaRPr lang="en-US"/>
          </a:p>
        </p:txBody>
      </p:sp>
      <p:sp>
        <p:nvSpPr>
          <p:cNvPr id="251907" name="Rectangle 3"/>
          <p:cNvSpPr>
            <a:spLocks noGrp="1" noChangeArrowheads="1"/>
          </p:cNvSpPr>
          <p:nvPr>
            <p:ph idx="1"/>
          </p:nvPr>
        </p:nvSpPr>
        <p:spPr/>
        <p:txBody>
          <a:bodyPr>
            <a:normAutofit/>
          </a:bodyPr>
          <a:lstStyle/>
          <a:p>
            <a:pPr marL="34290" indent="0">
              <a:spcBef>
                <a:spcPct val="40000"/>
              </a:spcBef>
              <a:buNone/>
            </a:pPr>
            <a:r>
              <a:rPr lang="en-US" sz="2400"/>
              <a:t> </a:t>
            </a:r>
          </a:p>
          <a:p>
            <a:pPr>
              <a:spcBef>
                <a:spcPct val="40000"/>
              </a:spcBef>
            </a:pPr>
            <a:endParaRPr lang="en-US" sz="2400"/>
          </a:p>
          <a:p>
            <a:pPr>
              <a:spcBef>
                <a:spcPct val="40000"/>
              </a:spcBef>
            </a:pPr>
            <a:endParaRPr lang="en-US" sz="2400"/>
          </a:p>
          <a:p>
            <a:pPr>
              <a:spcBef>
                <a:spcPct val="40000"/>
              </a:spcBef>
            </a:pPr>
            <a:r>
              <a:rPr lang="en-US" sz="2400" err="1"/>
              <a:t>Mỗi</a:t>
            </a:r>
            <a:r>
              <a:rPr lang="en-US" sz="2400"/>
              <a:t> </a:t>
            </a:r>
            <a:r>
              <a:rPr lang="en-US" sz="2400" err="1"/>
              <a:t>phần</a:t>
            </a:r>
            <a:r>
              <a:rPr lang="en-US" sz="2400"/>
              <a:t> </a:t>
            </a:r>
            <a:r>
              <a:rPr lang="en-US" sz="2400" err="1"/>
              <a:t>tử</a:t>
            </a:r>
            <a:r>
              <a:rPr lang="en-US" sz="2400"/>
              <a:t> </a:t>
            </a:r>
            <a:r>
              <a:rPr lang="en-US" sz="2400" err="1"/>
              <a:t>liên</a:t>
            </a:r>
            <a:r>
              <a:rPr lang="en-US" sz="2400"/>
              <a:t> </a:t>
            </a:r>
            <a:r>
              <a:rPr lang="en-US" sz="2400" err="1"/>
              <a:t>kết</a:t>
            </a:r>
            <a:r>
              <a:rPr lang="en-US" sz="2400"/>
              <a:t> </a:t>
            </a:r>
            <a:r>
              <a:rPr lang="en-US" sz="2400" err="1"/>
              <a:t>với</a:t>
            </a:r>
            <a:r>
              <a:rPr lang="en-US" sz="2400"/>
              <a:t> </a:t>
            </a:r>
            <a:r>
              <a:rPr lang="en-US" sz="2400" err="1"/>
              <a:t>phần</a:t>
            </a:r>
            <a:r>
              <a:rPr lang="en-US" sz="2400"/>
              <a:t> </a:t>
            </a:r>
            <a:r>
              <a:rPr lang="en-US" sz="2400" err="1"/>
              <a:t>tử</a:t>
            </a:r>
            <a:r>
              <a:rPr lang="en-US" sz="2400"/>
              <a:t> </a:t>
            </a:r>
            <a:r>
              <a:rPr lang="en-US" sz="2400" err="1"/>
              <a:t>đứng</a:t>
            </a:r>
            <a:r>
              <a:rPr lang="en-US" sz="2400"/>
              <a:t> </a:t>
            </a:r>
            <a:r>
              <a:rPr lang="en-US" sz="2400" err="1"/>
              <a:t>liền</a:t>
            </a:r>
            <a:r>
              <a:rPr lang="en-US" sz="2400"/>
              <a:t> </a:t>
            </a:r>
            <a:r>
              <a:rPr lang="en-US" sz="2400" err="1"/>
              <a:t>sau</a:t>
            </a:r>
            <a:r>
              <a:rPr lang="en-US" sz="2400"/>
              <a:t> </a:t>
            </a:r>
            <a:r>
              <a:rPr lang="en-US" sz="2400" err="1"/>
              <a:t>trong</a:t>
            </a:r>
            <a:r>
              <a:rPr lang="en-US" sz="2400"/>
              <a:t> </a:t>
            </a:r>
            <a:r>
              <a:rPr lang="en-US" sz="2400" err="1"/>
              <a:t>danh</a:t>
            </a:r>
            <a:r>
              <a:rPr lang="en-US" sz="2400"/>
              <a:t> </a:t>
            </a:r>
            <a:r>
              <a:rPr lang="en-US" sz="2400" err="1"/>
              <a:t>sách</a:t>
            </a:r>
            <a:r>
              <a:rPr lang="en-US" sz="2400"/>
              <a:t>. </a:t>
            </a:r>
          </a:p>
          <a:p>
            <a:pPr>
              <a:spcBef>
                <a:spcPct val="40000"/>
              </a:spcBef>
            </a:pPr>
            <a:endParaRPr lang="en-US" sz="2400"/>
          </a:p>
          <a:p>
            <a:pPr>
              <a:spcBef>
                <a:spcPct val="40000"/>
              </a:spcBef>
            </a:pPr>
            <a:r>
              <a:rPr lang="en-US" sz="2400"/>
              <a:t> </a:t>
            </a:r>
            <a:r>
              <a:rPr lang="en-US" sz="2400" err="1"/>
              <a:t>Mỗi</a:t>
            </a:r>
            <a:r>
              <a:rPr lang="en-US" sz="2400"/>
              <a:t> </a:t>
            </a:r>
            <a:r>
              <a:rPr lang="en-US" sz="2400" err="1"/>
              <a:t>phần</a:t>
            </a:r>
            <a:r>
              <a:rPr lang="en-US" sz="2400"/>
              <a:t> </a:t>
            </a:r>
            <a:r>
              <a:rPr lang="en-US" sz="2400" err="1"/>
              <a:t>tử</a:t>
            </a:r>
            <a:r>
              <a:rPr lang="en-US" sz="2400"/>
              <a:t> </a:t>
            </a:r>
            <a:r>
              <a:rPr lang="en-US" sz="2400" err="1"/>
              <a:t>trong</a:t>
            </a:r>
            <a:r>
              <a:rPr lang="en-US" sz="2400"/>
              <a:t> </a:t>
            </a:r>
            <a:r>
              <a:rPr lang="en-US" sz="2400" err="1"/>
              <a:t>danh</a:t>
            </a:r>
            <a:r>
              <a:rPr lang="en-US" sz="2400"/>
              <a:t> </a:t>
            </a:r>
            <a:r>
              <a:rPr lang="en-US" sz="2400" err="1"/>
              <a:t>sách</a:t>
            </a:r>
            <a:r>
              <a:rPr lang="en-US" sz="2400"/>
              <a:t> </a:t>
            </a:r>
            <a:r>
              <a:rPr lang="en-US" sz="2400" err="1"/>
              <a:t>liên</a:t>
            </a:r>
            <a:r>
              <a:rPr lang="en-US" sz="2400"/>
              <a:t> </a:t>
            </a:r>
            <a:r>
              <a:rPr lang="en-US" sz="2400" err="1"/>
              <a:t>kết</a:t>
            </a:r>
            <a:r>
              <a:rPr lang="en-US" sz="2400"/>
              <a:t> </a:t>
            </a:r>
            <a:r>
              <a:rPr lang="en-US" sz="2400" err="1"/>
              <a:t>đơn</a:t>
            </a:r>
            <a:r>
              <a:rPr lang="en-US" sz="2400"/>
              <a:t> </a:t>
            </a:r>
            <a:r>
              <a:rPr lang="en-US" sz="2400" err="1"/>
              <a:t>là</a:t>
            </a:r>
            <a:r>
              <a:rPr lang="en-US" sz="2400"/>
              <a:t> </a:t>
            </a:r>
            <a:r>
              <a:rPr lang="en-US" sz="2400" err="1"/>
              <a:t>một</a:t>
            </a:r>
            <a:r>
              <a:rPr lang="en-US" sz="2400"/>
              <a:t> </a:t>
            </a:r>
            <a:r>
              <a:rPr lang="en-US" sz="2400" err="1"/>
              <a:t>cấu</a:t>
            </a:r>
            <a:r>
              <a:rPr lang="en-US" sz="2400"/>
              <a:t> </a:t>
            </a:r>
            <a:r>
              <a:rPr lang="en-US" sz="2400" err="1"/>
              <a:t>trúc</a:t>
            </a:r>
            <a:r>
              <a:rPr lang="en-US" sz="2400"/>
              <a:t> </a:t>
            </a:r>
            <a:r>
              <a:rPr lang="en-US" sz="2400" err="1"/>
              <a:t>có</a:t>
            </a:r>
            <a:r>
              <a:rPr lang="en-US" sz="2400"/>
              <a:t> </a:t>
            </a:r>
            <a:r>
              <a:rPr lang="en-US" sz="2400" err="1"/>
              <a:t>hai</a:t>
            </a:r>
            <a:r>
              <a:rPr lang="en-US" sz="2400"/>
              <a:t> </a:t>
            </a:r>
            <a:r>
              <a:rPr lang="en-US" sz="2400" err="1"/>
              <a:t>thành</a:t>
            </a:r>
            <a:r>
              <a:rPr lang="en-US" sz="2400"/>
              <a:t> </a:t>
            </a:r>
            <a:r>
              <a:rPr lang="en-US" sz="2400" err="1"/>
              <a:t>phần</a:t>
            </a:r>
            <a:endParaRPr lang="en-US" sz="2400"/>
          </a:p>
          <a:p>
            <a:pPr lvl="1">
              <a:spcBef>
                <a:spcPct val="40000"/>
              </a:spcBef>
            </a:pPr>
            <a:r>
              <a:rPr lang="en-US" sz="2400" b="1" err="1"/>
              <a:t>Thành</a:t>
            </a:r>
            <a:r>
              <a:rPr lang="en-US" sz="2400" b="1"/>
              <a:t> </a:t>
            </a:r>
            <a:r>
              <a:rPr lang="en-US" sz="2400" b="1" err="1"/>
              <a:t>phần</a:t>
            </a:r>
            <a:r>
              <a:rPr lang="en-US" sz="2400" b="1"/>
              <a:t> </a:t>
            </a:r>
            <a:r>
              <a:rPr lang="en-US" sz="2400" b="1" err="1"/>
              <a:t>dữ</a:t>
            </a:r>
            <a:r>
              <a:rPr lang="en-US" sz="2400" b="1"/>
              <a:t> </a:t>
            </a:r>
            <a:r>
              <a:rPr lang="en-US" sz="2400" b="1" err="1"/>
              <a:t>liệu</a:t>
            </a:r>
            <a:r>
              <a:rPr lang="en-US" sz="2400"/>
              <a:t>: </a:t>
            </a:r>
            <a:r>
              <a:rPr lang="en-US" sz="2400" err="1"/>
              <a:t>Lưu</a:t>
            </a:r>
            <a:r>
              <a:rPr lang="en-US" sz="2400"/>
              <a:t> </a:t>
            </a:r>
            <a:r>
              <a:rPr lang="en-US" sz="2400" err="1"/>
              <a:t>trữ</a:t>
            </a:r>
            <a:r>
              <a:rPr lang="en-US" sz="2400"/>
              <a:t> </a:t>
            </a:r>
            <a:r>
              <a:rPr lang="en-US" sz="2400" err="1"/>
              <a:t>thông</a:t>
            </a:r>
            <a:r>
              <a:rPr lang="en-US" sz="2400"/>
              <a:t> tin </a:t>
            </a:r>
            <a:r>
              <a:rPr lang="en-US" sz="2400" err="1"/>
              <a:t>về</a:t>
            </a:r>
            <a:r>
              <a:rPr lang="en-US" sz="2400"/>
              <a:t> </a:t>
            </a:r>
            <a:r>
              <a:rPr lang="en-US" sz="2400" err="1"/>
              <a:t>bản</a:t>
            </a:r>
            <a:r>
              <a:rPr lang="en-US" sz="2400"/>
              <a:t> </a:t>
            </a:r>
            <a:r>
              <a:rPr lang="en-US" sz="2400" err="1"/>
              <a:t>thân</a:t>
            </a:r>
            <a:r>
              <a:rPr lang="en-US" sz="2400"/>
              <a:t> </a:t>
            </a:r>
            <a:r>
              <a:rPr lang="en-US" sz="2400" err="1"/>
              <a:t>phần</a:t>
            </a:r>
            <a:r>
              <a:rPr lang="en-US" sz="2400"/>
              <a:t> </a:t>
            </a:r>
            <a:r>
              <a:rPr lang="en-US" sz="2400" err="1"/>
              <a:t>tử</a:t>
            </a:r>
            <a:endParaRPr lang="en-US" sz="2400"/>
          </a:p>
          <a:p>
            <a:pPr lvl="1">
              <a:spcBef>
                <a:spcPct val="40000"/>
              </a:spcBef>
            </a:pPr>
            <a:r>
              <a:rPr lang="en-US" sz="2400" b="1" err="1"/>
              <a:t>Thành</a:t>
            </a:r>
            <a:r>
              <a:rPr lang="en-US" sz="2400" b="1"/>
              <a:t> </a:t>
            </a:r>
            <a:r>
              <a:rPr lang="en-US" sz="2400" b="1" err="1"/>
              <a:t>phần</a:t>
            </a:r>
            <a:r>
              <a:rPr lang="en-US" sz="2400" b="1"/>
              <a:t> </a:t>
            </a:r>
            <a:r>
              <a:rPr lang="en-US" sz="2400" b="1" err="1"/>
              <a:t>liên</a:t>
            </a:r>
            <a:r>
              <a:rPr lang="en-US" sz="2400" b="1"/>
              <a:t> </a:t>
            </a:r>
            <a:r>
              <a:rPr lang="en-US" sz="2400" b="1" err="1"/>
              <a:t>kết</a:t>
            </a:r>
            <a:r>
              <a:rPr lang="en-US" sz="2400"/>
              <a:t>: </a:t>
            </a:r>
            <a:r>
              <a:rPr lang="en-US" sz="2400" err="1"/>
              <a:t>Lưu</a:t>
            </a:r>
            <a:r>
              <a:rPr lang="en-US" sz="2400"/>
              <a:t> </a:t>
            </a:r>
            <a:r>
              <a:rPr lang="en-US" sz="2400" err="1"/>
              <a:t>địa</a:t>
            </a:r>
            <a:r>
              <a:rPr lang="en-US" sz="2400"/>
              <a:t> </a:t>
            </a:r>
            <a:r>
              <a:rPr lang="en-US" sz="2400" err="1"/>
              <a:t>chỉ</a:t>
            </a:r>
            <a:r>
              <a:rPr lang="en-US" sz="2400"/>
              <a:t> </a:t>
            </a:r>
            <a:r>
              <a:rPr lang="en-US" sz="2400" err="1"/>
              <a:t>phần</a:t>
            </a:r>
            <a:r>
              <a:rPr lang="en-US" sz="2400"/>
              <a:t> </a:t>
            </a:r>
            <a:r>
              <a:rPr lang="en-US" sz="2400" err="1"/>
              <a:t>tử</a:t>
            </a:r>
            <a:r>
              <a:rPr lang="en-US" sz="2400"/>
              <a:t> </a:t>
            </a:r>
            <a:r>
              <a:rPr lang="en-US" sz="2400" err="1"/>
              <a:t>đứng</a:t>
            </a:r>
            <a:r>
              <a:rPr lang="en-US" sz="2400"/>
              <a:t> </a:t>
            </a:r>
            <a:r>
              <a:rPr lang="en-US" sz="2400" err="1"/>
              <a:t>sau</a:t>
            </a:r>
            <a:r>
              <a:rPr lang="en-US" sz="2400"/>
              <a:t> </a:t>
            </a:r>
            <a:r>
              <a:rPr lang="en-US" sz="2400" err="1"/>
              <a:t>trong</a:t>
            </a:r>
            <a:r>
              <a:rPr lang="en-US" sz="2400"/>
              <a:t> </a:t>
            </a:r>
            <a:r>
              <a:rPr lang="en-US" sz="2400" err="1"/>
              <a:t>danh</a:t>
            </a:r>
            <a:r>
              <a:rPr lang="en-US" sz="2400"/>
              <a:t> </a:t>
            </a:r>
            <a:r>
              <a:rPr lang="en-US" sz="2400" err="1"/>
              <a:t>sách</a:t>
            </a:r>
            <a:r>
              <a:rPr lang="en-US" sz="2400"/>
              <a:t> </a:t>
            </a:r>
            <a:r>
              <a:rPr lang="en-US" sz="2400" err="1"/>
              <a:t>hoặc</a:t>
            </a:r>
            <a:r>
              <a:rPr lang="en-US" sz="2400"/>
              <a:t> </a:t>
            </a:r>
            <a:r>
              <a:rPr lang="en-US" sz="2400" err="1"/>
              <a:t>bằng</a:t>
            </a:r>
            <a:r>
              <a:rPr lang="en-US" sz="2400"/>
              <a:t> NULL </a:t>
            </a:r>
            <a:r>
              <a:rPr lang="en-US" sz="2400" err="1"/>
              <a:t>nếu</a:t>
            </a:r>
            <a:r>
              <a:rPr lang="en-US" sz="2400"/>
              <a:t> </a:t>
            </a:r>
            <a:r>
              <a:rPr lang="en-US" sz="2400" err="1"/>
              <a:t>là</a:t>
            </a:r>
            <a:r>
              <a:rPr lang="en-US" sz="2400"/>
              <a:t> </a:t>
            </a:r>
            <a:r>
              <a:rPr lang="en-US" sz="2400" err="1"/>
              <a:t>phần</a:t>
            </a:r>
            <a:r>
              <a:rPr lang="en-US" sz="2400"/>
              <a:t> </a:t>
            </a:r>
            <a:r>
              <a:rPr lang="en-US" sz="2400" err="1"/>
              <a:t>tử</a:t>
            </a:r>
            <a:r>
              <a:rPr lang="en-US" sz="2400"/>
              <a:t> </a:t>
            </a:r>
            <a:r>
              <a:rPr lang="en-US" sz="2400" err="1"/>
              <a:t>cuối</a:t>
            </a:r>
            <a:r>
              <a:rPr lang="en-US" sz="2400"/>
              <a:t> </a:t>
            </a:r>
            <a:r>
              <a:rPr lang="en-US" sz="2400" err="1"/>
              <a:t>danh</a:t>
            </a:r>
            <a:r>
              <a:rPr lang="en-US" sz="2400"/>
              <a:t> </a:t>
            </a:r>
            <a:r>
              <a:rPr lang="en-US" sz="2400" err="1"/>
              <a:t>sách</a:t>
            </a:r>
            <a:r>
              <a:rPr lang="en-US" sz="2400"/>
              <a:t>.</a:t>
            </a:r>
          </a:p>
        </p:txBody>
      </p:sp>
      <p:grpSp>
        <p:nvGrpSpPr>
          <p:cNvPr id="251908" name="Group 4"/>
          <p:cNvGrpSpPr>
            <a:grpSpLocks/>
          </p:cNvGrpSpPr>
          <p:nvPr/>
        </p:nvGrpSpPr>
        <p:grpSpPr bwMode="auto">
          <a:xfrm>
            <a:off x="964622" y="1295399"/>
            <a:ext cx="7112578" cy="852854"/>
            <a:chOff x="972" y="1802"/>
            <a:chExt cx="4404" cy="582"/>
          </a:xfrm>
          <a:noFill/>
        </p:grpSpPr>
        <p:sp>
          <p:nvSpPr>
            <p:cNvPr id="251909" name="Text Box 5"/>
            <p:cNvSpPr txBox="1">
              <a:spLocks noChangeArrowheads="1"/>
            </p:cNvSpPr>
            <p:nvPr/>
          </p:nvSpPr>
          <p:spPr bwMode="auto">
            <a:xfrm>
              <a:off x="1596" y="1946"/>
              <a:ext cx="432" cy="315"/>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latin typeface="Tahoma" panose="020B0604030504040204" pitchFamily="34" charset="0"/>
                  <a:ea typeface="Tahoma" panose="020B0604030504040204" pitchFamily="34" charset="0"/>
                  <a:cs typeface="Tahoma" panose="020B0604030504040204" pitchFamily="34" charset="0"/>
                </a:rPr>
                <a:t>x0</a:t>
              </a:r>
            </a:p>
          </p:txBody>
        </p:sp>
        <p:sp>
          <p:nvSpPr>
            <p:cNvPr id="251910" name="Text Box 6"/>
            <p:cNvSpPr txBox="1">
              <a:spLocks noChangeArrowheads="1"/>
            </p:cNvSpPr>
            <p:nvPr/>
          </p:nvSpPr>
          <p:spPr bwMode="auto">
            <a:xfrm>
              <a:off x="2652" y="2069"/>
              <a:ext cx="513" cy="315"/>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latin typeface="Tahoma" panose="020B0604030504040204" pitchFamily="34" charset="0"/>
                  <a:ea typeface="Tahoma" panose="020B0604030504040204" pitchFamily="34" charset="0"/>
                  <a:cs typeface="Tahoma" panose="020B0604030504040204" pitchFamily="34" charset="0"/>
                </a:rPr>
                <a:t>x1</a:t>
              </a:r>
            </a:p>
          </p:txBody>
        </p:sp>
        <p:sp>
          <p:nvSpPr>
            <p:cNvPr id="251911" name="Text Box 7"/>
            <p:cNvSpPr txBox="1">
              <a:spLocks noChangeArrowheads="1"/>
            </p:cNvSpPr>
            <p:nvPr/>
          </p:nvSpPr>
          <p:spPr bwMode="auto">
            <a:xfrm>
              <a:off x="3804" y="1802"/>
              <a:ext cx="432" cy="315"/>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latin typeface="Tahoma" panose="020B0604030504040204" pitchFamily="34" charset="0"/>
                  <a:ea typeface="Tahoma" panose="020B0604030504040204" pitchFamily="34" charset="0"/>
                  <a:cs typeface="Tahoma" panose="020B0604030504040204" pitchFamily="34" charset="0"/>
                </a:rPr>
                <a:t>x2</a:t>
              </a:r>
            </a:p>
          </p:txBody>
        </p:sp>
        <p:sp>
          <p:nvSpPr>
            <p:cNvPr id="251912" name="Text Box 8"/>
            <p:cNvSpPr txBox="1">
              <a:spLocks noChangeArrowheads="1"/>
            </p:cNvSpPr>
            <p:nvPr/>
          </p:nvSpPr>
          <p:spPr bwMode="auto">
            <a:xfrm>
              <a:off x="4944" y="2006"/>
              <a:ext cx="432" cy="315"/>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latin typeface="Tahoma" panose="020B0604030504040204" pitchFamily="34" charset="0"/>
                  <a:ea typeface="Tahoma" panose="020B0604030504040204" pitchFamily="34" charset="0"/>
                  <a:cs typeface="Tahoma" panose="020B0604030504040204" pitchFamily="34" charset="0"/>
                </a:rPr>
                <a:t>x3</a:t>
              </a:r>
            </a:p>
          </p:txBody>
        </p:sp>
        <p:cxnSp>
          <p:nvCxnSpPr>
            <p:cNvPr id="251913" name="AutoShape 9"/>
            <p:cNvCxnSpPr>
              <a:cxnSpLocks noChangeShapeType="1"/>
              <a:stCxn id="251909" idx="3"/>
              <a:endCxn id="251910" idx="1"/>
            </p:cNvCxnSpPr>
            <p:nvPr/>
          </p:nvCxnSpPr>
          <p:spPr bwMode="auto">
            <a:xfrm>
              <a:off x="2028" y="2103"/>
              <a:ext cx="624" cy="123"/>
            </a:xfrm>
            <a:prstGeom prst="curvedConnector3">
              <a:avLst>
                <a:gd name="adj1" fmla="val 50000"/>
              </a:avLst>
            </a:prstGeom>
            <a:grpFill/>
            <a:ln w="19050">
              <a:solidFill>
                <a:schemeClr val="tx1"/>
              </a:solidFill>
              <a:round/>
              <a:headEnd/>
              <a:tailEnd type="triangle" w="med"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1914" name="AutoShape 10"/>
            <p:cNvCxnSpPr>
              <a:cxnSpLocks noChangeShapeType="1"/>
              <a:stCxn id="251910" idx="3"/>
              <a:endCxn id="251911" idx="1"/>
            </p:cNvCxnSpPr>
            <p:nvPr/>
          </p:nvCxnSpPr>
          <p:spPr bwMode="auto">
            <a:xfrm flipV="1">
              <a:off x="3165" y="1959"/>
              <a:ext cx="639" cy="267"/>
            </a:xfrm>
            <a:prstGeom prst="curvedConnector3">
              <a:avLst>
                <a:gd name="adj1" fmla="val 50000"/>
              </a:avLst>
            </a:prstGeom>
            <a:grpFill/>
            <a:ln w="19050">
              <a:solidFill>
                <a:schemeClr val="tx1"/>
              </a:solidFill>
              <a:round/>
              <a:headEnd/>
              <a:tailEnd type="triangle" w="med"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1915" name="AutoShape 11"/>
            <p:cNvCxnSpPr>
              <a:cxnSpLocks noChangeShapeType="1"/>
              <a:stCxn id="251911" idx="3"/>
              <a:endCxn id="251912" idx="1"/>
            </p:cNvCxnSpPr>
            <p:nvPr/>
          </p:nvCxnSpPr>
          <p:spPr bwMode="auto">
            <a:xfrm>
              <a:off x="4236" y="1959"/>
              <a:ext cx="708" cy="204"/>
            </a:xfrm>
            <a:prstGeom prst="curvedConnector3">
              <a:avLst>
                <a:gd name="adj1" fmla="val 50000"/>
              </a:avLst>
            </a:prstGeom>
            <a:grpFill/>
            <a:ln w="19050">
              <a:solidFill>
                <a:schemeClr val="tx1"/>
              </a:solidFill>
              <a:round/>
              <a:headEnd/>
              <a:tailEnd type="triangle" w="med"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1916" name="Line 12"/>
            <p:cNvSpPr>
              <a:spLocks noChangeShapeType="1"/>
            </p:cNvSpPr>
            <p:nvPr/>
          </p:nvSpPr>
          <p:spPr bwMode="auto">
            <a:xfrm>
              <a:off x="972" y="2042"/>
              <a:ext cx="624" cy="48"/>
            </a:xfrm>
            <a:prstGeom prst="line">
              <a:avLst/>
            </a:prstGeom>
            <a:grpFill/>
            <a:ln w="19050">
              <a:solidFill>
                <a:schemeClr val="tx1"/>
              </a:solidFill>
              <a:round/>
              <a:headEnd/>
              <a:tailEnd type="triangle" w="med"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sz="2400">
                <a:latin typeface="Tahoma" panose="020B0604030504040204" pitchFamily="34" charset="0"/>
                <a:ea typeface="Tahoma" panose="020B0604030504040204" pitchFamily="34" charset="0"/>
                <a:cs typeface="Tahoma" panose="020B0604030504040204" pitchFamily="34" charset="0"/>
              </a:endParaRPr>
            </a:p>
          </p:txBody>
        </p:sp>
      </p:grpSp>
      <p:sp>
        <p:nvSpPr>
          <p:cNvPr id="5" name="Footer Placeholder 4"/>
          <p:cNvSpPr>
            <a:spLocks noGrp="1"/>
          </p:cNvSpPr>
          <p:nvPr>
            <p:ph type="ftr" sz="quarter" idx="11"/>
          </p:nvPr>
        </p:nvSpPr>
        <p:spPr/>
        <p:txBody>
          <a:bodyPr/>
          <a:lstStyle/>
          <a:p>
            <a:pPr>
              <a:defRPr/>
            </a:pPr>
            <a:r>
              <a:rPr lang="en-US"/>
              <a:t>DSA</a:t>
            </a:r>
          </a:p>
        </p:txBody>
      </p:sp>
      <p:sp>
        <p:nvSpPr>
          <p:cNvPr id="6" name="Slide Number Placeholder 5"/>
          <p:cNvSpPr>
            <a:spLocks noGrp="1"/>
          </p:cNvSpPr>
          <p:nvPr>
            <p:ph type="sldNum" sz="quarter" idx="12"/>
          </p:nvPr>
        </p:nvSpPr>
        <p:spPr/>
        <p:txBody>
          <a:bodyPr/>
          <a:lstStyle/>
          <a:p>
            <a:pPr>
              <a:defRPr/>
            </a:pPr>
            <a:fld id="{9341A368-4C28-4393-9F29-3C50F2E74AB6}" type="slidenum">
              <a:rPr lang="en-US" smtClean="0"/>
              <a:pPr>
                <a:defRPr/>
              </a:pPr>
              <a:t>6</a:t>
            </a:fld>
            <a:endParaRPr lang="en-US"/>
          </a:p>
        </p:txBody>
      </p:sp>
    </p:spTree>
    <p:extLst>
      <p:ext uri="{BB962C8B-B14F-4D97-AF65-F5344CB8AC3E}">
        <p14:creationId xmlns:p14="http://schemas.microsoft.com/office/powerpoint/2010/main" val="323334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a:t>Các thuật toán sắp xếp hiệu quả trên List</a:t>
            </a:r>
          </a:p>
        </p:txBody>
      </p:sp>
      <p:sp>
        <p:nvSpPr>
          <p:cNvPr id="319491" name="Rectangle 3"/>
          <p:cNvSpPr>
            <a:spLocks noGrp="1" noChangeArrowheads="1"/>
          </p:cNvSpPr>
          <p:nvPr>
            <p:ph idx="1"/>
          </p:nvPr>
        </p:nvSpPr>
        <p:spPr/>
        <p:txBody>
          <a:bodyPr>
            <a:normAutofit/>
          </a:bodyPr>
          <a:lstStyle/>
          <a:p>
            <a:pPr>
              <a:lnSpc>
                <a:spcPct val="120000"/>
              </a:lnSpc>
              <a:spcBef>
                <a:spcPct val="40000"/>
              </a:spcBef>
              <a:buFont typeface="Wingdings" pitchFamily="2" charset="2"/>
              <a:buChar char="Ø"/>
            </a:pPr>
            <a:r>
              <a:rPr lang="en-US" sz="2400"/>
              <a:t>Các thuật toán sắp xếp xâu (List) bằng các thay đổi thành phần pNext (thành phần liên kết) có hiệu quả cao như:</a:t>
            </a:r>
          </a:p>
          <a:p>
            <a:pPr lvl="1">
              <a:lnSpc>
                <a:spcPct val="120000"/>
              </a:lnSpc>
              <a:spcBef>
                <a:spcPct val="40000"/>
              </a:spcBef>
              <a:buFont typeface="Wingdings" pitchFamily="2" charset="2"/>
              <a:buChar char="§"/>
            </a:pPr>
            <a:r>
              <a:rPr lang="en-US" sz="2400"/>
              <a:t>Thuật toán sắp xếp Quick Sort</a:t>
            </a:r>
          </a:p>
          <a:p>
            <a:pPr lvl="1">
              <a:lnSpc>
                <a:spcPct val="120000"/>
              </a:lnSpc>
              <a:spcBef>
                <a:spcPct val="40000"/>
              </a:spcBef>
              <a:buFont typeface="Wingdings" pitchFamily="2" charset="2"/>
              <a:buChar char="§"/>
            </a:pPr>
            <a:r>
              <a:rPr lang="en-US" sz="2400"/>
              <a:t>Thuật toán sắp xếp Merge Sort</a:t>
            </a:r>
          </a:p>
          <a:p>
            <a:pPr lvl="1">
              <a:lnSpc>
                <a:spcPct val="120000"/>
              </a:lnSpc>
              <a:spcBef>
                <a:spcPct val="40000"/>
              </a:spcBef>
              <a:buFont typeface="Wingdings" pitchFamily="2" charset="2"/>
              <a:buChar char="§"/>
            </a:pPr>
            <a:r>
              <a:rPr lang="en-US" sz="2400"/>
              <a:t>Thuật toán sắp xếp Radix Sort</a:t>
            </a:r>
          </a:p>
          <a:p>
            <a:pPr lvl="1">
              <a:lnSpc>
                <a:spcPct val="120000"/>
              </a:lnSpc>
              <a:spcBef>
                <a:spcPct val="40000"/>
              </a:spcBef>
              <a:buFont typeface="Wingdings" pitchFamily="2" charset="2"/>
              <a:buChar char="§"/>
            </a:pPr>
            <a:endParaRPr lang="en-US" sz="2400"/>
          </a:p>
        </p:txBody>
      </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60</a:t>
            </a:fld>
            <a:endParaRPr lang="en-US"/>
          </a:p>
        </p:txBody>
      </p:sp>
    </p:spTree>
    <p:extLst>
      <p:ext uri="{BB962C8B-B14F-4D97-AF65-F5344CB8AC3E}">
        <p14:creationId xmlns:p14="http://schemas.microsoft.com/office/powerpoint/2010/main" val="3166171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a:t>Quick Sort</a:t>
            </a:r>
          </a:p>
        </p:txBody>
      </p:sp>
      <p:sp>
        <p:nvSpPr>
          <p:cNvPr id="318467" name="Rectangle 3"/>
          <p:cNvSpPr>
            <a:spLocks noGrp="1" noChangeArrowheads="1"/>
          </p:cNvSpPr>
          <p:nvPr>
            <p:ph idx="1"/>
          </p:nvPr>
        </p:nvSpPr>
        <p:spPr/>
        <p:txBody>
          <a:bodyPr>
            <a:normAutofit/>
          </a:bodyPr>
          <a:lstStyle/>
          <a:p>
            <a:pPr>
              <a:lnSpc>
                <a:spcPct val="120000"/>
              </a:lnSpc>
            </a:pPr>
            <a:r>
              <a:rPr lang="en-US" sz="2200" u="sng"/>
              <a:t>Bước 1</a:t>
            </a:r>
            <a:r>
              <a:rPr lang="en-US" sz="2200"/>
              <a:t>: </a:t>
            </a:r>
          </a:p>
          <a:p>
            <a:pPr lvl="1">
              <a:lnSpc>
                <a:spcPct val="120000"/>
              </a:lnSpc>
              <a:buFontTx/>
              <a:buNone/>
            </a:pPr>
            <a:r>
              <a:rPr lang="en-US"/>
              <a:t>Chọn X là phần tử đầu xâu L làm phần tử cầm canh</a:t>
            </a:r>
          </a:p>
          <a:p>
            <a:pPr lvl="1">
              <a:lnSpc>
                <a:spcPct val="120000"/>
              </a:lnSpc>
              <a:buFontTx/>
              <a:buNone/>
            </a:pPr>
            <a:r>
              <a:rPr lang="en-US"/>
              <a:t>Loại X ra khỏi L</a:t>
            </a:r>
          </a:p>
          <a:p>
            <a:pPr>
              <a:lnSpc>
                <a:spcPct val="120000"/>
              </a:lnSpc>
            </a:pPr>
            <a:r>
              <a:rPr lang="en-US" sz="2200" u="sng"/>
              <a:t>Bước 2</a:t>
            </a:r>
            <a:r>
              <a:rPr lang="en-US" sz="2200"/>
              <a:t>: </a:t>
            </a:r>
          </a:p>
          <a:p>
            <a:pPr lvl="1">
              <a:lnSpc>
                <a:spcPct val="120000"/>
              </a:lnSpc>
              <a:buFontTx/>
              <a:buNone/>
            </a:pPr>
            <a:r>
              <a:rPr lang="en-US"/>
              <a:t>Tách xâu L ra làm 2 xâu L</a:t>
            </a:r>
            <a:r>
              <a:rPr lang="en-US" baseline="-25000"/>
              <a:t>1</a:t>
            </a:r>
            <a:r>
              <a:rPr lang="en-US"/>
              <a:t>(gồm các phần tử nhỏ hơn hoặc bằng x) và L</a:t>
            </a:r>
            <a:r>
              <a:rPr lang="en-US" baseline="-25000"/>
              <a:t>2</a:t>
            </a:r>
            <a:r>
              <a:rPr lang="en-US"/>
              <a:t> (gồm các phần tử lớn hơn X)</a:t>
            </a:r>
          </a:p>
          <a:p>
            <a:pPr>
              <a:lnSpc>
                <a:spcPct val="120000"/>
              </a:lnSpc>
            </a:pPr>
            <a:r>
              <a:rPr lang="en-US" sz="2200" u="sng"/>
              <a:t>Bước 3</a:t>
            </a:r>
            <a:r>
              <a:rPr lang="en-US" sz="2200"/>
              <a:t>: Nếu (L</a:t>
            </a:r>
            <a:r>
              <a:rPr lang="en-US" sz="2200" baseline="-25000"/>
              <a:t>1</a:t>
            </a:r>
            <a:r>
              <a:rPr lang="en-US" sz="2200"/>
              <a:t> != NULL) thì QuickSort(L</a:t>
            </a:r>
            <a:r>
              <a:rPr lang="en-US" sz="2200" baseline="-25000"/>
              <a:t>1</a:t>
            </a:r>
            <a:r>
              <a:rPr lang="en-US" sz="2200"/>
              <a:t>)</a:t>
            </a:r>
          </a:p>
          <a:p>
            <a:pPr>
              <a:lnSpc>
                <a:spcPct val="120000"/>
              </a:lnSpc>
            </a:pPr>
            <a:r>
              <a:rPr lang="en-US" sz="2200" u="sng"/>
              <a:t>Bước 4</a:t>
            </a:r>
            <a:r>
              <a:rPr lang="en-US" sz="2200"/>
              <a:t>: Nếu (L</a:t>
            </a:r>
            <a:r>
              <a:rPr lang="en-US" sz="2200" baseline="-25000"/>
              <a:t>2 </a:t>
            </a:r>
            <a:r>
              <a:rPr lang="en-US" sz="2200"/>
              <a:t>!= NULL) thì QuickSort(L</a:t>
            </a:r>
            <a:r>
              <a:rPr lang="en-US" sz="2200" baseline="-25000"/>
              <a:t>2</a:t>
            </a:r>
            <a:r>
              <a:rPr lang="en-US" sz="2200"/>
              <a:t>)</a:t>
            </a:r>
          </a:p>
          <a:p>
            <a:pPr>
              <a:lnSpc>
                <a:spcPct val="120000"/>
              </a:lnSpc>
            </a:pPr>
            <a:r>
              <a:rPr lang="en-US" sz="2200" u="sng"/>
              <a:t>Bước 5</a:t>
            </a:r>
            <a:r>
              <a:rPr lang="en-US" sz="2200"/>
              <a:t>: Nối L</a:t>
            </a:r>
            <a:r>
              <a:rPr lang="en-US" sz="2200" baseline="-25000"/>
              <a:t>1</a:t>
            </a:r>
            <a:r>
              <a:rPr lang="en-US" sz="2200"/>
              <a:t>, X, L</a:t>
            </a:r>
            <a:r>
              <a:rPr lang="en-US" sz="2200" baseline="-25000"/>
              <a:t>2</a:t>
            </a:r>
            <a:r>
              <a:rPr lang="en-US" sz="2200"/>
              <a:t> lại theo thứ tự ta có xâu L đã được sắp xếp </a:t>
            </a:r>
          </a:p>
        </p:txBody>
      </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61</a:t>
            </a:fld>
            <a:endParaRPr lang="en-US"/>
          </a:p>
        </p:txBody>
      </p:sp>
    </p:spTree>
    <p:extLst>
      <p:ext uri="{BB962C8B-B14F-4D97-AF65-F5344CB8AC3E}">
        <p14:creationId xmlns:p14="http://schemas.microsoft.com/office/powerpoint/2010/main" val="944133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a:t>Quick Sort: Minh họa</a:t>
            </a:r>
          </a:p>
        </p:txBody>
      </p:sp>
      <p:sp>
        <p:nvSpPr>
          <p:cNvPr id="2" name="Content Placeholder 1"/>
          <p:cNvSpPr>
            <a:spLocks noGrp="1"/>
          </p:cNvSpPr>
          <p:nvPr>
            <p:ph idx="1"/>
          </p:nvPr>
        </p:nvSpPr>
        <p:spPr/>
        <p:txBody>
          <a:bodyPr/>
          <a:lstStyle/>
          <a:p>
            <a:endParaRPr lang="en-US"/>
          </a:p>
        </p:txBody>
      </p:sp>
      <p:sp>
        <p:nvSpPr>
          <p:cNvPr id="321540" name="Oval 4"/>
          <p:cNvSpPr>
            <a:spLocks noChangeArrowheads="1"/>
          </p:cNvSpPr>
          <p:nvPr/>
        </p:nvSpPr>
        <p:spPr bwMode="auto">
          <a:xfrm>
            <a:off x="1248508" y="2403231"/>
            <a:ext cx="372208" cy="519351"/>
          </a:xfrm>
          <a:prstGeom prst="ellipse">
            <a:avLst/>
          </a:prstGeom>
          <a:gradFill rotWithShape="1">
            <a:gsLst>
              <a:gs pos="0">
                <a:srgbClr val="FFFFF7"/>
              </a:gs>
              <a:gs pos="100000">
                <a:srgbClr val="FF0000">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1541" name="Rectangle 5"/>
          <p:cNvSpPr>
            <a:spLocks noChangeArrowheads="1"/>
          </p:cNvSpPr>
          <p:nvPr/>
        </p:nvSpPr>
        <p:spPr bwMode="auto">
          <a:xfrm>
            <a:off x="7769469" y="2441331"/>
            <a:ext cx="247650" cy="36933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1542" name="Line 6"/>
          <p:cNvSpPr>
            <a:spLocks noChangeShapeType="1"/>
          </p:cNvSpPr>
          <p:nvPr/>
        </p:nvSpPr>
        <p:spPr bwMode="auto">
          <a:xfrm>
            <a:off x="1444869" y="2574681"/>
            <a:ext cx="433754"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1544" name="Rectangle 8"/>
          <p:cNvSpPr>
            <a:spLocks noChangeArrowheads="1"/>
          </p:cNvSpPr>
          <p:nvPr/>
        </p:nvSpPr>
        <p:spPr bwMode="auto">
          <a:xfrm>
            <a:off x="3423139" y="2327031"/>
            <a:ext cx="155331" cy="36933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1545" name="Text Box 9"/>
          <p:cNvSpPr txBox="1">
            <a:spLocks noChangeArrowheads="1"/>
          </p:cNvSpPr>
          <p:nvPr/>
        </p:nvSpPr>
        <p:spPr bwMode="auto">
          <a:xfrm>
            <a:off x="2851639" y="2327031"/>
            <a:ext cx="568569" cy="504305"/>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677" b="1">
                <a:latin typeface="VNI-Helve" pitchFamily="2" charset="0"/>
              </a:rPr>
              <a:t>6</a:t>
            </a:r>
          </a:p>
        </p:txBody>
      </p:sp>
      <p:sp>
        <p:nvSpPr>
          <p:cNvPr id="321547" name="Rectangle 11"/>
          <p:cNvSpPr>
            <a:spLocks noChangeArrowheads="1"/>
          </p:cNvSpPr>
          <p:nvPr/>
        </p:nvSpPr>
        <p:spPr bwMode="auto">
          <a:xfrm>
            <a:off x="4406412" y="2327031"/>
            <a:ext cx="155331" cy="36933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1548" name="Text Box 12"/>
          <p:cNvSpPr txBox="1">
            <a:spLocks noChangeArrowheads="1"/>
          </p:cNvSpPr>
          <p:nvPr/>
        </p:nvSpPr>
        <p:spPr bwMode="auto">
          <a:xfrm>
            <a:off x="3842239" y="2327031"/>
            <a:ext cx="568569" cy="504305"/>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677" b="1">
                <a:latin typeface="VNI-Helve" pitchFamily="2" charset="0"/>
              </a:rPr>
              <a:t>5</a:t>
            </a:r>
          </a:p>
        </p:txBody>
      </p:sp>
      <p:sp>
        <p:nvSpPr>
          <p:cNvPr id="321550" name="Rectangle 14"/>
          <p:cNvSpPr>
            <a:spLocks noChangeArrowheads="1"/>
          </p:cNvSpPr>
          <p:nvPr/>
        </p:nvSpPr>
        <p:spPr bwMode="auto">
          <a:xfrm>
            <a:off x="5398477" y="2327031"/>
            <a:ext cx="153866" cy="36933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1551" name="Text Box 15"/>
          <p:cNvSpPr txBox="1">
            <a:spLocks noChangeArrowheads="1"/>
          </p:cNvSpPr>
          <p:nvPr/>
        </p:nvSpPr>
        <p:spPr bwMode="auto">
          <a:xfrm>
            <a:off x="4835770" y="2327031"/>
            <a:ext cx="567104" cy="504305"/>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677" b="1">
                <a:latin typeface="VNI-Helve" pitchFamily="2" charset="0"/>
              </a:rPr>
              <a:t>1</a:t>
            </a:r>
          </a:p>
        </p:txBody>
      </p:sp>
      <p:sp>
        <p:nvSpPr>
          <p:cNvPr id="321553" name="Rectangle 17"/>
          <p:cNvSpPr>
            <a:spLocks noChangeArrowheads="1"/>
          </p:cNvSpPr>
          <p:nvPr/>
        </p:nvSpPr>
        <p:spPr bwMode="auto">
          <a:xfrm>
            <a:off x="6380285" y="2327031"/>
            <a:ext cx="155331" cy="36933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1554" name="Text Box 18"/>
          <p:cNvSpPr txBox="1">
            <a:spLocks noChangeArrowheads="1"/>
          </p:cNvSpPr>
          <p:nvPr/>
        </p:nvSpPr>
        <p:spPr bwMode="auto">
          <a:xfrm>
            <a:off x="5816113" y="2327031"/>
            <a:ext cx="570034" cy="504305"/>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677" b="1">
                <a:latin typeface="VNI-Helve" pitchFamily="2" charset="0"/>
              </a:rPr>
              <a:t>8</a:t>
            </a:r>
          </a:p>
        </p:txBody>
      </p:sp>
      <p:sp>
        <p:nvSpPr>
          <p:cNvPr id="321556" name="Rectangle 20"/>
          <p:cNvSpPr>
            <a:spLocks noChangeArrowheads="1"/>
          </p:cNvSpPr>
          <p:nvPr/>
        </p:nvSpPr>
        <p:spPr bwMode="auto">
          <a:xfrm>
            <a:off x="7369420" y="2327031"/>
            <a:ext cx="155331" cy="36933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1557" name="Text Box 21"/>
          <p:cNvSpPr txBox="1">
            <a:spLocks noChangeArrowheads="1"/>
          </p:cNvSpPr>
          <p:nvPr/>
        </p:nvSpPr>
        <p:spPr bwMode="auto">
          <a:xfrm>
            <a:off x="6806712" y="2327031"/>
            <a:ext cx="567103" cy="504305"/>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677" b="1">
                <a:latin typeface="VNI-Helve" pitchFamily="2" charset="0"/>
              </a:rPr>
              <a:t>2</a:t>
            </a:r>
          </a:p>
        </p:txBody>
      </p:sp>
      <p:sp>
        <p:nvSpPr>
          <p:cNvPr id="321558" name="Line 22"/>
          <p:cNvSpPr>
            <a:spLocks noChangeShapeType="1"/>
          </p:cNvSpPr>
          <p:nvPr/>
        </p:nvSpPr>
        <p:spPr bwMode="auto">
          <a:xfrm>
            <a:off x="4484078" y="2574681"/>
            <a:ext cx="350227"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1559" name="Line 23"/>
          <p:cNvSpPr>
            <a:spLocks noChangeShapeType="1"/>
          </p:cNvSpPr>
          <p:nvPr/>
        </p:nvSpPr>
        <p:spPr bwMode="auto">
          <a:xfrm>
            <a:off x="5468816" y="2574681"/>
            <a:ext cx="350227"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1560" name="Line 24"/>
          <p:cNvSpPr>
            <a:spLocks noChangeShapeType="1"/>
          </p:cNvSpPr>
          <p:nvPr/>
        </p:nvSpPr>
        <p:spPr bwMode="auto">
          <a:xfrm>
            <a:off x="6460881" y="2574681"/>
            <a:ext cx="350226"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1561" name="Line 25"/>
          <p:cNvSpPr>
            <a:spLocks noChangeShapeType="1"/>
          </p:cNvSpPr>
          <p:nvPr/>
        </p:nvSpPr>
        <p:spPr bwMode="auto">
          <a:xfrm>
            <a:off x="7454412" y="2574681"/>
            <a:ext cx="350226"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1562" name="Text Box 26"/>
          <p:cNvSpPr txBox="1">
            <a:spLocks noChangeArrowheads="1"/>
          </p:cNvSpPr>
          <p:nvPr/>
        </p:nvSpPr>
        <p:spPr bwMode="auto">
          <a:xfrm>
            <a:off x="1115159" y="1900604"/>
            <a:ext cx="997926" cy="386862"/>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215" b="1">
                <a:solidFill>
                  <a:srgbClr val="080808"/>
                </a:solidFill>
                <a:latin typeface="VNI-Tekon" pitchFamily="2" charset="0"/>
              </a:rPr>
              <a:t>pHead</a:t>
            </a:r>
          </a:p>
        </p:txBody>
      </p:sp>
      <p:sp>
        <p:nvSpPr>
          <p:cNvPr id="321563" name="Text Box 27"/>
          <p:cNvSpPr txBox="1">
            <a:spLocks noChangeArrowheads="1"/>
          </p:cNvSpPr>
          <p:nvPr/>
        </p:nvSpPr>
        <p:spPr bwMode="auto">
          <a:xfrm>
            <a:off x="6167805" y="1633905"/>
            <a:ext cx="722434" cy="360485"/>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585"/>
              <a:t>pTail</a:t>
            </a:r>
          </a:p>
        </p:txBody>
      </p:sp>
      <p:sp>
        <p:nvSpPr>
          <p:cNvPr id="321564" name="Freeform 28"/>
          <p:cNvSpPr>
            <a:spLocks/>
          </p:cNvSpPr>
          <p:nvPr/>
        </p:nvSpPr>
        <p:spPr bwMode="auto">
          <a:xfrm>
            <a:off x="6938597" y="1929913"/>
            <a:ext cx="222738" cy="378069"/>
          </a:xfrm>
          <a:custGeom>
            <a:avLst/>
            <a:gdLst>
              <a:gd name="T0" fmla="*/ 0 w 198"/>
              <a:gd name="T1" fmla="*/ 0 h 315"/>
              <a:gd name="T2" fmla="*/ 165 w 198"/>
              <a:gd name="T3" fmla="*/ 105 h 315"/>
              <a:gd name="T4" fmla="*/ 195 w 198"/>
              <a:gd name="T5" fmla="*/ 315 h 315"/>
            </a:gdLst>
            <a:ahLst/>
            <a:cxnLst>
              <a:cxn ang="0">
                <a:pos x="T0" y="T1"/>
              </a:cxn>
              <a:cxn ang="0">
                <a:pos x="T2" y="T3"/>
              </a:cxn>
              <a:cxn ang="0">
                <a:pos x="T4" y="T5"/>
              </a:cxn>
            </a:cxnLst>
            <a:rect l="0" t="0" r="r" b="b"/>
            <a:pathLst>
              <a:path w="198" h="315">
                <a:moveTo>
                  <a:pt x="0" y="0"/>
                </a:moveTo>
                <a:cubicBezTo>
                  <a:pt x="66" y="26"/>
                  <a:pt x="132" y="53"/>
                  <a:pt x="165" y="105"/>
                </a:cubicBezTo>
                <a:cubicBezTo>
                  <a:pt x="198" y="157"/>
                  <a:pt x="196" y="236"/>
                  <a:pt x="195" y="315"/>
                </a:cubicBezTo>
              </a:path>
            </a:pathLst>
          </a:custGeom>
          <a:noFill/>
          <a:ln w="63500">
            <a:solidFill>
              <a:srgbClr val="3366FF"/>
            </a:solidFill>
            <a:round/>
            <a:headEnd/>
            <a:tailEnd type="stealth" w="med" len="med"/>
          </a:ln>
          <a:extLst>
            <a:ext uri="{909E8E84-426E-40DD-AFC4-6F175D3DCCD1}">
              <a14:hiddenFill xmlns:a14="http://schemas.microsoft.com/office/drawing/2010/main">
                <a:solidFill>
                  <a:schemeClr val="folHlink"/>
                </a:solidFill>
              </a14:hiddenFill>
            </a:ext>
          </a:extLst>
        </p:spPr>
        <p:txBody>
          <a:bodyPr/>
          <a:lstStyle/>
          <a:p>
            <a:endParaRPr lang="en-US"/>
          </a:p>
        </p:txBody>
      </p:sp>
      <p:sp>
        <p:nvSpPr>
          <p:cNvPr id="321566" name="Rectangle 30"/>
          <p:cNvSpPr>
            <a:spLocks noChangeArrowheads="1"/>
          </p:cNvSpPr>
          <p:nvPr/>
        </p:nvSpPr>
        <p:spPr bwMode="auto">
          <a:xfrm>
            <a:off x="2429608" y="2327031"/>
            <a:ext cx="155331" cy="36933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1567" name="Text Box 31"/>
          <p:cNvSpPr txBox="1">
            <a:spLocks noChangeArrowheads="1"/>
          </p:cNvSpPr>
          <p:nvPr/>
        </p:nvSpPr>
        <p:spPr bwMode="auto">
          <a:xfrm>
            <a:off x="1858108" y="2327031"/>
            <a:ext cx="568569" cy="504305"/>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677" b="1">
                <a:latin typeface="VNI-Helve" pitchFamily="2" charset="0"/>
              </a:rPr>
              <a:t>4</a:t>
            </a:r>
          </a:p>
        </p:txBody>
      </p:sp>
      <p:sp>
        <p:nvSpPr>
          <p:cNvPr id="321568" name="Line 32"/>
          <p:cNvSpPr>
            <a:spLocks noChangeShapeType="1"/>
          </p:cNvSpPr>
          <p:nvPr/>
        </p:nvSpPr>
        <p:spPr bwMode="auto">
          <a:xfrm>
            <a:off x="3492012" y="2574681"/>
            <a:ext cx="350226"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1569" name="Line 33"/>
          <p:cNvSpPr>
            <a:spLocks noChangeShapeType="1"/>
          </p:cNvSpPr>
          <p:nvPr/>
        </p:nvSpPr>
        <p:spPr bwMode="auto">
          <a:xfrm>
            <a:off x="2499947" y="2574681"/>
            <a:ext cx="350227" cy="0"/>
          </a:xfrm>
          <a:prstGeom prst="line">
            <a:avLst/>
          </a:prstGeom>
          <a:noFill/>
          <a:ln w="952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nvGrpSpPr>
          <p:cNvPr id="321612" name="Group 76"/>
          <p:cNvGrpSpPr>
            <a:grpSpLocks/>
          </p:cNvGrpSpPr>
          <p:nvPr/>
        </p:nvGrpSpPr>
        <p:grpSpPr bwMode="auto">
          <a:xfrm>
            <a:off x="2337289" y="3429000"/>
            <a:ext cx="2101362" cy="496766"/>
            <a:chOff x="1595" y="2160"/>
            <a:chExt cx="1434" cy="339"/>
          </a:xfrm>
        </p:grpSpPr>
        <p:sp>
          <p:nvSpPr>
            <p:cNvPr id="321570" name="Text Box 34"/>
            <p:cNvSpPr txBox="1">
              <a:spLocks noChangeArrowheads="1"/>
            </p:cNvSpPr>
            <p:nvPr/>
          </p:nvSpPr>
          <p:spPr bwMode="auto">
            <a:xfrm>
              <a:off x="1595" y="2221"/>
              <a:ext cx="494" cy="245"/>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215" b="1">
                  <a:solidFill>
                    <a:srgbClr val="080808"/>
                  </a:solidFill>
                </a:rPr>
                <a:t>X =</a:t>
              </a:r>
            </a:p>
          </p:txBody>
        </p:sp>
        <p:grpSp>
          <p:nvGrpSpPr>
            <p:cNvPr id="321571" name="Group 35"/>
            <p:cNvGrpSpPr>
              <a:grpSpLocks/>
            </p:cNvGrpSpPr>
            <p:nvPr/>
          </p:nvGrpSpPr>
          <p:grpSpPr bwMode="auto">
            <a:xfrm>
              <a:off x="2341" y="2160"/>
              <a:ext cx="688" cy="339"/>
              <a:chOff x="1755" y="3866"/>
              <a:chExt cx="899" cy="414"/>
            </a:xfrm>
          </p:grpSpPr>
          <p:grpSp>
            <p:nvGrpSpPr>
              <p:cNvPr id="321572" name="Group 36"/>
              <p:cNvGrpSpPr>
                <a:grpSpLocks/>
              </p:cNvGrpSpPr>
              <p:nvPr/>
            </p:nvGrpSpPr>
            <p:grpSpPr bwMode="auto">
              <a:xfrm>
                <a:off x="1755" y="3866"/>
                <a:ext cx="648" cy="414"/>
                <a:chOff x="2640" y="2681"/>
                <a:chExt cx="648" cy="414"/>
              </a:xfrm>
            </p:grpSpPr>
            <p:sp>
              <p:nvSpPr>
                <p:cNvPr id="321573" name="Rectangle 37"/>
                <p:cNvSpPr>
                  <a:spLocks noChangeArrowheads="1"/>
                </p:cNvSpPr>
                <p:nvPr/>
              </p:nvSpPr>
              <p:spPr bwMode="auto">
                <a:xfrm>
                  <a:off x="3150" y="2681"/>
                  <a:ext cx="138" cy="414"/>
                </a:xfrm>
                <a:prstGeom prst="rect">
                  <a:avLst/>
                </a:prstGeom>
                <a:solidFill>
                  <a:srgbClr val="FFFF99"/>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3262" rIns="0" bIns="0"/>
                <a:lstStyle/>
                <a:p>
                  <a:endParaRPr lang="en-US"/>
                </a:p>
              </p:txBody>
            </p:sp>
            <p:sp>
              <p:nvSpPr>
                <p:cNvPr id="321574" name="Text Box 38"/>
                <p:cNvSpPr txBox="1">
                  <a:spLocks noChangeArrowheads="1"/>
                </p:cNvSpPr>
                <p:nvPr/>
              </p:nvSpPr>
              <p:spPr bwMode="auto">
                <a:xfrm>
                  <a:off x="2640" y="2681"/>
                  <a:ext cx="507" cy="414"/>
                </a:xfrm>
                <a:prstGeom prst="rect">
                  <a:avLst/>
                </a:prstGeom>
                <a:solidFill>
                  <a:srgbClr val="FFFF99"/>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3262" rIns="0" bIns="0"/>
                <a:lstStyle/>
                <a:p>
                  <a:pPr algn="ctr" eaLnBrk="0" hangingPunct="0"/>
                  <a:r>
                    <a:rPr lang="en-US" sz="2215" b="1">
                      <a:latin typeface="VNI-Tekon" pitchFamily="2" charset="0"/>
                    </a:rPr>
                    <a:t>4</a:t>
                  </a:r>
                </a:p>
              </p:txBody>
            </p:sp>
          </p:grpSp>
          <p:sp>
            <p:nvSpPr>
              <p:cNvPr id="321575" name="Line 39"/>
              <p:cNvSpPr>
                <a:spLocks noChangeShapeType="1"/>
              </p:cNvSpPr>
              <p:nvPr/>
            </p:nvSpPr>
            <p:spPr bwMode="auto">
              <a:xfrm>
                <a:off x="2342" y="4073"/>
                <a:ext cx="312"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grpSp>
      </p:grpSp>
      <p:sp>
        <p:nvSpPr>
          <p:cNvPr id="321611" name="Text Box 75"/>
          <p:cNvSpPr txBox="1">
            <a:spLocks noChangeArrowheads="1"/>
          </p:cNvSpPr>
          <p:nvPr/>
        </p:nvSpPr>
        <p:spPr bwMode="auto">
          <a:xfrm>
            <a:off x="716574" y="1101969"/>
            <a:ext cx="8160726" cy="490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Ø"/>
            </a:pPr>
            <a:r>
              <a:rPr lang="en-US" sz="2585"/>
              <a:t>Cho danh sách liên kết gồm các phần tử sau:</a:t>
            </a:r>
          </a:p>
        </p:txBody>
      </p:sp>
      <p:grpSp>
        <p:nvGrpSpPr>
          <p:cNvPr id="321619" name="Group 83"/>
          <p:cNvGrpSpPr>
            <a:grpSpLocks/>
          </p:cNvGrpSpPr>
          <p:nvPr/>
        </p:nvGrpSpPr>
        <p:grpSpPr bwMode="auto">
          <a:xfrm>
            <a:off x="870439" y="3761643"/>
            <a:ext cx="4756638" cy="1094642"/>
            <a:chOff x="594" y="2387"/>
            <a:chExt cx="3246" cy="747"/>
          </a:xfrm>
        </p:grpSpPr>
        <p:grpSp>
          <p:nvGrpSpPr>
            <p:cNvPr id="321596" name="Group 60"/>
            <p:cNvGrpSpPr>
              <a:grpSpLocks/>
            </p:cNvGrpSpPr>
            <p:nvPr/>
          </p:nvGrpSpPr>
          <p:grpSpPr bwMode="auto">
            <a:xfrm>
              <a:off x="2873" y="2795"/>
              <a:ext cx="672" cy="339"/>
              <a:chOff x="4409" y="4331"/>
              <a:chExt cx="877" cy="414"/>
            </a:xfrm>
          </p:grpSpPr>
          <p:grpSp>
            <p:nvGrpSpPr>
              <p:cNvPr id="321597" name="Group 61"/>
              <p:cNvGrpSpPr>
                <a:grpSpLocks/>
              </p:cNvGrpSpPr>
              <p:nvPr/>
            </p:nvGrpSpPr>
            <p:grpSpPr bwMode="auto">
              <a:xfrm>
                <a:off x="4409" y="4331"/>
                <a:ext cx="640" cy="414"/>
                <a:chOff x="4409" y="2681"/>
                <a:chExt cx="640" cy="414"/>
              </a:xfrm>
            </p:grpSpPr>
            <p:sp>
              <p:nvSpPr>
                <p:cNvPr id="321598" name="Rectangle 62"/>
                <p:cNvSpPr>
                  <a:spLocks noChangeArrowheads="1"/>
                </p:cNvSpPr>
                <p:nvPr/>
              </p:nvSpPr>
              <p:spPr bwMode="auto">
                <a:xfrm>
                  <a:off x="4911" y="2681"/>
                  <a:ext cx="138" cy="414"/>
                </a:xfrm>
                <a:prstGeom prst="rect">
                  <a:avLst/>
                </a:prstGeom>
                <a:solidFill>
                  <a:srgbClr val="000099"/>
                </a:solidFill>
                <a:ln w="381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21599" name="Text Box 63"/>
                <p:cNvSpPr txBox="1">
                  <a:spLocks noChangeArrowheads="1"/>
                </p:cNvSpPr>
                <p:nvPr/>
              </p:nvSpPr>
              <p:spPr bwMode="auto">
                <a:xfrm>
                  <a:off x="4409" y="2681"/>
                  <a:ext cx="506" cy="414"/>
                </a:xfrm>
                <a:prstGeom prst="rect">
                  <a:avLst/>
                </a:prstGeom>
                <a:solidFill>
                  <a:srgbClr val="000099"/>
                </a:solidFill>
                <a:ln w="381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sz="2215" b="1">
                      <a:solidFill>
                        <a:schemeClr val="bg1"/>
                      </a:solidFill>
                      <a:latin typeface="VNI-Tekon" pitchFamily="2" charset="0"/>
                    </a:rPr>
                    <a:t>2</a:t>
                  </a:r>
                </a:p>
              </p:txBody>
            </p:sp>
          </p:grpSp>
          <p:sp>
            <p:nvSpPr>
              <p:cNvPr id="321600" name="Line 64"/>
              <p:cNvSpPr>
                <a:spLocks noChangeShapeType="1"/>
              </p:cNvSpPr>
              <p:nvPr/>
            </p:nvSpPr>
            <p:spPr bwMode="auto">
              <a:xfrm>
                <a:off x="4974" y="4538"/>
                <a:ext cx="312" cy="0"/>
              </a:xfrm>
              <a:prstGeom prst="line">
                <a:avLst/>
              </a:prstGeom>
              <a:noFill/>
              <a:ln w="38100">
                <a:solidFill>
                  <a:srgbClr val="FF0000"/>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321601" name="Text Box 65"/>
            <p:cNvSpPr txBox="1">
              <a:spLocks noChangeArrowheads="1"/>
            </p:cNvSpPr>
            <p:nvPr/>
          </p:nvSpPr>
          <p:spPr bwMode="auto">
            <a:xfrm>
              <a:off x="594" y="2840"/>
              <a:ext cx="848" cy="261"/>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215" b="1">
                  <a:solidFill>
                    <a:srgbClr val="080808"/>
                  </a:solidFill>
                </a:rPr>
                <a:t>L</a:t>
              </a:r>
              <a:r>
                <a:rPr lang="en-US" sz="2215" b="1" baseline="-25000">
                  <a:solidFill>
                    <a:srgbClr val="080808"/>
                  </a:solidFill>
                </a:rPr>
                <a:t>1 </a:t>
              </a:r>
              <a:r>
                <a:rPr lang="en-US" sz="2215" b="1">
                  <a:solidFill>
                    <a:srgbClr val="080808"/>
                  </a:solidFill>
                </a:rPr>
                <a:t>(</a:t>
              </a:r>
              <a:r>
                <a:rPr lang="en-US" sz="2215" b="1">
                  <a:solidFill>
                    <a:srgbClr val="080808"/>
                  </a:solidFill>
                  <a:sym typeface="Symbol" pitchFamily="18" charset="2"/>
                </a:rPr>
                <a:t></a:t>
              </a:r>
              <a:r>
                <a:rPr lang="en-US" sz="2215" b="1">
                  <a:solidFill>
                    <a:srgbClr val="080808"/>
                  </a:solidFill>
                </a:rPr>
                <a:t>X)</a:t>
              </a:r>
            </a:p>
          </p:txBody>
        </p:sp>
        <p:grpSp>
          <p:nvGrpSpPr>
            <p:cNvPr id="321602" name="Group 66"/>
            <p:cNvGrpSpPr>
              <a:grpSpLocks/>
            </p:cNvGrpSpPr>
            <p:nvPr/>
          </p:nvGrpSpPr>
          <p:grpSpPr bwMode="auto">
            <a:xfrm>
              <a:off x="2208" y="2795"/>
              <a:ext cx="671" cy="339"/>
              <a:chOff x="4409" y="4331"/>
              <a:chExt cx="877" cy="414"/>
            </a:xfrm>
          </p:grpSpPr>
          <p:grpSp>
            <p:nvGrpSpPr>
              <p:cNvPr id="321603" name="Group 67"/>
              <p:cNvGrpSpPr>
                <a:grpSpLocks/>
              </p:cNvGrpSpPr>
              <p:nvPr/>
            </p:nvGrpSpPr>
            <p:grpSpPr bwMode="auto">
              <a:xfrm>
                <a:off x="4409" y="4331"/>
                <a:ext cx="640" cy="414"/>
                <a:chOff x="4409" y="2681"/>
                <a:chExt cx="640" cy="414"/>
              </a:xfrm>
            </p:grpSpPr>
            <p:sp>
              <p:nvSpPr>
                <p:cNvPr id="321604" name="Rectangle 68"/>
                <p:cNvSpPr>
                  <a:spLocks noChangeArrowheads="1"/>
                </p:cNvSpPr>
                <p:nvPr/>
              </p:nvSpPr>
              <p:spPr bwMode="auto">
                <a:xfrm>
                  <a:off x="4911" y="2681"/>
                  <a:ext cx="138" cy="414"/>
                </a:xfrm>
                <a:prstGeom prst="rect">
                  <a:avLst/>
                </a:prstGeom>
                <a:solidFill>
                  <a:srgbClr val="000099"/>
                </a:solidFill>
                <a:ln w="381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21605" name="Text Box 69"/>
                <p:cNvSpPr txBox="1">
                  <a:spLocks noChangeArrowheads="1"/>
                </p:cNvSpPr>
                <p:nvPr/>
              </p:nvSpPr>
              <p:spPr bwMode="auto">
                <a:xfrm>
                  <a:off x="4409" y="2681"/>
                  <a:ext cx="506" cy="414"/>
                </a:xfrm>
                <a:prstGeom prst="rect">
                  <a:avLst/>
                </a:prstGeom>
                <a:solidFill>
                  <a:srgbClr val="000099"/>
                </a:solidFill>
                <a:ln w="381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sz="2215" b="1">
                      <a:solidFill>
                        <a:schemeClr val="bg1"/>
                      </a:solidFill>
                      <a:latin typeface="VNI-Tekon" pitchFamily="2" charset="0"/>
                    </a:rPr>
                    <a:t>1</a:t>
                  </a:r>
                </a:p>
              </p:txBody>
            </p:sp>
          </p:grpSp>
          <p:sp>
            <p:nvSpPr>
              <p:cNvPr id="321606" name="Line 70"/>
              <p:cNvSpPr>
                <a:spLocks noChangeShapeType="1"/>
              </p:cNvSpPr>
              <p:nvPr/>
            </p:nvSpPr>
            <p:spPr bwMode="auto">
              <a:xfrm>
                <a:off x="4974" y="4538"/>
                <a:ext cx="312" cy="0"/>
              </a:xfrm>
              <a:prstGeom prst="line">
                <a:avLst/>
              </a:prstGeom>
              <a:noFill/>
              <a:ln w="38100">
                <a:solidFill>
                  <a:srgbClr val="FF0000"/>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321607" name="Oval 71"/>
            <p:cNvSpPr>
              <a:spLocks noChangeArrowheads="1"/>
            </p:cNvSpPr>
            <p:nvPr/>
          </p:nvSpPr>
          <p:spPr bwMode="auto">
            <a:xfrm>
              <a:off x="1769" y="2848"/>
              <a:ext cx="254" cy="233"/>
            </a:xfrm>
            <a:prstGeom prst="ellipse">
              <a:avLst/>
            </a:prstGeom>
            <a:solidFill>
              <a:srgbClr val="000099"/>
            </a:solidFill>
            <a:ln w="38100" algn="ctr">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21608" name="Line 72"/>
            <p:cNvSpPr>
              <a:spLocks noChangeShapeType="1"/>
            </p:cNvSpPr>
            <p:nvPr/>
          </p:nvSpPr>
          <p:spPr bwMode="auto">
            <a:xfrm>
              <a:off x="1903" y="2965"/>
              <a:ext cx="296"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1609" name="Text Box 73"/>
            <p:cNvSpPr txBox="1">
              <a:spLocks noChangeArrowheads="1"/>
            </p:cNvSpPr>
            <p:nvPr/>
          </p:nvSpPr>
          <p:spPr bwMode="auto">
            <a:xfrm>
              <a:off x="1487" y="2478"/>
              <a:ext cx="862" cy="408"/>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3323" b="1" baseline="-25000">
                  <a:latin typeface="VNI-Times" pitchFamily="2" charset="0"/>
                </a:rPr>
                <a:t>pHead</a:t>
              </a:r>
            </a:p>
          </p:txBody>
        </p:sp>
        <p:sp>
          <p:nvSpPr>
            <p:cNvPr id="321610" name="Rectangle 74"/>
            <p:cNvSpPr>
              <a:spLocks noChangeArrowheads="1"/>
            </p:cNvSpPr>
            <p:nvPr/>
          </p:nvSpPr>
          <p:spPr bwMode="auto">
            <a:xfrm>
              <a:off x="3544" y="2874"/>
              <a:ext cx="169" cy="181"/>
            </a:xfrm>
            <a:prstGeom prst="rect">
              <a:avLst/>
            </a:prstGeom>
            <a:solidFill>
              <a:srgbClr val="000099"/>
            </a:solidFill>
            <a:ln w="38100">
              <a:solidFill>
                <a:srgbClr val="FF0000"/>
              </a:solidFill>
              <a:miter lim="800000"/>
              <a:headEnd/>
              <a:tailEnd/>
            </a:ln>
          </p:spPr>
          <p:txBody>
            <a:bodyPr/>
            <a:lstStyle/>
            <a:p>
              <a:endParaRPr lang="en-US"/>
            </a:p>
          </p:txBody>
        </p:sp>
        <p:sp>
          <p:nvSpPr>
            <p:cNvPr id="321615" name="Text Box 79"/>
            <p:cNvSpPr txBox="1">
              <a:spLocks noChangeArrowheads="1"/>
            </p:cNvSpPr>
            <p:nvPr/>
          </p:nvSpPr>
          <p:spPr bwMode="auto">
            <a:xfrm>
              <a:off x="3347" y="2387"/>
              <a:ext cx="493" cy="246"/>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585"/>
                <a:t>pTail</a:t>
              </a:r>
            </a:p>
          </p:txBody>
        </p:sp>
        <p:sp>
          <p:nvSpPr>
            <p:cNvPr id="321616" name="Freeform 80"/>
            <p:cNvSpPr>
              <a:spLocks/>
            </p:cNvSpPr>
            <p:nvPr/>
          </p:nvSpPr>
          <p:spPr bwMode="auto">
            <a:xfrm flipH="1">
              <a:off x="3029" y="2478"/>
              <a:ext cx="318" cy="303"/>
            </a:xfrm>
            <a:custGeom>
              <a:avLst/>
              <a:gdLst>
                <a:gd name="T0" fmla="*/ 0 w 198"/>
                <a:gd name="T1" fmla="*/ 0 h 315"/>
                <a:gd name="T2" fmla="*/ 165 w 198"/>
                <a:gd name="T3" fmla="*/ 105 h 315"/>
                <a:gd name="T4" fmla="*/ 195 w 198"/>
                <a:gd name="T5" fmla="*/ 315 h 315"/>
              </a:gdLst>
              <a:ahLst/>
              <a:cxnLst>
                <a:cxn ang="0">
                  <a:pos x="T0" y="T1"/>
                </a:cxn>
                <a:cxn ang="0">
                  <a:pos x="T2" y="T3"/>
                </a:cxn>
                <a:cxn ang="0">
                  <a:pos x="T4" y="T5"/>
                </a:cxn>
              </a:cxnLst>
              <a:rect l="0" t="0" r="r" b="b"/>
              <a:pathLst>
                <a:path w="198" h="315">
                  <a:moveTo>
                    <a:pt x="0" y="0"/>
                  </a:moveTo>
                  <a:cubicBezTo>
                    <a:pt x="66" y="26"/>
                    <a:pt x="132" y="53"/>
                    <a:pt x="165" y="105"/>
                  </a:cubicBezTo>
                  <a:cubicBezTo>
                    <a:pt x="198" y="157"/>
                    <a:pt x="196" y="236"/>
                    <a:pt x="195" y="315"/>
                  </a:cubicBezTo>
                </a:path>
              </a:pathLst>
            </a:custGeom>
            <a:noFill/>
            <a:ln w="63500">
              <a:solidFill>
                <a:srgbClr val="3366FF"/>
              </a:solidFill>
              <a:round/>
              <a:headEnd/>
              <a:tailEnd type="stealth" w="med" len="med"/>
            </a:ln>
            <a:extLst>
              <a:ext uri="{909E8E84-426E-40DD-AFC4-6F175D3DCCD1}">
                <a14:hiddenFill xmlns:a14="http://schemas.microsoft.com/office/drawing/2010/main">
                  <a:solidFill>
                    <a:schemeClr val="folHlink"/>
                  </a:solidFill>
                </a14:hiddenFill>
              </a:ext>
            </a:extLst>
          </p:spPr>
          <p:txBody>
            <a:bodyPr/>
            <a:lstStyle/>
            <a:p>
              <a:endParaRPr lang="en-US"/>
            </a:p>
          </p:txBody>
        </p:sp>
      </p:grpSp>
      <p:grpSp>
        <p:nvGrpSpPr>
          <p:cNvPr id="321620" name="Group 84"/>
          <p:cNvGrpSpPr>
            <a:grpSpLocks/>
          </p:cNvGrpSpPr>
          <p:nvPr/>
        </p:nvGrpSpPr>
        <p:grpSpPr bwMode="auto">
          <a:xfrm>
            <a:off x="915866" y="4846028"/>
            <a:ext cx="5841023" cy="1204546"/>
            <a:chOff x="625" y="3127"/>
            <a:chExt cx="3986" cy="822"/>
          </a:xfrm>
        </p:grpSpPr>
        <p:sp>
          <p:nvSpPr>
            <p:cNvPr id="321576" name="Rectangle 40"/>
            <p:cNvSpPr>
              <a:spLocks noChangeArrowheads="1"/>
            </p:cNvSpPr>
            <p:nvPr/>
          </p:nvSpPr>
          <p:spPr bwMode="auto">
            <a:xfrm>
              <a:off x="4221" y="3621"/>
              <a:ext cx="169" cy="25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nvGrpSpPr>
            <p:cNvPr id="321577" name="Group 41"/>
            <p:cNvGrpSpPr>
              <a:grpSpLocks/>
            </p:cNvGrpSpPr>
            <p:nvPr/>
          </p:nvGrpSpPr>
          <p:grpSpPr bwMode="auto">
            <a:xfrm>
              <a:off x="2873" y="3546"/>
              <a:ext cx="677" cy="344"/>
              <a:chOff x="3524" y="4331"/>
              <a:chExt cx="884" cy="420"/>
            </a:xfrm>
          </p:grpSpPr>
          <p:grpSp>
            <p:nvGrpSpPr>
              <p:cNvPr id="321578" name="Group 42"/>
              <p:cNvGrpSpPr>
                <a:grpSpLocks/>
              </p:cNvGrpSpPr>
              <p:nvPr/>
            </p:nvGrpSpPr>
            <p:grpSpPr bwMode="auto">
              <a:xfrm>
                <a:off x="3524" y="4331"/>
                <a:ext cx="641" cy="420"/>
                <a:chOff x="3524" y="2681"/>
                <a:chExt cx="641" cy="420"/>
              </a:xfrm>
            </p:grpSpPr>
            <p:sp>
              <p:nvSpPr>
                <p:cNvPr id="321579" name="Rectangle 43"/>
                <p:cNvSpPr>
                  <a:spLocks noChangeArrowheads="1"/>
                </p:cNvSpPr>
                <p:nvPr/>
              </p:nvSpPr>
              <p:spPr bwMode="auto">
                <a:xfrm>
                  <a:off x="4026" y="2681"/>
                  <a:ext cx="139" cy="30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1580" name="Text Box 44"/>
                <p:cNvSpPr txBox="1">
                  <a:spLocks noChangeArrowheads="1"/>
                </p:cNvSpPr>
                <p:nvPr/>
              </p:nvSpPr>
              <p:spPr bwMode="auto">
                <a:xfrm>
                  <a:off x="3524" y="2681"/>
                  <a:ext cx="507" cy="420"/>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677" b="1">
                      <a:latin typeface="VNI-Helve" pitchFamily="2" charset="0"/>
                    </a:rPr>
                    <a:t>5</a:t>
                  </a:r>
                </a:p>
              </p:txBody>
            </p:sp>
          </p:grpSp>
          <p:sp>
            <p:nvSpPr>
              <p:cNvPr id="321581" name="Line 45"/>
              <p:cNvSpPr>
                <a:spLocks noChangeShapeType="1"/>
              </p:cNvSpPr>
              <p:nvPr/>
            </p:nvSpPr>
            <p:spPr bwMode="auto">
              <a:xfrm>
                <a:off x="4096" y="4538"/>
                <a:ext cx="312" cy="0"/>
              </a:xfrm>
              <a:prstGeom prst="line">
                <a:avLst/>
              </a:prstGeom>
              <a:noFill/>
              <a:ln w="952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321582" name="Group 46"/>
            <p:cNvGrpSpPr>
              <a:grpSpLocks/>
            </p:cNvGrpSpPr>
            <p:nvPr/>
          </p:nvGrpSpPr>
          <p:grpSpPr bwMode="auto">
            <a:xfrm>
              <a:off x="3542" y="3546"/>
              <a:ext cx="680" cy="344"/>
              <a:chOff x="5283" y="4331"/>
              <a:chExt cx="888" cy="420"/>
            </a:xfrm>
          </p:grpSpPr>
          <p:grpSp>
            <p:nvGrpSpPr>
              <p:cNvPr id="321583" name="Group 47"/>
              <p:cNvGrpSpPr>
                <a:grpSpLocks/>
              </p:cNvGrpSpPr>
              <p:nvPr/>
            </p:nvGrpSpPr>
            <p:grpSpPr bwMode="auto">
              <a:xfrm>
                <a:off x="5283" y="4331"/>
                <a:ext cx="642" cy="420"/>
                <a:chOff x="5283" y="2681"/>
                <a:chExt cx="642" cy="420"/>
              </a:xfrm>
            </p:grpSpPr>
            <p:sp>
              <p:nvSpPr>
                <p:cNvPr id="321584" name="Rectangle 48"/>
                <p:cNvSpPr>
                  <a:spLocks noChangeArrowheads="1"/>
                </p:cNvSpPr>
                <p:nvPr/>
              </p:nvSpPr>
              <p:spPr bwMode="auto">
                <a:xfrm>
                  <a:off x="5786" y="2681"/>
                  <a:ext cx="139" cy="30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1585" name="Text Box 49"/>
                <p:cNvSpPr txBox="1">
                  <a:spLocks noChangeArrowheads="1"/>
                </p:cNvSpPr>
                <p:nvPr/>
              </p:nvSpPr>
              <p:spPr bwMode="auto">
                <a:xfrm>
                  <a:off x="5283" y="2681"/>
                  <a:ext cx="508" cy="420"/>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677" b="1">
                      <a:latin typeface="VNI-Helve" pitchFamily="2" charset="0"/>
                    </a:rPr>
                    <a:t>8</a:t>
                  </a:r>
                </a:p>
              </p:txBody>
            </p:sp>
          </p:grpSp>
          <p:sp>
            <p:nvSpPr>
              <p:cNvPr id="321586" name="Line 50"/>
              <p:cNvSpPr>
                <a:spLocks noChangeShapeType="1"/>
              </p:cNvSpPr>
              <p:nvPr/>
            </p:nvSpPr>
            <p:spPr bwMode="auto">
              <a:xfrm>
                <a:off x="5859" y="4538"/>
                <a:ext cx="312" cy="0"/>
              </a:xfrm>
              <a:prstGeom prst="line">
                <a:avLst/>
              </a:prstGeom>
              <a:noFill/>
              <a:ln w="952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321587" name="Oval 51"/>
            <p:cNvSpPr>
              <a:spLocks noChangeArrowheads="1"/>
            </p:cNvSpPr>
            <p:nvPr/>
          </p:nvSpPr>
          <p:spPr bwMode="auto">
            <a:xfrm>
              <a:off x="1769" y="3595"/>
              <a:ext cx="254" cy="354"/>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1588" name="Line 52"/>
            <p:cNvSpPr>
              <a:spLocks noChangeShapeType="1"/>
            </p:cNvSpPr>
            <p:nvPr/>
          </p:nvSpPr>
          <p:spPr bwMode="auto">
            <a:xfrm>
              <a:off x="1903" y="3712"/>
              <a:ext cx="296"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1589" name="Text Box 53"/>
            <p:cNvSpPr txBox="1">
              <a:spLocks noChangeArrowheads="1"/>
            </p:cNvSpPr>
            <p:nvPr/>
          </p:nvSpPr>
          <p:spPr bwMode="auto">
            <a:xfrm>
              <a:off x="1532" y="3294"/>
              <a:ext cx="681" cy="272"/>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215" b="1">
                  <a:solidFill>
                    <a:srgbClr val="080808"/>
                  </a:solidFill>
                </a:rPr>
                <a:t>pHead</a:t>
              </a:r>
              <a:endParaRPr lang="en-US" sz="2215" b="1" baseline="-25000">
                <a:solidFill>
                  <a:srgbClr val="080808"/>
                </a:solidFill>
              </a:endParaRPr>
            </a:p>
          </p:txBody>
        </p:sp>
        <p:grpSp>
          <p:nvGrpSpPr>
            <p:cNvPr id="321590" name="Group 54"/>
            <p:cNvGrpSpPr>
              <a:grpSpLocks/>
            </p:cNvGrpSpPr>
            <p:nvPr/>
          </p:nvGrpSpPr>
          <p:grpSpPr bwMode="auto">
            <a:xfrm>
              <a:off x="2197" y="3546"/>
              <a:ext cx="676" cy="344"/>
              <a:chOff x="2640" y="4331"/>
              <a:chExt cx="884" cy="420"/>
            </a:xfrm>
          </p:grpSpPr>
          <p:grpSp>
            <p:nvGrpSpPr>
              <p:cNvPr id="321591" name="Group 55"/>
              <p:cNvGrpSpPr>
                <a:grpSpLocks/>
              </p:cNvGrpSpPr>
              <p:nvPr/>
            </p:nvGrpSpPr>
            <p:grpSpPr bwMode="auto">
              <a:xfrm>
                <a:off x="2640" y="4331"/>
                <a:ext cx="648" cy="420"/>
                <a:chOff x="2640" y="2681"/>
                <a:chExt cx="648" cy="420"/>
              </a:xfrm>
            </p:grpSpPr>
            <p:sp>
              <p:nvSpPr>
                <p:cNvPr id="321592" name="Rectangle 56"/>
                <p:cNvSpPr>
                  <a:spLocks noChangeArrowheads="1"/>
                </p:cNvSpPr>
                <p:nvPr/>
              </p:nvSpPr>
              <p:spPr bwMode="auto">
                <a:xfrm>
                  <a:off x="3150" y="2681"/>
                  <a:ext cx="138" cy="30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1593" name="Text Box 57"/>
                <p:cNvSpPr txBox="1">
                  <a:spLocks noChangeArrowheads="1"/>
                </p:cNvSpPr>
                <p:nvPr/>
              </p:nvSpPr>
              <p:spPr bwMode="auto">
                <a:xfrm>
                  <a:off x="2640" y="2681"/>
                  <a:ext cx="507" cy="420"/>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677" b="1">
                      <a:latin typeface="VNI-Helve" pitchFamily="2" charset="0"/>
                    </a:rPr>
                    <a:t>6</a:t>
                  </a:r>
                </a:p>
              </p:txBody>
            </p:sp>
          </p:grpSp>
          <p:sp>
            <p:nvSpPr>
              <p:cNvPr id="321594" name="Line 58"/>
              <p:cNvSpPr>
                <a:spLocks noChangeShapeType="1"/>
              </p:cNvSpPr>
              <p:nvPr/>
            </p:nvSpPr>
            <p:spPr bwMode="auto">
              <a:xfrm>
                <a:off x="3212" y="4538"/>
                <a:ext cx="312" cy="0"/>
              </a:xfrm>
              <a:prstGeom prst="line">
                <a:avLst/>
              </a:prstGeom>
              <a:noFill/>
              <a:ln w="952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321595" name="Text Box 59"/>
            <p:cNvSpPr txBox="1">
              <a:spLocks noChangeArrowheads="1"/>
            </p:cNvSpPr>
            <p:nvPr/>
          </p:nvSpPr>
          <p:spPr bwMode="auto">
            <a:xfrm>
              <a:off x="625" y="3566"/>
              <a:ext cx="848" cy="239"/>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215" b="1">
                  <a:solidFill>
                    <a:srgbClr val="080808"/>
                  </a:solidFill>
                </a:rPr>
                <a:t>L</a:t>
              </a:r>
              <a:r>
                <a:rPr lang="en-US" sz="2215" b="1" baseline="-25000">
                  <a:solidFill>
                    <a:srgbClr val="080808"/>
                  </a:solidFill>
                </a:rPr>
                <a:t>2</a:t>
              </a:r>
              <a:r>
                <a:rPr lang="en-US" sz="2215" b="1">
                  <a:solidFill>
                    <a:srgbClr val="080808"/>
                  </a:solidFill>
                </a:rPr>
                <a:t> (&gt;X)</a:t>
              </a:r>
            </a:p>
          </p:txBody>
        </p:sp>
        <p:sp>
          <p:nvSpPr>
            <p:cNvPr id="321617" name="Text Box 81"/>
            <p:cNvSpPr txBox="1">
              <a:spLocks noChangeArrowheads="1"/>
            </p:cNvSpPr>
            <p:nvPr/>
          </p:nvSpPr>
          <p:spPr bwMode="auto">
            <a:xfrm>
              <a:off x="4118" y="3127"/>
              <a:ext cx="493" cy="246"/>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585"/>
                <a:t>pTail</a:t>
              </a:r>
            </a:p>
          </p:txBody>
        </p:sp>
        <p:sp>
          <p:nvSpPr>
            <p:cNvPr id="321618" name="Freeform 82"/>
            <p:cNvSpPr>
              <a:spLocks/>
            </p:cNvSpPr>
            <p:nvPr/>
          </p:nvSpPr>
          <p:spPr bwMode="auto">
            <a:xfrm flipH="1">
              <a:off x="3800" y="3218"/>
              <a:ext cx="318" cy="303"/>
            </a:xfrm>
            <a:custGeom>
              <a:avLst/>
              <a:gdLst>
                <a:gd name="T0" fmla="*/ 0 w 198"/>
                <a:gd name="T1" fmla="*/ 0 h 315"/>
                <a:gd name="T2" fmla="*/ 165 w 198"/>
                <a:gd name="T3" fmla="*/ 105 h 315"/>
                <a:gd name="T4" fmla="*/ 195 w 198"/>
                <a:gd name="T5" fmla="*/ 315 h 315"/>
              </a:gdLst>
              <a:ahLst/>
              <a:cxnLst>
                <a:cxn ang="0">
                  <a:pos x="T0" y="T1"/>
                </a:cxn>
                <a:cxn ang="0">
                  <a:pos x="T2" y="T3"/>
                </a:cxn>
                <a:cxn ang="0">
                  <a:pos x="T4" y="T5"/>
                </a:cxn>
              </a:cxnLst>
              <a:rect l="0" t="0" r="r" b="b"/>
              <a:pathLst>
                <a:path w="198" h="315">
                  <a:moveTo>
                    <a:pt x="0" y="0"/>
                  </a:moveTo>
                  <a:cubicBezTo>
                    <a:pt x="66" y="26"/>
                    <a:pt x="132" y="53"/>
                    <a:pt x="165" y="105"/>
                  </a:cubicBezTo>
                  <a:cubicBezTo>
                    <a:pt x="198" y="157"/>
                    <a:pt x="196" y="236"/>
                    <a:pt x="195" y="315"/>
                  </a:cubicBezTo>
                </a:path>
              </a:pathLst>
            </a:custGeom>
            <a:noFill/>
            <a:ln w="63500">
              <a:solidFill>
                <a:srgbClr val="3366FF"/>
              </a:solidFill>
              <a:round/>
              <a:headEnd/>
              <a:tailEnd type="stealth" w="med" len="med"/>
            </a:ln>
            <a:extLst>
              <a:ext uri="{909E8E84-426E-40DD-AFC4-6F175D3DCCD1}">
                <a14:hiddenFill xmlns:a14="http://schemas.microsoft.com/office/drawing/2010/main">
                  <a:solidFill>
                    <a:schemeClr val="folHlink"/>
                  </a:solidFill>
                </a14:hiddenFill>
              </a:ext>
            </a:extLst>
          </p:spPr>
          <p:txBody>
            <a:bodyPr/>
            <a:lstStyle/>
            <a:p>
              <a:endParaRPr lang="en-US"/>
            </a:p>
          </p:txBody>
        </p:sp>
      </p:grpSp>
      <p:sp>
        <p:nvSpPr>
          <p:cNvPr id="3" name="Footer Placeholder 2"/>
          <p:cNvSpPr>
            <a:spLocks noGrp="1"/>
          </p:cNvSpPr>
          <p:nvPr>
            <p:ph type="ftr" sz="quarter" idx="11"/>
          </p:nvPr>
        </p:nvSpPr>
        <p:spPr/>
        <p:txBody>
          <a:bodyPr/>
          <a:lstStyle/>
          <a:p>
            <a:pPr>
              <a:defRPr/>
            </a:pPr>
            <a:r>
              <a:rPr lang="en-US"/>
              <a:t>DSA</a:t>
            </a:r>
          </a:p>
        </p:txBody>
      </p:sp>
      <p:sp>
        <p:nvSpPr>
          <p:cNvPr id="4" name="Slide Number Placeholder 3"/>
          <p:cNvSpPr>
            <a:spLocks noGrp="1"/>
          </p:cNvSpPr>
          <p:nvPr>
            <p:ph type="sldNum" sz="quarter" idx="12"/>
          </p:nvPr>
        </p:nvSpPr>
        <p:spPr/>
        <p:txBody>
          <a:bodyPr/>
          <a:lstStyle/>
          <a:p>
            <a:pPr>
              <a:defRPr/>
            </a:pPr>
            <a:fld id="{9341A368-4C28-4393-9F29-3C50F2E74AB6}" type="slidenum">
              <a:rPr lang="en-US" smtClean="0"/>
              <a:pPr>
                <a:defRPr/>
              </a:pPr>
              <a:t>62</a:t>
            </a:fld>
            <a:endParaRPr lang="en-US"/>
          </a:p>
        </p:txBody>
      </p:sp>
    </p:spTree>
    <p:extLst>
      <p:ext uri="{BB962C8B-B14F-4D97-AF65-F5344CB8AC3E}">
        <p14:creationId xmlns:p14="http://schemas.microsoft.com/office/powerpoint/2010/main" val="443844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1619"/>
                                        </p:tgtEl>
                                        <p:attrNameLst>
                                          <p:attrName>style.visibility</p:attrName>
                                        </p:attrNameLst>
                                      </p:cBhvr>
                                      <p:to>
                                        <p:strVal val="visible"/>
                                      </p:to>
                                    </p:set>
                                    <p:animEffect transition="in" filter="blinds(horizontal)">
                                      <p:cBhvr>
                                        <p:cTn id="7" dur="500"/>
                                        <p:tgtEl>
                                          <p:spTgt spid="3216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1620"/>
                                        </p:tgtEl>
                                        <p:attrNameLst>
                                          <p:attrName>style.visibility</p:attrName>
                                        </p:attrNameLst>
                                      </p:cBhvr>
                                      <p:to>
                                        <p:strVal val="visible"/>
                                      </p:to>
                                    </p:set>
                                    <p:animEffect transition="in" filter="blinds(horizontal)">
                                      <p:cBhvr>
                                        <p:cTn id="12" dur="500"/>
                                        <p:tgtEl>
                                          <p:spTgt spid="321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a:t>Quick Sort: Minh họa</a:t>
            </a:r>
          </a:p>
        </p:txBody>
      </p:sp>
      <p:sp>
        <p:nvSpPr>
          <p:cNvPr id="322563" name="Rectangle 3"/>
          <p:cNvSpPr>
            <a:spLocks noGrp="1" noChangeArrowheads="1"/>
          </p:cNvSpPr>
          <p:nvPr>
            <p:ph idx="1"/>
          </p:nvPr>
        </p:nvSpPr>
        <p:spPr/>
        <p:txBody>
          <a:bodyPr/>
          <a:lstStyle/>
          <a:p>
            <a:pPr>
              <a:buFont typeface="Wingdings" pitchFamily="2" charset="2"/>
              <a:buChar char="Ø"/>
            </a:pPr>
            <a:r>
              <a:rPr lang="en-US"/>
              <a:t>Sắp xếp L</a:t>
            </a:r>
            <a:r>
              <a:rPr lang="en-US" baseline="-25000"/>
              <a:t>1</a:t>
            </a:r>
          </a:p>
          <a:p>
            <a:pPr>
              <a:buFont typeface="Wingdings" pitchFamily="2" charset="2"/>
              <a:buChar char="Ø"/>
            </a:pPr>
            <a:r>
              <a:rPr lang="en-US"/>
              <a:t>Sắp xếp L</a:t>
            </a:r>
            <a:r>
              <a:rPr lang="en-US" baseline="-25000"/>
              <a:t>2</a:t>
            </a:r>
          </a:p>
          <a:p>
            <a:pPr lvl="1">
              <a:buFont typeface="Wingdings" pitchFamily="2" charset="2"/>
              <a:buChar char="§"/>
            </a:pPr>
            <a:r>
              <a:rPr lang="en-US"/>
              <a:t>Chọn x=6 cầm canh, và tách L</a:t>
            </a:r>
            <a:r>
              <a:rPr lang="en-US" baseline="-25000"/>
              <a:t>2</a:t>
            </a:r>
            <a:r>
              <a:rPr lang="en-US"/>
              <a:t> thành L</a:t>
            </a:r>
            <a:r>
              <a:rPr lang="en-US" baseline="-25000"/>
              <a:t>21</a:t>
            </a:r>
            <a:r>
              <a:rPr lang="en-US"/>
              <a:t> và L</a:t>
            </a:r>
            <a:r>
              <a:rPr lang="en-US" baseline="-25000"/>
              <a:t>22</a:t>
            </a:r>
          </a:p>
        </p:txBody>
      </p:sp>
      <p:grpSp>
        <p:nvGrpSpPr>
          <p:cNvPr id="322564" name="Group 4"/>
          <p:cNvGrpSpPr>
            <a:grpSpLocks/>
          </p:cNvGrpSpPr>
          <p:nvPr/>
        </p:nvGrpSpPr>
        <p:grpSpPr bwMode="auto">
          <a:xfrm>
            <a:off x="2678723" y="2697774"/>
            <a:ext cx="2101362" cy="496765"/>
            <a:chOff x="1595" y="2160"/>
            <a:chExt cx="1434" cy="339"/>
          </a:xfrm>
        </p:grpSpPr>
        <p:sp>
          <p:nvSpPr>
            <p:cNvPr id="322565" name="Text Box 5"/>
            <p:cNvSpPr txBox="1">
              <a:spLocks noChangeArrowheads="1"/>
            </p:cNvSpPr>
            <p:nvPr/>
          </p:nvSpPr>
          <p:spPr bwMode="auto">
            <a:xfrm>
              <a:off x="1595" y="2221"/>
              <a:ext cx="494" cy="245"/>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215" b="1">
                  <a:solidFill>
                    <a:srgbClr val="080808"/>
                  </a:solidFill>
                </a:rPr>
                <a:t>X</a:t>
              </a:r>
              <a:r>
                <a:rPr lang="en-US" sz="2215" b="1" baseline="-25000">
                  <a:solidFill>
                    <a:srgbClr val="080808"/>
                  </a:solidFill>
                </a:rPr>
                <a:t>2</a:t>
              </a:r>
              <a:r>
                <a:rPr lang="en-US" sz="2215" b="1">
                  <a:solidFill>
                    <a:srgbClr val="080808"/>
                  </a:solidFill>
                </a:rPr>
                <a:t> =</a:t>
              </a:r>
            </a:p>
          </p:txBody>
        </p:sp>
        <p:grpSp>
          <p:nvGrpSpPr>
            <p:cNvPr id="322566" name="Group 6"/>
            <p:cNvGrpSpPr>
              <a:grpSpLocks/>
            </p:cNvGrpSpPr>
            <p:nvPr/>
          </p:nvGrpSpPr>
          <p:grpSpPr bwMode="auto">
            <a:xfrm>
              <a:off x="2341" y="2160"/>
              <a:ext cx="688" cy="339"/>
              <a:chOff x="1755" y="3866"/>
              <a:chExt cx="899" cy="414"/>
            </a:xfrm>
          </p:grpSpPr>
          <p:grpSp>
            <p:nvGrpSpPr>
              <p:cNvPr id="322567" name="Group 7"/>
              <p:cNvGrpSpPr>
                <a:grpSpLocks/>
              </p:cNvGrpSpPr>
              <p:nvPr/>
            </p:nvGrpSpPr>
            <p:grpSpPr bwMode="auto">
              <a:xfrm>
                <a:off x="1755" y="3866"/>
                <a:ext cx="648" cy="414"/>
                <a:chOff x="2640" y="2681"/>
                <a:chExt cx="648" cy="414"/>
              </a:xfrm>
            </p:grpSpPr>
            <p:sp>
              <p:nvSpPr>
                <p:cNvPr id="322568" name="Rectangle 8"/>
                <p:cNvSpPr>
                  <a:spLocks noChangeArrowheads="1"/>
                </p:cNvSpPr>
                <p:nvPr/>
              </p:nvSpPr>
              <p:spPr bwMode="auto">
                <a:xfrm>
                  <a:off x="3150" y="2681"/>
                  <a:ext cx="138" cy="414"/>
                </a:xfrm>
                <a:prstGeom prst="rect">
                  <a:avLst/>
                </a:prstGeom>
                <a:solidFill>
                  <a:srgbClr val="FFFF99"/>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3262" rIns="0" bIns="0"/>
                <a:lstStyle/>
                <a:p>
                  <a:endParaRPr lang="en-US"/>
                </a:p>
              </p:txBody>
            </p:sp>
            <p:sp>
              <p:nvSpPr>
                <p:cNvPr id="322569" name="Text Box 9"/>
                <p:cNvSpPr txBox="1">
                  <a:spLocks noChangeArrowheads="1"/>
                </p:cNvSpPr>
                <p:nvPr/>
              </p:nvSpPr>
              <p:spPr bwMode="auto">
                <a:xfrm>
                  <a:off x="2640" y="2681"/>
                  <a:ext cx="507" cy="414"/>
                </a:xfrm>
                <a:prstGeom prst="rect">
                  <a:avLst/>
                </a:prstGeom>
                <a:solidFill>
                  <a:srgbClr val="FFFF99"/>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3262" rIns="0" bIns="0"/>
                <a:lstStyle/>
                <a:p>
                  <a:pPr algn="ctr" eaLnBrk="0" hangingPunct="0"/>
                  <a:r>
                    <a:rPr lang="en-US" sz="2215" b="1">
                      <a:latin typeface="VNI-Tekon" pitchFamily="2" charset="0"/>
                    </a:rPr>
                    <a:t>6</a:t>
                  </a:r>
                </a:p>
              </p:txBody>
            </p:sp>
          </p:grpSp>
          <p:sp>
            <p:nvSpPr>
              <p:cNvPr id="322570" name="Line 10"/>
              <p:cNvSpPr>
                <a:spLocks noChangeShapeType="1"/>
              </p:cNvSpPr>
              <p:nvPr/>
            </p:nvSpPr>
            <p:spPr bwMode="auto">
              <a:xfrm>
                <a:off x="2342" y="4073"/>
                <a:ext cx="312"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grpSp>
      </p:grpSp>
      <p:grpSp>
        <p:nvGrpSpPr>
          <p:cNvPr id="322572" name="Group 12"/>
          <p:cNvGrpSpPr>
            <a:grpSpLocks/>
          </p:cNvGrpSpPr>
          <p:nvPr/>
        </p:nvGrpSpPr>
        <p:grpSpPr bwMode="auto">
          <a:xfrm>
            <a:off x="3565281" y="3960935"/>
            <a:ext cx="984738" cy="496765"/>
            <a:chOff x="4409" y="4331"/>
            <a:chExt cx="877" cy="414"/>
          </a:xfrm>
        </p:grpSpPr>
        <p:grpSp>
          <p:nvGrpSpPr>
            <p:cNvPr id="322573" name="Group 13"/>
            <p:cNvGrpSpPr>
              <a:grpSpLocks/>
            </p:cNvGrpSpPr>
            <p:nvPr/>
          </p:nvGrpSpPr>
          <p:grpSpPr bwMode="auto">
            <a:xfrm>
              <a:off x="4409" y="4331"/>
              <a:ext cx="640" cy="414"/>
              <a:chOff x="4409" y="2681"/>
              <a:chExt cx="640" cy="414"/>
            </a:xfrm>
          </p:grpSpPr>
          <p:sp>
            <p:nvSpPr>
              <p:cNvPr id="322574" name="Rectangle 14"/>
              <p:cNvSpPr>
                <a:spLocks noChangeArrowheads="1"/>
              </p:cNvSpPr>
              <p:nvPr/>
            </p:nvSpPr>
            <p:spPr bwMode="auto">
              <a:xfrm>
                <a:off x="4911" y="2681"/>
                <a:ext cx="138" cy="414"/>
              </a:xfrm>
              <a:prstGeom prst="rect">
                <a:avLst/>
              </a:prstGeom>
              <a:solidFill>
                <a:srgbClr val="000099"/>
              </a:solidFill>
              <a:ln w="381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22575" name="Text Box 15"/>
              <p:cNvSpPr txBox="1">
                <a:spLocks noChangeArrowheads="1"/>
              </p:cNvSpPr>
              <p:nvPr/>
            </p:nvSpPr>
            <p:spPr bwMode="auto">
              <a:xfrm>
                <a:off x="4409" y="2681"/>
                <a:ext cx="506" cy="414"/>
              </a:xfrm>
              <a:prstGeom prst="rect">
                <a:avLst/>
              </a:prstGeom>
              <a:solidFill>
                <a:srgbClr val="000099"/>
              </a:solidFill>
              <a:ln w="381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sz="2215" b="1">
                    <a:solidFill>
                      <a:schemeClr val="bg1"/>
                    </a:solidFill>
                    <a:latin typeface="VNI-Tekon" pitchFamily="2" charset="0"/>
                  </a:rPr>
                  <a:t>2</a:t>
                </a:r>
              </a:p>
            </p:txBody>
          </p:sp>
        </p:grpSp>
        <p:sp>
          <p:nvSpPr>
            <p:cNvPr id="322576" name="Line 16"/>
            <p:cNvSpPr>
              <a:spLocks noChangeShapeType="1"/>
            </p:cNvSpPr>
            <p:nvPr/>
          </p:nvSpPr>
          <p:spPr bwMode="auto">
            <a:xfrm>
              <a:off x="4974" y="4538"/>
              <a:ext cx="312" cy="0"/>
            </a:xfrm>
            <a:prstGeom prst="line">
              <a:avLst/>
            </a:prstGeom>
            <a:noFill/>
            <a:ln w="38100">
              <a:solidFill>
                <a:srgbClr val="FF0000"/>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322577" name="Text Box 17"/>
          <p:cNvSpPr txBox="1">
            <a:spLocks noChangeArrowheads="1"/>
          </p:cNvSpPr>
          <p:nvPr/>
        </p:nvSpPr>
        <p:spPr bwMode="auto">
          <a:xfrm>
            <a:off x="1211874" y="4026877"/>
            <a:ext cx="1242646" cy="382466"/>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215" b="1">
                <a:solidFill>
                  <a:srgbClr val="080808"/>
                </a:solidFill>
              </a:rPr>
              <a:t>L</a:t>
            </a:r>
            <a:r>
              <a:rPr lang="en-US" sz="2215" b="1" baseline="-25000">
                <a:solidFill>
                  <a:srgbClr val="080808"/>
                </a:solidFill>
              </a:rPr>
              <a:t>21 </a:t>
            </a:r>
            <a:r>
              <a:rPr lang="en-US" sz="2215" b="1">
                <a:solidFill>
                  <a:srgbClr val="080808"/>
                </a:solidFill>
              </a:rPr>
              <a:t>(</a:t>
            </a:r>
            <a:r>
              <a:rPr lang="en-US" sz="2215" b="1">
                <a:solidFill>
                  <a:srgbClr val="080808"/>
                </a:solidFill>
                <a:sym typeface="Symbol" pitchFamily="18" charset="2"/>
              </a:rPr>
              <a:t></a:t>
            </a:r>
            <a:r>
              <a:rPr lang="en-US" sz="2215" b="1">
                <a:solidFill>
                  <a:srgbClr val="080808"/>
                </a:solidFill>
              </a:rPr>
              <a:t>X)</a:t>
            </a:r>
          </a:p>
        </p:txBody>
      </p:sp>
      <p:sp>
        <p:nvSpPr>
          <p:cNvPr id="322583" name="Oval 23"/>
          <p:cNvSpPr>
            <a:spLocks noChangeArrowheads="1"/>
          </p:cNvSpPr>
          <p:nvPr/>
        </p:nvSpPr>
        <p:spPr bwMode="auto">
          <a:xfrm>
            <a:off x="2933700" y="4038600"/>
            <a:ext cx="372208" cy="341435"/>
          </a:xfrm>
          <a:prstGeom prst="ellipse">
            <a:avLst/>
          </a:prstGeom>
          <a:solidFill>
            <a:srgbClr val="000099"/>
          </a:solidFill>
          <a:ln w="38100" algn="ctr">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22584" name="Line 24"/>
          <p:cNvSpPr>
            <a:spLocks noChangeShapeType="1"/>
          </p:cNvSpPr>
          <p:nvPr/>
        </p:nvSpPr>
        <p:spPr bwMode="auto">
          <a:xfrm>
            <a:off x="3130061" y="4210050"/>
            <a:ext cx="433754"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2585" name="Text Box 25"/>
          <p:cNvSpPr txBox="1">
            <a:spLocks noChangeArrowheads="1"/>
          </p:cNvSpPr>
          <p:nvPr/>
        </p:nvSpPr>
        <p:spPr bwMode="auto">
          <a:xfrm>
            <a:off x="2520462" y="3496408"/>
            <a:ext cx="1263162" cy="597877"/>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3323" b="1" baseline="-25000">
                <a:latin typeface="VNI-Times" pitchFamily="2" charset="0"/>
              </a:rPr>
              <a:t>pHead</a:t>
            </a:r>
          </a:p>
        </p:txBody>
      </p:sp>
      <p:sp>
        <p:nvSpPr>
          <p:cNvPr id="322586" name="Rectangle 26"/>
          <p:cNvSpPr>
            <a:spLocks noChangeArrowheads="1"/>
          </p:cNvSpPr>
          <p:nvPr/>
        </p:nvSpPr>
        <p:spPr bwMode="auto">
          <a:xfrm>
            <a:off x="4548554" y="4076700"/>
            <a:ext cx="247650" cy="265235"/>
          </a:xfrm>
          <a:prstGeom prst="rect">
            <a:avLst/>
          </a:prstGeom>
          <a:solidFill>
            <a:srgbClr val="000099"/>
          </a:solidFill>
          <a:ln w="38100">
            <a:solidFill>
              <a:srgbClr val="FF0000"/>
            </a:solidFill>
            <a:miter lim="800000"/>
            <a:headEnd/>
            <a:tailEnd/>
          </a:ln>
        </p:spPr>
        <p:txBody>
          <a:bodyPr/>
          <a:lstStyle/>
          <a:p>
            <a:endParaRPr lang="en-US"/>
          </a:p>
        </p:txBody>
      </p:sp>
      <p:sp>
        <p:nvSpPr>
          <p:cNvPr id="322587" name="Text Box 27"/>
          <p:cNvSpPr txBox="1">
            <a:spLocks noChangeArrowheads="1"/>
          </p:cNvSpPr>
          <p:nvPr/>
        </p:nvSpPr>
        <p:spPr bwMode="auto">
          <a:xfrm>
            <a:off x="4259874" y="3363058"/>
            <a:ext cx="722434" cy="360485"/>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585"/>
              <a:t>pTail</a:t>
            </a:r>
          </a:p>
        </p:txBody>
      </p:sp>
      <p:sp>
        <p:nvSpPr>
          <p:cNvPr id="322588" name="Freeform 28"/>
          <p:cNvSpPr>
            <a:spLocks/>
          </p:cNvSpPr>
          <p:nvPr/>
        </p:nvSpPr>
        <p:spPr bwMode="auto">
          <a:xfrm flipH="1">
            <a:off x="3793882" y="3496408"/>
            <a:ext cx="465992" cy="444012"/>
          </a:xfrm>
          <a:custGeom>
            <a:avLst/>
            <a:gdLst>
              <a:gd name="T0" fmla="*/ 0 w 198"/>
              <a:gd name="T1" fmla="*/ 0 h 315"/>
              <a:gd name="T2" fmla="*/ 165 w 198"/>
              <a:gd name="T3" fmla="*/ 105 h 315"/>
              <a:gd name="T4" fmla="*/ 195 w 198"/>
              <a:gd name="T5" fmla="*/ 315 h 315"/>
            </a:gdLst>
            <a:ahLst/>
            <a:cxnLst>
              <a:cxn ang="0">
                <a:pos x="T0" y="T1"/>
              </a:cxn>
              <a:cxn ang="0">
                <a:pos x="T2" y="T3"/>
              </a:cxn>
              <a:cxn ang="0">
                <a:pos x="T4" y="T5"/>
              </a:cxn>
            </a:cxnLst>
            <a:rect l="0" t="0" r="r" b="b"/>
            <a:pathLst>
              <a:path w="198" h="315">
                <a:moveTo>
                  <a:pt x="0" y="0"/>
                </a:moveTo>
                <a:cubicBezTo>
                  <a:pt x="66" y="26"/>
                  <a:pt x="132" y="53"/>
                  <a:pt x="165" y="105"/>
                </a:cubicBezTo>
                <a:cubicBezTo>
                  <a:pt x="198" y="157"/>
                  <a:pt x="196" y="236"/>
                  <a:pt x="195" y="315"/>
                </a:cubicBezTo>
              </a:path>
            </a:pathLst>
          </a:custGeom>
          <a:noFill/>
          <a:ln w="63500">
            <a:solidFill>
              <a:srgbClr val="3366FF"/>
            </a:solidFill>
            <a:round/>
            <a:headEnd/>
            <a:tailEnd type="stealth" w="med" len="med"/>
          </a:ln>
          <a:extLst>
            <a:ext uri="{909E8E84-426E-40DD-AFC4-6F175D3DCCD1}">
              <a14:hiddenFill xmlns:a14="http://schemas.microsoft.com/office/drawing/2010/main">
                <a:solidFill>
                  <a:schemeClr val="folHlink"/>
                </a:solidFill>
              </a14:hiddenFill>
            </a:ext>
          </a:extLst>
        </p:spPr>
        <p:txBody>
          <a:bodyPr/>
          <a:lstStyle/>
          <a:p>
            <a:endParaRPr lang="en-US"/>
          </a:p>
        </p:txBody>
      </p:sp>
      <p:sp>
        <p:nvSpPr>
          <p:cNvPr id="322590" name="Rectangle 30"/>
          <p:cNvSpPr>
            <a:spLocks noChangeArrowheads="1"/>
          </p:cNvSpPr>
          <p:nvPr/>
        </p:nvSpPr>
        <p:spPr bwMode="auto">
          <a:xfrm>
            <a:off x="4532435" y="5748705"/>
            <a:ext cx="247650" cy="36933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nvGrpSpPr>
          <p:cNvPr id="322596" name="Group 36"/>
          <p:cNvGrpSpPr>
            <a:grpSpLocks/>
          </p:cNvGrpSpPr>
          <p:nvPr/>
        </p:nvGrpSpPr>
        <p:grpSpPr bwMode="auto">
          <a:xfrm>
            <a:off x="3537438" y="5632933"/>
            <a:ext cx="967154" cy="504793"/>
            <a:chOff x="5283" y="4331"/>
            <a:chExt cx="888" cy="417"/>
          </a:xfrm>
        </p:grpSpPr>
        <p:grpSp>
          <p:nvGrpSpPr>
            <p:cNvPr id="322597" name="Group 37"/>
            <p:cNvGrpSpPr>
              <a:grpSpLocks/>
            </p:cNvGrpSpPr>
            <p:nvPr/>
          </p:nvGrpSpPr>
          <p:grpSpPr bwMode="auto">
            <a:xfrm>
              <a:off x="5283" y="4331"/>
              <a:ext cx="642" cy="417"/>
              <a:chOff x="5283" y="2681"/>
              <a:chExt cx="642" cy="417"/>
            </a:xfrm>
          </p:grpSpPr>
          <p:sp>
            <p:nvSpPr>
              <p:cNvPr id="322598" name="Rectangle 38"/>
              <p:cNvSpPr>
                <a:spLocks noChangeArrowheads="1"/>
              </p:cNvSpPr>
              <p:nvPr/>
            </p:nvSpPr>
            <p:spPr bwMode="auto">
              <a:xfrm>
                <a:off x="5786" y="2681"/>
                <a:ext cx="139" cy="305"/>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2599" name="Text Box 39"/>
              <p:cNvSpPr txBox="1">
                <a:spLocks noChangeArrowheads="1"/>
              </p:cNvSpPr>
              <p:nvPr/>
            </p:nvSpPr>
            <p:spPr bwMode="auto">
              <a:xfrm>
                <a:off x="5283" y="2681"/>
                <a:ext cx="507" cy="417"/>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677" b="1">
                    <a:latin typeface="VNI-Helve" pitchFamily="2" charset="0"/>
                  </a:rPr>
                  <a:t>8</a:t>
                </a:r>
              </a:p>
            </p:txBody>
          </p:sp>
        </p:grpSp>
        <p:sp>
          <p:nvSpPr>
            <p:cNvPr id="322600" name="Line 40"/>
            <p:cNvSpPr>
              <a:spLocks noChangeShapeType="1"/>
            </p:cNvSpPr>
            <p:nvPr/>
          </p:nvSpPr>
          <p:spPr bwMode="auto">
            <a:xfrm>
              <a:off x="5859" y="4538"/>
              <a:ext cx="312" cy="0"/>
            </a:xfrm>
            <a:prstGeom prst="line">
              <a:avLst/>
            </a:prstGeom>
            <a:noFill/>
            <a:ln w="952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322601" name="Oval 41"/>
          <p:cNvSpPr>
            <a:spLocks noChangeArrowheads="1"/>
          </p:cNvSpPr>
          <p:nvPr/>
        </p:nvSpPr>
        <p:spPr bwMode="auto">
          <a:xfrm>
            <a:off x="2933700" y="5710605"/>
            <a:ext cx="372208" cy="519351"/>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2602" name="Line 42"/>
          <p:cNvSpPr>
            <a:spLocks noChangeShapeType="1"/>
          </p:cNvSpPr>
          <p:nvPr/>
        </p:nvSpPr>
        <p:spPr bwMode="auto">
          <a:xfrm>
            <a:off x="3130061" y="5882054"/>
            <a:ext cx="433754"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2603" name="Text Box 43"/>
          <p:cNvSpPr txBox="1">
            <a:spLocks noChangeArrowheads="1"/>
          </p:cNvSpPr>
          <p:nvPr/>
        </p:nvSpPr>
        <p:spPr bwMode="auto">
          <a:xfrm>
            <a:off x="2586405" y="5269523"/>
            <a:ext cx="997926" cy="398585"/>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215" b="1">
                <a:solidFill>
                  <a:srgbClr val="080808"/>
                </a:solidFill>
              </a:rPr>
              <a:t>pHead</a:t>
            </a:r>
            <a:endParaRPr lang="en-US" sz="2215" b="1" baseline="-25000">
              <a:solidFill>
                <a:srgbClr val="080808"/>
              </a:solidFill>
            </a:endParaRPr>
          </a:p>
        </p:txBody>
      </p:sp>
      <p:sp>
        <p:nvSpPr>
          <p:cNvPr id="322609" name="Text Box 49"/>
          <p:cNvSpPr txBox="1">
            <a:spLocks noChangeArrowheads="1"/>
          </p:cNvSpPr>
          <p:nvPr/>
        </p:nvSpPr>
        <p:spPr bwMode="auto">
          <a:xfrm>
            <a:off x="1257300" y="5668108"/>
            <a:ext cx="1242646" cy="350227"/>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215" b="1">
                <a:solidFill>
                  <a:srgbClr val="080808"/>
                </a:solidFill>
              </a:rPr>
              <a:t>L</a:t>
            </a:r>
            <a:r>
              <a:rPr lang="en-US" sz="2215" b="1" baseline="-25000">
                <a:solidFill>
                  <a:srgbClr val="080808"/>
                </a:solidFill>
              </a:rPr>
              <a:t>22</a:t>
            </a:r>
            <a:r>
              <a:rPr lang="en-US" sz="2215" b="1">
                <a:solidFill>
                  <a:srgbClr val="080808"/>
                </a:solidFill>
              </a:rPr>
              <a:t> (&gt;X)</a:t>
            </a:r>
          </a:p>
        </p:txBody>
      </p:sp>
      <p:sp>
        <p:nvSpPr>
          <p:cNvPr id="322610" name="Text Box 50"/>
          <p:cNvSpPr txBox="1">
            <a:spLocks noChangeArrowheads="1"/>
          </p:cNvSpPr>
          <p:nvPr/>
        </p:nvSpPr>
        <p:spPr bwMode="auto">
          <a:xfrm>
            <a:off x="4381500" y="5024805"/>
            <a:ext cx="722435" cy="360485"/>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585"/>
              <a:t>pTail</a:t>
            </a:r>
          </a:p>
        </p:txBody>
      </p:sp>
      <p:sp>
        <p:nvSpPr>
          <p:cNvPr id="322611" name="Freeform 51"/>
          <p:cNvSpPr>
            <a:spLocks/>
          </p:cNvSpPr>
          <p:nvPr/>
        </p:nvSpPr>
        <p:spPr bwMode="auto">
          <a:xfrm flipH="1">
            <a:off x="3915508" y="5158154"/>
            <a:ext cx="465992" cy="444012"/>
          </a:xfrm>
          <a:custGeom>
            <a:avLst/>
            <a:gdLst>
              <a:gd name="T0" fmla="*/ 0 w 198"/>
              <a:gd name="T1" fmla="*/ 0 h 315"/>
              <a:gd name="T2" fmla="*/ 165 w 198"/>
              <a:gd name="T3" fmla="*/ 105 h 315"/>
              <a:gd name="T4" fmla="*/ 195 w 198"/>
              <a:gd name="T5" fmla="*/ 315 h 315"/>
            </a:gdLst>
            <a:ahLst/>
            <a:cxnLst>
              <a:cxn ang="0">
                <a:pos x="T0" y="T1"/>
              </a:cxn>
              <a:cxn ang="0">
                <a:pos x="T2" y="T3"/>
              </a:cxn>
              <a:cxn ang="0">
                <a:pos x="T4" y="T5"/>
              </a:cxn>
            </a:cxnLst>
            <a:rect l="0" t="0" r="r" b="b"/>
            <a:pathLst>
              <a:path w="198" h="315">
                <a:moveTo>
                  <a:pt x="0" y="0"/>
                </a:moveTo>
                <a:cubicBezTo>
                  <a:pt x="66" y="26"/>
                  <a:pt x="132" y="53"/>
                  <a:pt x="165" y="105"/>
                </a:cubicBezTo>
                <a:cubicBezTo>
                  <a:pt x="198" y="157"/>
                  <a:pt x="196" y="236"/>
                  <a:pt x="195" y="315"/>
                </a:cubicBezTo>
              </a:path>
            </a:pathLst>
          </a:custGeom>
          <a:noFill/>
          <a:ln w="63500">
            <a:solidFill>
              <a:srgbClr val="3366FF"/>
            </a:solidFill>
            <a:round/>
            <a:headEnd/>
            <a:tailEnd type="stealth" w="med" len="med"/>
          </a:ln>
          <a:extLst>
            <a:ext uri="{909E8E84-426E-40DD-AFC4-6F175D3DCCD1}">
              <a14:hiddenFill xmlns:a14="http://schemas.microsoft.com/office/drawing/2010/main">
                <a:solidFill>
                  <a:schemeClr val="folHlink"/>
                </a:solidFill>
              </a14:hiddenFill>
            </a:ext>
          </a:extLst>
        </p:spPr>
        <p:txBody>
          <a:bodyPr/>
          <a:lstStyle/>
          <a:p>
            <a:endParaRPr lang="en-US"/>
          </a:p>
        </p:txBody>
      </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63</a:t>
            </a:fld>
            <a:endParaRPr lang="en-US"/>
          </a:p>
        </p:txBody>
      </p:sp>
    </p:spTree>
    <p:extLst>
      <p:ext uri="{BB962C8B-B14F-4D97-AF65-F5344CB8AC3E}">
        <p14:creationId xmlns:p14="http://schemas.microsoft.com/office/powerpoint/2010/main" val="554212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a:t>Quick Sort: Minh họa</a:t>
            </a:r>
          </a:p>
        </p:txBody>
      </p:sp>
      <p:sp>
        <p:nvSpPr>
          <p:cNvPr id="323587" name="Rectangle 3"/>
          <p:cNvSpPr>
            <a:spLocks noGrp="1" noChangeArrowheads="1"/>
          </p:cNvSpPr>
          <p:nvPr>
            <p:ph idx="1"/>
          </p:nvPr>
        </p:nvSpPr>
        <p:spPr/>
        <p:txBody>
          <a:bodyPr/>
          <a:lstStyle/>
          <a:p>
            <a:pPr>
              <a:buFont typeface="Wingdings" pitchFamily="2" charset="2"/>
              <a:buChar char="Ø"/>
            </a:pPr>
            <a:r>
              <a:rPr lang="en-US" sz="2585"/>
              <a:t>Nối L</a:t>
            </a:r>
            <a:r>
              <a:rPr lang="en-US" sz="2585" baseline="-25000"/>
              <a:t>21</a:t>
            </a:r>
            <a:r>
              <a:rPr lang="en-US" sz="2585"/>
              <a:t>, X</a:t>
            </a:r>
            <a:r>
              <a:rPr lang="en-US" sz="2585" baseline="-25000"/>
              <a:t>2</a:t>
            </a:r>
            <a:r>
              <a:rPr lang="en-US" sz="2585"/>
              <a:t>, L</a:t>
            </a:r>
            <a:r>
              <a:rPr lang="en-US" sz="2585" baseline="-25000"/>
              <a:t>22</a:t>
            </a:r>
            <a:r>
              <a:rPr lang="en-US" sz="2585"/>
              <a:t> thành L</a:t>
            </a:r>
            <a:r>
              <a:rPr lang="en-US" sz="2585" baseline="-25000"/>
              <a:t>2</a:t>
            </a:r>
          </a:p>
        </p:txBody>
      </p:sp>
      <p:grpSp>
        <p:nvGrpSpPr>
          <p:cNvPr id="323588" name="Group 4"/>
          <p:cNvGrpSpPr>
            <a:grpSpLocks/>
          </p:cNvGrpSpPr>
          <p:nvPr/>
        </p:nvGrpSpPr>
        <p:grpSpPr bwMode="auto">
          <a:xfrm>
            <a:off x="1314451" y="1767254"/>
            <a:ext cx="5841023" cy="1204547"/>
            <a:chOff x="625" y="3127"/>
            <a:chExt cx="3986" cy="822"/>
          </a:xfrm>
        </p:grpSpPr>
        <p:sp>
          <p:nvSpPr>
            <p:cNvPr id="323589" name="Rectangle 5"/>
            <p:cNvSpPr>
              <a:spLocks noChangeArrowheads="1"/>
            </p:cNvSpPr>
            <p:nvPr/>
          </p:nvSpPr>
          <p:spPr bwMode="auto">
            <a:xfrm>
              <a:off x="4221" y="3621"/>
              <a:ext cx="169" cy="25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nvGrpSpPr>
            <p:cNvPr id="323590" name="Group 6"/>
            <p:cNvGrpSpPr>
              <a:grpSpLocks/>
            </p:cNvGrpSpPr>
            <p:nvPr/>
          </p:nvGrpSpPr>
          <p:grpSpPr bwMode="auto">
            <a:xfrm>
              <a:off x="2873" y="3546"/>
              <a:ext cx="677" cy="344"/>
              <a:chOff x="3524" y="4331"/>
              <a:chExt cx="884" cy="420"/>
            </a:xfrm>
          </p:grpSpPr>
          <p:grpSp>
            <p:nvGrpSpPr>
              <p:cNvPr id="323591" name="Group 7"/>
              <p:cNvGrpSpPr>
                <a:grpSpLocks/>
              </p:cNvGrpSpPr>
              <p:nvPr/>
            </p:nvGrpSpPr>
            <p:grpSpPr bwMode="auto">
              <a:xfrm>
                <a:off x="3524" y="4331"/>
                <a:ext cx="641" cy="420"/>
                <a:chOff x="3524" y="2681"/>
                <a:chExt cx="641" cy="420"/>
              </a:xfrm>
            </p:grpSpPr>
            <p:sp>
              <p:nvSpPr>
                <p:cNvPr id="323592" name="Rectangle 8"/>
                <p:cNvSpPr>
                  <a:spLocks noChangeArrowheads="1"/>
                </p:cNvSpPr>
                <p:nvPr/>
              </p:nvSpPr>
              <p:spPr bwMode="auto">
                <a:xfrm>
                  <a:off x="4026" y="2681"/>
                  <a:ext cx="139" cy="30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3593" name="Text Box 9"/>
                <p:cNvSpPr txBox="1">
                  <a:spLocks noChangeArrowheads="1"/>
                </p:cNvSpPr>
                <p:nvPr/>
              </p:nvSpPr>
              <p:spPr bwMode="auto">
                <a:xfrm>
                  <a:off x="3524" y="2681"/>
                  <a:ext cx="507" cy="420"/>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677" b="1">
                      <a:latin typeface="VNI-Helve" pitchFamily="2" charset="0"/>
                    </a:rPr>
                    <a:t>6</a:t>
                  </a:r>
                </a:p>
              </p:txBody>
            </p:sp>
          </p:grpSp>
          <p:sp>
            <p:nvSpPr>
              <p:cNvPr id="323594" name="Line 10"/>
              <p:cNvSpPr>
                <a:spLocks noChangeShapeType="1"/>
              </p:cNvSpPr>
              <p:nvPr/>
            </p:nvSpPr>
            <p:spPr bwMode="auto">
              <a:xfrm>
                <a:off x="4096" y="4538"/>
                <a:ext cx="312" cy="0"/>
              </a:xfrm>
              <a:prstGeom prst="line">
                <a:avLst/>
              </a:prstGeom>
              <a:noFill/>
              <a:ln w="952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323595" name="Group 11"/>
            <p:cNvGrpSpPr>
              <a:grpSpLocks/>
            </p:cNvGrpSpPr>
            <p:nvPr/>
          </p:nvGrpSpPr>
          <p:grpSpPr bwMode="auto">
            <a:xfrm>
              <a:off x="3542" y="3546"/>
              <a:ext cx="680" cy="344"/>
              <a:chOff x="5283" y="4331"/>
              <a:chExt cx="888" cy="420"/>
            </a:xfrm>
          </p:grpSpPr>
          <p:grpSp>
            <p:nvGrpSpPr>
              <p:cNvPr id="323596" name="Group 12"/>
              <p:cNvGrpSpPr>
                <a:grpSpLocks/>
              </p:cNvGrpSpPr>
              <p:nvPr/>
            </p:nvGrpSpPr>
            <p:grpSpPr bwMode="auto">
              <a:xfrm>
                <a:off x="5283" y="4331"/>
                <a:ext cx="642" cy="420"/>
                <a:chOff x="5283" y="2681"/>
                <a:chExt cx="642" cy="420"/>
              </a:xfrm>
            </p:grpSpPr>
            <p:sp>
              <p:nvSpPr>
                <p:cNvPr id="323597" name="Rectangle 13"/>
                <p:cNvSpPr>
                  <a:spLocks noChangeArrowheads="1"/>
                </p:cNvSpPr>
                <p:nvPr/>
              </p:nvSpPr>
              <p:spPr bwMode="auto">
                <a:xfrm>
                  <a:off x="5786" y="2681"/>
                  <a:ext cx="139" cy="30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3598" name="Text Box 14"/>
                <p:cNvSpPr txBox="1">
                  <a:spLocks noChangeArrowheads="1"/>
                </p:cNvSpPr>
                <p:nvPr/>
              </p:nvSpPr>
              <p:spPr bwMode="auto">
                <a:xfrm>
                  <a:off x="5283" y="2681"/>
                  <a:ext cx="508" cy="420"/>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677" b="1">
                      <a:latin typeface="VNI-Helve" pitchFamily="2" charset="0"/>
                    </a:rPr>
                    <a:t>8</a:t>
                  </a:r>
                </a:p>
              </p:txBody>
            </p:sp>
          </p:grpSp>
          <p:sp>
            <p:nvSpPr>
              <p:cNvPr id="323599" name="Line 15"/>
              <p:cNvSpPr>
                <a:spLocks noChangeShapeType="1"/>
              </p:cNvSpPr>
              <p:nvPr/>
            </p:nvSpPr>
            <p:spPr bwMode="auto">
              <a:xfrm>
                <a:off x="5859" y="4538"/>
                <a:ext cx="312" cy="0"/>
              </a:xfrm>
              <a:prstGeom prst="line">
                <a:avLst/>
              </a:prstGeom>
              <a:noFill/>
              <a:ln w="952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323600" name="Oval 16"/>
            <p:cNvSpPr>
              <a:spLocks noChangeArrowheads="1"/>
            </p:cNvSpPr>
            <p:nvPr/>
          </p:nvSpPr>
          <p:spPr bwMode="auto">
            <a:xfrm>
              <a:off x="1769" y="3595"/>
              <a:ext cx="254" cy="354"/>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3601" name="Line 17"/>
            <p:cNvSpPr>
              <a:spLocks noChangeShapeType="1"/>
            </p:cNvSpPr>
            <p:nvPr/>
          </p:nvSpPr>
          <p:spPr bwMode="auto">
            <a:xfrm>
              <a:off x="1903" y="3712"/>
              <a:ext cx="296"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3602" name="Text Box 18"/>
            <p:cNvSpPr txBox="1">
              <a:spLocks noChangeArrowheads="1"/>
            </p:cNvSpPr>
            <p:nvPr/>
          </p:nvSpPr>
          <p:spPr bwMode="auto">
            <a:xfrm>
              <a:off x="1532" y="3294"/>
              <a:ext cx="681" cy="272"/>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215" b="1">
                  <a:solidFill>
                    <a:srgbClr val="080808"/>
                  </a:solidFill>
                </a:rPr>
                <a:t>pHead</a:t>
              </a:r>
              <a:endParaRPr lang="en-US" sz="2215" b="1" baseline="-25000">
                <a:solidFill>
                  <a:srgbClr val="080808"/>
                </a:solidFill>
              </a:endParaRPr>
            </a:p>
          </p:txBody>
        </p:sp>
        <p:grpSp>
          <p:nvGrpSpPr>
            <p:cNvPr id="323603" name="Group 19"/>
            <p:cNvGrpSpPr>
              <a:grpSpLocks/>
            </p:cNvGrpSpPr>
            <p:nvPr/>
          </p:nvGrpSpPr>
          <p:grpSpPr bwMode="auto">
            <a:xfrm>
              <a:off x="2197" y="3546"/>
              <a:ext cx="676" cy="344"/>
              <a:chOff x="2640" y="4331"/>
              <a:chExt cx="884" cy="420"/>
            </a:xfrm>
          </p:grpSpPr>
          <p:grpSp>
            <p:nvGrpSpPr>
              <p:cNvPr id="323604" name="Group 20"/>
              <p:cNvGrpSpPr>
                <a:grpSpLocks/>
              </p:cNvGrpSpPr>
              <p:nvPr/>
            </p:nvGrpSpPr>
            <p:grpSpPr bwMode="auto">
              <a:xfrm>
                <a:off x="2640" y="4331"/>
                <a:ext cx="648" cy="420"/>
                <a:chOff x="2640" y="2681"/>
                <a:chExt cx="648" cy="420"/>
              </a:xfrm>
            </p:grpSpPr>
            <p:sp>
              <p:nvSpPr>
                <p:cNvPr id="323605" name="Rectangle 21"/>
                <p:cNvSpPr>
                  <a:spLocks noChangeArrowheads="1"/>
                </p:cNvSpPr>
                <p:nvPr/>
              </p:nvSpPr>
              <p:spPr bwMode="auto">
                <a:xfrm>
                  <a:off x="3150" y="2681"/>
                  <a:ext cx="138" cy="30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3606" name="Text Box 22"/>
                <p:cNvSpPr txBox="1">
                  <a:spLocks noChangeArrowheads="1"/>
                </p:cNvSpPr>
                <p:nvPr/>
              </p:nvSpPr>
              <p:spPr bwMode="auto">
                <a:xfrm>
                  <a:off x="2640" y="2681"/>
                  <a:ext cx="507" cy="420"/>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677" b="1">
                      <a:latin typeface="VNI-Helve" pitchFamily="2" charset="0"/>
                    </a:rPr>
                    <a:t>6</a:t>
                  </a:r>
                </a:p>
              </p:txBody>
            </p:sp>
          </p:grpSp>
          <p:sp>
            <p:nvSpPr>
              <p:cNvPr id="323607" name="Line 23"/>
              <p:cNvSpPr>
                <a:spLocks noChangeShapeType="1"/>
              </p:cNvSpPr>
              <p:nvPr/>
            </p:nvSpPr>
            <p:spPr bwMode="auto">
              <a:xfrm>
                <a:off x="3212" y="4538"/>
                <a:ext cx="312" cy="0"/>
              </a:xfrm>
              <a:prstGeom prst="line">
                <a:avLst/>
              </a:prstGeom>
              <a:noFill/>
              <a:ln w="952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323608" name="Text Box 24"/>
            <p:cNvSpPr txBox="1">
              <a:spLocks noChangeArrowheads="1"/>
            </p:cNvSpPr>
            <p:nvPr/>
          </p:nvSpPr>
          <p:spPr bwMode="auto">
            <a:xfrm>
              <a:off x="625" y="3566"/>
              <a:ext cx="848" cy="239"/>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215" b="1">
                  <a:solidFill>
                    <a:srgbClr val="080808"/>
                  </a:solidFill>
                </a:rPr>
                <a:t>L</a:t>
              </a:r>
              <a:r>
                <a:rPr lang="en-US" sz="2215" b="1" baseline="-25000">
                  <a:solidFill>
                    <a:srgbClr val="080808"/>
                  </a:solidFill>
                </a:rPr>
                <a:t>2</a:t>
              </a:r>
            </a:p>
          </p:txBody>
        </p:sp>
        <p:sp>
          <p:nvSpPr>
            <p:cNvPr id="323609" name="Text Box 25"/>
            <p:cNvSpPr txBox="1">
              <a:spLocks noChangeArrowheads="1"/>
            </p:cNvSpPr>
            <p:nvPr/>
          </p:nvSpPr>
          <p:spPr bwMode="auto">
            <a:xfrm>
              <a:off x="4118" y="3127"/>
              <a:ext cx="493" cy="246"/>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585"/>
                <a:t>pTail</a:t>
              </a:r>
            </a:p>
          </p:txBody>
        </p:sp>
        <p:sp>
          <p:nvSpPr>
            <p:cNvPr id="323610" name="Freeform 26"/>
            <p:cNvSpPr>
              <a:spLocks/>
            </p:cNvSpPr>
            <p:nvPr/>
          </p:nvSpPr>
          <p:spPr bwMode="auto">
            <a:xfrm flipH="1">
              <a:off x="3800" y="3218"/>
              <a:ext cx="318" cy="303"/>
            </a:xfrm>
            <a:custGeom>
              <a:avLst/>
              <a:gdLst>
                <a:gd name="T0" fmla="*/ 0 w 198"/>
                <a:gd name="T1" fmla="*/ 0 h 315"/>
                <a:gd name="T2" fmla="*/ 165 w 198"/>
                <a:gd name="T3" fmla="*/ 105 h 315"/>
                <a:gd name="T4" fmla="*/ 195 w 198"/>
                <a:gd name="T5" fmla="*/ 315 h 315"/>
              </a:gdLst>
              <a:ahLst/>
              <a:cxnLst>
                <a:cxn ang="0">
                  <a:pos x="T0" y="T1"/>
                </a:cxn>
                <a:cxn ang="0">
                  <a:pos x="T2" y="T3"/>
                </a:cxn>
                <a:cxn ang="0">
                  <a:pos x="T4" y="T5"/>
                </a:cxn>
              </a:cxnLst>
              <a:rect l="0" t="0" r="r" b="b"/>
              <a:pathLst>
                <a:path w="198" h="315">
                  <a:moveTo>
                    <a:pt x="0" y="0"/>
                  </a:moveTo>
                  <a:cubicBezTo>
                    <a:pt x="66" y="26"/>
                    <a:pt x="132" y="53"/>
                    <a:pt x="165" y="105"/>
                  </a:cubicBezTo>
                  <a:cubicBezTo>
                    <a:pt x="198" y="157"/>
                    <a:pt x="196" y="236"/>
                    <a:pt x="195" y="315"/>
                  </a:cubicBezTo>
                </a:path>
              </a:pathLst>
            </a:custGeom>
            <a:noFill/>
            <a:ln w="63500">
              <a:solidFill>
                <a:srgbClr val="3366FF"/>
              </a:solidFill>
              <a:round/>
              <a:headEnd/>
              <a:tailEnd type="stealth" w="med" len="med"/>
            </a:ln>
            <a:extLst>
              <a:ext uri="{909E8E84-426E-40DD-AFC4-6F175D3DCCD1}">
                <a14:hiddenFill xmlns:a14="http://schemas.microsoft.com/office/drawing/2010/main">
                  <a:solidFill>
                    <a:schemeClr val="folHlink"/>
                  </a:solidFill>
                </a14:hiddenFill>
              </a:ext>
            </a:extLst>
          </p:spPr>
          <p:txBody>
            <a:bodyPr/>
            <a:lstStyle/>
            <a:p>
              <a:endParaRPr lang="en-US"/>
            </a:p>
          </p:txBody>
        </p:sp>
      </p:grpSp>
      <p:sp>
        <p:nvSpPr>
          <p:cNvPr id="323611" name="Text Box 27"/>
          <p:cNvSpPr txBox="1">
            <a:spLocks noChangeArrowheads="1"/>
          </p:cNvSpPr>
          <p:nvPr/>
        </p:nvSpPr>
        <p:spPr bwMode="auto">
          <a:xfrm>
            <a:off x="240324" y="3307757"/>
            <a:ext cx="7576038" cy="490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Ø"/>
            </a:pPr>
            <a:r>
              <a:rPr lang="en-US" sz="2585"/>
              <a:t>Nối L1, X, L2 thành L</a:t>
            </a:r>
          </a:p>
        </p:txBody>
      </p:sp>
      <p:grpSp>
        <p:nvGrpSpPr>
          <p:cNvPr id="323636" name="Group 52"/>
          <p:cNvGrpSpPr>
            <a:grpSpLocks/>
          </p:cNvGrpSpPr>
          <p:nvPr/>
        </p:nvGrpSpPr>
        <p:grpSpPr bwMode="auto">
          <a:xfrm>
            <a:off x="1126881" y="4229099"/>
            <a:ext cx="6901962" cy="1288073"/>
            <a:chOff x="769" y="2706"/>
            <a:chExt cx="4710" cy="879"/>
          </a:xfrm>
        </p:grpSpPr>
        <p:sp>
          <p:nvSpPr>
            <p:cNvPr id="323612" name="Oval 28"/>
            <p:cNvSpPr>
              <a:spLocks noChangeArrowheads="1"/>
            </p:cNvSpPr>
            <p:nvPr/>
          </p:nvSpPr>
          <p:spPr bwMode="auto">
            <a:xfrm>
              <a:off x="860" y="3231"/>
              <a:ext cx="254" cy="354"/>
            </a:xfrm>
            <a:prstGeom prst="ellipse">
              <a:avLst/>
            </a:prstGeom>
            <a:gradFill rotWithShape="1">
              <a:gsLst>
                <a:gs pos="0">
                  <a:srgbClr val="FFFFF7"/>
                </a:gs>
                <a:gs pos="100000">
                  <a:srgbClr val="FF0000">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3613" name="Rectangle 29"/>
            <p:cNvSpPr>
              <a:spLocks noChangeArrowheads="1"/>
            </p:cNvSpPr>
            <p:nvPr/>
          </p:nvSpPr>
          <p:spPr bwMode="auto">
            <a:xfrm>
              <a:off x="5310" y="3257"/>
              <a:ext cx="169" cy="25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3614" name="Line 30"/>
            <p:cNvSpPr>
              <a:spLocks noChangeShapeType="1"/>
            </p:cNvSpPr>
            <p:nvPr/>
          </p:nvSpPr>
          <p:spPr bwMode="auto">
            <a:xfrm>
              <a:off x="994" y="3348"/>
              <a:ext cx="296"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3615" name="Rectangle 31"/>
            <p:cNvSpPr>
              <a:spLocks noChangeArrowheads="1"/>
            </p:cNvSpPr>
            <p:nvPr/>
          </p:nvSpPr>
          <p:spPr bwMode="auto">
            <a:xfrm>
              <a:off x="2344" y="3179"/>
              <a:ext cx="106" cy="25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3616" name="Text Box 32"/>
            <p:cNvSpPr txBox="1">
              <a:spLocks noChangeArrowheads="1"/>
            </p:cNvSpPr>
            <p:nvPr/>
          </p:nvSpPr>
          <p:spPr bwMode="auto">
            <a:xfrm>
              <a:off x="1954" y="3179"/>
              <a:ext cx="388" cy="34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677" b="1">
                  <a:latin typeface="VNI-Helve" pitchFamily="2" charset="0"/>
                </a:rPr>
                <a:t>2</a:t>
              </a:r>
            </a:p>
          </p:txBody>
        </p:sp>
        <p:sp>
          <p:nvSpPr>
            <p:cNvPr id="323617" name="Rectangle 33"/>
            <p:cNvSpPr>
              <a:spLocks noChangeArrowheads="1"/>
            </p:cNvSpPr>
            <p:nvPr/>
          </p:nvSpPr>
          <p:spPr bwMode="auto">
            <a:xfrm>
              <a:off x="3015" y="3179"/>
              <a:ext cx="106" cy="25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3618" name="Text Box 34"/>
            <p:cNvSpPr txBox="1">
              <a:spLocks noChangeArrowheads="1"/>
            </p:cNvSpPr>
            <p:nvPr/>
          </p:nvSpPr>
          <p:spPr bwMode="auto">
            <a:xfrm>
              <a:off x="2630" y="3179"/>
              <a:ext cx="388" cy="34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677" b="1">
                  <a:latin typeface="VNI-Helve" pitchFamily="2" charset="0"/>
                </a:rPr>
                <a:t>4</a:t>
              </a:r>
            </a:p>
          </p:txBody>
        </p:sp>
        <p:sp>
          <p:nvSpPr>
            <p:cNvPr id="323619" name="Rectangle 35"/>
            <p:cNvSpPr>
              <a:spLocks noChangeArrowheads="1"/>
            </p:cNvSpPr>
            <p:nvPr/>
          </p:nvSpPr>
          <p:spPr bwMode="auto">
            <a:xfrm>
              <a:off x="3692" y="3179"/>
              <a:ext cx="105" cy="25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3620" name="Text Box 36"/>
            <p:cNvSpPr txBox="1">
              <a:spLocks noChangeArrowheads="1"/>
            </p:cNvSpPr>
            <p:nvPr/>
          </p:nvSpPr>
          <p:spPr bwMode="auto">
            <a:xfrm>
              <a:off x="3308" y="3179"/>
              <a:ext cx="387" cy="34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677" b="1">
                  <a:latin typeface="VNI-Helve" pitchFamily="2" charset="0"/>
                </a:rPr>
                <a:t>5</a:t>
              </a:r>
            </a:p>
          </p:txBody>
        </p:sp>
        <p:sp>
          <p:nvSpPr>
            <p:cNvPr id="323621" name="Rectangle 37"/>
            <p:cNvSpPr>
              <a:spLocks noChangeArrowheads="1"/>
            </p:cNvSpPr>
            <p:nvPr/>
          </p:nvSpPr>
          <p:spPr bwMode="auto">
            <a:xfrm>
              <a:off x="4362" y="3179"/>
              <a:ext cx="106" cy="25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3622" name="Text Box 38"/>
            <p:cNvSpPr txBox="1">
              <a:spLocks noChangeArrowheads="1"/>
            </p:cNvSpPr>
            <p:nvPr/>
          </p:nvSpPr>
          <p:spPr bwMode="auto">
            <a:xfrm>
              <a:off x="3977" y="3179"/>
              <a:ext cx="389" cy="34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677" b="1">
                  <a:latin typeface="VNI-Helve" pitchFamily="2" charset="0"/>
                </a:rPr>
                <a:t>6</a:t>
              </a:r>
            </a:p>
          </p:txBody>
        </p:sp>
        <p:sp>
          <p:nvSpPr>
            <p:cNvPr id="323623" name="Rectangle 39"/>
            <p:cNvSpPr>
              <a:spLocks noChangeArrowheads="1"/>
            </p:cNvSpPr>
            <p:nvPr/>
          </p:nvSpPr>
          <p:spPr bwMode="auto">
            <a:xfrm>
              <a:off x="5037" y="3179"/>
              <a:ext cx="106" cy="25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3624" name="Text Box 40"/>
            <p:cNvSpPr txBox="1">
              <a:spLocks noChangeArrowheads="1"/>
            </p:cNvSpPr>
            <p:nvPr/>
          </p:nvSpPr>
          <p:spPr bwMode="auto">
            <a:xfrm>
              <a:off x="4653" y="3179"/>
              <a:ext cx="387" cy="34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677" b="1">
                  <a:latin typeface="VNI-Helve" pitchFamily="2" charset="0"/>
                </a:rPr>
                <a:t>8</a:t>
              </a:r>
            </a:p>
          </p:txBody>
        </p:sp>
        <p:sp>
          <p:nvSpPr>
            <p:cNvPr id="323625" name="Line 41"/>
            <p:cNvSpPr>
              <a:spLocks noChangeShapeType="1"/>
            </p:cNvSpPr>
            <p:nvPr/>
          </p:nvSpPr>
          <p:spPr bwMode="auto">
            <a:xfrm>
              <a:off x="3068" y="3348"/>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3626" name="Line 42"/>
            <p:cNvSpPr>
              <a:spLocks noChangeShapeType="1"/>
            </p:cNvSpPr>
            <p:nvPr/>
          </p:nvSpPr>
          <p:spPr bwMode="auto">
            <a:xfrm>
              <a:off x="3740" y="3348"/>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3627" name="Line 43"/>
            <p:cNvSpPr>
              <a:spLocks noChangeShapeType="1"/>
            </p:cNvSpPr>
            <p:nvPr/>
          </p:nvSpPr>
          <p:spPr bwMode="auto">
            <a:xfrm>
              <a:off x="4417" y="3348"/>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3628" name="Line 44"/>
            <p:cNvSpPr>
              <a:spLocks noChangeShapeType="1"/>
            </p:cNvSpPr>
            <p:nvPr/>
          </p:nvSpPr>
          <p:spPr bwMode="auto">
            <a:xfrm>
              <a:off x="5095" y="3348"/>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3629" name="Text Box 45"/>
            <p:cNvSpPr txBox="1">
              <a:spLocks noChangeArrowheads="1"/>
            </p:cNvSpPr>
            <p:nvPr/>
          </p:nvSpPr>
          <p:spPr bwMode="auto">
            <a:xfrm>
              <a:off x="769" y="2888"/>
              <a:ext cx="681" cy="264"/>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215" b="1">
                  <a:solidFill>
                    <a:srgbClr val="080808"/>
                  </a:solidFill>
                  <a:latin typeface="VNI-Tekon" pitchFamily="2" charset="0"/>
                </a:rPr>
                <a:t>pHead</a:t>
              </a:r>
            </a:p>
          </p:txBody>
        </p:sp>
        <p:sp>
          <p:nvSpPr>
            <p:cNvPr id="323630" name="Text Box 46"/>
            <p:cNvSpPr txBox="1">
              <a:spLocks noChangeArrowheads="1"/>
            </p:cNvSpPr>
            <p:nvPr/>
          </p:nvSpPr>
          <p:spPr bwMode="auto">
            <a:xfrm>
              <a:off x="4217" y="2706"/>
              <a:ext cx="493" cy="246"/>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585"/>
                <a:t>pTail</a:t>
              </a:r>
            </a:p>
          </p:txBody>
        </p:sp>
        <p:sp>
          <p:nvSpPr>
            <p:cNvPr id="323631" name="Freeform 47"/>
            <p:cNvSpPr>
              <a:spLocks/>
            </p:cNvSpPr>
            <p:nvPr/>
          </p:nvSpPr>
          <p:spPr bwMode="auto">
            <a:xfrm>
              <a:off x="4743" y="2908"/>
              <a:ext cx="152" cy="258"/>
            </a:xfrm>
            <a:custGeom>
              <a:avLst/>
              <a:gdLst>
                <a:gd name="T0" fmla="*/ 0 w 198"/>
                <a:gd name="T1" fmla="*/ 0 h 315"/>
                <a:gd name="T2" fmla="*/ 165 w 198"/>
                <a:gd name="T3" fmla="*/ 105 h 315"/>
                <a:gd name="T4" fmla="*/ 195 w 198"/>
                <a:gd name="T5" fmla="*/ 315 h 315"/>
              </a:gdLst>
              <a:ahLst/>
              <a:cxnLst>
                <a:cxn ang="0">
                  <a:pos x="T0" y="T1"/>
                </a:cxn>
                <a:cxn ang="0">
                  <a:pos x="T2" y="T3"/>
                </a:cxn>
                <a:cxn ang="0">
                  <a:pos x="T4" y="T5"/>
                </a:cxn>
              </a:cxnLst>
              <a:rect l="0" t="0" r="r" b="b"/>
              <a:pathLst>
                <a:path w="198" h="315">
                  <a:moveTo>
                    <a:pt x="0" y="0"/>
                  </a:moveTo>
                  <a:cubicBezTo>
                    <a:pt x="66" y="26"/>
                    <a:pt x="132" y="53"/>
                    <a:pt x="165" y="105"/>
                  </a:cubicBezTo>
                  <a:cubicBezTo>
                    <a:pt x="198" y="157"/>
                    <a:pt x="196" y="236"/>
                    <a:pt x="195" y="315"/>
                  </a:cubicBezTo>
                </a:path>
              </a:pathLst>
            </a:custGeom>
            <a:noFill/>
            <a:ln w="63500">
              <a:solidFill>
                <a:srgbClr val="3366FF"/>
              </a:solidFill>
              <a:round/>
              <a:headEnd/>
              <a:tailEnd type="stealth" w="med" len="med"/>
            </a:ln>
            <a:extLst>
              <a:ext uri="{909E8E84-426E-40DD-AFC4-6F175D3DCCD1}">
                <a14:hiddenFill xmlns:a14="http://schemas.microsoft.com/office/drawing/2010/main">
                  <a:solidFill>
                    <a:schemeClr val="folHlink"/>
                  </a:solidFill>
                </a14:hiddenFill>
              </a:ext>
            </a:extLst>
          </p:spPr>
          <p:txBody>
            <a:bodyPr/>
            <a:lstStyle/>
            <a:p>
              <a:endParaRPr lang="en-US"/>
            </a:p>
          </p:txBody>
        </p:sp>
        <p:sp>
          <p:nvSpPr>
            <p:cNvPr id="323632" name="Rectangle 48"/>
            <p:cNvSpPr>
              <a:spLocks noChangeArrowheads="1"/>
            </p:cNvSpPr>
            <p:nvPr/>
          </p:nvSpPr>
          <p:spPr bwMode="auto">
            <a:xfrm>
              <a:off x="1666" y="3179"/>
              <a:ext cx="106" cy="25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3633" name="Text Box 49"/>
            <p:cNvSpPr txBox="1">
              <a:spLocks noChangeArrowheads="1"/>
            </p:cNvSpPr>
            <p:nvPr/>
          </p:nvSpPr>
          <p:spPr bwMode="auto">
            <a:xfrm>
              <a:off x="1276" y="3179"/>
              <a:ext cx="388" cy="34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677" b="1">
                  <a:latin typeface="VNI-Helve" pitchFamily="2" charset="0"/>
                </a:rPr>
                <a:t>1</a:t>
              </a:r>
            </a:p>
          </p:txBody>
        </p:sp>
        <p:sp>
          <p:nvSpPr>
            <p:cNvPr id="323634" name="Line 50"/>
            <p:cNvSpPr>
              <a:spLocks noChangeShapeType="1"/>
            </p:cNvSpPr>
            <p:nvPr/>
          </p:nvSpPr>
          <p:spPr bwMode="auto">
            <a:xfrm>
              <a:off x="2391" y="3348"/>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3635" name="Line 51"/>
            <p:cNvSpPr>
              <a:spLocks noChangeShapeType="1"/>
            </p:cNvSpPr>
            <p:nvPr/>
          </p:nvSpPr>
          <p:spPr bwMode="auto">
            <a:xfrm>
              <a:off x="1714" y="3348"/>
              <a:ext cx="239" cy="0"/>
            </a:xfrm>
            <a:prstGeom prst="line">
              <a:avLst/>
            </a:prstGeom>
            <a:noFill/>
            <a:ln w="952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64</a:t>
            </a:fld>
            <a:endParaRPr lang="en-US"/>
          </a:p>
        </p:txBody>
      </p:sp>
    </p:spTree>
    <p:extLst>
      <p:ext uri="{BB962C8B-B14F-4D97-AF65-F5344CB8AC3E}">
        <p14:creationId xmlns:p14="http://schemas.microsoft.com/office/powerpoint/2010/main" val="1588278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3587">
                                            <p:txEl>
                                              <p:pRg st="0" end="0"/>
                                            </p:txEl>
                                          </p:spTgt>
                                        </p:tgtEl>
                                        <p:attrNameLst>
                                          <p:attrName>style.visibility</p:attrName>
                                        </p:attrNameLst>
                                      </p:cBhvr>
                                      <p:to>
                                        <p:strVal val="visible"/>
                                      </p:to>
                                    </p:set>
                                    <p:animEffect transition="in" filter="blinds(horizontal)">
                                      <p:cBhvr>
                                        <p:cTn id="7" dur="500"/>
                                        <p:tgtEl>
                                          <p:spTgt spid="32358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23588"/>
                                        </p:tgtEl>
                                        <p:attrNameLst>
                                          <p:attrName>style.visibility</p:attrName>
                                        </p:attrNameLst>
                                      </p:cBhvr>
                                      <p:to>
                                        <p:strVal val="visible"/>
                                      </p:to>
                                    </p:set>
                                    <p:animEffect transition="in" filter="blinds(horizontal)">
                                      <p:cBhvr>
                                        <p:cTn id="10" dur="500"/>
                                        <p:tgtEl>
                                          <p:spTgt spid="32358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23611"/>
                                        </p:tgtEl>
                                        <p:attrNameLst>
                                          <p:attrName>style.visibility</p:attrName>
                                        </p:attrNameLst>
                                      </p:cBhvr>
                                      <p:to>
                                        <p:strVal val="visible"/>
                                      </p:to>
                                    </p:set>
                                    <p:animEffect transition="in" filter="blinds(horizontal)">
                                      <p:cBhvr>
                                        <p:cTn id="15" dur="500"/>
                                        <p:tgtEl>
                                          <p:spTgt spid="323611"/>
                                        </p:tgtEl>
                                      </p:cBhvr>
                                    </p:animEffect>
                                  </p:childTnLst>
                                </p:cTn>
                              </p:par>
                            </p:childTnLst>
                          </p:cTn>
                        </p:par>
                        <p:par>
                          <p:cTn id="16" fill="hold" nodeType="afterGroup">
                            <p:stCondLst>
                              <p:cond delay="500"/>
                            </p:stCondLst>
                            <p:childTnLst>
                              <p:par>
                                <p:cTn id="17" presetID="3" presetClass="entr" presetSubtype="10" fill="hold" nodeType="afterEffect">
                                  <p:stCondLst>
                                    <p:cond delay="0"/>
                                  </p:stCondLst>
                                  <p:childTnLst>
                                    <p:set>
                                      <p:cBhvr>
                                        <p:cTn id="18" dur="1" fill="hold">
                                          <p:stCondLst>
                                            <p:cond delay="0"/>
                                          </p:stCondLst>
                                        </p:cTn>
                                        <p:tgtEl>
                                          <p:spTgt spid="323636"/>
                                        </p:tgtEl>
                                        <p:attrNameLst>
                                          <p:attrName>style.visibility</p:attrName>
                                        </p:attrNameLst>
                                      </p:cBhvr>
                                      <p:to>
                                        <p:strVal val="visible"/>
                                      </p:to>
                                    </p:set>
                                    <p:animEffect transition="in" filter="blinds(horizontal)">
                                      <p:cBhvr>
                                        <p:cTn id="19" dur="500"/>
                                        <p:tgtEl>
                                          <p:spTgt spid="323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7" grpId="0" build="p"/>
      <p:bldP spid="323611"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a:t>Thuật toán: Code C/C++</a:t>
            </a:r>
          </a:p>
        </p:txBody>
      </p:sp>
      <p:sp>
        <p:nvSpPr>
          <p:cNvPr id="324611" name="Rectangle 3"/>
          <p:cNvSpPr>
            <a:spLocks noGrp="1" noChangeArrowheads="1"/>
          </p:cNvSpPr>
          <p:nvPr>
            <p:ph idx="1"/>
          </p:nvPr>
        </p:nvSpPr>
        <p:spPr/>
        <p:txBody>
          <a:bodyPr>
            <a:normAutofit lnSpcReduction="10000"/>
          </a:bodyPr>
          <a:lstStyle/>
          <a:p>
            <a:pPr marL="34290" indent="0">
              <a:spcBef>
                <a:spcPts val="1200"/>
              </a:spcBef>
              <a:buNone/>
            </a:pPr>
            <a:r>
              <a:rPr lang="en-US" sz="2200">
                <a:solidFill>
                  <a:srgbClr val="0000FF"/>
                </a:solidFill>
                <a:latin typeface="Consolas" panose="020B0609020204030204" pitchFamily="49" charset="0"/>
              </a:rPr>
              <a:t>void</a:t>
            </a:r>
            <a:r>
              <a:rPr lang="en-US" sz="2200">
                <a:solidFill>
                  <a:srgbClr val="000000"/>
                </a:solidFill>
                <a:latin typeface="Consolas" panose="020B0609020204030204" pitchFamily="49" charset="0"/>
              </a:rPr>
              <a:t> </a:t>
            </a:r>
            <a:r>
              <a:rPr lang="en-US" sz="2200">
                <a:solidFill>
                  <a:srgbClr val="483D8B"/>
                </a:solidFill>
                <a:latin typeface="Consolas" panose="020B0609020204030204" pitchFamily="49" charset="0"/>
              </a:rPr>
              <a:t>QuickSort</a:t>
            </a:r>
            <a:r>
              <a:rPr lang="en-US" sz="2200">
                <a:solidFill>
                  <a:srgbClr val="000000"/>
                </a:solidFill>
                <a:latin typeface="Consolas" panose="020B0609020204030204" pitchFamily="49" charset="0"/>
              </a:rPr>
              <a:t>(</a:t>
            </a:r>
            <a:r>
              <a:rPr lang="en-US" sz="2200">
                <a:solidFill>
                  <a:srgbClr val="008B8B"/>
                </a:solidFill>
                <a:latin typeface="Consolas" panose="020B0609020204030204" pitchFamily="49" charset="0"/>
              </a:rPr>
              <a:t>LIST</a:t>
            </a:r>
            <a:r>
              <a:rPr lang="en-US" sz="2200">
                <a:solidFill>
                  <a:srgbClr val="000000"/>
                </a:solidFill>
                <a:latin typeface="Consolas" panose="020B0609020204030204" pitchFamily="49" charset="0"/>
              </a:rPr>
              <a:t> &amp;</a:t>
            </a:r>
            <a:r>
              <a:rPr lang="en-US" sz="2200">
                <a:solidFill>
                  <a:srgbClr val="808080"/>
                </a:solidFill>
                <a:latin typeface="Consolas" panose="020B0609020204030204" pitchFamily="49" charset="0"/>
              </a:rPr>
              <a:t>L</a:t>
            </a:r>
            <a:r>
              <a:rPr lang="en-US" sz="2200">
                <a:solidFill>
                  <a:srgbClr val="000000"/>
                </a:solidFill>
                <a:latin typeface="Consolas" panose="020B0609020204030204" pitchFamily="49" charset="0"/>
              </a:rPr>
              <a:t>) {</a:t>
            </a:r>
          </a:p>
          <a:p>
            <a:pPr marL="514350" lvl="2" indent="0">
              <a:buNone/>
            </a:pPr>
            <a:r>
              <a:rPr lang="en-US" sz="2400">
                <a:solidFill>
                  <a:srgbClr val="008B8B"/>
                </a:solidFill>
                <a:latin typeface="Consolas" panose="020B0609020204030204" pitchFamily="49" charset="0"/>
              </a:rPr>
              <a:t>LIST</a:t>
            </a:r>
            <a:r>
              <a:rPr lang="en-US" sz="2400">
                <a:solidFill>
                  <a:srgbClr val="000000"/>
                </a:solidFill>
                <a:latin typeface="Consolas" panose="020B0609020204030204" pitchFamily="49" charset="0"/>
              </a:rPr>
              <a:t> L1, L2;</a:t>
            </a:r>
          </a:p>
          <a:p>
            <a:pPr marL="514350" lvl="2" indent="0">
              <a:buNone/>
            </a:pPr>
            <a:r>
              <a:rPr lang="en-US" sz="2400">
                <a:solidFill>
                  <a:srgbClr val="483D8B"/>
                </a:solidFill>
                <a:latin typeface="Consolas" panose="020B0609020204030204" pitchFamily="49" charset="0"/>
              </a:rPr>
              <a:t>CreateEmptyList</a:t>
            </a:r>
            <a:r>
              <a:rPr lang="en-US" sz="2400">
                <a:solidFill>
                  <a:srgbClr val="000000"/>
                </a:solidFill>
                <a:latin typeface="Consolas" panose="020B0609020204030204" pitchFamily="49" charset="0"/>
              </a:rPr>
              <a:t>(L1);</a:t>
            </a:r>
          </a:p>
          <a:p>
            <a:pPr marL="514350" lvl="2" indent="0">
              <a:buNone/>
            </a:pPr>
            <a:r>
              <a:rPr lang="en-US" sz="2400">
                <a:solidFill>
                  <a:srgbClr val="483D8B"/>
                </a:solidFill>
                <a:latin typeface="Consolas" panose="020B0609020204030204" pitchFamily="49" charset="0"/>
              </a:rPr>
              <a:t>CreateEmptyList</a:t>
            </a:r>
            <a:r>
              <a:rPr lang="en-US" sz="2400">
                <a:solidFill>
                  <a:srgbClr val="000000"/>
                </a:solidFill>
                <a:latin typeface="Consolas" panose="020B0609020204030204" pitchFamily="49" charset="0"/>
              </a:rPr>
              <a:t>(L2);</a:t>
            </a:r>
          </a:p>
          <a:p>
            <a:pPr marL="514350" lvl="2" indent="0">
              <a:buNone/>
            </a:pPr>
            <a:endParaRPr lang="en-US" sz="2400">
              <a:solidFill>
                <a:srgbClr val="008B8B"/>
              </a:solidFill>
              <a:latin typeface="Consolas" panose="020B0609020204030204" pitchFamily="49" charset="0"/>
            </a:endParaRPr>
          </a:p>
          <a:p>
            <a:pPr marL="514350" lvl="2" indent="0">
              <a:buNone/>
            </a:pPr>
            <a:r>
              <a:rPr lang="en-US" sz="2400">
                <a:solidFill>
                  <a:srgbClr val="008B8B"/>
                </a:solidFill>
                <a:latin typeface="Consolas" panose="020B0609020204030204" pitchFamily="49" charset="0"/>
              </a:rPr>
              <a:t>NODE</a:t>
            </a:r>
            <a:r>
              <a:rPr lang="en-US" sz="2400">
                <a:solidFill>
                  <a:srgbClr val="000000"/>
                </a:solidFill>
                <a:latin typeface="Consolas" panose="020B0609020204030204" pitchFamily="49" charset="0"/>
              </a:rPr>
              <a:t> *pivot;</a:t>
            </a:r>
          </a:p>
          <a:p>
            <a:pPr marL="514350" lvl="2" indent="0">
              <a:buNone/>
            </a:pPr>
            <a:r>
              <a:rPr lang="fr-FR" sz="2400">
                <a:solidFill>
                  <a:srgbClr val="483D8B"/>
                </a:solidFill>
                <a:latin typeface="Consolas" panose="020B0609020204030204" pitchFamily="49" charset="0"/>
              </a:rPr>
              <a:t>Partition</a:t>
            </a:r>
            <a:r>
              <a:rPr lang="fr-FR" sz="2400">
                <a:solidFill>
                  <a:srgbClr val="000000"/>
                </a:solidFill>
                <a:latin typeface="Consolas" panose="020B0609020204030204" pitchFamily="49" charset="0"/>
              </a:rPr>
              <a:t>(</a:t>
            </a:r>
            <a:r>
              <a:rPr lang="fr-FR" sz="2400">
                <a:solidFill>
                  <a:srgbClr val="808080"/>
                </a:solidFill>
                <a:latin typeface="Consolas" panose="020B0609020204030204" pitchFamily="49" charset="0"/>
              </a:rPr>
              <a:t>L</a:t>
            </a:r>
            <a:r>
              <a:rPr lang="fr-FR" sz="2400">
                <a:solidFill>
                  <a:srgbClr val="000000"/>
                </a:solidFill>
                <a:latin typeface="Consolas" panose="020B0609020204030204" pitchFamily="49" charset="0"/>
              </a:rPr>
              <a:t>, L1, pivot, L2);</a:t>
            </a:r>
          </a:p>
          <a:p>
            <a:pPr marL="514350" lvl="2" indent="0">
              <a:buNone/>
            </a:pPr>
            <a:endParaRPr lang="en-US" sz="2400">
              <a:solidFill>
                <a:srgbClr val="0000FF"/>
              </a:solidFill>
              <a:latin typeface="Consolas" panose="020B0609020204030204" pitchFamily="49" charset="0"/>
            </a:endParaRPr>
          </a:p>
          <a:p>
            <a:pPr marL="514350" lvl="2" indent="0">
              <a:buNone/>
            </a:pPr>
            <a:r>
              <a:rPr lang="en-US" sz="2400">
                <a:solidFill>
                  <a:srgbClr val="0000FF"/>
                </a:solidFill>
                <a:latin typeface="Consolas" panose="020B0609020204030204" pitchFamily="49" charset="0"/>
              </a:rPr>
              <a:t>if</a:t>
            </a:r>
            <a:r>
              <a:rPr lang="en-US" sz="2400">
                <a:solidFill>
                  <a:srgbClr val="000000"/>
                </a:solidFill>
                <a:latin typeface="Consolas" panose="020B0609020204030204" pitchFamily="49" charset="0"/>
              </a:rPr>
              <a:t> (L1.</a:t>
            </a:r>
            <a:r>
              <a:rPr lang="en-US" sz="2400">
                <a:solidFill>
                  <a:srgbClr val="8B0000"/>
                </a:solidFill>
                <a:latin typeface="Consolas" panose="020B0609020204030204" pitchFamily="49" charset="0"/>
              </a:rPr>
              <a:t>pHead</a:t>
            </a:r>
            <a:r>
              <a:rPr lang="en-US" sz="2400">
                <a:solidFill>
                  <a:srgbClr val="000000"/>
                </a:solidFill>
                <a:latin typeface="Consolas" panose="020B0609020204030204" pitchFamily="49" charset="0"/>
              </a:rPr>
              <a:t> != L1.</a:t>
            </a:r>
            <a:r>
              <a:rPr lang="en-US" sz="2400">
                <a:solidFill>
                  <a:srgbClr val="8B0000"/>
                </a:solidFill>
                <a:latin typeface="Consolas" panose="020B0609020204030204" pitchFamily="49" charset="0"/>
              </a:rPr>
              <a:t>pTail</a:t>
            </a:r>
            <a:r>
              <a:rPr lang="en-US" sz="2400">
                <a:solidFill>
                  <a:srgbClr val="000000"/>
                </a:solidFill>
                <a:latin typeface="Consolas" panose="020B0609020204030204" pitchFamily="49" charset="0"/>
              </a:rPr>
              <a:t>)</a:t>
            </a:r>
          </a:p>
          <a:p>
            <a:pPr marL="514350" lvl="2" indent="0">
              <a:buNone/>
            </a:pPr>
            <a:r>
              <a:rPr lang="en-US" sz="2400">
                <a:solidFill>
                  <a:srgbClr val="483D8B"/>
                </a:solidFill>
                <a:latin typeface="Consolas" panose="020B0609020204030204" pitchFamily="49" charset="0"/>
              </a:rPr>
              <a:t>		QuickSort</a:t>
            </a:r>
            <a:r>
              <a:rPr lang="en-US" sz="2400">
                <a:solidFill>
                  <a:srgbClr val="000000"/>
                </a:solidFill>
                <a:latin typeface="Consolas" panose="020B0609020204030204" pitchFamily="49" charset="0"/>
              </a:rPr>
              <a:t>(L1);</a:t>
            </a:r>
          </a:p>
          <a:p>
            <a:pPr marL="514350" lvl="2" indent="0">
              <a:buNone/>
            </a:pPr>
            <a:r>
              <a:rPr lang="en-US" sz="2400">
                <a:solidFill>
                  <a:srgbClr val="0000FF"/>
                </a:solidFill>
                <a:latin typeface="Consolas" panose="020B0609020204030204" pitchFamily="49" charset="0"/>
              </a:rPr>
              <a:t>if</a:t>
            </a:r>
            <a:r>
              <a:rPr lang="en-US" sz="2400">
                <a:solidFill>
                  <a:srgbClr val="000000"/>
                </a:solidFill>
                <a:latin typeface="Consolas" panose="020B0609020204030204" pitchFamily="49" charset="0"/>
              </a:rPr>
              <a:t> (L2.</a:t>
            </a:r>
            <a:r>
              <a:rPr lang="en-US" sz="2400">
                <a:solidFill>
                  <a:srgbClr val="8B0000"/>
                </a:solidFill>
                <a:latin typeface="Consolas" panose="020B0609020204030204" pitchFamily="49" charset="0"/>
              </a:rPr>
              <a:t>pHead</a:t>
            </a:r>
            <a:r>
              <a:rPr lang="en-US" sz="2400">
                <a:solidFill>
                  <a:srgbClr val="000000"/>
                </a:solidFill>
                <a:latin typeface="Consolas" panose="020B0609020204030204" pitchFamily="49" charset="0"/>
              </a:rPr>
              <a:t> != L2.</a:t>
            </a:r>
            <a:r>
              <a:rPr lang="en-US" sz="2400">
                <a:solidFill>
                  <a:srgbClr val="8B0000"/>
                </a:solidFill>
                <a:latin typeface="Consolas" panose="020B0609020204030204" pitchFamily="49" charset="0"/>
              </a:rPr>
              <a:t>pTail</a:t>
            </a:r>
            <a:r>
              <a:rPr lang="en-US" sz="2400">
                <a:solidFill>
                  <a:srgbClr val="000000"/>
                </a:solidFill>
                <a:latin typeface="Consolas" panose="020B0609020204030204" pitchFamily="49" charset="0"/>
              </a:rPr>
              <a:t>)</a:t>
            </a:r>
          </a:p>
          <a:p>
            <a:pPr marL="514350" lvl="2" indent="0">
              <a:buNone/>
            </a:pPr>
            <a:r>
              <a:rPr lang="en-US" sz="2400">
                <a:solidFill>
                  <a:srgbClr val="483D8B"/>
                </a:solidFill>
                <a:latin typeface="Consolas" panose="020B0609020204030204" pitchFamily="49" charset="0"/>
              </a:rPr>
              <a:t>		QuickSort</a:t>
            </a:r>
            <a:r>
              <a:rPr lang="en-US" sz="2400">
                <a:solidFill>
                  <a:srgbClr val="000000"/>
                </a:solidFill>
                <a:latin typeface="Consolas" panose="020B0609020204030204" pitchFamily="49" charset="0"/>
              </a:rPr>
              <a:t>(L2);</a:t>
            </a:r>
          </a:p>
          <a:p>
            <a:pPr marL="514350" lvl="2" indent="0">
              <a:buNone/>
            </a:pPr>
            <a:r>
              <a:rPr lang="fi-FI" sz="2400">
                <a:solidFill>
                  <a:srgbClr val="483D8B"/>
                </a:solidFill>
                <a:latin typeface="Consolas" panose="020B0609020204030204" pitchFamily="49" charset="0"/>
              </a:rPr>
              <a:t>Join</a:t>
            </a:r>
            <a:r>
              <a:rPr lang="fi-FI" sz="2400">
                <a:solidFill>
                  <a:srgbClr val="000000"/>
                </a:solidFill>
                <a:latin typeface="Consolas" panose="020B0609020204030204" pitchFamily="49" charset="0"/>
              </a:rPr>
              <a:t>(</a:t>
            </a:r>
            <a:r>
              <a:rPr lang="fi-FI" sz="2400">
                <a:solidFill>
                  <a:srgbClr val="808080"/>
                </a:solidFill>
                <a:latin typeface="Consolas" panose="020B0609020204030204" pitchFamily="49" charset="0"/>
              </a:rPr>
              <a:t>L</a:t>
            </a:r>
            <a:r>
              <a:rPr lang="fi-FI" sz="2400">
                <a:solidFill>
                  <a:srgbClr val="000000"/>
                </a:solidFill>
                <a:latin typeface="Consolas" panose="020B0609020204030204" pitchFamily="49" charset="0"/>
              </a:rPr>
              <a:t>, L1, pivot, L2);</a:t>
            </a:r>
            <a:endParaRPr lang="fi-FI">
              <a:solidFill>
                <a:srgbClr val="000000"/>
              </a:solidFill>
              <a:latin typeface="Consolas" panose="020B0609020204030204" pitchFamily="49" charset="0"/>
            </a:endParaRPr>
          </a:p>
          <a:p>
            <a:pPr marL="34290" indent="0">
              <a:spcBef>
                <a:spcPts val="1200"/>
              </a:spcBef>
              <a:buNone/>
            </a:pPr>
            <a:r>
              <a:rPr lang="en-US" sz="2200">
                <a:solidFill>
                  <a:srgbClr val="000000"/>
                </a:solidFill>
                <a:latin typeface="Consolas" panose="020B0609020204030204" pitchFamily="49" charset="0"/>
              </a:rPr>
              <a:t>}</a:t>
            </a:r>
            <a:endParaRPr lang="en-US" sz="2200"/>
          </a:p>
        </p:txBody>
      </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65</a:t>
            </a:fld>
            <a:endParaRPr lang="en-US"/>
          </a:p>
        </p:txBody>
      </p:sp>
    </p:spTree>
    <p:extLst>
      <p:ext uri="{BB962C8B-B14F-4D97-AF65-F5344CB8AC3E}">
        <p14:creationId xmlns:p14="http://schemas.microsoft.com/office/powerpoint/2010/main" val="2983150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Thuật toán: Code C/C++ (tt)</a:t>
            </a:r>
          </a:p>
        </p:txBody>
      </p:sp>
      <p:sp>
        <p:nvSpPr>
          <p:cNvPr id="3" name="Content Placeholder 2"/>
          <p:cNvSpPr>
            <a:spLocks noGrp="1"/>
          </p:cNvSpPr>
          <p:nvPr>
            <p:ph idx="1"/>
          </p:nvPr>
        </p:nvSpPr>
        <p:spPr/>
        <p:txBody>
          <a:bodyPr>
            <a:noAutofit/>
          </a:bodyPr>
          <a:lstStyle/>
          <a:p>
            <a:pPr marL="34290" indent="0">
              <a:buNone/>
            </a:pPr>
            <a:r>
              <a:rPr lang="en-US" sz="2000">
                <a:solidFill>
                  <a:srgbClr val="0000FF"/>
                </a:solidFill>
                <a:latin typeface="Consolas" panose="020B0609020204030204" pitchFamily="49" charset="0"/>
              </a:rPr>
              <a:t>void</a:t>
            </a:r>
            <a:r>
              <a:rPr lang="en-US" sz="2000">
                <a:solidFill>
                  <a:srgbClr val="000000"/>
                </a:solidFill>
                <a:latin typeface="Consolas" panose="020B0609020204030204" pitchFamily="49" charset="0"/>
              </a:rPr>
              <a:t> </a:t>
            </a:r>
            <a:r>
              <a:rPr lang="en-US" sz="2000">
                <a:solidFill>
                  <a:srgbClr val="483D8B"/>
                </a:solidFill>
                <a:latin typeface="Consolas" panose="020B0609020204030204" pitchFamily="49" charset="0"/>
              </a:rPr>
              <a:t>Partition</a:t>
            </a:r>
            <a:r>
              <a:rPr lang="en-US" sz="2000">
                <a:solidFill>
                  <a:srgbClr val="000000"/>
                </a:solidFill>
                <a:latin typeface="Consolas" panose="020B0609020204030204" pitchFamily="49" charset="0"/>
              </a:rPr>
              <a:t>(</a:t>
            </a:r>
            <a:r>
              <a:rPr lang="en-US" sz="2000">
                <a:solidFill>
                  <a:srgbClr val="008B8B"/>
                </a:solidFill>
                <a:latin typeface="Consolas" panose="020B0609020204030204" pitchFamily="49" charset="0"/>
              </a:rPr>
              <a:t>LIST</a:t>
            </a:r>
            <a:r>
              <a:rPr lang="en-US" sz="2000">
                <a:solidFill>
                  <a:srgbClr val="000000"/>
                </a:solidFill>
                <a:latin typeface="Consolas" panose="020B0609020204030204" pitchFamily="49" charset="0"/>
              </a:rPr>
              <a:t> &amp;</a:t>
            </a:r>
            <a:r>
              <a:rPr lang="en-US" sz="2000">
                <a:solidFill>
                  <a:srgbClr val="808080"/>
                </a:solidFill>
                <a:latin typeface="Consolas" panose="020B0609020204030204" pitchFamily="49" charset="0"/>
              </a:rPr>
              <a:t>L</a:t>
            </a:r>
            <a:r>
              <a:rPr lang="en-US" sz="2000">
                <a:solidFill>
                  <a:srgbClr val="000000"/>
                </a:solidFill>
                <a:latin typeface="Consolas" panose="020B0609020204030204" pitchFamily="49" charset="0"/>
              </a:rPr>
              <a:t>, </a:t>
            </a:r>
            <a:r>
              <a:rPr lang="en-US" sz="2000">
                <a:solidFill>
                  <a:srgbClr val="008B8B"/>
                </a:solidFill>
                <a:latin typeface="Consolas" panose="020B0609020204030204" pitchFamily="49" charset="0"/>
              </a:rPr>
              <a:t>LIST</a:t>
            </a:r>
            <a:r>
              <a:rPr lang="en-US" sz="2000">
                <a:solidFill>
                  <a:srgbClr val="000000"/>
                </a:solidFill>
                <a:latin typeface="Consolas" panose="020B0609020204030204" pitchFamily="49" charset="0"/>
              </a:rPr>
              <a:t> &amp;</a:t>
            </a:r>
            <a:r>
              <a:rPr lang="en-US" sz="2000">
                <a:solidFill>
                  <a:srgbClr val="808080"/>
                </a:solidFill>
                <a:latin typeface="Consolas" panose="020B0609020204030204" pitchFamily="49" charset="0"/>
              </a:rPr>
              <a:t>L1</a:t>
            </a:r>
            <a:r>
              <a:rPr lang="en-US" sz="2000">
                <a:solidFill>
                  <a:srgbClr val="000000"/>
                </a:solidFill>
                <a:latin typeface="Consolas" panose="020B0609020204030204" pitchFamily="49" charset="0"/>
              </a:rPr>
              <a:t>, </a:t>
            </a:r>
            <a:r>
              <a:rPr lang="en-US" sz="2000">
                <a:solidFill>
                  <a:srgbClr val="008B8B"/>
                </a:solidFill>
                <a:latin typeface="Consolas" panose="020B0609020204030204" pitchFamily="49" charset="0"/>
              </a:rPr>
              <a:t>NODE</a:t>
            </a:r>
            <a:r>
              <a:rPr lang="en-US" sz="2000">
                <a:solidFill>
                  <a:srgbClr val="000000"/>
                </a:solidFill>
                <a:latin typeface="Consolas" panose="020B0609020204030204" pitchFamily="49" charset="0"/>
              </a:rPr>
              <a:t> *&amp;</a:t>
            </a:r>
            <a:r>
              <a:rPr lang="en-US" sz="2000">
                <a:solidFill>
                  <a:srgbClr val="808080"/>
                </a:solidFill>
                <a:latin typeface="Consolas" panose="020B0609020204030204" pitchFamily="49" charset="0"/>
              </a:rPr>
              <a:t>pivot</a:t>
            </a:r>
            <a:r>
              <a:rPr lang="en-US" sz="2000">
                <a:solidFill>
                  <a:srgbClr val="000000"/>
                </a:solidFill>
                <a:latin typeface="Consolas" panose="020B0609020204030204" pitchFamily="49" charset="0"/>
              </a:rPr>
              <a:t>, </a:t>
            </a:r>
            <a:r>
              <a:rPr lang="en-US" sz="2000">
                <a:solidFill>
                  <a:srgbClr val="008B8B"/>
                </a:solidFill>
                <a:latin typeface="Consolas" panose="020B0609020204030204" pitchFamily="49" charset="0"/>
              </a:rPr>
              <a:t>LIST</a:t>
            </a:r>
            <a:r>
              <a:rPr lang="en-US" sz="2000">
                <a:solidFill>
                  <a:srgbClr val="000000"/>
                </a:solidFill>
                <a:latin typeface="Consolas" panose="020B0609020204030204" pitchFamily="49" charset="0"/>
              </a:rPr>
              <a:t> &amp;</a:t>
            </a:r>
            <a:r>
              <a:rPr lang="en-US" sz="2000">
                <a:solidFill>
                  <a:srgbClr val="808080"/>
                </a:solidFill>
                <a:latin typeface="Consolas" panose="020B0609020204030204" pitchFamily="49" charset="0"/>
              </a:rPr>
              <a:t>L2</a:t>
            </a:r>
            <a:r>
              <a:rPr lang="en-US" sz="2000">
                <a:solidFill>
                  <a:srgbClr val="000000"/>
                </a:solidFill>
                <a:latin typeface="Consolas" panose="020B0609020204030204" pitchFamily="49" charset="0"/>
              </a:rPr>
              <a:t>) {</a:t>
            </a:r>
          </a:p>
          <a:p>
            <a:pPr marL="514350" lvl="2" indent="0">
              <a:buNone/>
            </a:pPr>
            <a:r>
              <a:rPr lang="en-US" sz="2000">
                <a:solidFill>
                  <a:srgbClr val="008B8B"/>
                </a:solidFill>
                <a:latin typeface="Consolas" panose="020B0609020204030204" pitchFamily="49" charset="0"/>
              </a:rPr>
              <a:t>NODE</a:t>
            </a:r>
            <a:r>
              <a:rPr lang="en-US" sz="2000">
                <a:solidFill>
                  <a:srgbClr val="000000"/>
                </a:solidFill>
                <a:latin typeface="Consolas" panose="020B0609020204030204" pitchFamily="49" charset="0"/>
              </a:rPr>
              <a:t> *p;</a:t>
            </a:r>
          </a:p>
          <a:p>
            <a:pPr marL="514350" lvl="2" indent="0">
              <a:buNone/>
            </a:pPr>
            <a:endParaRPr lang="en-US" sz="2000">
              <a:solidFill>
                <a:srgbClr val="0000FF"/>
              </a:solidFill>
              <a:latin typeface="Consolas" panose="020B0609020204030204" pitchFamily="49" charset="0"/>
            </a:endParaRPr>
          </a:p>
          <a:p>
            <a:pPr marL="514350" lvl="2" indent="0">
              <a:buNone/>
            </a:pPr>
            <a:r>
              <a:rPr lang="en-US" sz="2000">
                <a:solidFill>
                  <a:srgbClr val="0000FF"/>
                </a:solidFill>
                <a:latin typeface="Consolas" panose="020B0609020204030204" pitchFamily="49" charset="0"/>
              </a:rPr>
              <a:t>if</a:t>
            </a:r>
            <a:r>
              <a:rPr lang="en-US" sz="2000">
                <a:solidFill>
                  <a:srgbClr val="000000"/>
                </a:solidFill>
                <a:latin typeface="Consolas" panose="020B0609020204030204" pitchFamily="49" charset="0"/>
              </a:rPr>
              <a:t> (</a:t>
            </a:r>
            <a:r>
              <a:rPr lang="en-US" sz="2000">
                <a:solidFill>
                  <a:srgbClr val="808080"/>
                </a:solidFill>
                <a:latin typeface="Consolas" panose="020B0609020204030204" pitchFamily="49" charset="0"/>
              </a:rPr>
              <a:t>L</a:t>
            </a:r>
            <a:r>
              <a:rPr lang="en-US" sz="2000">
                <a:solidFill>
                  <a:srgbClr val="000000"/>
                </a:solidFill>
                <a:latin typeface="Consolas" panose="020B0609020204030204" pitchFamily="49" charset="0"/>
              </a:rPr>
              <a:t>.</a:t>
            </a:r>
            <a:r>
              <a:rPr lang="en-US" sz="2000">
                <a:solidFill>
                  <a:srgbClr val="8B0000"/>
                </a:solidFill>
                <a:latin typeface="Consolas" panose="020B0609020204030204" pitchFamily="49" charset="0"/>
              </a:rPr>
              <a:t>pHead</a:t>
            </a:r>
            <a:r>
              <a:rPr lang="en-US" sz="2000">
                <a:solidFill>
                  <a:srgbClr val="000000"/>
                </a:solidFill>
                <a:latin typeface="Consolas" panose="020B0609020204030204" pitchFamily="49" charset="0"/>
              </a:rPr>
              <a:t> == </a:t>
            </a:r>
            <a:r>
              <a:rPr lang="en-US" sz="2000">
                <a:solidFill>
                  <a:srgbClr val="6F008A"/>
                </a:solidFill>
                <a:latin typeface="Consolas" panose="020B0609020204030204" pitchFamily="49" charset="0"/>
              </a:rPr>
              <a:t>NULL</a:t>
            </a:r>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return</a:t>
            </a:r>
            <a:r>
              <a:rPr lang="en-US" sz="2000">
                <a:solidFill>
                  <a:srgbClr val="000000"/>
                </a:solidFill>
                <a:latin typeface="Consolas" panose="020B0609020204030204" pitchFamily="49" charset="0"/>
              </a:rPr>
              <a:t>;</a:t>
            </a:r>
          </a:p>
          <a:p>
            <a:pPr marL="514350" lvl="2" indent="0">
              <a:buNone/>
            </a:pPr>
            <a:endParaRPr lang="en-US" sz="2000">
              <a:solidFill>
                <a:srgbClr val="000000"/>
              </a:solidFill>
              <a:latin typeface="Consolas" panose="020B0609020204030204" pitchFamily="49" charset="0"/>
            </a:endParaRPr>
          </a:p>
          <a:p>
            <a:pPr marL="514350" lvl="2" indent="0">
              <a:buNone/>
            </a:pPr>
            <a:r>
              <a:rPr lang="en-US" sz="2000">
                <a:solidFill>
                  <a:srgbClr val="808080"/>
                </a:solidFill>
                <a:latin typeface="Consolas" panose="020B0609020204030204" pitchFamily="49" charset="0"/>
              </a:rPr>
              <a:t>pivot</a:t>
            </a:r>
            <a:r>
              <a:rPr lang="en-US" sz="2000">
                <a:solidFill>
                  <a:srgbClr val="000000"/>
                </a:solidFill>
                <a:latin typeface="Consolas" panose="020B0609020204030204" pitchFamily="49" charset="0"/>
              </a:rPr>
              <a:t> = </a:t>
            </a:r>
            <a:r>
              <a:rPr lang="en-US" sz="2000">
                <a:solidFill>
                  <a:srgbClr val="483D8B"/>
                </a:solidFill>
                <a:latin typeface="Consolas" panose="020B0609020204030204" pitchFamily="49" charset="0"/>
              </a:rPr>
              <a:t>SeparateHead</a:t>
            </a:r>
            <a:r>
              <a:rPr lang="en-US" sz="2000">
                <a:solidFill>
                  <a:srgbClr val="000000"/>
                </a:solidFill>
                <a:latin typeface="Consolas" panose="020B0609020204030204" pitchFamily="49" charset="0"/>
              </a:rPr>
              <a:t>(</a:t>
            </a:r>
            <a:r>
              <a:rPr lang="en-US" sz="2000">
                <a:solidFill>
                  <a:srgbClr val="808080"/>
                </a:solidFill>
                <a:latin typeface="Consolas" panose="020B0609020204030204" pitchFamily="49" charset="0"/>
              </a:rPr>
              <a:t>L</a:t>
            </a:r>
            <a:r>
              <a:rPr lang="en-US" sz="2000">
                <a:solidFill>
                  <a:srgbClr val="000000"/>
                </a:solidFill>
                <a:latin typeface="Consolas" panose="020B0609020204030204" pitchFamily="49" charset="0"/>
              </a:rPr>
              <a:t>);</a:t>
            </a:r>
          </a:p>
          <a:p>
            <a:pPr marL="514350" lvl="2" indent="0">
              <a:buNone/>
            </a:pPr>
            <a:endParaRPr lang="en-US" sz="2000">
              <a:solidFill>
                <a:srgbClr val="008B8B"/>
              </a:solidFill>
              <a:latin typeface="Consolas" panose="020B0609020204030204" pitchFamily="49" charset="0"/>
            </a:endParaRPr>
          </a:p>
          <a:p>
            <a:pPr marL="514350" lvl="2" indent="0">
              <a:buNone/>
            </a:pPr>
            <a:r>
              <a:rPr lang="en-US" sz="2000">
                <a:solidFill>
                  <a:srgbClr val="0000FF"/>
                </a:solidFill>
                <a:latin typeface="Consolas" panose="020B0609020204030204" pitchFamily="49" charset="0"/>
              </a:rPr>
              <a:t>while</a:t>
            </a:r>
            <a:r>
              <a:rPr lang="en-US" sz="2000">
                <a:solidFill>
                  <a:srgbClr val="000000"/>
                </a:solidFill>
                <a:latin typeface="Consolas" panose="020B0609020204030204" pitchFamily="49" charset="0"/>
              </a:rPr>
              <a:t> (</a:t>
            </a:r>
            <a:r>
              <a:rPr lang="en-US" sz="2000">
                <a:solidFill>
                  <a:srgbClr val="808080"/>
                </a:solidFill>
                <a:latin typeface="Consolas" panose="020B0609020204030204" pitchFamily="49" charset="0"/>
              </a:rPr>
              <a:t>L</a:t>
            </a:r>
            <a:r>
              <a:rPr lang="en-US" sz="2000">
                <a:solidFill>
                  <a:srgbClr val="000000"/>
                </a:solidFill>
                <a:latin typeface="Consolas" panose="020B0609020204030204" pitchFamily="49" charset="0"/>
              </a:rPr>
              <a:t>.</a:t>
            </a:r>
            <a:r>
              <a:rPr lang="en-US" sz="2000">
                <a:solidFill>
                  <a:srgbClr val="8B0000"/>
                </a:solidFill>
                <a:latin typeface="Consolas" panose="020B0609020204030204" pitchFamily="49" charset="0"/>
              </a:rPr>
              <a:t>pHead</a:t>
            </a:r>
            <a:r>
              <a:rPr lang="en-US" sz="2000">
                <a:solidFill>
                  <a:srgbClr val="000000"/>
                </a:solidFill>
                <a:latin typeface="Consolas" panose="020B0609020204030204" pitchFamily="49" charset="0"/>
              </a:rPr>
              <a:t> != </a:t>
            </a:r>
            <a:r>
              <a:rPr lang="en-US" sz="2000">
                <a:solidFill>
                  <a:srgbClr val="6F008A"/>
                </a:solidFill>
                <a:latin typeface="Consolas" panose="020B0609020204030204" pitchFamily="49" charset="0"/>
              </a:rPr>
              <a:t>NULL</a:t>
            </a:r>
            <a:r>
              <a:rPr lang="en-US" sz="2000">
                <a:solidFill>
                  <a:srgbClr val="000000"/>
                </a:solidFill>
                <a:latin typeface="Consolas" panose="020B0609020204030204" pitchFamily="49" charset="0"/>
              </a:rPr>
              <a:t>) {</a:t>
            </a:r>
          </a:p>
          <a:p>
            <a:pPr marL="514350" lvl="2" indent="0">
              <a:buNone/>
            </a:pPr>
            <a:r>
              <a:rPr lang="en-US" sz="2000">
                <a:solidFill>
                  <a:srgbClr val="000000"/>
                </a:solidFill>
                <a:latin typeface="Consolas" panose="020B0609020204030204" pitchFamily="49" charset="0"/>
              </a:rPr>
              <a:t>		p = </a:t>
            </a:r>
            <a:r>
              <a:rPr lang="en-US" sz="2000">
                <a:solidFill>
                  <a:srgbClr val="483D8B"/>
                </a:solidFill>
                <a:latin typeface="Consolas" panose="020B0609020204030204" pitchFamily="49" charset="0"/>
              </a:rPr>
              <a:t>SeparateHead</a:t>
            </a:r>
            <a:r>
              <a:rPr lang="en-US" sz="2000">
                <a:solidFill>
                  <a:srgbClr val="000000"/>
                </a:solidFill>
                <a:latin typeface="Consolas" panose="020B0609020204030204" pitchFamily="49" charset="0"/>
              </a:rPr>
              <a:t>(</a:t>
            </a:r>
            <a:r>
              <a:rPr lang="en-US" sz="2000">
                <a:solidFill>
                  <a:srgbClr val="808080"/>
                </a:solidFill>
                <a:latin typeface="Consolas" panose="020B0609020204030204" pitchFamily="49" charset="0"/>
              </a:rPr>
              <a:t>L</a:t>
            </a:r>
            <a:r>
              <a:rPr lang="en-US" sz="2000">
                <a:solidFill>
                  <a:srgbClr val="000000"/>
                </a:solidFill>
                <a:latin typeface="Consolas" panose="020B0609020204030204" pitchFamily="49" charset="0"/>
              </a:rPr>
              <a:t>);</a:t>
            </a:r>
          </a:p>
          <a:p>
            <a:pPr marL="1234440" lvl="5" indent="0">
              <a:buNone/>
            </a:pPr>
            <a:r>
              <a:rPr lang="en-US" sz="2000">
                <a:solidFill>
                  <a:srgbClr val="0000FF"/>
                </a:solidFill>
                <a:latin typeface="Consolas" panose="020B0609020204030204" pitchFamily="49" charset="0"/>
              </a:rPr>
              <a:t>	if</a:t>
            </a:r>
            <a:r>
              <a:rPr lang="en-US" sz="2000">
                <a:solidFill>
                  <a:srgbClr val="000000"/>
                </a:solidFill>
                <a:latin typeface="Consolas" panose="020B0609020204030204" pitchFamily="49" charset="0"/>
              </a:rPr>
              <a:t> (p-&gt;</a:t>
            </a:r>
            <a:r>
              <a:rPr lang="en-US" sz="2000">
                <a:solidFill>
                  <a:srgbClr val="8B0000"/>
                </a:solidFill>
                <a:latin typeface="Consolas" panose="020B0609020204030204" pitchFamily="49" charset="0"/>
              </a:rPr>
              <a:t>info</a:t>
            </a:r>
            <a:r>
              <a:rPr lang="en-US" sz="2000">
                <a:solidFill>
                  <a:srgbClr val="000000"/>
                </a:solidFill>
                <a:latin typeface="Consolas" panose="020B0609020204030204" pitchFamily="49" charset="0"/>
              </a:rPr>
              <a:t> &lt;= </a:t>
            </a:r>
            <a:r>
              <a:rPr lang="en-US" sz="2000">
                <a:solidFill>
                  <a:srgbClr val="808080"/>
                </a:solidFill>
                <a:latin typeface="Consolas" panose="020B0609020204030204" pitchFamily="49" charset="0"/>
              </a:rPr>
              <a:t>pivot</a:t>
            </a:r>
            <a:r>
              <a:rPr lang="en-US" sz="2000">
                <a:solidFill>
                  <a:srgbClr val="000000"/>
                </a:solidFill>
                <a:latin typeface="Consolas" panose="020B0609020204030204" pitchFamily="49" charset="0"/>
              </a:rPr>
              <a:t>-&gt;</a:t>
            </a:r>
            <a:r>
              <a:rPr lang="en-US" sz="2000">
                <a:solidFill>
                  <a:srgbClr val="8B0000"/>
                </a:solidFill>
                <a:latin typeface="Consolas" panose="020B0609020204030204" pitchFamily="49" charset="0"/>
              </a:rPr>
              <a:t>info</a:t>
            </a:r>
            <a:r>
              <a:rPr lang="en-US" sz="2000">
                <a:solidFill>
                  <a:srgbClr val="000000"/>
                </a:solidFill>
                <a:latin typeface="Consolas" panose="020B0609020204030204" pitchFamily="49" charset="0"/>
              </a:rPr>
              <a:t>) </a:t>
            </a:r>
          </a:p>
          <a:p>
            <a:pPr marL="1234440" lvl="5" indent="0">
              <a:buNone/>
            </a:pPr>
            <a:r>
              <a:rPr lang="en-US" sz="2000">
                <a:solidFill>
                  <a:srgbClr val="000000"/>
                </a:solidFill>
                <a:latin typeface="Consolas" panose="020B0609020204030204" pitchFamily="49" charset="0"/>
              </a:rPr>
              <a:t>		</a:t>
            </a:r>
            <a:r>
              <a:rPr lang="en-US" sz="2000">
                <a:solidFill>
                  <a:srgbClr val="483D8B"/>
                </a:solidFill>
                <a:latin typeface="Consolas" panose="020B0609020204030204" pitchFamily="49" charset="0"/>
              </a:rPr>
              <a:t>AddTail</a:t>
            </a:r>
            <a:r>
              <a:rPr lang="en-US" sz="2000">
                <a:solidFill>
                  <a:srgbClr val="000000"/>
                </a:solidFill>
                <a:latin typeface="Consolas" panose="020B0609020204030204" pitchFamily="49" charset="0"/>
              </a:rPr>
              <a:t>(</a:t>
            </a:r>
            <a:r>
              <a:rPr lang="en-US" sz="2000">
                <a:solidFill>
                  <a:srgbClr val="808080"/>
                </a:solidFill>
                <a:latin typeface="Consolas" panose="020B0609020204030204" pitchFamily="49" charset="0"/>
              </a:rPr>
              <a:t>L1</a:t>
            </a:r>
            <a:r>
              <a:rPr lang="en-US" sz="2000">
                <a:solidFill>
                  <a:srgbClr val="000000"/>
                </a:solidFill>
                <a:latin typeface="Consolas" panose="020B0609020204030204" pitchFamily="49" charset="0"/>
              </a:rPr>
              <a:t>, p);</a:t>
            </a:r>
          </a:p>
          <a:p>
            <a:pPr marL="1234440" lvl="5" indent="0">
              <a:buNone/>
            </a:pPr>
            <a:r>
              <a:rPr lang="en-US" sz="2000">
                <a:solidFill>
                  <a:srgbClr val="0000FF"/>
                </a:solidFill>
                <a:latin typeface="Consolas" panose="020B0609020204030204" pitchFamily="49" charset="0"/>
              </a:rPr>
              <a:t>	else</a:t>
            </a:r>
            <a:r>
              <a:rPr lang="en-US" sz="2000">
                <a:solidFill>
                  <a:srgbClr val="000000"/>
                </a:solidFill>
                <a:latin typeface="Consolas" panose="020B0609020204030204" pitchFamily="49" charset="0"/>
              </a:rPr>
              <a:t> </a:t>
            </a:r>
          </a:p>
          <a:p>
            <a:pPr marL="1234440" lvl="5" indent="0">
              <a:buNone/>
            </a:pPr>
            <a:r>
              <a:rPr lang="en-US" sz="2000">
                <a:solidFill>
                  <a:srgbClr val="000000"/>
                </a:solidFill>
                <a:latin typeface="Consolas" panose="020B0609020204030204" pitchFamily="49" charset="0"/>
              </a:rPr>
              <a:t>		</a:t>
            </a:r>
            <a:r>
              <a:rPr lang="en-US" sz="2000">
                <a:solidFill>
                  <a:srgbClr val="483D8B"/>
                </a:solidFill>
                <a:latin typeface="Consolas" panose="020B0609020204030204" pitchFamily="49" charset="0"/>
              </a:rPr>
              <a:t>AddTail</a:t>
            </a:r>
            <a:r>
              <a:rPr lang="en-US" sz="2000">
                <a:solidFill>
                  <a:srgbClr val="000000"/>
                </a:solidFill>
                <a:latin typeface="Consolas" panose="020B0609020204030204" pitchFamily="49" charset="0"/>
              </a:rPr>
              <a:t>(</a:t>
            </a:r>
            <a:r>
              <a:rPr lang="en-US" sz="2000">
                <a:solidFill>
                  <a:srgbClr val="808080"/>
                </a:solidFill>
                <a:latin typeface="Consolas" panose="020B0609020204030204" pitchFamily="49" charset="0"/>
              </a:rPr>
              <a:t>L2</a:t>
            </a:r>
            <a:r>
              <a:rPr lang="en-US" sz="2000">
                <a:solidFill>
                  <a:srgbClr val="000000"/>
                </a:solidFill>
                <a:latin typeface="Consolas" panose="020B0609020204030204" pitchFamily="49" charset="0"/>
              </a:rPr>
              <a:t>, p);</a:t>
            </a:r>
          </a:p>
          <a:p>
            <a:pPr marL="514350" lvl="2" indent="0">
              <a:buNone/>
            </a:pPr>
            <a:r>
              <a:rPr lang="en-US" sz="2000">
                <a:solidFill>
                  <a:srgbClr val="000000"/>
                </a:solidFill>
                <a:latin typeface="Consolas" panose="020B0609020204030204" pitchFamily="49" charset="0"/>
              </a:rPr>
              <a:t>}</a:t>
            </a:r>
          </a:p>
          <a:p>
            <a:pPr marL="34290" indent="0">
              <a:buNone/>
            </a:pPr>
            <a:r>
              <a:rPr lang="en-US" sz="2000">
                <a:solidFill>
                  <a:srgbClr val="000000"/>
                </a:solidFill>
                <a:latin typeface="Consolas" panose="020B0609020204030204" pitchFamily="49" charset="0"/>
              </a:rPr>
              <a:t>}</a:t>
            </a:r>
            <a:endParaRPr lang="en-US" sz="2000"/>
          </a:p>
        </p:txBody>
      </p:sp>
      <p:sp>
        <p:nvSpPr>
          <p:cNvPr id="4" name="Footer Placeholder 3"/>
          <p:cNvSpPr>
            <a:spLocks noGrp="1"/>
          </p:cNvSpPr>
          <p:nvPr>
            <p:ph type="ftr" sz="quarter" idx="11"/>
          </p:nvPr>
        </p:nvSpPr>
        <p:spPr/>
        <p:txBody>
          <a:bodyPr/>
          <a:lstStyle/>
          <a:p>
            <a:pPr>
              <a:defRPr/>
            </a:pPr>
            <a:r>
              <a:rPr lang="en-US"/>
              <a:t>DSA</a:t>
            </a:r>
          </a:p>
        </p:txBody>
      </p:sp>
      <p:sp>
        <p:nvSpPr>
          <p:cNvPr id="5" name="Slide Number Placeholder 4"/>
          <p:cNvSpPr>
            <a:spLocks noGrp="1"/>
          </p:cNvSpPr>
          <p:nvPr>
            <p:ph type="sldNum" sz="quarter" idx="12"/>
          </p:nvPr>
        </p:nvSpPr>
        <p:spPr/>
        <p:txBody>
          <a:bodyPr/>
          <a:lstStyle/>
          <a:p>
            <a:pPr>
              <a:defRPr/>
            </a:pPr>
            <a:fld id="{9341A368-4C28-4393-9F29-3C50F2E74AB6}" type="slidenum">
              <a:rPr lang="en-US" smtClean="0"/>
              <a:pPr>
                <a:defRPr/>
              </a:pPr>
              <a:t>66</a:t>
            </a:fld>
            <a:endParaRPr lang="en-US"/>
          </a:p>
        </p:txBody>
      </p:sp>
    </p:spTree>
    <p:extLst>
      <p:ext uri="{BB962C8B-B14F-4D97-AF65-F5344CB8AC3E}">
        <p14:creationId xmlns:p14="http://schemas.microsoft.com/office/powerpoint/2010/main" val="27401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Thuật toán: Code C/C++ (tt)</a:t>
            </a:r>
          </a:p>
        </p:txBody>
      </p:sp>
      <p:sp>
        <p:nvSpPr>
          <p:cNvPr id="3" name="Content Placeholder 2"/>
          <p:cNvSpPr>
            <a:spLocks noGrp="1"/>
          </p:cNvSpPr>
          <p:nvPr>
            <p:ph idx="1"/>
          </p:nvPr>
        </p:nvSpPr>
        <p:spPr>
          <a:xfrm>
            <a:off x="197427" y="727364"/>
            <a:ext cx="8749146" cy="5694219"/>
          </a:xfrm>
        </p:spPr>
        <p:txBody>
          <a:bodyPr>
            <a:noAutofit/>
          </a:bodyPr>
          <a:lstStyle/>
          <a:p>
            <a:pPr marL="34290" indent="0">
              <a:buNone/>
            </a:pPr>
            <a:r>
              <a:rPr lang="fi-FI" sz="2000">
                <a:solidFill>
                  <a:srgbClr val="0000FF"/>
                </a:solidFill>
                <a:latin typeface="Consolas" panose="020B0609020204030204" pitchFamily="49" charset="0"/>
              </a:rPr>
              <a:t>void</a:t>
            </a:r>
            <a:r>
              <a:rPr lang="fi-FI" sz="2000">
                <a:solidFill>
                  <a:srgbClr val="000000"/>
                </a:solidFill>
                <a:latin typeface="Consolas" panose="020B0609020204030204" pitchFamily="49" charset="0"/>
              </a:rPr>
              <a:t> </a:t>
            </a:r>
            <a:r>
              <a:rPr lang="fi-FI" sz="2000">
                <a:solidFill>
                  <a:srgbClr val="483D8B"/>
                </a:solidFill>
                <a:latin typeface="Consolas" panose="020B0609020204030204" pitchFamily="49" charset="0"/>
              </a:rPr>
              <a:t>Join</a:t>
            </a:r>
            <a:r>
              <a:rPr lang="fi-FI" sz="2000">
                <a:solidFill>
                  <a:srgbClr val="000000"/>
                </a:solidFill>
                <a:latin typeface="Consolas" panose="020B0609020204030204" pitchFamily="49" charset="0"/>
              </a:rPr>
              <a:t>(</a:t>
            </a:r>
            <a:r>
              <a:rPr lang="fi-FI" sz="2000">
                <a:solidFill>
                  <a:srgbClr val="008B8B"/>
                </a:solidFill>
                <a:latin typeface="Consolas" panose="020B0609020204030204" pitchFamily="49" charset="0"/>
              </a:rPr>
              <a:t>LIST</a:t>
            </a:r>
            <a:r>
              <a:rPr lang="fi-FI" sz="2000">
                <a:solidFill>
                  <a:srgbClr val="000000"/>
                </a:solidFill>
                <a:latin typeface="Consolas" panose="020B0609020204030204" pitchFamily="49" charset="0"/>
              </a:rPr>
              <a:t> &amp;</a:t>
            </a:r>
            <a:r>
              <a:rPr lang="fi-FI" sz="2000">
                <a:solidFill>
                  <a:srgbClr val="808080"/>
                </a:solidFill>
                <a:latin typeface="Consolas" panose="020B0609020204030204" pitchFamily="49" charset="0"/>
              </a:rPr>
              <a:t>L1</a:t>
            </a:r>
            <a:r>
              <a:rPr lang="fi-FI" sz="2000">
                <a:solidFill>
                  <a:srgbClr val="000000"/>
                </a:solidFill>
                <a:latin typeface="Consolas" panose="020B0609020204030204" pitchFamily="49" charset="0"/>
              </a:rPr>
              <a:t>, </a:t>
            </a:r>
            <a:r>
              <a:rPr lang="fi-FI" sz="2000">
                <a:solidFill>
                  <a:srgbClr val="008B8B"/>
                </a:solidFill>
                <a:latin typeface="Consolas" panose="020B0609020204030204" pitchFamily="49" charset="0"/>
              </a:rPr>
              <a:t>LIST</a:t>
            </a:r>
            <a:r>
              <a:rPr lang="fi-FI" sz="2000">
                <a:solidFill>
                  <a:srgbClr val="000000"/>
                </a:solidFill>
                <a:latin typeface="Consolas" panose="020B0609020204030204" pitchFamily="49" charset="0"/>
              </a:rPr>
              <a:t> &amp;</a:t>
            </a:r>
            <a:r>
              <a:rPr lang="fi-FI" sz="2000">
                <a:solidFill>
                  <a:srgbClr val="808080"/>
                </a:solidFill>
                <a:latin typeface="Consolas" panose="020B0609020204030204" pitchFamily="49" charset="0"/>
              </a:rPr>
              <a:t>L2</a:t>
            </a:r>
            <a:r>
              <a:rPr lang="fi-FI" sz="2000">
                <a:solidFill>
                  <a:srgbClr val="000000"/>
                </a:solidFill>
                <a:latin typeface="Consolas" panose="020B0609020204030204" pitchFamily="49" charset="0"/>
              </a:rPr>
              <a:t>, </a:t>
            </a:r>
            <a:r>
              <a:rPr lang="fi-FI" sz="2000">
                <a:solidFill>
                  <a:srgbClr val="008B8B"/>
                </a:solidFill>
                <a:latin typeface="Consolas" panose="020B0609020204030204" pitchFamily="49" charset="0"/>
              </a:rPr>
              <a:t>NODE</a:t>
            </a:r>
            <a:r>
              <a:rPr lang="fi-FI" sz="2000">
                <a:solidFill>
                  <a:srgbClr val="000000"/>
                </a:solidFill>
                <a:latin typeface="Consolas" panose="020B0609020204030204" pitchFamily="49" charset="0"/>
              </a:rPr>
              <a:t> *</a:t>
            </a:r>
            <a:r>
              <a:rPr lang="fi-FI" sz="2000">
                <a:solidFill>
                  <a:srgbClr val="808080"/>
                </a:solidFill>
                <a:latin typeface="Consolas" panose="020B0609020204030204" pitchFamily="49" charset="0"/>
              </a:rPr>
              <a:t>pivot</a:t>
            </a:r>
            <a:r>
              <a:rPr lang="fi-FI" sz="2000">
                <a:solidFill>
                  <a:srgbClr val="000000"/>
                </a:solidFill>
                <a:latin typeface="Consolas" panose="020B0609020204030204" pitchFamily="49" charset="0"/>
              </a:rPr>
              <a:t>, </a:t>
            </a:r>
            <a:r>
              <a:rPr lang="fi-FI" sz="2000">
                <a:solidFill>
                  <a:srgbClr val="008B8B"/>
                </a:solidFill>
                <a:latin typeface="Consolas" panose="020B0609020204030204" pitchFamily="49" charset="0"/>
              </a:rPr>
              <a:t>LIST</a:t>
            </a:r>
            <a:r>
              <a:rPr lang="fi-FI" sz="2000">
                <a:solidFill>
                  <a:srgbClr val="000000"/>
                </a:solidFill>
                <a:latin typeface="Consolas" panose="020B0609020204030204" pitchFamily="49" charset="0"/>
              </a:rPr>
              <a:t> &amp;</a:t>
            </a:r>
            <a:r>
              <a:rPr lang="fi-FI" sz="2000">
                <a:solidFill>
                  <a:srgbClr val="808080"/>
                </a:solidFill>
                <a:latin typeface="Consolas" panose="020B0609020204030204" pitchFamily="49" charset="0"/>
              </a:rPr>
              <a:t>L3</a:t>
            </a:r>
            <a:r>
              <a:rPr lang="fi-FI" sz="2000">
                <a:solidFill>
                  <a:srgbClr val="000000"/>
                </a:solidFill>
                <a:latin typeface="Consolas" panose="020B0609020204030204" pitchFamily="49" charset="0"/>
              </a:rPr>
              <a:t>) {</a:t>
            </a:r>
          </a:p>
          <a:p>
            <a:pPr marL="514350" lvl="2" indent="0">
              <a:buNone/>
            </a:pPr>
            <a:r>
              <a:rPr lang="en-US" sz="2000">
                <a:solidFill>
                  <a:srgbClr val="008B8B"/>
                </a:solidFill>
                <a:latin typeface="Consolas" panose="020B0609020204030204" pitchFamily="49" charset="0"/>
              </a:rPr>
              <a:t>NODE</a:t>
            </a:r>
            <a:r>
              <a:rPr lang="en-US" sz="2000">
                <a:solidFill>
                  <a:srgbClr val="000000"/>
                </a:solidFill>
                <a:latin typeface="Consolas" panose="020B0609020204030204" pitchFamily="49" charset="0"/>
              </a:rPr>
              <a:t> *p;</a:t>
            </a:r>
          </a:p>
          <a:p>
            <a:pPr marL="514350" lvl="2" indent="0">
              <a:buNone/>
            </a:pPr>
            <a:endParaRPr lang="en-US" sz="2000">
              <a:solidFill>
                <a:srgbClr val="000000"/>
              </a:solidFill>
              <a:latin typeface="Consolas" panose="020B0609020204030204" pitchFamily="49" charset="0"/>
            </a:endParaRPr>
          </a:p>
          <a:p>
            <a:pPr marL="514350" lvl="2" indent="0">
              <a:buNone/>
            </a:pPr>
            <a:r>
              <a:rPr lang="en-US" sz="2000">
                <a:solidFill>
                  <a:srgbClr val="0000FF"/>
                </a:solidFill>
                <a:latin typeface="Consolas" panose="020B0609020204030204" pitchFamily="49" charset="0"/>
              </a:rPr>
              <a:t>while</a:t>
            </a:r>
            <a:r>
              <a:rPr lang="en-US" sz="2000">
                <a:solidFill>
                  <a:srgbClr val="000000"/>
                </a:solidFill>
                <a:latin typeface="Consolas" panose="020B0609020204030204" pitchFamily="49" charset="0"/>
              </a:rPr>
              <a:t> (</a:t>
            </a:r>
            <a:r>
              <a:rPr lang="en-US" sz="2000">
                <a:solidFill>
                  <a:srgbClr val="808080"/>
                </a:solidFill>
                <a:latin typeface="Consolas" panose="020B0609020204030204" pitchFamily="49" charset="0"/>
              </a:rPr>
              <a:t>L2</a:t>
            </a:r>
            <a:r>
              <a:rPr lang="en-US" sz="2000">
                <a:solidFill>
                  <a:srgbClr val="000000"/>
                </a:solidFill>
                <a:latin typeface="Consolas" panose="020B0609020204030204" pitchFamily="49" charset="0"/>
              </a:rPr>
              <a:t>.</a:t>
            </a:r>
            <a:r>
              <a:rPr lang="en-US" sz="2000">
                <a:solidFill>
                  <a:srgbClr val="8B0000"/>
                </a:solidFill>
                <a:latin typeface="Consolas" panose="020B0609020204030204" pitchFamily="49" charset="0"/>
              </a:rPr>
              <a:t>pHead</a:t>
            </a:r>
            <a:r>
              <a:rPr lang="en-US" sz="2000">
                <a:solidFill>
                  <a:srgbClr val="000000"/>
                </a:solidFill>
                <a:latin typeface="Consolas" panose="020B0609020204030204" pitchFamily="49" charset="0"/>
              </a:rPr>
              <a:t> != </a:t>
            </a:r>
            <a:r>
              <a:rPr lang="en-US" sz="2000">
                <a:solidFill>
                  <a:srgbClr val="6F008A"/>
                </a:solidFill>
                <a:latin typeface="Consolas" panose="020B0609020204030204" pitchFamily="49" charset="0"/>
              </a:rPr>
              <a:t>NULL</a:t>
            </a:r>
            <a:r>
              <a:rPr lang="en-US" sz="2000">
                <a:solidFill>
                  <a:srgbClr val="000000"/>
                </a:solidFill>
                <a:latin typeface="Consolas" panose="020B0609020204030204" pitchFamily="49" charset="0"/>
              </a:rPr>
              <a:t>) {</a:t>
            </a:r>
          </a:p>
          <a:p>
            <a:pPr marL="994410" lvl="4" indent="0">
              <a:buNone/>
            </a:pPr>
            <a:r>
              <a:rPr lang="en-US">
                <a:solidFill>
                  <a:srgbClr val="000000"/>
                </a:solidFill>
                <a:latin typeface="Consolas" panose="020B0609020204030204" pitchFamily="49" charset="0"/>
              </a:rPr>
              <a:t>p = </a:t>
            </a:r>
            <a:r>
              <a:rPr lang="en-US">
                <a:solidFill>
                  <a:srgbClr val="483D8B"/>
                </a:solidFill>
                <a:latin typeface="Consolas" panose="020B0609020204030204" pitchFamily="49" charset="0"/>
              </a:rPr>
              <a:t>SeparateHead</a:t>
            </a:r>
            <a:r>
              <a:rPr lang="en-US">
                <a:solidFill>
                  <a:srgbClr val="000000"/>
                </a:solidFill>
                <a:latin typeface="Consolas" panose="020B0609020204030204" pitchFamily="49" charset="0"/>
              </a:rPr>
              <a:t>(</a:t>
            </a:r>
            <a:r>
              <a:rPr lang="en-US">
                <a:solidFill>
                  <a:srgbClr val="808080"/>
                </a:solidFill>
                <a:latin typeface="Consolas" panose="020B0609020204030204" pitchFamily="49" charset="0"/>
              </a:rPr>
              <a:t>L2</a:t>
            </a:r>
            <a:r>
              <a:rPr lang="en-US">
                <a:solidFill>
                  <a:srgbClr val="000000"/>
                </a:solidFill>
                <a:latin typeface="Consolas" panose="020B0609020204030204" pitchFamily="49" charset="0"/>
              </a:rPr>
              <a:t>);</a:t>
            </a:r>
          </a:p>
          <a:p>
            <a:pPr marL="994410" lvl="4" indent="0">
              <a:buNone/>
            </a:pPr>
            <a:r>
              <a:rPr lang="en-US">
                <a:solidFill>
                  <a:srgbClr val="483D8B"/>
                </a:solidFill>
                <a:latin typeface="Consolas" panose="020B0609020204030204" pitchFamily="49" charset="0"/>
              </a:rPr>
              <a:t>AddTail</a:t>
            </a:r>
            <a:r>
              <a:rPr lang="en-US">
                <a:solidFill>
                  <a:srgbClr val="000000"/>
                </a:solidFill>
                <a:latin typeface="Consolas" panose="020B0609020204030204" pitchFamily="49" charset="0"/>
              </a:rPr>
              <a:t>(</a:t>
            </a:r>
            <a:r>
              <a:rPr lang="en-US">
                <a:solidFill>
                  <a:srgbClr val="808080"/>
                </a:solidFill>
                <a:latin typeface="Consolas" panose="020B0609020204030204" pitchFamily="49" charset="0"/>
              </a:rPr>
              <a:t>L1</a:t>
            </a:r>
            <a:r>
              <a:rPr lang="en-US">
                <a:solidFill>
                  <a:srgbClr val="000000"/>
                </a:solidFill>
                <a:latin typeface="Consolas" panose="020B0609020204030204" pitchFamily="49" charset="0"/>
              </a:rPr>
              <a:t>, p);</a:t>
            </a:r>
          </a:p>
          <a:p>
            <a:pPr marL="514350" lvl="2" indent="0">
              <a:buNone/>
            </a:pPr>
            <a:r>
              <a:rPr lang="en-US" sz="2000">
                <a:solidFill>
                  <a:srgbClr val="000000"/>
                </a:solidFill>
                <a:latin typeface="Consolas" panose="020B0609020204030204" pitchFamily="49" charset="0"/>
              </a:rPr>
              <a:t>}</a:t>
            </a:r>
          </a:p>
          <a:p>
            <a:pPr marL="514350" lvl="2" indent="0">
              <a:buNone/>
            </a:pPr>
            <a:endParaRPr lang="en-US" sz="2000">
              <a:solidFill>
                <a:srgbClr val="000000"/>
              </a:solidFill>
              <a:latin typeface="Consolas" panose="020B0609020204030204" pitchFamily="49" charset="0"/>
            </a:endParaRPr>
          </a:p>
          <a:p>
            <a:pPr marL="514350" lvl="2" indent="0">
              <a:buNone/>
            </a:pPr>
            <a:r>
              <a:rPr lang="en-US" sz="2000">
                <a:solidFill>
                  <a:srgbClr val="483D8B"/>
                </a:solidFill>
                <a:latin typeface="Consolas" panose="020B0609020204030204" pitchFamily="49" charset="0"/>
              </a:rPr>
              <a:t>AddTail</a:t>
            </a:r>
            <a:r>
              <a:rPr lang="en-US" sz="2000">
                <a:solidFill>
                  <a:srgbClr val="000000"/>
                </a:solidFill>
                <a:latin typeface="Consolas" panose="020B0609020204030204" pitchFamily="49" charset="0"/>
              </a:rPr>
              <a:t>(</a:t>
            </a:r>
            <a:r>
              <a:rPr lang="en-US" sz="2000">
                <a:solidFill>
                  <a:srgbClr val="808080"/>
                </a:solidFill>
                <a:latin typeface="Consolas" panose="020B0609020204030204" pitchFamily="49" charset="0"/>
              </a:rPr>
              <a:t>L1</a:t>
            </a:r>
            <a:r>
              <a:rPr lang="en-US" sz="2000">
                <a:solidFill>
                  <a:srgbClr val="000000"/>
                </a:solidFill>
                <a:latin typeface="Consolas" panose="020B0609020204030204" pitchFamily="49" charset="0"/>
              </a:rPr>
              <a:t>, </a:t>
            </a:r>
            <a:r>
              <a:rPr lang="en-US" sz="2000">
                <a:solidFill>
                  <a:srgbClr val="808080"/>
                </a:solidFill>
                <a:latin typeface="Consolas" panose="020B0609020204030204" pitchFamily="49" charset="0"/>
              </a:rPr>
              <a:t>pivot</a:t>
            </a:r>
            <a:r>
              <a:rPr lang="en-US" sz="2000">
                <a:solidFill>
                  <a:srgbClr val="000000"/>
                </a:solidFill>
                <a:latin typeface="Consolas" panose="020B0609020204030204" pitchFamily="49" charset="0"/>
              </a:rPr>
              <a:t>);</a:t>
            </a:r>
          </a:p>
          <a:p>
            <a:pPr marL="514350" lvl="2" indent="0">
              <a:buNone/>
            </a:pPr>
            <a:endParaRPr lang="en-US" sz="2000">
              <a:solidFill>
                <a:srgbClr val="0000FF"/>
              </a:solidFill>
              <a:latin typeface="Consolas" panose="020B0609020204030204" pitchFamily="49" charset="0"/>
            </a:endParaRPr>
          </a:p>
          <a:p>
            <a:pPr marL="514350" lvl="2" indent="0">
              <a:buNone/>
            </a:pPr>
            <a:r>
              <a:rPr lang="en-US" sz="2000">
                <a:solidFill>
                  <a:srgbClr val="0000FF"/>
                </a:solidFill>
                <a:latin typeface="Consolas" panose="020B0609020204030204" pitchFamily="49" charset="0"/>
              </a:rPr>
              <a:t>while</a:t>
            </a:r>
            <a:r>
              <a:rPr lang="en-US" sz="2000">
                <a:solidFill>
                  <a:srgbClr val="000000"/>
                </a:solidFill>
                <a:latin typeface="Consolas" panose="020B0609020204030204" pitchFamily="49" charset="0"/>
              </a:rPr>
              <a:t> (</a:t>
            </a:r>
            <a:r>
              <a:rPr lang="en-US" sz="2000">
                <a:solidFill>
                  <a:srgbClr val="808080"/>
                </a:solidFill>
                <a:latin typeface="Consolas" panose="020B0609020204030204" pitchFamily="49" charset="0"/>
              </a:rPr>
              <a:t>L3</a:t>
            </a:r>
            <a:r>
              <a:rPr lang="en-US" sz="2000">
                <a:solidFill>
                  <a:srgbClr val="000000"/>
                </a:solidFill>
                <a:latin typeface="Consolas" panose="020B0609020204030204" pitchFamily="49" charset="0"/>
              </a:rPr>
              <a:t>.</a:t>
            </a:r>
            <a:r>
              <a:rPr lang="en-US" sz="2000">
                <a:solidFill>
                  <a:srgbClr val="8B0000"/>
                </a:solidFill>
                <a:latin typeface="Consolas" panose="020B0609020204030204" pitchFamily="49" charset="0"/>
              </a:rPr>
              <a:t>pHead</a:t>
            </a:r>
            <a:r>
              <a:rPr lang="en-US" sz="2000">
                <a:solidFill>
                  <a:srgbClr val="000000"/>
                </a:solidFill>
                <a:latin typeface="Consolas" panose="020B0609020204030204" pitchFamily="49" charset="0"/>
              </a:rPr>
              <a:t> != </a:t>
            </a:r>
            <a:r>
              <a:rPr lang="en-US" sz="2000">
                <a:solidFill>
                  <a:srgbClr val="6F008A"/>
                </a:solidFill>
                <a:latin typeface="Consolas" panose="020B0609020204030204" pitchFamily="49" charset="0"/>
              </a:rPr>
              <a:t>NULL</a:t>
            </a:r>
            <a:r>
              <a:rPr lang="en-US" sz="2000">
                <a:solidFill>
                  <a:srgbClr val="000000"/>
                </a:solidFill>
                <a:latin typeface="Consolas" panose="020B0609020204030204" pitchFamily="49" charset="0"/>
              </a:rPr>
              <a:t>) {</a:t>
            </a:r>
          </a:p>
          <a:p>
            <a:pPr marL="994410" lvl="4" indent="0">
              <a:buNone/>
            </a:pPr>
            <a:r>
              <a:rPr lang="en-US">
                <a:solidFill>
                  <a:srgbClr val="000000"/>
                </a:solidFill>
                <a:latin typeface="Consolas" panose="020B0609020204030204" pitchFamily="49" charset="0"/>
              </a:rPr>
              <a:t>p = </a:t>
            </a:r>
            <a:r>
              <a:rPr lang="en-US">
                <a:solidFill>
                  <a:srgbClr val="483D8B"/>
                </a:solidFill>
                <a:latin typeface="Consolas" panose="020B0609020204030204" pitchFamily="49" charset="0"/>
              </a:rPr>
              <a:t>SeparateHead</a:t>
            </a:r>
            <a:r>
              <a:rPr lang="en-US">
                <a:solidFill>
                  <a:srgbClr val="000000"/>
                </a:solidFill>
                <a:latin typeface="Consolas" panose="020B0609020204030204" pitchFamily="49" charset="0"/>
              </a:rPr>
              <a:t>(</a:t>
            </a:r>
            <a:r>
              <a:rPr lang="en-US">
                <a:solidFill>
                  <a:srgbClr val="808080"/>
                </a:solidFill>
                <a:latin typeface="Consolas" panose="020B0609020204030204" pitchFamily="49" charset="0"/>
              </a:rPr>
              <a:t>L3</a:t>
            </a:r>
            <a:r>
              <a:rPr lang="en-US">
                <a:solidFill>
                  <a:srgbClr val="000000"/>
                </a:solidFill>
                <a:latin typeface="Consolas" panose="020B0609020204030204" pitchFamily="49" charset="0"/>
              </a:rPr>
              <a:t>);</a:t>
            </a:r>
          </a:p>
          <a:p>
            <a:pPr marL="994410" lvl="4" indent="0">
              <a:buNone/>
            </a:pPr>
            <a:r>
              <a:rPr lang="en-US">
                <a:solidFill>
                  <a:srgbClr val="483D8B"/>
                </a:solidFill>
                <a:latin typeface="Consolas" panose="020B0609020204030204" pitchFamily="49" charset="0"/>
              </a:rPr>
              <a:t>AddTail</a:t>
            </a:r>
            <a:r>
              <a:rPr lang="en-US">
                <a:solidFill>
                  <a:srgbClr val="000000"/>
                </a:solidFill>
                <a:latin typeface="Consolas" panose="020B0609020204030204" pitchFamily="49" charset="0"/>
              </a:rPr>
              <a:t>(</a:t>
            </a:r>
            <a:r>
              <a:rPr lang="en-US">
                <a:solidFill>
                  <a:srgbClr val="808080"/>
                </a:solidFill>
                <a:latin typeface="Consolas" panose="020B0609020204030204" pitchFamily="49" charset="0"/>
              </a:rPr>
              <a:t>L1</a:t>
            </a:r>
            <a:r>
              <a:rPr lang="en-US">
                <a:solidFill>
                  <a:srgbClr val="000000"/>
                </a:solidFill>
                <a:latin typeface="Consolas" panose="020B0609020204030204" pitchFamily="49" charset="0"/>
              </a:rPr>
              <a:t>, p);</a:t>
            </a:r>
          </a:p>
          <a:p>
            <a:pPr marL="514350" lvl="2" indent="0">
              <a:buNone/>
            </a:pPr>
            <a:r>
              <a:rPr lang="en-US" sz="2000">
                <a:solidFill>
                  <a:srgbClr val="000000"/>
                </a:solidFill>
                <a:latin typeface="Consolas" panose="020B0609020204030204" pitchFamily="49" charset="0"/>
              </a:rPr>
              <a:t>}</a:t>
            </a:r>
          </a:p>
          <a:p>
            <a:pPr marL="34290" indent="0">
              <a:buNone/>
            </a:pPr>
            <a:r>
              <a:rPr lang="en-US" sz="2000">
                <a:solidFill>
                  <a:srgbClr val="000000"/>
                </a:solidFill>
                <a:latin typeface="Consolas" panose="020B0609020204030204" pitchFamily="49" charset="0"/>
              </a:rPr>
              <a:t>}</a:t>
            </a:r>
          </a:p>
        </p:txBody>
      </p:sp>
      <p:sp>
        <p:nvSpPr>
          <p:cNvPr id="4" name="Footer Placeholder 3"/>
          <p:cNvSpPr>
            <a:spLocks noGrp="1"/>
          </p:cNvSpPr>
          <p:nvPr>
            <p:ph type="ftr" sz="quarter" idx="11"/>
          </p:nvPr>
        </p:nvSpPr>
        <p:spPr/>
        <p:txBody>
          <a:bodyPr/>
          <a:lstStyle/>
          <a:p>
            <a:pPr>
              <a:defRPr/>
            </a:pPr>
            <a:r>
              <a:rPr lang="en-US"/>
              <a:t>DSA</a:t>
            </a:r>
          </a:p>
        </p:txBody>
      </p:sp>
      <p:sp>
        <p:nvSpPr>
          <p:cNvPr id="5" name="Slide Number Placeholder 4"/>
          <p:cNvSpPr>
            <a:spLocks noGrp="1"/>
          </p:cNvSpPr>
          <p:nvPr>
            <p:ph type="sldNum" sz="quarter" idx="12"/>
          </p:nvPr>
        </p:nvSpPr>
        <p:spPr/>
        <p:txBody>
          <a:bodyPr/>
          <a:lstStyle/>
          <a:p>
            <a:pPr>
              <a:defRPr/>
            </a:pPr>
            <a:fld id="{9341A368-4C28-4393-9F29-3C50F2E74AB6}" type="slidenum">
              <a:rPr lang="en-US" smtClean="0"/>
              <a:pPr>
                <a:defRPr/>
              </a:pPr>
              <a:t>67</a:t>
            </a:fld>
            <a:endParaRPr lang="en-US"/>
          </a:p>
        </p:txBody>
      </p:sp>
    </p:spTree>
    <p:extLst>
      <p:ext uri="{BB962C8B-B14F-4D97-AF65-F5344CB8AC3E}">
        <p14:creationId xmlns:p14="http://schemas.microsoft.com/office/powerpoint/2010/main" val="3777982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Thuật toán: Code C/C++ (tt)</a:t>
            </a:r>
          </a:p>
        </p:txBody>
      </p:sp>
      <p:sp>
        <p:nvSpPr>
          <p:cNvPr id="3" name="Content Placeholder 2"/>
          <p:cNvSpPr>
            <a:spLocks noGrp="1"/>
          </p:cNvSpPr>
          <p:nvPr>
            <p:ph idx="1"/>
          </p:nvPr>
        </p:nvSpPr>
        <p:spPr>
          <a:xfrm>
            <a:off x="197427" y="858981"/>
            <a:ext cx="8749146" cy="5694219"/>
          </a:xfrm>
        </p:spPr>
        <p:txBody>
          <a:bodyPr>
            <a:noAutofit/>
          </a:bodyPr>
          <a:lstStyle/>
          <a:p>
            <a:pPr marL="34290" indent="0">
              <a:buNone/>
            </a:pPr>
            <a:r>
              <a:rPr lang="en-US" sz="2200">
                <a:solidFill>
                  <a:srgbClr val="008B8B"/>
                </a:solidFill>
                <a:latin typeface="Consolas" panose="020B0609020204030204" pitchFamily="49" charset="0"/>
              </a:rPr>
              <a:t>NODE</a:t>
            </a:r>
            <a:r>
              <a:rPr lang="en-US" sz="2200">
                <a:solidFill>
                  <a:srgbClr val="000000"/>
                </a:solidFill>
                <a:latin typeface="Consolas" panose="020B0609020204030204" pitchFamily="49" charset="0"/>
              </a:rPr>
              <a:t>* </a:t>
            </a:r>
            <a:r>
              <a:rPr lang="en-US" sz="2200">
                <a:solidFill>
                  <a:srgbClr val="483D8B"/>
                </a:solidFill>
                <a:latin typeface="Consolas" panose="020B0609020204030204" pitchFamily="49" charset="0"/>
              </a:rPr>
              <a:t>SeparateHead</a:t>
            </a:r>
            <a:r>
              <a:rPr lang="en-US" sz="2200">
                <a:solidFill>
                  <a:srgbClr val="000000"/>
                </a:solidFill>
                <a:latin typeface="Consolas" panose="020B0609020204030204" pitchFamily="49" charset="0"/>
              </a:rPr>
              <a:t>(</a:t>
            </a:r>
            <a:r>
              <a:rPr lang="en-US" sz="2200">
                <a:solidFill>
                  <a:srgbClr val="008B8B"/>
                </a:solidFill>
                <a:latin typeface="Consolas" panose="020B0609020204030204" pitchFamily="49" charset="0"/>
              </a:rPr>
              <a:t>LIST</a:t>
            </a:r>
            <a:r>
              <a:rPr lang="en-US" sz="2200">
                <a:solidFill>
                  <a:srgbClr val="000000"/>
                </a:solidFill>
                <a:latin typeface="Consolas" panose="020B0609020204030204" pitchFamily="49" charset="0"/>
              </a:rPr>
              <a:t> &amp;</a:t>
            </a:r>
            <a:r>
              <a:rPr lang="en-US" sz="2200">
                <a:solidFill>
                  <a:srgbClr val="808080"/>
                </a:solidFill>
                <a:latin typeface="Consolas" panose="020B0609020204030204" pitchFamily="49" charset="0"/>
              </a:rPr>
              <a:t>L</a:t>
            </a:r>
            <a:r>
              <a:rPr lang="en-US" sz="2200">
                <a:solidFill>
                  <a:srgbClr val="000000"/>
                </a:solidFill>
                <a:latin typeface="Consolas" panose="020B0609020204030204" pitchFamily="49" charset="0"/>
              </a:rPr>
              <a:t>) {</a:t>
            </a:r>
          </a:p>
          <a:p>
            <a:pPr marL="514350" lvl="2" indent="0">
              <a:buNone/>
            </a:pPr>
            <a:r>
              <a:rPr lang="en-US">
                <a:solidFill>
                  <a:srgbClr val="008B8B"/>
                </a:solidFill>
                <a:latin typeface="Consolas" panose="020B0609020204030204" pitchFamily="49" charset="0"/>
              </a:rPr>
              <a:t>NODE</a:t>
            </a:r>
            <a:r>
              <a:rPr lang="en-US">
                <a:solidFill>
                  <a:srgbClr val="000000"/>
                </a:solidFill>
                <a:latin typeface="Consolas" panose="020B0609020204030204" pitchFamily="49" charset="0"/>
              </a:rPr>
              <a:t>*p = </a:t>
            </a:r>
            <a:r>
              <a:rPr lang="en-US">
                <a:solidFill>
                  <a:srgbClr val="808080"/>
                </a:solidFill>
                <a:latin typeface="Consolas" panose="020B0609020204030204" pitchFamily="49" charset="0"/>
              </a:rPr>
              <a:t>L</a:t>
            </a:r>
            <a:r>
              <a:rPr lang="en-US">
                <a:solidFill>
                  <a:srgbClr val="000000"/>
                </a:solidFill>
                <a:latin typeface="Consolas" panose="020B0609020204030204" pitchFamily="49" charset="0"/>
              </a:rPr>
              <a:t>.</a:t>
            </a:r>
            <a:r>
              <a:rPr lang="en-US">
                <a:solidFill>
                  <a:srgbClr val="8B0000"/>
                </a:solidFill>
                <a:latin typeface="Consolas" panose="020B0609020204030204" pitchFamily="49" charset="0"/>
              </a:rPr>
              <a:t>pHead</a:t>
            </a:r>
            <a:r>
              <a:rPr lang="en-US">
                <a:solidFill>
                  <a:srgbClr val="000000"/>
                </a:solidFill>
                <a:latin typeface="Consolas" panose="020B0609020204030204" pitchFamily="49" charset="0"/>
              </a:rPr>
              <a:t>;</a:t>
            </a:r>
          </a:p>
          <a:p>
            <a:pPr marL="514350" lvl="2" indent="0">
              <a:buNone/>
            </a:pP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(p == </a:t>
            </a:r>
            <a:r>
              <a:rPr lang="en-US">
                <a:solidFill>
                  <a:srgbClr val="6F008A"/>
                </a:solidFill>
                <a:latin typeface="Consolas" panose="020B0609020204030204" pitchFamily="49" charset="0"/>
              </a:rPr>
              <a:t>NULL</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6F008A"/>
                </a:solidFill>
                <a:latin typeface="Consolas" panose="020B0609020204030204" pitchFamily="49" charset="0"/>
              </a:rPr>
              <a:t>NULL</a:t>
            </a:r>
            <a:r>
              <a:rPr lang="en-US">
                <a:solidFill>
                  <a:srgbClr val="000000"/>
                </a:solidFill>
                <a:latin typeface="Consolas" panose="020B0609020204030204" pitchFamily="49" charset="0"/>
              </a:rPr>
              <a:t>;</a:t>
            </a:r>
          </a:p>
          <a:p>
            <a:pPr marL="514350" lvl="2" indent="0">
              <a:buNone/>
            </a:pPr>
            <a:endParaRPr lang="en-US">
              <a:solidFill>
                <a:srgbClr val="000000"/>
              </a:solidFill>
              <a:latin typeface="Consolas" panose="020B0609020204030204" pitchFamily="49" charset="0"/>
            </a:endParaRPr>
          </a:p>
          <a:p>
            <a:pPr marL="514350" lvl="2" indent="0">
              <a:buNone/>
            </a:pPr>
            <a:r>
              <a:rPr lang="en-US">
                <a:solidFill>
                  <a:srgbClr val="808080"/>
                </a:solidFill>
                <a:latin typeface="Consolas" panose="020B0609020204030204" pitchFamily="49" charset="0"/>
              </a:rPr>
              <a:t>L</a:t>
            </a:r>
            <a:r>
              <a:rPr lang="en-US">
                <a:solidFill>
                  <a:srgbClr val="000000"/>
                </a:solidFill>
                <a:latin typeface="Consolas" panose="020B0609020204030204" pitchFamily="49" charset="0"/>
              </a:rPr>
              <a:t>.</a:t>
            </a:r>
            <a:r>
              <a:rPr lang="en-US">
                <a:solidFill>
                  <a:srgbClr val="8B0000"/>
                </a:solidFill>
                <a:latin typeface="Consolas" panose="020B0609020204030204" pitchFamily="49" charset="0"/>
              </a:rPr>
              <a:t>pHead</a:t>
            </a:r>
            <a:r>
              <a:rPr lang="en-US">
                <a:solidFill>
                  <a:srgbClr val="000000"/>
                </a:solidFill>
                <a:latin typeface="Consolas" panose="020B0609020204030204" pitchFamily="49" charset="0"/>
              </a:rPr>
              <a:t> = </a:t>
            </a:r>
            <a:r>
              <a:rPr lang="en-US">
                <a:solidFill>
                  <a:srgbClr val="808080"/>
                </a:solidFill>
                <a:latin typeface="Consolas" panose="020B0609020204030204" pitchFamily="49" charset="0"/>
              </a:rPr>
              <a:t>L</a:t>
            </a:r>
            <a:r>
              <a:rPr lang="en-US">
                <a:solidFill>
                  <a:srgbClr val="000000"/>
                </a:solidFill>
                <a:latin typeface="Consolas" panose="020B0609020204030204" pitchFamily="49" charset="0"/>
              </a:rPr>
              <a:t>.</a:t>
            </a:r>
            <a:r>
              <a:rPr lang="en-US">
                <a:solidFill>
                  <a:srgbClr val="8B0000"/>
                </a:solidFill>
                <a:latin typeface="Consolas" panose="020B0609020204030204" pitchFamily="49" charset="0"/>
              </a:rPr>
              <a:t>pHead</a:t>
            </a:r>
            <a:r>
              <a:rPr lang="en-US">
                <a:solidFill>
                  <a:srgbClr val="000000"/>
                </a:solidFill>
                <a:latin typeface="Consolas" panose="020B0609020204030204" pitchFamily="49" charset="0"/>
              </a:rPr>
              <a:t>-&gt;</a:t>
            </a:r>
            <a:r>
              <a:rPr lang="en-US">
                <a:solidFill>
                  <a:srgbClr val="8B0000"/>
                </a:solidFill>
                <a:latin typeface="Consolas" panose="020B0609020204030204" pitchFamily="49" charset="0"/>
              </a:rPr>
              <a:t>pNext</a:t>
            </a:r>
            <a:r>
              <a:rPr lang="en-US">
                <a:solidFill>
                  <a:srgbClr val="000000"/>
                </a:solidFill>
                <a:latin typeface="Consolas" panose="020B0609020204030204" pitchFamily="49" charset="0"/>
              </a:rPr>
              <a:t>;</a:t>
            </a:r>
          </a:p>
          <a:p>
            <a:pPr marL="514350" lvl="2" indent="0">
              <a:buNone/>
            </a:pP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L</a:t>
            </a:r>
            <a:r>
              <a:rPr lang="en-US">
                <a:solidFill>
                  <a:srgbClr val="000000"/>
                </a:solidFill>
                <a:latin typeface="Consolas" panose="020B0609020204030204" pitchFamily="49" charset="0"/>
              </a:rPr>
              <a:t>.</a:t>
            </a:r>
            <a:r>
              <a:rPr lang="en-US">
                <a:solidFill>
                  <a:srgbClr val="8B0000"/>
                </a:solidFill>
                <a:latin typeface="Consolas" panose="020B0609020204030204" pitchFamily="49" charset="0"/>
              </a:rPr>
              <a:t>pHead</a:t>
            </a:r>
            <a:r>
              <a:rPr lang="en-US">
                <a:solidFill>
                  <a:srgbClr val="000000"/>
                </a:solidFill>
                <a:latin typeface="Consolas" panose="020B0609020204030204" pitchFamily="49" charset="0"/>
              </a:rPr>
              <a:t> == </a:t>
            </a:r>
            <a:r>
              <a:rPr lang="en-US">
                <a:solidFill>
                  <a:srgbClr val="6F008A"/>
                </a:solidFill>
                <a:latin typeface="Consolas" panose="020B0609020204030204" pitchFamily="49" charset="0"/>
              </a:rPr>
              <a:t>NULL</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L</a:t>
            </a:r>
            <a:r>
              <a:rPr lang="en-US">
                <a:solidFill>
                  <a:srgbClr val="000000"/>
                </a:solidFill>
                <a:latin typeface="Consolas" panose="020B0609020204030204" pitchFamily="49" charset="0"/>
              </a:rPr>
              <a:t>.</a:t>
            </a:r>
            <a:r>
              <a:rPr lang="en-US">
                <a:solidFill>
                  <a:srgbClr val="8B0000"/>
                </a:solidFill>
                <a:latin typeface="Consolas" panose="020B0609020204030204" pitchFamily="49" charset="0"/>
              </a:rPr>
              <a:t>pTail</a:t>
            </a:r>
            <a:r>
              <a:rPr lang="en-US">
                <a:solidFill>
                  <a:srgbClr val="000000"/>
                </a:solidFill>
                <a:latin typeface="Consolas" panose="020B0609020204030204" pitchFamily="49" charset="0"/>
              </a:rPr>
              <a:t> = </a:t>
            </a:r>
            <a:r>
              <a:rPr lang="en-US">
                <a:solidFill>
                  <a:srgbClr val="6F008A"/>
                </a:solidFill>
                <a:latin typeface="Consolas" panose="020B0609020204030204" pitchFamily="49" charset="0"/>
              </a:rPr>
              <a:t>NULL</a:t>
            </a:r>
            <a:r>
              <a:rPr lang="en-US">
                <a:solidFill>
                  <a:srgbClr val="000000"/>
                </a:solidFill>
                <a:latin typeface="Consolas" panose="020B0609020204030204" pitchFamily="49" charset="0"/>
              </a:rPr>
              <a:t>;</a:t>
            </a:r>
          </a:p>
          <a:p>
            <a:pPr marL="514350" lvl="2" indent="0">
              <a:buNone/>
            </a:pPr>
            <a:endParaRPr lang="en-US">
              <a:solidFill>
                <a:srgbClr val="000000"/>
              </a:solidFill>
              <a:latin typeface="Consolas" panose="020B0609020204030204" pitchFamily="49" charset="0"/>
            </a:endParaRPr>
          </a:p>
          <a:p>
            <a:pPr marL="514350" lvl="2" indent="0">
              <a:buNone/>
            </a:pPr>
            <a:r>
              <a:rPr lang="en-US">
                <a:solidFill>
                  <a:srgbClr val="000000"/>
                </a:solidFill>
                <a:latin typeface="Consolas" panose="020B0609020204030204" pitchFamily="49" charset="0"/>
              </a:rPr>
              <a:t>p-&gt;</a:t>
            </a:r>
            <a:r>
              <a:rPr lang="en-US">
                <a:solidFill>
                  <a:srgbClr val="8B0000"/>
                </a:solidFill>
                <a:latin typeface="Consolas" panose="020B0609020204030204" pitchFamily="49" charset="0"/>
              </a:rPr>
              <a:t>pNext</a:t>
            </a:r>
            <a:r>
              <a:rPr lang="en-US">
                <a:solidFill>
                  <a:srgbClr val="000000"/>
                </a:solidFill>
                <a:latin typeface="Consolas" panose="020B0609020204030204" pitchFamily="49" charset="0"/>
              </a:rPr>
              <a:t> = </a:t>
            </a:r>
            <a:r>
              <a:rPr lang="en-US">
                <a:solidFill>
                  <a:srgbClr val="6F008A"/>
                </a:solidFill>
                <a:latin typeface="Consolas" panose="020B0609020204030204" pitchFamily="49" charset="0"/>
              </a:rPr>
              <a:t>NULL</a:t>
            </a:r>
            <a:r>
              <a:rPr lang="en-US">
                <a:solidFill>
                  <a:srgbClr val="000000"/>
                </a:solidFill>
                <a:latin typeface="Consolas" panose="020B0609020204030204" pitchFamily="49" charset="0"/>
              </a:rPr>
              <a:t>;</a:t>
            </a:r>
          </a:p>
          <a:p>
            <a:pPr marL="514350" lvl="2" indent="0">
              <a:buNone/>
            </a:pP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p;</a:t>
            </a:r>
          </a:p>
          <a:p>
            <a:pPr marL="34290" indent="0">
              <a:buNone/>
            </a:pPr>
            <a:r>
              <a:rPr lang="en-US" sz="2200">
                <a:solidFill>
                  <a:srgbClr val="000000"/>
                </a:solidFill>
                <a:latin typeface="Consolas" panose="020B0609020204030204" pitchFamily="49" charset="0"/>
              </a:rPr>
              <a:t>}</a:t>
            </a:r>
          </a:p>
        </p:txBody>
      </p:sp>
      <p:sp>
        <p:nvSpPr>
          <p:cNvPr id="4" name="Footer Placeholder 3"/>
          <p:cNvSpPr>
            <a:spLocks noGrp="1"/>
          </p:cNvSpPr>
          <p:nvPr>
            <p:ph type="ftr" sz="quarter" idx="11"/>
          </p:nvPr>
        </p:nvSpPr>
        <p:spPr/>
        <p:txBody>
          <a:bodyPr/>
          <a:lstStyle/>
          <a:p>
            <a:pPr>
              <a:defRPr/>
            </a:pPr>
            <a:r>
              <a:rPr lang="en-US"/>
              <a:t>DSA</a:t>
            </a:r>
          </a:p>
        </p:txBody>
      </p:sp>
      <p:sp>
        <p:nvSpPr>
          <p:cNvPr id="5" name="Slide Number Placeholder 4"/>
          <p:cNvSpPr>
            <a:spLocks noGrp="1"/>
          </p:cNvSpPr>
          <p:nvPr>
            <p:ph type="sldNum" sz="quarter" idx="12"/>
          </p:nvPr>
        </p:nvSpPr>
        <p:spPr/>
        <p:txBody>
          <a:bodyPr/>
          <a:lstStyle/>
          <a:p>
            <a:pPr>
              <a:defRPr/>
            </a:pPr>
            <a:fld id="{9341A368-4C28-4393-9F29-3C50F2E74AB6}" type="slidenum">
              <a:rPr lang="en-US" smtClean="0"/>
              <a:pPr>
                <a:defRPr/>
              </a:pPr>
              <a:t>68</a:t>
            </a:fld>
            <a:endParaRPr lang="en-US"/>
          </a:p>
        </p:txBody>
      </p:sp>
    </p:spTree>
    <p:extLst>
      <p:ext uri="{BB962C8B-B14F-4D97-AF65-F5344CB8AC3E}">
        <p14:creationId xmlns:p14="http://schemas.microsoft.com/office/powerpoint/2010/main" val="2399060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err="1"/>
              <a:t>Thuật</a:t>
            </a:r>
            <a:r>
              <a:rPr lang="en-US"/>
              <a:t> toán sắp </a:t>
            </a:r>
            <a:r>
              <a:rPr lang="en-US" err="1"/>
              <a:t>xếp</a:t>
            </a:r>
            <a:r>
              <a:rPr lang="en-US"/>
              <a:t> Merge Sort</a:t>
            </a:r>
          </a:p>
        </p:txBody>
      </p:sp>
      <p:sp>
        <p:nvSpPr>
          <p:cNvPr id="326659" name="Rectangle 3"/>
          <p:cNvSpPr>
            <a:spLocks noGrp="1" noChangeArrowheads="1"/>
          </p:cNvSpPr>
          <p:nvPr>
            <p:ph idx="1"/>
          </p:nvPr>
        </p:nvSpPr>
        <p:spPr/>
        <p:txBody>
          <a:bodyPr/>
          <a:lstStyle/>
          <a:p>
            <a:pPr algn="just">
              <a:lnSpc>
                <a:spcPct val="120000"/>
              </a:lnSpc>
              <a:spcBef>
                <a:spcPct val="50000"/>
              </a:spcBef>
            </a:pPr>
            <a:r>
              <a:rPr lang="en-US" u="sng">
                <a:solidFill>
                  <a:srgbClr val="080808"/>
                </a:solidFill>
                <a:latin typeface="Times New Roman" pitchFamily="18" charset="0"/>
                <a:cs typeface="Times New Roman" pitchFamily="18" charset="0"/>
              </a:rPr>
              <a:t>Bước 1</a:t>
            </a:r>
            <a:r>
              <a:rPr lang="en-US">
                <a:solidFill>
                  <a:srgbClr val="080808"/>
                </a:solidFill>
                <a:latin typeface="Times New Roman" pitchFamily="18" charset="0"/>
                <a:cs typeface="Times New Roman" pitchFamily="18" charset="0"/>
              </a:rPr>
              <a:t>:	Phân phối luân phiên từng đường chạy của xâu L vào 2 xâu con L</a:t>
            </a:r>
            <a:r>
              <a:rPr lang="en-US" baseline="-30000">
                <a:solidFill>
                  <a:srgbClr val="080808"/>
                </a:solidFill>
                <a:latin typeface="Times New Roman" pitchFamily="18" charset="0"/>
                <a:cs typeface="Times New Roman" pitchFamily="18" charset="0"/>
              </a:rPr>
              <a:t>1</a:t>
            </a:r>
            <a:r>
              <a:rPr lang="en-US">
                <a:solidFill>
                  <a:srgbClr val="080808"/>
                </a:solidFill>
                <a:latin typeface="Times New Roman" pitchFamily="18" charset="0"/>
                <a:cs typeface="Times New Roman" pitchFamily="18" charset="0"/>
              </a:rPr>
              <a:t> và L</a:t>
            </a:r>
            <a:r>
              <a:rPr lang="en-US" baseline="-30000">
                <a:solidFill>
                  <a:srgbClr val="080808"/>
                </a:solidFill>
                <a:latin typeface="Times New Roman" pitchFamily="18" charset="0"/>
                <a:cs typeface="Times New Roman" pitchFamily="18" charset="0"/>
              </a:rPr>
              <a:t>2</a:t>
            </a:r>
            <a:r>
              <a:rPr lang="en-US">
                <a:solidFill>
                  <a:srgbClr val="080808"/>
                </a:solidFill>
                <a:latin typeface="Times New Roman" pitchFamily="18" charset="0"/>
                <a:cs typeface="Times New Roman" pitchFamily="18" charset="0"/>
              </a:rPr>
              <a:t>.</a:t>
            </a:r>
          </a:p>
          <a:p>
            <a:pPr algn="just">
              <a:lnSpc>
                <a:spcPct val="120000"/>
              </a:lnSpc>
              <a:spcBef>
                <a:spcPct val="50000"/>
              </a:spcBef>
            </a:pPr>
            <a:r>
              <a:rPr lang="en-US" u="sng">
                <a:solidFill>
                  <a:srgbClr val="080808"/>
                </a:solidFill>
                <a:latin typeface="Times New Roman" pitchFamily="18" charset="0"/>
                <a:cs typeface="Times New Roman" pitchFamily="18" charset="0"/>
              </a:rPr>
              <a:t>Bước 2</a:t>
            </a:r>
            <a:r>
              <a:rPr lang="en-US">
                <a:solidFill>
                  <a:srgbClr val="080808"/>
                </a:solidFill>
                <a:latin typeface="Times New Roman" pitchFamily="18" charset="0"/>
                <a:cs typeface="Times New Roman" pitchFamily="18" charset="0"/>
              </a:rPr>
              <a:t>:	Nếu L</a:t>
            </a:r>
            <a:r>
              <a:rPr lang="en-US" baseline="-30000">
                <a:solidFill>
                  <a:srgbClr val="080808"/>
                </a:solidFill>
                <a:latin typeface="Times New Roman" pitchFamily="18" charset="0"/>
                <a:cs typeface="Times New Roman" pitchFamily="18" charset="0"/>
              </a:rPr>
              <a:t>1</a:t>
            </a:r>
            <a:r>
              <a:rPr lang="en-US">
                <a:solidFill>
                  <a:srgbClr val="080808"/>
                </a:solidFill>
                <a:latin typeface="Times New Roman" pitchFamily="18" charset="0"/>
                <a:cs typeface="Times New Roman" pitchFamily="18" charset="0"/>
              </a:rPr>
              <a:t> != NULL thì Merge Sort (L</a:t>
            </a:r>
            <a:r>
              <a:rPr lang="en-US" baseline="-30000">
                <a:solidFill>
                  <a:srgbClr val="080808"/>
                </a:solidFill>
                <a:latin typeface="Times New Roman" pitchFamily="18" charset="0"/>
                <a:cs typeface="Times New Roman" pitchFamily="18" charset="0"/>
              </a:rPr>
              <a:t>1</a:t>
            </a:r>
            <a:r>
              <a:rPr lang="en-US">
                <a:solidFill>
                  <a:srgbClr val="080808"/>
                </a:solidFill>
                <a:latin typeface="Times New Roman" pitchFamily="18" charset="0"/>
                <a:cs typeface="Times New Roman" pitchFamily="18" charset="0"/>
              </a:rPr>
              <a:t>).</a:t>
            </a:r>
          </a:p>
          <a:p>
            <a:pPr algn="just">
              <a:lnSpc>
                <a:spcPct val="120000"/>
              </a:lnSpc>
              <a:spcBef>
                <a:spcPct val="50000"/>
              </a:spcBef>
            </a:pPr>
            <a:r>
              <a:rPr lang="en-US" u="sng">
                <a:solidFill>
                  <a:srgbClr val="080808"/>
                </a:solidFill>
                <a:latin typeface="Times New Roman" pitchFamily="18" charset="0"/>
                <a:cs typeface="Times New Roman" pitchFamily="18" charset="0"/>
              </a:rPr>
              <a:t>Bước 3</a:t>
            </a:r>
            <a:r>
              <a:rPr lang="en-US">
                <a:solidFill>
                  <a:srgbClr val="080808"/>
                </a:solidFill>
                <a:latin typeface="Times New Roman" pitchFamily="18" charset="0"/>
                <a:cs typeface="Times New Roman" pitchFamily="18" charset="0"/>
              </a:rPr>
              <a:t>:	Nếu L</a:t>
            </a:r>
            <a:r>
              <a:rPr lang="en-US" baseline="-30000">
                <a:solidFill>
                  <a:srgbClr val="080808"/>
                </a:solidFill>
                <a:latin typeface="Times New Roman" pitchFamily="18" charset="0"/>
                <a:cs typeface="Times New Roman" pitchFamily="18" charset="0"/>
              </a:rPr>
              <a:t>2</a:t>
            </a:r>
            <a:r>
              <a:rPr lang="en-US">
                <a:solidFill>
                  <a:srgbClr val="080808"/>
                </a:solidFill>
                <a:latin typeface="Times New Roman" pitchFamily="18" charset="0"/>
                <a:cs typeface="Times New Roman" pitchFamily="18" charset="0"/>
              </a:rPr>
              <a:t> != NULL thì Merge Sort (L</a:t>
            </a:r>
            <a:r>
              <a:rPr lang="en-US" baseline="-30000">
                <a:solidFill>
                  <a:srgbClr val="080808"/>
                </a:solidFill>
                <a:latin typeface="Times New Roman" pitchFamily="18" charset="0"/>
                <a:cs typeface="Times New Roman" pitchFamily="18" charset="0"/>
              </a:rPr>
              <a:t>2</a:t>
            </a:r>
            <a:r>
              <a:rPr lang="en-US">
                <a:solidFill>
                  <a:srgbClr val="080808"/>
                </a:solidFill>
                <a:latin typeface="Times New Roman" pitchFamily="18" charset="0"/>
                <a:cs typeface="Times New Roman" pitchFamily="18" charset="0"/>
              </a:rPr>
              <a:t>).</a:t>
            </a:r>
          </a:p>
          <a:p>
            <a:pPr algn="just">
              <a:lnSpc>
                <a:spcPct val="120000"/>
              </a:lnSpc>
              <a:spcBef>
                <a:spcPct val="50000"/>
              </a:spcBef>
            </a:pPr>
            <a:r>
              <a:rPr lang="en-US" u="sng">
                <a:solidFill>
                  <a:srgbClr val="080808"/>
                </a:solidFill>
                <a:latin typeface="Times New Roman" pitchFamily="18" charset="0"/>
                <a:cs typeface="Times New Roman" pitchFamily="18" charset="0"/>
              </a:rPr>
              <a:t>Bước 4</a:t>
            </a:r>
            <a:r>
              <a:rPr lang="en-US">
                <a:solidFill>
                  <a:srgbClr val="080808"/>
                </a:solidFill>
                <a:latin typeface="Times New Roman" pitchFamily="18" charset="0"/>
                <a:cs typeface="Times New Roman" pitchFamily="18" charset="0"/>
              </a:rPr>
              <a:t>:	Trộn L</a:t>
            </a:r>
            <a:r>
              <a:rPr lang="en-US" baseline="-30000">
                <a:solidFill>
                  <a:srgbClr val="080808"/>
                </a:solidFill>
                <a:latin typeface="Times New Roman" pitchFamily="18" charset="0"/>
                <a:cs typeface="Times New Roman" pitchFamily="18" charset="0"/>
              </a:rPr>
              <a:t>1</a:t>
            </a:r>
            <a:r>
              <a:rPr lang="en-US">
                <a:solidFill>
                  <a:srgbClr val="080808"/>
                </a:solidFill>
                <a:latin typeface="Times New Roman" pitchFamily="18" charset="0"/>
                <a:cs typeface="Times New Roman" pitchFamily="18" charset="0"/>
              </a:rPr>
              <a:t> và L</a:t>
            </a:r>
            <a:r>
              <a:rPr lang="en-US" baseline="-30000">
                <a:solidFill>
                  <a:srgbClr val="080808"/>
                </a:solidFill>
                <a:latin typeface="Times New Roman" pitchFamily="18" charset="0"/>
                <a:cs typeface="Times New Roman" pitchFamily="18" charset="0"/>
              </a:rPr>
              <a:t>2</a:t>
            </a:r>
            <a:r>
              <a:rPr lang="en-US">
                <a:solidFill>
                  <a:srgbClr val="080808"/>
                </a:solidFill>
                <a:latin typeface="Times New Roman" pitchFamily="18" charset="0"/>
                <a:cs typeface="Times New Roman" pitchFamily="18" charset="0"/>
              </a:rPr>
              <a:t> đã sắp xếp lại ta có xâu L </a:t>
            </a:r>
            <a:br>
              <a:rPr lang="en-US">
                <a:solidFill>
                  <a:srgbClr val="080808"/>
                </a:solidFill>
                <a:latin typeface="Times New Roman" pitchFamily="18" charset="0"/>
                <a:cs typeface="Times New Roman" pitchFamily="18" charset="0"/>
              </a:rPr>
            </a:br>
            <a:r>
              <a:rPr lang="en-US">
                <a:solidFill>
                  <a:srgbClr val="080808"/>
                </a:solidFill>
                <a:latin typeface="Times New Roman" pitchFamily="18" charset="0"/>
                <a:cs typeface="Times New Roman" pitchFamily="18" charset="0"/>
              </a:rPr>
              <a:t>                đã được sắp xếp.</a:t>
            </a:r>
          </a:p>
          <a:p>
            <a:pPr algn="just">
              <a:lnSpc>
                <a:spcPct val="120000"/>
              </a:lnSpc>
              <a:spcBef>
                <a:spcPct val="50000"/>
              </a:spcBef>
            </a:pPr>
            <a:r>
              <a:rPr lang="en-US">
                <a:solidFill>
                  <a:srgbClr val="080808"/>
                </a:solidFill>
                <a:latin typeface="Times New Roman" pitchFamily="18" charset="0"/>
                <a:cs typeface="Times New Roman" pitchFamily="18" charset="0"/>
              </a:rPr>
              <a:t>Không tốn thêm không gian lưu trữ cho các dãy phụ</a:t>
            </a:r>
            <a:endParaRPr lang="en-US">
              <a:latin typeface="Times New Roman" pitchFamily="18" charset="0"/>
            </a:endParaRPr>
          </a:p>
        </p:txBody>
      </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69</a:t>
            </a:fld>
            <a:endParaRPr lang="en-US"/>
          </a:p>
        </p:txBody>
      </p:sp>
    </p:spTree>
    <p:extLst>
      <p:ext uri="{BB962C8B-B14F-4D97-AF65-F5344CB8AC3E}">
        <p14:creationId xmlns:p14="http://schemas.microsoft.com/office/powerpoint/2010/main" val="4195464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noFill/>
          <a:ln/>
        </p:spPr>
        <p:txBody>
          <a:bodyPr vert="horz" lIns="91440" tIns="45720" rIns="91440" bIns="45720" rtlCol="0" anchor="b">
            <a:normAutofit/>
          </a:bodyPr>
          <a:lstStyle/>
          <a:p>
            <a:r>
              <a:rPr lang="en-US" err="1"/>
              <a:t>Tổ</a:t>
            </a:r>
            <a:r>
              <a:rPr lang="en-US"/>
              <a:t> </a:t>
            </a:r>
            <a:r>
              <a:rPr lang="en-US" err="1"/>
              <a:t>chức</a:t>
            </a:r>
            <a:r>
              <a:rPr lang="en-US"/>
              <a:t> </a:t>
            </a:r>
            <a:r>
              <a:rPr lang="en-US" err="1"/>
              <a:t>của</a:t>
            </a:r>
            <a:r>
              <a:rPr lang="en-US"/>
              <a:t> DSLK </a:t>
            </a:r>
            <a:r>
              <a:rPr lang="en-US" err="1"/>
              <a:t>Đơn</a:t>
            </a:r>
            <a:endParaRPr lang="en-US" altLang="en-US"/>
          </a:p>
        </p:txBody>
      </p:sp>
      <p:sp>
        <p:nvSpPr>
          <p:cNvPr id="3" name="Content Placeholder 2"/>
          <p:cNvSpPr>
            <a:spLocks noGrp="1"/>
          </p:cNvSpPr>
          <p:nvPr>
            <p:ph idx="1"/>
          </p:nvPr>
        </p:nvSpPr>
        <p:spPr>
          <a:xfrm>
            <a:off x="197427" y="893619"/>
            <a:ext cx="8749146" cy="5527964"/>
          </a:xfrm>
        </p:spPr>
        <p:txBody>
          <a:bodyPr>
            <a:normAutofit/>
          </a:bodyPr>
          <a:lstStyle/>
          <a:p>
            <a:pPr algn="just" eaLnBrk="1" fontAlgn="auto" hangingPunct="1">
              <a:spcAft>
                <a:spcPts val="0"/>
              </a:spcAft>
              <a:defRPr/>
            </a:pPr>
            <a:r>
              <a:rPr lang="en-US" altLang="en-US" sz="2400" err="1"/>
              <a:t>Danh</a:t>
            </a:r>
            <a:r>
              <a:rPr lang="en-US" altLang="en-US" sz="2400"/>
              <a:t> </a:t>
            </a:r>
            <a:r>
              <a:rPr lang="en-US" altLang="en-US" sz="2400" err="1"/>
              <a:t>sách</a:t>
            </a:r>
            <a:r>
              <a:rPr lang="en-US" altLang="en-US" sz="2400"/>
              <a:t> </a:t>
            </a:r>
            <a:r>
              <a:rPr lang="en-US" altLang="en-US" sz="2400" err="1"/>
              <a:t>liên</a:t>
            </a:r>
            <a:r>
              <a:rPr lang="en-US" altLang="en-US" sz="2400"/>
              <a:t> </a:t>
            </a:r>
            <a:r>
              <a:rPr lang="en-US" altLang="en-US" sz="2400" err="1"/>
              <a:t>kết</a:t>
            </a:r>
            <a:r>
              <a:rPr lang="en-US" altLang="en-US" sz="2400"/>
              <a:t> đ</a:t>
            </a:r>
            <a:r>
              <a:rPr lang="vi-VN" altLang="en-US" sz="2400"/>
              <a:t>ơ</a:t>
            </a:r>
            <a:r>
              <a:rPr lang="en-US" altLang="en-US" sz="2400"/>
              <a:t>n l</a:t>
            </a:r>
            <a:r>
              <a:rPr lang="vi-VN" altLang="en-US" sz="2400"/>
              <a:t>ư</a:t>
            </a:r>
            <a:r>
              <a:rPr lang="en-US" altLang="en-US" sz="2400"/>
              <a:t>u </a:t>
            </a:r>
            <a:r>
              <a:rPr lang="en-US" altLang="en-US" sz="2400" err="1"/>
              <a:t>các</a:t>
            </a:r>
            <a:r>
              <a:rPr lang="en-US" altLang="en-US" sz="2400"/>
              <a:t> </a:t>
            </a:r>
            <a:r>
              <a:rPr lang="en-US" altLang="en-US" sz="2400" err="1"/>
              <a:t>giá</a:t>
            </a:r>
            <a:r>
              <a:rPr lang="en-US" altLang="en-US" sz="2400"/>
              <a:t> </a:t>
            </a:r>
            <a:r>
              <a:rPr lang="en-US" altLang="en-US" sz="2400" err="1"/>
              <a:t>trị</a:t>
            </a:r>
            <a:r>
              <a:rPr lang="en-US" altLang="en-US" sz="2400"/>
              <a:t> {5, 6, 9, 4, 1, 2}</a:t>
            </a:r>
          </a:p>
        </p:txBody>
      </p:sp>
      <p:sp>
        <p:nvSpPr>
          <p:cNvPr id="553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vi-VN" altLang="en-US">
                <a:solidFill>
                  <a:schemeClr val="bg1"/>
                </a:solidFill>
                <a:latin typeface="Tahoma" panose="020B0604030504040204" pitchFamily="34" charset="0"/>
              </a:rPr>
              <a:t>DSA</a:t>
            </a:r>
            <a:endParaRPr lang="en-US" altLang="en-US">
              <a:solidFill>
                <a:schemeClr val="bg1"/>
              </a:solidFill>
              <a:latin typeface="Tahoma" panose="020B0604030504040204" pitchFamily="34" charset="0"/>
            </a:endParaRPr>
          </a:p>
        </p:txBody>
      </p:sp>
      <p:sp>
        <p:nvSpPr>
          <p:cNvPr id="2" name="Slide Number Placeholder 1"/>
          <p:cNvSpPr>
            <a:spLocks noGrp="1"/>
          </p:cNvSpPr>
          <p:nvPr>
            <p:ph type="sldNum" sz="quarter" idx="12"/>
          </p:nvPr>
        </p:nvSpPr>
        <p:spPr/>
        <p:txBody>
          <a:bodyPr/>
          <a:lstStyle/>
          <a:p>
            <a:pPr>
              <a:defRPr/>
            </a:pPr>
            <a:fld id="{E5AF3471-6A55-4EC1-8B58-0AAF3FA86DEC}" type="slidenum">
              <a:rPr lang="en-US" smtClean="0"/>
              <a:pPr>
                <a:defRPr/>
              </a:pPr>
              <a:t>7</a:t>
            </a:fld>
            <a:endParaRPr lang="en-US"/>
          </a:p>
        </p:txBody>
      </p:sp>
      <p:sp>
        <p:nvSpPr>
          <p:cNvPr id="23" name="Rectangle 22"/>
          <p:cNvSpPr/>
          <p:nvPr/>
        </p:nvSpPr>
        <p:spPr>
          <a:xfrm>
            <a:off x="381000" y="1431559"/>
            <a:ext cx="8382000" cy="409104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24" name="Rectangle 23"/>
          <p:cNvSpPr>
            <a:spLocks noChangeArrowheads="1"/>
          </p:cNvSpPr>
          <p:nvPr/>
        </p:nvSpPr>
        <p:spPr bwMode="auto">
          <a:xfrm>
            <a:off x="393172" y="5565801"/>
            <a:ext cx="20970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a:latin typeface="Times New Roman" panose="02020603050405020304" pitchFamily="18" charset="0"/>
                <a:cs typeface="Times New Roman" panose="02020603050405020304" pitchFamily="18" charset="0"/>
              </a:rPr>
              <a:t>Memory Layout </a:t>
            </a:r>
            <a:endParaRPr lang="en-US" altLang="en-US" sz="2200"/>
          </a:p>
        </p:txBody>
      </p:sp>
      <p:sp>
        <p:nvSpPr>
          <p:cNvPr id="25" name="Rectangle 24"/>
          <p:cNvSpPr/>
          <p:nvPr/>
        </p:nvSpPr>
        <p:spPr>
          <a:xfrm>
            <a:off x="6397194" y="4778376"/>
            <a:ext cx="647700" cy="5556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2</a:t>
            </a:r>
          </a:p>
        </p:txBody>
      </p:sp>
      <p:sp>
        <p:nvSpPr>
          <p:cNvPr id="26" name="Rectangle 25"/>
          <p:cNvSpPr/>
          <p:nvPr/>
        </p:nvSpPr>
        <p:spPr>
          <a:xfrm>
            <a:off x="6876232" y="2207212"/>
            <a:ext cx="647700" cy="5550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1</a:t>
            </a:r>
          </a:p>
        </p:txBody>
      </p:sp>
      <p:sp>
        <p:nvSpPr>
          <p:cNvPr id="27" name="Rectangle 26"/>
          <p:cNvSpPr/>
          <p:nvPr/>
        </p:nvSpPr>
        <p:spPr>
          <a:xfrm>
            <a:off x="4733423" y="3528645"/>
            <a:ext cx="647700" cy="554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4</a:t>
            </a:r>
          </a:p>
        </p:txBody>
      </p:sp>
      <p:sp>
        <p:nvSpPr>
          <p:cNvPr id="28" name="Rectangle 27"/>
          <p:cNvSpPr/>
          <p:nvPr/>
        </p:nvSpPr>
        <p:spPr>
          <a:xfrm>
            <a:off x="2955763" y="4698589"/>
            <a:ext cx="647700" cy="5551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9</a:t>
            </a:r>
          </a:p>
        </p:txBody>
      </p:sp>
      <p:sp>
        <p:nvSpPr>
          <p:cNvPr id="29" name="Rectangle 28"/>
          <p:cNvSpPr/>
          <p:nvPr/>
        </p:nvSpPr>
        <p:spPr>
          <a:xfrm>
            <a:off x="2677591" y="2022095"/>
            <a:ext cx="647700" cy="5543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6</a:t>
            </a:r>
          </a:p>
        </p:txBody>
      </p:sp>
      <p:sp>
        <p:nvSpPr>
          <p:cNvPr id="36" name="Rectangle 35"/>
          <p:cNvSpPr/>
          <p:nvPr/>
        </p:nvSpPr>
        <p:spPr>
          <a:xfrm>
            <a:off x="677582" y="3604965"/>
            <a:ext cx="666751"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5</a:t>
            </a:r>
          </a:p>
        </p:txBody>
      </p:sp>
      <p:sp>
        <p:nvSpPr>
          <p:cNvPr id="37" name="Rectangle 36"/>
          <p:cNvSpPr/>
          <p:nvPr/>
        </p:nvSpPr>
        <p:spPr>
          <a:xfrm>
            <a:off x="6629400" y="1764126"/>
            <a:ext cx="964622" cy="515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0xdb0</a:t>
            </a:r>
          </a:p>
        </p:txBody>
      </p:sp>
      <p:sp>
        <p:nvSpPr>
          <p:cNvPr id="38" name="Rectangle 37"/>
          <p:cNvSpPr/>
          <p:nvPr/>
        </p:nvSpPr>
        <p:spPr>
          <a:xfrm>
            <a:off x="6104721" y="4304988"/>
            <a:ext cx="940174" cy="5159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0xf00</a:t>
            </a:r>
          </a:p>
        </p:txBody>
      </p:sp>
      <p:sp>
        <p:nvSpPr>
          <p:cNvPr id="39" name="Rectangle 38"/>
          <p:cNvSpPr/>
          <p:nvPr/>
        </p:nvSpPr>
        <p:spPr>
          <a:xfrm>
            <a:off x="4467012" y="3048000"/>
            <a:ext cx="1019388" cy="517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0x100</a:t>
            </a:r>
          </a:p>
        </p:txBody>
      </p:sp>
      <p:sp>
        <p:nvSpPr>
          <p:cNvPr id="40" name="Rectangle 39"/>
          <p:cNvSpPr/>
          <p:nvPr/>
        </p:nvSpPr>
        <p:spPr>
          <a:xfrm>
            <a:off x="2629367" y="4282949"/>
            <a:ext cx="974096" cy="515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0x200</a:t>
            </a:r>
          </a:p>
        </p:txBody>
      </p:sp>
      <p:sp>
        <p:nvSpPr>
          <p:cNvPr id="41" name="Rectangle 40"/>
          <p:cNvSpPr/>
          <p:nvPr/>
        </p:nvSpPr>
        <p:spPr>
          <a:xfrm>
            <a:off x="2057400" y="1587259"/>
            <a:ext cx="1287949" cy="576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0xa68</a:t>
            </a:r>
          </a:p>
        </p:txBody>
      </p:sp>
      <p:sp>
        <p:nvSpPr>
          <p:cNvPr id="42" name="Rectangle 41"/>
          <p:cNvSpPr/>
          <p:nvPr/>
        </p:nvSpPr>
        <p:spPr>
          <a:xfrm>
            <a:off x="304800" y="3187169"/>
            <a:ext cx="1038459"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dirty="0">
                <a:solidFill>
                  <a:schemeClr val="tx1"/>
                </a:solidFill>
                <a:latin typeface="Times New Roman" panose="02020603050405020304" pitchFamily="18" charset="0"/>
                <a:cs typeface="Times New Roman" panose="02020603050405020304" pitchFamily="18" charset="0"/>
              </a:rPr>
              <a:t>0xb80</a:t>
            </a:r>
          </a:p>
        </p:txBody>
      </p:sp>
      <p:cxnSp>
        <p:nvCxnSpPr>
          <p:cNvPr id="31" name="Connector: Curved 30"/>
          <p:cNvCxnSpPr>
            <a:cxnSpLocks/>
            <a:stCxn id="36" idx="3"/>
            <a:endCxn id="29" idx="1"/>
          </p:cNvCxnSpPr>
          <p:nvPr/>
        </p:nvCxnSpPr>
        <p:spPr>
          <a:xfrm flipV="1">
            <a:off x="1344333" y="2299267"/>
            <a:ext cx="1333258" cy="1583510"/>
          </a:xfrm>
          <a:prstGeom prst="curved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Connector: Curved 33"/>
          <p:cNvCxnSpPr>
            <a:cxnSpLocks/>
            <a:stCxn id="29" idx="3"/>
            <a:endCxn id="28" idx="1"/>
          </p:cNvCxnSpPr>
          <p:nvPr/>
        </p:nvCxnSpPr>
        <p:spPr>
          <a:xfrm flipH="1">
            <a:off x="2955763" y="2299267"/>
            <a:ext cx="369528" cy="2676903"/>
          </a:xfrm>
          <a:prstGeom prst="curvedConnector5">
            <a:avLst>
              <a:gd name="adj1" fmla="val -61863"/>
              <a:gd name="adj2" fmla="val 49992"/>
              <a:gd name="adj3" fmla="val 16186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8" name="Connector: Curved 57"/>
          <p:cNvCxnSpPr>
            <a:cxnSpLocks/>
            <a:stCxn id="28" idx="3"/>
            <a:endCxn id="27" idx="1"/>
          </p:cNvCxnSpPr>
          <p:nvPr/>
        </p:nvCxnSpPr>
        <p:spPr>
          <a:xfrm flipV="1">
            <a:off x="3603463" y="3805817"/>
            <a:ext cx="1129960" cy="1170353"/>
          </a:xfrm>
          <a:prstGeom prst="curved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1" name="Connector: Curved 60"/>
          <p:cNvCxnSpPr>
            <a:cxnSpLocks/>
            <a:stCxn id="27" idx="3"/>
            <a:endCxn id="26" idx="1"/>
          </p:cNvCxnSpPr>
          <p:nvPr/>
        </p:nvCxnSpPr>
        <p:spPr>
          <a:xfrm flipV="1">
            <a:off x="5381123" y="2484745"/>
            <a:ext cx="1495109" cy="1321072"/>
          </a:xfrm>
          <a:prstGeom prst="curved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4" name="Connector: Curved 63"/>
          <p:cNvCxnSpPr>
            <a:cxnSpLocks/>
            <a:stCxn id="26" idx="3"/>
            <a:endCxn id="25" idx="1"/>
          </p:cNvCxnSpPr>
          <p:nvPr/>
        </p:nvCxnSpPr>
        <p:spPr>
          <a:xfrm flipH="1">
            <a:off x="6397194" y="2484745"/>
            <a:ext cx="1126738" cy="2571443"/>
          </a:xfrm>
          <a:prstGeom prst="curvedConnector5">
            <a:avLst>
              <a:gd name="adj1" fmla="val -20289"/>
              <a:gd name="adj2" fmla="val 49995"/>
              <a:gd name="adj3" fmla="val 120289"/>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516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fade">
                                      <p:cBhvr>
                                        <p:cTn id="18" dur="500"/>
                                        <p:tgtEl>
                                          <p:spTgt spid="4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500"/>
                                        <p:tgtEl>
                                          <p:spTgt spid="2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500"/>
                                        <p:tgtEl>
                                          <p:spTgt spid="3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fade">
                                      <p:cBhvr>
                                        <p:cTn id="45" dur="500"/>
                                        <p:tgtEl>
                                          <p:spTgt spid="3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500"/>
                                        <p:tgtEl>
                                          <p:spTgt spid="3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fade">
                                      <p:cBhvr>
                                        <p:cTn id="58" dur="500"/>
                                        <p:tgtEl>
                                          <p:spTgt spid="3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fade">
                                      <p:cBhvr>
                                        <p:cTn id="63" dur="500"/>
                                        <p:tgtEl>
                                          <p:spTgt spid="5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61"/>
                                        </p:tgtEl>
                                        <p:attrNameLst>
                                          <p:attrName>style.visibility</p:attrName>
                                        </p:attrNameLst>
                                      </p:cBhvr>
                                      <p:to>
                                        <p:strVal val="visible"/>
                                      </p:to>
                                    </p:set>
                                    <p:animEffect transition="in" filter="fade">
                                      <p:cBhvr>
                                        <p:cTn id="68" dur="500"/>
                                        <p:tgtEl>
                                          <p:spTgt spid="61"/>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64"/>
                                        </p:tgtEl>
                                        <p:attrNameLst>
                                          <p:attrName>style.visibility</p:attrName>
                                        </p:attrNameLst>
                                      </p:cBhvr>
                                      <p:to>
                                        <p:strVal val="visible"/>
                                      </p:to>
                                    </p:set>
                                    <p:animEffect transition="in" filter="fade">
                                      <p:cBhvr>
                                        <p:cTn id="73"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25" grpId="0" animBg="1"/>
      <p:bldP spid="26" grpId="0" animBg="1"/>
      <p:bldP spid="27" grpId="0" animBg="1"/>
      <p:bldP spid="28" grpId="0" animBg="1"/>
      <p:bldP spid="29" grpId="0" animBg="1"/>
      <p:bldP spid="36" grpId="0" animBg="1"/>
      <p:bldP spid="37" grpId="0"/>
      <p:bldP spid="38" grpId="0"/>
      <p:bldP spid="39" grpId="0"/>
      <p:bldP spid="40" grpId="0"/>
      <p:bldP spid="41" grpId="0"/>
      <p:bldP spid="4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a:t>Minh họa thuật toán</a:t>
            </a:r>
          </a:p>
        </p:txBody>
      </p:sp>
      <p:sp>
        <p:nvSpPr>
          <p:cNvPr id="2" name="Content Placeholder 1"/>
          <p:cNvSpPr>
            <a:spLocks noGrp="1"/>
          </p:cNvSpPr>
          <p:nvPr>
            <p:ph idx="1"/>
          </p:nvPr>
        </p:nvSpPr>
        <p:spPr/>
        <p:txBody>
          <a:bodyPr/>
          <a:lstStyle/>
          <a:p>
            <a:endParaRPr lang="en-US"/>
          </a:p>
        </p:txBody>
      </p:sp>
      <p:grpSp>
        <p:nvGrpSpPr>
          <p:cNvPr id="327772" name="Group 92"/>
          <p:cNvGrpSpPr>
            <a:grpSpLocks/>
          </p:cNvGrpSpPr>
          <p:nvPr/>
        </p:nvGrpSpPr>
        <p:grpSpPr bwMode="auto">
          <a:xfrm>
            <a:off x="1115158" y="1503484"/>
            <a:ext cx="6901962" cy="1288073"/>
            <a:chOff x="761" y="846"/>
            <a:chExt cx="4710" cy="879"/>
          </a:xfrm>
        </p:grpSpPr>
        <p:sp>
          <p:nvSpPr>
            <p:cNvPr id="327684" name="Oval 4"/>
            <p:cNvSpPr>
              <a:spLocks noChangeArrowheads="1"/>
            </p:cNvSpPr>
            <p:nvPr/>
          </p:nvSpPr>
          <p:spPr bwMode="auto">
            <a:xfrm>
              <a:off x="852" y="1371"/>
              <a:ext cx="254" cy="354"/>
            </a:xfrm>
            <a:prstGeom prst="ellipse">
              <a:avLst/>
            </a:prstGeom>
            <a:gradFill rotWithShape="1">
              <a:gsLst>
                <a:gs pos="0">
                  <a:srgbClr val="FFFFF7"/>
                </a:gs>
                <a:gs pos="100000">
                  <a:srgbClr val="FF0000">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685" name="Rectangle 5"/>
            <p:cNvSpPr>
              <a:spLocks noChangeArrowheads="1"/>
            </p:cNvSpPr>
            <p:nvPr/>
          </p:nvSpPr>
          <p:spPr bwMode="auto">
            <a:xfrm>
              <a:off x="5302" y="1397"/>
              <a:ext cx="169" cy="25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686" name="Line 6"/>
            <p:cNvSpPr>
              <a:spLocks noChangeShapeType="1"/>
            </p:cNvSpPr>
            <p:nvPr/>
          </p:nvSpPr>
          <p:spPr bwMode="auto">
            <a:xfrm>
              <a:off x="986" y="1488"/>
              <a:ext cx="296"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7687" name="Rectangle 7"/>
            <p:cNvSpPr>
              <a:spLocks noChangeArrowheads="1"/>
            </p:cNvSpPr>
            <p:nvPr/>
          </p:nvSpPr>
          <p:spPr bwMode="auto">
            <a:xfrm>
              <a:off x="2336" y="1319"/>
              <a:ext cx="106" cy="25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688" name="Text Box 8"/>
            <p:cNvSpPr txBox="1">
              <a:spLocks noChangeArrowheads="1"/>
            </p:cNvSpPr>
            <p:nvPr/>
          </p:nvSpPr>
          <p:spPr bwMode="auto">
            <a:xfrm>
              <a:off x="1946" y="1319"/>
              <a:ext cx="388" cy="34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677" b="1">
                  <a:latin typeface="VNI-Helve" pitchFamily="2" charset="0"/>
                </a:rPr>
                <a:t>6</a:t>
              </a:r>
            </a:p>
          </p:txBody>
        </p:sp>
        <p:sp>
          <p:nvSpPr>
            <p:cNvPr id="327689" name="Rectangle 9"/>
            <p:cNvSpPr>
              <a:spLocks noChangeArrowheads="1"/>
            </p:cNvSpPr>
            <p:nvPr/>
          </p:nvSpPr>
          <p:spPr bwMode="auto">
            <a:xfrm>
              <a:off x="3007" y="1319"/>
              <a:ext cx="106" cy="25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690" name="Text Box 10"/>
            <p:cNvSpPr txBox="1">
              <a:spLocks noChangeArrowheads="1"/>
            </p:cNvSpPr>
            <p:nvPr/>
          </p:nvSpPr>
          <p:spPr bwMode="auto">
            <a:xfrm>
              <a:off x="2622" y="1319"/>
              <a:ext cx="388" cy="34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677" b="1">
                  <a:latin typeface="VNI-Helve" pitchFamily="2" charset="0"/>
                </a:rPr>
                <a:t>5</a:t>
              </a:r>
            </a:p>
          </p:txBody>
        </p:sp>
        <p:sp>
          <p:nvSpPr>
            <p:cNvPr id="327691" name="Rectangle 11"/>
            <p:cNvSpPr>
              <a:spLocks noChangeArrowheads="1"/>
            </p:cNvSpPr>
            <p:nvPr/>
          </p:nvSpPr>
          <p:spPr bwMode="auto">
            <a:xfrm>
              <a:off x="3684" y="1319"/>
              <a:ext cx="105" cy="25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692" name="Text Box 12"/>
            <p:cNvSpPr txBox="1">
              <a:spLocks noChangeArrowheads="1"/>
            </p:cNvSpPr>
            <p:nvPr/>
          </p:nvSpPr>
          <p:spPr bwMode="auto">
            <a:xfrm>
              <a:off x="3300" y="1319"/>
              <a:ext cx="387" cy="34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677" b="1">
                  <a:latin typeface="VNI-Helve" pitchFamily="2" charset="0"/>
                </a:rPr>
                <a:t>1</a:t>
              </a:r>
            </a:p>
          </p:txBody>
        </p:sp>
        <p:sp>
          <p:nvSpPr>
            <p:cNvPr id="327693" name="Rectangle 13"/>
            <p:cNvSpPr>
              <a:spLocks noChangeArrowheads="1"/>
            </p:cNvSpPr>
            <p:nvPr/>
          </p:nvSpPr>
          <p:spPr bwMode="auto">
            <a:xfrm>
              <a:off x="4354" y="1319"/>
              <a:ext cx="106" cy="25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694" name="Text Box 14"/>
            <p:cNvSpPr txBox="1">
              <a:spLocks noChangeArrowheads="1"/>
            </p:cNvSpPr>
            <p:nvPr/>
          </p:nvSpPr>
          <p:spPr bwMode="auto">
            <a:xfrm>
              <a:off x="3969" y="1319"/>
              <a:ext cx="389" cy="34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677" b="1">
                  <a:latin typeface="VNI-Helve" pitchFamily="2" charset="0"/>
                </a:rPr>
                <a:t>8</a:t>
              </a:r>
            </a:p>
          </p:txBody>
        </p:sp>
        <p:sp>
          <p:nvSpPr>
            <p:cNvPr id="327695" name="Rectangle 15"/>
            <p:cNvSpPr>
              <a:spLocks noChangeArrowheads="1"/>
            </p:cNvSpPr>
            <p:nvPr/>
          </p:nvSpPr>
          <p:spPr bwMode="auto">
            <a:xfrm>
              <a:off x="5029" y="1319"/>
              <a:ext cx="106" cy="25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696" name="Text Box 16"/>
            <p:cNvSpPr txBox="1">
              <a:spLocks noChangeArrowheads="1"/>
            </p:cNvSpPr>
            <p:nvPr/>
          </p:nvSpPr>
          <p:spPr bwMode="auto">
            <a:xfrm>
              <a:off x="4645" y="1319"/>
              <a:ext cx="387" cy="34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677" b="1">
                  <a:latin typeface="VNI-Helve" pitchFamily="2" charset="0"/>
                </a:rPr>
                <a:t>2</a:t>
              </a:r>
            </a:p>
          </p:txBody>
        </p:sp>
        <p:sp>
          <p:nvSpPr>
            <p:cNvPr id="327697" name="Line 17"/>
            <p:cNvSpPr>
              <a:spLocks noChangeShapeType="1"/>
            </p:cNvSpPr>
            <p:nvPr/>
          </p:nvSpPr>
          <p:spPr bwMode="auto">
            <a:xfrm>
              <a:off x="3060" y="1488"/>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7698" name="Line 18"/>
            <p:cNvSpPr>
              <a:spLocks noChangeShapeType="1"/>
            </p:cNvSpPr>
            <p:nvPr/>
          </p:nvSpPr>
          <p:spPr bwMode="auto">
            <a:xfrm>
              <a:off x="3732" y="1488"/>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7699" name="Line 19"/>
            <p:cNvSpPr>
              <a:spLocks noChangeShapeType="1"/>
            </p:cNvSpPr>
            <p:nvPr/>
          </p:nvSpPr>
          <p:spPr bwMode="auto">
            <a:xfrm>
              <a:off x="4409" y="1488"/>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7700" name="Line 20"/>
            <p:cNvSpPr>
              <a:spLocks noChangeShapeType="1"/>
            </p:cNvSpPr>
            <p:nvPr/>
          </p:nvSpPr>
          <p:spPr bwMode="auto">
            <a:xfrm>
              <a:off x="5087" y="1488"/>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7701" name="Text Box 21"/>
            <p:cNvSpPr txBox="1">
              <a:spLocks noChangeArrowheads="1"/>
            </p:cNvSpPr>
            <p:nvPr/>
          </p:nvSpPr>
          <p:spPr bwMode="auto">
            <a:xfrm>
              <a:off x="761" y="1028"/>
              <a:ext cx="681" cy="264"/>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215" b="1">
                  <a:solidFill>
                    <a:srgbClr val="080808"/>
                  </a:solidFill>
                  <a:latin typeface="VNI-Tekon" pitchFamily="2" charset="0"/>
                </a:rPr>
                <a:t>pHead</a:t>
              </a:r>
            </a:p>
          </p:txBody>
        </p:sp>
        <p:sp>
          <p:nvSpPr>
            <p:cNvPr id="327702" name="Text Box 22"/>
            <p:cNvSpPr txBox="1">
              <a:spLocks noChangeArrowheads="1"/>
            </p:cNvSpPr>
            <p:nvPr/>
          </p:nvSpPr>
          <p:spPr bwMode="auto">
            <a:xfrm>
              <a:off x="4209" y="846"/>
              <a:ext cx="493" cy="246"/>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585"/>
                <a:t>pTail</a:t>
              </a:r>
            </a:p>
          </p:txBody>
        </p:sp>
        <p:sp>
          <p:nvSpPr>
            <p:cNvPr id="327703" name="Freeform 23"/>
            <p:cNvSpPr>
              <a:spLocks/>
            </p:cNvSpPr>
            <p:nvPr/>
          </p:nvSpPr>
          <p:spPr bwMode="auto">
            <a:xfrm>
              <a:off x="4735" y="1048"/>
              <a:ext cx="152" cy="258"/>
            </a:xfrm>
            <a:custGeom>
              <a:avLst/>
              <a:gdLst>
                <a:gd name="T0" fmla="*/ 0 w 198"/>
                <a:gd name="T1" fmla="*/ 0 h 315"/>
                <a:gd name="T2" fmla="*/ 165 w 198"/>
                <a:gd name="T3" fmla="*/ 105 h 315"/>
                <a:gd name="T4" fmla="*/ 195 w 198"/>
                <a:gd name="T5" fmla="*/ 315 h 315"/>
              </a:gdLst>
              <a:ahLst/>
              <a:cxnLst>
                <a:cxn ang="0">
                  <a:pos x="T0" y="T1"/>
                </a:cxn>
                <a:cxn ang="0">
                  <a:pos x="T2" y="T3"/>
                </a:cxn>
                <a:cxn ang="0">
                  <a:pos x="T4" y="T5"/>
                </a:cxn>
              </a:cxnLst>
              <a:rect l="0" t="0" r="r" b="b"/>
              <a:pathLst>
                <a:path w="198" h="315">
                  <a:moveTo>
                    <a:pt x="0" y="0"/>
                  </a:moveTo>
                  <a:cubicBezTo>
                    <a:pt x="66" y="26"/>
                    <a:pt x="132" y="53"/>
                    <a:pt x="165" y="105"/>
                  </a:cubicBezTo>
                  <a:cubicBezTo>
                    <a:pt x="198" y="157"/>
                    <a:pt x="196" y="236"/>
                    <a:pt x="195" y="315"/>
                  </a:cubicBezTo>
                </a:path>
              </a:pathLst>
            </a:custGeom>
            <a:noFill/>
            <a:ln w="63500">
              <a:solidFill>
                <a:srgbClr val="3366FF"/>
              </a:solidFill>
              <a:round/>
              <a:headEnd/>
              <a:tailEnd type="stealth" w="med" len="med"/>
            </a:ln>
            <a:extLst>
              <a:ext uri="{909E8E84-426E-40DD-AFC4-6F175D3DCCD1}">
                <a14:hiddenFill xmlns:a14="http://schemas.microsoft.com/office/drawing/2010/main">
                  <a:solidFill>
                    <a:schemeClr val="folHlink"/>
                  </a:solidFill>
                </a14:hiddenFill>
              </a:ext>
            </a:extLst>
          </p:spPr>
          <p:txBody>
            <a:bodyPr/>
            <a:lstStyle/>
            <a:p>
              <a:endParaRPr lang="en-US"/>
            </a:p>
          </p:txBody>
        </p:sp>
        <p:sp>
          <p:nvSpPr>
            <p:cNvPr id="327704" name="Rectangle 24"/>
            <p:cNvSpPr>
              <a:spLocks noChangeArrowheads="1"/>
            </p:cNvSpPr>
            <p:nvPr/>
          </p:nvSpPr>
          <p:spPr bwMode="auto">
            <a:xfrm>
              <a:off x="1658" y="1319"/>
              <a:ext cx="106" cy="25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705" name="Text Box 25"/>
            <p:cNvSpPr txBox="1">
              <a:spLocks noChangeArrowheads="1"/>
            </p:cNvSpPr>
            <p:nvPr/>
          </p:nvSpPr>
          <p:spPr bwMode="auto">
            <a:xfrm>
              <a:off x="1268" y="1319"/>
              <a:ext cx="388" cy="34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677" b="1">
                  <a:latin typeface="VNI-Helve" pitchFamily="2" charset="0"/>
                </a:rPr>
                <a:t>4</a:t>
              </a:r>
            </a:p>
          </p:txBody>
        </p:sp>
        <p:sp>
          <p:nvSpPr>
            <p:cNvPr id="327706" name="Line 26"/>
            <p:cNvSpPr>
              <a:spLocks noChangeShapeType="1"/>
            </p:cNvSpPr>
            <p:nvPr/>
          </p:nvSpPr>
          <p:spPr bwMode="auto">
            <a:xfrm>
              <a:off x="2383" y="1488"/>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7707" name="Line 27"/>
            <p:cNvSpPr>
              <a:spLocks noChangeShapeType="1"/>
            </p:cNvSpPr>
            <p:nvPr/>
          </p:nvSpPr>
          <p:spPr bwMode="auto">
            <a:xfrm>
              <a:off x="1706" y="1488"/>
              <a:ext cx="239" cy="0"/>
            </a:xfrm>
            <a:prstGeom prst="line">
              <a:avLst/>
            </a:prstGeom>
            <a:noFill/>
            <a:ln w="952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327708" name="Text Box 28"/>
          <p:cNvSpPr txBox="1">
            <a:spLocks noChangeArrowheads="1"/>
          </p:cNvSpPr>
          <p:nvPr/>
        </p:nvSpPr>
        <p:spPr bwMode="auto">
          <a:xfrm>
            <a:off x="983274" y="1113693"/>
            <a:ext cx="7310803" cy="905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Ø"/>
            </a:pPr>
            <a:r>
              <a:rPr lang="en-US" sz="2585"/>
              <a:t>Cho danh sách liên kết gồm các phần tử sau:</a:t>
            </a:r>
          </a:p>
          <a:p>
            <a:pPr>
              <a:spcBef>
                <a:spcPct val="50000"/>
              </a:spcBef>
            </a:pPr>
            <a:endParaRPr lang="en-US"/>
          </a:p>
        </p:txBody>
      </p:sp>
      <p:sp>
        <p:nvSpPr>
          <p:cNvPr id="327709" name="Text Box 29"/>
          <p:cNvSpPr txBox="1">
            <a:spLocks noChangeArrowheads="1"/>
          </p:cNvSpPr>
          <p:nvPr/>
        </p:nvSpPr>
        <p:spPr bwMode="auto">
          <a:xfrm>
            <a:off x="983274" y="2897066"/>
            <a:ext cx="7310803" cy="490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Ø"/>
            </a:pPr>
            <a:r>
              <a:rPr lang="en-US" sz="2585"/>
              <a:t>Phân phối các đường chạy của L vào L</a:t>
            </a:r>
            <a:r>
              <a:rPr lang="en-US" sz="2585" baseline="-25000"/>
              <a:t>1</a:t>
            </a:r>
            <a:r>
              <a:rPr lang="en-US" sz="2585"/>
              <a:t>, L</a:t>
            </a:r>
            <a:r>
              <a:rPr lang="en-US" sz="2585" baseline="-25000"/>
              <a:t>2</a:t>
            </a:r>
          </a:p>
        </p:txBody>
      </p:sp>
      <p:grpSp>
        <p:nvGrpSpPr>
          <p:cNvPr id="327773" name="Group 93"/>
          <p:cNvGrpSpPr>
            <a:grpSpLocks/>
          </p:cNvGrpSpPr>
          <p:nvPr/>
        </p:nvGrpSpPr>
        <p:grpSpPr bwMode="auto">
          <a:xfrm>
            <a:off x="1647093" y="3363059"/>
            <a:ext cx="5583115" cy="1289539"/>
            <a:chOff x="1124" y="2115"/>
            <a:chExt cx="3810" cy="880"/>
          </a:xfrm>
        </p:grpSpPr>
        <p:sp>
          <p:nvSpPr>
            <p:cNvPr id="327710" name="Oval 30"/>
            <p:cNvSpPr>
              <a:spLocks noChangeArrowheads="1"/>
            </p:cNvSpPr>
            <p:nvPr/>
          </p:nvSpPr>
          <p:spPr bwMode="auto">
            <a:xfrm>
              <a:off x="1676" y="2641"/>
              <a:ext cx="254" cy="354"/>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711" name="Rectangle 31"/>
            <p:cNvSpPr>
              <a:spLocks noChangeArrowheads="1"/>
            </p:cNvSpPr>
            <p:nvPr/>
          </p:nvSpPr>
          <p:spPr bwMode="auto">
            <a:xfrm>
              <a:off x="4765" y="2667"/>
              <a:ext cx="169" cy="25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712" name="Line 32"/>
            <p:cNvSpPr>
              <a:spLocks noChangeShapeType="1"/>
            </p:cNvSpPr>
            <p:nvPr/>
          </p:nvSpPr>
          <p:spPr bwMode="auto">
            <a:xfrm>
              <a:off x="1810" y="2758"/>
              <a:ext cx="296"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713" name="Rectangle 33"/>
            <p:cNvSpPr>
              <a:spLocks noChangeArrowheads="1"/>
            </p:cNvSpPr>
            <p:nvPr/>
          </p:nvSpPr>
          <p:spPr bwMode="auto">
            <a:xfrm>
              <a:off x="3160" y="2589"/>
              <a:ext cx="106" cy="25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714" name="Text Box 34"/>
            <p:cNvSpPr txBox="1">
              <a:spLocks noChangeArrowheads="1"/>
            </p:cNvSpPr>
            <p:nvPr/>
          </p:nvSpPr>
          <p:spPr bwMode="auto">
            <a:xfrm>
              <a:off x="2770" y="2589"/>
              <a:ext cx="388" cy="34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677" b="1">
                  <a:latin typeface="VNI-Helve" pitchFamily="2" charset="0"/>
                </a:rPr>
                <a:t>6</a:t>
              </a:r>
            </a:p>
          </p:txBody>
        </p:sp>
        <p:sp>
          <p:nvSpPr>
            <p:cNvPr id="327715" name="Rectangle 35"/>
            <p:cNvSpPr>
              <a:spLocks noChangeArrowheads="1"/>
            </p:cNvSpPr>
            <p:nvPr/>
          </p:nvSpPr>
          <p:spPr bwMode="auto">
            <a:xfrm>
              <a:off x="3831" y="2589"/>
              <a:ext cx="106" cy="25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716" name="Text Box 36"/>
            <p:cNvSpPr txBox="1">
              <a:spLocks noChangeArrowheads="1"/>
            </p:cNvSpPr>
            <p:nvPr/>
          </p:nvSpPr>
          <p:spPr bwMode="auto">
            <a:xfrm>
              <a:off x="3446" y="2589"/>
              <a:ext cx="388" cy="34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677" b="1">
                  <a:latin typeface="VNI-Helve" pitchFamily="2" charset="0"/>
                </a:rPr>
                <a:t>1</a:t>
              </a:r>
            </a:p>
          </p:txBody>
        </p:sp>
        <p:sp>
          <p:nvSpPr>
            <p:cNvPr id="327717" name="Rectangle 37"/>
            <p:cNvSpPr>
              <a:spLocks noChangeArrowheads="1"/>
            </p:cNvSpPr>
            <p:nvPr/>
          </p:nvSpPr>
          <p:spPr bwMode="auto">
            <a:xfrm>
              <a:off x="4508" y="2589"/>
              <a:ext cx="105" cy="25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718" name="Text Box 38"/>
            <p:cNvSpPr txBox="1">
              <a:spLocks noChangeArrowheads="1"/>
            </p:cNvSpPr>
            <p:nvPr/>
          </p:nvSpPr>
          <p:spPr bwMode="auto">
            <a:xfrm>
              <a:off x="4124" y="2589"/>
              <a:ext cx="387" cy="34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677" b="1">
                  <a:latin typeface="VNI-Helve" pitchFamily="2" charset="0"/>
                </a:rPr>
                <a:t>8</a:t>
              </a:r>
            </a:p>
          </p:txBody>
        </p:sp>
        <p:sp>
          <p:nvSpPr>
            <p:cNvPr id="327723" name="Line 43"/>
            <p:cNvSpPr>
              <a:spLocks noChangeShapeType="1"/>
            </p:cNvSpPr>
            <p:nvPr/>
          </p:nvSpPr>
          <p:spPr bwMode="auto">
            <a:xfrm>
              <a:off x="3884" y="2758"/>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7726" name="Line 46"/>
            <p:cNvSpPr>
              <a:spLocks noChangeShapeType="1"/>
            </p:cNvSpPr>
            <p:nvPr/>
          </p:nvSpPr>
          <p:spPr bwMode="auto">
            <a:xfrm>
              <a:off x="4550" y="2758"/>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7727" name="Text Box 47"/>
            <p:cNvSpPr txBox="1">
              <a:spLocks noChangeArrowheads="1"/>
            </p:cNvSpPr>
            <p:nvPr/>
          </p:nvSpPr>
          <p:spPr bwMode="auto">
            <a:xfrm>
              <a:off x="1585" y="2298"/>
              <a:ext cx="681" cy="264"/>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215" b="1">
                  <a:solidFill>
                    <a:srgbClr val="080808"/>
                  </a:solidFill>
                  <a:latin typeface="VNI-Tekon" pitchFamily="2" charset="0"/>
                </a:rPr>
                <a:t>pHead</a:t>
              </a:r>
            </a:p>
          </p:txBody>
        </p:sp>
        <p:sp>
          <p:nvSpPr>
            <p:cNvPr id="327730" name="Rectangle 50"/>
            <p:cNvSpPr>
              <a:spLocks noChangeArrowheads="1"/>
            </p:cNvSpPr>
            <p:nvPr/>
          </p:nvSpPr>
          <p:spPr bwMode="auto">
            <a:xfrm>
              <a:off x="2482" y="2589"/>
              <a:ext cx="106" cy="25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731" name="Text Box 51"/>
            <p:cNvSpPr txBox="1">
              <a:spLocks noChangeArrowheads="1"/>
            </p:cNvSpPr>
            <p:nvPr/>
          </p:nvSpPr>
          <p:spPr bwMode="auto">
            <a:xfrm>
              <a:off x="2092" y="2589"/>
              <a:ext cx="388" cy="34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677" b="1">
                  <a:latin typeface="VNI-Helve" pitchFamily="2" charset="0"/>
                </a:rPr>
                <a:t>4</a:t>
              </a:r>
            </a:p>
          </p:txBody>
        </p:sp>
        <p:sp>
          <p:nvSpPr>
            <p:cNvPr id="327732" name="Line 52"/>
            <p:cNvSpPr>
              <a:spLocks noChangeShapeType="1"/>
            </p:cNvSpPr>
            <p:nvPr/>
          </p:nvSpPr>
          <p:spPr bwMode="auto">
            <a:xfrm>
              <a:off x="3207" y="2758"/>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7733" name="Line 53"/>
            <p:cNvSpPr>
              <a:spLocks noChangeShapeType="1"/>
            </p:cNvSpPr>
            <p:nvPr/>
          </p:nvSpPr>
          <p:spPr bwMode="auto">
            <a:xfrm>
              <a:off x="2530" y="2758"/>
              <a:ext cx="239" cy="0"/>
            </a:xfrm>
            <a:prstGeom prst="line">
              <a:avLst/>
            </a:prstGeom>
            <a:noFill/>
            <a:ln w="38100">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768" name="Text Box 88"/>
            <p:cNvSpPr txBox="1">
              <a:spLocks noChangeArrowheads="1"/>
            </p:cNvSpPr>
            <p:nvPr/>
          </p:nvSpPr>
          <p:spPr bwMode="auto">
            <a:xfrm>
              <a:off x="3667" y="2115"/>
              <a:ext cx="493" cy="246"/>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585"/>
                <a:t>pTail</a:t>
              </a:r>
            </a:p>
          </p:txBody>
        </p:sp>
        <p:sp>
          <p:nvSpPr>
            <p:cNvPr id="327769" name="Freeform 89"/>
            <p:cNvSpPr>
              <a:spLocks/>
            </p:cNvSpPr>
            <p:nvPr/>
          </p:nvSpPr>
          <p:spPr bwMode="auto">
            <a:xfrm>
              <a:off x="4193" y="2317"/>
              <a:ext cx="152" cy="258"/>
            </a:xfrm>
            <a:custGeom>
              <a:avLst/>
              <a:gdLst>
                <a:gd name="T0" fmla="*/ 0 w 198"/>
                <a:gd name="T1" fmla="*/ 0 h 315"/>
                <a:gd name="T2" fmla="*/ 165 w 198"/>
                <a:gd name="T3" fmla="*/ 105 h 315"/>
                <a:gd name="T4" fmla="*/ 195 w 198"/>
                <a:gd name="T5" fmla="*/ 315 h 315"/>
              </a:gdLst>
              <a:ahLst/>
              <a:cxnLst>
                <a:cxn ang="0">
                  <a:pos x="T0" y="T1"/>
                </a:cxn>
                <a:cxn ang="0">
                  <a:pos x="T2" y="T3"/>
                </a:cxn>
                <a:cxn ang="0">
                  <a:pos x="T4" y="T5"/>
                </a:cxn>
              </a:cxnLst>
              <a:rect l="0" t="0" r="r" b="b"/>
              <a:pathLst>
                <a:path w="198" h="315">
                  <a:moveTo>
                    <a:pt x="0" y="0"/>
                  </a:moveTo>
                  <a:cubicBezTo>
                    <a:pt x="66" y="26"/>
                    <a:pt x="132" y="53"/>
                    <a:pt x="165" y="105"/>
                  </a:cubicBezTo>
                  <a:cubicBezTo>
                    <a:pt x="198" y="157"/>
                    <a:pt x="196" y="236"/>
                    <a:pt x="195" y="315"/>
                  </a:cubicBezTo>
                </a:path>
              </a:pathLst>
            </a:custGeom>
            <a:noFill/>
            <a:ln w="63500">
              <a:solidFill>
                <a:srgbClr val="3366FF"/>
              </a:solidFill>
              <a:round/>
              <a:headEnd/>
              <a:tailEnd type="stealth" w="med" len="med"/>
            </a:ln>
            <a:extLst>
              <a:ext uri="{909E8E84-426E-40DD-AFC4-6F175D3DCCD1}">
                <a14:hiddenFill xmlns:a14="http://schemas.microsoft.com/office/drawing/2010/main">
                  <a:solidFill>
                    <a:schemeClr val="folHlink"/>
                  </a:solidFill>
                </a14:hiddenFill>
              </a:ext>
            </a:extLst>
          </p:spPr>
          <p:txBody>
            <a:bodyPr/>
            <a:lstStyle/>
            <a:p>
              <a:endParaRPr lang="en-US"/>
            </a:p>
          </p:txBody>
        </p:sp>
        <p:sp>
          <p:nvSpPr>
            <p:cNvPr id="327770" name="Text Box 90"/>
            <p:cNvSpPr txBox="1">
              <a:spLocks noChangeArrowheads="1"/>
            </p:cNvSpPr>
            <p:nvPr/>
          </p:nvSpPr>
          <p:spPr bwMode="auto">
            <a:xfrm>
              <a:off x="1124" y="2614"/>
              <a:ext cx="409"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46" b="1"/>
                <a:t>L</a:t>
              </a:r>
              <a:r>
                <a:rPr lang="en-US" sz="1846" b="1" baseline="-25000"/>
                <a:t>1</a:t>
              </a:r>
            </a:p>
          </p:txBody>
        </p:sp>
      </p:grpSp>
      <p:grpSp>
        <p:nvGrpSpPr>
          <p:cNvPr id="327774" name="Group 94"/>
          <p:cNvGrpSpPr>
            <a:grpSpLocks/>
          </p:cNvGrpSpPr>
          <p:nvPr/>
        </p:nvGrpSpPr>
        <p:grpSpPr bwMode="auto">
          <a:xfrm>
            <a:off x="1647093" y="4624757"/>
            <a:ext cx="3620966" cy="1225062"/>
            <a:chOff x="1124" y="2976"/>
            <a:chExt cx="2471" cy="836"/>
          </a:xfrm>
        </p:grpSpPr>
        <p:sp>
          <p:nvSpPr>
            <p:cNvPr id="327728" name="Text Box 48"/>
            <p:cNvSpPr txBox="1">
              <a:spLocks noChangeArrowheads="1"/>
            </p:cNvSpPr>
            <p:nvPr/>
          </p:nvSpPr>
          <p:spPr bwMode="auto">
            <a:xfrm>
              <a:off x="3032" y="2976"/>
              <a:ext cx="493" cy="246"/>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585"/>
                <a:t>pTail</a:t>
              </a:r>
            </a:p>
          </p:txBody>
        </p:sp>
        <p:sp>
          <p:nvSpPr>
            <p:cNvPr id="327729" name="Freeform 49"/>
            <p:cNvSpPr>
              <a:spLocks/>
            </p:cNvSpPr>
            <p:nvPr/>
          </p:nvSpPr>
          <p:spPr bwMode="auto">
            <a:xfrm flipH="1">
              <a:off x="2893" y="3177"/>
              <a:ext cx="139" cy="233"/>
            </a:xfrm>
            <a:custGeom>
              <a:avLst/>
              <a:gdLst>
                <a:gd name="T0" fmla="*/ 0 w 198"/>
                <a:gd name="T1" fmla="*/ 0 h 315"/>
                <a:gd name="T2" fmla="*/ 165 w 198"/>
                <a:gd name="T3" fmla="*/ 105 h 315"/>
                <a:gd name="T4" fmla="*/ 195 w 198"/>
                <a:gd name="T5" fmla="*/ 315 h 315"/>
              </a:gdLst>
              <a:ahLst/>
              <a:cxnLst>
                <a:cxn ang="0">
                  <a:pos x="T0" y="T1"/>
                </a:cxn>
                <a:cxn ang="0">
                  <a:pos x="T2" y="T3"/>
                </a:cxn>
                <a:cxn ang="0">
                  <a:pos x="T4" y="T5"/>
                </a:cxn>
              </a:cxnLst>
              <a:rect l="0" t="0" r="r" b="b"/>
              <a:pathLst>
                <a:path w="198" h="315">
                  <a:moveTo>
                    <a:pt x="0" y="0"/>
                  </a:moveTo>
                  <a:cubicBezTo>
                    <a:pt x="66" y="26"/>
                    <a:pt x="132" y="53"/>
                    <a:pt x="165" y="105"/>
                  </a:cubicBezTo>
                  <a:cubicBezTo>
                    <a:pt x="198" y="157"/>
                    <a:pt x="196" y="236"/>
                    <a:pt x="195" y="315"/>
                  </a:cubicBezTo>
                </a:path>
              </a:pathLst>
            </a:custGeom>
            <a:noFill/>
            <a:ln w="63500">
              <a:solidFill>
                <a:srgbClr val="3366FF"/>
              </a:solidFill>
              <a:round/>
              <a:headEnd/>
              <a:tailEnd type="stealth" w="med" len="med"/>
            </a:ln>
            <a:extLst>
              <a:ext uri="{909E8E84-426E-40DD-AFC4-6F175D3DCCD1}">
                <a14:hiddenFill xmlns:a14="http://schemas.microsoft.com/office/drawing/2010/main">
                  <a:solidFill>
                    <a:schemeClr val="folHlink"/>
                  </a:solidFill>
                </a14:hiddenFill>
              </a:ext>
            </a:extLst>
          </p:spPr>
          <p:txBody>
            <a:bodyPr/>
            <a:lstStyle/>
            <a:p>
              <a:endParaRPr lang="en-US"/>
            </a:p>
          </p:txBody>
        </p:sp>
        <p:sp>
          <p:nvSpPr>
            <p:cNvPr id="327734" name="Oval 54"/>
            <p:cNvSpPr>
              <a:spLocks noChangeArrowheads="1"/>
            </p:cNvSpPr>
            <p:nvPr/>
          </p:nvSpPr>
          <p:spPr bwMode="auto">
            <a:xfrm>
              <a:off x="1676" y="3458"/>
              <a:ext cx="254" cy="354"/>
            </a:xfrm>
            <a:prstGeom prst="ellipse">
              <a:avLst/>
            </a:prstGeom>
            <a:gradFill rotWithShape="1">
              <a:gsLst>
                <a:gs pos="0">
                  <a:schemeClr val="accent2">
                    <a:gamma/>
                    <a:tint val="0"/>
                    <a:invGamma/>
                  </a:schemeClr>
                </a:gs>
                <a:gs pos="100000">
                  <a:schemeClr val="accent2">
                    <a:alpha val="60001"/>
                  </a:scheme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735" name="Rectangle 55"/>
            <p:cNvSpPr>
              <a:spLocks noChangeArrowheads="1"/>
            </p:cNvSpPr>
            <p:nvPr/>
          </p:nvSpPr>
          <p:spPr bwMode="auto">
            <a:xfrm>
              <a:off x="3426" y="3484"/>
              <a:ext cx="169" cy="252"/>
            </a:xfrm>
            <a:prstGeom prst="rect">
              <a:avLst/>
            </a:prstGeom>
            <a:gradFill rotWithShape="1">
              <a:gsLst>
                <a:gs pos="0">
                  <a:schemeClr val="accent2">
                    <a:gamma/>
                    <a:tint val="0"/>
                    <a:invGamma/>
                  </a:schemeClr>
                </a:gs>
                <a:gs pos="100000">
                  <a:schemeClr val="accent2">
                    <a:alpha val="60001"/>
                  </a:scheme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736" name="Line 56"/>
            <p:cNvSpPr>
              <a:spLocks noChangeShapeType="1"/>
            </p:cNvSpPr>
            <p:nvPr/>
          </p:nvSpPr>
          <p:spPr bwMode="auto">
            <a:xfrm>
              <a:off x="1810" y="3575"/>
              <a:ext cx="296"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7737" name="Rectangle 57"/>
            <p:cNvSpPr>
              <a:spLocks noChangeArrowheads="1"/>
            </p:cNvSpPr>
            <p:nvPr/>
          </p:nvSpPr>
          <p:spPr bwMode="auto">
            <a:xfrm>
              <a:off x="3160" y="3406"/>
              <a:ext cx="106" cy="252"/>
            </a:xfrm>
            <a:prstGeom prst="rect">
              <a:avLst/>
            </a:prstGeom>
            <a:gradFill rotWithShape="1">
              <a:gsLst>
                <a:gs pos="0">
                  <a:schemeClr val="accent2">
                    <a:gamma/>
                    <a:tint val="0"/>
                    <a:invGamma/>
                  </a:schemeClr>
                </a:gs>
                <a:gs pos="100000">
                  <a:schemeClr val="accent2">
                    <a:alpha val="60001"/>
                  </a:scheme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738" name="Text Box 58"/>
            <p:cNvSpPr txBox="1">
              <a:spLocks noChangeArrowheads="1"/>
            </p:cNvSpPr>
            <p:nvPr/>
          </p:nvSpPr>
          <p:spPr bwMode="auto">
            <a:xfrm>
              <a:off x="2770" y="3406"/>
              <a:ext cx="388" cy="344"/>
            </a:xfrm>
            <a:prstGeom prst="rect">
              <a:avLst/>
            </a:prstGeom>
            <a:gradFill rotWithShape="1">
              <a:gsLst>
                <a:gs pos="0">
                  <a:schemeClr val="accent2">
                    <a:gamma/>
                    <a:tint val="0"/>
                    <a:invGamma/>
                  </a:schemeClr>
                </a:gs>
                <a:gs pos="100000">
                  <a:schemeClr val="accent2">
                    <a:alpha val="60001"/>
                  </a:scheme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677" b="1">
                  <a:latin typeface="VNI-Helve" pitchFamily="2" charset="0"/>
                </a:rPr>
                <a:t>2</a:t>
              </a:r>
            </a:p>
          </p:txBody>
        </p:sp>
        <p:sp>
          <p:nvSpPr>
            <p:cNvPr id="327744" name="Line 64"/>
            <p:cNvSpPr>
              <a:spLocks noChangeShapeType="1"/>
            </p:cNvSpPr>
            <p:nvPr/>
          </p:nvSpPr>
          <p:spPr bwMode="auto">
            <a:xfrm>
              <a:off x="3211" y="3575"/>
              <a:ext cx="239" cy="0"/>
            </a:xfrm>
            <a:prstGeom prst="line">
              <a:avLst/>
            </a:prstGeom>
            <a:noFill/>
            <a:ln w="38100">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745" name="Text Box 65"/>
            <p:cNvSpPr txBox="1">
              <a:spLocks noChangeArrowheads="1"/>
            </p:cNvSpPr>
            <p:nvPr/>
          </p:nvSpPr>
          <p:spPr bwMode="auto">
            <a:xfrm>
              <a:off x="1585" y="3115"/>
              <a:ext cx="681" cy="264"/>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215" b="1">
                  <a:solidFill>
                    <a:srgbClr val="080808"/>
                  </a:solidFill>
                  <a:latin typeface="VNI-Tekon" pitchFamily="2" charset="0"/>
                </a:rPr>
                <a:t>pHead</a:t>
              </a:r>
            </a:p>
          </p:txBody>
        </p:sp>
        <p:sp>
          <p:nvSpPr>
            <p:cNvPr id="327747" name="Rectangle 67"/>
            <p:cNvSpPr>
              <a:spLocks noChangeArrowheads="1"/>
            </p:cNvSpPr>
            <p:nvPr/>
          </p:nvSpPr>
          <p:spPr bwMode="auto">
            <a:xfrm>
              <a:off x="2482" y="3406"/>
              <a:ext cx="106" cy="252"/>
            </a:xfrm>
            <a:prstGeom prst="rect">
              <a:avLst/>
            </a:prstGeom>
            <a:gradFill rotWithShape="1">
              <a:gsLst>
                <a:gs pos="0">
                  <a:schemeClr val="accent2">
                    <a:gamma/>
                    <a:tint val="0"/>
                    <a:invGamma/>
                  </a:schemeClr>
                </a:gs>
                <a:gs pos="100000">
                  <a:schemeClr val="accent2">
                    <a:alpha val="60001"/>
                  </a:scheme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748" name="Text Box 68"/>
            <p:cNvSpPr txBox="1">
              <a:spLocks noChangeArrowheads="1"/>
            </p:cNvSpPr>
            <p:nvPr/>
          </p:nvSpPr>
          <p:spPr bwMode="auto">
            <a:xfrm>
              <a:off x="2092" y="3406"/>
              <a:ext cx="388" cy="344"/>
            </a:xfrm>
            <a:prstGeom prst="rect">
              <a:avLst/>
            </a:prstGeom>
            <a:gradFill rotWithShape="1">
              <a:gsLst>
                <a:gs pos="0">
                  <a:schemeClr val="accent2">
                    <a:gamma/>
                    <a:tint val="0"/>
                    <a:invGamma/>
                  </a:schemeClr>
                </a:gs>
                <a:gs pos="100000">
                  <a:schemeClr val="accent2">
                    <a:alpha val="60001"/>
                  </a:scheme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677" b="1">
                  <a:latin typeface="VNI-Helve" pitchFamily="2" charset="0"/>
                </a:rPr>
                <a:t>5</a:t>
              </a:r>
            </a:p>
          </p:txBody>
        </p:sp>
        <p:sp>
          <p:nvSpPr>
            <p:cNvPr id="327750" name="Line 70"/>
            <p:cNvSpPr>
              <a:spLocks noChangeShapeType="1"/>
            </p:cNvSpPr>
            <p:nvPr/>
          </p:nvSpPr>
          <p:spPr bwMode="auto">
            <a:xfrm>
              <a:off x="2530" y="3575"/>
              <a:ext cx="239" cy="0"/>
            </a:xfrm>
            <a:prstGeom prst="line">
              <a:avLst/>
            </a:prstGeom>
            <a:noFill/>
            <a:ln w="38100">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771" name="Text Box 91"/>
            <p:cNvSpPr txBox="1">
              <a:spLocks noChangeArrowheads="1"/>
            </p:cNvSpPr>
            <p:nvPr/>
          </p:nvSpPr>
          <p:spPr bwMode="auto">
            <a:xfrm>
              <a:off x="1124" y="3471"/>
              <a:ext cx="408"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46" b="1"/>
                <a:t>L</a:t>
              </a:r>
              <a:r>
                <a:rPr lang="en-US" sz="1846" b="1" baseline="-25000"/>
                <a:t>2</a:t>
              </a:r>
            </a:p>
          </p:txBody>
        </p:sp>
      </p:grpSp>
      <p:sp>
        <p:nvSpPr>
          <p:cNvPr id="3" name="Footer Placeholder 2"/>
          <p:cNvSpPr>
            <a:spLocks noGrp="1"/>
          </p:cNvSpPr>
          <p:nvPr>
            <p:ph type="ftr" sz="quarter" idx="11"/>
          </p:nvPr>
        </p:nvSpPr>
        <p:spPr/>
        <p:txBody>
          <a:bodyPr/>
          <a:lstStyle/>
          <a:p>
            <a:pPr>
              <a:defRPr/>
            </a:pPr>
            <a:r>
              <a:rPr lang="en-US"/>
              <a:t>DSA</a:t>
            </a:r>
          </a:p>
        </p:txBody>
      </p:sp>
      <p:sp>
        <p:nvSpPr>
          <p:cNvPr id="4" name="Slide Number Placeholder 3"/>
          <p:cNvSpPr>
            <a:spLocks noGrp="1"/>
          </p:cNvSpPr>
          <p:nvPr>
            <p:ph type="sldNum" sz="quarter" idx="12"/>
          </p:nvPr>
        </p:nvSpPr>
        <p:spPr/>
        <p:txBody>
          <a:bodyPr/>
          <a:lstStyle/>
          <a:p>
            <a:pPr>
              <a:defRPr/>
            </a:pPr>
            <a:fld id="{9341A368-4C28-4393-9F29-3C50F2E74AB6}" type="slidenum">
              <a:rPr lang="en-US" smtClean="0"/>
              <a:pPr>
                <a:defRPr/>
              </a:pPr>
              <a:t>70</a:t>
            </a:fld>
            <a:endParaRPr lang="en-US"/>
          </a:p>
        </p:txBody>
      </p:sp>
    </p:spTree>
    <p:extLst>
      <p:ext uri="{BB962C8B-B14F-4D97-AF65-F5344CB8AC3E}">
        <p14:creationId xmlns:p14="http://schemas.microsoft.com/office/powerpoint/2010/main" val="299446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709"/>
                                        </p:tgtEl>
                                        <p:attrNameLst>
                                          <p:attrName>style.visibility</p:attrName>
                                        </p:attrNameLst>
                                      </p:cBhvr>
                                      <p:to>
                                        <p:strVal val="visible"/>
                                      </p:to>
                                    </p:set>
                                    <p:animEffect transition="in" filter="blinds(horizontal)">
                                      <p:cBhvr>
                                        <p:cTn id="7" dur="500"/>
                                        <p:tgtEl>
                                          <p:spTgt spid="3277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7773"/>
                                        </p:tgtEl>
                                        <p:attrNameLst>
                                          <p:attrName>style.visibility</p:attrName>
                                        </p:attrNameLst>
                                      </p:cBhvr>
                                      <p:to>
                                        <p:strVal val="visible"/>
                                      </p:to>
                                    </p:set>
                                    <p:animEffect transition="in" filter="blinds(horizontal)">
                                      <p:cBhvr>
                                        <p:cTn id="12" dur="500"/>
                                        <p:tgtEl>
                                          <p:spTgt spid="3277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27774"/>
                                        </p:tgtEl>
                                        <p:attrNameLst>
                                          <p:attrName>style.visibility</p:attrName>
                                        </p:attrNameLst>
                                      </p:cBhvr>
                                      <p:to>
                                        <p:strVal val="visible"/>
                                      </p:to>
                                    </p:set>
                                    <p:animEffect transition="in" filter="blinds(horizontal)">
                                      <p:cBhvr>
                                        <p:cTn id="17" dur="500"/>
                                        <p:tgtEl>
                                          <p:spTgt spid="327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9"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a:t>Minh </a:t>
            </a:r>
            <a:r>
              <a:rPr lang="en-US" err="1"/>
              <a:t>họa</a:t>
            </a:r>
            <a:r>
              <a:rPr lang="en-US"/>
              <a:t> </a:t>
            </a:r>
            <a:r>
              <a:rPr lang="en-US" err="1"/>
              <a:t>thuật</a:t>
            </a:r>
            <a:r>
              <a:rPr lang="en-US"/>
              <a:t> </a:t>
            </a:r>
            <a:r>
              <a:rPr lang="en-US" err="1"/>
              <a:t>toán</a:t>
            </a:r>
            <a:r>
              <a:rPr lang="en-US"/>
              <a:t> (</a:t>
            </a:r>
            <a:r>
              <a:rPr lang="en-US" err="1"/>
              <a:t>tt</a:t>
            </a:r>
            <a:r>
              <a:rPr lang="en-US"/>
              <a:t>)</a:t>
            </a:r>
          </a:p>
        </p:txBody>
      </p:sp>
      <p:sp>
        <p:nvSpPr>
          <p:cNvPr id="328707" name="Rectangle 3"/>
          <p:cNvSpPr>
            <a:spLocks noGrp="1" noChangeArrowheads="1"/>
          </p:cNvSpPr>
          <p:nvPr>
            <p:ph idx="1"/>
          </p:nvPr>
        </p:nvSpPr>
        <p:spPr/>
        <p:txBody>
          <a:bodyPr/>
          <a:lstStyle/>
          <a:p>
            <a:pPr>
              <a:buFont typeface="Wingdings" pitchFamily="2" charset="2"/>
              <a:buChar char="Ø"/>
            </a:pPr>
            <a:r>
              <a:rPr lang="en-US" sz="2585"/>
              <a:t>Sắp xếp L</a:t>
            </a:r>
            <a:r>
              <a:rPr lang="en-US" sz="2585" baseline="-25000"/>
              <a:t>1</a:t>
            </a:r>
            <a:endParaRPr lang="en-US" sz="2215" baseline="-25000"/>
          </a:p>
          <a:p>
            <a:pPr lvl="1">
              <a:buFont typeface="Wingdings" pitchFamily="2" charset="2"/>
              <a:buChar char="§"/>
            </a:pPr>
            <a:r>
              <a:rPr lang="en-US"/>
              <a:t>Phân phối các đường chạy L</a:t>
            </a:r>
            <a:r>
              <a:rPr lang="en-US" baseline="-25000"/>
              <a:t>1</a:t>
            </a:r>
            <a:r>
              <a:rPr lang="en-US"/>
              <a:t> vào L</a:t>
            </a:r>
            <a:r>
              <a:rPr lang="en-US" baseline="-25000"/>
              <a:t>11</a:t>
            </a:r>
            <a:r>
              <a:rPr lang="en-US"/>
              <a:t>, L</a:t>
            </a:r>
            <a:r>
              <a:rPr lang="en-US" baseline="-25000"/>
              <a:t>12</a:t>
            </a:r>
          </a:p>
        </p:txBody>
      </p:sp>
      <p:grpSp>
        <p:nvGrpSpPr>
          <p:cNvPr id="328760" name="Group 56"/>
          <p:cNvGrpSpPr>
            <a:grpSpLocks/>
          </p:cNvGrpSpPr>
          <p:nvPr/>
        </p:nvGrpSpPr>
        <p:grpSpPr bwMode="auto">
          <a:xfrm>
            <a:off x="1647093" y="1900604"/>
            <a:ext cx="3603381" cy="1289539"/>
            <a:chOff x="1124" y="1117"/>
            <a:chExt cx="2459" cy="880"/>
          </a:xfrm>
        </p:grpSpPr>
        <p:sp>
          <p:nvSpPr>
            <p:cNvPr id="328708" name="Oval 4"/>
            <p:cNvSpPr>
              <a:spLocks noChangeArrowheads="1"/>
            </p:cNvSpPr>
            <p:nvPr/>
          </p:nvSpPr>
          <p:spPr bwMode="auto">
            <a:xfrm>
              <a:off x="1676" y="1643"/>
              <a:ext cx="254" cy="354"/>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09" name="Rectangle 5"/>
            <p:cNvSpPr>
              <a:spLocks noChangeArrowheads="1"/>
            </p:cNvSpPr>
            <p:nvPr/>
          </p:nvSpPr>
          <p:spPr bwMode="auto">
            <a:xfrm>
              <a:off x="3414" y="1669"/>
              <a:ext cx="169" cy="25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10" name="Line 6"/>
            <p:cNvSpPr>
              <a:spLocks noChangeShapeType="1"/>
            </p:cNvSpPr>
            <p:nvPr/>
          </p:nvSpPr>
          <p:spPr bwMode="auto">
            <a:xfrm>
              <a:off x="1810" y="1760"/>
              <a:ext cx="296"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11" name="Rectangle 7"/>
            <p:cNvSpPr>
              <a:spLocks noChangeArrowheads="1"/>
            </p:cNvSpPr>
            <p:nvPr/>
          </p:nvSpPr>
          <p:spPr bwMode="auto">
            <a:xfrm>
              <a:off x="3160" y="1591"/>
              <a:ext cx="96" cy="25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12" name="Text Box 8"/>
            <p:cNvSpPr txBox="1">
              <a:spLocks noChangeArrowheads="1"/>
            </p:cNvSpPr>
            <p:nvPr/>
          </p:nvSpPr>
          <p:spPr bwMode="auto">
            <a:xfrm>
              <a:off x="2770" y="1591"/>
              <a:ext cx="388" cy="34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677" b="1">
                  <a:latin typeface="VNI-Helve" pitchFamily="2" charset="0"/>
                </a:rPr>
                <a:t>6</a:t>
              </a:r>
            </a:p>
          </p:txBody>
        </p:sp>
        <p:sp>
          <p:nvSpPr>
            <p:cNvPr id="328718" name="Line 14"/>
            <p:cNvSpPr>
              <a:spLocks noChangeShapeType="1"/>
            </p:cNvSpPr>
            <p:nvPr/>
          </p:nvSpPr>
          <p:spPr bwMode="auto">
            <a:xfrm>
              <a:off x="3199" y="1760"/>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8719" name="Text Box 15"/>
            <p:cNvSpPr txBox="1">
              <a:spLocks noChangeArrowheads="1"/>
            </p:cNvSpPr>
            <p:nvPr/>
          </p:nvSpPr>
          <p:spPr bwMode="auto">
            <a:xfrm>
              <a:off x="1585" y="1300"/>
              <a:ext cx="681" cy="264"/>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215" b="1">
                  <a:solidFill>
                    <a:srgbClr val="080808"/>
                  </a:solidFill>
                  <a:latin typeface="VNI-Tekon" pitchFamily="2" charset="0"/>
                </a:rPr>
                <a:t>pHead</a:t>
              </a:r>
            </a:p>
          </p:txBody>
        </p:sp>
        <p:sp>
          <p:nvSpPr>
            <p:cNvPr id="328722" name="Rectangle 18"/>
            <p:cNvSpPr>
              <a:spLocks noChangeArrowheads="1"/>
            </p:cNvSpPr>
            <p:nvPr/>
          </p:nvSpPr>
          <p:spPr bwMode="auto">
            <a:xfrm>
              <a:off x="2482" y="1591"/>
              <a:ext cx="94" cy="25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23" name="Text Box 19"/>
            <p:cNvSpPr txBox="1">
              <a:spLocks noChangeArrowheads="1"/>
            </p:cNvSpPr>
            <p:nvPr/>
          </p:nvSpPr>
          <p:spPr bwMode="auto">
            <a:xfrm>
              <a:off x="2092" y="1591"/>
              <a:ext cx="388" cy="34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677" b="1">
                  <a:latin typeface="VNI-Helve" pitchFamily="2" charset="0"/>
                </a:rPr>
                <a:t>4</a:t>
              </a:r>
            </a:p>
          </p:txBody>
        </p:sp>
        <p:sp>
          <p:nvSpPr>
            <p:cNvPr id="328725" name="Line 21"/>
            <p:cNvSpPr>
              <a:spLocks noChangeShapeType="1"/>
            </p:cNvSpPr>
            <p:nvPr/>
          </p:nvSpPr>
          <p:spPr bwMode="auto">
            <a:xfrm>
              <a:off x="2530" y="1760"/>
              <a:ext cx="239" cy="0"/>
            </a:xfrm>
            <a:prstGeom prst="line">
              <a:avLst/>
            </a:prstGeom>
            <a:noFill/>
            <a:ln w="38100">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36" name="Text Box 32"/>
            <p:cNvSpPr txBox="1">
              <a:spLocks noChangeArrowheads="1"/>
            </p:cNvSpPr>
            <p:nvPr/>
          </p:nvSpPr>
          <p:spPr bwMode="auto">
            <a:xfrm>
              <a:off x="3075" y="1117"/>
              <a:ext cx="493" cy="246"/>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585"/>
                <a:t>pTail</a:t>
              </a:r>
            </a:p>
          </p:txBody>
        </p:sp>
        <p:sp>
          <p:nvSpPr>
            <p:cNvPr id="328737" name="Freeform 33"/>
            <p:cNvSpPr>
              <a:spLocks/>
            </p:cNvSpPr>
            <p:nvPr/>
          </p:nvSpPr>
          <p:spPr bwMode="auto">
            <a:xfrm flipH="1">
              <a:off x="2954" y="1274"/>
              <a:ext cx="121" cy="303"/>
            </a:xfrm>
            <a:custGeom>
              <a:avLst/>
              <a:gdLst>
                <a:gd name="T0" fmla="*/ 0 w 198"/>
                <a:gd name="T1" fmla="*/ 0 h 315"/>
                <a:gd name="T2" fmla="*/ 165 w 198"/>
                <a:gd name="T3" fmla="*/ 105 h 315"/>
                <a:gd name="T4" fmla="*/ 195 w 198"/>
                <a:gd name="T5" fmla="*/ 315 h 315"/>
              </a:gdLst>
              <a:ahLst/>
              <a:cxnLst>
                <a:cxn ang="0">
                  <a:pos x="T0" y="T1"/>
                </a:cxn>
                <a:cxn ang="0">
                  <a:pos x="T2" y="T3"/>
                </a:cxn>
                <a:cxn ang="0">
                  <a:pos x="T4" y="T5"/>
                </a:cxn>
              </a:cxnLst>
              <a:rect l="0" t="0" r="r" b="b"/>
              <a:pathLst>
                <a:path w="198" h="315">
                  <a:moveTo>
                    <a:pt x="0" y="0"/>
                  </a:moveTo>
                  <a:cubicBezTo>
                    <a:pt x="66" y="26"/>
                    <a:pt x="132" y="53"/>
                    <a:pt x="165" y="105"/>
                  </a:cubicBezTo>
                  <a:cubicBezTo>
                    <a:pt x="198" y="157"/>
                    <a:pt x="196" y="236"/>
                    <a:pt x="195" y="315"/>
                  </a:cubicBezTo>
                </a:path>
              </a:pathLst>
            </a:custGeom>
            <a:noFill/>
            <a:ln w="63500">
              <a:solidFill>
                <a:srgbClr val="3366FF"/>
              </a:solidFill>
              <a:round/>
              <a:headEnd/>
              <a:tailEnd type="stealth" w="med" len="med"/>
            </a:ln>
            <a:extLst>
              <a:ext uri="{909E8E84-426E-40DD-AFC4-6F175D3DCCD1}">
                <a14:hiddenFill xmlns:a14="http://schemas.microsoft.com/office/drawing/2010/main">
                  <a:solidFill>
                    <a:schemeClr val="folHlink"/>
                  </a:solidFill>
                </a14:hiddenFill>
              </a:ext>
            </a:extLst>
          </p:spPr>
          <p:txBody>
            <a:bodyPr/>
            <a:lstStyle/>
            <a:p>
              <a:endParaRPr lang="en-US"/>
            </a:p>
          </p:txBody>
        </p:sp>
        <p:sp>
          <p:nvSpPr>
            <p:cNvPr id="328738" name="Text Box 34"/>
            <p:cNvSpPr txBox="1">
              <a:spLocks noChangeArrowheads="1"/>
            </p:cNvSpPr>
            <p:nvPr/>
          </p:nvSpPr>
          <p:spPr bwMode="auto">
            <a:xfrm>
              <a:off x="1124" y="1616"/>
              <a:ext cx="409"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46" b="1"/>
                <a:t>L</a:t>
              </a:r>
              <a:r>
                <a:rPr lang="en-US" sz="1846" b="1" baseline="-25000"/>
                <a:t>11</a:t>
              </a:r>
            </a:p>
          </p:txBody>
        </p:sp>
      </p:grpSp>
      <p:grpSp>
        <p:nvGrpSpPr>
          <p:cNvPr id="328761" name="Group 57"/>
          <p:cNvGrpSpPr>
            <a:grpSpLocks/>
          </p:cNvGrpSpPr>
          <p:nvPr/>
        </p:nvGrpSpPr>
        <p:grpSpPr bwMode="auto">
          <a:xfrm>
            <a:off x="1647093" y="3162301"/>
            <a:ext cx="3620966" cy="1225062"/>
            <a:chOff x="1124" y="1978"/>
            <a:chExt cx="2471" cy="836"/>
          </a:xfrm>
        </p:grpSpPr>
        <p:sp>
          <p:nvSpPr>
            <p:cNvPr id="328720" name="Text Box 16"/>
            <p:cNvSpPr txBox="1">
              <a:spLocks noChangeArrowheads="1"/>
            </p:cNvSpPr>
            <p:nvPr/>
          </p:nvSpPr>
          <p:spPr bwMode="auto">
            <a:xfrm>
              <a:off x="3032" y="1978"/>
              <a:ext cx="493" cy="246"/>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585"/>
                <a:t>pTail</a:t>
              </a:r>
            </a:p>
          </p:txBody>
        </p:sp>
        <p:sp>
          <p:nvSpPr>
            <p:cNvPr id="328721" name="Freeform 17"/>
            <p:cNvSpPr>
              <a:spLocks/>
            </p:cNvSpPr>
            <p:nvPr/>
          </p:nvSpPr>
          <p:spPr bwMode="auto">
            <a:xfrm flipH="1">
              <a:off x="2893" y="2179"/>
              <a:ext cx="139" cy="233"/>
            </a:xfrm>
            <a:custGeom>
              <a:avLst/>
              <a:gdLst>
                <a:gd name="T0" fmla="*/ 0 w 198"/>
                <a:gd name="T1" fmla="*/ 0 h 315"/>
                <a:gd name="T2" fmla="*/ 165 w 198"/>
                <a:gd name="T3" fmla="*/ 105 h 315"/>
                <a:gd name="T4" fmla="*/ 195 w 198"/>
                <a:gd name="T5" fmla="*/ 315 h 315"/>
              </a:gdLst>
              <a:ahLst/>
              <a:cxnLst>
                <a:cxn ang="0">
                  <a:pos x="T0" y="T1"/>
                </a:cxn>
                <a:cxn ang="0">
                  <a:pos x="T2" y="T3"/>
                </a:cxn>
                <a:cxn ang="0">
                  <a:pos x="T4" y="T5"/>
                </a:cxn>
              </a:cxnLst>
              <a:rect l="0" t="0" r="r" b="b"/>
              <a:pathLst>
                <a:path w="198" h="315">
                  <a:moveTo>
                    <a:pt x="0" y="0"/>
                  </a:moveTo>
                  <a:cubicBezTo>
                    <a:pt x="66" y="26"/>
                    <a:pt x="132" y="53"/>
                    <a:pt x="165" y="105"/>
                  </a:cubicBezTo>
                  <a:cubicBezTo>
                    <a:pt x="198" y="157"/>
                    <a:pt x="196" y="236"/>
                    <a:pt x="195" y="315"/>
                  </a:cubicBezTo>
                </a:path>
              </a:pathLst>
            </a:custGeom>
            <a:noFill/>
            <a:ln w="63500">
              <a:solidFill>
                <a:srgbClr val="3366FF"/>
              </a:solidFill>
              <a:round/>
              <a:headEnd/>
              <a:tailEnd type="stealth" w="med" len="med"/>
            </a:ln>
            <a:extLst>
              <a:ext uri="{909E8E84-426E-40DD-AFC4-6F175D3DCCD1}">
                <a14:hiddenFill xmlns:a14="http://schemas.microsoft.com/office/drawing/2010/main">
                  <a:solidFill>
                    <a:schemeClr val="folHlink"/>
                  </a:solidFill>
                </a14:hiddenFill>
              </a:ext>
            </a:extLst>
          </p:spPr>
          <p:txBody>
            <a:bodyPr/>
            <a:lstStyle/>
            <a:p>
              <a:endParaRPr lang="en-US"/>
            </a:p>
          </p:txBody>
        </p:sp>
        <p:sp>
          <p:nvSpPr>
            <p:cNvPr id="328726" name="Oval 22"/>
            <p:cNvSpPr>
              <a:spLocks noChangeArrowheads="1"/>
            </p:cNvSpPr>
            <p:nvPr/>
          </p:nvSpPr>
          <p:spPr bwMode="auto">
            <a:xfrm>
              <a:off x="1676" y="2460"/>
              <a:ext cx="254" cy="354"/>
            </a:xfrm>
            <a:prstGeom prst="ellipse">
              <a:avLst/>
            </a:prstGeom>
            <a:gradFill rotWithShape="1">
              <a:gsLst>
                <a:gs pos="0">
                  <a:schemeClr val="accent2">
                    <a:gamma/>
                    <a:tint val="0"/>
                    <a:invGamma/>
                  </a:schemeClr>
                </a:gs>
                <a:gs pos="100000">
                  <a:schemeClr val="accent2">
                    <a:alpha val="60001"/>
                  </a:scheme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27" name="Rectangle 23"/>
            <p:cNvSpPr>
              <a:spLocks noChangeArrowheads="1"/>
            </p:cNvSpPr>
            <p:nvPr/>
          </p:nvSpPr>
          <p:spPr bwMode="auto">
            <a:xfrm>
              <a:off x="3426" y="2486"/>
              <a:ext cx="169" cy="252"/>
            </a:xfrm>
            <a:prstGeom prst="rect">
              <a:avLst/>
            </a:prstGeom>
            <a:gradFill rotWithShape="1">
              <a:gsLst>
                <a:gs pos="0">
                  <a:schemeClr val="accent2">
                    <a:gamma/>
                    <a:tint val="0"/>
                    <a:invGamma/>
                  </a:schemeClr>
                </a:gs>
                <a:gs pos="100000">
                  <a:schemeClr val="accent2">
                    <a:alpha val="60001"/>
                  </a:scheme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28" name="Line 24"/>
            <p:cNvSpPr>
              <a:spLocks noChangeShapeType="1"/>
            </p:cNvSpPr>
            <p:nvPr/>
          </p:nvSpPr>
          <p:spPr bwMode="auto">
            <a:xfrm>
              <a:off x="1810" y="2577"/>
              <a:ext cx="296"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8729" name="Rectangle 25"/>
            <p:cNvSpPr>
              <a:spLocks noChangeArrowheads="1"/>
            </p:cNvSpPr>
            <p:nvPr/>
          </p:nvSpPr>
          <p:spPr bwMode="auto">
            <a:xfrm>
              <a:off x="3160" y="2408"/>
              <a:ext cx="96" cy="252"/>
            </a:xfrm>
            <a:prstGeom prst="rect">
              <a:avLst/>
            </a:prstGeom>
            <a:gradFill rotWithShape="1">
              <a:gsLst>
                <a:gs pos="0">
                  <a:schemeClr val="accent2">
                    <a:gamma/>
                    <a:tint val="0"/>
                    <a:invGamma/>
                  </a:schemeClr>
                </a:gs>
                <a:gs pos="100000">
                  <a:schemeClr val="accent2">
                    <a:alpha val="60001"/>
                  </a:scheme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30" name="Text Box 26"/>
            <p:cNvSpPr txBox="1">
              <a:spLocks noChangeArrowheads="1"/>
            </p:cNvSpPr>
            <p:nvPr/>
          </p:nvSpPr>
          <p:spPr bwMode="auto">
            <a:xfrm>
              <a:off x="2770" y="2408"/>
              <a:ext cx="388" cy="344"/>
            </a:xfrm>
            <a:prstGeom prst="rect">
              <a:avLst/>
            </a:prstGeom>
            <a:gradFill rotWithShape="1">
              <a:gsLst>
                <a:gs pos="0">
                  <a:schemeClr val="accent2">
                    <a:gamma/>
                    <a:tint val="0"/>
                    <a:invGamma/>
                  </a:schemeClr>
                </a:gs>
                <a:gs pos="100000">
                  <a:schemeClr val="accent2">
                    <a:alpha val="60001"/>
                  </a:scheme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677" b="1">
                  <a:latin typeface="VNI-Helve" pitchFamily="2" charset="0"/>
                </a:rPr>
                <a:t>8</a:t>
              </a:r>
            </a:p>
          </p:txBody>
        </p:sp>
        <p:sp>
          <p:nvSpPr>
            <p:cNvPr id="328731" name="Line 27"/>
            <p:cNvSpPr>
              <a:spLocks noChangeShapeType="1"/>
            </p:cNvSpPr>
            <p:nvPr/>
          </p:nvSpPr>
          <p:spPr bwMode="auto">
            <a:xfrm>
              <a:off x="3211" y="2577"/>
              <a:ext cx="239" cy="0"/>
            </a:xfrm>
            <a:prstGeom prst="line">
              <a:avLst/>
            </a:prstGeom>
            <a:noFill/>
            <a:ln w="38100">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32" name="Text Box 28"/>
            <p:cNvSpPr txBox="1">
              <a:spLocks noChangeArrowheads="1"/>
            </p:cNvSpPr>
            <p:nvPr/>
          </p:nvSpPr>
          <p:spPr bwMode="auto">
            <a:xfrm>
              <a:off x="1585" y="2117"/>
              <a:ext cx="681" cy="264"/>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215" b="1">
                  <a:solidFill>
                    <a:srgbClr val="080808"/>
                  </a:solidFill>
                  <a:latin typeface="VNI-Tekon" pitchFamily="2" charset="0"/>
                </a:rPr>
                <a:t>pHead</a:t>
              </a:r>
            </a:p>
          </p:txBody>
        </p:sp>
        <p:sp>
          <p:nvSpPr>
            <p:cNvPr id="328733" name="Rectangle 29"/>
            <p:cNvSpPr>
              <a:spLocks noChangeArrowheads="1"/>
            </p:cNvSpPr>
            <p:nvPr/>
          </p:nvSpPr>
          <p:spPr bwMode="auto">
            <a:xfrm>
              <a:off x="2482" y="2408"/>
              <a:ext cx="94" cy="252"/>
            </a:xfrm>
            <a:prstGeom prst="rect">
              <a:avLst/>
            </a:prstGeom>
            <a:gradFill rotWithShape="1">
              <a:gsLst>
                <a:gs pos="0">
                  <a:schemeClr val="accent2">
                    <a:gamma/>
                    <a:tint val="0"/>
                    <a:invGamma/>
                  </a:schemeClr>
                </a:gs>
                <a:gs pos="100000">
                  <a:schemeClr val="accent2">
                    <a:alpha val="60001"/>
                  </a:scheme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34" name="Text Box 30"/>
            <p:cNvSpPr txBox="1">
              <a:spLocks noChangeArrowheads="1"/>
            </p:cNvSpPr>
            <p:nvPr/>
          </p:nvSpPr>
          <p:spPr bwMode="auto">
            <a:xfrm>
              <a:off x="2092" y="2408"/>
              <a:ext cx="388" cy="344"/>
            </a:xfrm>
            <a:prstGeom prst="rect">
              <a:avLst/>
            </a:prstGeom>
            <a:gradFill rotWithShape="1">
              <a:gsLst>
                <a:gs pos="0">
                  <a:schemeClr val="accent2">
                    <a:gamma/>
                    <a:tint val="0"/>
                    <a:invGamma/>
                  </a:schemeClr>
                </a:gs>
                <a:gs pos="100000">
                  <a:schemeClr val="accent2">
                    <a:alpha val="60001"/>
                  </a:scheme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677" b="1">
                  <a:latin typeface="VNI-Helve" pitchFamily="2" charset="0"/>
                </a:rPr>
                <a:t>1</a:t>
              </a:r>
            </a:p>
          </p:txBody>
        </p:sp>
        <p:sp>
          <p:nvSpPr>
            <p:cNvPr id="328735" name="Line 31"/>
            <p:cNvSpPr>
              <a:spLocks noChangeShapeType="1"/>
            </p:cNvSpPr>
            <p:nvPr/>
          </p:nvSpPr>
          <p:spPr bwMode="auto">
            <a:xfrm>
              <a:off x="2530" y="2577"/>
              <a:ext cx="239" cy="0"/>
            </a:xfrm>
            <a:prstGeom prst="line">
              <a:avLst/>
            </a:prstGeom>
            <a:noFill/>
            <a:ln w="38100">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39" name="Text Box 35"/>
            <p:cNvSpPr txBox="1">
              <a:spLocks noChangeArrowheads="1"/>
            </p:cNvSpPr>
            <p:nvPr/>
          </p:nvSpPr>
          <p:spPr bwMode="auto">
            <a:xfrm>
              <a:off x="1124" y="2473"/>
              <a:ext cx="408"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46" b="1"/>
                <a:t>L</a:t>
              </a:r>
              <a:r>
                <a:rPr lang="en-US" sz="1846" b="1" baseline="-25000"/>
                <a:t>12</a:t>
              </a:r>
            </a:p>
          </p:txBody>
        </p:sp>
      </p:grpSp>
      <p:sp>
        <p:nvSpPr>
          <p:cNvPr id="328740" name="Text Box 36"/>
          <p:cNvSpPr txBox="1">
            <a:spLocks noChangeArrowheads="1"/>
          </p:cNvSpPr>
          <p:nvPr/>
        </p:nvSpPr>
        <p:spPr bwMode="auto">
          <a:xfrm>
            <a:off x="849923" y="4677508"/>
            <a:ext cx="7643446" cy="490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spcBef>
                <a:spcPct val="50000"/>
              </a:spcBef>
              <a:buFont typeface="Wingdings" pitchFamily="2" charset="2"/>
              <a:buChar char="§"/>
            </a:pPr>
            <a:r>
              <a:rPr lang="en-US" sz="2585"/>
              <a:t> Trộn L</a:t>
            </a:r>
            <a:r>
              <a:rPr lang="en-US" sz="2585" baseline="-25000"/>
              <a:t>11</a:t>
            </a:r>
            <a:r>
              <a:rPr lang="en-US" sz="2585"/>
              <a:t> và L</a:t>
            </a:r>
            <a:r>
              <a:rPr lang="en-US" sz="2585" baseline="-25000"/>
              <a:t>12</a:t>
            </a:r>
            <a:r>
              <a:rPr lang="en-US" sz="2585"/>
              <a:t> vào L</a:t>
            </a:r>
            <a:r>
              <a:rPr lang="en-US" sz="2585" baseline="-25000"/>
              <a:t>1</a:t>
            </a:r>
          </a:p>
        </p:txBody>
      </p:sp>
      <p:grpSp>
        <p:nvGrpSpPr>
          <p:cNvPr id="328762" name="Group 58"/>
          <p:cNvGrpSpPr>
            <a:grpSpLocks/>
          </p:cNvGrpSpPr>
          <p:nvPr/>
        </p:nvGrpSpPr>
        <p:grpSpPr bwMode="auto">
          <a:xfrm>
            <a:off x="1714501" y="5158157"/>
            <a:ext cx="5583115" cy="1289539"/>
            <a:chOff x="1170" y="3340"/>
            <a:chExt cx="3810" cy="880"/>
          </a:xfrm>
        </p:grpSpPr>
        <p:sp>
          <p:nvSpPr>
            <p:cNvPr id="328741" name="Oval 37"/>
            <p:cNvSpPr>
              <a:spLocks noChangeArrowheads="1"/>
            </p:cNvSpPr>
            <p:nvPr/>
          </p:nvSpPr>
          <p:spPr bwMode="auto">
            <a:xfrm>
              <a:off x="1722" y="3866"/>
              <a:ext cx="254" cy="354"/>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42" name="Rectangle 38"/>
            <p:cNvSpPr>
              <a:spLocks noChangeArrowheads="1"/>
            </p:cNvSpPr>
            <p:nvPr/>
          </p:nvSpPr>
          <p:spPr bwMode="auto">
            <a:xfrm>
              <a:off x="4811" y="3892"/>
              <a:ext cx="169" cy="25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43" name="Line 39"/>
            <p:cNvSpPr>
              <a:spLocks noChangeShapeType="1"/>
            </p:cNvSpPr>
            <p:nvPr/>
          </p:nvSpPr>
          <p:spPr bwMode="auto">
            <a:xfrm>
              <a:off x="1856" y="3983"/>
              <a:ext cx="296"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44" name="Rectangle 40"/>
            <p:cNvSpPr>
              <a:spLocks noChangeArrowheads="1"/>
            </p:cNvSpPr>
            <p:nvPr/>
          </p:nvSpPr>
          <p:spPr bwMode="auto">
            <a:xfrm>
              <a:off x="3206" y="3814"/>
              <a:ext cx="106" cy="25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45" name="Text Box 41"/>
            <p:cNvSpPr txBox="1">
              <a:spLocks noChangeArrowheads="1"/>
            </p:cNvSpPr>
            <p:nvPr/>
          </p:nvSpPr>
          <p:spPr bwMode="auto">
            <a:xfrm>
              <a:off x="2816" y="3814"/>
              <a:ext cx="388" cy="34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677" b="1">
                  <a:latin typeface="VNI-Helve" pitchFamily="2" charset="0"/>
                </a:rPr>
                <a:t>4</a:t>
              </a:r>
            </a:p>
          </p:txBody>
        </p:sp>
        <p:sp>
          <p:nvSpPr>
            <p:cNvPr id="328746" name="Rectangle 42"/>
            <p:cNvSpPr>
              <a:spLocks noChangeArrowheads="1"/>
            </p:cNvSpPr>
            <p:nvPr/>
          </p:nvSpPr>
          <p:spPr bwMode="auto">
            <a:xfrm>
              <a:off x="3877" y="3814"/>
              <a:ext cx="106" cy="25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47" name="Text Box 43"/>
            <p:cNvSpPr txBox="1">
              <a:spLocks noChangeArrowheads="1"/>
            </p:cNvSpPr>
            <p:nvPr/>
          </p:nvSpPr>
          <p:spPr bwMode="auto">
            <a:xfrm>
              <a:off x="3492" y="3814"/>
              <a:ext cx="388" cy="34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677" b="1">
                  <a:latin typeface="VNI-Helve" pitchFamily="2" charset="0"/>
                </a:rPr>
                <a:t>6</a:t>
              </a:r>
            </a:p>
          </p:txBody>
        </p:sp>
        <p:sp>
          <p:nvSpPr>
            <p:cNvPr id="328748" name="Rectangle 44"/>
            <p:cNvSpPr>
              <a:spLocks noChangeArrowheads="1"/>
            </p:cNvSpPr>
            <p:nvPr/>
          </p:nvSpPr>
          <p:spPr bwMode="auto">
            <a:xfrm>
              <a:off x="4554" y="3814"/>
              <a:ext cx="105" cy="25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49" name="Text Box 45"/>
            <p:cNvSpPr txBox="1">
              <a:spLocks noChangeArrowheads="1"/>
            </p:cNvSpPr>
            <p:nvPr/>
          </p:nvSpPr>
          <p:spPr bwMode="auto">
            <a:xfrm>
              <a:off x="4170" y="3814"/>
              <a:ext cx="387" cy="34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677" b="1">
                  <a:latin typeface="VNI-Helve" pitchFamily="2" charset="0"/>
                </a:rPr>
                <a:t>8</a:t>
              </a:r>
            </a:p>
          </p:txBody>
        </p:sp>
        <p:sp>
          <p:nvSpPr>
            <p:cNvPr id="328750" name="Line 46"/>
            <p:cNvSpPr>
              <a:spLocks noChangeShapeType="1"/>
            </p:cNvSpPr>
            <p:nvPr/>
          </p:nvSpPr>
          <p:spPr bwMode="auto">
            <a:xfrm>
              <a:off x="3930" y="3983"/>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8751" name="Line 47"/>
            <p:cNvSpPr>
              <a:spLocks noChangeShapeType="1"/>
            </p:cNvSpPr>
            <p:nvPr/>
          </p:nvSpPr>
          <p:spPr bwMode="auto">
            <a:xfrm>
              <a:off x="4596" y="3983"/>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8752" name="Text Box 48"/>
            <p:cNvSpPr txBox="1">
              <a:spLocks noChangeArrowheads="1"/>
            </p:cNvSpPr>
            <p:nvPr/>
          </p:nvSpPr>
          <p:spPr bwMode="auto">
            <a:xfrm>
              <a:off x="1631" y="3523"/>
              <a:ext cx="681" cy="264"/>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215" b="1">
                  <a:solidFill>
                    <a:srgbClr val="080808"/>
                  </a:solidFill>
                  <a:latin typeface="VNI-Tekon" pitchFamily="2" charset="0"/>
                </a:rPr>
                <a:t>pHead</a:t>
              </a:r>
            </a:p>
          </p:txBody>
        </p:sp>
        <p:sp>
          <p:nvSpPr>
            <p:cNvPr id="328753" name="Rectangle 49"/>
            <p:cNvSpPr>
              <a:spLocks noChangeArrowheads="1"/>
            </p:cNvSpPr>
            <p:nvPr/>
          </p:nvSpPr>
          <p:spPr bwMode="auto">
            <a:xfrm>
              <a:off x="2528" y="3814"/>
              <a:ext cx="106" cy="25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54" name="Text Box 50"/>
            <p:cNvSpPr txBox="1">
              <a:spLocks noChangeArrowheads="1"/>
            </p:cNvSpPr>
            <p:nvPr/>
          </p:nvSpPr>
          <p:spPr bwMode="auto">
            <a:xfrm>
              <a:off x="2138" y="3814"/>
              <a:ext cx="388" cy="34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677" b="1">
                  <a:latin typeface="VNI-Helve" pitchFamily="2" charset="0"/>
                </a:rPr>
                <a:t>1</a:t>
              </a:r>
            </a:p>
          </p:txBody>
        </p:sp>
        <p:sp>
          <p:nvSpPr>
            <p:cNvPr id="328755" name="Line 51"/>
            <p:cNvSpPr>
              <a:spLocks noChangeShapeType="1"/>
            </p:cNvSpPr>
            <p:nvPr/>
          </p:nvSpPr>
          <p:spPr bwMode="auto">
            <a:xfrm>
              <a:off x="3253" y="3983"/>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8756" name="Line 52"/>
            <p:cNvSpPr>
              <a:spLocks noChangeShapeType="1"/>
            </p:cNvSpPr>
            <p:nvPr/>
          </p:nvSpPr>
          <p:spPr bwMode="auto">
            <a:xfrm>
              <a:off x="2576" y="3983"/>
              <a:ext cx="239" cy="0"/>
            </a:xfrm>
            <a:prstGeom prst="line">
              <a:avLst/>
            </a:prstGeom>
            <a:noFill/>
            <a:ln w="38100">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57" name="Text Box 53"/>
            <p:cNvSpPr txBox="1">
              <a:spLocks noChangeArrowheads="1"/>
            </p:cNvSpPr>
            <p:nvPr/>
          </p:nvSpPr>
          <p:spPr bwMode="auto">
            <a:xfrm>
              <a:off x="3713" y="3340"/>
              <a:ext cx="493" cy="246"/>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585"/>
                <a:t>pTail</a:t>
              </a:r>
            </a:p>
          </p:txBody>
        </p:sp>
        <p:sp>
          <p:nvSpPr>
            <p:cNvPr id="328758" name="Freeform 54"/>
            <p:cNvSpPr>
              <a:spLocks/>
            </p:cNvSpPr>
            <p:nvPr/>
          </p:nvSpPr>
          <p:spPr bwMode="auto">
            <a:xfrm>
              <a:off x="4239" y="3542"/>
              <a:ext cx="152" cy="258"/>
            </a:xfrm>
            <a:custGeom>
              <a:avLst/>
              <a:gdLst>
                <a:gd name="T0" fmla="*/ 0 w 198"/>
                <a:gd name="T1" fmla="*/ 0 h 315"/>
                <a:gd name="T2" fmla="*/ 165 w 198"/>
                <a:gd name="T3" fmla="*/ 105 h 315"/>
                <a:gd name="T4" fmla="*/ 195 w 198"/>
                <a:gd name="T5" fmla="*/ 315 h 315"/>
              </a:gdLst>
              <a:ahLst/>
              <a:cxnLst>
                <a:cxn ang="0">
                  <a:pos x="T0" y="T1"/>
                </a:cxn>
                <a:cxn ang="0">
                  <a:pos x="T2" y="T3"/>
                </a:cxn>
                <a:cxn ang="0">
                  <a:pos x="T4" y="T5"/>
                </a:cxn>
              </a:cxnLst>
              <a:rect l="0" t="0" r="r" b="b"/>
              <a:pathLst>
                <a:path w="198" h="315">
                  <a:moveTo>
                    <a:pt x="0" y="0"/>
                  </a:moveTo>
                  <a:cubicBezTo>
                    <a:pt x="66" y="26"/>
                    <a:pt x="132" y="53"/>
                    <a:pt x="165" y="105"/>
                  </a:cubicBezTo>
                  <a:cubicBezTo>
                    <a:pt x="198" y="157"/>
                    <a:pt x="196" y="236"/>
                    <a:pt x="195" y="315"/>
                  </a:cubicBezTo>
                </a:path>
              </a:pathLst>
            </a:custGeom>
            <a:noFill/>
            <a:ln w="63500">
              <a:solidFill>
                <a:srgbClr val="3366FF"/>
              </a:solidFill>
              <a:round/>
              <a:headEnd/>
              <a:tailEnd type="stealth" w="med" len="med"/>
            </a:ln>
            <a:extLst>
              <a:ext uri="{909E8E84-426E-40DD-AFC4-6F175D3DCCD1}">
                <a14:hiddenFill xmlns:a14="http://schemas.microsoft.com/office/drawing/2010/main">
                  <a:solidFill>
                    <a:schemeClr val="folHlink"/>
                  </a:solidFill>
                </a14:hiddenFill>
              </a:ext>
            </a:extLst>
          </p:spPr>
          <p:txBody>
            <a:bodyPr/>
            <a:lstStyle/>
            <a:p>
              <a:endParaRPr lang="en-US"/>
            </a:p>
          </p:txBody>
        </p:sp>
        <p:sp>
          <p:nvSpPr>
            <p:cNvPr id="328759" name="Text Box 55"/>
            <p:cNvSpPr txBox="1">
              <a:spLocks noChangeArrowheads="1"/>
            </p:cNvSpPr>
            <p:nvPr/>
          </p:nvSpPr>
          <p:spPr bwMode="auto">
            <a:xfrm>
              <a:off x="1170" y="3839"/>
              <a:ext cx="409"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46" b="1"/>
                <a:t>L</a:t>
              </a:r>
              <a:r>
                <a:rPr lang="en-US" sz="1846" b="1" baseline="-25000"/>
                <a:t>1</a:t>
              </a:r>
            </a:p>
          </p:txBody>
        </p:sp>
      </p:gr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71</a:t>
            </a:fld>
            <a:endParaRPr lang="en-US"/>
          </a:p>
        </p:txBody>
      </p:sp>
    </p:spTree>
    <p:extLst>
      <p:ext uri="{BB962C8B-B14F-4D97-AF65-F5344CB8AC3E}">
        <p14:creationId xmlns:p14="http://schemas.microsoft.com/office/powerpoint/2010/main" val="287354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8707">
                                            <p:txEl>
                                              <p:pRg st="0" end="0"/>
                                            </p:txEl>
                                          </p:spTgt>
                                        </p:tgtEl>
                                        <p:attrNameLst>
                                          <p:attrName>style.visibility</p:attrName>
                                        </p:attrNameLst>
                                      </p:cBhvr>
                                      <p:to>
                                        <p:strVal val="visible"/>
                                      </p:to>
                                    </p:set>
                                    <p:animEffect transition="in" filter="blinds(horizontal)">
                                      <p:cBhvr>
                                        <p:cTn id="7" dur="500"/>
                                        <p:tgtEl>
                                          <p:spTgt spid="32870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28707">
                                            <p:txEl>
                                              <p:pRg st="1" end="1"/>
                                            </p:txEl>
                                          </p:spTgt>
                                        </p:tgtEl>
                                        <p:attrNameLst>
                                          <p:attrName>style.visibility</p:attrName>
                                        </p:attrNameLst>
                                      </p:cBhvr>
                                      <p:to>
                                        <p:strVal val="visible"/>
                                      </p:to>
                                    </p:set>
                                    <p:animEffect transition="in" filter="blinds(horizontal)">
                                      <p:cBhvr>
                                        <p:cTn id="10" dur="500"/>
                                        <p:tgtEl>
                                          <p:spTgt spid="32870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28760"/>
                                        </p:tgtEl>
                                        <p:attrNameLst>
                                          <p:attrName>style.visibility</p:attrName>
                                        </p:attrNameLst>
                                      </p:cBhvr>
                                      <p:to>
                                        <p:strVal val="visible"/>
                                      </p:to>
                                    </p:set>
                                    <p:animEffect transition="in" filter="blinds(horizontal)">
                                      <p:cBhvr>
                                        <p:cTn id="15" dur="500"/>
                                        <p:tgtEl>
                                          <p:spTgt spid="32876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28761"/>
                                        </p:tgtEl>
                                        <p:attrNameLst>
                                          <p:attrName>style.visibility</p:attrName>
                                        </p:attrNameLst>
                                      </p:cBhvr>
                                      <p:to>
                                        <p:strVal val="visible"/>
                                      </p:to>
                                    </p:set>
                                    <p:animEffect transition="in" filter="blinds(horizontal)">
                                      <p:cBhvr>
                                        <p:cTn id="20" dur="500"/>
                                        <p:tgtEl>
                                          <p:spTgt spid="32876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28740"/>
                                        </p:tgtEl>
                                        <p:attrNameLst>
                                          <p:attrName>style.visibility</p:attrName>
                                        </p:attrNameLst>
                                      </p:cBhvr>
                                      <p:to>
                                        <p:strVal val="visible"/>
                                      </p:to>
                                    </p:set>
                                    <p:animEffect transition="in" filter="blinds(horizontal)">
                                      <p:cBhvr>
                                        <p:cTn id="25" dur="500"/>
                                        <p:tgtEl>
                                          <p:spTgt spid="32874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328762"/>
                                        </p:tgtEl>
                                        <p:attrNameLst>
                                          <p:attrName>style.visibility</p:attrName>
                                        </p:attrNameLst>
                                      </p:cBhvr>
                                      <p:to>
                                        <p:strVal val="visible"/>
                                      </p:to>
                                    </p:set>
                                    <p:animEffect transition="in" filter="blinds(horizontal)">
                                      <p:cBhvr>
                                        <p:cTn id="30" dur="500"/>
                                        <p:tgtEl>
                                          <p:spTgt spid="328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7" grpId="0" build="p"/>
      <p:bldP spid="328740"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a:t>Minh họa thuật toán(tt)</a:t>
            </a:r>
          </a:p>
        </p:txBody>
      </p:sp>
      <p:sp>
        <p:nvSpPr>
          <p:cNvPr id="329731" name="Rectangle 3"/>
          <p:cNvSpPr>
            <a:spLocks noGrp="1" noChangeArrowheads="1"/>
          </p:cNvSpPr>
          <p:nvPr>
            <p:ph idx="1"/>
          </p:nvPr>
        </p:nvSpPr>
        <p:spPr/>
        <p:txBody>
          <a:bodyPr/>
          <a:lstStyle/>
          <a:p>
            <a:pPr>
              <a:buFont typeface="Wingdings" pitchFamily="2" charset="2"/>
              <a:buChar char="Ø"/>
            </a:pPr>
            <a:r>
              <a:rPr lang="en-US" sz="2585"/>
              <a:t>Sắp xếp L</a:t>
            </a:r>
            <a:r>
              <a:rPr lang="en-US" sz="2585" baseline="-25000"/>
              <a:t>2</a:t>
            </a:r>
          </a:p>
          <a:p>
            <a:pPr lvl="1">
              <a:buFont typeface="Wingdings" pitchFamily="2" charset="2"/>
              <a:buChar char="§"/>
            </a:pPr>
            <a:r>
              <a:rPr lang="en-US"/>
              <a:t>Phân phối các đường chạy của L</a:t>
            </a:r>
            <a:r>
              <a:rPr lang="en-US" baseline="-25000"/>
              <a:t>2</a:t>
            </a:r>
            <a:r>
              <a:rPr lang="en-US"/>
              <a:t> vào L</a:t>
            </a:r>
            <a:r>
              <a:rPr lang="en-US" baseline="-25000"/>
              <a:t>21</a:t>
            </a:r>
            <a:r>
              <a:rPr lang="en-US"/>
              <a:t>, L</a:t>
            </a:r>
            <a:r>
              <a:rPr lang="en-US" baseline="-25000"/>
              <a:t>22</a:t>
            </a:r>
          </a:p>
        </p:txBody>
      </p:sp>
      <p:grpSp>
        <p:nvGrpSpPr>
          <p:cNvPr id="329775" name="Group 47"/>
          <p:cNvGrpSpPr>
            <a:grpSpLocks/>
          </p:cNvGrpSpPr>
          <p:nvPr/>
        </p:nvGrpSpPr>
        <p:grpSpPr bwMode="auto">
          <a:xfrm>
            <a:off x="1647092" y="1900604"/>
            <a:ext cx="2760785" cy="1289539"/>
            <a:chOff x="1124" y="1117"/>
            <a:chExt cx="1884" cy="880"/>
          </a:xfrm>
        </p:grpSpPr>
        <p:sp>
          <p:nvSpPr>
            <p:cNvPr id="329741" name="Rectangle 13"/>
            <p:cNvSpPr>
              <a:spLocks noChangeArrowheads="1"/>
            </p:cNvSpPr>
            <p:nvPr/>
          </p:nvSpPr>
          <p:spPr bwMode="auto">
            <a:xfrm>
              <a:off x="2482" y="1591"/>
              <a:ext cx="94" cy="25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9732" name="Oval 4"/>
            <p:cNvSpPr>
              <a:spLocks noChangeArrowheads="1"/>
            </p:cNvSpPr>
            <p:nvPr/>
          </p:nvSpPr>
          <p:spPr bwMode="auto">
            <a:xfrm>
              <a:off x="1676" y="1643"/>
              <a:ext cx="254" cy="354"/>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9733" name="Rectangle 5"/>
            <p:cNvSpPr>
              <a:spLocks noChangeArrowheads="1"/>
            </p:cNvSpPr>
            <p:nvPr/>
          </p:nvSpPr>
          <p:spPr bwMode="auto">
            <a:xfrm>
              <a:off x="2748" y="1669"/>
              <a:ext cx="169" cy="25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9734" name="Line 6"/>
            <p:cNvSpPr>
              <a:spLocks noChangeShapeType="1"/>
            </p:cNvSpPr>
            <p:nvPr/>
          </p:nvSpPr>
          <p:spPr bwMode="auto">
            <a:xfrm>
              <a:off x="1810" y="1760"/>
              <a:ext cx="296"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9738" name="Text Box 10"/>
            <p:cNvSpPr txBox="1">
              <a:spLocks noChangeArrowheads="1"/>
            </p:cNvSpPr>
            <p:nvPr/>
          </p:nvSpPr>
          <p:spPr bwMode="auto">
            <a:xfrm>
              <a:off x="1585" y="1300"/>
              <a:ext cx="681" cy="264"/>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215" b="1">
                  <a:solidFill>
                    <a:srgbClr val="080808"/>
                  </a:solidFill>
                  <a:latin typeface="VNI-Tekon" pitchFamily="2" charset="0"/>
                </a:rPr>
                <a:t>pHead</a:t>
              </a:r>
            </a:p>
          </p:txBody>
        </p:sp>
        <p:sp>
          <p:nvSpPr>
            <p:cNvPr id="329742" name="Text Box 14"/>
            <p:cNvSpPr txBox="1">
              <a:spLocks noChangeArrowheads="1"/>
            </p:cNvSpPr>
            <p:nvPr/>
          </p:nvSpPr>
          <p:spPr bwMode="auto">
            <a:xfrm>
              <a:off x="2092" y="1591"/>
              <a:ext cx="388" cy="34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677" b="1">
                  <a:latin typeface="VNI-Helve" pitchFamily="2" charset="0"/>
                </a:rPr>
                <a:t>5</a:t>
              </a:r>
            </a:p>
          </p:txBody>
        </p:sp>
        <p:sp>
          <p:nvSpPr>
            <p:cNvPr id="329743" name="Line 15"/>
            <p:cNvSpPr>
              <a:spLocks noChangeShapeType="1"/>
            </p:cNvSpPr>
            <p:nvPr/>
          </p:nvSpPr>
          <p:spPr bwMode="auto">
            <a:xfrm>
              <a:off x="2530" y="1760"/>
              <a:ext cx="239" cy="0"/>
            </a:xfrm>
            <a:prstGeom prst="line">
              <a:avLst/>
            </a:prstGeom>
            <a:noFill/>
            <a:ln w="38100">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9754" name="Text Box 26"/>
            <p:cNvSpPr txBox="1">
              <a:spLocks noChangeArrowheads="1"/>
            </p:cNvSpPr>
            <p:nvPr/>
          </p:nvSpPr>
          <p:spPr bwMode="auto">
            <a:xfrm>
              <a:off x="2515" y="1117"/>
              <a:ext cx="493" cy="246"/>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585"/>
                <a:t>pTail</a:t>
              </a:r>
            </a:p>
          </p:txBody>
        </p:sp>
        <p:sp>
          <p:nvSpPr>
            <p:cNvPr id="329755" name="Freeform 27"/>
            <p:cNvSpPr>
              <a:spLocks/>
            </p:cNvSpPr>
            <p:nvPr/>
          </p:nvSpPr>
          <p:spPr bwMode="auto">
            <a:xfrm flipH="1">
              <a:off x="2394" y="1274"/>
              <a:ext cx="121" cy="303"/>
            </a:xfrm>
            <a:custGeom>
              <a:avLst/>
              <a:gdLst>
                <a:gd name="T0" fmla="*/ 0 w 198"/>
                <a:gd name="T1" fmla="*/ 0 h 315"/>
                <a:gd name="T2" fmla="*/ 165 w 198"/>
                <a:gd name="T3" fmla="*/ 105 h 315"/>
                <a:gd name="T4" fmla="*/ 195 w 198"/>
                <a:gd name="T5" fmla="*/ 315 h 315"/>
              </a:gdLst>
              <a:ahLst/>
              <a:cxnLst>
                <a:cxn ang="0">
                  <a:pos x="T0" y="T1"/>
                </a:cxn>
                <a:cxn ang="0">
                  <a:pos x="T2" y="T3"/>
                </a:cxn>
                <a:cxn ang="0">
                  <a:pos x="T4" y="T5"/>
                </a:cxn>
              </a:cxnLst>
              <a:rect l="0" t="0" r="r" b="b"/>
              <a:pathLst>
                <a:path w="198" h="315">
                  <a:moveTo>
                    <a:pt x="0" y="0"/>
                  </a:moveTo>
                  <a:cubicBezTo>
                    <a:pt x="66" y="26"/>
                    <a:pt x="132" y="53"/>
                    <a:pt x="165" y="105"/>
                  </a:cubicBezTo>
                  <a:cubicBezTo>
                    <a:pt x="198" y="157"/>
                    <a:pt x="196" y="236"/>
                    <a:pt x="195" y="315"/>
                  </a:cubicBezTo>
                </a:path>
              </a:pathLst>
            </a:custGeom>
            <a:noFill/>
            <a:ln w="63500">
              <a:solidFill>
                <a:srgbClr val="3366FF"/>
              </a:solidFill>
              <a:round/>
              <a:headEnd/>
              <a:tailEnd type="stealth" w="med" len="med"/>
            </a:ln>
            <a:extLst>
              <a:ext uri="{909E8E84-426E-40DD-AFC4-6F175D3DCCD1}">
                <a14:hiddenFill xmlns:a14="http://schemas.microsoft.com/office/drawing/2010/main">
                  <a:solidFill>
                    <a:schemeClr val="folHlink"/>
                  </a:solidFill>
                </a14:hiddenFill>
              </a:ext>
            </a:extLst>
          </p:spPr>
          <p:txBody>
            <a:bodyPr/>
            <a:lstStyle/>
            <a:p>
              <a:endParaRPr lang="en-US"/>
            </a:p>
          </p:txBody>
        </p:sp>
        <p:sp>
          <p:nvSpPr>
            <p:cNvPr id="329756" name="Text Box 28"/>
            <p:cNvSpPr txBox="1">
              <a:spLocks noChangeArrowheads="1"/>
            </p:cNvSpPr>
            <p:nvPr/>
          </p:nvSpPr>
          <p:spPr bwMode="auto">
            <a:xfrm>
              <a:off x="1124" y="1616"/>
              <a:ext cx="409"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46" b="1"/>
                <a:t>L</a:t>
              </a:r>
              <a:r>
                <a:rPr lang="en-US" sz="1846" b="1" baseline="-25000"/>
                <a:t>21</a:t>
              </a:r>
            </a:p>
          </p:txBody>
        </p:sp>
      </p:grpSp>
      <p:grpSp>
        <p:nvGrpSpPr>
          <p:cNvPr id="329773" name="Group 45"/>
          <p:cNvGrpSpPr>
            <a:grpSpLocks/>
          </p:cNvGrpSpPr>
          <p:nvPr/>
        </p:nvGrpSpPr>
        <p:grpSpPr bwMode="auto">
          <a:xfrm>
            <a:off x="1647093" y="3162301"/>
            <a:ext cx="2624504" cy="1225062"/>
            <a:chOff x="1124" y="1978"/>
            <a:chExt cx="1791" cy="836"/>
          </a:xfrm>
        </p:grpSpPr>
        <p:sp>
          <p:nvSpPr>
            <p:cNvPr id="329751" name="Rectangle 23"/>
            <p:cNvSpPr>
              <a:spLocks noChangeArrowheads="1"/>
            </p:cNvSpPr>
            <p:nvPr/>
          </p:nvSpPr>
          <p:spPr bwMode="auto">
            <a:xfrm>
              <a:off x="2482" y="2408"/>
              <a:ext cx="94" cy="252"/>
            </a:xfrm>
            <a:prstGeom prst="rect">
              <a:avLst/>
            </a:prstGeom>
            <a:gradFill rotWithShape="1">
              <a:gsLst>
                <a:gs pos="0">
                  <a:schemeClr val="accent2">
                    <a:gamma/>
                    <a:tint val="0"/>
                    <a:invGamma/>
                  </a:schemeClr>
                </a:gs>
                <a:gs pos="100000">
                  <a:schemeClr val="accent2">
                    <a:alpha val="60001"/>
                  </a:scheme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9739" name="Text Box 11"/>
            <p:cNvSpPr txBox="1">
              <a:spLocks noChangeArrowheads="1"/>
            </p:cNvSpPr>
            <p:nvPr/>
          </p:nvSpPr>
          <p:spPr bwMode="auto">
            <a:xfrm>
              <a:off x="2397" y="1978"/>
              <a:ext cx="493" cy="246"/>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585"/>
                <a:t>pTail</a:t>
              </a:r>
            </a:p>
          </p:txBody>
        </p:sp>
        <p:sp>
          <p:nvSpPr>
            <p:cNvPr id="329740" name="Freeform 12"/>
            <p:cNvSpPr>
              <a:spLocks/>
            </p:cNvSpPr>
            <p:nvPr/>
          </p:nvSpPr>
          <p:spPr bwMode="auto">
            <a:xfrm flipH="1">
              <a:off x="2258" y="2179"/>
              <a:ext cx="139" cy="233"/>
            </a:xfrm>
            <a:custGeom>
              <a:avLst/>
              <a:gdLst>
                <a:gd name="T0" fmla="*/ 0 w 198"/>
                <a:gd name="T1" fmla="*/ 0 h 315"/>
                <a:gd name="T2" fmla="*/ 165 w 198"/>
                <a:gd name="T3" fmla="*/ 105 h 315"/>
                <a:gd name="T4" fmla="*/ 195 w 198"/>
                <a:gd name="T5" fmla="*/ 315 h 315"/>
              </a:gdLst>
              <a:ahLst/>
              <a:cxnLst>
                <a:cxn ang="0">
                  <a:pos x="T0" y="T1"/>
                </a:cxn>
                <a:cxn ang="0">
                  <a:pos x="T2" y="T3"/>
                </a:cxn>
                <a:cxn ang="0">
                  <a:pos x="T4" y="T5"/>
                </a:cxn>
              </a:cxnLst>
              <a:rect l="0" t="0" r="r" b="b"/>
              <a:pathLst>
                <a:path w="198" h="315">
                  <a:moveTo>
                    <a:pt x="0" y="0"/>
                  </a:moveTo>
                  <a:cubicBezTo>
                    <a:pt x="66" y="26"/>
                    <a:pt x="132" y="53"/>
                    <a:pt x="165" y="105"/>
                  </a:cubicBezTo>
                  <a:cubicBezTo>
                    <a:pt x="198" y="157"/>
                    <a:pt x="196" y="236"/>
                    <a:pt x="195" y="315"/>
                  </a:cubicBezTo>
                </a:path>
              </a:pathLst>
            </a:custGeom>
            <a:noFill/>
            <a:ln w="63500">
              <a:solidFill>
                <a:srgbClr val="3366FF"/>
              </a:solidFill>
              <a:round/>
              <a:headEnd/>
              <a:tailEnd type="stealth" w="med" len="med"/>
            </a:ln>
            <a:extLst>
              <a:ext uri="{909E8E84-426E-40DD-AFC4-6F175D3DCCD1}">
                <a14:hiddenFill xmlns:a14="http://schemas.microsoft.com/office/drawing/2010/main">
                  <a:solidFill>
                    <a:schemeClr val="folHlink"/>
                  </a:solidFill>
                </a14:hiddenFill>
              </a:ext>
            </a:extLst>
          </p:spPr>
          <p:txBody>
            <a:bodyPr/>
            <a:lstStyle/>
            <a:p>
              <a:endParaRPr lang="en-US"/>
            </a:p>
          </p:txBody>
        </p:sp>
        <p:sp>
          <p:nvSpPr>
            <p:cNvPr id="329744" name="Oval 16"/>
            <p:cNvSpPr>
              <a:spLocks noChangeArrowheads="1"/>
            </p:cNvSpPr>
            <p:nvPr/>
          </p:nvSpPr>
          <p:spPr bwMode="auto">
            <a:xfrm>
              <a:off x="1676" y="2460"/>
              <a:ext cx="254" cy="354"/>
            </a:xfrm>
            <a:prstGeom prst="ellipse">
              <a:avLst/>
            </a:prstGeom>
            <a:gradFill rotWithShape="1">
              <a:gsLst>
                <a:gs pos="0">
                  <a:schemeClr val="accent2">
                    <a:gamma/>
                    <a:tint val="0"/>
                    <a:invGamma/>
                  </a:schemeClr>
                </a:gs>
                <a:gs pos="100000">
                  <a:schemeClr val="accent2">
                    <a:alpha val="60001"/>
                  </a:scheme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9745" name="Rectangle 17"/>
            <p:cNvSpPr>
              <a:spLocks noChangeArrowheads="1"/>
            </p:cNvSpPr>
            <p:nvPr/>
          </p:nvSpPr>
          <p:spPr bwMode="auto">
            <a:xfrm>
              <a:off x="2746" y="2486"/>
              <a:ext cx="169" cy="252"/>
            </a:xfrm>
            <a:prstGeom prst="rect">
              <a:avLst/>
            </a:prstGeom>
            <a:gradFill rotWithShape="1">
              <a:gsLst>
                <a:gs pos="0">
                  <a:schemeClr val="accent2">
                    <a:gamma/>
                    <a:tint val="0"/>
                    <a:invGamma/>
                  </a:schemeClr>
                </a:gs>
                <a:gs pos="100000">
                  <a:schemeClr val="accent2">
                    <a:alpha val="60001"/>
                  </a:scheme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9746" name="Line 18"/>
            <p:cNvSpPr>
              <a:spLocks noChangeShapeType="1"/>
            </p:cNvSpPr>
            <p:nvPr/>
          </p:nvSpPr>
          <p:spPr bwMode="auto">
            <a:xfrm>
              <a:off x="1810" y="2577"/>
              <a:ext cx="296"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9749" name="Line 21"/>
            <p:cNvSpPr>
              <a:spLocks noChangeShapeType="1"/>
            </p:cNvSpPr>
            <p:nvPr/>
          </p:nvSpPr>
          <p:spPr bwMode="auto">
            <a:xfrm>
              <a:off x="2531" y="2577"/>
              <a:ext cx="239" cy="0"/>
            </a:xfrm>
            <a:prstGeom prst="line">
              <a:avLst/>
            </a:prstGeom>
            <a:noFill/>
            <a:ln w="38100">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9750" name="Text Box 22"/>
            <p:cNvSpPr txBox="1">
              <a:spLocks noChangeArrowheads="1"/>
            </p:cNvSpPr>
            <p:nvPr/>
          </p:nvSpPr>
          <p:spPr bwMode="auto">
            <a:xfrm>
              <a:off x="1585" y="2117"/>
              <a:ext cx="681" cy="264"/>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215" b="1">
                  <a:solidFill>
                    <a:srgbClr val="080808"/>
                  </a:solidFill>
                  <a:latin typeface="VNI-Tekon" pitchFamily="2" charset="0"/>
                </a:rPr>
                <a:t>pHead</a:t>
              </a:r>
            </a:p>
          </p:txBody>
        </p:sp>
        <p:sp>
          <p:nvSpPr>
            <p:cNvPr id="329752" name="Text Box 24"/>
            <p:cNvSpPr txBox="1">
              <a:spLocks noChangeArrowheads="1"/>
            </p:cNvSpPr>
            <p:nvPr/>
          </p:nvSpPr>
          <p:spPr bwMode="auto">
            <a:xfrm>
              <a:off x="2092" y="2408"/>
              <a:ext cx="388" cy="344"/>
            </a:xfrm>
            <a:prstGeom prst="rect">
              <a:avLst/>
            </a:prstGeom>
            <a:gradFill rotWithShape="1">
              <a:gsLst>
                <a:gs pos="0">
                  <a:schemeClr val="accent2">
                    <a:gamma/>
                    <a:tint val="0"/>
                    <a:invGamma/>
                  </a:schemeClr>
                </a:gs>
                <a:gs pos="100000">
                  <a:schemeClr val="accent2">
                    <a:alpha val="60001"/>
                  </a:scheme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677" b="1">
                  <a:latin typeface="VNI-Helve" pitchFamily="2" charset="0"/>
                </a:rPr>
                <a:t>2</a:t>
              </a:r>
            </a:p>
          </p:txBody>
        </p:sp>
        <p:sp>
          <p:nvSpPr>
            <p:cNvPr id="329757" name="Text Box 29"/>
            <p:cNvSpPr txBox="1">
              <a:spLocks noChangeArrowheads="1"/>
            </p:cNvSpPr>
            <p:nvPr/>
          </p:nvSpPr>
          <p:spPr bwMode="auto">
            <a:xfrm>
              <a:off x="1124" y="2473"/>
              <a:ext cx="408"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46" b="1"/>
                <a:t>L</a:t>
              </a:r>
              <a:r>
                <a:rPr lang="en-US" sz="1846" b="1" baseline="-25000"/>
                <a:t>22</a:t>
              </a:r>
            </a:p>
          </p:txBody>
        </p:sp>
      </p:grpSp>
      <p:sp>
        <p:nvSpPr>
          <p:cNvPr id="329758" name="Text Box 30"/>
          <p:cNvSpPr txBox="1">
            <a:spLocks noChangeArrowheads="1"/>
          </p:cNvSpPr>
          <p:nvPr/>
        </p:nvSpPr>
        <p:spPr bwMode="auto">
          <a:xfrm>
            <a:off x="915866" y="4492869"/>
            <a:ext cx="7511562" cy="490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Ø"/>
            </a:pPr>
            <a:r>
              <a:rPr lang="en-US" sz="2585"/>
              <a:t>Trộn L</a:t>
            </a:r>
            <a:r>
              <a:rPr lang="en-US" sz="2585" baseline="-25000"/>
              <a:t>21</a:t>
            </a:r>
            <a:r>
              <a:rPr lang="en-US" sz="2585"/>
              <a:t>, L</a:t>
            </a:r>
            <a:r>
              <a:rPr lang="en-US" sz="2585" baseline="-25000"/>
              <a:t>22</a:t>
            </a:r>
            <a:r>
              <a:rPr lang="en-US" sz="2585"/>
              <a:t> thành L</a:t>
            </a:r>
            <a:r>
              <a:rPr lang="en-US" sz="2585" baseline="-25000"/>
              <a:t>2</a:t>
            </a:r>
          </a:p>
        </p:txBody>
      </p:sp>
      <p:grpSp>
        <p:nvGrpSpPr>
          <p:cNvPr id="329774" name="Group 46"/>
          <p:cNvGrpSpPr>
            <a:grpSpLocks/>
          </p:cNvGrpSpPr>
          <p:nvPr/>
        </p:nvGrpSpPr>
        <p:grpSpPr bwMode="auto">
          <a:xfrm>
            <a:off x="1846385" y="5158155"/>
            <a:ext cx="3603381" cy="1289539"/>
            <a:chOff x="1260" y="3340"/>
            <a:chExt cx="2459" cy="880"/>
          </a:xfrm>
        </p:grpSpPr>
        <p:sp>
          <p:nvSpPr>
            <p:cNvPr id="329759" name="Oval 31"/>
            <p:cNvSpPr>
              <a:spLocks noChangeArrowheads="1"/>
            </p:cNvSpPr>
            <p:nvPr/>
          </p:nvSpPr>
          <p:spPr bwMode="auto">
            <a:xfrm>
              <a:off x="1812" y="3866"/>
              <a:ext cx="254" cy="354"/>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9760" name="Rectangle 32"/>
            <p:cNvSpPr>
              <a:spLocks noChangeArrowheads="1"/>
            </p:cNvSpPr>
            <p:nvPr/>
          </p:nvSpPr>
          <p:spPr bwMode="auto">
            <a:xfrm>
              <a:off x="3550" y="3892"/>
              <a:ext cx="169" cy="25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9761" name="Line 33"/>
            <p:cNvSpPr>
              <a:spLocks noChangeShapeType="1"/>
            </p:cNvSpPr>
            <p:nvPr/>
          </p:nvSpPr>
          <p:spPr bwMode="auto">
            <a:xfrm>
              <a:off x="1946" y="3983"/>
              <a:ext cx="296"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9762" name="Rectangle 34"/>
            <p:cNvSpPr>
              <a:spLocks noChangeArrowheads="1"/>
            </p:cNvSpPr>
            <p:nvPr/>
          </p:nvSpPr>
          <p:spPr bwMode="auto">
            <a:xfrm>
              <a:off x="3296" y="3814"/>
              <a:ext cx="96" cy="25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9763" name="Text Box 35"/>
            <p:cNvSpPr txBox="1">
              <a:spLocks noChangeArrowheads="1"/>
            </p:cNvSpPr>
            <p:nvPr/>
          </p:nvSpPr>
          <p:spPr bwMode="auto">
            <a:xfrm>
              <a:off x="2906" y="3814"/>
              <a:ext cx="388" cy="34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677" b="1">
                  <a:latin typeface="VNI-Helve" pitchFamily="2" charset="0"/>
                </a:rPr>
                <a:t>5</a:t>
              </a:r>
            </a:p>
          </p:txBody>
        </p:sp>
        <p:sp>
          <p:nvSpPr>
            <p:cNvPr id="329764" name="Line 36"/>
            <p:cNvSpPr>
              <a:spLocks noChangeShapeType="1"/>
            </p:cNvSpPr>
            <p:nvPr/>
          </p:nvSpPr>
          <p:spPr bwMode="auto">
            <a:xfrm>
              <a:off x="3335" y="3983"/>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9765" name="Text Box 37"/>
            <p:cNvSpPr txBox="1">
              <a:spLocks noChangeArrowheads="1"/>
            </p:cNvSpPr>
            <p:nvPr/>
          </p:nvSpPr>
          <p:spPr bwMode="auto">
            <a:xfrm>
              <a:off x="1721" y="3523"/>
              <a:ext cx="681" cy="264"/>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215" b="1">
                  <a:solidFill>
                    <a:srgbClr val="080808"/>
                  </a:solidFill>
                  <a:latin typeface="VNI-Tekon" pitchFamily="2" charset="0"/>
                </a:rPr>
                <a:t>pHead</a:t>
              </a:r>
            </a:p>
          </p:txBody>
        </p:sp>
        <p:sp>
          <p:nvSpPr>
            <p:cNvPr id="329766" name="Rectangle 38"/>
            <p:cNvSpPr>
              <a:spLocks noChangeArrowheads="1"/>
            </p:cNvSpPr>
            <p:nvPr/>
          </p:nvSpPr>
          <p:spPr bwMode="auto">
            <a:xfrm>
              <a:off x="2618" y="3814"/>
              <a:ext cx="94" cy="25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9767" name="Text Box 39"/>
            <p:cNvSpPr txBox="1">
              <a:spLocks noChangeArrowheads="1"/>
            </p:cNvSpPr>
            <p:nvPr/>
          </p:nvSpPr>
          <p:spPr bwMode="auto">
            <a:xfrm>
              <a:off x="2228" y="3814"/>
              <a:ext cx="388" cy="34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677" b="1">
                  <a:latin typeface="VNI-Helve" pitchFamily="2" charset="0"/>
                </a:rPr>
                <a:t>2</a:t>
              </a:r>
            </a:p>
          </p:txBody>
        </p:sp>
        <p:sp>
          <p:nvSpPr>
            <p:cNvPr id="329768" name="Line 40"/>
            <p:cNvSpPr>
              <a:spLocks noChangeShapeType="1"/>
            </p:cNvSpPr>
            <p:nvPr/>
          </p:nvSpPr>
          <p:spPr bwMode="auto">
            <a:xfrm>
              <a:off x="2666" y="3983"/>
              <a:ext cx="239" cy="0"/>
            </a:xfrm>
            <a:prstGeom prst="line">
              <a:avLst/>
            </a:prstGeom>
            <a:noFill/>
            <a:ln w="38100">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9769" name="Text Box 41"/>
            <p:cNvSpPr txBox="1">
              <a:spLocks noChangeArrowheads="1"/>
            </p:cNvSpPr>
            <p:nvPr/>
          </p:nvSpPr>
          <p:spPr bwMode="auto">
            <a:xfrm>
              <a:off x="3211" y="3340"/>
              <a:ext cx="493" cy="246"/>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585"/>
                <a:t>pTail</a:t>
              </a:r>
            </a:p>
          </p:txBody>
        </p:sp>
        <p:sp>
          <p:nvSpPr>
            <p:cNvPr id="329770" name="Freeform 42"/>
            <p:cNvSpPr>
              <a:spLocks/>
            </p:cNvSpPr>
            <p:nvPr/>
          </p:nvSpPr>
          <p:spPr bwMode="auto">
            <a:xfrm flipH="1">
              <a:off x="3090" y="3497"/>
              <a:ext cx="121" cy="303"/>
            </a:xfrm>
            <a:custGeom>
              <a:avLst/>
              <a:gdLst>
                <a:gd name="T0" fmla="*/ 0 w 198"/>
                <a:gd name="T1" fmla="*/ 0 h 315"/>
                <a:gd name="T2" fmla="*/ 165 w 198"/>
                <a:gd name="T3" fmla="*/ 105 h 315"/>
                <a:gd name="T4" fmla="*/ 195 w 198"/>
                <a:gd name="T5" fmla="*/ 315 h 315"/>
              </a:gdLst>
              <a:ahLst/>
              <a:cxnLst>
                <a:cxn ang="0">
                  <a:pos x="T0" y="T1"/>
                </a:cxn>
                <a:cxn ang="0">
                  <a:pos x="T2" y="T3"/>
                </a:cxn>
                <a:cxn ang="0">
                  <a:pos x="T4" y="T5"/>
                </a:cxn>
              </a:cxnLst>
              <a:rect l="0" t="0" r="r" b="b"/>
              <a:pathLst>
                <a:path w="198" h="315">
                  <a:moveTo>
                    <a:pt x="0" y="0"/>
                  </a:moveTo>
                  <a:cubicBezTo>
                    <a:pt x="66" y="26"/>
                    <a:pt x="132" y="53"/>
                    <a:pt x="165" y="105"/>
                  </a:cubicBezTo>
                  <a:cubicBezTo>
                    <a:pt x="198" y="157"/>
                    <a:pt x="196" y="236"/>
                    <a:pt x="195" y="315"/>
                  </a:cubicBezTo>
                </a:path>
              </a:pathLst>
            </a:custGeom>
            <a:noFill/>
            <a:ln w="63500">
              <a:solidFill>
                <a:srgbClr val="3366FF"/>
              </a:solidFill>
              <a:round/>
              <a:headEnd/>
              <a:tailEnd type="stealth" w="med" len="med"/>
            </a:ln>
            <a:extLst>
              <a:ext uri="{909E8E84-426E-40DD-AFC4-6F175D3DCCD1}">
                <a14:hiddenFill xmlns:a14="http://schemas.microsoft.com/office/drawing/2010/main">
                  <a:solidFill>
                    <a:schemeClr val="folHlink"/>
                  </a:solidFill>
                </a14:hiddenFill>
              </a:ext>
            </a:extLst>
          </p:spPr>
          <p:txBody>
            <a:bodyPr/>
            <a:lstStyle/>
            <a:p>
              <a:endParaRPr lang="en-US"/>
            </a:p>
          </p:txBody>
        </p:sp>
        <p:sp>
          <p:nvSpPr>
            <p:cNvPr id="329771" name="Text Box 43"/>
            <p:cNvSpPr txBox="1">
              <a:spLocks noChangeArrowheads="1"/>
            </p:cNvSpPr>
            <p:nvPr/>
          </p:nvSpPr>
          <p:spPr bwMode="auto">
            <a:xfrm>
              <a:off x="1260" y="3839"/>
              <a:ext cx="409"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46" b="1"/>
                <a:t>L</a:t>
              </a:r>
              <a:r>
                <a:rPr lang="en-US" sz="1846" b="1" baseline="-25000"/>
                <a:t>2</a:t>
              </a:r>
            </a:p>
          </p:txBody>
        </p:sp>
      </p:gr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72</a:t>
            </a:fld>
            <a:endParaRPr lang="en-US"/>
          </a:p>
        </p:txBody>
      </p:sp>
    </p:spTree>
    <p:extLst>
      <p:ext uri="{BB962C8B-B14F-4D97-AF65-F5344CB8AC3E}">
        <p14:creationId xmlns:p14="http://schemas.microsoft.com/office/powerpoint/2010/main" val="274974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9775"/>
                                        </p:tgtEl>
                                        <p:attrNameLst>
                                          <p:attrName>style.visibility</p:attrName>
                                        </p:attrNameLst>
                                      </p:cBhvr>
                                      <p:to>
                                        <p:strVal val="visible"/>
                                      </p:to>
                                    </p:set>
                                    <p:animEffect transition="in" filter="blinds(horizontal)">
                                      <p:cBhvr>
                                        <p:cTn id="7" dur="500"/>
                                        <p:tgtEl>
                                          <p:spTgt spid="3297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9773"/>
                                        </p:tgtEl>
                                        <p:attrNameLst>
                                          <p:attrName>style.visibility</p:attrName>
                                        </p:attrNameLst>
                                      </p:cBhvr>
                                      <p:to>
                                        <p:strVal val="visible"/>
                                      </p:to>
                                    </p:set>
                                    <p:animEffect transition="in" filter="blinds(horizontal)">
                                      <p:cBhvr>
                                        <p:cTn id="12" dur="500"/>
                                        <p:tgtEl>
                                          <p:spTgt spid="3297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9758"/>
                                        </p:tgtEl>
                                        <p:attrNameLst>
                                          <p:attrName>style.visibility</p:attrName>
                                        </p:attrNameLst>
                                      </p:cBhvr>
                                      <p:to>
                                        <p:strVal val="visible"/>
                                      </p:to>
                                    </p:set>
                                    <p:animEffect transition="in" filter="blinds(horizontal)">
                                      <p:cBhvr>
                                        <p:cTn id="17" dur="500"/>
                                        <p:tgtEl>
                                          <p:spTgt spid="3297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29774"/>
                                        </p:tgtEl>
                                        <p:attrNameLst>
                                          <p:attrName>style.visibility</p:attrName>
                                        </p:attrNameLst>
                                      </p:cBhvr>
                                      <p:to>
                                        <p:strVal val="visible"/>
                                      </p:to>
                                    </p:set>
                                    <p:animEffect transition="in" filter="blinds(horizontal)">
                                      <p:cBhvr>
                                        <p:cTn id="22" dur="500"/>
                                        <p:tgtEl>
                                          <p:spTgt spid="329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58"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a:t>Minh họa thuật toán (tt)</a:t>
            </a:r>
          </a:p>
        </p:txBody>
      </p:sp>
      <p:sp>
        <p:nvSpPr>
          <p:cNvPr id="330755" name="Rectangle 3"/>
          <p:cNvSpPr>
            <a:spLocks noGrp="1" noChangeArrowheads="1"/>
          </p:cNvSpPr>
          <p:nvPr>
            <p:ph idx="1"/>
          </p:nvPr>
        </p:nvSpPr>
        <p:spPr/>
        <p:txBody>
          <a:bodyPr/>
          <a:lstStyle/>
          <a:p>
            <a:pPr>
              <a:buFont typeface="Wingdings" pitchFamily="2" charset="2"/>
              <a:buChar char="Ø"/>
            </a:pPr>
            <a:r>
              <a:rPr lang="en-US" sz="2585"/>
              <a:t>Trộn L</a:t>
            </a:r>
            <a:r>
              <a:rPr lang="en-US" sz="2585" baseline="-25000"/>
              <a:t>1</a:t>
            </a:r>
            <a:r>
              <a:rPr lang="en-US" sz="2585"/>
              <a:t>, L</a:t>
            </a:r>
            <a:r>
              <a:rPr lang="en-US" sz="2585" baseline="-25000"/>
              <a:t>2</a:t>
            </a:r>
            <a:r>
              <a:rPr lang="en-US" sz="2585"/>
              <a:t> thành L</a:t>
            </a:r>
          </a:p>
        </p:txBody>
      </p:sp>
      <p:grpSp>
        <p:nvGrpSpPr>
          <p:cNvPr id="330780" name="Group 28"/>
          <p:cNvGrpSpPr>
            <a:grpSpLocks/>
          </p:cNvGrpSpPr>
          <p:nvPr/>
        </p:nvGrpSpPr>
        <p:grpSpPr bwMode="auto">
          <a:xfrm>
            <a:off x="1258766" y="2897068"/>
            <a:ext cx="6901962" cy="1288073"/>
            <a:chOff x="859" y="1797"/>
            <a:chExt cx="4710" cy="879"/>
          </a:xfrm>
        </p:grpSpPr>
        <p:sp>
          <p:nvSpPr>
            <p:cNvPr id="330756" name="Oval 4"/>
            <p:cNvSpPr>
              <a:spLocks noChangeArrowheads="1"/>
            </p:cNvSpPr>
            <p:nvPr/>
          </p:nvSpPr>
          <p:spPr bwMode="auto">
            <a:xfrm>
              <a:off x="950" y="2322"/>
              <a:ext cx="254" cy="354"/>
            </a:xfrm>
            <a:prstGeom prst="ellipse">
              <a:avLst/>
            </a:prstGeom>
            <a:gradFill rotWithShape="1">
              <a:gsLst>
                <a:gs pos="0">
                  <a:srgbClr val="FFFFF7"/>
                </a:gs>
                <a:gs pos="100000">
                  <a:srgbClr val="FF0000">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30757" name="Rectangle 5"/>
            <p:cNvSpPr>
              <a:spLocks noChangeArrowheads="1"/>
            </p:cNvSpPr>
            <p:nvPr/>
          </p:nvSpPr>
          <p:spPr bwMode="auto">
            <a:xfrm>
              <a:off x="5400" y="2348"/>
              <a:ext cx="169" cy="25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30758" name="Line 6"/>
            <p:cNvSpPr>
              <a:spLocks noChangeShapeType="1"/>
            </p:cNvSpPr>
            <p:nvPr/>
          </p:nvSpPr>
          <p:spPr bwMode="auto">
            <a:xfrm>
              <a:off x="1084" y="2439"/>
              <a:ext cx="296"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30759" name="Rectangle 7"/>
            <p:cNvSpPr>
              <a:spLocks noChangeArrowheads="1"/>
            </p:cNvSpPr>
            <p:nvPr/>
          </p:nvSpPr>
          <p:spPr bwMode="auto">
            <a:xfrm>
              <a:off x="2434" y="2270"/>
              <a:ext cx="106" cy="25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30760" name="Text Box 8"/>
            <p:cNvSpPr txBox="1">
              <a:spLocks noChangeArrowheads="1"/>
            </p:cNvSpPr>
            <p:nvPr/>
          </p:nvSpPr>
          <p:spPr bwMode="auto">
            <a:xfrm>
              <a:off x="2044" y="2270"/>
              <a:ext cx="388" cy="34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677" b="1">
                  <a:latin typeface="VNI-Helve" pitchFamily="2" charset="0"/>
                </a:rPr>
                <a:t>2</a:t>
              </a:r>
            </a:p>
          </p:txBody>
        </p:sp>
        <p:sp>
          <p:nvSpPr>
            <p:cNvPr id="330761" name="Rectangle 9"/>
            <p:cNvSpPr>
              <a:spLocks noChangeArrowheads="1"/>
            </p:cNvSpPr>
            <p:nvPr/>
          </p:nvSpPr>
          <p:spPr bwMode="auto">
            <a:xfrm>
              <a:off x="3105" y="2270"/>
              <a:ext cx="106" cy="25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30762" name="Text Box 10"/>
            <p:cNvSpPr txBox="1">
              <a:spLocks noChangeArrowheads="1"/>
            </p:cNvSpPr>
            <p:nvPr/>
          </p:nvSpPr>
          <p:spPr bwMode="auto">
            <a:xfrm>
              <a:off x="2720" y="2270"/>
              <a:ext cx="388" cy="34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677" b="1">
                  <a:latin typeface="VNI-Helve" pitchFamily="2" charset="0"/>
                </a:rPr>
                <a:t>4</a:t>
              </a:r>
            </a:p>
          </p:txBody>
        </p:sp>
        <p:sp>
          <p:nvSpPr>
            <p:cNvPr id="330763" name="Rectangle 11"/>
            <p:cNvSpPr>
              <a:spLocks noChangeArrowheads="1"/>
            </p:cNvSpPr>
            <p:nvPr/>
          </p:nvSpPr>
          <p:spPr bwMode="auto">
            <a:xfrm>
              <a:off x="3782" y="2270"/>
              <a:ext cx="105" cy="25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30764" name="Text Box 12"/>
            <p:cNvSpPr txBox="1">
              <a:spLocks noChangeArrowheads="1"/>
            </p:cNvSpPr>
            <p:nvPr/>
          </p:nvSpPr>
          <p:spPr bwMode="auto">
            <a:xfrm>
              <a:off x="3398" y="2270"/>
              <a:ext cx="387" cy="34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677" b="1">
                  <a:latin typeface="VNI-Helve" pitchFamily="2" charset="0"/>
                </a:rPr>
                <a:t>5</a:t>
              </a:r>
            </a:p>
          </p:txBody>
        </p:sp>
        <p:sp>
          <p:nvSpPr>
            <p:cNvPr id="330765" name="Rectangle 13"/>
            <p:cNvSpPr>
              <a:spLocks noChangeArrowheads="1"/>
            </p:cNvSpPr>
            <p:nvPr/>
          </p:nvSpPr>
          <p:spPr bwMode="auto">
            <a:xfrm>
              <a:off x="4452" y="2270"/>
              <a:ext cx="106" cy="25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30766" name="Text Box 14"/>
            <p:cNvSpPr txBox="1">
              <a:spLocks noChangeArrowheads="1"/>
            </p:cNvSpPr>
            <p:nvPr/>
          </p:nvSpPr>
          <p:spPr bwMode="auto">
            <a:xfrm>
              <a:off x="4067" y="2270"/>
              <a:ext cx="389" cy="34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677" b="1">
                  <a:latin typeface="VNI-Helve" pitchFamily="2" charset="0"/>
                </a:rPr>
                <a:t>6</a:t>
              </a:r>
            </a:p>
          </p:txBody>
        </p:sp>
        <p:sp>
          <p:nvSpPr>
            <p:cNvPr id="330767" name="Rectangle 15"/>
            <p:cNvSpPr>
              <a:spLocks noChangeArrowheads="1"/>
            </p:cNvSpPr>
            <p:nvPr/>
          </p:nvSpPr>
          <p:spPr bwMode="auto">
            <a:xfrm>
              <a:off x="5127" y="2270"/>
              <a:ext cx="106" cy="25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30768" name="Text Box 16"/>
            <p:cNvSpPr txBox="1">
              <a:spLocks noChangeArrowheads="1"/>
            </p:cNvSpPr>
            <p:nvPr/>
          </p:nvSpPr>
          <p:spPr bwMode="auto">
            <a:xfrm>
              <a:off x="4743" y="2270"/>
              <a:ext cx="387" cy="34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677" b="1">
                  <a:latin typeface="VNI-Helve" pitchFamily="2" charset="0"/>
                </a:rPr>
                <a:t>8</a:t>
              </a:r>
            </a:p>
          </p:txBody>
        </p:sp>
        <p:sp>
          <p:nvSpPr>
            <p:cNvPr id="330769" name="Line 17"/>
            <p:cNvSpPr>
              <a:spLocks noChangeShapeType="1"/>
            </p:cNvSpPr>
            <p:nvPr/>
          </p:nvSpPr>
          <p:spPr bwMode="auto">
            <a:xfrm>
              <a:off x="3158" y="2439"/>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30770" name="Line 18"/>
            <p:cNvSpPr>
              <a:spLocks noChangeShapeType="1"/>
            </p:cNvSpPr>
            <p:nvPr/>
          </p:nvSpPr>
          <p:spPr bwMode="auto">
            <a:xfrm>
              <a:off x="3830" y="2439"/>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30771" name="Line 19"/>
            <p:cNvSpPr>
              <a:spLocks noChangeShapeType="1"/>
            </p:cNvSpPr>
            <p:nvPr/>
          </p:nvSpPr>
          <p:spPr bwMode="auto">
            <a:xfrm>
              <a:off x="4507" y="2439"/>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30772" name="Line 20"/>
            <p:cNvSpPr>
              <a:spLocks noChangeShapeType="1"/>
            </p:cNvSpPr>
            <p:nvPr/>
          </p:nvSpPr>
          <p:spPr bwMode="auto">
            <a:xfrm>
              <a:off x="5185" y="2439"/>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30773" name="Text Box 21"/>
            <p:cNvSpPr txBox="1">
              <a:spLocks noChangeArrowheads="1"/>
            </p:cNvSpPr>
            <p:nvPr/>
          </p:nvSpPr>
          <p:spPr bwMode="auto">
            <a:xfrm>
              <a:off x="859" y="1979"/>
              <a:ext cx="681" cy="264"/>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215" b="1">
                  <a:solidFill>
                    <a:srgbClr val="080808"/>
                  </a:solidFill>
                  <a:latin typeface="VNI-Tekon" pitchFamily="2" charset="0"/>
                </a:rPr>
                <a:t>pHead</a:t>
              </a:r>
            </a:p>
          </p:txBody>
        </p:sp>
        <p:sp>
          <p:nvSpPr>
            <p:cNvPr id="330774" name="Text Box 22"/>
            <p:cNvSpPr txBox="1">
              <a:spLocks noChangeArrowheads="1"/>
            </p:cNvSpPr>
            <p:nvPr/>
          </p:nvSpPr>
          <p:spPr bwMode="auto">
            <a:xfrm>
              <a:off x="4307" y="1797"/>
              <a:ext cx="493" cy="246"/>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585"/>
                <a:t>pTail</a:t>
              </a:r>
            </a:p>
          </p:txBody>
        </p:sp>
        <p:sp>
          <p:nvSpPr>
            <p:cNvPr id="330775" name="Freeform 23"/>
            <p:cNvSpPr>
              <a:spLocks/>
            </p:cNvSpPr>
            <p:nvPr/>
          </p:nvSpPr>
          <p:spPr bwMode="auto">
            <a:xfrm>
              <a:off x="4833" y="1999"/>
              <a:ext cx="152" cy="258"/>
            </a:xfrm>
            <a:custGeom>
              <a:avLst/>
              <a:gdLst>
                <a:gd name="T0" fmla="*/ 0 w 198"/>
                <a:gd name="T1" fmla="*/ 0 h 315"/>
                <a:gd name="T2" fmla="*/ 165 w 198"/>
                <a:gd name="T3" fmla="*/ 105 h 315"/>
                <a:gd name="T4" fmla="*/ 195 w 198"/>
                <a:gd name="T5" fmla="*/ 315 h 315"/>
              </a:gdLst>
              <a:ahLst/>
              <a:cxnLst>
                <a:cxn ang="0">
                  <a:pos x="T0" y="T1"/>
                </a:cxn>
                <a:cxn ang="0">
                  <a:pos x="T2" y="T3"/>
                </a:cxn>
                <a:cxn ang="0">
                  <a:pos x="T4" y="T5"/>
                </a:cxn>
              </a:cxnLst>
              <a:rect l="0" t="0" r="r" b="b"/>
              <a:pathLst>
                <a:path w="198" h="315">
                  <a:moveTo>
                    <a:pt x="0" y="0"/>
                  </a:moveTo>
                  <a:cubicBezTo>
                    <a:pt x="66" y="26"/>
                    <a:pt x="132" y="53"/>
                    <a:pt x="165" y="105"/>
                  </a:cubicBezTo>
                  <a:cubicBezTo>
                    <a:pt x="198" y="157"/>
                    <a:pt x="196" y="236"/>
                    <a:pt x="195" y="315"/>
                  </a:cubicBezTo>
                </a:path>
              </a:pathLst>
            </a:custGeom>
            <a:noFill/>
            <a:ln w="63500">
              <a:solidFill>
                <a:srgbClr val="3366FF"/>
              </a:solidFill>
              <a:round/>
              <a:headEnd/>
              <a:tailEnd type="stealth" w="med" len="med"/>
            </a:ln>
            <a:extLst>
              <a:ext uri="{909E8E84-426E-40DD-AFC4-6F175D3DCCD1}">
                <a14:hiddenFill xmlns:a14="http://schemas.microsoft.com/office/drawing/2010/main">
                  <a:solidFill>
                    <a:schemeClr val="folHlink"/>
                  </a:solidFill>
                </a14:hiddenFill>
              </a:ext>
            </a:extLst>
          </p:spPr>
          <p:txBody>
            <a:bodyPr/>
            <a:lstStyle/>
            <a:p>
              <a:endParaRPr lang="en-US"/>
            </a:p>
          </p:txBody>
        </p:sp>
        <p:sp>
          <p:nvSpPr>
            <p:cNvPr id="330776" name="Rectangle 24"/>
            <p:cNvSpPr>
              <a:spLocks noChangeArrowheads="1"/>
            </p:cNvSpPr>
            <p:nvPr/>
          </p:nvSpPr>
          <p:spPr bwMode="auto">
            <a:xfrm>
              <a:off x="1756" y="2270"/>
              <a:ext cx="106" cy="25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30777" name="Text Box 25"/>
            <p:cNvSpPr txBox="1">
              <a:spLocks noChangeArrowheads="1"/>
            </p:cNvSpPr>
            <p:nvPr/>
          </p:nvSpPr>
          <p:spPr bwMode="auto">
            <a:xfrm>
              <a:off x="1366" y="2270"/>
              <a:ext cx="388" cy="34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677" b="1">
                  <a:latin typeface="VNI-Helve" pitchFamily="2" charset="0"/>
                </a:rPr>
                <a:t>1</a:t>
              </a:r>
            </a:p>
          </p:txBody>
        </p:sp>
        <p:sp>
          <p:nvSpPr>
            <p:cNvPr id="330778" name="Line 26"/>
            <p:cNvSpPr>
              <a:spLocks noChangeShapeType="1"/>
            </p:cNvSpPr>
            <p:nvPr/>
          </p:nvSpPr>
          <p:spPr bwMode="auto">
            <a:xfrm>
              <a:off x="2481" y="2439"/>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30779" name="Line 27"/>
            <p:cNvSpPr>
              <a:spLocks noChangeShapeType="1"/>
            </p:cNvSpPr>
            <p:nvPr/>
          </p:nvSpPr>
          <p:spPr bwMode="auto">
            <a:xfrm>
              <a:off x="1804" y="2439"/>
              <a:ext cx="239" cy="0"/>
            </a:xfrm>
            <a:prstGeom prst="line">
              <a:avLst/>
            </a:prstGeom>
            <a:noFill/>
            <a:ln w="952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73</a:t>
            </a:fld>
            <a:endParaRPr lang="en-US"/>
          </a:p>
        </p:txBody>
      </p:sp>
    </p:spTree>
    <p:extLst>
      <p:ext uri="{BB962C8B-B14F-4D97-AF65-F5344CB8AC3E}">
        <p14:creationId xmlns:p14="http://schemas.microsoft.com/office/powerpoint/2010/main" val="14644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0755">
                                            <p:txEl>
                                              <p:pRg st="0" end="0"/>
                                            </p:txEl>
                                          </p:spTgt>
                                        </p:tgtEl>
                                        <p:attrNameLst>
                                          <p:attrName>style.visibility</p:attrName>
                                        </p:attrNameLst>
                                      </p:cBhvr>
                                      <p:to>
                                        <p:strVal val="visible"/>
                                      </p:to>
                                    </p:set>
                                    <p:animEffect transition="in" filter="blinds(horizontal)">
                                      <p:cBhvr>
                                        <p:cTn id="7" dur="500"/>
                                        <p:tgtEl>
                                          <p:spTgt spid="33075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30780"/>
                                        </p:tgtEl>
                                        <p:attrNameLst>
                                          <p:attrName>style.visibility</p:attrName>
                                        </p:attrNameLst>
                                      </p:cBhvr>
                                      <p:to>
                                        <p:strVal val="visible"/>
                                      </p:to>
                                    </p:set>
                                    <p:animEffect transition="in" filter="blinds(horizontal)">
                                      <p:cBhvr>
                                        <p:cTn id="10" dur="500"/>
                                        <p:tgtEl>
                                          <p:spTgt spid="330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5"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Merge Sort: Code C/C++</a:t>
            </a:r>
          </a:p>
        </p:txBody>
      </p:sp>
      <p:sp>
        <p:nvSpPr>
          <p:cNvPr id="3" name="Content Placeholder 2"/>
          <p:cNvSpPr>
            <a:spLocks noGrp="1"/>
          </p:cNvSpPr>
          <p:nvPr>
            <p:ph idx="1"/>
          </p:nvPr>
        </p:nvSpPr>
        <p:spPr/>
        <p:txBody>
          <a:bodyPr>
            <a:normAutofit/>
          </a:bodyPr>
          <a:lstStyle/>
          <a:p>
            <a:pPr marL="34290" indent="0">
              <a:buNone/>
            </a:pPr>
            <a:r>
              <a:rPr lang="en-US" sz="2400">
                <a:solidFill>
                  <a:srgbClr val="0000FF"/>
                </a:solidFill>
                <a:latin typeface="Consolas" panose="020B0609020204030204" pitchFamily="49" charset="0"/>
              </a:rPr>
              <a:t>void</a:t>
            </a:r>
            <a:r>
              <a:rPr lang="en-US" sz="2400">
                <a:solidFill>
                  <a:srgbClr val="000000"/>
                </a:solidFill>
                <a:latin typeface="Consolas" panose="020B0609020204030204" pitchFamily="49" charset="0"/>
              </a:rPr>
              <a:t> </a:t>
            </a:r>
            <a:r>
              <a:rPr lang="en-US" sz="2400">
                <a:solidFill>
                  <a:srgbClr val="483D8B"/>
                </a:solidFill>
                <a:latin typeface="Consolas" panose="020B0609020204030204" pitchFamily="49" charset="0"/>
              </a:rPr>
              <a:t>MergeSort</a:t>
            </a:r>
            <a:r>
              <a:rPr lang="en-US" sz="2400">
                <a:solidFill>
                  <a:srgbClr val="000000"/>
                </a:solidFill>
                <a:latin typeface="Consolas" panose="020B0609020204030204" pitchFamily="49" charset="0"/>
              </a:rPr>
              <a:t>(</a:t>
            </a:r>
            <a:r>
              <a:rPr lang="en-US" sz="2400">
                <a:solidFill>
                  <a:srgbClr val="008B8B"/>
                </a:solidFill>
                <a:latin typeface="Consolas" panose="020B0609020204030204" pitchFamily="49" charset="0"/>
              </a:rPr>
              <a:t>LIST</a:t>
            </a:r>
            <a:r>
              <a:rPr lang="en-US" sz="2400">
                <a:solidFill>
                  <a:srgbClr val="000000"/>
                </a:solidFill>
                <a:latin typeface="Consolas" panose="020B0609020204030204" pitchFamily="49" charset="0"/>
              </a:rPr>
              <a:t> &amp;</a:t>
            </a:r>
            <a:r>
              <a:rPr lang="en-US" sz="2400">
                <a:solidFill>
                  <a:srgbClr val="808080"/>
                </a:solidFill>
                <a:latin typeface="Consolas" panose="020B0609020204030204" pitchFamily="49" charset="0"/>
              </a:rPr>
              <a:t>L</a:t>
            </a:r>
            <a:r>
              <a:rPr lang="en-US" sz="2400">
                <a:solidFill>
                  <a:srgbClr val="000000"/>
                </a:solidFill>
                <a:latin typeface="Consolas" panose="020B0609020204030204" pitchFamily="49" charset="0"/>
              </a:rPr>
              <a:t>) {</a:t>
            </a:r>
          </a:p>
          <a:p>
            <a:pPr marL="754380" lvl="3" indent="0">
              <a:buNone/>
            </a:pPr>
            <a:r>
              <a:rPr lang="en-US" sz="2400">
                <a:solidFill>
                  <a:srgbClr val="0000FF"/>
                </a:solidFill>
                <a:latin typeface="Consolas" panose="020B0609020204030204" pitchFamily="49" charset="0"/>
              </a:rPr>
              <a:t>if</a:t>
            </a:r>
            <a:r>
              <a:rPr lang="en-US" sz="2400">
                <a:solidFill>
                  <a:srgbClr val="000000"/>
                </a:solidFill>
                <a:latin typeface="Consolas" panose="020B0609020204030204" pitchFamily="49" charset="0"/>
              </a:rPr>
              <a:t> (</a:t>
            </a:r>
            <a:r>
              <a:rPr lang="en-US" sz="2400">
                <a:solidFill>
                  <a:srgbClr val="808080"/>
                </a:solidFill>
                <a:latin typeface="Consolas" panose="020B0609020204030204" pitchFamily="49" charset="0"/>
              </a:rPr>
              <a:t>L</a:t>
            </a:r>
            <a:r>
              <a:rPr lang="en-US" sz="2400">
                <a:solidFill>
                  <a:srgbClr val="000000"/>
                </a:solidFill>
                <a:latin typeface="Consolas" panose="020B0609020204030204" pitchFamily="49" charset="0"/>
              </a:rPr>
              <a:t>.</a:t>
            </a:r>
            <a:r>
              <a:rPr lang="en-US" sz="2400">
                <a:solidFill>
                  <a:srgbClr val="8B0000"/>
                </a:solidFill>
                <a:latin typeface="Consolas" panose="020B0609020204030204" pitchFamily="49" charset="0"/>
              </a:rPr>
              <a:t>pHead</a:t>
            </a:r>
            <a:r>
              <a:rPr lang="en-US" sz="2400">
                <a:solidFill>
                  <a:srgbClr val="000000"/>
                </a:solidFill>
                <a:latin typeface="Consolas" panose="020B0609020204030204" pitchFamily="49" charset="0"/>
              </a:rPr>
              <a:t> == </a:t>
            </a:r>
            <a:r>
              <a:rPr lang="en-US" sz="2400">
                <a:solidFill>
                  <a:srgbClr val="808080"/>
                </a:solidFill>
                <a:latin typeface="Consolas" panose="020B0609020204030204" pitchFamily="49" charset="0"/>
              </a:rPr>
              <a:t>L</a:t>
            </a:r>
            <a:r>
              <a:rPr lang="en-US" sz="2400">
                <a:solidFill>
                  <a:srgbClr val="000000"/>
                </a:solidFill>
                <a:latin typeface="Consolas" panose="020B0609020204030204" pitchFamily="49" charset="0"/>
              </a:rPr>
              <a:t>.</a:t>
            </a:r>
            <a:r>
              <a:rPr lang="en-US" sz="2400">
                <a:solidFill>
                  <a:srgbClr val="8B0000"/>
                </a:solidFill>
                <a:latin typeface="Consolas" panose="020B0609020204030204" pitchFamily="49" charset="0"/>
              </a:rPr>
              <a:t>pTail</a:t>
            </a:r>
            <a:r>
              <a:rPr lang="en-US" sz="2400">
                <a:solidFill>
                  <a:srgbClr val="000000"/>
                </a:solidFill>
                <a:latin typeface="Consolas" panose="020B0609020204030204" pitchFamily="49" charset="0"/>
              </a:rPr>
              <a:t>) </a:t>
            </a:r>
            <a:r>
              <a:rPr lang="en-US" sz="2400">
                <a:solidFill>
                  <a:srgbClr val="0000FF"/>
                </a:solidFill>
                <a:latin typeface="Consolas" panose="020B0609020204030204" pitchFamily="49" charset="0"/>
              </a:rPr>
              <a:t>return</a:t>
            </a:r>
            <a:r>
              <a:rPr lang="en-US" sz="2400">
                <a:solidFill>
                  <a:srgbClr val="000000"/>
                </a:solidFill>
                <a:latin typeface="Consolas" panose="020B0609020204030204" pitchFamily="49" charset="0"/>
              </a:rPr>
              <a:t>;</a:t>
            </a:r>
          </a:p>
          <a:p>
            <a:pPr marL="754380" lvl="3" indent="0">
              <a:buNone/>
            </a:pPr>
            <a:r>
              <a:rPr lang="en-US" sz="2400">
                <a:solidFill>
                  <a:srgbClr val="008B8B"/>
                </a:solidFill>
                <a:latin typeface="Consolas" panose="020B0609020204030204" pitchFamily="49" charset="0"/>
              </a:rPr>
              <a:t>LIST</a:t>
            </a:r>
            <a:r>
              <a:rPr lang="en-US" sz="2400">
                <a:solidFill>
                  <a:srgbClr val="000000"/>
                </a:solidFill>
                <a:latin typeface="Consolas" panose="020B0609020204030204" pitchFamily="49" charset="0"/>
              </a:rPr>
              <a:t> L1, L2;</a:t>
            </a:r>
          </a:p>
          <a:p>
            <a:pPr marL="754380" lvl="3" indent="0">
              <a:buNone/>
            </a:pPr>
            <a:r>
              <a:rPr lang="en-US" sz="2400">
                <a:solidFill>
                  <a:srgbClr val="483D8B"/>
                </a:solidFill>
                <a:latin typeface="Consolas" panose="020B0609020204030204" pitchFamily="49" charset="0"/>
              </a:rPr>
              <a:t>MergeSplit</a:t>
            </a:r>
            <a:r>
              <a:rPr lang="en-US" sz="2400">
                <a:solidFill>
                  <a:srgbClr val="000000"/>
                </a:solidFill>
                <a:latin typeface="Consolas" panose="020B0609020204030204" pitchFamily="49" charset="0"/>
              </a:rPr>
              <a:t>(</a:t>
            </a:r>
            <a:r>
              <a:rPr lang="en-US" sz="2400">
                <a:solidFill>
                  <a:srgbClr val="808080"/>
                </a:solidFill>
                <a:latin typeface="Consolas" panose="020B0609020204030204" pitchFamily="49" charset="0"/>
              </a:rPr>
              <a:t>L</a:t>
            </a:r>
            <a:r>
              <a:rPr lang="en-US" sz="2400">
                <a:solidFill>
                  <a:srgbClr val="000000"/>
                </a:solidFill>
                <a:latin typeface="Consolas" panose="020B0609020204030204" pitchFamily="49" charset="0"/>
              </a:rPr>
              <a:t>, L1, L2);</a:t>
            </a:r>
          </a:p>
          <a:p>
            <a:pPr marL="754380" lvl="3" indent="0">
              <a:buNone/>
            </a:pPr>
            <a:r>
              <a:rPr lang="en-US" sz="2400">
                <a:solidFill>
                  <a:srgbClr val="483D8B"/>
                </a:solidFill>
                <a:latin typeface="Consolas" panose="020B0609020204030204" pitchFamily="49" charset="0"/>
              </a:rPr>
              <a:t>MergeSort</a:t>
            </a:r>
            <a:r>
              <a:rPr lang="en-US" sz="2400">
                <a:solidFill>
                  <a:srgbClr val="000000"/>
                </a:solidFill>
                <a:latin typeface="Consolas" panose="020B0609020204030204" pitchFamily="49" charset="0"/>
              </a:rPr>
              <a:t>(L1);</a:t>
            </a:r>
          </a:p>
          <a:p>
            <a:pPr marL="754380" lvl="3" indent="0">
              <a:buNone/>
            </a:pPr>
            <a:r>
              <a:rPr lang="en-US" sz="2400">
                <a:solidFill>
                  <a:srgbClr val="483D8B"/>
                </a:solidFill>
                <a:latin typeface="Consolas" panose="020B0609020204030204" pitchFamily="49" charset="0"/>
              </a:rPr>
              <a:t>MergeSort</a:t>
            </a:r>
            <a:r>
              <a:rPr lang="en-US" sz="2400">
                <a:solidFill>
                  <a:srgbClr val="000000"/>
                </a:solidFill>
                <a:latin typeface="Consolas" panose="020B0609020204030204" pitchFamily="49" charset="0"/>
              </a:rPr>
              <a:t>(L2);</a:t>
            </a:r>
          </a:p>
          <a:p>
            <a:pPr marL="754380" lvl="3" indent="0">
              <a:buNone/>
            </a:pPr>
            <a:r>
              <a:rPr lang="en-US" sz="2400">
                <a:solidFill>
                  <a:srgbClr val="483D8B"/>
                </a:solidFill>
                <a:latin typeface="Consolas" panose="020B0609020204030204" pitchFamily="49" charset="0"/>
              </a:rPr>
              <a:t>Merge</a:t>
            </a:r>
            <a:r>
              <a:rPr lang="en-US" sz="2400">
                <a:solidFill>
                  <a:srgbClr val="000000"/>
                </a:solidFill>
                <a:latin typeface="Consolas" panose="020B0609020204030204" pitchFamily="49" charset="0"/>
              </a:rPr>
              <a:t>(</a:t>
            </a:r>
            <a:r>
              <a:rPr lang="en-US" sz="2400">
                <a:solidFill>
                  <a:srgbClr val="808080"/>
                </a:solidFill>
                <a:latin typeface="Consolas" panose="020B0609020204030204" pitchFamily="49" charset="0"/>
              </a:rPr>
              <a:t>L</a:t>
            </a:r>
            <a:r>
              <a:rPr lang="en-US" sz="2400">
                <a:solidFill>
                  <a:srgbClr val="000000"/>
                </a:solidFill>
                <a:latin typeface="Consolas" panose="020B0609020204030204" pitchFamily="49" charset="0"/>
              </a:rPr>
              <a:t>, L1, L2);</a:t>
            </a:r>
          </a:p>
          <a:p>
            <a:pPr marL="34290" indent="0">
              <a:buNone/>
            </a:pPr>
            <a:r>
              <a:rPr lang="en-US" sz="2400">
                <a:solidFill>
                  <a:srgbClr val="000000"/>
                </a:solidFill>
                <a:latin typeface="Consolas" panose="020B0609020204030204" pitchFamily="49" charset="0"/>
              </a:rPr>
              <a:t> }</a:t>
            </a:r>
            <a:endParaRPr lang="en-US" sz="2400"/>
          </a:p>
        </p:txBody>
      </p:sp>
      <p:sp>
        <p:nvSpPr>
          <p:cNvPr id="4" name="Footer Placeholder 3"/>
          <p:cNvSpPr>
            <a:spLocks noGrp="1"/>
          </p:cNvSpPr>
          <p:nvPr>
            <p:ph type="ftr" sz="quarter" idx="11"/>
          </p:nvPr>
        </p:nvSpPr>
        <p:spPr/>
        <p:txBody>
          <a:bodyPr/>
          <a:lstStyle/>
          <a:p>
            <a:pPr>
              <a:defRPr/>
            </a:pPr>
            <a:r>
              <a:rPr lang="en-US"/>
              <a:t>DSA</a:t>
            </a:r>
          </a:p>
        </p:txBody>
      </p:sp>
      <p:sp>
        <p:nvSpPr>
          <p:cNvPr id="5" name="Slide Number Placeholder 4"/>
          <p:cNvSpPr>
            <a:spLocks noGrp="1"/>
          </p:cNvSpPr>
          <p:nvPr>
            <p:ph type="sldNum" sz="quarter" idx="12"/>
          </p:nvPr>
        </p:nvSpPr>
        <p:spPr/>
        <p:txBody>
          <a:bodyPr/>
          <a:lstStyle/>
          <a:p>
            <a:pPr>
              <a:defRPr/>
            </a:pPr>
            <a:fld id="{9341A368-4C28-4393-9F29-3C50F2E74AB6}" type="slidenum">
              <a:rPr lang="en-US" smtClean="0"/>
              <a:pPr>
                <a:defRPr/>
              </a:pPr>
              <a:t>74</a:t>
            </a:fld>
            <a:endParaRPr lang="en-US"/>
          </a:p>
        </p:txBody>
      </p:sp>
    </p:spTree>
    <p:extLst>
      <p:ext uri="{BB962C8B-B14F-4D97-AF65-F5344CB8AC3E}">
        <p14:creationId xmlns:p14="http://schemas.microsoft.com/office/powerpoint/2010/main" val="2912364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Merge Sort: Code C/C++ (tt)</a:t>
            </a:r>
          </a:p>
        </p:txBody>
      </p:sp>
      <p:sp>
        <p:nvSpPr>
          <p:cNvPr id="3" name="Content Placeholder 2"/>
          <p:cNvSpPr>
            <a:spLocks noGrp="1"/>
          </p:cNvSpPr>
          <p:nvPr>
            <p:ph idx="1"/>
          </p:nvPr>
        </p:nvSpPr>
        <p:spPr/>
        <p:txBody>
          <a:bodyPr>
            <a:normAutofit/>
          </a:bodyPr>
          <a:lstStyle/>
          <a:p>
            <a:pPr marL="34290" indent="0">
              <a:buNone/>
            </a:pPr>
            <a:r>
              <a:rPr lang="en-US" sz="2200">
                <a:solidFill>
                  <a:srgbClr val="0000FF"/>
                </a:solidFill>
                <a:latin typeface="Consolas" panose="020B0609020204030204" pitchFamily="49" charset="0"/>
              </a:rPr>
              <a:t>void</a:t>
            </a:r>
            <a:r>
              <a:rPr lang="en-US" sz="2200">
                <a:solidFill>
                  <a:srgbClr val="000000"/>
                </a:solidFill>
                <a:latin typeface="Consolas" panose="020B0609020204030204" pitchFamily="49" charset="0"/>
              </a:rPr>
              <a:t> </a:t>
            </a:r>
            <a:r>
              <a:rPr lang="en-US" sz="2200">
                <a:solidFill>
                  <a:srgbClr val="483D8B"/>
                </a:solidFill>
                <a:latin typeface="Consolas" panose="020B0609020204030204" pitchFamily="49" charset="0"/>
              </a:rPr>
              <a:t>MergeSplit</a:t>
            </a:r>
            <a:r>
              <a:rPr lang="en-US" sz="2200">
                <a:solidFill>
                  <a:srgbClr val="000000"/>
                </a:solidFill>
                <a:latin typeface="Consolas" panose="020B0609020204030204" pitchFamily="49" charset="0"/>
              </a:rPr>
              <a:t>(</a:t>
            </a:r>
            <a:r>
              <a:rPr lang="en-US" sz="2200">
                <a:solidFill>
                  <a:srgbClr val="008B8B"/>
                </a:solidFill>
                <a:latin typeface="Consolas" panose="020B0609020204030204" pitchFamily="49" charset="0"/>
              </a:rPr>
              <a:t>LIST</a:t>
            </a:r>
            <a:r>
              <a:rPr lang="en-US" sz="2200">
                <a:solidFill>
                  <a:srgbClr val="000000"/>
                </a:solidFill>
                <a:latin typeface="Consolas" panose="020B0609020204030204" pitchFamily="49" charset="0"/>
              </a:rPr>
              <a:t> &amp;</a:t>
            </a:r>
            <a:r>
              <a:rPr lang="en-US" sz="2200">
                <a:solidFill>
                  <a:srgbClr val="808080"/>
                </a:solidFill>
                <a:latin typeface="Consolas" panose="020B0609020204030204" pitchFamily="49" charset="0"/>
              </a:rPr>
              <a:t>L</a:t>
            </a:r>
            <a:r>
              <a:rPr lang="en-US" sz="2200">
                <a:solidFill>
                  <a:srgbClr val="000000"/>
                </a:solidFill>
                <a:latin typeface="Consolas" panose="020B0609020204030204" pitchFamily="49" charset="0"/>
              </a:rPr>
              <a:t>, </a:t>
            </a:r>
            <a:r>
              <a:rPr lang="en-US" sz="2200">
                <a:solidFill>
                  <a:srgbClr val="008B8B"/>
                </a:solidFill>
                <a:latin typeface="Consolas" panose="020B0609020204030204" pitchFamily="49" charset="0"/>
              </a:rPr>
              <a:t>LIST</a:t>
            </a:r>
            <a:r>
              <a:rPr lang="en-US" sz="2200">
                <a:solidFill>
                  <a:srgbClr val="000000"/>
                </a:solidFill>
                <a:latin typeface="Consolas" panose="020B0609020204030204" pitchFamily="49" charset="0"/>
              </a:rPr>
              <a:t> &amp;</a:t>
            </a:r>
            <a:r>
              <a:rPr lang="en-US" sz="2200">
                <a:solidFill>
                  <a:srgbClr val="808080"/>
                </a:solidFill>
                <a:latin typeface="Consolas" panose="020B0609020204030204" pitchFamily="49" charset="0"/>
              </a:rPr>
              <a:t>L1</a:t>
            </a:r>
            <a:r>
              <a:rPr lang="en-US" sz="2200">
                <a:solidFill>
                  <a:srgbClr val="000000"/>
                </a:solidFill>
                <a:latin typeface="Consolas" panose="020B0609020204030204" pitchFamily="49" charset="0"/>
              </a:rPr>
              <a:t>, </a:t>
            </a:r>
            <a:r>
              <a:rPr lang="en-US" sz="2200">
                <a:solidFill>
                  <a:srgbClr val="008B8B"/>
                </a:solidFill>
                <a:latin typeface="Consolas" panose="020B0609020204030204" pitchFamily="49" charset="0"/>
              </a:rPr>
              <a:t>LIST</a:t>
            </a:r>
            <a:r>
              <a:rPr lang="en-US" sz="2200">
                <a:solidFill>
                  <a:srgbClr val="000000"/>
                </a:solidFill>
                <a:latin typeface="Consolas" panose="020B0609020204030204" pitchFamily="49" charset="0"/>
              </a:rPr>
              <a:t>&amp; </a:t>
            </a:r>
            <a:r>
              <a:rPr lang="en-US" sz="2200">
                <a:solidFill>
                  <a:srgbClr val="808080"/>
                </a:solidFill>
                <a:latin typeface="Consolas" panose="020B0609020204030204" pitchFamily="49" charset="0"/>
              </a:rPr>
              <a:t>L2</a:t>
            </a:r>
            <a:r>
              <a:rPr lang="en-US" sz="2200">
                <a:solidFill>
                  <a:srgbClr val="000000"/>
                </a:solidFill>
                <a:latin typeface="Consolas" panose="020B0609020204030204" pitchFamily="49" charset="0"/>
              </a:rPr>
              <a:t>) {</a:t>
            </a:r>
          </a:p>
          <a:p>
            <a:pPr marL="514350" lvl="2" indent="0">
              <a:buNone/>
            </a:pPr>
            <a:r>
              <a:rPr lang="en-US">
                <a:solidFill>
                  <a:srgbClr val="008B8B"/>
                </a:solidFill>
                <a:latin typeface="Consolas" panose="020B0609020204030204" pitchFamily="49" charset="0"/>
              </a:rPr>
              <a:t>NODE</a:t>
            </a:r>
            <a:r>
              <a:rPr lang="en-US">
                <a:solidFill>
                  <a:srgbClr val="000000"/>
                </a:solidFill>
                <a:latin typeface="Consolas" panose="020B0609020204030204" pitchFamily="49" charset="0"/>
              </a:rPr>
              <a:t> *p;</a:t>
            </a:r>
          </a:p>
          <a:p>
            <a:pPr marL="514350" lvl="2" indent="0">
              <a:buNone/>
            </a:pPr>
            <a:r>
              <a:rPr lang="en-US">
                <a:solidFill>
                  <a:srgbClr val="483D8B"/>
                </a:solidFill>
                <a:latin typeface="Consolas" panose="020B0609020204030204" pitchFamily="49" charset="0"/>
              </a:rPr>
              <a:t>CreateEmptyList</a:t>
            </a:r>
            <a:r>
              <a:rPr lang="en-US">
                <a:solidFill>
                  <a:srgbClr val="000000"/>
                </a:solidFill>
                <a:latin typeface="Consolas" panose="020B0609020204030204" pitchFamily="49" charset="0"/>
              </a:rPr>
              <a:t>(</a:t>
            </a:r>
            <a:r>
              <a:rPr lang="en-US">
                <a:solidFill>
                  <a:srgbClr val="808080"/>
                </a:solidFill>
                <a:latin typeface="Consolas" panose="020B0609020204030204" pitchFamily="49" charset="0"/>
              </a:rPr>
              <a:t>L1</a:t>
            </a:r>
            <a:r>
              <a:rPr lang="en-US">
                <a:solidFill>
                  <a:srgbClr val="000000"/>
                </a:solidFill>
                <a:latin typeface="Consolas" panose="020B0609020204030204" pitchFamily="49" charset="0"/>
              </a:rPr>
              <a:t>);</a:t>
            </a:r>
          </a:p>
          <a:p>
            <a:pPr marL="514350" lvl="2" indent="0">
              <a:buNone/>
            </a:pPr>
            <a:r>
              <a:rPr lang="en-US">
                <a:solidFill>
                  <a:srgbClr val="483D8B"/>
                </a:solidFill>
                <a:latin typeface="Consolas" panose="020B0609020204030204" pitchFamily="49" charset="0"/>
              </a:rPr>
              <a:t>CreateEmptyList</a:t>
            </a:r>
            <a:r>
              <a:rPr lang="en-US">
                <a:solidFill>
                  <a:srgbClr val="000000"/>
                </a:solidFill>
                <a:latin typeface="Consolas" panose="020B0609020204030204" pitchFamily="49" charset="0"/>
              </a:rPr>
              <a:t>(</a:t>
            </a:r>
            <a:r>
              <a:rPr lang="en-US">
                <a:solidFill>
                  <a:srgbClr val="808080"/>
                </a:solidFill>
                <a:latin typeface="Consolas" panose="020B0609020204030204" pitchFamily="49" charset="0"/>
              </a:rPr>
              <a:t>L2</a:t>
            </a:r>
            <a:r>
              <a:rPr lang="en-US">
                <a:solidFill>
                  <a:srgbClr val="000000"/>
                </a:solidFill>
                <a:latin typeface="Consolas" panose="020B0609020204030204" pitchFamily="49" charset="0"/>
              </a:rPr>
              <a:t>);</a:t>
            </a:r>
          </a:p>
          <a:p>
            <a:pPr marL="514350" lvl="2" indent="0">
              <a:buNone/>
            </a:pPr>
            <a:r>
              <a:rPr lang="en-US">
                <a:solidFill>
                  <a:srgbClr val="0000FF"/>
                </a:solidFill>
                <a:latin typeface="Consolas" panose="020B0609020204030204" pitchFamily="49" charset="0"/>
              </a:rPr>
              <a:t>while</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L</a:t>
            </a:r>
            <a:r>
              <a:rPr lang="en-US">
                <a:solidFill>
                  <a:srgbClr val="000000"/>
                </a:solidFill>
                <a:latin typeface="Consolas" panose="020B0609020204030204" pitchFamily="49" charset="0"/>
              </a:rPr>
              <a:t>.</a:t>
            </a:r>
            <a:r>
              <a:rPr lang="en-US">
                <a:solidFill>
                  <a:srgbClr val="8B0000"/>
                </a:solidFill>
                <a:latin typeface="Consolas" panose="020B0609020204030204" pitchFamily="49" charset="0"/>
              </a:rPr>
              <a:t>pHead</a:t>
            </a:r>
            <a:r>
              <a:rPr lang="en-US">
                <a:solidFill>
                  <a:srgbClr val="000000"/>
                </a:solidFill>
                <a:latin typeface="Consolas" panose="020B0609020204030204" pitchFamily="49" charset="0"/>
              </a:rPr>
              <a:t>) {</a:t>
            </a:r>
          </a:p>
          <a:p>
            <a:pPr marL="994410" lvl="4" indent="0">
              <a:buNone/>
            </a:pPr>
            <a:r>
              <a:rPr lang="en-US" sz="2200">
                <a:solidFill>
                  <a:srgbClr val="000000"/>
                </a:solidFill>
                <a:latin typeface="Consolas" panose="020B0609020204030204" pitchFamily="49" charset="0"/>
              </a:rPr>
              <a:t>p = </a:t>
            </a:r>
            <a:r>
              <a:rPr lang="en-US" sz="2200">
                <a:solidFill>
                  <a:srgbClr val="483D8B"/>
                </a:solidFill>
                <a:latin typeface="Consolas" panose="020B0609020204030204" pitchFamily="49" charset="0"/>
              </a:rPr>
              <a:t>SeparateHead</a:t>
            </a:r>
            <a:r>
              <a:rPr lang="en-US" sz="2200">
                <a:solidFill>
                  <a:srgbClr val="000000"/>
                </a:solidFill>
                <a:latin typeface="Consolas" panose="020B0609020204030204" pitchFamily="49" charset="0"/>
              </a:rPr>
              <a:t>(</a:t>
            </a:r>
            <a:r>
              <a:rPr lang="en-US" sz="2200">
                <a:solidFill>
                  <a:srgbClr val="808080"/>
                </a:solidFill>
                <a:latin typeface="Consolas" panose="020B0609020204030204" pitchFamily="49" charset="0"/>
              </a:rPr>
              <a:t>L</a:t>
            </a:r>
            <a:r>
              <a:rPr lang="en-US" sz="2200">
                <a:solidFill>
                  <a:srgbClr val="000000"/>
                </a:solidFill>
                <a:latin typeface="Consolas" panose="020B0609020204030204" pitchFamily="49" charset="0"/>
              </a:rPr>
              <a:t>);</a:t>
            </a:r>
          </a:p>
          <a:p>
            <a:pPr marL="994410" lvl="4" indent="0">
              <a:buNone/>
            </a:pPr>
            <a:r>
              <a:rPr lang="en-US" sz="2200">
                <a:solidFill>
                  <a:srgbClr val="483D8B"/>
                </a:solidFill>
                <a:latin typeface="Consolas" panose="020B0609020204030204" pitchFamily="49" charset="0"/>
              </a:rPr>
              <a:t>AddTail</a:t>
            </a:r>
            <a:r>
              <a:rPr lang="en-US" sz="2200">
                <a:solidFill>
                  <a:srgbClr val="000000"/>
                </a:solidFill>
                <a:latin typeface="Consolas" panose="020B0609020204030204" pitchFamily="49" charset="0"/>
              </a:rPr>
              <a:t>(</a:t>
            </a:r>
            <a:r>
              <a:rPr lang="en-US" sz="2200">
                <a:solidFill>
                  <a:srgbClr val="808080"/>
                </a:solidFill>
                <a:latin typeface="Consolas" panose="020B0609020204030204" pitchFamily="49" charset="0"/>
              </a:rPr>
              <a:t>L1</a:t>
            </a:r>
            <a:r>
              <a:rPr lang="en-US" sz="2200">
                <a:solidFill>
                  <a:srgbClr val="000000"/>
                </a:solidFill>
                <a:latin typeface="Consolas" panose="020B0609020204030204" pitchFamily="49" charset="0"/>
              </a:rPr>
              <a:t>, p);</a:t>
            </a:r>
          </a:p>
          <a:p>
            <a:pPr marL="994410" lvl="4" indent="0">
              <a:buNone/>
            </a:pPr>
            <a:r>
              <a:rPr lang="en-US" sz="2200">
                <a:solidFill>
                  <a:srgbClr val="0000FF"/>
                </a:solidFill>
                <a:latin typeface="Consolas" panose="020B0609020204030204" pitchFamily="49" charset="0"/>
              </a:rPr>
              <a:t>if</a:t>
            </a:r>
            <a:r>
              <a:rPr lang="en-US" sz="2200">
                <a:solidFill>
                  <a:srgbClr val="000000"/>
                </a:solidFill>
                <a:latin typeface="Consolas" panose="020B0609020204030204" pitchFamily="49" charset="0"/>
              </a:rPr>
              <a:t> (</a:t>
            </a:r>
            <a:r>
              <a:rPr lang="en-US" sz="2200">
                <a:solidFill>
                  <a:srgbClr val="808080"/>
                </a:solidFill>
                <a:latin typeface="Consolas" panose="020B0609020204030204" pitchFamily="49" charset="0"/>
              </a:rPr>
              <a:t>L</a:t>
            </a:r>
            <a:r>
              <a:rPr lang="en-US" sz="2200">
                <a:solidFill>
                  <a:srgbClr val="000000"/>
                </a:solidFill>
                <a:latin typeface="Consolas" panose="020B0609020204030204" pitchFamily="49" charset="0"/>
              </a:rPr>
              <a:t>.</a:t>
            </a:r>
            <a:r>
              <a:rPr lang="en-US" sz="2200">
                <a:solidFill>
                  <a:srgbClr val="8B0000"/>
                </a:solidFill>
                <a:latin typeface="Consolas" panose="020B0609020204030204" pitchFamily="49" charset="0"/>
              </a:rPr>
              <a:t>pHead</a:t>
            </a:r>
            <a:r>
              <a:rPr lang="en-US" sz="2200">
                <a:solidFill>
                  <a:srgbClr val="000000"/>
                </a:solidFill>
                <a:latin typeface="Consolas" panose="020B0609020204030204" pitchFamily="49" charset="0"/>
              </a:rPr>
              <a:t>) {</a:t>
            </a:r>
          </a:p>
          <a:p>
            <a:pPr marL="994410" lvl="4" indent="0">
              <a:buNone/>
            </a:pPr>
            <a:r>
              <a:rPr lang="en-US" sz="2200">
                <a:solidFill>
                  <a:srgbClr val="000000"/>
                </a:solidFill>
                <a:latin typeface="Consolas" panose="020B0609020204030204" pitchFamily="49" charset="0"/>
              </a:rPr>
              <a:t>		p = </a:t>
            </a:r>
            <a:r>
              <a:rPr lang="en-US" sz="2200">
                <a:solidFill>
                  <a:srgbClr val="483D8B"/>
                </a:solidFill>
                <a:latin typeface="Consolas" panose="020B0609020204030204" pitchFamily="49" charset="0"/>
              </a:rPr>
              <a:t>SeparateHead</a:t>
            </a:r>
            <a:r>
              <a:rPr lang="en-US" sz="2200">
                <a:solidFill>
                  <a:srgbClr val="000000"/>
                </a:solidFill>
                <a:latin typeface="Consolas" panose="020B0609020204030204" pitchFamily="49" charset="0"/>
              </a:rPr>
              <a:t>(</a:t>
            </a:r>
            <a:r>
              <a:rPr lang="en-US" sz="2200">
                <a:solidFill>
                  <a:srgbClr val="808080"/>
                </a:solidFill>
                <a:latin typeface="Consolas" panose="020B0609020204030204" pitchFamily="49" charset="0"/>
              </a:rPr>
              <a:t>L</a:t>
            </a:r>
            <a:r>
              <a:rPr lang="en-US" sz="2200">
                <a:solidFill>
                  <a:srgbClr val="000000"/>
                </a:solidFill>
                <a:latin typeface="Consolas" panose="020B0609020204030204" pitchFamily="49" charset="0"/>
              </a:rPr>
              <a:t>);</a:t>
            </a:r>
          </a:p>
          <a:p>
            <a:pPr marL="994410" lvl="4" indent="0">
              <a:buNone/>
            </a:pPr>
            <a:r>
              <a:rPr lang="en-US" sz="2200">
                <a:solidFill>
                  <a:srgbClr val="483D8B"/>
                </a:solidFill>
                <a:latin typeface="Consolas" panose="020B0609020204030204" pitchFamily="49" charset="0"/>
              </a:rPr>
              <a:t>		AddTail</a:t>
            </a:r>
            <a:r>
              <a:rPr lang="en-US" sz="2200">
                <a:solidFill>
                  <a:srgbClr val="000000"/>
                </a:solidFill>
                <a:latin typeface="Consolas" panose="020B0609020204030204" pitchFamily="49" charset="0"/>
              </a:rPr>
              <a:t>(</a:t>
            </a:r>
            <a:r>
              <a:rPr lang="en-US" sz="2200">
                <a:solidFill>
                  <a:srgbClr val="808080"/>
                </a:solidFill>
                <a:latin typeface="Consolas" panose="020B0609020204030204" pitchFamily="49" charset="0"/>
              </a:rPr>
              <a:t>L2</a:t>
            </a:r>
            <a:r>
              <a:rPr lang="en-US" sz="2200">
                <a:solidFill>
                  <a:srgbClr val="000000"/>
                </a:solidFill>
                <a:latin typeface="Consolas" panose="020B0609020204030204" pitchFamily="49" charset="0"/>
              </a:rPr>
              <a:t>, p);</a:t>
            </a:r>
          </a:p>
          <a:p>
            <a:pPr marL="994410" lvl="4" indent="0">
              <a:buNone/>
            </a:pPr>
            <a:r>
              <a:rPr lang="en-US" sz="2200">
                <a:solidFill>
                  <a:srgbClr val="000000"/>
                </a:solidFill>
                <a:latin typeface="Consolas" panose="020B0609020204030204" pitchFamily="49" charset="0"/>
              </a:rPr>
              <a:t>}</a:t>
            </a:r>
          </a:p>
          <a:p>
            <a:pPr marL="514350" lvl="2" indent="0">
              <a:buNone/>
            </a:pPr>
            <a:r>
              <a:rPr lang="en-US">
                <a:solidFill>
                  <a:srgbClr val="000000"/>
                </a:solidFill>
                <a:latin typeface="Consolas" panose="020B0609020204030204" pitchFamily="49" charset="0"/>
              </a:rPr>
              <a:t>}</a:t>
            </a:r>
          </a:p>
          <a:p>
            <a:pPr marL="34290" indent="0">
              <a:buNone/>
            </a:pPr>
            <a:r>
              <a:rPr lang="en-US" sz="2200">
                <a:solidFill>
                  <a:srgbClr val="000000"/>
                </a:solidFill>
                <a:latin typeface="Consolas" panose="020B0609020204030204" pitchFamily="49" charset="0"/>
              </a:rPr>
              <a:t>}</a:t>
            </a:r>
            <a:endParaRPr lang="en-US" sz="2200"/>
          </a:p>
        </p:txBody>
      </p:sp>
      <p:sp>
        <p:nvSpPr>
          <p:cNvPr id="4" name="Footer Placeholder 3"/>
          <p:cNvSpPr>
            <a:spLocks noGrp="1"/>
          </p:cNvSpPr>
          <p:nvPr>
            <p:ph type="ftr" sz="quarter" idx="11"/>
          </p:nvPr>
        </p:nvSpPr>
        <p:spPr/>
        <p:txBody>
          <a:bodyPr/>
          <a:lstStyle/>
          <a:p>
            <a:pPr>
              <a:defRPr/>
            </a:pPr>
            <a:r>
              <a:rPr lang="en-US"/>
              <a:t>DSA</a:t>
            </a:r>
          </a:p>
        </p:txBody>
      </p:sp>
      <p:sp>
        <p:nvSpPr>
          <p:cNvPr id="5" name="Slide Number Placeholder 4"/>
          <p:cNvSpPr>
            <a:spLocks noGrp="1"/>
          </p:cNvSpPr>
          <p:nvPr>
            <p:ph type="sldNum" sz="quarter" idx="12"/>
          </p:nvPr>
        </p:nvSpPr>
        <p:spPr/>
        <p:txBody>
          <a:bodyPr/>
          <a:lstStyle/>
          <a:p>
            <a:pPr>
              <a:defRPr/>
            </a:pPr>
            <a:fld id="{9341A368-4C28-4393-9F29-3C50F2E74AB6}" type="slidenum">
              <a:rPr lang="en-US" smtClean="0"/>
              <a:pPr>
                <a:defRPr/>
              </a:pPr>
              <a:t>75</a:t>
            </a:fld>
            <a:endParaRPr lang="en-US"/>
          </a:p>
        </p:txBody>
      </p:sp>
    </p:spTree>
    <p:extLst>
      <p:ext uri="{BB962C8B-B14F-4D97-AF65-F5344CB8AC3E}">
        <p14:creationId xmlns:p14="http://schemas.microsoft.com/office/powerpoint/2010/main" val="3728286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Merge Sort: Code C/C++ (tt)</a:t>
            </a:r>
          </a:p>
        </p:txBody>
      </p:sp>
      <p:sp>
        <p:nvSpPr>
          <p:cNvPr id="3" name="Content Placeholder 2"/>
          <p:cNvSpPr>
            <a:spLocks noGrp="1"/>
          </p:cNvSpPr>
          <p:nvPr>
            <p:ph idx="1"/>
          </p:nvPr>
        </p:nvSpPr>
        <p:spPr/>
        <p:txBody>
          <a:bodyPr>
            <a:noAutofit/>
          </a:bodyPr>
          <a:lstStyle/>
          <a:p>
            <a:pPr marL="34290" indent="0">
              <a:buNone/>
            </a:pPr>
            <a:r>
              <a:rPr lang="en-US" sz="1800">
                <a:solidFill>
                  <a:srgbClr val="0000FF"/>
                </a:solidFill>
                <a:latin typeface="Consolas" panose="020B0609020204030204" pitchFamily="49" charset="0"/>
              </a:rPr>
              <a:t>void</a:t>
            </a:r>
            <a:r>
              <a:rPr lang="en-US" sz="1800">
                <a:solidFill>
                  <a:srgbClr val="000000"/>
                </a:solidFill>
                <a:latin typeface="Consolas" panose="020B0609020204030204" pitchFamily="49" charset="0"/>
              </a:rPr>
              <a:t> </a:t>
            </a:r>
            <a:r>
              <a:rPr lang="en-US" sz="1800">
                <a:solidFill>
                  <a:srgbClr val="483D8B"/>
                </a:solidFill>
                <a:latin typeface="Consolas" panose="020B0609020204030204" pitchFamily="49" charset="0"/>
              </a:rPr>
              <a:t>Merge</a:t>
            </a:r>
            <a:r>
              <a:rPr lang="en-US" sz="1800">
                <a:solidFill>
                  <a:srgbClr val="000000"/>
                </a:solidFill>
                <a:latin typeface="Consolas" panose="020B0609020204030204" pitchFamily="49" charset="0"/>
              </a:rPr>
              <a:t>(</a:t>
            </a:r>
            <a:r>
              <a:rPr lang="en-US" sz="1800">
                <a:solidFill>
                  <a:srgbClr val="008B8B"/>
                </a:solidFill>
                <a:latin typeface="Consolas" panose="020B0609020204030204" pitchFamily="49" charset="0"/>
              </a:rPr>
              <a:t>LIST</a:t>
            </a:r>
            <a:r>
              <a:rPr lang="en-US" sz="1800">
                <a:solidFill>
                  <a:srgbClr val="000000"/>
                </a:solidFill>
                <a:latin typeface="Consolas" panose="020B0609020204030204" pitchFamily="49" charset="0"/>
              </a:rPr>
              <a:t> &amp;</a:t>
            </a:r>
            <a:r>
              <a:rPr lang="en-US" sz="1800">
                <a:solidFill>
                  <a:srgbClr val="808080"/>
                </a:solidFill>
                <a:latin typeface="Consolas" panose="020B0609020204030204" pitchFamily="49" charset="0"/>
              </a:rPr>
              <a:t>L</a:t>
            </a:r>
            <a:r>
              <a:rPr lang="en-US" sz="1800">
                <a:solidFill>
                  <a:srgbClr val="000000"/>
                </a:solidFill>
                <a:latin typeface="Consolas" panose="020B0609020204030204" pitchFamily="49" charset="0"/>
              </a:rPr>
              <a:t>, </a:t>
            </a:r>
            <a:r>
              <a:rPr lang="en-US" sz="1800">
                <a:solidFill>
                  <a:srgbClr val="008B8B"/>
                </a:solidFill>
                <a:latin typeface="Consolas" panose="020B0609020204030204" pitchFamily="49" charset="0"/>
              </a:rPr>
              <a:t>LIST</a:t>
            </a:r>
            <a:r>
              <a:rPr lang="en-US" sz="1800">
                <a:solidFill>
                  <a:srgbClr val="000000"/>
                </a:solidFill>
                <a:latin typeface="Consolas" panose="020B0609020204030204" pitchFamily="49" charset="0"/>
              </a:rPr>
              <a:t> &amp;</a:t>
            </a:r>
            <a:r>
              <a:rPr lang="en-US" sz="1800">
                <a:solidFill>
                  <a:srgbClr val="808080"/>
                </a:solidFill>
                <a:latin typeface="Consolas" panose="020B0609020204030204" pitchFamily="49" charset="0"/>
              </a:rPr>
              <a:t>L1</a:t>
            </a:r>
            <a:r>
              <a:rPr lang="en-US" sz="1800">
                <a:solidFill>
                  <a:srgbClr val="000000"/>
                </a:solidFill>
                <a:latin typeface="Consolas" panose="020B0609020204030204" pitchFamily="49" charset="0"/>
              </a:rPr>
              <a:t>, </a:t>
            </a:r>
            <a:r>
              <a:rPr lang="en-US" sz="1800">
                <a:solidFill>
                  <a:srgbClr val="008B8B"/>
                </a:solidFill>
                <a:latin typeface="Consolas" panose="020B0609020204030204" pitchFamily="49" charset="0"/>
              </a:rPr>
              <a:t>LIST</a:t>
            </a:r>
            <a:r>
              <a:rPr lang="en-US" sz="1800">
                <a:solidFill>
                  <a:srgbClr val="000000"/>
                </a:solidFill>
                <a:latin typeface="Consolas" panose="020B0609020204030204" pitchFamily="49" charset="0"/>
              </a:rPr>
              <a:t>&amp; </a:t>
            </a:r>
            <a:r>
              <a:rPr lang="en-US" sz="1800">
                <a:solidFill>
                  <a:srgbClr val="808080"/>
                </a:solidFill>
                <a:latin typeface="Consolas" panose="020B0609020204030204" pitchFamily="49" charset="0"/>
              </a:rPr>
              <a:t>L2</a:t>
            </a:r>
            <a:r>
              <a:rPr lang="en-US" sz="1800">
                <a:solidFill>
                  <a:srgbClr val="000000"/>
                </a:solidFill>
                <a:latin typeface="Consolas" panose="020B0609020204030204" pitchFamily="49" charset="0"/>
              </a:rPr>
              <a:t>) {</a:t>
            </a:r>
          </a:p>
          <a:p>
            <a:pPr marL="514350" lvl="2" indent="0">
              <a:buNone/>
            </a:pPr>
            <a:r>
              <a:rPr lang="en-US" sz="1800">
                <a:solidFill>
                  <a:srgbClr val="008B8B"/>
                </a:solidFill>
                <a:latin typeface="Consolas" panose="020B0609020204030204" pitchFamily="49" charset="0"/>
              </a:rPr>
              <a:t>NODE</a:t>
            </a:r>
            <a:r>
              <a:rPr lang="en-US" sz="1800">
                <a:solidFill>
                  <a:srgbClr val="000000"/>
                </a:solidFill>
                <a:latin typeface="Consolas" panose="020B0609020204030204" pitchFamily="49" charset="0"/>
              </a:rPr>
              <a:t> *p;</a:t>
            </a:r>
          </a:p>
          <a:p>
            <a:pPr marL="514350" lvl="2" indent="0">
              <a:buNone/>
            </a:pPr>
            <a:r>
              <a:rPr lang="en-US" sz="1800">
                <a:solidFill>
                  <a:srgbClr val="483D8B"/>
                </a:solidFill>
                <a:latin typeface="Consolas" panose="020B0609020204030204" pitchFamily="49" charset="0"/>
              </a:rPr>
              <a:t>CreateEmptyList</a:t>
            </a:r>
            <a:r>
              <a:rPr lang="en-US" sz="1800">
                <a:solidFill>
                  <a:srgbClr val="000000"/>
                </a:solidFill>
                <a:latin typeface="Consolas" panose="020B0609020204030204" pitchFamily="49" charset="0"/>
              </a:rPr>
              <a:t>(</a:t>
            </a:r>
            <a:r>
              <a:rPr lang="en-US" sz="1800">
                <a:solidFill>
                  <a:srgbClr val="808080"/>
                </a:solidFill>
                <a:latin typeface="Consolas" panose="020B0609020204030204" pitchFamily="49" charset="0"/>
              </a:rPr>
              <a:t>L</a:t>
            </a:r>
            <a:r>
              <a:rPr lang="en-US" sz="1800">
                <a:solidFill>
                  <a:srgbClr val="000000"/>
                </a:solidFill>
                <a:latin typeface="Consolas" panose="020B0609020204030204" pitchFamily="49" charset="0"/>
              </a:rPr>
              <a:t>);</a:t>
            </a:r>
          </a:p>
          <a:p>
            <a:pPr marL="514350" lvl="2" indent="0">
              <a:buNone/>
            </a:pPr>
            <a:r>
              <a:rPr lang="en-US" sz="1800">
                <a:solidFill>
                  <a:srgbClr val="0000FF"/>
                </a:solidFill>
                <a:latin typeface="Consolas" panose="020B0609020204030204" pitchFamily="49" charset="0"/>
              </a:rPr>
              <a:t>while</a:t>
            </a:r>
            <a:r>
              <a:rPr lang="en-US" sz="1800">
                <a:solidFill>
                  <a:srgbClr val="000000"/>
                </a:solidFill>
                <a:latin typeface="Consolas" panose="020B0609020204030204" pitchFamily="49" charset="0"/>
              </a:rPr>
              <a:t> (</a:t>
            </a:r>
            <a:r>
              <a:rPr lang="en-US" sz="1800">
                <a:solidFill>
                  <a:srgbClr val="808080"/>
                </a:solidFill>
                <a:latin typeface="Consolas" panose="020B0609020204030204" pitchFamily="49" charset="0"/>
              </a:rPr>
              <a:t>L1</a:t>
            </a:r>
            <a:r>
              <a:rPr lang="en-US" sz="1800">
                <a:solidFill>
                  <a:srgbClr val="000000"/>
                </a:solidFill>
                <a:latin typeface="Consolas" panose="020B0609020204030204" pitchFamily="49" charset="0"/>
              </a:rPr>
              <a:t>.</a:t>
            </a:r>
            <a:r>
              <a:rPr lang="en-US" sz="1800">
                <a:solidFill>
                  <a:srgbClr val="8B0000"/>
                </a:solidFill>
                <a:latin typeface="Consolas" panose="020B0609020204030204" pitchFamily="49" charset="0"/>
              </a:rPr>
              <a:t>pHead</a:t>
            </a:r>
            <a:r>
              <a:rPr lang="en-US" sz="1800">
                <a:solidFill>
                  <a:srgbClr val="000000"/>
                </a:solidFill>
                <a:latin typeface="Consolas" panose="020B0609020204030204" pitchFamily="49" charset="0"/>
              </a:rPr>
              <a:t>!=</a:t>
            </a:r>
            <a:r>
              <a:rPr lang="en-US" sz="1800">
                <a:solidFill>
                  <a:srgbClr val="6F008A"/>
                </a:solidFill>
                <a:latin typeface="Consolas" panose="020B0609020204030204" pitchFamily="49" charset="0"/>
              </a:rPr>
              <a:t>NULL</a:t>
            </a:r>
            <a:r>
              <a:rPr lang="en-US" sz="1800">
                <a:solidFill>
                  <a:srgbClr val="000000"/>
                </a:solidFill>
                <a:latin typeface="Consolas" panose="020B0609020204030204" pitchFamily="49" charset="0"/>
              </a:rPr>
              <a:t> || </a:t>
            </a:r>
            <a:r>
              <a:rPr lang="en-US" sz="1800">
                <a:solidFill>
                  <a:srgbClr val="808080"/>
                </a:solidFill>
                <a:latin typeface="Consolas" panose="020B0609020204030204" pitchFamily="49" charset="0"/>
              </a:rPr>
              <a:t>L2</a:t>
            </a:r>
            <a:r>
              <a:rPr lang="en-US" sz="1800">
                <a:solidFill>
                  <a:srgbClr val="000000"/>
                </a:solidFill>
                <a:latin typeface="Consolas" panose="020B0609020204030204" pitchFamily="49" charset="0"/>
              </a:rPr>
              <a:t>.</a:t>
            </a:r>
            <a:r>
              <a:rPr lang="en-US" sz="1800">
                <a:solidFill>
                  <a:srgbClr val="8B0000"/>
                </a:solidFill>
                <a:latin typeface="Consolas" panose="020B0609020204030204" pitchFamily="49" charset="0"/>
              </a:rPr>
              <a:t>pTail</a:t>
            </a:r>
            <a:r>
              <a:rPr lang="en-US" sz="1800">
                <a:solidFill>
                  <a:srgbClr val="000000"/>
                </a:solidFill>
                <a:latin typeface="Consolas" panose="020B0609020204030204" pitchFamily="49" charset="0"/>
              </a:rPr>
              <a:t>!=</a:t>
            </a:r>
            <a:r>
              <a:rPr lang="en-US" sz="1800">
                <a:solidFill>
                  <a:srgbClr val="6F008A"/>
                </a:solidFill>
                <a:latin typeface="Consolas" panose="020B0609020204030204" pitchFamily="49" charset="0"/>
              </a:rPr>
              <a:t>NULL</a:t>
            </a:r>
            <a:r>
              <a:rPr lang="en-US" sz="1800">
                <a:solidFill>
                  <a:srgbClr val="000000"/>
                </a:solidFill>
                <a:latin typeface="Consolas" panose="020B0609020204030204" pitchFamily="49" charset="0"/>
              </a:rPr>
              <a:t>) {</a:t>
            </a:r>
          </a:p>
          <a:p>
            <a:pPr marL="994410" lvl="4" indent="0">
              <a:buNone/>
            </a:pPr>
            <a:r>
              <a:rPr lang="en-US" sz="1800">
                <a:solidFill>
                  <a:srgbClr val="0000FF"/>
                </a:solidFill>
                <a:latin typeface="Consolas" panose="020B0609020204030204" pitchFamily="49" charset="0"/>
              </a:rPr>
              <a:t>if</a:t>
            </a:r>
            <a:r>
              <a:rPr lang="en-US" sz="1800">
                <a:solidFill>
                  <a:srgbClr val="000000"/>
                </a:solidFill>
                <a:latin typeface="Consolas" panose="020B0609020204030204" pitchFamily="49" charset="0"/>
              </a:rPr>
              <a:t> ( </a:t>
            </a:r>
            <a:r>
              <a:rPr lang="en-US" sz="1800">
                <a:solidFill>
                  <a:srgbClr val="808080"/>
                </a:solidFill>
                <a:latin typeface="Consolas" panose="020B0609020204030204" pitchFamily="49" charset="0"/>
              </a:rPr>
              <a:t>L2</a:t>
            </a:r>
            <a:r>
              <a:rPr lang="en-US" sz="1800">
                <a:solidFill>
                  <a:srgbClr val="000000"/>
                </a:solidFill>
                <a:latin typeface="Consolas" panose="020B0609020204030204" pitchFamily="49" charset="0"/>
              </a:rPr>
              <a:t>.</a:t>
            </a:r>
            <a:r>
              <a:rPr lang="en-US" sz="1800">
                <a:solidFill>
                  <a:srgbClr val="8B0000"/>
                </a:solidFill>
                <a:latin typeface="Consolas" panose="020B0609020204030204" pitchFamily="49" charset="0"/>
              </a:rPr>
              <a:t>pHead</a:t>
            </a:r>
            <a:r>
              <a:rPr lang="en-US" sz="1800">
                <a:solidFill>
                  <a:srgbClr val="000000"/>
                </a:solidFill>
                <a:latin typeface="Consolas" panose="020B0609020204030204" pitchFamily="49" charset="0"/>
              </a:rPr>
              <a:t> == </a:t>
            </a:r>
            <a:r>
              <a:rPr lang="en-US" sz="1800">
                <a:solidFill>
                  <a:srgbClr val="6F008A"/>
                </a:solidFill>
                <a:latin typeface="Consolas" panose="020B0609020204030204" pitchFamily="49" charset="0"/>
              </a:rPr>
              <a:t>NULL</a:t>
            </a:r>
            <a:r>
              <a:rPr lang="en-US" sz="1800">
                <a:solidFill>
                  <a:srgbClr val="000000"/>
                </a:solidFill>
                <a:latin typeface="Consolas" panose="020B0609020204030204" pitchFamily="49" charset="0"/>
              </a:rPr>
              <a:t> ||(</a:t>
            </a:r>
            <a:r>
              <a:rPr lang="en-US" sz="1800">
                <a:solidFill>
                  <a:srgbClr val="808080"/>
                </a:solidFill>
                <a:latin typeface="Consolas" panose="020B0609020204030204" pitchFamily="49" charset="0"/>
              </a:rPr>
              <a:t>L1</a:t>
            </a:r>
            <a:r>
              <a:rPr lang="en-US" sz="1800">
                <a:solidFill>
                  <a:srgbClr val="000000"/>
                </a:solidFill>
                <a:latin typeface="Consolas" panose="020B0609020204030204" pitchFamily="49" charset="0"/>
              </a:rPr>
              <a:t>.</a:t>
            </a:r>
            <a:r>
              <a:rPr lang="en-US" sz="1800">
                <a:solidFill>
                  <a:srgbClr val="8B0000"/>
                </a:solidFill>
                <a:latin typeface="Consolas" panose="020B0609020204030204" pitchFamily="49" charset="0"/>
              </a:rPr>
              <a:t>pHead</a:t>
            </a:r>
            <a:r>
              <a:rPr lang="en-US" sz="1800">
                <a:solidFill>
                  <a:srgbClr val="000000"/>
                </a:solidFill>
                <a:latin typeface="Consolas" panose="020B0609020204030204" pitchFamily="49" charset="0"/>
              </a:rPr>
              <a:t> != </a:t>
            </a:r>
            <a:r>
              <a:rPr lang="en-US" sz="1800">
                <a:solidFill>
                  <a:srgbClr val="6F008A"/>
                </a:solidFill>
                <a:latin typeface="Consolas" panose="020B0609020204030204" pitchFamily="49" charset="0"/>
              </a:rPr>
              <a:t>NULL</a:t>
            </a:r>
            <a:r>
              <a:rPr lang="en-US" sz="1800">
                <a:solidFill>
                  <a:srgbClr val="000000"/>
                </a:solidFill>
                <a:latin typeface="Consolas" panose="020B0609020204030204" pitchFamily="49" charset="0"/>
              </a:rPr>
              <a:t> &amp;&amp; </a:t>
            </a:r>
            <a:r>
              <a:rPr lang="en-US" sz="1800">
                <a:solidFill>
                  <a:srgbClr val="808080"/>
                </a:solidFill>
                <a:latin typeface="Consolas" panose="020B0609020204030204" pitchFamily="49" charset="0"/>
              </a:rPr>
              <a:t>L1</a:t>
            </a:r>
            <a:r>
              <a:rPr lang="en-US" sz="1800">
                <a:solidFill>
                  <a:srgbClr val="000000"/>
                </a:solidFill>
                <a:latin typeface="Consolas" panose="020B0609020204030204" pitchFamily="49" charset="0"/>
              </a:rPr>
              <a:t>.</a:t>
            </a:r>
            <a:r>
              <a:rPr lang="en-US" sz="1800">
                <a:solidFill>
                  <a:srgbClr val="8B0000"/>
                </a:solidFill>
                <a:latin typeface="Consolas" panose="020B0609020204030204" pitchFamily="49" charset="0"/>
              </a:rPr>
              <a:t>pHead</a:t>
            </a:r>
            <a:r>
              <a:rPr lang="en-US" sz="1800">
                <a:solidFill>
                  <a:srgbClr val="000000"/>
                </a:solidFill>
                <a:latin typeface="Consolas" panose="020B0609020204030204" pitchFamily="49" charset="0"/>
              </a:rPr>
              <a:t>-&gt;</a:t>
            </a:r>
            <a:r>
              <a:rPr lang="en-US" sz="1800">
                <a:solidFill>
                  <a:srgbClr val="8B0000"/>
                </a:solidFill>
                <a:latin typeface="Consolas" panose="020B0609020204030204" pitchFamily="49" charset="0"/>
              </a:rPr>
              <a:t>info</a:t>
            </a:r>
            <a:r>
              <a:rPr lang="en-US" sz="1800">
                <a:solidFill>
                  <a:srgbClr val="000000"/>
                </a:solidFill>
                <a:latin typeface="Consolas" panose="020B0609020204030204" pitchFamily="49" charset="0"/>
              </a:rPr>
              <a:t> &lt; </a:t>
            </a:r>
            <a:r>
              <a:rPr lang="en-US" sz="1800">
                <a:solidFill>
                  <a:srgbClr val="808080"/>
                </a:solidFill>
                <a:latin typeface="Consolas" panose="020B0609020204030204" pitchFamily="49" charset="0"/>
              </a:rPr>
              <a:t>L2</a:t>
            </a:r>
            <a:r>
              <a:rPr lang="en-US" sz="1800">
                <a:solidFill>
                  <a:srgbClr val="000000"/>
                </a:solidFill>
                <a:latin typeface="Consolas" panose="020B0609020204030204" pitchFamily="49" charset="0"/>
              </a:rPr>
              <a:t>.</a:t>
            </a:r>
            <a:r>
              <a:rPr lang="en-US" sz="1800">
                <a:solidFill>
                  <a:srgbClr val="8B0000"/>
                </a:solidFill>
                <a:latin typeface="Consolas" panose="020B0609020204030204" pitchFamily="49" charset="0"/>
              </a:rPr>
              <a:t>pHead</a:t>
            </a:r>
            <a:r>
              <a:rPr lang="en-US" sz="1800">
                <a:solidFill>
                  <a:srgbClr val="000000"/>
                </a:solidFill>
                <a:latin typeface="Consolas" panose="020B0609020204030204" pitchFamily="49" charset="0"/>
              </a:rPr>
              <a:t>-&gt;</a:t>
            </a:r>
            <a:r>
              <a:rPr lang="en-US" sz="1800">
                <a:solidFill>
                  <a:srgbClr val="8B0000"/>
                </a:solidFill>
                <a:latin typeface="Consolas" panose="020B0609020204030204" pitchFamily="49" charset="0"/>
              </a:rPr>
              <a:t>info</a:t>
            </a:r>
            <a:r>
              <a:rPr lang="en-US" sz="1800">
                <a:solidFill>
                  <a:srgbClr val="000000"/>
                </a:solidFill>
                <a:latin typeface="Consolas" panose="020B0609020204030204" pitchFamily="49" charset="0"/>
              </a:rPr>
              <a:t>) ) {</a:t>
            </a:r>
          </a:p>
          <a:p>
            <a:pPr marL="1474470" lvl="6" indent="0">
              <a:buNone/>
            </a:pPr>
            <a:r>
              <a:rPr lang="en-US" sz="1800">
                <a:solidFill>
                  <a:srgbClr val="000000"/>
                </a:solidFill>
                <a:latin typeface="Consolas" panose="020B0609020204030204" pitchFamily="49" charset="0"/>
              </a:rPr>
              <a:t>p = </a:t>
            </a:r>
            <a:r>
              <a:rPr lang="en-US" sz="1800">
                <a:solidFill>
                  <a:srgbClr val="483D8B"/>
                </a:solidFill>
                <a:latin typeface="Consolas" panose="020B0609020204030204" pitchFamily="49" charset="0"/>
              </a:rPr>
              <a:t>SeparateHead</a:t>
            </a:r>
            <a:r>
              <a:rPr lang="en-US" sz="1800">
                <a:solidFill>
                  <a:srgbClr val="000000"/>
                </a:solidFill>
                <a:latin typeface="Consolas" panose="020B0609020204030204" pitchFamily="49" charset="0"/>
              </a:rPr>
              <a:t>(</a:t>
            </a:r>
            <a:r>
              <a:rPr lang="en-US" sz="1800">
                <a:solidFill>
                  <a:srgbClr val="808080"/>
                </a:solidFill>
                <a:latin typeface="Consolas" panose="020B0609020204030204" pitchFamily="49" charset="0"/>
              </a:rPr>
              <a:t>L1</a:t>
            </a:r>
            <a:r>
              <a:rPr lang="en-US" sz="1800">
                <a:solidFill>
                  <a:srgbClr val="000000"/>
                </a:solidFill>
                <a:latin typeface="Consolas" panose="020B0609020204030204" pitchFamily="49" charset="0"/>
              </a:rPr>
              <a:t>);</a:t>
            </a:r>
          </a:p>
          <a:p>
            <a:pPr marL="1474470" lvl="6" indent="0">
              <a:buNone/>
            </a:pPr>
            <a:r>
              <a:rPr lang="en-US" sz="1800">
                <a:solidFill>
                  <a:srgbClr val="483D8B"/>
                </a:solidFill>
                <a:latin typeface="Consolas" panose="020B0609020204030204" pitchFamily="49" charset="0"/>
              </a:rPr>
              <a:t>AddTail</a:t>
            </a:r>
            <a:r>
              <a:rPr lang="en-US" sz="1800">
                <a:solidFill>
                  <a:srgbClr val="000000"/>
                </a:solidFill>
                <a:latin typeface="Consolas" panose="020B0609020204030204" pitchFamily="49" charset="0"/>
              </a:rPr>
              <a:t>(</a:t>
            </a:r>
            <a:r>
              <a:rPr lang="en-US" sz="1800">
                <a:solidFill>
                  <a:srgbClr val="808080"/>
                </a:solidFill>
                <a:latin typeface="Consolas" panose="020B0609020204030204" pitchFamily="49" charset="0"/>
              </a:rPr>
              <a:t>L</a:t>
            </a:r>
            <a:r>
              <a:rPr lang="en-US" sz="1800">
                <a:solidFill>
                  <a:srgbClr val="000000"/>
                </a:solidFill>
                <a:latin typeface="Consolas" panose="020B0609020204030204" pitchFamily="49" charset="0"/>
              </a:rPr>
              <a:t>, p);</a:t>
            </a:r>
          </a:p>
          <a:p>
            <a:pPr marL="994410" lvl="4" indent="0">
              <a:buNone/>
            </a:pPr>
            <a:r>
              <a:rPr lang="en-US" sz="1800">
                <a:solidFill>
                  <a:srgbClr val="000000"/>
                </a:solidFill>
                <a:latin typeface="Consolas" panose="020B0609020204030204" pitchFamily="49" charset="0"/>
              </a:rPr>
              <a:t>}</a:t>
            </a:r>
          </a:p>
          <a:p>
            <a:pPr marL="994410" lvl="4" indent="0">
              <a:buNone/>
            </a:pPr>
            <a:r>
              <a:rPr lang="en-US" sz="1800">
                <a:solidFill>
                  <a:srgbClr val="0000FF"/>
                </a:solidFill>
                <a:latin typeface="Consolas" panose="020B0609020204030204" pitchFamily="49" charset="0"/>
              </a:rPr>
              <a:t>else</a:t>
            </a:r>
            <a:r>
              <a:rPr lang="en-US" sz="1800">
                <a:solidFill>
                  <a:srgbClr val="000000"/>
                </a:solidFill>
                <a:latin typeface="Consolas" panose="020B0609020204030204" pitchFamily="49" charset="0"/>
              </a:rPr>
              <a:t> {</a:t>
            </a:r>
          </a:p>
          <a:p>
            <a:pPr marL="1474470" lvl="6" indent="0">
              <a:buNone/>
            </a:pPr>
            <a:r>
              <a:rPr lang="en-US" sz="1800">
                <a:solidFill>
                  <a:srgbClr val="000000"/>
                </a:solidFill>
                <a:latin typeface="Consolas" panose="020B0609020204030204" pitchFamily="49" charset="0"/>
              </a:rPr>
              <a:t>p = </a:t>
            </a:r>
            <a:r>
              <a:rPr lang="en-US" sz="1800">
                <a:solidFill>
                  <a:srgbClr val="483D8B"/>
                </a:solidFill>
                <a:latin typeface="Consolas" panose="020B0609020204030204" pitchFamily="49" charset="0"/>
              </a:rPr>
              <a:t>SeparateHead</a:t>
            </a:r>
            <a:r>
              <a:rPr lang="en-US" sz="1800">
                <a:solidFill>
                  <a:srgbClr val="000000"/>
                </a:solidFill>
                <a:latin typeface="Consolas" panose="020B0609020204030204" pitchFamily="49" charset="0"/>
              </a:rPr>
              <a:t>(</a:t>
            </a:r>
            <a:r>
              <a:rPr lang="en-US" sz="1800">
                <a:solidFill>
                  <a:srgbClr val="808080"/>
                </a:solidFill>
                <a:latin typeface="Consolas" panose="020B0609020204030204" pitchFamily="49" charset="0"/>
              </a:rPr>
              <a:t>L2</a:t>
            </a:r>
            <a:r>
              <a:rPr lang="en-US" sz="1800">
                <a:solidFill>
                  <a:srgbClr val="000000"/>
                </a:solidFill>
                <a:latin typeface="Consolas" panose="020B0609020204030204" pitchFamily="49" charset="0"/>
              </a:rPr>
              <a:t>);</a:t>
            </a:r>
          </a:p>
          <a:p>
            <a:pPr marL="1474470" lvl="6" indent="0">
              <a:buNone/>
            </a:pPr>
            <a:r>
              <a:rPr lang="en-US" sz="1800">
                <a:solidFill>
                  <a:srgbClr val="483D8B"/>
                </a:solidFill>
                <a:latin typeface="Consolas" panose="020B0609020204030204" pitchFamily="49" charset="0"/>
              </a:rPr>
              <a:t>AddTail</a:t>
            </a:r>
            <a:r>
              <a:rPr lang="en-US" sz="1800">
                <a:solidFill>
                  <a:srgbClr val="000000"/>
                </a:solidFill>
                <a:latin typeface="Consolas" panose="020B0609020204030204" pitchFamily="49" charset="0"/>
              </a:rPr>
              <a:t>(</a:t>
            </a:r>
            <a:r>
              <a:rPr lang="en-US" sz="1800">
                <a:solidFill>
                  <a:srgbClr val="808080"/>
                </a:solidFill>
                <a:latin typeface="Consolas" panose="020B0609020204030204" pitchFamily="49" charset="0"/>
              </a:rPr>
              <a:t>L</a:t>
            </a:r>
            <a:r>
              <a:rPr lang="en-US" sz="1800">
                <a:solidFill>
                  <a:srgbClr val="000000"/>
                </a:solidFill>
                <a:latin typeface="Consolas" panose="020B0609020204030204" pitchFamily="49" charset="0"/>
              </a:rPr>
              <a:t>, p);</a:t>
            </a:r>
          </a:p>
          <a:p>
            <a:pPr marL="994410" lvl="4" indent="0">
              <a:buNone/>
            </a:pPr>
            <a:r>
              <a:rPr lang="en-US" sz="1800">
                <a:solidFill>
                  <a:srgbClr val="000000"/>
                </a:solidFill>
                <a:latin typeface="Consolas" panose="020B0609020204030204" pitchFamily="49" charset="0"/>
              </a:rPr>
              <a:t>}</a:t>
            </a:r>
          </a:p>
          <a:p>
            <a:pPr marL="514350" lvl="2" indent="0">
              <a:buNone/>
            </a:pPr>
            <a:r>
              <a:rPr lang="en-US" sz="1800">
                <a:solidFill>
                  <a:srgbClr val="000000"/>
                </a:solidFill>
                <a:latin typeface="Consolas" panose="020B0609020204030204" pitchFamily="49" charset="0"/>
              </a:rPr>
              <a:t>}</a:t>
            </a:r>
          </a:p>
          <a:p>
            <a:pPr marL="34290" indent="0">
              <a:buNone/>
            </a:pPr>
            <a:r>
              <a:rPr lang="en-US" sz="1800">
                <a:solidFill>
                  <a:srgbClr val="000000"/>
                </a:solidFill>
                <a:latin typeface="Consolas" panose="020B0609020204030204" pitchFamily="49" charset="0"/>
              </a:rPr>
              <a:t>}</a:t>
            </a:r>
            <a:endParaRPr lang="en-US" sz="1800"/>
          </a:p>
        </p:txBody>
      </p:sp>
      <p:sp>
        <p:nvSpPr>
          <p:cNvPr id="4" name="Footer Placeholder 3"/>
          <p:cNvSpPr>
            <a:spLocks noGrp="1"/>
          </p:cNvSpPr>
          <p:nvPr>
            <p:ph type="ftr" sz="quarter" idx="11"/>
          </p:nvPr>
        </p:nvSpPr>
        <p:spPr/>
        <p:txBody>
          <a:bodyPr/>
          <a:lstStyle/>
          <a:p>
            <a:pPr>
              <a:defRPr/>
            </a:pPr>
            <a:r>
              <a:rPr lang="en-US"/>
              <a:t>DSA</a:t>
            </a:r>
          </a:p>
        </p:txBody>
      </p:sp>
      <p:sp>
        <p:nvSpPr>
          <p:cNvPr id="5" name="Slide Number Placeholder 4"/>
          <p:cNvSpPr>
            <a:spLocks noGrp="1"/>
          </p:cNvSpPr>
          <p:nvPr>
            <p:ph type="sldNum" sz="quarter" idx="12"/>
          </p:nvPr>
        </p:nvSpPr>
        <p:spPr/>
        <p:txBody>
          <a:bodyPr/>
          <a:lstStyle/>
          <a:p>
            <a:pPr>
              <a:defRPr/>
            </a:pPr>
            <a:fld id="{9341A368-4C28-4393-9F29-3C50F2E74AB6}" type="slidenum">
              <a:rPr lang="en-US" smtClean="0"/>
              <a:pPr>
                <a:defRPr/>
              </a:pPr>
              <a:t>76</a:t>
            </a:fld>
            <a:endParaRPr lang="en-US"/>
          </a:p>
        </p:txBody>
      </p:sp>
    </p:spTree>
    <p:extLst>
      <p:ext uri="{BB962C8B-B14F-4D97-AF65-F5344CB8AC3E}">
        <p14:creationId xmlns:p14="http://schemas.microsoft.com/office/powerpoint/2010/main" val="2135376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Sử dụng danh sách trong hàm main?</a:t>
            </a:r>
          </a:p>
        </p:txBody>
      </p:sp>
      <p:sp>
        <p:nvSpPr>
          <p:cNvPr id="3" name="Content Placeholder 2"/>
          <p:cNvSpPr>
            <a:spLocks noGrp="1"/>
          </p:cNvSpPr>
          <p:nvPr>
            <p:ph idx="1"/>
          </p:nvPr>
        </p:nvSpPr>
        <p:spPr/>
        <p:txBody>
          <a:bodyPr>
            <a:noAutofit/>
          </a:bodyPr>
          <a:lstStyle/>
          <a:p>
            <a:pPr marL="34290" indent="0">
              <a:lnSpc>
                <a:spcPct val="100000"/>
              </a:lnSpc>
              <a:spcBef>
                <a:spcPts val="0"/>
              </a:spcBef>
              <a:buNone/>
            </a:pP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a:t>
            </a:r>
            <a:r>
              <a:rPr lang="en-US" sz="1600">
                <a:solidFill>
                  <a:srgbClr val="483D8B"/>
                </a:solidFill>
                <a:latin typeface="Consolas" panose="020B0609020204030204" pitchFamily="49" charset="0"/>
              </a:rPr>
              <a:t>main</a:t>
            </a:r>
            <a:r>
              <a:rPr lang="en-US" sz="1600">
                <a:solidFill>
                  <a:srgbClr val="000000"/>
                </a:solidFill>
                <a:latin typeface="Consolas" panose="020B0609020204030204" pitchFamily="49" charset="0"/>
              </a:rPr>
              <a:t>() {</a:t>
            </a:r>
          </a:p>
          <a:p>
            <a:pPr marL="514350" lvl="2" indent="0">
              <a:lnSpc>
                <a:spcPct val="100000"/>
              </a:lnSpc>
              <a:spcBef>
                <a:spcPts val="0"/>
              </a:spcBef>
              <a:buNone/>
            </a:pPr>
            <a:r>
              <a:rPr lang="en-US" sz="1600">
                <a:solidFill>
                  <a:srgbClr val="008B8B"/>
                </a:solidFill>
                <a:latin typeface="Consolas" panose="020B0609020204030204" pitchFamily="49" charset="0"/>
              </a:rPr>
              <a:t>LIST</a:t>
            </a:r>
            <a:r>
              <a:rPr lang="en-US" sz="1600">
                <a:solidFill>
                  <a:srgbClr val="000000"/>
                </a:solidFill>
                <a:latin typeface="Consolas" panose="020B0609020204030204" pitchFamily="49" charset="0"/>
              </a:rPr>
              <a:t> L;</a:t>
            </a:r>
          </a:p>
          <a:p>
            <a:pPr marL="514350" lvl="2" indent="0">
              <a:lnSpc>
                <a:spcPct val="100000"/>
              </a:lnSpc>
              <a:spcBef>
                <a:spcPts val="0"/>
              </a:spcBef>
              <a:buNone/>
            </a:pPr>
            <a:r>
              <a:rPr lang="en-US" sz="1600">
                <a:solidFill>
                  <a:srgbClr val="483D8B"/>
                </a:solidFill>
                <a:latin typeface="Consolas" panose="020B0609020204030204" pitchFamily="49" charset="0"/>
              </a:rPr>
              <a:t>CreateEmptyList</a:t>
            </a:r>
            <a:r>
              <a:rPr lang="en-US" sz="1600">
                <a:solidFill>
                  <a:srgbClr val="000000"/>
                </a:solidFill>
                <a:latin typeface="Consolas" panose="020B0609020204030204" pitchFamily="49" charset="0"/>
              </a:rPr>
              <a:t>(L);</a:t>
            </a:r>
          </a:p>
          <a:p>
            <a:pPr marL="514350" lvl="2" indent="0">
              <a:lnSpc>
                <a:spcPct val="100000"/>
              </a:lnSpc>
              <a:spcBef>
                <a:spcPts val="0"/>
              </a:spcBef>
              <a:buNone/>
            </a:pPr>
            <a:endParaRPr lang="en-US" sz="1600">
              <a:solidFill>
                <a:srgbClr val="000000"/>
              </a:solidFill>
              <a:latin typeface="Consolas" panose="020B0609020204030204" pitchFamily="49" charset="0"/>
            </a:endParaRPr>
          </a:p>
          <a:p>
            <a:pPr marL="514350" lvl="2" indent="0">
              <a:lnSpc>
                <a:spcPct val="100000"/>
              </a:lnSpc>
              <a:spcBef>
                <a:spcPts val="0"/>
              </a:spcBef>
              <a:buNone/>
            </a:pPr>
            <a:r>
              <a:rPr lang="en-US" sz="1600">
                <a:solidFill>
                  <a:srgbClr val="483D8B"/>
                </a:solidFill>
                <a:latin typeface="Consolas" panose="020B0609020204030204" pitchFamily="49" charset="0"/>
              </a:rPr>
              <a:t>AddTail</a:t>
            </a:r>
            <a:r>
              <a:rPr lang="en-US" sz="1600">
                <a:solidFill>
                  <a:srgbClr val="000000"/>
                </a:solidFill>
                <a:latin typeface="Consolas" panose="020B0609020204030204" pitchFamily="49" charset="0"/>
              </a:rPr>
              <a:t>(L, </a:t>
            </a:r>
            <a:r>
              <a:rPr lang="en-US" sz="1600">
                <a:solidFill>
                  <a:srgbClr val="483D8B"/>
                </a:solidFill>
                <a:latin typeface="Consolas" panose="020B0609020204030204" pitchFamily="49" charset="0"/>
              </a:rPr>
              <a:t>CreateNode</a:t>
            </a:r>
            <a:r>
              <a:rPr lang="en-US" sz="1600">
                <a:solidFill>
                  <a:srgbClr val="000000"/>
                </a:solidFill>
                <a:latin typeface="Consolas" panose="020B0609020204030204" pitchFamily="49" charset="0"/>
              </a:rPr>
              <a:t>(5));</a:t>
            </a:r>
          </a:p>
          <a:p>
            <a:pPr marL="514350" lvl="2" indent="0">
              <a:lnSpc>
                <a:spcPct val="100000"/>
              </a:lnSpc>
              <a:spcBef>
                <a:spcPts val="0"/>
              </a:spcBef>
              <a:buNone/>
            </a:pPr>
            <a:r>
              <a:rPr lang="en-US" sz="1600">
                <a:solidFill>
                  <a:srgbClr val="483D8B"/>
                </a:solidFill>
                <a:latin typeface="Consolas" panose="020B0609020204030204" pitchFamily="49" charset="0"/>
              </a:rPr>
              <a:t>AddTail</a:t>
            </a:r>
            <a:r>
              <a:rPr lang="en-US" sz="1600">
                <a:solidFill>
                  <a:srgbClr val="000000"/>
                </a:solidFill>
                <a:latin typeface="Consolas" panose="020B0609020204030204" pitchFamily="49" charset="0"/>
              </a:rPr>
              <a:t>(L, </a:t>
            </a:r>
            <a:r>
              <a:rPr lang="en-US" sz="1600">
                <a:solidFill>
                  <a:srgbClr val="483D8B"/>
                </a:solidFill>
                <a:latin typeface="Consolas" panose="020B0609020204030204" pitchFamily="49" charset="0"/>
              </a:rPr>
              <a:t>CreateNode</a:t>
            </a:r>
            <a:r>
              <a:rPr lang="en-US" sz="1600">
                <a:solidFill>
                  <a:srgbClr val="000000"/>
                </a:solidFill>
                <a:latin typeface="Consolas" panose="020B0609020204030204" pitchFamily="49" charset="0"/>
              </a:rPr>
              <a:t>(6));</a:t>
            </a:r>
          </a:p>
          <a:p>
            <a:pPr marL="514350" lvl="2" indent="0">
              <a:lnSpc>
                <a:spcPct val="100000"/>
              </a:lnSpc>
              <a:spcBef>
                <a:spcPts val="0"/>
              </a:spcBef>
              <a:buNone/>
            </a:pPr>
            <a:r>
              <a:rPr lang="en-US" sz="1600">
                <a:solidFill>
                  <a:srgbClr val="483D8B"/>
                </a:solidFill>
                <a:latin typeface="Consolas" panose="020B0609020204030204" pitchFamily="49" charset="0"/>
              </a:rPr>
              <a:t>AddTail</a:t>
            </a:r>
            <a:r>
              <a:rPr lang="en-US" sz="1600">
                <a:solidFill>
                  <a:srgbClr val="000000"/>
                </a:solidFill>
                <a:latin typeface="Consolas" panose="020B0609020204030204" pitchFamily="49" charset="0"/>
              </a:rPr>
              <a:t>(L, </a:t>
            </a:r>
            <a:r>
              <a:rPr lang="en-US" sz="1600">
                <a:solidFill>
                  <a:srgbClr val="483D8B"/>
                </a:solidFill>
                <a:latin typeface="Consolas" panose="020B0609020204030204" pitchFamily="49" charset="0"/>
              </a:rPr>
              <a:t>CreateNode</a:t>
            </a:r>
            <a:r>
              <a:rPr lang="en-US" sz="1600">
                <a:solidFill>
                  <a:srgbClr val="000000"/>
                </a:solidFill>
                <a:latin typeface="Consolas" panose="020B0609020204030204" pitchFamily="49" charset="0"/>
              </a:rPr>
              <a:t>(9));</a:t>
            </a:r>
          </a:p>
          <a:p>
            <a:pPr marL="514350" lvl="2" indent="0">
              <a:lnSpc>
                <a:spcPct val="100000"/>
              </a:lnSpc>
              <a:spcBef>
                <a:spcPts val="0"/>
              </a:spcBef>
              <a:buNone/>
            </a:pPr>
            <a:r>
              <a:rPr lang="en-US" sz="1600">
                <a:solidFill>
                  <a:srgbClr val="483D8B"/>
                </a:solidFill>
                <a:latin typeface="Consolas" panose="020B0609020204030204" pitchFamily="49" charset="0"/>
              </a:rPr>
              <a:t>AddTail</a:t>
            </a:r>
            <a:r>
              <a:rPr lang="en-US" sz="1600">
                <a:solidFill>
                  <a:srgbClr val="000000"/>
                </a:solidFill>
                <a:latin typeface="Consolas" panose="020B0609020204030204" pitchFamily="49" charset="0"/>
              </a:rPr>
              <a:t>(L, </a:t>
            </a:r>
            <a:r>
              <a:rPr lang="en-US" sz="1600">
                <a:solidFill>
                  <a:srgbClr val="483D8B"/>
                </a:solidFill>
                <a:latin typeface="Consolas" panose="020B0609020204030204" pitchFamily="49" charset="0"/>
              </a:rPr>
              <a:t>CreateNode</a:t>
            </a:r>
            <a:r>
              <a:rPr lang="en-US" sz="1600">
                <a:solidFill>
                  <a:srgbClr val="000000"/>
                </a:solidFill>
                <a:latin typeface="Consolas" panose="020B0609020204030204" pitchFamily="49" charset="0"/>
              </a:rPr>
              <a:t>(4));</a:t>
            </a:r>
          </a:p>
          <a:p>
            <a:pPr marL="514350" lvl="2" indent="0">
              <a:lnSpc>
                <a:spcPct val="100000"/>
              </a:lnSpc>
              <a:spcBef>
                <a:spcPts val="0"/>
              </a:spcBef>
              <a:buNone/>
            </a:pPr>
            <a:r>
              <a:rPr lang="en-US" sz="1600">
                <a:solidFill>
                  <a:srgbClr val="483D8B"/>
                </a:solidFill>
                <a:latin typeface="Consolas" panose="020B0609020204030204" pitchFamily="49" charset="0"/>
              </a:rPr>
              <a:t>AddTail</a:t>
            </a:r>
            <a:r>
              <a:rPr lang="en-US" sz="1600">
                <a:solidFill>
                  <a:srgbClr val="000000"/>
                </a:solidFill>
                <a:latin typeface="Consolas" panose="020B0609020204030204" pitchFamily="49" charset="0"/>
              </a:rPr>
              <a:t>(L, </a:t>
            </a:r>
            <a:r>
              <a:rPr lang="en-US" sz="1600">
                <a:solidFill>
                  <a:srgbClr val="483D8B"/>
                </a:solidFill>
                <a:latin typeface="Consolas" panose="020B0609020204030204" pitchFamily="49" charset="0"/>
              </a:rPr>
              <a:t>CreateNode</a:t>
            </a:r>
            <a:r>
              <a:rPr lang="en-US" sz="1600">
                <a:solidFill>
                  <a:srgbClr val="000000"/>
                </a:solidFill>
                <a:latin typeface="Consolas" panose="020B0609020204030204" pitchFamily="49" charset="0"/>
              </a:rPr>
              <a:t>(1));</a:t>
            </a:r>
          </a:p>
          <a:p>
            <a:pPr marL="514350" lvl="2" indent="0">
              <a:lnSpc>
                <a:spcPct val="100000"/>
              </a:lnSpc>
              <a:spcBef>
                <a:spcPts val="0"/>
              </a:spcBef>
              <a:buNone/>
            </a:pPr>
            <a:r>
              <a:rPr lang="en-US" sz="1600">
                <a:solidFill>
                  <a:srgbClr val="483D8B"/>
                </a:solidFill>
                <a:latin typeface="Consolas" panose="020B0609020204030204" pitchFamily="49" charset="0"/>
              </a:rPr>
              <a:t>AddTail</a:t>
            </a:r>
            <a:r>
              <a:rPr lang="en-US" sz="1600">
                <a:solidFill>
                  <a:srgbClr val="000000"/>
                </a:solidFill>
                <a:latin typeface="Consolas" panose="020B0609020204030204" pitchFamily="49" charset="0"/>
              </a:rPr>
              <a:t>(L, </a:t>
            </a:r>
            <a:r>
              <a:rPr lang="en-US" sz="1600">
                <a:solidFill>
                  <a:srgbClr val="483D8B"/>
                </a:solidFill>
                <a:latin typeface="Consolas" panose="020B0609020204030204" pitchFamily="49" charset="0"/>
              </a:rPr>
              <a:t>CreateNode</a:t>
            </a:r>
            <a:r>
              <a:rPr lang="en-US" sz="1600">
                <a:solidFill>
                  <a:srgbClr val="000000"/>
                </a:solidFill>
                <a:latin typeface="Consolas" panose="020B0609020204030204" pitchFamily="49" charset="0"/>
              </a:rPr>
              <a:t>(2));</a:t>
            </a:r>
          </a:p>
          <a:p>
            <a:pPr marL="514350" lvl="2" indent="0">
              <a:lnSpc>
                <a:spcPct val="100000"/>
              </a:lnSpc>
              <a:spcBef>
                <a:spcPts val="0"/>
              </a:spcBef>
              <a:buNone/>
            </a:pPr>
            <a:endParaRPr lang="en-US" sz="1600">
              <a:solidFill>
                <a:srgbClr val="000000"/>
              </a:solidFill>
              <a:latin typeface="Consolas" panose="020B0609020204030204" pitchFamily="49" charset="0"/>
            </a:endParaRPr>
          </a:p>
          <a:p>
            <a:pPr marL="514350" lvl="2" indent="0">
              <a:lnSpc>
                <a:spcPct val="100000"/>
              </a:lnSpc>
              <a:spcBef>
                <a:spcPts val="0"/>
              </a:spcBef>
              <a:buNone/>
            </a:pPr>
            <a:r>
              <a:rPr lang="en-US" sz="1600">
                <a:solidFill>
                  <a:srgbClr val="000000"/>
                </a:solidFill>
                <a:latin typeface="Consolas" panose="020B0609020204030204" pitchFamily="49" charset="0"/>
              </a:rPr>
              <a:t>cout </a:t>
            </a:r>
            <a:r>
              <a:rPr lang="en-US" sz="1600">
                <a:solidFill>
                  <a:srgbClr val="008B8B"/>
                </a:solidFill>
                <a:latin typeface="Consolas" panose="020B0609020204030204" pitchFamily="49" charset="0"/>
              </a:rPr>
              <a:t>&lt;&lt;</a:t>
            </a:r>
            <a:r>
              <a:rPr lang="en-US" sz="1600">
                <a:solidFill>
                  <a:srgbClr val="000000"/>
                </a:solidFill>
                <a:latin typeface="Consolas" panose="020B0609020204030204" pitchFamily="49" charset="0"/>
              </a:rPr>
              <a:t> </a:t>
            </a:r>
            <a:r>
              <a:rPr lang="en-US" sz="1600">
                <a:solidFill>
                  <a:srgbClr val="483D8B"/>
                </a:solidFill>
                <a:latin typeface="Consolas" panose="020B0609020204030204" pitchFamily="49" charset="0"/>
              </a:rPr>
              <a:t>endl</a:t>
            </a:r>
            <a:r>
              <a:rPr lang="en-US" sz="1600">
                <a:solidFill>
                  <a:srgbClr val="000000"/>
                </a:solidFill>
                <a:latin typeface="Consolas" panose="020B0609020204030204" pitchFamily="49" charset="0"/>
              </a:rPr>
              <a:t> </a:t>
            </a:r>
            <a:r>
              <a:rPr lang="en-US" sz="1600">
                <a:solidFill>
                  <a:srgbClr val="008B8B"/>
                </a:solidFill>
                <a:latin typeface="Consolas" panose="020B0609020204030204" pitchFamily="49" charset="0"/>
              </a:rPr>
              <a:t>&lt;&lt;</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"Linked list: "</a:t>
            </a:r>
            <a:r>
              <a:rPr lang="en-US" sz="1600">
                <a:solidFill>
                  <a:srgbClr val="000000"/>
                </a:solidFill>
                <a:latin typeface="Consolas" panose="020B0609020204030204" pitchFamily="49" charset="0"/>
              </a:rPr>
              <a:t>; </a:t>
            </a:r>
            <a:r>
              <a:rPr lang="en-US" sz="1600">
                <a:solidFill>
                  <a:srgbClr val="483D8B"/>
                </a:solidFill>
                <a:latin typeface="Consolas" panose="020B0609020204030204" pitchFamily="49" charset="0"/>
              </a:rPr>
              <a:t>PrintList</a:t>
            </a:r>
            <a:r>
              <a:rPr lang="en-US" sz="1600">
                <a:solidFill>
                  <a:srgbClr val="000000"/>
                </a:solidFill>
                <a:latin typeface="Consolas" panose="020B0609020204030204" pitchFamily="49" charset="0"/>
              </a:rPr>
              <a:t>(L);</a:t>
            </a:r>
          </a:p>
          <a:p>
            <a:pPr marL="514350" lvl="2" indent="0">
              <a:lnSpc>
                <a:spcPct val="100000"/>
              </a:lnSpc>
              <a:spcBef>
                <a:spcPts val="0"/>
              </a:spcBef>
              <a:buNone/>
            </a:pPr>
            <a:endParaRPr lang="en-US" sz="1600">
              <a:solidFill>
                <a:srgbClr val="483D8B"/>
              </a:solidFill>
              <a:latin typeface="Consolas" panose="020B0609020204030204" pitchFamily="49" charset="0"/>
            </a:endParaRPr>
          </a:p>
          <a:p>
            <a:pPr marL="514350" lvl="2" indent="0">
              <a:lnSpc>
                <a:spcPct val="100000"/>
              </a:lnSpc>
              <a:spcBef>
                <a:spcPts val="0"/>
              </a:spcBef>
              <a:buNone/>
            </a:pPr>
            <a:r>
              <a:rPr lang="en-US" sz="1600">
                <a:solidFill>
                  <a:srgbClr val="483D8B"/>
                </a:solidFill>
                <a:latin typeface="Consolas" panose="020B0609020204030204" pitchFamily="49" charset="0"/>
              </a:rPr>
              <a:t>QuickSort</a:t>
            </a:r>
            <a:r>
              <a:rPr lang="en-US" sz="1600">
                <a:solidFill>
                  <a:srgbClr val="000000"/>
                </a:solidFill>
                <a:latin typeface="Consolas" panose="020B0609020204030204" pitchFamily="49" charset="0"/>
              </a:rPr>
              <a:t>(L);</a:t>
            </a:r>
          </a:p>
          <a:p>
            <a:pPr marL="514350" lvl="2" indent="0">
              <a:lnSpc>
                <a:spcPct val="100000"/>
              </a:lnSpc>
              <a:spcBef>
                <a:spcPts val="0"/>
              </a:spcBef>
              <a:buNone/>
            </a:pPr>
            <a:r>
              <a:rPr lang="en-US" sz="1600">
                <a:solidFill>
                  <a:srgbClr val="000000"/>
                </a:solidFill>
                <a:latin typeface="Consolas" panose="020B0609020204030204" pitchFamily="49" charset="0"/>
              </a:rPr>
              <a:t>cout </a:t>
            </a:r>
            <a:r>
              <a:rPr lang="en-US" sz="1600">
                <a:solidFill>
                  <a:srgbClr val="008B8B"/>
                </a:solidFill>
                <a:latin typeface="Consolas" panose="020B0609020204030204" pitchFamily="49" charset="0"/>
              </a:rPr>
              <a:t>&lt;&lt;</a:t>
            </a:r>
            <a:r>
              <a:rPr lang="en-US" sz="1600">
                <a:solidFill>
                  <a:srgbClr val="000000"/>
                </a:solidFill>
                <a:latin typeface="Consolas" panose="020B0609020204030204" pitchFamily="49" charset="0"/>
              </a:rPr>
              <a:t> </a:t>
            </a:r>
            <a:r>
              <a:rPr lang="en-US" sz="1600">
                <a:solidFill>
                  <a:srgbClr val="483D8B"/>
                </a:solidFill>
                <a:latin typeface="Consolas" panose="020B0609020204030204" pitchFamily="49" charset="0"/>
              </a:rPr>
              <a:t>endl</a:t>
            </a:r>
            <a:r>
              <a:rPr lang="en-US" sz="1600">
                <a:solidFill>
                  <a:srgbClr val="000000"/>
                </a:solidFill>
                <a:latin typeface="Consolas" panose="020B0609020204030204" pitchFamily="49" charset="0"/>
              </a:rPr>
              <a:t> </a:t>
            </a:r>
            <a:r>
              <a:rPr lang="en-US" sz="1600">
                <a:solidFill>
                  <a:srgbClr val="008B8B"/>
                </a:solidFill>
                <a:latin typeface="Consolas" panose="020B0609020204030204" pitchFamily="49" charset="0"/>
              </a:rPr>
              <a:t>&lt;&lt;</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"After sorting: "</a:t>
            </a:r>
            <a:r>
              <a:rPr lang="en-US" sz="1600">
                <a:solidFill>
                  <a:srgbClr val="000000"/>
                </a:solidFill>
                <a:latin typeface="Consolas" panose="020B0609020204030204" pitchFamily="49" charset="0"/>
              </a:rPr>
              <a:t>; </a:t>
            </a:r>
            <a:r>
              <a:rPr lang="en-US" sz="1600">
                <a:solidFill>
                  <a:srgbClr val="483D8B"/>
                </a:solidFill>
                <a:latin typeface="Consolas" panose="020B0609020204030204" pitchFamily="49" charset="0"/>
              </a:rPr>
              <a:t>PrintList</a:t>
            </a:r>
            <a:r>
              <a:rPr lang="en-US" sz="1600">
                <a:solidFill>
                  <a:srgbClr val="000000"/>
                </a:solidFill>
                <a:latin typeface="Consolas" panose="020B0609020204030204" pitchFamily="49" charset="0"/>
              </a:rPr>
              <a:t>(L);</a:t>
            </a:r>
          </a:p>
          <a:p>
            <a:pPr marL="514350" lvl="2" indent="0">
              <a:lnSpc>
                <a:spcPct val="100000"/>
              </a:lnSpc>
              <a:spcBef>
                <a:spcPts val="0"/>
              </a:spcBef>
              <a:buNone/>
            </a:pPr>
            <a:endParaRPr lang="en-US" sz="1600">
              <a:solidFill>
                <a:srgbClr val="000000"/>
              </a:solidFill>
              <a:latin typeface="Consolas" panose="020B0609020204030204" pitchFamily="49" charset="0"/>
            </a:endParaRPr>
          </a:p>
          <a:p>
            <a:pPr marL="514350" lvl="2" indent="0">
              <a:lnSpc>
                <a:spcPct val="100000"/>
              </a:lnSpc>
              <a:spcBef>
                <a:spcPts val="0"/>
              </a:spcBef>
              <a:buNone/>
            </a:pPr>
            <a:r>
              <a:rPr lang="en-US" sz="1600">
                <a:solidFill>
                  <a:srgbClr val="483D8B"/>
                </a:solidFill>
                <a:latin typeface="Consolas" panose="020B0609020204030204" pitchFamily="49" charset="0"/>
              </a:rPr>
              <a:t>RemoveList</a:t>
            </a:r>
            <a:r>
              <a:rPr lang="en-US" sz="1600">
                <a:solidFill>
                  <a:srgbClr val="000000"/>
                </a:solidFill>
                <a:latin typeface="Consolas" panose="020B0609020204030204" pitchFamily="49" charset="0"/>
              </a:rPr>
              <a:t>(L);</a:t>
            </a:r>
          </a:p>
          <a:p>
            <a:pPr marL="514350" lvl="2" indent="0">
              <a:lnSpc>
                <a:spcPct val="100000"/>
              </a:lnSpc>
              <a:spcBef>
                <a:spcPts val="0"/>
              </a:spcBef>
              <a:buNone/>
            </a:pPr>
            <a:r>
              <a:rPr lang="en-US" sz="1600">
                <a:solidFill>
                  <a:srgbClr val="000000"/>
                </a:solidFill>
                <a:latin typeface="Consolas" panose="020B0609020204030204" pitchFamily="49" charset="0"/>
              </a:rPr>
              <a:t>cout </a:t>
            </a:r>
            <a:r>
              <a:rPr lang="en-US" sz="1600">
                <a:solidFill>
                  <a:srgbClr val="008B8B"/>
                </a:solidFill>
                <a:latin typeface="Consolas" panose="020B0609020204030204" pitchFamily="49" charset="0"/>
              </a:rPr>
              <a:t>&lt;&lt;</a:t>
            </a:r>
            <a:r>
              <a:rPr lang="en-US" sz="1600">
                <a:solidFill>
                  <a:srgbClr val="000000"/>
                </a:solidFill>
                <a:latin typeface="Consolas" panose="020B0609020204030204" pitchFamily="49" charset="0"/>
              </a:rPr>
              <a:t> </a:t>
            </a:r>
            <a:r>
              <a:rPr lang="en-US" sz="1600">
                <a:solidFill>
                  <a:srgbClr val="483D8B"/>
                </a:solidFill>
                <a:latin typeface="Consolas" panose="020B0609020204030204" pitchFamily="49" charset="0"/>
              </a:rPr>
              <a:t>endl</a:t>
            </a:r>
            <a:r>
              <a:rPr lang="en-US" sz="1600">
                <a:solidFill>
                  <a:srgbClr val="000000"/>
                </a:solidFill>
                <a:latin typeface="Consolas" panose="020B0609020204030204" pitchFamily="49" charset="0"/>
              </a:rPr>
              <a:t> </a:t>
            </a:r>
            <a:r>
              <a:rPr lang="en-US" sz="1600">
                <a:solidFill>
                  <a:srgbClr val="008B8B"/>
                </a:solidFill>
                <a:latin typeface="Consolas" panose="020B0609020204030204" pitchFamily="49" charset="0"/>
              </a:rPr>
              <a:t>&lt;&lt;</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"After removing all: “</a:t>
            </a:r>
            <a:r>
              <a:rPr lang="en-US" sz="1600">
                <a:solidFill>
                  <a:srgbClr val="000000"/>
                </a:solidFill>
                <a:latin typeface="Consolas" panose="020B0609020204030204" pitchFamily="49" charset="0"/>
              </a:rPr>
              <a:t>; </a:t>
            </a:r>
            <a:r>
              <a:rPr lang="en-US" sz="1600">
                <a:solidFill>
                  <a:srgbClr val="483D8B"/>
                </a:solidFill>
                <a:latin typeface="Consolas" panose="020B0609020204030204" pitchFamily="49" charset="0"/>
              </a:rPr>
              <a:t>PrintList</a:t>
            </a:r>
            <a:r>
              <a:rPr lang="en-US" sz="1600">
                <a:solidFill>
                  <a:srgbClr val="000000"/>
                </a:solidFill>
                <a:latin typeface="Consolas" panose="020B0609020204030204" pitchFamily="49" charset="0"/>
              </a:rPr>
              <a:t>(L);</a:t>
            </a:r>
          </a:p>
          <a:p>
            <a:pPr marL="514350" lvl="2" indent="0">
              <a:lnSpc>
                <a:spcPct val="100000"/>
              </a:lnSpc>
              <a:spcBef>
                <a:spcPts val="0"/>
              </a:spcBef>
              <a:buNone/>
            </a:pPr>
            <a:endParaRPr lang="en-US" sz="1600">
              <a:solidFill>
                <a:srgbClr val="000000"/>
              </a:solidFill>
              <a:latin typeface="Consolas" panose="020B0609020204030204" pitchFamily="49" charset="0"/>
            </a:endParaRPr>
          </a:p>
          <a:p>
            <a:pPr marL="514350" lvl="2" indent="0">
              <a:lnSpc>
                <a:spcPct val="100000"/>
              </a:lnSpc>
              <a:spcBef>
                <a:spcPts val="0"/>
              </a:spcBef>
              <a:buNone/>
            </a:pPr>
            <a:r>
              <a:rPr lang="en-US" sz="1600">
                <a:solidFill>
                  <a:srgbClr val="000000"/>
                </a:solidFill>
                <a:latin typeface="Consolas" panose="020B0609020204030204" pitchFamily="49" charset="0"/>
              </a:rPr>
              <a:t>cout </a:t>
            </a:r>
            <a:r>
              <a:rPr lang="en-US" sz="1600">
                <a:solidFill>
                  <a:srgbClr val="008B8B"/>
                </a:solidFill>
                <a:latin typeface="Consolas" panose="020B0609020204030204" pitchFamily="49" charset="0"/>
              </a:rPr>
              <a:t>&lt;&lt;</a:t>
            </a:r>
            <a:r>
              <a:rPr lang="en-US" sz="1600">
                <a:solidFill>
                  <a:srgbClr val="000000"/>
                </a:solidFill>
                <a:latin typeface="Consolas" panose="020B0609020204030204" pitchFamily="49" charset="0"/>
              </a:rPr>
              <a:t> </a:t>
            </a:r>
            <a:r>
              <a:rPr lang="en-US" sz="1600">
                <a:solidFill>
                  <a:srgbClr val="483D8B"/>
                </a:solidFill>
                <a:latin typeface="Consolas" panose="020B0609020204030204" pitchFamily="49" charset="0"/>
              </a:rPr>
              <a:t>endl</a:t>
            </a:r>
            <a:r>
              <a:rPr lang="en-US" sz="1600">
                <a:solidFill>
                  <a:srgbClr val="000000"/>
                </a:solidFill>
                <a:latin typeface="Consolas" panose="020B0609020204030204" pitchFamily="49" charset="0"/>
              </a:rPr>
              <a:t>;</a:t>
            </a:r>
          </a:p>
          <a:p>
            <a:pPr marL="514350" lvl="2" indent="0">
              <a:lnSpc>
                <a:spcPct val="100000"/>
              </a:lnSpc>
              <a:spcBef>
                <a:spcPts val="0"/>
              </a:spcBef>
              <a:buNone/>
            </a:pPr>
            <a:r>
              <a:rPr lang="en-US" sz="1600">
                <a:solidFill>
                  <a:srgbClr val="483D8B"/>
                </a:solidFill>
                <a:latin typeface="Consolas" panose="020B0609020204030204" pitchFamily="49" charset="0"/>
              </a:rPr>
              <a:t>system</a:t>
            </a:r>
            <a:r>
              <a:rPr lang="en-US" sz="1600">
                <a:solidFill>
                  <a:srgbClr val="000000"/>
                </a:solidFill>
                <a:latin typeface="Consolas" panose="020B0609020204030204" pitchFamily="49" charset="0"/>
              </a:rPr>
              <a:t>(</a:t>
            </a:r>
            <a:r>
              <a:rPr lang="en-US" sz="1600">
                <a:solidFill>
                  <a:srgbClr val="A31515"/>
                </a:solidFill>
                <a:latin typeface="Consolas" panose="020B0609020204030204" pitchFamily="49" charset="0"/>
              </a:rPr>
              <a:t>"pause"</a:t>
            </a:r>
            <a:r>
              <a:rPr lang="en-US" sz="1600">
                <a:solidFill>
                  <a:srgbClr val="000000"/>
                </a:solidFill>
                <a:latin typeface="Consolas" panose="020B0609020204030204" pitchFamily="49" charset="0"/>
              </a:rPr>
              <a:t>);</a:t>
            </a:r>
          </a:p>
          <a:p>
            <a:pPr marL="34290" indent="0">
              <a:lnSpc>
                <a:spcPct val="100000"/>
              </a:lnSpc>
              <a:spcBef>
                <a:spcPts val="0"/>
              </a:spcBef>
              <a:buNone/>
            </a:pPr>
            <a:r>
              <a:rPr lang="en-US" sz="1600">
                <a:solidFill>
                  <a:srgbClr val="000000"/>
                </a:solidFill>
                <a:latin typeface="Consolas" panose="020B0609020204030204" pitchFamily="49" charset="0"/>
              </a:rPr>
              <a:t>}</a:t>
            </a:r>
          </a:p>
        </p:txBody>
      </p:sp>
      <p:sp>
        <p:nvSpPr>
          <p:cNvPr id="4" name="Footer Placeholder 3"/>
          <p:cNvSpPr>
            <a:spLocks noGrp="1"/>
          </p:cNvSpPr>
          <p:nvPr>
            <p:ph type="ftr" sz="quarter" idx="11"/>
          </p:nvPr>
        </p:nvSpPr>
        <p:spPr/>
        <p:txBody>
          <a:bodyPr/>
          <a:lstStyle/>
          <a:p>
            <a:pPr>
              <a:defRPr/>
            </a:pPr>
            <a:r>
              <a:rPr lang="en-US"/>
              <a:t>DSA</a:t>
            </a:r>
          </a:p>
        </p:txBody>
      </p:sp>
      <p:sp>
        <p:nvSpPr>
          <p:cNvPr id="5" name="Slide Number Placeholder 4"/>
          <p:cNvSpPr>
            <a:spLocks noGrp="1"/>
          </p:cNvSpPr>
          <p:nvPr>
            <p:ph type="sldNum" sz="quarter" idx="12"/>
          </p:nvPr>
        </p:nvSpPr>
        <p:spPr/>
        <p:txBody>
          <a:bodyPr/>
          <a:lstStyle/>
          <a:p>
            <a:pPr>
              <a:defRPr/>
            </a:pPr>
            <a:fld id="{9341A368-4C28-4393-9F29-3C50F2E74AB6}" type="slidenum">
              <a:rPr lang="en-US" smtClean="0"/>
              <a:pPr>
                <a:defRPr/>
              </a:pPr>
              <a:t>77</a:t>
            </a:fld>
            <a:endParaRPr lang="en-US"/>
          </a:p>
        </p:txBody>
      </p:sp>
      <p:pic>
        <p:nvPicPr>
          <p:cNvPr id="6" name="Picture 5"/>
          <p:cNvPicPr>
            <a:picLocks noChangeAspect="1"/>
          </p:cNvPicPr>
          <p:nvPr/>
        </p:nvPicPr>
        <p:blipFill>
          <a:blip r:embed="rId2"/>
          <a:stretch>
            <a:fillRect/>
          </a:stretch>
        </p:blipFill>
        <p:spPr>
          <a:xfrm>
            <a:off x="3918609" y="990600"/>
            <a:ext cx="4984173" cy="1537591"/>
          </a:xfrm>
          <a:prstGeom prst="rect">
            <a:avLst/>
          </a:prstGeom>
        </p:spPr>
      </p:pic>
    </p:spTree>
    <p:extLst>
      <p:ext uri="{BB962C8B-B14F-4D97-AF65-F5344CB8AC3E}">
        <p14:creationId xmlns:p14="http://schemas.microsoft.com/office/powerpoint/2010/main" val="4157607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a:t>Cài đặt hàm main()</a:t>
            </a:r>
          </a:p>
        </p:txBody>
      </p:sp>
      <p:sp>
        <p:nvSpPr>
          <p:cNvPr id="331779" name="Rectangle 3"/>
          <p:cNvSpPr>
            <a:spLocks noGrp="1" noChangeArrowheads="1"/>
          </p:cNvSpPr>
          <p:nvPr>
            <p:ph idx="1"/>
          </p:nvPr>
        </p:nvSpPr>
        <p:spPr/>
        <p:txBody>
          <a:bodyPr>
            <a:normAutofit/>
          </a:bodyPr>
          <a:lstStyle/>
          <a:p>
            <a:pPr marL="0" indent="0">
              <a:buNone/>
            </a:pPr>
            <a:r>
              <a:rPr lang="en-US" sz="2400"/>
              <a:t>Yêu cầu: Viết chương trình thành lập 1 xâu đơn, trong đó thành phần dữ liệu của mỗi nút là 1 số nguyên dương. </a:t>
            </a:r>
          </a:p>
          <a:p>
            <a:pPr marL="562722" indent="-562722">
              <a:buFont typeface="Wingdings" pitchFamily="2" charset="2"/>
              <a:buAutoNum type="arabicPeriod"/>
            </a:pPr>
            <a:r>
              <a:rPr lang="en-US" sz="2400"/>
              <a:t>Liệt kê tất thành phần dữ liệu của tất cả các nút trong xâu</a:t>
            </a:r>
          </a:p>
          <a:p>
            <a:pPr marL="562722" indent="-562722">
              <a:buFont typeface="Wingdings" pitchFamily="2" charset="2"/>
              <a:buAutoNum type="arabicPeriod"/>
            </a:pPr>
            <a:r>
              <a:rPr lang="en-US" sz="2400"/>
              <a:t>Tìm 1 phần tử có khoá bằng x trong xâu.</a:t>
            </a:r>
          </a:p>
          <a:p>
            <a:pPr marL="562722" indent="-562722">
              <a:buFont typeface="Wingdings" pitchFamily="2" charset="2"/>
              <a:buAutoNum type="arabicPeriod"/>
            </a:pPr>
            <a:r>
              <a:rPr lang="en-US" sz="2400"/>
              <a:t>Xoá 1 phần tử đầu xâu</a:t>
            </a:r>
          </a:p>
          <a:p>
            <a:pPr marL="562722" indent="-562722">
              <a:buFont typeface="Wingdings" pitchFamily="2" charset="2"/>
              <a:buAutoNum type="arabicPeriod"/>
            </a:pPr>
            <a:r>
              <a:rPr lang="en-US" sz="2400"/>
              <a:t>Xoá 1 phần tử có khoá bằng x trong xâu</a:t>
            </a:r>
          </a:p>
          <a:p>
            <a:pPr marL="562722" indent="-562722">
              <a:buFont typeface="Wingdings" pitchFamily="2" charset="2"/>
              <a:buAutoNum type="arabicPeriod"/>
            </a:pPr>
            <a:r>
              <a:rPr lang="en-US" sz="2400"/>
              <a:t>Sắp xếp xâu tăng dần theo thành phần dữ liệu (info)</a:t>
            </a:r>
          </a:p>
          <a:p>
            <a:pPr marL="562722" indent="-562722">
              <a:buFont typeface="Wingdings" pitchFamily="2" charset="2"/>
              <a:buAutoNum type="arabicPeriod"/>
            </a:pPr>
            <a:r>
              <a:rPr lang="en-US" sz="2400"/>
              <a:t>Chèn 1 phần tử vào xâu, sao cho sau khi chèn xâu vẫn tăng dần theo trường dữ liệu</a:t>
            </a:r>
          </a:p>
          <a:p>
            <a:pPr marL="562722" indent="-562722">
              <a:buNone/>
            </a:pPr>
            <a:r>
              <a:rPr lang="en-US" sz="2400"/>
              <a:t>v.v..</a:t>
            </a:r>
          </a:p>
        </p:txBody>
      </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78</a:t>
            </a:fld>
            <a:endParaRPr lang="en-US"/>
          </a:p>
        </p:txBody>
      </p:sp>
    </p:spTree>
    <p:extLst>
      <p:ext uri="{BB962C8B-B14F-4D97-AF65-F5344CB8AC3E}">
        <p14:creationId xmlns:p14="http://schemas.microsoft.com/office/powerpoint/2010/main" val="1762973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a:t>Vài ứng dụng danh sách liên kết đơn</a:t>
            </a:r>
          </a:p>
        </p:txBody>
      </p:sp>
      <p:sp>
        <p:nvSpPr>
          <p:cNvPr id="336899" name="Rectangle 3"/>
          <p:cNvSpPr>
            <a:spLocks noGrp="1" noChangeArrowheads="1"/>
          </p:cNvSpPr>
          <p:nvPr>
            <p:ph idx="1"/>
          </p:nvPr>
        </p:nvSpPr>
        <p:spPr/>
        <p:txBody>
          <a:bodyPr/>
          <a:lstStyle/>
          <a:p>
            <a:pPr>
              <a:lnSpc>
                <a:spcPct val="120000"/>
              </a:lnSpc>
            </a:pPr>
            <a:r>
              <a:rPr lang="en-US" sz="2585"/>
              <a:t>Dùng xâu đơn để lưu trữ danh sách các học viên trong lớp học</a:t>
            </a:r>
          </a:p>
          <a:p>
            <a:pPr>
              <a:lnSpc>
                <a:spcPct val="120000"/>
              </a:lnSpc>
            </a:pPr>
            <a:r>
              <a:rPr lang="en-US" sz="2585"/>
              <a:t>Dùng xâu đơn để quản lý danh sách nhân viên trong một công ty, trong cơ quan</a:t>
            </a:r>
          </a:p>
          <a:p>
            <a:pPr>
              <a:lnSpc>
                <a:spcPct val="120000"/>
              </a:lnSpc>
            </a:pPr>
            <a:r>
              <a:rPr lang="en-US" sz="2585"/>
              <a:t>Dùng xâu đơn để quản lý danh sách các cuốn sách trong thư viện </a:t>
            </a:r>
          </a:p>
          <a:p>
            <a:pPr>
              <a:lnSpc>
                <a:spcPct val="120000"/>
              </a:lnSpc>
            </a:pPr>
            <a:r>
              <a:rPr lang="en-US" sz="2585"/>
              <a:t>Dùng xâu đơn để quản lý các băng đĩa trong tiệm cho thuê đĩa.</a:t>
            </a:r>
          </a:p>
          <a:p>
            <a:pPr>
              <a:lnSpc>
                <a:spcPct val="120000"/>
              </a:lnSpc>
            </a:pPr>
            <a:r>
              <a:rPr lang="en-US" sz="2585"/>
              <a:t>v..v.</a:t>
            </a:r>
          </a:p>
        </p:txBody>
      </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79</a:t>
            </a:fld>
            <a:endParaRPr lang="en-US"/>
          </a:p>
        </p:txBody>
      </p:sp>
    </p:spTree>
    <p:extLst>
      <p:ext uri="{BB962C8B-B14F-4D97-AF65-F5344CB8AC3E}">
        <p14:creationId xmlns:p14="http://schemas.microsoft.com/office/powerpoint/2010/main" val="3808892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noFill/>
          <a:ln/>
        </p:spPr>
        <p:txBody>
          <a:bodyPr vert="horz" lIns="91440" tIns="45720" rIns="91440" bIns="45720" rtlCol="0" anchor="b">
            <a:normAutofit/>
          </a:bodyPr>
          <a:lstStyle/>
          <a:p>
            <a:r>
              <a:rPr lang="en-US" err="1"/>
              <a:t>Tổ</a:t>
            </a:r>
            <a:r>
              <a:rPr lang="en-US"/>
              <a:t> </a:t>
            </a:r>
            <a:r>
              <a:rPr lang="en-US" err="1"/>
              <a:t>chức</a:t>
            </a:r>
            <a:r>
              <a:rPr lang="en-US"/>
              <a:t> </a:t>
            </a:r>
            <a:r>
              <a:rPr lang="en-US" err="1"/>
              <a:t>của</a:t>
            </a:r>
            <a:r>
              <a:rPr lang="en-US"/>
              <a:t> DSLK đơn</a:t>
            </a:r>
            <a:endParaRPr lang="en-US" altLang="en-US"/>
          </a:p>
        </p:txBody>
      </p:sp>
      <p:sp>
        <p:nvSpPr>
          <p:cNvPr id="3" name="Content Placeholder 2"/>
          <p:cNvSpPr>
            <a:spLocks noGrp="1"/>
          </p:cNvSpPr>
          <p:nvPr>
            <p:ph idx="1"/>
          </p:nvPr>
        </p:nvSpPr>
        <p:spPr>
          <a:xfrm>
            <a:off x="197427" y="893619"/>
            <a:ext cx="8749146" cy="5527964"/>
          </a:xfrm>
        </p:spPr>
        <p:txBody>
          <a:bodyPr>
            <a:normAutofit/>
          </a:bodyPr>
          <a:lstStyle/>
          <a:p>
            <a:pPr algn="just" eaLnBrk="1" fontAlgn="auto" hangingPunct="1">
              <a:spcAft>
                <a:spcPts val="0"/>
              </a:spcAft>
              <a:defRPr/>
            </a:pPr>
            <a:r>
              <a:rPr lang="en-US" altLang="en-US" sz="2400" dirty="0" err="1"/>
              <a:t>Danh</a:t>
            </a:r>
            <a:r>
              <a:rPr lang="en-US" altLang="en-US" sz="2400" dirty="0"/>
              <a:t> </a:t>
            </a:r>
            <a:r>
              <a:rPr lang="en-US" altLang="en-US" sz="2400" dirty="0" err="1"/>
              <a:t>sách</a:t>
            </a:r>
            <a:r>
              <a:rPr lang="en-US" altLang="en-US" sz="2400" dirty="0"/>
              <a:t> </a:t>
            </a:r>
            <a:r>
              <a:rPr lang="en-US" altLang="en-US" sz="2400" dirty="0" err="1"/>
              <a:t>liên</a:t>
            </a:r>
            <a:r>
              <a:rPr lang="en-US" altLang="en-US" sz="2400" dirty="0"/>
              <a:t> </a:t>
            </a:r>
            <a:r>
              <a:rPr lang="en-US" altLang="en-US" sz="2400" dirty="0" err="1"/>
              <a:t>kết</a:t>
            </a:r>
            <a:r>
              <a:rPr lang="en-US" altLang="en-US" sz="2400" dirty="0"/>
              <a:t> đ</a:t>
            </a:r>
            <a:r>
              <a:rPr lang="vi-VN" altLang="en-US" sz="2400" dirty="0"/>
              <a:t>ơ</a:t>
            </a:r>
            <a:r>
              <a:rPr lang="en-US" altLang="en-US" sz="2400" dirty="0"/>
              <a:t>n l</a:t>
            </a:r>
            <a:r>
              <a:rPr lang="vi-VN" altLang="en-US" sz="2400" dirty="0"/>
              <a:t>ư</a:t>
            </a:r>
            <a:r>
              <a:rPr lang="en-US" altLang="en-US" sz="2400" dirty="0"/>
              <a:t>u </a:t>
            </a:r>
            <a:r>
              <a:rPr lang="en-US" altLang="en-US" sz="2400" dirty="0" err="1"/>
              <a:t>các</a:t>
            </a:r>
            <a:r>
              <a:rPr lang="en-US" altLang="en-US" sz="2400" dirty="0"/>
              <a:t> </a:t>
            </a:r>
            <a:r>
              <a:rPr lang="en-US" altLang="en-US" sz="2400" dirty="0" err="1"/>
              <a:t>giá</a:t>
            </a:r>
            <a:r>
              <a:rPr lang="en-US" altLang="en-US" sz="2400" dirty="0"/>
              <a:t> </a:t>
            </a:r>
            <a:r>
              <a:rPr lang="en-US" altLang="en-US" sz="2400" dirty="0" err="1"/>
              <a:t>trị</a:t>
            </a:r>
            <a:r>
              <a:rPr lang="en-US" altLang="en-US" sz="2400" dirty="0"/>
              <a:t> {5, 6, 9, 4, 1, 2}</a:t>
            </a:r>
          </a:p>
        </p:txBody>
      </p:sp>
      <p:sp>
        <p:nvSpPr>
          <p:cNvPr id="553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vi-VN" altLang="en-US">
                <a:solidFill>
                  <a:schemeClr val="bg1"/>
                </a:solidFill>
                <a:latin typeface="Tahoma" panose="020B0604030504040204" pitchFamily="34" charset="0"/>
              </a:rPr>
              <a:t>DSA</a:t>
            </a:r>
            <a:endParaRPr lang="en-US" altLang="en-US">
              <a:solidFill>
                <a:schemeClr val="bg1"/>
              </a:solidFill>
              <a:latin typeface="Tahoma" panose="020B0604030504040204" pitchFamily="34" charset="0"/>
            </a:endParaRPr>
          </a:p>
        </p:txBody>
      </p:sp>
      <p:sp>
        <p:nvSpPr>
          <p:cNvPr id="2" name="Slide Number Placeholder 1"/>
          <p:cNvSpPr>
            <a:spLocks noGrp="1"/>
          </p:cNvSpPr>
          <p:nvPr>
            <p:ph type="sldNum" sz="quarter" idx="12"/>
          </p:nvPr>
        </p:nvSpPr>
        <p:spPr/>
        <p:txBody>
          <a:bodyPr/>
          <a:lstStyle/>
          <a:p>
            <a:pPr>
              <a:defRPr/>
            </a:pPr>
            <a:fld id="{E5AF3471-6A55-4EC1-8B58-0AAF3FA86DEC}" type="slidenum">
              <a:rPr lang="en-US" smtClean="0"/>
              <a:pPr>
                <a:defRPr/>
              </a:pPr>
              <a:t>8</a:t>
            </a:fld>
            <a:endParaRPr lang="en-US"/>
          </a:p>
        </p:txBody>
      </p:sp>
      <p:sp>
        <p:nvSpPr>
          <p:cNvPr id="23" name="Rectangle 22"/>
          <p:cNvSpPr/>
          <p:nvPr/>
        </p:nvSpPr>
        <p:spPr>
          <a:xfrm>
            <a:off x="381000" y="1431559"/>
            <a:ext cx="8382000" cy="409104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24" name="Rectangle 23"/>
          <p:cNvSpPr>
            <a:spLocks noChangeArrowheads="1"/>
          </p:cNvSpPr>
          <p:nvPr/>
        </p:nvSpPr>
        <p:spPr bwMode="auto">
          <a:xfrm>
            <a:off x="393172" y="5565801"/>
            <a:ext cx="20970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a:latin typeface="Times New Roman" panose="02020603050405020304" pitchFamily="18" charset="0"/>
                <a:cs typeface="Times New Roman" panose="02020603050405020304" pitchFamily="18" charset="0"/>
              </a:rPr>
              <a:t>Memory Layout </a:t>
            </a:r>
            <a:endParaRPr lang="en-US" altLang="en-US" sz="2200"/>
          </a:p>
        </p:txBody>
      </p:sp>
      <p:sp>
        <p:nvSpPr>
          <p:cNvPr id="25" name="Rectangle 24"/>
          <p:cNvSpPr/>
          <p:nvPr/>
        </p:nvSpPr>
        <p:spPr>
          <a:xfrm>
            <a:off x="6397194" y="4778376"/>
            <a:ext cx="647700" cy="5556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2</a:t>
            </a:r>
          </a:p>
        </p:txBody>
      </p:sp>
      <p:sp>
        <p:nvSpPr>
          <p:cNvPr id="26" name="Rectangle 25"/>
          <p:cNvSpPr/>
          <p:nvPr/>
        </p:nvSpPr>
        <p:spPr>
          <a:xfrm>
            <a:off x="6876232" y="2207212"/>
            <a:ext cx="647700" cy="5550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1</a:t>
            </a:r>
          </a:p>
        </p:txBody>
      </p:sp>
      <p:sp>
        <p:nvSpPr>
          <p:cNvPr id="27" name="Rectangle 26"/>
          <p:cNvSpPr/>
          <p:nvPr/>
        </p:nvSpPr>
        <p:spPr>
          <a:xfrm>
            <a:off x="4734743" y="3528645"/>
            <a:ext cx="647700" cy="554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4</a:t>
            </a:r>
          </a:p>
        </p:txBody>
      </p:sp>
      <p:sp>
        <p:nvSpPr>
          <p:cNvPr id="28" name="Rectangle 27"/>
          <p:cNvSpPr/>
          <p:nvPr/>
        </p:nvSpPr>
        <p:spPr>
          <a:xfrm>
            <a:off x="2955763" y="4698589"/>
            <a:ext cx="647700" cy="5551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9</a:t>
            </a:r>
          </a:p>
        </p:txBody>
      </p:sp>
      <p:sp>
        <p:nvSpPr>
          <p:cNvPr id="29" name="Rectangle 28"/>
          <p:cNvSpPr/>
          <p:nvPr/>
        </p:nvSpPr>
        <p:spPr>
          <a:xfrm>
            <a:off x="2677591" y="2022095"/>
            <a:ext cx="647700" cy="5543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6</a:t>
            </a:r>
          </a:p>
        </p:txBody>
      </p:sp>
      <p:sp>
        <p:nvSpPr>
          <p:cNvPr id="36" name="Rectangle 35"/>
          <p:cNvSpPr/>
          <p:nvPr/>
        </p:nvSpPr>
        <p:spPr>
          <a:xfrm>
            <a:off x="677582" y="3604965"/>
            <a:ext cx="666751"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5</a:t>
            </a:r>
          </a:p>
        </p:txBody>
      </p:sp>
      <p:sp>
        <p:nvSpPr>
          <p:cNvPr id="37" name="Rectangle 36"/>
          <p:cNvSpPr/>
          <p:nvPr/>
        </p:nvSpPr>
        <p:spPr>
          <a:xfrm>
            <a:off x="6629400" y="1764126"/>
            <a:ext cx="964622" cy="515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0xdb0</a:t>
            </a:r>
          </a:p>
        </p:txBody>
      </p:sp>
      <p:sp>
        <p:nvSpPr>
          <p:cNvPr id="38" name="Rectangle 37"/>
          <p:cNvSpPr/>
          <p:nvPr/>
        </p:nvSpPr>
        <p:spPr>
          <a:xfrm>
            <a:off x="6104721" y="4304988"/>
            <a:ext cx="940174" cy="5159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0xf00</a:t>
            </a:r>
          </a:p>
        </p:txBody>
      </p:sp>
      <p:sp>
        <p:nvSpPr>
          <p:cNvPr id="39" name="Rectangle 38"/>
          <p:cNvSpPr/>
          <p:nvPr/>
        </p:nvSpPr>
        <p:spPr>
          <a:xfrm>
            <a:off x="4392132" y="3048000"/>
            <a:ext cx="1019388" cy="517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0x100</a:t>
            </a:r>
          </a:p>
        </p:txBody>
      </p:sp>
      <p:sp>
        <p:nvSpPr>
          <p:cNvPr id="40" name="Rectangle 39"/>
          <p:cNvSpPr/>
          <p:nvPr/>
        </p:nvSpPr>
        <p:spPr>
          <a:xfrm>
            <a:off x="2629367" y="4282949"/>
            <a:ext cx="974096" cy="515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0x200</a:t>
            </a:r>
          </a:p>
        </p:txBody>
      </p:sp>
      <p:sp>
        <p:nvSpPr>
          <p:cNvPr id="41" name="Rectangle 40"/>
          <p:cNvSpPr/>
          <p:nvPr/>
        </p:nvSpPr>
        <p:spPr>
          <a:xfrm>
            <a:off x="2057400" y="1587259"/>
            <a:ext cx="1287949" cy="576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0xa68</a:t>
            </a:r>
          </a:p>
        </p:txBody>
      </p:sp>
      <p:sp>
        <p:nvSpPr>
          <p:cNvPr id="42" name="Rectangle 41"/>
          <p:cNvSpPr/>
          <p:nvPr/>
        </p:nvSpPr>
        <p:spPr>
          <a:xfrm>
            <a:off x="304800" y="3187169"/>
            <a:ext cx="1038459"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0xb80</a:t>
            </a:r>
          </a:p>
        </p:txBody>
      </p:sp>
      <p:cxnSp>
        <p:nvCxnSpPr>
          <p:cNvPr id="31" name="Connector: Curved 30"/>
          <p:cNvCxnSpPr>
            <a:cxnSpLocks/>
            <a:stCxn id="30" idx="3"/>
            <a:endCxn id="29" idx="1"/>
          </p:cNvCxnSpPr>
          <p:nvPr/>
        </p:nvCxnSpPr>
        <p:spPr>
          <a:xfrm flipV="1">
            <a:off x="2265677" y="2299267"/>
            <a:ext cx="411914" cy="1583511"/>
          </a:xfrm>
          <a:prstGeom prst="curved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Connector: Curved 33"/>
          <p:cNvCxnSpPr>
            <a:cxnSpLocks/>
            <a:stCxn id="33" idx="3"/>
            <a:endCxn id="28" idx="1"/>
          </p:cNvCxnSpPr>
          <p:nvPr/>
        </p:nvCxnSpPr>
        <p:spPr>
          <a:xfrm flipH="1">
            <a:off x="2955763" y="2299267"/>
            <a:ext cx="1404616" cy="2676903"/>
          </a:xfrm>
          <a:prstGeom prst="curvedConnector5">
            <a:avLst>
              <a:gd name="adj1" fmla="val -16275"/>
              <a:gd name="adj2" fmla="val 49992"/>
              <a:gd name="adj3" fmla="val 116275"/>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8" name="Connector: Curved 57"/>
          <p:cNvCxnSpPr>
            <a:cxnSpLocks/>
            <a:stCxn id="43" idx="3"/>
            <a:endCxn id="27" idx="1"/>
          </p:cNvCxnSpPr>
          <p:nvPr/>
        </p:nvCxnSpPr>
        <p:spPr>
          <a:xfrm flipV="1">
            <a:off x="4543635" y="3805817"/>
            <a:ext cx="191108" cy="1170353"/>
          </a:xfrm>
          <a:prstGeom prst="curved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1" name="Connector: Curved 60"/>
          <p:cNvCxnSpPr>
            <a:cxnSpLocks/>
            <a:stCxn id="45" idx="3"/>
            <a:endCxn id="26" idx="1"/>
          </p:cNvCxnSpPr>
          <p:nvPr/>
        </p:nvCxnSpPr>
        <p:spPr>
          <a:xfrm flipV="1">
            <a:off x="6371723" y="2484745"/>
            <a:ext cx="504509" cy="1321072"/>
          </a:xfrm>
          <a:prstGeom prst="curved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4" name="Connector: Curved 63"/>
          <p:cNvCxnSpPr>
            <a:cxnSpLocks/>
            <a:stCxn id="49" idx="3"/>
            <a:endCxn id="25" idx="1"/>
          </p:cNvCxnSpPr>
          <p:nvPr/>
        </p:nvCxnSpPr>
        <p:spPr>
          <a:xfrm flipH="1">
            <a:off x="6397194" y="2487333"/>
            <a:ext cx="1969362" cy="2568855"/>
          </a:xfrm>
          <a:prstGeom prst="curvedConnector5">
            <a:avLst>
              <a:gd name="adj1" fmla="val -11608"/>
              <a:gd name="adj2" fmla="val 49995"/>
              <a:gd name="adj3" fmla="val 111608"/>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343276" y="3604966"/>
            <a:ext cx="922401" cy="5556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0xa68</a:t>
            </a:r>
          </a:p>
        </p:txBody>
      </p:sp>
      <p:sp>
        <p:nvSpPr>
          <p:cNvPr id="32" name="Rectangle 31"/>
          <p:cNvSpPr/>
          <p:nvPr/>
        </p:nvSpPr>
        <p:spPr>
          <a:xfrm>
            <a:off x="1229781" y="3200400"/>
            <a:ext cx="1034821"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0xb84</a:t>
            </a:r>
          </a:p>
        </p:txBody>
      </p:sp>
      <p:sp>
        <p:nvSpPr>
          <p:cNvPr id="33" name="Rectangle 32"/>
          <p:cNvSpPr/>
          <p:nvPr/>
        </p:nvSpPr>
        <p:spPr>
          <a:xfrm>
            <a:off x="3330684" y="2022095"/>
            <a:ext cx="1029695" cy="5543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0x200</a:t>
            </a:r>
          </a:p>
        </p:txBody>
      </p:sp>
      <p:sp>
        <p:nvSpPr>
          <p:cNvPr id="35" name="Rectangle 34"/>
          <p:cNvSpPr/>
          <p:nvPr/>
        </p:nvSpPr>
        <p:spPr>
          <a:xfrm>
            <a:off x="3219271" y="1587259"/>
            <a:ext cx="1141108" cy="576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0xa6c</a:t>
            </a:r>
          </a:p>
        </p:txBody>
      </p:sp>
      <p:sp>
        <p:nvSpPr>
          <p:cNvPr id="43" name="Rectangle 42"/>
          <p:cNvSpPr/>
          <p:nvPr/>
        </p:nvSpPr>
        <p:spPr>
          <a:xfrm>
            <a:off x="3603462" y="4698589"/>
            <a:ext cx="940173" cy="5551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0x100</a:t>
            </a:r>
          </a:p>
        </p:txBody>
      </p:sp>
      <p:sp>
        <p:nvSpPr>
          <p:cNvPr id="44" name="Rectangle 43"/>
          <p:cNvSpPr/>
          <p:nvPr/>
        </p:nvSpPr>
        <p:spPr>
          <a:xfrm>
            <a:off x="3471991" y="4282949"/>
            <a:ext cx="1163388" cy="515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0x204</a:t>
            </a:r>
          </a:p>
        </p:txBody>
      </p:sp>
      <p:sp>
        <p:nvSpPr>
          <p:cNvPr id="45" name="Rectangle 44"/>
          <p:cNvSpPr/>
          <p:nvPr/>
        </p:nvSpPr>
        <p:spPr>
          <a:xfrm>
            <a:off x="5382442" y="3528645"/>
            <a:ext cx="989281" cy="554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0xdb0</a:t>
            </a:r>
          </a:p>
        </p:txBody>
      </p:sp>
      <p:sp>
        <p:nvSpPr>
          <p:cNvPr id="46" name="Rectangle 45"/>
          <p:cNvSpPr/>
          <p:nvPr/>
        </p:nvSpPr>
        <p:spPr>
          <a:xfrm>
            <a:off x="5280047" y="3048000"/>
            <a:ext cx="1120753" cy="517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0x104</a:t>
            </a:r>
          </a:p>
        </p:txBody>
      </p:sp>
      <p:sp>
        <p:nvSpPr>
          <p:cNvPr id="47" name="Rectangle 46"/>
          <p:cNvSpPr/>
          <p:nvPr/>
        </p:nvSpPr>
        <p:spPr>
          <a:xfrm>
            <a:off x="7044893" y="4778376"/>
            <a:ext cx="956107" cy="5556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NULL</a:t>
            </a:r>
          </a:p>
        </p:txBody>
      </p:sp>
      <p:sp>
        <p:nvSpPr>
          <p:cNvPr id="48" name="Rectangle 47"/>
          <p:cNvSpPr/>
          <p:nvPr/>
        </p:nvSpPr>
        <p:spPr>
          <a:xfrm>
            <a:off x="6913423" y="4304988"/>
            <a:ext cx="1163777" cy="5159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0xf04</a:t>
            </a:r>
          </a:p>
        </p:txBody>
      </p:sp>
      <p:sp>
        <p:nvSpPr>
          <p:cNvPr id="49" name="Rectangle 48"/>
          <p:cNvSpPr/>
          <p:nvPr/>
        </p:nvSpPr>
        <p:spPr>
          <a:xfrm>
            <a:off x="7511810" y="2209800"/>
            <a:ext cx="854746" cy="5550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solidFill>
                  <a:schemeClr val="accent6"/>
                </a:solidFill>
                <a:latin typeface="Times New Roman" panose="02020603050405020304" pitchFamily="18" charset="0"/>
                <a:cs typeface="Times New Roman" panose="02020603050405020304" pitchFamily="18" charset="0"/>
              </a:rPr>
              <a:t>0xf00</a:t>
            </a:r>
          </a:p>
        </p:txBody>
      </p:sp>
      <p:sp>
        <p:nvSpPr>
          <p:cNvPr id="50" name="Rectangle 49"/>
          <p:cNvSpPr/>
          <p:nvPr/>
        </p:nvSpPr>
        <p:spPr>
          <a:xfrm>
            <a:off x="7264977" y="1752600"/>
            <a:ext cx="1193221" cy="515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200">
                <a:solidFill>
                  <a:schemeClr val="tx1"/>
                </a:solidFill>
                <a:latin typeface="Times New Roman" panose="02020603050405020304" pitchFamily="18" charset="0"/>
                <a:cs typeface="Times New Roman" panose="02020603050405020304" pitchFamily="18" charset="0"/>
              </a:rPr>
              <a:t>0xdb4</a:t>
            </a:r>
          </a:p>
        </p:txBody>
      </p:sp>
    </p:spTree>
    <p:extLst>
      <p:ext uri="{BB962C8B-B14F-4D97-AF65-F5344CB8AC3E}">
        <p14:creationId xmlns:p14="http://schemas.microsoft.com/office/powerpoint/2010/main" val="3084844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500"/>
                                        <p:tgtEl>
                                          <p:spTgt spid="4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500"/>
                                        <p:tgtEl>
                                          <p:spTgt spid="3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500"/>
                                        <p:tgtEl>
                                          <p:spTgt spid="4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fade">
                                      <p:cBhvr>
                                        <p:cTn id="48" dur="500"/>
                                        <p:tgtEl>
                                          <p:spTgt spid="3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500"/>
                                        <p:tgtEl>
                                          <p:spTgt spid="32"/>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fade">
                                      <p:cBhvr>
                                        <p:cTn id="61" dur="500"/>
                                        <p:tgtEl>
                                          <p:spTgt spid="3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5"/>
                                        </p:tgtEl>
                                        <p:attrNameLst>
                                          <p:attrName>style.visibility</p:attrName>
                                        </p:attrNameLst>
                                      </p:cBhvr>
                                      <p:to>
                                        <p:strVal val="visible"/>
                                      </p:to>
                                    </p:set>
                                    <p:animEffect transition="in" filter="fade">
                                      <p:cBhvr>
                                        <p:cTn id="66" dur="500"/>
                                        <p:tgtEl>
                                          <p:spTgt spid="35"/>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fade">
                                      <p:cBhvr>
                                        <p:cTn id="69" dur="500"/>
                                        <p:tgtEl>
                                          <p:spTgt spid="33"/>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34"/>
                                        </p:tgtEl>
                                        <p:attrNameLst>
                                          <p:attrName>style.visibility</p:attrName>
                                        </p:attrNameLst>
                                      </p:cBhvr>
                                      <p:to>
                                        <p:strVal val="visible"/>
                                      </p:to>
                                    </p:set>
                                    <p:animEffect transition="in" filter="fade">
                                      <p:cBhvr>
                                        <p:cTn id="74" dur="500"/>
                                        <p:tgtEl>
                                          <p:spTgt spid="34"/>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44"/>
                                        </p:tgtEl>
                                        <p:attrNameLst>
                                          <p:attrName>style.visibility</p:attrName>
                                        </p:attrNameLst>
                                      </p:cBhvr>
                                      <p:to>
                                        <p:strVal val="visible"/>
                                      </p:to>
                                    </p:set>
                                    <p:animEffect transition="in" filter="fade">
                                      <p:cBhvr>
                                        <p:cTn id="79" dur="500"/>
                                        <p:tgtEl>
                                          <p:spTgt spid="44"/>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3"/>
                                        </p:tgtEl>
                                        <p:attrNameLst>
                                          <p:attrName>style.visibility</p:attrName>
                                        </p:attrNameLst>
                                      </p:cBhvr>
                                      <p:to>
                                        <p:strVal val="visible"/>
                                      </p:to>
                                    </p:set>
                                    <p:animEffect transition="in" filter="fade">
                                      <p:cBhvr>
                                        <p:cTn id="82" dur="500"/>
                                        <p:tgtEl>
                                          <p:spTgt spid="43"/>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58"/>
                                        </p:tgtEl>
                                        <p:attrNameLst>
                                          <p:attrName>style.visibility</p:attrName>
                                        </p:attrNameLst>
                                      </p:cBhvr>
                                      <p:to>
                                        <p:strVal val="visible"/>
                                      </p:to>
                                    </p:set>
                                    <p:animEffect transition="in" filter="fade">
                                      <p:cBhvr>
                                        <p:cTn id="87" dur="500"/>
                                        <p:tgtEl>
                                          <p:spTgt spid="58"/>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fade">
                                      <p:cBhvr>
                                        <p:cTn id="92" dur="500"/>
                                        <p:tgtEl>
                                          <p:spTgt spid="45"/>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46"/>
                                        </p:tgtEl>
                                        <p:attrNameLst>
                                          <p:attrName>style.visibility</p:attrName>
                                        </p:attrNameLst>
                                      </p:cBhvr>
                                      <p:to>
                                        <p:strVal val="visible"/>
                                      </p:to>
                                    </p:set>
                                    <p:animEffect transition="in" filter="fade">
                                      <p:cBhvr>
                                        <p:cTn id="95" dur="500"/>
                                        <p:tgtEl>
                                          <p:spTgt spid="46"/>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61"/>
                                        </p:tgtEl>
                                        <p:attrNameLst>
                                          <p:attrName>style.visibility</p:attrName>
                                        </p:attrNameLst>
                                      </p:cBhvr>
                                      <p:to>
                                        <p:strVal val="visible"/>
                                      </p:to>
                                    </p:set>
                                    <p:animEffect transition="in" filter="fade">
                                      <p:cBhvr>
                                        <p:cTn id="100" dur="500"/>
                                        <p:tgtEl>
                                          <p:spTgt spid="61"/>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49"/>
                                        </p:tgtEl>
                                        <p:attrNameLst>
                                          <p:attrName>style.visibility</p:attrName>
                                        </p:attrNameLst>
                                      </p:cBhvr>
                                      <p:to>
                                        <p:strVal val="visible"/>
                                      </p:to>
                                    </p:set>
                                    <p:animEffect transition="in" filter="fade">
                                      <p:cBhvr>
                                        <p:cTn id="105" dur="500"/>
                                        <p:tgtEl>
                                          <p:spTgt spid="49"/>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50"/>
                                        </p:tgtEl>
                                        <p:attrNameLst>
                                          <p:attrName>style.visibility</p:attrName>
                                        </p:attrNameLst>
                                      </p:cBhvr>
                                      <p:to>
                                        <p:strVal val="visible"/>
                                      </p:to>
                                    </p:set>
                                    <p:animEffect transition="in" filter="fade">
                                      <p:cBhvr>
                                        <p:cTn id="108" dur="500"/>
                                        <p:tgtEl>
                                          <p:spTgt spid="50"/>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64"/>
                                        </p:tgtEl>
                                        <p:attrNameLst>
                                          <p:attrName>style.visibility</p:attrName>
                                        </p:attrNameLst>
                                      </p:cBhvr>
                                      <p:to>
                                        <p:strVal val="visible"/>
                                      </p:to>
                                    </p:set>
                                    <p:animEffect transition="in" filter="fade">
                                      <p:cBhvr>
                                        <p:cTn id="113" dur="500"/>
                                        <p:tgtEl>
                                          <p:spTgt spid="64"/>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47"/>
                                        </p:tgtEl>
                                        <p:attrNameLst>
                                          <p:attrName>style.visibility</p:attrName>
                                        </p:attrNameLst>
                                      </p:cBhvr>
                                      <p:to>
                                        <p:strVal val="visible"/>
                                      </p:to>
                                    </p:set>
                                    <p:animEffect transition="in" filter="fade">
                                      <p:cBhvr>
                                        <p:cTn id="118" dur="500"/>
                                        <p:tgtEl>
                                          <p:spTgt spid="47"/>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48"/>
                                        </p:tgtEl>
                                        <p:attrNameLst>
                                          <p:attrName>style.visibility</p:attrName>
                                        </p:attrNameLst>
                                      </p:cBhvr>
                                      <p:to>
                                        <p:strVal val="visible"/>
                                      </p:to>
                                    </p:set>
                                    <p:animEffect transition="in" filter="fade">
                                      <p:cBhvr>
                                        <p:cTn id="12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25" grpId="0" animBg="1"/>
      <p:bldP spid="26" grpId="0" animBg="1"/>
      <p:bldP spid="27" grpId="0" animBg="1"/>
      <p:bldP spid="28" grpId="0" animBg="1"/>
      <p:bldP spid="29" grpId="0" animBg="1"/>
      <p:bldP spid="36" grpId="0" animBg="1"/>
      <p:bldP spid="37" grpId="0"/>
      <p:bldP spid="38" grpId="0"/>
      <p:bldP spid="39" grpId="0"/>
      <p:bldP spid="40" grpId="0"/>
      <p:bldP spid="41" grpId="0"/>
      <p:bldP spid="42" grpId="0"/>
      <p:bldP spid="30" grpId="0" animBg="1"/>
      <p:bldP spid="32" grpId="0"/>
      <p:bldP spid="33" grpId="0" animBg="1"/>
      <p:bldP spid="35" grpId="0"/>
      <p:bldP spid="43" grpId="0" animBg="1"/>
      <p:bldP spid="44" grpId="0"/>
      <p:bldP spid="45" grpId="0" animBg="1"/>
      <p:bldP spid="46" grpId="0"/>
      <p:bldP spid="47" grpId="0" animBg="1"/>
      <p:bldP spid="48" grpId="0"/>
      <p:bldP spid="49" grpId="0" animBg="1"/>
      <p:bldP spid="50"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err="1"/>
              <a:t>Dùng</a:t>
            </a:r>
            <a:r>
              <a:rPr lang="en-US"/>
              <a:t> </a:t>
            </a:r>
            <a:r>
              <a:rPr lang="en-US" err="1"/>
              <a:t>xâu</a:t>
            </a:r>
            <a:r>
              <a:rPr lang="en-US"/>
              <a:t> </a:t>
            </a:r>
            <a:r>
              <a:rPr lang="en-US" err="1"/>
              <a:t>đơn</a:t>
            </a:r>
            <a:r>
              <a:rPr lang="en-US"/>
              <a:t> </a:t>
            </a:r>
            <a:r>
              <a:rPr lang="en-US" err="1"/>
              <a:t>để</a:t>
            </a:r>
            <a:r>
              <a:rPr lang="en-US"/>
              <a:t> </a:t>
            </a:r>
            <a:r>
              <a:rPr lang="en-US" err="1"/>
              <a:t>quản</a:t>
            </a:r>
            <a:r>
              <a:rPr lang="en-US"/>
              <a:t> </a:t>
            </a:r>
            <a:r>
              <a:rPr lang="en-US" err="1"/>
              <a:t>lý</a:t>
            </a:r>
            <a:r>
              <a:rPr lang="en-US"/>
              <a:t> </a:t>
            </a:r>
            <a:r>
              <a:rPr lang="en-US" err="1"/>
              <a:t>lớp</a:t>
            </a:r>
            <a:r>
              <a:rPr lang="en-US"/>
              <a:t> </a:t>
            </a:r>
            <a:r>
              <a:rPr lang="en-US" err="1"/>
              <a:t>học</a:t>
            </a:r>
            <a:endParaRPr lang="en-US"/>
          </a:p>
        </p:txBody>
      </p:sp>
      <p:sp>
        <p:nvSpPr>
          <p:cNvPr id="337923" name="Rectangle 3"/>
          <p:cNvSpPr>
            <a:spLocks noGrp="1" noChangeArrowheads="1"/>
          </p:cNvSpPr>
          <p:nvPr>
            <p:ph idx="1"/>
          </p:nvPr>
        </p:nvSpPr>
        <p:spPr/>
        <p:txBody>
          <a:bodyPr/>
          <a:lstStyle/>
          <a:p>
            <a:pPr>
              <a:lnSpc>
                <a:spcPct val="90000"/>
              </a:lnSpc>
              <a:buFont typeface="Wingdings" pitchFamily="2" charset="2"/>
              <a:buChar char="Ø"/>
            </a:pPr>
            <a:r>
              <a:rPr lang="en-US"/>
              <a:t>Yêu cầu: Thông tin của một sinh viên gồm, mã số sinh viên, tên sinh viên, điểm trung bình. </a:t>
            </a:r>
          </a:p>
          <a:p>
            <a:pPr>
              <a:lnSpc>
                <a:spcPct val="90000"/>
              </a:lnSpc>
              <a:buFontTx/>
              <a:buNone/>
            </a:pPr>
            <a:r>
              <a:rPr lang="en-US"/>
              <a:t>1. Hãy khai báo cấu trúc dữ liệu dạng danh sách liên kết để lưu danh sách sinh viên nói trên.</a:t>
            </a:r>
          </a:p>
          <a:p>
            <a:pPr>
              <a:lnSpc>
                <a:spcPct val="90000"/>
              </a:lnSpc>
              <a:buFontTx/>
              <a:buNone/>
            </a:pPr>
            <a:r>
              <a:rPr lang="en-US"/>
              <a:t>2. Nhập danh sách các sinh viên, và thêm từng sinh viên vào đầu danh sách (việc nhập kết thúc khi tên của một sinh viên bằng rỗng)</a:t>
            </a:r>
          </a:p>
          <a:p>
            <a:pPr>
              <a:lnSpc>
                <a:spcPct val="90000"/>
              </a:lnSpc>
              <a:buFontTx/>
              <a:buNone/>
            </a:pPr>
            <a:r>
              <a:rPr lang="en-US"/>
              <a:t>3. Tìm một sinh viên có trong lớp học hay không</a:t>
            </a:r>
          </a:p>
          <a:p>
            <a:pPr>
              <a:lnSpc>
                <a:spcPct val="90000"/>
              </a:lnSpc>
              <a:buFontTx/>
              <a:buNone/>
            </a:pPr>
            <a:r>
              <a:rPr lang="en-US"/>
              <a:t>4. Xoá một sinh viên có mã số bằng x (x nhập từ bàn phím)</a:t>
            </a:r>
          </a:p>
          <a:p>
            <a:pPr>
              <a:lnSpc>
                <a:spcPct val="90000"/>
              </a:lnSpc>
              <a:buFontTx/>
              <a:buNone/>
            </a:pPr>
            <a:r>
              <a:rPr lang="en-US"/>
              <a:t>5. Liệt kê thông tin của các sinh viên có điểm trung bình lớn hơn hay bằng 5.</a:t>
            </a:r>
          </a:p>
        </p:txBody>
      </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80</a:t>
            </a:fld>
            <a:endParaRPr lang="en-US"/>
          </a:p>
        </p:txBody>
      </p:sp>
    </p:spTree>
    <p:extLst>
      <p:ext uri="{BB962C8B-B14F-4D97-AF65-F5344CB8AC3E}">
        <p14:creationId xmlns:p14="http://schemas.microsoft.com/office/powerpoint/2010/main" val="693151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a:t>Dùng xâu đơn để quản lý lớp học</a:t>
            </a:r>
          </a:p>
        </p:txBody>
      </p:sp>
      <p:sp>
        <p:nvSpPr>
          <p:cNvPr id="338947" name="Rectangle 3"/>
          <p:cNvSpPr>
            <a:spLocks noGrp="1" noChangeArrowheads="1"/>
          </p:cNvSpPr>
          <p:nvPr>
            <p:ph idx="1"/>
          </p:nvPr>
        </p:nvSpPr>
        <p:spPr>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Autofit/>
          </a:bodyPr>
          <a:lstStyle/>
          <a:p>
            <a:pPr marL="562722" indent="-562722">
              <a:lnSpc>
                <a:spcPct val="100000"/>
              </a:lnSpc>
              <a:spcBef>
                <a:spcPts val="0"/>
              </a:spcBef>
              <a:buNone/>
            </a:pPr>
            <a:r>
              <a:rPr lang="en-US" sz="2200"/>
              <a:t>6. </a:t>
            </a:r>
            <a:r>
              <a:rPr lang="en-US" sz="2200" err="1"/>
              <a:t>Xếp</a:t>
            </a:r>
            <a:r>
              <a:rPr lang="en-US" sz="2200"/>
              <a:t> </a:t>
            </a:r>
            <a:r>
              <a:rPr lang="en-US" sz="2200" err="1"/>
              <a:t>loại</a:t>
            </a:r>
            <a:r>
              <a:rPr lang="en-US" sz="2200"/>
              <a:t> </a:t>
            </a:r>
            <a:r>
              <a:rPr lang="en-US" sz="2200" err="1"/>
              <a:t>và</a:t>
            </a:r>
            <a:r>
              <a:rPr lang="en-US" sz="2200"/>
              <a:t> in </a:t>
            </a:r>
            <a:r>
              <a:rPr lang="en-US" sz="2200" err="1"/>
              <a:t>ra</a:t>
            </a:r>
            <a:r>
              <a:rPr lang="en-US" sz="2200"/>
              <a:t> </a:t>
            </a:r>
            <a:r>
              <a:rPr lang="en-US" sz="2200" err="1"/>
              <a:t>thông</a:t>
            </a:r>
            <a:r>
              <a:rPr lang="en-US" sz="2200"/>
              <a:t> tin </a:t>
            </a:r>
            <a:r>
              <a:rPr lang="en-US" sz="2200" err="1"/>
              <a:t>của</a:t>
            </a:r>
            <a:r>
              <a:rPr lang="en-US" sz="2200"/>
              <a:t> </a:t>
            </a:r>
            <a:r>
              <a:rPr lang="en-US" sz="2200" err="1"/>
              <a:t>từng</a:t>
            </a:r>
            <a:r>
              <a:rPr lang="en-US" sz="2200"/>
              <a:t> </a:t>
            </a:r>
            <a:r>
              <a:rPr lang="en-US" sz="2200" err="1"/>
              <a:t>sinh</a:t>
            </a:r>
            <a:r>
              <a:rPr lang="en-US" sz="2200"/>
              <a:t> </a:t>
            </a:r>
            <a:r>
              <a:rPr lang="en-US" sz="2200" err="1"/>
              <a:t>viên</a:t>
            </a:r>
            <a:r>
              <a:rPr lang="en-US" sz="2200"/>
              <a:t>, </a:t>
            </a:r>
            <a:r>
              <a:rPr lang="en-US" sz="2200" err="1"/>
              <a:t>biết</a:t>
            </a:r>
            <a:r>
              <a:rPr lang="en-US" sz="2200"/>
              <a:t> </a:t>
            </a:r>
            <a:r>
              <a:rPr lang="en-US" sz="2200" err="1"/>
              <a:t>rằng</a:t>
            </a:r>
            <a:r>
              <a:rPr lang="en-US" sz="2200"/>
              <a:t> </a:t>
            </a:r>
            <a:r>
              <a:rPr lang="en-US" sz="2200" err="1"/>
              <a:t>cách</a:t>
            </a:r>
            <a:r>
              <a:rPr lang="en-US" sz="2200"/>
              <a:t> </a:t>
            </a:r>
            <a:r>
              <a:rPr lang="en-US" sz="2200" err="1"/>
              <a:t>xếp</a:t>
            </a:r>
            <a:r>
              <a:rPr lang="en-US" sz="2200"/>
              <a:t> </a:t>
            </a:r>
            <a:r>
              <a:rPr lang="en-US" sz="2200" err="1"/>
              <a:t>loại</a:t>
            </a:r>
            <a:r>
              <a:rPr lang="en-US" sz="2200"/>
              <a:t> </a:t>
            </a:r>
            <a:r>
              <a:rPr lang="en-US" sz="2200" err="1"/>
              <a:t>như</a:t>
            </a:r>
            <a:r>
              <a:rPr lang="en-US" sz="2200"/>
              <a:t> </a:t>
            </a:r>
            <a:r>
              <a:rPr lang="en-US" sz="2200" err="1"/>
              <a:t>sau</a:t>
            </a:r>
            <a:r>
              <a:rPr lang="en-US" sz="2200"/>
              <a:t>:</a:t>
            </a:r>
          </a:p>
          <a:p>
            <a:pPr marL="562722" indent="-562722">
              <a:lnSpc>
                <a:spcPct val="100000"/>
              </a:lnSpc>
              <a:spcBef>
                <a:spcPts val="0"/>
              </a:spcBef>
              <a:buNone/>
            </a:pPr>
            <a:r>
              <a:rPr lang="en-US" sz="2200"/>
              <a:t>	ĐTB &lt;= 3.6: </a:t>
            </a:r>
            <a:r>
              <a:rPr lang="en-US" sz="2200" err="1"/>
              <a:t>Loại</a:t>
            </a:r>
            <a:r>
              <a:rPr lang="en-US" sz="2200"/>
              <a:t> </a:t>
            </a:r>
            <a:r>
              <a:rPr lang="en-US" sz="2200" err="1"/>
              <a:t>yếu</a:t>
            </a:r>
            <a:endParaRPr lang="en-US" sz="2200"/>
          </a:p>
          <a:p>
            <a:pPr marL="562722" indent="-562722">
              <a:lnSpc>
                <a:spcPct val="100000"/>
              </a:lnSpc>
              <a:spcBef>
                <a:spcPts val="0"/>
              </a:spcBef>
              <a:buNone/>
            </a:pPr>
            <a:r>
              <a:rPr lang="en-US" sz="2200"/>
              <a:t>	ĐTB &gt;= 5.0 </a:t>
            </a:r>
            <a:r>
              <a:rPr lang="en-US" sz="2200" err="1"/>
              <a:t>và</a:t>
            </a:r>
            <a:r>
              <a:rPr lang="en-US" sz="2200"/>
              <a:t> ĐTB &lt; 6.5: </a:t>
            </a:r>
            <a:r>
              <a:rPr lang="en-US" sz="2200" err="1"/>
              <a:t>Loại</a:t>
            </a:r>
            <a:r>
              <a:rPr lang="en-US" sz="2200"/>
              <a:t> </a:t>
            </a:r>
            <a:r>
              <a:rPr lang="en-US" sz="2200" err="1"/>
              <a:t>trung</a:t>
            </a:r>
            <a:r>
              <a:rPr lang="en-US" sz="2200"/>
              <a:t> </a:t>
            </a:r>
            <a:r>
              <a:rPr lang="en-US" sz="2200" err="1"/>
              <a:t>bình</a:t>
            </a:r>
            <a:endParaRPr lang="en-US" sz="2200"/>
          </a:p>
          <a:p>
            <a:pPr marL="562722" indent="-562722">
              <a:lnSpc>
                <a:spcPct val="100000"/>
              </a:lnSpc>
              <a:spcBef>
                <a:spcPts val="0"/>
              </a:spcBef>
              <a:buNone/>
            </a:pPr>
            <a:r>
              <a:rPr lang="en-US" sz="2200"/>
              <a:t>	ĐTB &gt;= 6.5 </a:t>
            </a:r>
            <a:r>
              <a:rPr lang="en-US" sz="2200" err="1"/>
              <a:t>và</a:t>
            </a:r>
            <a:r>
              <a:rPr lang="en-US" sz="2200"/>
              <a:t> ĐTB &lt; 7.0: </a:t>
            </a:r>
            <a:r>
              <a:rPr lang="en-US" sz="2200" err="1"/>
              <a:t>Loại</a:t>
            </a:r>
            <a:r>
              <a:rPr lang="en-US" sz="2200"/>
              <a:t> </a:t>
            </a:r>
            <a:r>
              <a:rPr lang="en-US" sz="2200" err="1"/>
              <a:t>trung</a:t>
            </a:r>
            <a:r>
              <a:rPr lang="en-US" sz="2200"/>
              <a:t> </a:t>
            </a:r>
            <a:r>
              <a:rPr lang="en-US" sz="2200" err="1"/>
              <a:t>bình</a:t>
            </a:r>
            <a:r>
              <a:rPr lang="en-US" sz="2200"/>
              <a:t> </a:t>
            </a:r>
            <a:r>
              <a:rPr lang="en-US" sz="2200" err="1"/>
              <a:t>khá</a:t>
            </a:r>
            <a:r>
              <a:rPr lang="en-US" sz="2200"/>
              <a:t>  </a:t>
            </a:r>
          </a:p>
          <a:p>
            <a:pPr marL="562722" indent="-562722">
              <a:lnSpc>
                <a:spcPct val="100000"/>
              </a:lnSpc>
              <a:spcBef>
                <a:spcPts val="0"/>
              </a:spcBef>
              <a:buNone/>
            </a:pPr>
            <a:r>
              <a:rPr lang="en-US" sz="2200"/>
              <a:t>	ĐTB &gt;= 7.0 </a:t>
            </a:r>
            <a:r>
              <a:rPr lang="en-US" sz="2200" err="1"/>
              <a:t>và</a:t>
            </a:r>
            <a:r>
              <a:rPr lang="en-US" sz="2200"/>
              <a:t> ĐTB &lt; 8.0: </a:t>
            </a:r>
            <a:r>
              <a:rPr lang="en-US" sz="2200" err="1"/>
              <a:t>Loại</a:t>
            </a:r>
            <a:r>
              <a:rPr lang="en-US" sz="2200"/>
              <a:t> </a:t>
            </a:r>
            <a:r>
              <a:rPr lang="en-US" sz="2200" err="1"/>
              <a:t>khá</a:t>
            </a:r>
            <a:endParaRPr lang="en-US" sz="2200"/>
          </a:p>
          <a:p>
            <a:pPr marL="562722" indent="-562722">
              <a:lnSpc>
                <a:spcPct val="100000"/>
              </a:lnSpc>
              <a:spcBef>
                <a:spcPts val="0"/>
              </a:spcBef>
              <a:buNone/>
            </a:pPr>
            <a:r>
              <a:rPr lang="en-US" sz="2200"/>
              <a:t>	ĐTB &gt;= 8.0 </a:t>
            </a:r>
            <a:r>
              <a:rPr lang="en-US" sz="2200" err="1"/>
              <a:t>và</a:t>
            </a:r>
            <a:r>
              <a:rPr lang="en-US" sz="2200"/>
              <a:t> ĐTB &lt; 9.0: </a:t>
            </a:r>
            <a:r>
              <a:rPr lang="en-US" sz="2200" err="1"/>
              <a:t>Loại</a:t>
            </a:r>
            <a:r>
              <a:rPr lang="en-US" sz="2200"/>
              <a:t> giỏi</a:t>
            </a:r>
          </a:p>
          <a:p>
            <a:pPr marL="562722" indent="-562722">
              <a:lnSpc>
                <a:spcPct val="100000"/>
              </a:lnSpc>
              <a:spcBef>
                <a:spcPts val="0"/>
              </a:spcBef>
              <a:buNone/>
            </a:pPr>
            <a:r>
              <a:rPr lang="en-US" sz="2200"/>
              <a:t>	ĐTB &gt;= 9.0: </a:t>
            </a:r>
            <a:r>
              <a:rPr lang="en-US" sz="2200" err="1"/>
              <a:t>Loại</a:t>
            </a:r>
            <a:r>
              <a:rPr lang="en-US" sz="2200"/>
              <a:t> </a:t>
            </a:r>
            <a:r>
              <a:rPr lang="en-US" sz="2200" err="1"/>
              <a:t>xuất</a:t>
            </a:r>
            <a:r>
              <a:rPr lang="en-US" sz="2200"/>
              <a:t> </a:t>
            </a:r>
            <a:r>
              <a:rPr lang="en-US" sz="2200" err="1"/>
              <a:t>sắc</a:t>
            </a:r>
            <a:endParaRPr lang="en-US" sz="2200"/>
          </a:p>
          <a:p>
            <a:pPr marL="562722" indent="-562722">
              <a:lnSpc>
                <a:spcPct val="100000"/>
              </a:lnSpc>
              <a:spcBef>
                <a:spcPts val="0"/>
              </a:spcBef>
              <a:buFontTx/>
              <a:buAutoNum type="arabicPeriod" startAt="7"/>
            </a:pPr>
            <a:r>
              <a:rPr lang="en-US" sz="2200" err="1"/>
              <a:t>Sắp</a:t>
            </a:r>
            <a:r>
              <a:rPr lang="en-US" sz="2200"/>
              <a:t> </a:t>
            </a:r>
            <a:r>
              <a:rPr lang="en-US" sz="2200" err="1"/>
              <a:t>xếp</a:t>
            </a:r>
            <a:r>
              <a:rPr lang="en-US" sz="2200"/>
              <a:t> </a:t>
            </a:r>
            <a:r>
              <a:rPr lang="en-US" sz="2200" err="1"/>
              <a:t>và</a:t>
            </a:r>
            <a:r>
              <a:rPr lang="en-US" sz="2200"/>
              <a:t> in </a:t>
            </a:r>
            <a:r>
              <a:rPr lang="en-US" sz="2200" err="1"/>
              <a:t>ra</a:t>
            </a:r>
            <a:r>
              <a:rPr lang="en-US" sz="2200"/>
              <a:t> </a:t>
            </a:r>
            <a:r>
              <a:rPr lang="en-US" sz="2200" err="1"/>
              <a:t>danh</a:t>
            </a:r>
            <a:r>
              <a:rPr lang="en-US" sz="2200"/>
              <a:t> </a:t>
            </a:r>
            <a:r>
              <a:rPr lang="en-US" sz="2200" err="1"/>
              <a:t>sách</a:t>
            </a:r>
            <a:r>
              <a:rPr lang="en-US" sz="2200"/>
              <a:t> </a:t>
            </a:r>
            <a:r>
              <a:rPr lang="en-US" sz="2200" err="1"/>
              <a:t>sinh</a:t>
            </a:r>
            <a:r>
              <a:rPr lang="en-US" sz="2200"/>
              <a:t> </a:t>
            </a:r>
            <a:r>
              <a:rPr lang="en-US" sz="2200" err="1"/>
              <a:t>viên</a:t>
            </a:r>
            <a:r>
              <a:rPr lang="en-US" sz="2200"/>
              <a:t> </a:t>
            </a:r>
            <a:r>
              <a:rPr lang="en-US" sz="2200" err="1"/>
              <a:t>tăng</a:t>
            </a:r>
            <a:r>
              <a:rPr lang="en-US" sz="2200"/>
              <a:t> </a:t>
            </a:r>
            <a:r>
              <a:rPr lang="en-US" sz="2200" err="1"/>
              <a:t>theo</a:t>
            </a:r>
            <a:r>
              <a:rPr lang="en-US" sz="2200"/>
              <a:t> </a:t>
            </a:r>
            <a:r>
              <a:rPr lang="en-US" sz="2200" err="1"/>
              <a:t>điểm</a:t>
            </a:r>
            <a:r>
              <a:rPr lang="en-US" sz="2200"/>
              <a:t> </a:t>
            </a:r>
            <a:r>
              <a:rPr lang="en-US" sz="2200" err="1"/>
              <a:t>trung</a:t>
            </a:r>
            <a:r>
              <a:rPr lang="en-US" sz="2200"/>
              <a:t> </a:t>
            </a:r>
            <a:r>
              <a:rPr lang="en-US" sz="2200" err="1"/>
              <a:t>bình</a:t>
            </a:r>
            <a:r>
              <a:rPr lang="en-US" sz="2200"/>
              <a:t>.</a:t>
            </a:r>
          </a:p>
          <a:p>
            <a:pPr marL="562722" indent="-562722">
              <a:lnSpc>
                <a:spcPct val="100000"/>
              </a:lnSpc>
              <a:spcBef>
                <a:spcPts val="0"/>
              </a:spcBef>
              <a:buFontTx/>
              <a:buAutoNum type="arabicPeriod" startAt="7"/>
            </a:pPr>
            <a:r>
              <a:rPr lang="en-US" sz="2200" err="1"/>
              <a:t>Chèn</a:t>
            </a:r>
            <a:r>
              <a:rPr lang="en-US" sz="2200"/>
              <a:t> </a:t>
            </a:r>
            <a:r>
              <a:rPr lang="en-US" sz="2200" err="1"/>
              <a:t>một</a:t>
            </a:r>
            <a:r>
              <a:rPr lang="en-US" sz="2200"/>
              <a:t> </a:t>
            </a:r>
            <a:r>
              <a:rPr lang="en-US" sz="2200" err="1"/>
              <a:t>sinh</a:t>
            </a:r>
            <a:r>
              <a:rPr lang="en-US" sz="2200"/>
              <a:t> </a:t>
            </a:r>
            <a:r>
              <a:rPr lang="en-US" sz="2200" err="1"/>
              <a:t>viên</a:t>
            </a:r>
            <a:r>
              <a:rPr lang="en-US" sz="2200"/>
              <a:t> </a:t>
            </a:r>
            <a:r>
              <a:rPr lang="en-US" sz="2200" err="1"/>
              <a:t>vào</a:t>
            </a:r>
            <a:r>
              <a:rPr lang="en-US" sz="2200"/>
              <a:t> </a:t>
            </a:r>
            <a:r>
              <a:rPr lang="en-US" sz="2200" err="1"/>
              <a:t>danh</a:t>
            </a:r>
            <a:r>
              <a:rPr lang="en-US" sz="2200"/>
              <a:t> </a:t>
            </a:r>
            <a:r>
              <a:rPr lang="en-US" sz="2200" err="1"/>
              <a:t>sách</a:t>
            </a:r>
            <a:r>
              <a:rPr lang="en-US" sz="2200"/>
              <a:t> </a:t>
            </a:r>
            <a:r>
              <a:rPr lang="en-US" sz="2200" err="1"/>
              <a:t>sinh</a:t>
            </a:r>
            <a:r>
              <a:rPr lang="en-US" sz="2200"/>
              <a:t> </a:t>
            </a:r>
            <a:r>
              <a:rPr lang="en-US" sz="2200" err="1"/>
              <a:t>viên</a:t>
            </a:r>
            <a:r>
              <a:rPr lang="en-US" sz="2200"/>
              <a:t> </a:t>
            </a:r>
            <a:r>
              <a:rPr lang="en-US" sz="2200" err="1"/>
              <a:t>tăng</a:t>
            </a:r>
            <a:r>
              <a:rPr lang="en-US" sz="2200"/>
              <a:t> </a:t>
            </a:r>
            <a:r>
              <a:rPr lang="en-US" sz="2200" err="1"/>
              <a:t>theo</a:t>
            </a:r>
            <a:r>
              <a:rPr lang="en-US" sz="2200"/>
              <a:t> </a:t>
            </a:r>
            <a:r>
              <a:rPr lang="en-US" sz="2200" err="1"/>
              <a:t>điểm</a:t>
            </a:r>
            <a:r>
              <a:rPr lang="en-US" sz="2200"/>
              <a:t> </a:t>
            </a:r>
            <a:r>
              <a:rPr lang="en-US" sz="2200" err="1"/>
              <a:t>trung</a:t>
            </a:r>
            <a:r>
              <a:rPr lang="en-US" sz="2200"/>
              <a:t> </a:t>
            </a:r>
            <a:r>
              <a:rPr lang="en-US" sz="2200" err="1"/>
              <a:t>bình</a:t>
            </a:r>
            <a:r>
              <a:rPr lang="en-US" sz="2200"/>
              <a:t> </a:t>
            </a:r>
            <a:r>
              <a:rPr lang="en-US" sz="2200" err="1"/>
              <a:t>nói</a:t>
            </a:r>
            <a:r>
              <a:rPr lang="en-US" sz="2200"/>
              <a:t> </a:t>
            </a:r>
            <a:r>
              <a:rPr lang="en-US" sz="2200" err="1"/>
              <a:t>trên</a:t>
            </a:r>
            <a:r>
              <a:rPr lang="en-US" sz="2200"/>
              <a:t>, </a:t>
            </a:r>
            <a:r>
              <a:rPr lang="en-US" sz="2200" err="1"/>
              <a:t>sao</a:t>
            </a:r>
            <a:r>
              <a:rPr lang="en-US" sz="2200"/>
              <a:t> </a:t>
            </a:r>
            <a:r>
              <a:rPr lang="en-US" sz="2200" err="1"/>
              <a:t>cho</a:t>
            </a:r>
            <a:r>
              <a:rPr lang="en-US" sz="2200"/>
              <a:t> </a:t>
            </a:r>
            <a:r>
              <a:rPr lang="en-US" sz="2200" err="1"/>
              <a:t>sau</a:t>
            </a:r>
            <a:r>
              <a:rPr lang="en-US" sz="2200"/>
              <a:t> </a:t>
            </a:r>
            <a:r>
              <a:rPr lang="en-US" sz="2200" err="1"/>
              <a:t>khi</a:t>
            </a:r>
            <a:r>
              <a:rPr lang="en-US" sz="2200"/>
              <a:t> </a:t>
            </a:r>
            <a:r>
              <a:rPr lang="en-US" sz="2200" err="1"/>
              <a:t>chèn</a:t>
            </a:r>
            <a:r>
              <a:rPr lang="en-US" sz="2200"/>
              <a:t> </a:t>
            </a:r>
            <a:r>
              <a:rPr lang="en-US" sz="2200" err="1"/>
              <a:t>danh</a:t>
            </a:r>
            <a:r>
              <a:rPr lang="en-US" sz="2200"/>
              <a:t> </a:t>
            </a:r>
            <a:r>
              <a:rPr lang="en-US" sz="2200" err="1"/>
              <a:t>sách</a:t>
            </a:r>
            <a:r>
              <a:rPr lang="en-US" sz="2200"/>
              <a:t> </a:t>
            </a:r>
            <a:r>
              <a:rPr lang="en-US" sz="2200" err="1"/>
              <a:t>sinh</a:t>
            </a:r>
            <a:r>
              <a:rPr lang="en-US" sz="2200"/>
              <a:t> </a:t>
            </a:r>
            <a:r>
              <a:rPr lang="en-US" sz="2200" err="1"/>
              <a:t>viên</a:t>
            </a:r>
            <a:r>
              <a:rPr lang="en-US" sz="2200"/>
              <a:t> </a:t>
            </a:r>
            <a:r>
              <a:rPr lang="en-US" sz="2200" err="1"/>
              <a:t>vẫn</a:t>
            </a:r>
            <a:r>
              <a:rPr lang="en-US" sz="2200"/>
              <a:t> </a:t>
            </a:r>
            <a:r>
              <a:rPr lang="en-US" sz="2200" err="1"/>
              <a:t>tăng</a:t>
            </a:r>
            <a:r>
              <a:rPr lang="en-US" sz="2200"/>
              <a:t> </a:t>
            </a:r>
            <a:r>
              <a:rPr lang="en-US" sz="2200" err="1"/>
              <a:t>theo</a:t>
            </a:r>
            <a:r>
              <a:rPr lang="en-US" sz="2200"/>
              <a:t> </a:t>
            </a:r>
            <a:r>
              <a:rPr lang="en-US" sz="2200" err="1"/>
              <a:t>điểm</a:t>
            </a:r>
            <a:r>
              <a:rPr lang="en-US" sz="2200"/>
              <a:t> </a:t>
            </a:r>
            <a:r>
              <a:rPr lang="en-US" sz="2200" err="1"/>
              <a:t>trung</a:t>
            </a:r>
            <a:r>
              <a:rPr lang="en-US" sz="2200"/>
              <a:t> </a:t>
            </a:r>
            <a:r>
              <a:rPr lang="en-US" sz="2200" err="1"/>
              <a:t>bình</a:t>
            </a:r>
            <a:endParaRPr lang="en-US" sz="2200"/>
          </a:p>
          <a:p>
            <a:pPr marL="562722" indent="-562722">
              <a:lnSpc>
                <a:spcPct val="100000"/>
              </a:lnSpc>
              <a:spcBef>
                <a:spcPts val="0"/>
              </a:spcBef>
              <a:buNone/>
            </a:pPr>
            <a:r>
              <a:rPr lang="en-US" sz="2200"/>
              <a:t>..</a:t>
            </a:r>
            <a:r>
              <a:rPr lang="en-US" sz="2200" err="1"/>
              <a:t>vv</a:t>
            </a:r>
            <a:endParaRPr lang="en-US" sz="2200"/>
          </a:p>
        </p:txBody>
      </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81</a:t>
            </a:fld>
            <a:endParaRPr lang="en-US"/>
          </a:p>
        </p:txBody>
      </p:sp>
    </p:spTree>
    <p:extLst>
      <p:ext uri="{BB962C8B-B14F-4D97-AF65-F5344CB8AC3E}">
        <p14:creationId xmlns:p14="http://schemas.microsoft.com/office/powerpoint/2010/main" val="105577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err="1"/>
              <a:t>Cấu</a:t>
            </a:r>
            <a:r>
              <a:rPr lang="en-US"/>
              <a:t> </a:t>
            </a:r>
            <a:r>
              <a:rPr lang="en-US" err="1"/>
              <a:t>trúc</a:t>
            </a:r>
            <a:r>
              <a:rPr lang="en-US"/>
              <a:t> </a:t>
            </a:r>
            <a:r>
              <a:rPr lang="en-US" err="1"/>
              <a:t>dữ</a:t>
            </a:r>
            <a:r>
              <a:rPr lang="en-US"/>
              <a:t> </a:t>
            </a:r>
            <a:r>
              <a:rPr lang="en-US" err="1"/>
              <a:t>liệu</a:t>
            </a:r>
            <a:r>
              <a:rPr lang="en-US"/>
              <a:t> </a:t>
            </a:r>
            <a:r>
              <a:rPr lang="en-US" err="1"/>
              <a:t>cho</a:t>
            </a:r>
            <a:r>
              <a:rPr lang="en-US"/>
              <a:t> </a:t>
            </a:r>
            <a:r>
              <a:rPr lang="en-US" err="1"/>
              <a:t>bài</a:t>
            </a:r>
            <a:r>
              <a:rPr lang="en-US"/>
              <a:t> </a:t>
            </a:r>
            <a:r>
              <a:rPr lang="en-US" err="1"/>
              <a:t>toán</a:t>
            </a:r>
            <a:endParaRPr lang="en-US"/>
          </a:p>
        </p:txBody>
      </p:sp>
      <p:sp>
        <p:nvSpPr>
          <p:cNvPr id="339971" name="Rectangle 3"/>
          <p:cNvSpPr>
            <a:spLocks noGrp="1" noChangeArrowheads="1"/>
          </p:cNvSpPr>
          <p:nvPr>
            <p:ph idx="1"/>
          </p:nvPr>
        </p:nvSpPr>
        <p:spPr/>
        <p:txBody>
          <a:bodyPr>
            <a:normAutofit lnSpcReduction="10000"/>
          </a:bodyPr>
          <a:lstStyle/>
          <a:p>
            <a:pPr>
              <a:lnSpc>
                <a:spcPct val="90000"/>
              </a:lnSpc>
            </a:pPr>
            <a:r>
              <a:rPr lang="en-US"/>
              <a:t>Cấu trúc dữ liệu của một sinh viên</a:t>
            </a:r>
          </a:p>
          <a:p>
            <a:pPr>
              <a:lnSpc>
                <a:spcPct val="90000"/>
              </a:lnSpc>
              <a:buFontTx/>
              <a:buNone/>
            </a:pPr>
            <a:r>
              <a:rPr lang="en-US"/>
              <a:t>	typedef struct { 	</a:t>
            </a:r>
          </a:p>
          <a:p>
            <a:pPr>
              <a:lnSpc>
                <a:spcPct val="90000"/>
              </a:lnSpc>
              <a:buFontTx/>
              <a:buNone/>
            </a:pPr>
            <a:r>
              <a:rPr lang="en-US"/>
              <a:t>      char ten[40];</a:t>
            </a:r>
          </a:p>
          <a:p>
            <a:pPr>
              <a:lnSpc>
                <a:spcPct val="90000"/>
              </a:lnSpc>
              <a:buFontTx/>
              <a:buNone/>
            </a:pPr>
            <a:r>
              <a:rPr lang="en-US"/>
              <a:t>		char Maso[40];</a:t>
            </a:r>
          </a:p>
          <a:p>
            <a:pPr>
              <a:lnSpc>
                <a:spcPct val="90000"/>
              </a:lnSpc>
              <a:buFontTx/>
              <a:buNone/>
            </a:pPr>
            <a:r>
              <a:rPr lang="en-US"/>
              <a:t>		float ĐTB;</a:t>
            </a:r>
          </a:p>
          <a:p>
            <a:pPr>
              <a:lnSpc>
                <a:spcPct val="90000"/>
              </a:lnSpc>
              <a:buFontTx/>
              <a:buNone/>
            </a:pPr>
            <a:r>
              <a:rPr lang="en-US"/>
              <a:t>	} SV;</a:t>
            </a:r>
          </a:p>
          <a:p>
            <a:pPr>
              <a:lnSpc>
                <a:spcPct val="90000"/>
              </a:lnSpc>
            </a:pPr>
            <a:r>
              <a:rPr lang="en-US"/>
              <a:t>Cấu trúc dữ liệu của 1 nút trong xâu</a:t>
            </a:r>
          </a:p>
          <a:p>
            <a:pPr>
              <a:lnSpc>
                <a:spcPct val="90000"/>
              </a:lnSpc>
              <a:buFontTx/>
              <a:buNone/>
            </a:pPr>
            <a:r>
              <a:rPr lang="en-US"/>
              <a:t>	typedef struct tagNode { 	</a:t>
            </a:r>
          </a:p>
          <a:p>
            <a:pPr>
              <a:lnSpc>
                <a:spcPct val="90000"/>
              </a:lnSpc>
              <a:buFontTx/>
              <a:buNone/>
            </a:pPr>
            <a:r>
              <a:rPr lang="en-US"/>
              <a:t>      SV info;</a:t>
            </a:r>
          </a:p>
          <a:p>
            <a:pPr>
              <a:lnSpc>
                <a:spcPct val="90000"/>
              </a:lnSpc>
              <a:buFontTx/>
              <a:buNone/>
            </a:pPr>
            <a:r>
              <a:rPr lang="en-US"/>
              <a:t>		struct tagNode *pNext;</a:t>
            </a:r>
          </a:p>
          <a:p>
            <a:pPr>
              <a:lnSpc>
                <a:spcPct val="90000"/>
              </a:lnSpc>
              <a:buFontTx/>
              <a:buNone/>
            </a:pPr>
            <a:r>
              <a:rPr lang="en-US"/>
              <a:t>	} Node;</a:t>
            </a:r>
          </a:p>
        </p:txBody>
      </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82</a:t>
            </a:fld>
            <a:endParaRPr lang="en-US"/>
          </a:p>
        </p:txBody>
      </p:sp>
    </p:spTree>
    <p:extLst>
      <p:ext uri="{BB962C8B-B14F-4D97-AF65-F5344CB8AC3E}">
        <p14:creationId xmlns:p14="http://schemas.microsoft.com/office/powerpoint/2010/main" val="3931658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err="1"/>
              <a:t>Câu</a:t>
            </a:r>
            <a:r>
              <a:rPr lang="en-US"/>
              <a:t> </a:t>
            </a:r>
            <a:r>
              <a:rPr lang="en-US" err="1"/>
              <a:t>hỏi</a:t>
            </a:r>
            <a:r>
              <a:rPr lang="en-US"/>
              <a:t> </a:t>
            </a:r>
            <a:r>
              <a:rPr lang="en-US" err="1"/>
              <a:t>và</a:t>
            </a:r>
            <a:r>
              <a:rPr lang="en-US"/>
              <a:t> </a:t>
            </a:r>
            <a:r>
              <a:rPr lang="en-US" err="1"/>
              <a:t>Bài</a:t>
            </a:r>
            <a:r>
              <a:rPr lang="en-US"/>
              <a:t> </a:t>
            </a:r>
            <a:r>
              <a:rPr lang="en-US" err="1"/>
              <a:t>tập</a:t>
            </a:r>
            <a:endParaRPr lang="en-US"/>
          </a:p>
        </p:txBody>
      </p:sp>
      <p:sp>
        <p:nvSpPr>
          <p:cNvPr id="339971" name="Rectangle 3"/>
          <p:cNvSpPr>
            <a:spLocks noGrp="1" noChangeArrowheads="1"/>
          </p:cNvSpPr>
          <p:nvPr>
            <p:ph idx="1"/>
          </p:nvPr>
        </p:nvSpPr>
        <p:spPr/>
        <p:txBody>
          <a:bodyPr/>
          <a:lstStyle/>
          <a:p>
            <a:pPr marL="0" indent="0">
              <a:buNone/>
            </a:pPr>
            <a:r>
              <a:rPr lang="en-US"/>
              <a:t>1. </a:t>
            </a:r>
            <a:r>
              <a:rPr lang="en-US" err="1"/>
              <a:t>Nêu</a:t>
            </a:r>
            <a:r>
              <a:rPr lang="en-US"/>
              <a:t> </a:t>
            </a:r>
            <a:r>
              <a:rPr lang="en-US" err="1"/>
              <a:t>các</a:t>
            </a:r>
            <a:r>
              <a:rPr lang="en-US"/>
              <a:t> </a:t>
            </a:r>
            <a:r>
              <a:rPr lang="en-US" err="1"/>
              <a:t>bước</a:t>
            </a:r>
            <a:r>
              <a:rPr lang="en-US"/>
              <a:t> </a:t>
            </a:r>
            <a:r>
              <a:rPr lang="en-US" err="1"/>
              <a:t>để</a:t>
            </a:r>
            <a:r>
              <a:rPr lang="en-US"/>
              <a:t> </a:t>
            </a:r>
            <a:r>
              <a:rPr lang="en-US" err="1"/>
              <a:t>thêm</a:t>
            </a:r>
            <a:r>
              <a:rPr lang="en-US"/>
              <a:t> </a:t>
            </a:r>
            <a:r>
              <a:rPr lang="en-US" err="1"/>
              <a:t>một</a:t>
            </a:r>
            <a:r>
              <a:rPr lang="en-US"/>
              <a:t> </a:t>
            </a:r>
            <a:r>
              <a:rPr lang="en-US" err="1"/>
              <a:t>nút</a:t>
            </a:r>
            <a:r>
              <a:rPr lang="en-US"/>
              <a:t> </a:t>
            </a:r>
            <a:r>
              <a:rPr lang="en-US" err="1"/>
              <a:t>vào</a:t>
            </a:r>
            <a:r>
              <a:rPr lang="en-US"/>
              <a:t> </a:t>
            </a:r>
            <a:r>
              <a:rPr lang="en-US" err="1"/>
              <a:t>đầu</a:t>
            </a:r>
            <a:r>
              <a:rPr lang="en-US"/>
              <a:t>, </a:t>
            </a:r>
            <a:r>
              <a:rPr lang="en-US" err="1"/>
              <a:t>giữa</a:t>
            </a:r>
            <a:r>
              <a:rPr lang="en-US"/>
              <a:t> </a:t>
            </a:r>
            <a:r>
              <a:rPr lang="en-US" err="1"/>
              <a:t>và</a:t>
            </a:r>
            <a:r>
              <a:rPr lang="en-US"/>
              <a:t> </a:t>
            </a:r>
            <a:r>
              <a:rPr lang="en-US" err="1"/>
              <a:t>cuối</a:t>
            </a:r>
            <a:r>
              <a:rPr lang="en-US"/>
              <a:t> </a:t>
            </a:r>
            <a:r>
              <a:rPr lang="en-US" err="1"/>
              <a:t>danh</a:t>
            </a:r>
            <a:r>
              <a:rPr lang="en-US"/>
              <a:t> </a:t>
            </a:r>
            <a:r>
              <a:rPr lang="en-US" err="1"/>
              <a:t>sách</a:t>
            </a:r>
            <a:r>
              <a:rPr lang="en-US"/>
              <a:t> </a:t>
            </a:r>
            <a:r>
              <a:rPr lang="en-US" err="1"/>
              <a:t>liên</a:t>
            </a:r>
            <a:r>
              <a:rPr lang="en-US"/>
              <a:t> </a:t>
            </a:r>
            <a:r>
              <a:rPr lang="en-US" err="1"/>
              <a:t>kết</a:t>
            </a:r>
            <a:r>
              <a:rPr lang="en-US"/>
              <a:t> </a:t>
            </a:r>
            <a:r>
              <a:rPr lang="en-US" err="1"/>
              <a:t>đơn</a:t>
            </a:r>
            <a:r>
              <a:rPr lang="en-US"/>
              <a:t>.</a:t>
            </a:r>
          </a:p>
          <a:p>
            <a:pPr marL="0" indent="0">
              <a:buNone/>
            </a:pPr>
            <a:r>
              <a:rPr lang="en-US"/>
              <a:t>2. </a:t>
            </a:r>
            <a:r>
              <a:rPr lang="en-US" err="1"/>
              <a:t>Nêu</a:t>
            </a:r>
            <a:r>
              <a:rPr lang="en-US"/>
              <a:t> </a:t>
            </a:r>
            <a:r>
              <a:rPr lang="en-US" err="1"/>
              <a:t>các</a:t>
            </a:r>
            <a:r>
              <a:rPr lang="en-US"/>
              <a:t> </a:t>
            </a:r>
            <a:r>
              <a:rPr lang="en-US" err="1"/>
              <a:t>bước</a:t>
            </a:r>
            <a:r>
              <a:rPr lang="en-US"/>
              <a:t> </a:t>
            </a:r>
            <a:r>
              <a:rPr lang="en-US" err="1"/>
              <a:t>để</a:t>
            </a:r>
            <a:r>
              <a:rPr lang="en-US"/>
              <a:t> </a:t>
            </a:r>
            <a:r>
              <a:rPr lang="en-US" err="1"/>
              <a:t>xóa</a:t>
            </a:r>
            <a:r>
              <a:rPr lang="en-US"/>
              <a:t> </a:t>
            </a:r>
            <a:r>
              <a:rPr lang="en-US" err="1"/>
              <a:t>một</a:t>
            </a:r>
            <a:r>
              <a:rPr lang="en-US"/>
              <a:t> </a:t>
            </a:r>
            <a:r>
              <a:rPr lang="en-US" err="1"/>
              <a:t>nút</a:t>
            </a:r>
            <a:r>
              <a:rPr lang="en-US"/>
              <a:t> ở </a:t>
            </a:r>
            <a:r>
              <a:rPr lang="en-US" err="1"/>
              <a:t>đầu</a:t>
            </a:r>
            <a:r>
              <a:rPr lang="en-US"/>
              <a:t>, </a:t>
            </a:r>
            <a:r>
              <a:rPr lang="en-US" err="1"/>
              <a:t>giữa</a:t>
            </a:r>
            <a:r>
              <a:rPr lang="en-US"/>
              <a:t> </a:t>
            </a:r>
            <a:r>
              <a:rPr lang="en-US" err="1"/>
              <a:t>và</a:t>
            </a:r>
            <a:r>
              <a:rPr lang="en-US"/>
              <a:t> </a:t>
            </a:r>
            <a:r>
              <a:rPr lang="en-US" err="1"/>
              <a:t>cuối</a:t>
            </a:r>
            <a:r>
              <a:rPr lang="en-US"/>
              <a:t> </a:t>
            </a:r>
            <a:r>
              <a:rPr lang="en-US" err="1"/>
              <a:t>danh</a:t>
            </a:r>
            <a:r>
              <a:rPr lang="en-US"/>
              <a:t> </a:t>
            </a:r>
            <a:r>
              <a:rPr lang="en-US" err="1"/>
              <a:t>sách</a:t>
            </a:r>
            <a:r>
              <a:rPr lang="en-US"/>
              <a:t> </a:t>
            </a:r>
            <a:r>
              <a:rPr lang="en-US" err="1"/>
              <a:t>liên</a:t>
            </a:r>
            <a:r>
              <a:rPr lang="en-US"/>
              <a:t> </a:t>
            </a:r>
            <a:r>
              <a:rPr lang="en-US" err="1"/>
              <a:t>kết</a:t>
            </a:r>
            <a:r>
              <a:rPr lang="en-US"/>
              <a:t> </a:t>
            </a:r>
            <a:r>
              <a:rPr lang="en-US" err="1"/>
              <a:t>đơn</a:t>
            </a:r>
            <a:r>
              <a:rPr lang="en-US"/>
              <a:t>.</a:t>
            </a:r>
          </a:p>
          <a:p>
            <a:pPr marL="0" indent="0">
              <a:buNone/>
            </a:pPr>
            <a:r>
              <a:rPr lang="en-US"/>
              <a:t>3. </a:t>
            </a:r>
            <a:r>
              <a:rPr lang="en-US" err="1"/>
              <a:t>Viết</a:t>
            </a:r>
            <a:r>
              <a:rPr lang="en-US"/>
              <a:t> </a:t>
            </a:r>
            <a:r>
              <a:rPr lang="en-US" err="1"/>
              <a:t>thủ</a:t>
            </a:r>
            <a:r>
              <a:rPr lang="en-US"/>
              <a:t> </a:t>
            </a:r>
            <a:r>
              <a:rPr lang="en-US" err="1"/>
              <a:t>tục</a:t>
            </a:r>
            <a:r>
              <a:rPr lang="en-US"/>
              <a:t> </a:t>
            </a:r>
            <a:r>
              <a:rPr lang="en-US" err="1"/>
              <a:t>để</a:t>
            </a:r>
            <a:r>
              <a:rPr lang="en-US"/>
              <a:t> in </a:t>
            </a:r>
            <a:r>
              <a:rPr lang="en-US" err="1"/>
              <a:t>ra</a:t>
            </a:r>
            <a:r>
              <a:rPr lang="en-US"/>
              <a:t> </a:t>
            </a:r>
            <a:r>
              <a:rPr lang="en-US" err="1"/>
              <a:t>tất</a:t>
            </a:r>
            <a:r>
              <a:rPr lang="en-US"/>
              <a:t> </a:t>
            </a:r>
            <a:r>
              <a:rPr lang="en-US" err="1"/>
              <a:t>cả</a:t>
            </a:r>
            <a:r>
              <a:rPr lang="en-US"/>
              <a:t> </a:t>
            </a:r>
            <a:r>
              <a:rPr lang="en-US" err="1"/>
              <a:t>các</a:t>
            </a:r>
            <a:r>
              <a:rPr lang="en-US"/>
              <a:t> </a:t>
            </a:r>
            <a:r>
              <a:rPr lang="en-US" err="1"/>
              <a:t>phần</a:t>
            </a:r>
            <a:r>
              <a:rPr lang="en-US"/>
              <a:t> </a:t>
            </a:r>
            <a:r>
              <a:rPr lang="en-US" err="1"/>
              <a:t>tử</a:t>
            </a:r>
            <a:r>
              <a:rPr lang="en-US"/>
              <a:t> </a:t>
            </a:r>
            <a:r>
              <a:rPr lang="en-US" err="1"/>
              <a:t>của</a:t>
            </a:r>
            <a:r>
              <a:rPr lang="en-US"/>
              <a:t> 1 </a:t>
            </a:r>
            <a:r>
              <a:rPr lang="en-US" err="1"/>
              <a:t>danh</a:t>
            </a:r>
            <a:r>
              <a:rPr lang="en-US"/>
              <a:t> </a:t>
            </a:r>
            <a:r>
              <a:rPr lang="en-US" err="1"/>
              <a:t>sách</a:t>
            </a:r>
            <a:r>
              <a:rPr lang="en-US"/>
              <a:t> </a:t>
            </a:r>
            <a:r>
              <a:rPr lang="en-US" err="1"/>
              <a:t>liên</a:t>
            </a:r>
            <a:r>
              <a:rPr lang="en-US"/>
              <a:t> </a:t>
            </a:r>
            <a:r>
              <a:rPr lang="en-US" err="1"/>
              <a:t>kết</a:t>
            </a:r>
            <a:r>
              <a:rPr lang="en-US"/>
              <a:t> </a:t>
            </a:r>
            <a:r>
              <a:rPr lang="en-US" err="1"/>
              <a:t>đơn</a:t>
            </a:r>
            <a:r>
              <a:rPr lang="en-US"/>
              <a:t>.</a:t>
            </a:r>
          </a:p>
          <a:p>
            <a:pPr marL="0" indent="0">
              <a:buNone/>
            </a:pPr>
            <a:r>
              <a:rPr lang="en-US"/>
              <a:t>4. </a:t>
            </a:r>
            <a:r>
              <a:rPr lang="en-US" err="1"/>
              <a:t>Viết</a:t>
            </a:r>
            <a:r>
              <a:rPr lang="en-US"/>
              <a:t> </a:t>
            </a:r>
            <a:r>
              <a:rPr lang="en-US" err="1"/>
              <a:t>chương</a:t>
            </a:r>
            <a:r>
              <a:rPr lang="en-US"/>
              <a:t> </a:t>
            </a:r>
            <a:r>
              <a:rPr lang="en-US" err="1"/>
              <a:t>trình</a:t>
            </a:r>
            <a:r>
              <a:rPr lang="en-US"/>
              <a:t> </a:t>
            </a:r>
            <a:r>
              <a:rPr lang="en-US" err="1"/>
              <a:t>thực</a:t>
            </a:r>
            <a:r>
              <a:rPr lang="en-US"/>
              <a:t> </a:t>
            </a:r>
            <a:r>
              <a:rPr lang="en-US" err="1"/>
              <a:t>hiện</a:t>
            </a:r>
            <a:r>
              <a:rPr lang="en-US"/>
              <a:t> </a:t>
            </a:r>
            <a:r>
              <a:rPr lang="en-US" err="1"/>
              <a:t>việc</a:t>
            </a:r>
            <a:r>
              <a:rPr lang="en-US"/>
              <a:t> </a:t>
            </a:r>
            <a:r>
              <a:rPr lang="en-US" err="1"/>
              <a:t>sắp</a:t>
            </a:r>
            <a:r>
              <a:rPr lang="en-US"/>
              <a:t> </a:t>
            </a:r>
            <a:r>
              <a:rPr lang="en-US" err="1"/>
              <a:t>xếp</a:t>
            </a:r>
            <a:r>
              <a:rPr lang="en-US"/>
              <a:t> 1 </a:t>
            </a:r>
            <a:r>
              <a:rPr lang="en-US" err="1"/>
              <a:t>danh</a:t>
            </a:r>
            <a:r>
              <a:rPr lang="en-US"/>
              <a:t> </a:t>
            </a:r>
            <a:r>
              <a:rPr lang="en-US" err="1"/>
              <a:t>sách</a:t>
            </a:r>
            <a:r>
              <a:rPr lang="en-US"/>
              <a:t> </a:t>
            </a:r>
            <a:r>
              <a:rPr lang="en-US" err="1"/>
              <a:t>liên</a:t>
            </a:r>
            <a:r>
              <a:rPr lang="en-US"/>
              <a:t> </a:t>
            </a:r>
            <a:r>
              <a:rPr lang="en-US" err="1"/>
              <a:t>kết</a:t>
            </a:r>
            <a:r>
              <a:rPr lang="en-US"/>
              <a:t> </a:t>
            </a:r>
            <a:r>
              <a:rPr lang="en-US" err="1"/>
              <a:t>đơn</a:t>
            </a:r>
            <a:r>
              <a:rPr lang="en-US"/>
              <a:t> </a:t>
            </a:r>
            <a:r>
              <a:rPr lang="en-US" err="1"/>
              <a:t>bao</a:t>
            </a:r>
            <a:r>
              <a:rPr lang="en-US"/>
              <a:t> </a:t>
            </a:r>
            <a:r>
              <a:rPr lang="en-US" err="1"/>
              <a:t>gồm</a:t>
            </a:r>
            <a:r>
              <a:rPr lang="en-US"/>
              <a:t> </a:t>
            </a:r>
            <a:r>
              <a:rPr lang="en-US" err="1"/>
              <a:t>các</a:t>
            </a:r>
            <a:r>
              <a:rPr lang="en-US"/>
              <a:t> </a:t>
            </a:r>
            <a:r>
              <a:rPr lang="en-US" err="1"/>
              <a:t>phần</a:t>
            </a:r>
            <a:r>
              <a:rPr lang="en-US"/>
              <a:t> </a:t>
            </a:r>
            <a:r>
              <a:rPr lang="en-US" err="1"/>
              <a:t>tử</a:t>
            </a:r>
            <a:r>
              <a:rPr lang="en-US"/>
              <a:t> </a:t>
            </a:r>
            <a:r>
              <a:rPr lang="en-US" err="1"/>
              <a:t>là</a:t>
            </a:r>
            <a:r>
              <a:rPr lang="en-US"/>
              <a:t> </a:t>
            </a:r>
            <a:r>
              <a:rPr lang="en-US" err="1"/>
              <a:t>số</a:t>
            </a:r>
            <a:r>
              <a:rPr lang="en-US"/>
              <a:t> </a:t>
            </a:r>
            <a:r>
              <a:rPr lang="en-US" err="1"/>
              <a:t>nguyên</a:t>
            </a:r>
            <a:r>
              <a:rPr lang="en-US"/>
              <a:t>.</a:t>
            </a:r>
          </a:p>
          <a:p>
            <a:pPr marL="0" indent="0">
              <a:buNone/>
            </a:pPr>
            <a:r>
              <a:rPr lang="en-US"/>
              <a:t>5. </a:t>
            </a:r>
            <a:r>
              <a:rPr lang="en-US" err="1"/>
              <a:t>Viết</a:t>
            </a:r>
            <a:r>
              <a:rPr lang="en-US"/>
              <a:t> </a:t>
            </a:r>
            <a:r>
              <a:rPr lang="en-US" err="1"/>
              <a:t>chương</a:t>
            </a:r>
            <a:r>
              <a:rPr lang="en-US"/>
              <a:t> </a:t>
            </a:r>
            <a:r>
              <a:rPr lang="en-US" err="1"/>
              <a:t>trình</a:t>
            </a:r>
            <a:r>
              <a:rPr lang="en-US"/>
              <a:t> </a:t>
            </a:r>
            <a:r>
              <a:rPr lang="en-US" err="1"/>
              <a:t>cộng</a:t>
            </a:r>
            <a:r>
              <a:rPr lang="en-US"/>
              <a:t> 2 </a:t>
            </a:r>
            <a:r>
              <a:rPr lang="en-US" err="1"/>
              <a:t>đa</a:t>
            </a:r>
            <a:r>
              <a:rPr lang="en-US"/>
              <a:t> </a:t>
            </a:r>
            <a:r>
              <a:rPr lang="en-US" err="1"/>
              <a:t>thức</a:t>
            </a:r>
            <a:r>
              <a:rPr lang="en-US"/>
              <a:t> </a:t>
            </a:r>
            <a:r>
              <a:rPr lang="en-US" err="1"/>
              <a:t>được</a:t>
            </a:r>
            <a:r>
              <a:rPr lang="en-US"/>
              <a:t> </a:t>
            </a:r>
            <a:r>
              <a:rPr lang="en-US" err="1"/>
              <a:t>biểu</a:t>
            </a:r>
            <a:r>
              <a:rPr lang="en-US"/>
              <a:t> </a:t>
            </a:r>
            <a:r>
              <a:rPr lang="en-US" err="1"/>
              <a:t>diễn</a:t>
            </a:r>
            <a:r>
              <a:rPr lang="en-US"/>
              <a:t> </a:t>
            </a:r>
            <a:r>
              <a:rPr lang="en-US" err="1"/>
              <a:t>thông</a:t>
            </a:r>
            <a:r>
              <a:rPr lang="en-US"/>
              <a:t> qua </a:t>
            </a:r>
            <a:r>
              <a:rPr lang="en-US" err="1"/>
              <a:t>danh</a:t>
            </a:r>
            <a:r>
              <a:rPr lang="en-US"/>
              <a:t> </a:t>
            </a:r>
            <a:r>
              <a:rPr lang="en-US" err="1"/>
              <a:t>sách</a:t>
            </a:r>
            <a:r>
              <a:rPr lang="en-US"/>
              <a:t> </a:t>
            </a:r>
            <a:r>
              <a:rPr lang="en-US" err="1"/>
              <a:t>liên</a:t>
            </a:r>
            <a:r>
              <a:rPr lang="en-US"/>
              <a:t> </a:t>
            </a:r>
            <a:r>
              <a:rPr lang="en-US" err="1"/>
              <a:t>kết</a:t>
            </a:r>
            <a:r>
              <a:rPr lang="en-US"/>
              <a:t> </a:t>
            </a:r>
            <a:r>
              <a:rPr lang="en-US" err="1"/>
              <a:t>đơn</a:t>
            </a:r>
            <a:r>
              <a:rPr lang="en-US"/>
              <a:t>.</a:t>
            </a:r>
          </a:p>
        </p:txBody>
      </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83</a:t>
            </a:fld>
            <a:endParaRPr lang="en-US"/>
          </a:p>
        </p:txBody>
      </p:sp>
    </p:spTree>
    <p:extLst>
      <p:ext uri="{BB962C8B-B14F-4D97-AF65-F5344CB8AC3E}">
        <p14:creationId xmlns:p14="http://schemas.microsoft.com/office/powerpoint/2010/main" val="274104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a:t>Các cấu trúc đặc biệt của danh sách đơn</a:t>
            </a:r>
          </a:p>
        </p:txBody>
      </p:sp>
      <p:sp>
        <p:nvSpPr>
          <p:cNvPr id="269315" name="Rectangle 3"/>
          <p:cNvSpPr>
            <a:spLocks noGrp="1" noChangeArrowheads="1"/>
          </p:cNvSpPr>
          <p:nvPr>
            <p:ph idx="1"/>
          </p:nvPr>
        </p:nvSpPr>
        <p:spPr/>
        <p:txBody>
          <a:bodyPr/>
          <a:lstStyle/>
          <a:p>
            <a:pPr>
              <a:lnSpc>
                <a:spcPct val="120000"/>
              </a:lnSpc>
              <a:buFont typeface="Wingdings" pitchFamily="2" charset="2"/>
              <a:buChar char="Ø"/>
            </a:pPr>
            <a:r>
              <a:rPr lang="en-US" sz="2585"/>
              <a:t>Stack (ngăn xếp): Là 1 vật chứa các đối tượng làm việc theo cơ chế LIFO (Last In First Out), từc việc thêm 1 đối tượng vào Stack  hoặc lấy 1 đối tượng ra khỏi Stack được thực hiện theo cơ chế “vào sau ra trước”</a:t>
            </a:r>
          </a:p>
          <a:p>
            <a:pPr>
              <a:lnSpc>
                <a:spcPct val="120000"/>
              </a:lnSpc>
              <a:buFont typeface="Wingdings" pitchFamily="2" charset="2"/>
              <a:buChar char="Ø"/>
            </a:pPr>
            <a:r>
              <a:rPr lang="en-US" sz="2585"/>
              <a:t>Queue (hàng đợi): Là 1 vật chứa các đối tượng làm việc theo cơ chế FIFO (First In First Out), tức việc thêm 1 đối tượng vào hàng đợi hay lấy 1 đối tượng ra khỏi hàng đợi thực hiện theo cơ chế “vào trước ra trước”.</a:t>
            </a:r>
          </a:p>
        </p:txBody>
      </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84</a:t>
            </a:fld>
            <a:endParaRPr lang="en-US"/>
          </a:p>
        </p:txBody>
      </p:sp>
    </p:spTree>
    <p:extLst>
      <p:ext uri="{BB962C8B-B14F-4D97-AF65-F5344CB8AC3E}">
        <p14:creationId xmlns:p14="http://schemas.microsoft.com/office/powerpoint/2010/main" val="4081662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err="1"/>
              <a:t>Ứng</a:t>
            </a:r>
            <a:r>
              <a:rPr lang="en-US"/>
              <a:t> </a:t>
            </a:r>
            <a:r>
              <a:rPr lang="en-US" err="1"/>
              <a:t>dụng</a:t>
            </a:r>
            <a:r>
              <a:rPr lang="en-US"/>
              <a:t> Stack </a:t>
            </a:r>
            <a:r>
              <a:rPr lang="en-US" err="1"/>
              <a:t>và</a:t>
            </a:r>
            <a:r>
              <a:rPr lang="en-US"/>
              <a:t> Queue</a:t>
            </a:r>
          </a:p>
        </p:txBody>
      </p:sp>
      <p:sp>
        <p:nvSpPr>
          <p:cNvPr id="289795" name="Rectangle 3"/>
          <p:cNvSpPr>
            <a:spLocks noGrp="1" noChangeArrowheads="1"/>
          </p:cNvSpPr>
          <p:nvPr>
            <p:ph idx="1"/>
          </p:nvPr>
        </p:nvSpPr>
        <p:spPr/>
        <p:txBody>
          <a:bodyPr>
            <a:normAutofit/>
          </a:bodyPr>
          <a:lstStyle/>
          <a:p>
            <a:r>
              <a:rPr lang="en-US" sz="2400">
                <a:solidFill>
                  <a:srgbClr val="080808"/>
                </a:solidFill>
              </a:rPr>
              <a:t>Stack:</a:t>
            </a:r>
          </a:p>
          <a:p>
            <a:pPr lvl="1">
              <a:buFont typeface="Wingdings" pitchFamily="2" charset="2"/>
              <a:buChar char="§"/>
            </a:pPr>
            <a:r>
              <a:rPr lang="en-US" sz="2400">
                <a:solidFill>
                  <a:srgbClr val="080808"/>
                </a:solidFill>
              </a:rPr>
              <a:t>Trình biên dịch</a:t>
            </a:r>
          </a:p>
          <a:p>
            <a:pPr lvl="1">
              <a:buFont typeface="Wingdings" pitchFamily="2" charset="2"/>
              <a:buChar char="§"/>
            </a:pPr>
            <a:r>
              <a:rPr lang="en-US" sz="2400">
                <a:solidFill>
                  <a:srgbClr val="080808"/>
                </a:solidFill>
              </a:rPr>
              <a:t>Khử đệ qui đuôi</a:t>
            </a:r>
          </a:p>
          <a:p>
            <a:pPr lvl="1">
              <a:buFont typeface="Wingdings" pitchFamily="2" charset="2"/>
              <a:buChar char="§"/>
            </a:pPr>
            <a:r>
              <a:rPr lang="en-US" sz="2400">
                <a:solidFill>
                  <a:srgbClr val="080808"/>
                </a:solidFill>
              </a:rPr>
              <a:t>Lưu vết các quá trình quay lui, vét cạn</a:t>
            </a:r>
          </a:p>
          <a:p>
            <a:r>
              <a:rPr lang="en-US" sz="2400">
                <a:solidFill>
                  <a:srgbClr val="080808"/>
                </a:solidFill>
              </a:rPr>
              <a:t>Queue:</a:t>
            </a:r>
          </a:p>
          <a:p>
            <a:pPr lvl="1" algn="just">
              <a:buFont typeface="Wingdings" pitchFamily="2" charset="2"/>
              <a:buChar char="§"/>
            </a:pPr>
            <a:r>
              <a:rPr lang="en-US" sz="2400">
                <a:solidFill>
                  <a:srgbClr val="080808"/>
                </a:solidFill>
              </a:rPr>
              <a:t> Tổ chức lưu vết các quá trình tìm kiếm theo chiều rộng, và quay lui vét cạn</a:t>
            </a:r>
          </a:p>
          <a:p>
            <a:pPr lvl="1" algn="just">
              <a:buFont typeface="Wingdings" pitchFamily="2" charset="2"/>
              <a:buChar char="§"/>
            </a:pPr>
            <a:r>
              <a:rPr lang="en-US" sz="2400">
                <a:solidFill>
                  <a:srgbClr val="080808"/>
                </a:solidFill>
                <a:cs typeface="Times New Roman" pitchFamily="18" charset="0"/>
              </a:rPr>
              <a:t>Tổ chức quản lý và phân phối tiến trình trong các hệ điều hành.</a:t>
            </a:r>
          </a:p>
          <a:p>
            <a:pPr lvl="1" algn="just">
              <a:buFont typeface="Wingdings" pitchFamily="2" charset="2"/>
              <a:buChar char="§"/>
            </a:pPr>
            <a:r>
              <a:rPr lang="en-US" sz="2400">
                <a:solidFill>
                  <a:srgbClr val="080808"/>
                </a:solidFill>
                <a:cs typeface="Times New Roman" pitchFamily="18" charset="0"/>
              </a:rPr>
              <a:t>Tổ chức bộ đệm bàn phím, …</a:t>
            </a:r>
            <a:endParaRPr lang="en-US" sz="2400"/>
          </a:p>
        </p:txBody>
      </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85</a:t>
            </a:fld>
            <a:endParaRPr lang="en-US"/>
          </a:p>
        </p:txBody>
      </p:sp>
    </p:spTree>
    <p:extLst>
      <p:ext uri="{BB962C8B-B14F-4D97-AF65-F5344CB8AC3E}">
        <p14:creationId xmlns:p14="http://schemas.microsoft.com/office/powerpoint/2010/main" val="1117155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a:t>Các thao tác trên Stack</a:t>
            </a:r>
          </a:p>
        </p:txBody>
      </p:sp>
      <p:sp>
        <p:nvSpPr>
          <p:cNvPr id="270339" name="Rectangle 3"/>
          <p:cNvSpPr>
            <a:spLocks noGrp="1" noChangeArrowheads="1"/>
          </p:cNvSpPr>
          <p:nvPr>
            <p:ph idx="1"/>
          </p:nvPr>
        </p:nvSpPr>
        <p:spPr/>
        <p:txBody>
          <a:bodyPr/>
          <a:lstStyle/>
          <a:p>
            <a:pPr>
              <a:lnSpc>
                <a:spcPct val="120000"/>
              </a:lnSpc>
            </a:pPr>
            <a:r>
              <a:rPr lang="en-US"/>
              <a:t>Push(o): Thêm đối tượng o vào Stack</a:t>
            </a:r>
          </a:p>
          <a:p>
            <a:pPr>
              <a:lnSpc>
                <a:spcPct val="120000"/>
              </a:lnSpc>
            </a:pPr>
            <a:r>
              <a:rPr lang="en-US"/>
              <a:t>Pop(): Lấy đối tượng từ Stack</a:t>
            </a:r>
          </a:p>
          <a:p>
            <a:pPr>
              <a:lnSpc>
                <a:spcPct val="120000"/>
              </a:lnSpc>
            </a:pPr>
            <a:r>
              <a:rPr lang="en-US"/>
              <a:t>isEmpty(): Kiểm tra Stack có rỗng hay không</a:t>
            </a:r>
          </a:p>
          <a:p>
            <a:pPr>
              <a:lnSpc>
                <a:spcPct val="120000"/>
              </a:lnSpc>
            </a:pPr>
            <a:r>
              <a:rPr lang="en-US"/>
              <a:t>isFull(): Kiểm tra Stack có đầy hay không</a:t>
            </a:r>
          </a:p>
          <a:p>
            <a:pPr>
              <a:lnSpc>
                <a:spcPct val="120000"/>
              </a:lnSpc>
            </a:pPr>
            <a:r>
              <a:rPr lang="en-US"/>
              <a:t>Top():  Trả về giá trị của phần tử nằm đầu Stack mà không hủy nó khỏi Stack.</a:t>
            </a:r>
          </a:p>
          <a:p>
            <a:endParaRPr lang="en-US"/>
          </a:p>
        </p:txBody>
      </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86</a:t>
            </a:fld>
            <a:endParaRPr lang="en-US"/>
          </a:p>
        </p:txBody>
      </p:sp>
    </p:spTree>
    <p:extLst>
      <p:ext uri="{BB962C8B-B14F-4D97-AF65-F5344CB8AC3E}">
        <p14:creationId xmlns:p14="http://schemas.microsoft.com/office/powerpoint/2010/main" val="3621252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a:t>Cài đặt Stack</a:t>
            </a:r>
          </a:p>
        </p:txBody>
      </p:sp>
      <p:graphicFrame>
        <p:nvGraphicFramePr>
          <p:cNvPr id="272389" name="Object 5"/>
          <p:cNvGraphicFramePr>
            <a:graphicFrameLocks noGrp="1" noChangeAspect="1"/>
          </p:cNvGraphicFramePr>
          <p:nvPr>
            <p:ph idx="1"/>
          </p:nvPr>
        </p:nvGraphicFramePr>
        <p:xfrm>
          <a:off x="1580117" y="2702518"/>
          <a:ext cx="5454934" cy="701727"/>
        </p:xfrm>
        <a:graphic>
          <a:graphicData uri="http://schemas.openxmlformats.org/presentationml/2006/ole">
            <mc:AlternateContent xmlns:mc="http://schemas.openxmlformats.org/markup-compatibility/2006">
              <mc:Choice xmlns:v="urn:schemas-microsoft-com:vml" Requires="v">
                <p:oleObj spid="_x0000_s9220" r:id="rId3" imgW="3924396" imgH="504673" progId="">
                  <p:embed/>
                </p:oleObj>
              </mc:Choice>
              <mc:Fallback>
                <p:oleObj r:id="rId3" imgW="3924396" imgH="504673" progId="">
                  <p:embed/>
                  <p:pic>
                    <p:nvPicPr>
                      <p:cNvPr id="272389"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0117" y="2702518"/>
                        <a:ext cx="5454934" cy="701727"/>
                      </a:xfrm>
                      <a:prstGeom prst="rect">
                        <a:avLst/>
                      </a:prstGeom>
                      <a:noFill/>
                    </p:spPr>
                  </p:pic>
                </p:oleObj>
              </mc:Fallback>
            </mc:AlternateContent>
          </a:graphicData>
        </a:graphic>
      </p:graphicFrame>
      <p:sp>
        <p:nvSpPr>
          <p:cNvPr id="272391" name="Text Box 7"/>
          <p:cNvSpPr txBox="1">
            <a:spLocks noChangeArrowheads="1"/>
          </p:cNvSpPr>
          <p:nvPr/>
        </p:nvSpPr>
        <p:spPr bwMode="auto">
          <a:xfrm>
            <a:off x="569242" y="932321"/>
            <a:ext cx="4652596" cy="490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spcBef>
                <a:spcPct val="50000"/>
              </a:spcBef>
              <a:buFont typeface="Arial" panose="020B0604020202020204" pitchFamily="34" charset="0"/>
              <a:buChar char="•"/>
            </a:pPr>
            <a:r>
              <a:rPr lang="en-US" sz="2585"/>
              <a:t>  Dùng mảng 1 chiều</a:t>
            </a:r>
          </a:p>
        </p:txBody>
      </p:sp>
      <p:sp>
        <p:nvSpPr>
          <p:cNvPr id="272392" name="Text Box 8"/>
          <p:cNvSpPr txBox="1">
            <a:spLocks noChangeArrowheads="1"/>
          </p:cNvSpPr>
          <p:nvPr/>
        </p:nvSpPr>
        <p:spPr bwMode="auto">
          <a:xfrm>
            <a:off x="644857" y="3576314"/>
            <a:ext cx="5184531" cy="490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spcBef>
                <a:spcPct val="50000"/>
              </a:spcBef>
              <a:buFont typeface="Arial" panose="020B0604020202020204" pitchFamily="34" charset="0"/>
              <a:buChar char="•"/>
            </a:pPr>
            <a:r>
              <a:rPr lang="en-US" sz="2585"/>
              <a:t>  Dùng danh sách liên kết đơn</a:t>
            </a:r>
          </a:p>
        </p:txBody>
      </p:sp>
      <p:grpSp>
        <p:nvGrpSpPr>
          <p:cNvPr id="272421" name="Group 37"/>
          <p:cNvGrpSpPr>
            <a:grpSpLocks/>
          </p:cNvGrpSpPr>
          <p:nvPr/>
        </p:nvGrpSpPr>
        <p:grpSpPr bwMode="auto">
          <a:xfrm>
            <a:off x="849924" y="4160231"/>
            <a:ext cx="6780335" cy="814754"/>
            <a:chOff x="580" y="2614"/>
            <a:chExt cx="4230" cy="556"/>
          </a:xfrm>
        </p:grpSpPr>
        <p:sp>
          <p:nvSpPr>
            <p:cNvPr id="272394" name="Rectangle 10"/>
            <p:cNvSpPr>
              <a:spLocks noChangeArrowheads="1"/>
            </p:cNvSpPr>
            <p:nvPr/>
          </p:nvSpPr>
          <p:spPr bwMode="auto">
            <a:xfrm>
              <a:off x="4669" y="2912"/>
              <a:ext cx="141" cy="25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nvGrpSpPr>
            <p:cNvPr id="272395" name="Group 11"/>
            <p:cNvGrpSpPr>
              <a:grpSpLocks/>
            </p:cNvGrpSpPr>
            <p:nvPr/>
          </p:nvGrpSpPr>
          <p:grpSpPr bwMode="auto">
            <a:xfrm>
              <a:off x="1871" y="2797"/>
              <a:ext cx="387" cy="373"/>
              <a:chOff x="2640" y="2681"/>
              <a:chExt cx="648" cy="421"/>
            </a:xfrm>
          </p:grpSpPr>
          <p:sp>
            <p:nvSpPr>
              <p:cNvPr id="272396" name="Rectangle 12"/>
              <p:cNvSpPr>
                <a:spLocks noChangeArrowheads="1"/>
              </p:cNvSpPr>
              <p:nvPr/>
            </p:nvSpPr>
            <p:spPr bwMode="auto">
              <a:xfrm>
                <a:off x="3150" y="2681"/>
                <a:ext cx="138" cy="28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2397" name="Text Box 13"/>
              <p:cNvSpPr txBox="1">
                <a:spLocks noChangeArrowheads="1"/>
              </p:cNvSpPr>
              <p:nvPr/>
            </p:nvSpPr>
            <p:spPr bwMode="auto">
              <a:xfrm>
                <a:off x="2640" y="2681"/>
                <a:ext cx="507" cy="42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54" b="1">
                    <a:latin typeface="VNI-Helve" pitchFamily="2" charset="0"/>
                  </a:rPr>
                  <a:t>6</a:t>
                </a:r>
              </a:p>
            </p:txBody>
          </p:sp>
        </p:grpSp>
        <p:grpSp>
          <p:nvGrpSpPr>
            <p:cNvPr id="272398" name="Group 14"/>
            <p:cNvGrpSpPr>
              <a:grpSpLocks/>
            </p:cNvGrpSpPr>
            <p:nvPr/>
          </p:nvGrpSpPr>
          <p:grpSpPr bwMode="auto">
            <a:xfrm>
              <a:off x="2440" y="2796"/>
              <a:ext cx="408" cy="373"/>
              <a:chOff x="3524" y="2681"/>
              <a:chExt cx="641" cy="425"/>
            </a:xfrm>
          </p:grpSpPr>
          <p:sp>
            <p:nvSpPr>
              <p:cNvPr id="272399" name="Rectangle 15"/>
              <p:cNvSpPr>
                <a:spLocks noChangeArrowheads="1"/>
              </p:cNvSpPr>
              <p:nvPr/>
            </p:nvSpPr>
            <p:spPr bwMode="auto">
              <a:xfrm>
                <a:off x="4026" y="2681"/>
                <a:ext cx="139" cy="287"/>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2400" name="Text Box 16"/>
              <p:cNvSpPr txBox="1">
                <a:spLocks noChangeArrowheads="1"/>
              </p:cNvSpPr>
              <p:nvPr/>
            </p:nvSpPr>
            <p:spPr bwMode="auto">
              <a:xfrm>
                <a:off x="3524" y="2681"/>
                <a:ext cx="506" cy="425"/>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54" b="1">
                    <a:latin typeface="VNI-Helve" pitchFamily="2" charset="0"/>
                  </a:rPr>
                  <a:t>5</a:t>
                </a:r>
              </a:p>
            </p:txBody>
          </p:sp>
        </p:grpSp>
        <p:grpSp>
          <p:nvGrpSpPr>
            <p:cNvPr id="272401" name="Group 17"/>
            <p:cNvGrpSpPr>
              <a:grpSpLocks/>
            </p:cNvGrpSpPr>
            <p:nvPr/>
          </p:nvGrpSpPr>
          <p:grpSpPr bwMode="auto">
            <a:xfrm>
              <a:off x="3000" y="2796"/>
              <a:ext cx="392" cy="373"/>
              <a:chOff x="4409" y="2681"/>
              <a:chExt cx="640" cy="425"/>
            </a:xfrm>
          </p:grpSpPr>
          <p:sp>
            <p:nvSpPr>
              <p:cNvPr id="272402" name="Rectangle 18"/>
              <p:cNvSpPr>
                <a:spLocks noChangeArrowheads="1"/>
              </p:cNvSpPr>
              <p:nvPr/>
            </p:nvSpPr>
            <p:spPr bwMode="auto">
              <a:xfrm>
                <a:off x="4911" y="2681"/>
                <a:ext cx="138" cy="287"/>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2403" name="Text Box 19"/>
              <p:cNvSpPr txBox="1">
                <a:spLocks noChangeArrowheads="1"/>
              </p:cNvSpPr>
              <p:nvPr/>
            </p:nvSpPr>
            <p:spPr bwMode="auto">
              <a:xfrm>
                <a:off x="4409" y="2681"/>
                <a:ext cx="508" cy="425"/>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54" b="1">
                    <a:latin typeface="VNI-Helve" pitchFamily="2" charset="0"/>
                  </a:rPr>
                  <a:t>1</a:t>
                </a:r>
              </a:p>
            </p:txBody>
          </p:sp>
        </p:grpSp>
        <p:grpSp>
          <p:nvGrpSpPr>
            <p:cNvPr id="272404" name="Group 20"/>
            <p:cNvGrpSpPr>
              <a:grpSpLocks/>
            </p:cNvGrpSpPr>
            <p:nvPr/>
          </p:nvGrpSpPr>
          <p:grpSpPr bwMode="auto">
            <a:xfrm>
              <a:off x="3558" y="2796"/>
              <a:ext cx="424" cy="373"/>
              <a:chOff x="5283" y="2681"/>
              <a:chExt cx="642" cy="425"/>
            </a:xfrm>
          </p:grpSpPr>
          <p:sp>
            <p:nvSpPr>
              <p:cNvPr id="272405" name="Rectangle 21"/>
              <p:cNvSpPr>
                <a:spLocks noChangeArrowheads="1"/>
              </p:cNvSpPr>
              <p:nvPr/>
            </p:nvSpPr>
            <p:spPr bwMode="auto">
              <a:xfrm>
                <a:off x="5786" y="2681"/>
                <a:ext cx="139" cy="287"/>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2406" name="Text Box 22"/>
              <p:cNvSpPr txBox="1">
                <a:spLocks noChangeArrowheads="1"/>
              </p:cNvSpPr>
              <p:nvPr/>
            </p:nvSpPr>
            <p:spPr bwMode="auto">
              <a:xfrm>
                <a:off x="5283" y="2681"/>
                <a:ext cx="510" cy="425"/>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54" b="1">
                    <a:latin typeface="VNI-Helve" pitchFamily="2" charset="0"/>
                  </a:rPr>
                  <a:t>8</a:t>
                </a:r>
              </a:p>
            </p:txBody>
          </p:sp>
        </p:grpSp>
        <p:grpSp>
          <p:nvGrpSpPr>
            <p:cNvPr id="272407" name="Group 23"/>
            <p:cNvGrpSpPr>
              <a:grpSpLocks/>
            </p:cNvGrpSpPr>
            <p:nvPr/>
          </p:nvGrpSpPr>
          <p:grpSpPr bwMode="auto">
            <a:xfrm>
              <a:off x="4121" y="2796"/>
              <a:ext cx="405" cy="373"/>
              <a:chOff x="6167" y="2681"/>
              <a:chExt cx="640" cy="425"/>
            </a:xfrm>
          </p:grpSpPr>
          <p:sp>
            <p:nvSpPr>
              <p:cNvPr id="272408" name="Rectangle 24"/>
              <p:cNvSpPr>
                <a:spLocks noChangeArrowheads="1"/>
              </p:cNvSpPr>
              <p:nvPr/>
            </p:nvSpPr>
            <p:spPr bwMode="auto">
              <a:xfrm>
                <a:off x="6669" y="2681"/>
                <a:ext cx="138" cy="287"/>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2409" name="Text Box 25"/>
              <p:cNvSpPr txBox="1">
                <a:spLocks noChangeArrowheads="1"/>
              </p:cNvSpPr>
              <p:nvPr/>
            </p:nvSpPr>
            <p:spPr bwMode="auto">
              <a:xfrm>
                <a:off x="6167" y="2681"/>
                <a:ext cx="506" cy="425"/>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54" b="1">
                    <a:latin typeface="VNI-Helve" pitchFamily="2" charset="0"/>
                  </a:rPr>
                  <a:t>2</a:t>
                </a:r>
              </a:p>
            </p:txBody>
          </p:sp>
        </p:grpSp>
        <p:sp>
          <p:nvSpPr>
            <p:cNvPr id="272410" name="Line 26"/>
            <p:cNvSpPr>
              <a:spLocks noChangeShapeType="1"/>
            </p:cNvSpPr>
            <p:nvPr/>
          </p:nvSpPr>
          <p:spPr bwMode="auto">
            <a:xfrm>
              <a:off x="2802" y="2969"/>
              <a:ext cx="197" cy="7"/>
            </a:xfrm>
            <a:prstGeom prst="line">
              <a:avLst/>
            </a:prstGeom>
            <a:noFill/>
            <a:ln w="952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2411" name="Line 27"/>
            <p:cNvSpPr>
              <a:spLocks noChangeShapeType="1"/>
            </p:cNvSpPr>
            <p:nvPr/>
          </p:nvSpPr>
          <p:spPr bwMode="auto">
            <a:xfrm>
              <a:off x="3360" y="2976"/>
              <a:ext cx="199" cy="0"/>
            </a:xfrm>
            <a:prstGeom prst="line">
              <a:avLst/>
            </a:prstGeom>
            <a:noFill/>
            <a:ln w="952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2412" name="Line 28"/>
            <p:cNvSpPr>
              <a:spLocks noChangeShapeType="1"/>
            </p:cNvSpPr>
            <p:nvPr/>
          </p:nvSpPr>
          <p:spPr bwMode="auto">
            <a:xfrm>
              <a:off x="3925" y="2976"/>
              <a:ext cx="199" cy="0"/>
            </a:xfrm>
            <a:prstGeom prst="line">
              <a:avLst/>
            </a:prstGeom>
            <a:noFill/>
            <a:ln w="952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2413" name="Line 29"/>
            <p:cNvSpPr>
              <a:spLocks noChangeShapeType="1"/>
            </p:cNvSpPr>
            <p:nvPr/>
          </p:nvSpPr>
          <p:spPr bwMode="auto">
            <a:xfrm>
              <a:off x="4490" y="2989"/>
              <a:ext cx="199" cy="0"/>
            </a:xfrm>
            <a:prstGeom prst="line">
              <a:avLst/>
            </a:prstGeom>
            <a:noFill/>
            <a:ln w="952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nvGrpSpPr>
            <p:cNvPr id="272414" name="Group 30"/>
            <p:cNvGrpSpPr>
              <a:grpSpLocks/>
            </p:cNvGrpSpPr>
            <p:nvPr/>
          </p:nvGrpSpPr>
          <p:grpSpPr bwMode="auto">
            <a:xfrm>
              <a:off x="1306" y="2796"/>
              <a:ext cx="408" cy="373"/>
              <a:chOff x="2640" y="2681"/>
              <a:chExt cx="648" cy="425"/>
            </a:xfrm>
          </p:grpSpPr>
          <p:sp>
            <p:nvSpPr>
              <p:cNvPr id="272415" name="Rectangle 31"/>
              <p:cNvSpPr>
                <a:spLocks noChangeArrowheads="1"/>
              </p:cNvSpPr>
              <p:nvPr/>
            </p:nvSpPr>
            <p:spPr bwMode="auto">
              <a:xfrm>
                <a:off x="3150" y="2681"/>
                <a:ext cx="138" cy="287"/>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2416" name="Text Box 32"/>
              <p:cNvSpPr txBox="1">
                <a:spLocks noChangeArrowheads="1"/>
              </p:cNvSpPr>
              <p:nvPr/>
            </p:nvSpPr>
            <p:spPr bwMode="auto">
              <a:xfrm>
                <a:off x="2640" y="2681"/>
                <a:ext cx="507" cy="425"/>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54" b="1">
                    <a:latin typeface="VNI-Helve" pitchFamily="2" charset="0"/>
                  </a:rPr>
                  <a:t>4</a:t>
                </a:r>
              </a:p>
            </p:txBody>
          </p:sp>
        </p:grpSp>
        <p:sp>
          <p:nvSpPr>
            <p:cNvPr id="272417" name="Line 33"/>
            <p:cNvSpPr>
              <a:spLocks noChangeShapeType="1"/>
            </p:cNvSpPr>
            <p:nvPr/>
          </p:nvSpPr>
          <p:spPr bwMode="auto">
            <a:xfrm>
              <a:off x="2236" y="2976"/>
              <a:ext cx="199" cy="0"/>
            </a:xfrm>
            <a:prstGeom prst="line">
              <a:avLst/>
            </a:prstGeom>
            <a:noFill/>
            <a:ln w="952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2418" name="Line 34"/>
            <p:cNvSpPr>
              <a:spLocks noChangeShapeType="1"/>
            </p:cNvSpPr>
            <p:nvPr/>
          </p:nvSpPr>
          <p:spPr bwMode="auto">
            <a:xfrm>
              <a:off x="1671" y="2976"/>
              <a:ext cx="199" cy="0"/>
            </a:xfrm>
            <a:prstGeom prst="line">
              <a:avLst/>
            </a:prstGeom>
            <a:noFill/>
            <a:ln w="952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2419" name="Text Box 35"/>
            <p:cNvSpPr txBox="1">
              <a:spLocks noChangeArrowheads="1"/>
            </p:cNvSpPr>
            <p:nvPr/>
          </p:nvSpPr>
          <p:spPr bwMode="auto">
            <a:xfrm>
              <a:off x="580" y="2614"/>
              <a:ext cx="227" cy="37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762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954" b="1">
                  <a:latin typeface="VNI-Times" pitchFamily="2" charset="0"/>
                </a:rPr>
                <a:t>S</a:t>
              </a:r>
            </a:p>
          </p:txBody>
        </p:sp>
        <p:sp>
          <p:nvSpPr>
            <p:cNvPr id="272420" name="Line 36"/>
            <p:cNvSpPr>
              <a:spLocks noChangeShapeType="1"/>
            </p:cNvSpPr>
            <p:nvPr/>
          </p:nvSpPr>
          <p:spPr bwMode="auto">
            <a:xfrm>
              <a:off x="852" y="2843"/>
              <a:ext cx="468" cy="11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272422" name="Text Box 38"/>
          <p:cNvSpPr txBox="1">
            <a:spLocks noChangeArrowheads="1"/>
          </p:cNvSpPr>
          <p:nvPr/>
        </p:nvSpPr>
        <p:spPr bwMode="auto">
          <a:xfrm>
            <a:off x="3504353" y="1928460"/>
            <a:ext cx="2526323" cy="774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215" b="1">
                <a:solidFill>
                  <a:srgbClr val="080808"/>
                </a:solidFill>
              </a:rPr>
              <a:t>Data	S [N];</a:t>
            </a:r>
          </a:p>
          <a:p>
            <a:r>
              <a:rPr lang="en-US" sz="2215" b="1">
                <a:solidFill>
                  <a:srgbClr val="080808"/>
                </a:solidFill>
              </a:rPr>
              <a:t>int	t;</a:t>
            </a:r>
            <a:endParaRPr lang="en-US" sz="2215"/>
          </a:p>
        </p:txBody>
      </p:sp>
      <p:sp>
        <p:nvSpPr>
          <p:cNvPr id="272423" name="Text Box 39"/>
          <p:cNvSpPr txBox="1">
            <a:spLocks noChangeArrowheads="1"/>
          </p:cNvSpPr>
          <p:nvPr/>
        </p:nvSpPr>
        <p:spPr bwMode="auto">
          <a:xfrm>
            <a:off x="3904747" y="5154319"/>
            <a:ext cx="1727688"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215" b="1"/>
              <a:t>List S</a:t>
            </a:r>
          </a:p>
        </p:txBody>
      </p:sp>
      <p:sp>
        <p:nvSpPr>
          <p:cNvPr id="272424" name="Text Box 40"/>
          <p:cNvSpPr txBox="1">
            <a:spLocks noChangeArrowheads="1"/>
          </p:cNvSpPr>
          <p:nvPr/>
        </p:nvSpPr>
        <p:spPr bwMode="auto">
          <a:xfrm>
            <a:off x="768260" y="5598658"/>
            <a:ext cx="69781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spcBef>
                <a:spcPct val="50000"/>
              </a:spcBef>
              <a:buFont typeface="Arial" panose="020B0604020202020204" pitchFamily="34" charset="0"/>
              <a:buChar char="•"/>
            </a:pPr>
            <a:r>
              <a:rPr lang="en-US" sz="2400">
                <a:latin typeface="Tahoma" panose="020B0604030504040204" pitchFamily="34" charset="0"/>
                <a:ea typeface="Tahoma" panose="020B0604030504040204" pitchFamily="34" charset="0"/>
                <a:cs typeface="Tahoma" panose="020B0604030504040204" pitchFamily="34" charset="0"/>
              </a:rPr>
              <a:t>Chú ý: Thêm và hủy cùng phía</a:t>
            </a:r>
          </a:p>
        </p:txBody>
      </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87</a:t>
            </a:fld>
            <a:endParaRPr lang="en-US"/>
          </a:p>
        </p:txBody>
      </p:sp>
    </p:spTree>
    <p:extLst>
      <p:ext uri="{BB962C8B-B14F-4D97-AF65-F5344CB8AC3E}">
        <p14:creationId xmlns:p14="http://schemas.microsoft.com/office/powerpoint/2010/main" val="3966055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err="1"/>
              <a:t>Cài</a:t>
            </a:r>
            <a:r>
              <a:rPr lang="en-US"/>
              <a:t> Stack </a:t>
            </a:r>
            <a:r>
              <a:rPr lang="en-US" err="1"/>
              <a:t>bằng</a:t>
            </a:r>
            <a:r>
              <a:rPr lang="en-US"/>
              <a:t> </a:t>
            </a:r>
            <a:r>
              <a:rPr lang="en-US" err="1"/>
              <a:t>mảng</a:t>
            </a:r>
            <a:r>
              <a:rPr lang="en-US"/>
              <a:t> 1 </a:t>
            </a:r>
            <a:r>
              <a:rPr lang="en-US" err="1"/>
              <a:t>chiều</a:t>
            </a:r>
            <a:endParaRPr lang="en-US"/>
          </a:p>
        </p:txBody>
      </p:sp>
      <p:sp>
        <p:nvSpPr>
          <p:cNvPr id="274435" name="Rectangle 3"/>
          <p:cNvSpPr>
            <a:spLocks noGrp="1" noChangeArrowheads="1"/>
          </p:cNvSpPr>
          <p:nvPr>
            <p:ph idx="1"/>
          </p:nvPr>
        </p:nvSpPr>
        <p:spPr/>
        <p:txBody>
          <a:bodyPr/>
          <a:lstStyle/>
          <a:p>
            <a:r>
              <a:rPr lang="en-US"/>
              <a:t>Cấu trúc dữ liệu của Stack</a:t>
            </a:r>
          </a:p>
          <a:p>
            <a:pPr marL="34290" indent="0">
              <a:buNone/>
            </a:pPr>
            <a:r>
              <a:rPr lang="en-US" sz="2400">
                <a:solidFill>
                  <a:srgbClr val="0000FF"/>
                </a:solidFill>
                <a:latin typeface="Consolas" panose="020B0609020204030204" pitchFamily="49" charset="0"/>
              </a:rPr>
              <a:t>struct</a:t>
            </a:r>
            <a:r>
              <a:rPr lang="en-US" sz="2400">
                <a:solidFill>
                  <a:srgbClr val="000000"/>
                </a:solidFill>
                <a:latin typeface="Consolas" panose="020B0609020204030204" pitchFamily="49" charset="0"/>
              </a:rPr>
              <a:t> </a:t>
            </a:r>
            <a:r>
              <a:rPr lang="en-US" sz="2400">
                <a:solidFill>
                  <a:srgbClr val="008B8B"/>
                </a:solidFill>
                <a:latin typeface="Consolas" panose="020B0609020204030204" pitchFamily="49" charset="0"/>
              </a:rPr>
              <a:t>Stack</a:t>
            </a:r>
            <a:r>
              <a:rPr lang="en-US" sz="2400">
                <a:solidFill>
                  <a:srgbClr val="000000"/>
                </a:solidFill>
                <a:latin typeface="Consolas" panose="020B0609020204030204" pitchFamily="49" charset="0"/>
              </a:rPr>
              <a:t> {</a:t>
            </a:r>
          </a:p>
          <a:p>
            <a:pPr marL="514350" lvl="2" indent="0">
              <a:buNone/>
            </a:pPr>
            <a:r>
              <a:rPr lang="en-US" sz="2400">
                <a:solidFill>
                  <a:srgbClr val="0000FF"/>
                </a:solidFill>
                <a:latin typeface="Consolas" panose="020B0609020204030204" pitchFamily="49" charset="0"/>
              </a:rPr>
              <a:t>int</a:t>
            </a:r>
            <a:r>
              <a:rPr lang="en-US" sz="2400">
                <a:solidFill>
                  <a:srgbClr val="000000"/>
                </a:solidFill>
                <a:latin typeface="Consolas" panose="020B0609020204030204" pitchFamily="49" charset="0"/>
              </a:rPr>
              <a:t> </a:t>
            </a:r>
            <a:r>
              <a:rPr lang="en-US" sz="2400">
                <a:solidFill>
                  <a:srgbClr val="8B0000"/>
                </a:solidFill>
                <a:latin typeface="Consolas" panose="020B0609020204030204" pitchFamily="49" charset="0"/>
              </a:rPr>
              <a:t>a</a:t>
            </a:r>
            <a:r>
              <a:rPr lang="en-US" sz="2400">
                <a:solidFill>
                  <a:srgbClr val="000000"/>
                </a:solidFill>
                <a:latin typeface="Consolas" panose="020B0609020204030204" pitchFamily="49" charset="0"/>
              </a:rPr>
              <a:t>[MAX];</a:t>
            </a:r>
          </a:p>
          <a:p>
            <a:pPr marL="514350" lvl="2" indent="0">
              <a:buNone/>
            </a:pPr>
            <a:r>
              <a:rPr lang="en-US" sz="2400">
                <a:solidFill>
                  <a:srgbClr val="0000FF"/>
                </a:solidFill>
                <a:latin typeface="Consolas" panose="020B0609020204030204" pitchFamily="49" charset="0"/>
              </a:rPr>
              <a:t>int</a:t>
            </a:r>
            <a:r>
              <a:rPr lang="en-US" sz="2400">
                <a:solidFill>
                  <a:srgbClr val="000000"/>
                </a:solidFill>
                <a:latin typeface="Consolas" panose="020B0609020204030204" pitchFamily="49" charset="0"/>
              </a:rPr>
              <a:t> </a:t>
            </a:r>
            <a:r>
              <a:rPr lang="en-US" sz="2400">
                <a:solidFill>
                  <a:srgbClr val="8B0000"/>
                </a:solidFill>
                <a:latin typeface="Consolas" panose="020B0609020204030204" pitchFamily="49" charset="0"/>
              </a:rPr>
              <a:t>t</a:t>
            </a:r>
            <a:r>
              <a:rPr lang="en-US" sz="2400">
                <a:solidFill>
                  <a:srgbClr val="000000"/>
                </a:solidFill>
                <a:latin typeface="Consolas" panose="020B0609020204030204" pitchFamily="49" charset="0"/>
              </a:rPr>
              <a:t>;</a:t>
            </a:r>
          </a:p>
          <a:p>
            <a:pPr marL="34290" indent="0">
              <a:buNone/>
            </a:pPr>
            <a:r>
              <a:rPr lang="en-US" sz="2400">
                <a:solidFill>
                  <a:srgbClr val="000000"/>
                </a:solidFill>
                <a:latin typeface="Consolas" panose="020B0609020204030204" pitchFamily="49" charset="0"/>
              </a:rPr>
              <a:t>};</a:t>
            </a:r>
            <a:endParaRPr lang="en-US" sz="2400"/>
          </a:p>
          <a:p>
            <a:r>
              <a:rPr lang="en-US"/>
              <a:t>Khởi tạo Stack</a:t>
            </a:r>
          </a:p>
          <a:p>
            <a:pPr marL="34290" indent="0">
              <a:buNone/>
            </a:pPr>
            <a:r>
              <a:rPr lang="en-US" sz="2400">
                <a:solidFill>
                  <a:srgbClr val="0000FF"/>
                </a:solidFill>
                <a:latin typeface="Consolas" panose="020B0609020204030204" pitchFamily="49" charset="0"/>
              </a:rPr>
              <a:t>void</a:t>
            </a:r>
            <a:r>
              <a:rPr lang="en-US" sz="2400">
                <a:solidFill>
                  <a:srgbClr val="000000"/>
                </a:solidFill>
                <a:latin typeface="Consolas" panose="020B0609020204030204" pitchFamily="49" charset="0"/>
              </a:rPr>
              <a:t> </a:t>
            </a:r>
            <a:r>
              <a:rPr lang="en-US" sz="2400">
                <a:solidFill>
                  <a:srgbClr val="483D8B"/>
                </a:solidFill>
                <a:latin typeface="Consolas" panose="020B0609020204030204" pitchFamily="49" charset="0"/>
              </a:rPr>
              <a:t>CreateStack</a:t>
            </a:r>
            <a:r>
              <a:rPr lang="en-US" sz="2400">
                <a:solidFill>
                  <a:srgbClr val="000000"/>
                </a:solidFill>
                <a:latin typeface="Consolas" panose="020B0609020204030204" pitchFamily="49" charset="0"/>
              </a:rPr>
              <a:t>(</a:t>
            </a:r>
            <a:r>
              <a:rPr lang="en-US" sz="2400">
                <a:solidFill>
                  <a:srgbClr val="008B8B"/>
                </a:solidFill>
                <a:latin typeface="Consolas" panose="020B0609020204030204" pitchFamily="49" charset="0"/>
              </a:rPr>
              <a:t>Stack</a:t>
            </a:r>
            <a:r>
              <a:rPr lang="en-US" sz="2400">
                <a:solidFill>
                  <a:srgbClr val="000000"/>
                </a:solidFill>
                <a:latin typeface="Consolas" panose="020B0609020204030204" pitchFamily="49" charset="0"/>
              </a:rPr>
              <a:t> &amp;</a:t>
            </a:r>
            <a:r>
              <a:rPr lang="en-US" sz="2400">
                <a:solidFill>
                  <a:srgbClr val="808080"/>
                </a:solidFill>
                <a:latin typeface="Consolas" panose="020B0609020204030204" pitchFamily="49" charset="0"/>
              </a:rPr>
              <a:t>s</a:t>
            </a:r>
            <a:r>
              <a:rPr lang="en-US" sz="2400">
                <a:solidFill>
                  <a:srgbClr val="000000"/>
                </a:solidFill>
                <a:latin typeface="Consolas" panose="020B0609020204030204" pitchFamily="49" charset="0"/>
              </a:rPr>
              <a:t>) {</a:t>
            </a:r>
          </a:p>
          <a:p>
            <a:pPr marL="34290" indent="0">
              <a:buNone/>
            </a:pPr>
            <a:r>
              <a:rPr lang="en-US" sz="2400">
                <a:solidFill>
                  <a:srgbClr val="808080"/>
                </a:solidFill>
                <a:latin typeface="Consolas" panose="020B0609020204030204" pitchFamily="49" charset="0"/>
              </a:rPr>
              <a:t>	s</a:t>
            </a:r>
            <a:r>
              <a:rPr lang="en-US" sz="2400">
                <a:solidFill>
                  <a:srgbClr val="000000"/>
                </a:solidFill>
                <a:latin typeface="Consolas" panose="020B0609020204030204" pitchFamily="49" charset="0"/>
              </a:rPr>
              <a:t>.</a:t>
            </a:r>
            <a:r>
              <a:rPr lang="en-US" sz="2400">
                <a:solidFill>
                  <a:srgbClr val="8B0000"/>
                </a:solidFill>
                <a:latin typeface="Consolas" panose="020B0609020204030204" pitchFamily="49" charset="0"/>
              </a:rPr>
              <a:t>t</a:t>
            </a:r>
            <a:r>
              <a:rPr lang="en-US" sz="2400">
                <a:solidFill>
                  <a:srgbClr val="000000"/>
                </a:solidFill>
                <a:latin typeface="Consolas" panose="020B0609020204030204" pitchFamily="49" charset="0"/>
              </a:rPr>
              <a:t> = -1;</a:t>
            </a:r>
          </a:p>
          <a:p>
            <a:pPr marL="34290" indent="0">
              <a:buNone/>
            </a:pPr>
            <a:r>
              <a:rPr lang="en-US" sz="2400">
                <a:solidFill>
                  <a:srgbClr val="000000"/>
                </a:solidFill>
                <a:latin typeface="Consolas" panose="020B0609020204030204" pitchFamily="49" charset="0"/>
              </a:rPr>
              <a:t>}</a:t>
            </a:r>
            <a:endParaRPr lang="en-US" sz="2400" i="1"/>
          </a:p>
        </p:txBody>
      </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88</a:t>
            </a:fld>
            <a:endParaRPr lang="en-US"/>
          </a:p>
        </p:txBody>
      </p:sp>
    </p:spTree>
    <p:extLst>
      <p:ext uri="{BB962C8B-B14F-4D97-AF65-F5344CB8AC3E}">
        <p14:creationId xmlns:p14="http://schemas.microsoft.com/office/powerpoint/2010/main" val="369817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err="1"/>
              <a:t>Kiểm</a:t>
            </a:r>
            <a:r>
              <a:rPr lang="en-US"/>
              <a:t> </a:t>
            </a:r>
            <a:r>
              <a:rPr lang="en-US" err="1"/>
              <a:t>tra</a:t>
            </a:r>
            <a:r>
              <a:rPr lang="en-US"/>
              <a:t> </a:t>
            </a:r>
            <a:r>
              <a:rPr lang="en-US" err="1"/>
              <a:t>tính</a:t>
            </a:r>
            <a:r>
              <a:rPr lang="en-US"/>
              <a:t> </a:t>
            </a:r>
            <a:r>
              <a:rPr lang="en-US" err="1"/>
              <a:t>rỗng</a:t>
            </a:r>
            <a:r>
              <a:rPr lang="en-US"/>
              <a:t> </a:t>
            </a:r>
            <a:r>
              <a:rPr lang="en-US" err="1"/>
              <a:t>và</a:t>
            </a:r>
            <a:r>
              <a:rPr lang="en-US"/>
              <a:t> </a:t>
            </a:r>
            <a:r>
              <a:rPr lang="en-US" err="1"/>
              <a:t>đầy</a:t>
            </a:r>
            <a:r>
              <a:rPr lang="en-US"/>
              <a:t> </a:t>
            </a:r>
            <a:r>
              <a:rPr lang="en-US" err="1"/>
              <a:t>của</a:t>
            </a:r>
            <a:r>
              <a:rPr lang="en-US"/>
              <a:t> Stack</a:t>
            </a:r>
          </a:p>
        </p:txBody>
      </p:sp>
      <p:sp>
        <p:nvSpPr>
          <p:cNvPr id="275459" name="Rectangle 3"/>
          <p:cNvSpPr>
            <a:spLocks noGrp="1" noChangeArrowheads="1"/>
          </p:cNvSpPr>
          <p:nvPr>
            <p:ph idx="1"/>
          </p:nvPr>
        </p:nvSpPr>
        <p:spPr/>
        <p:txBody>
          <a:bodyPr>
            <a:normAutofit/>
          </a:bodyPr>
          <a:lstStyle/>
          <a:p>
            <a:pPr marL="34290" indent="0">
              <a:buNone/>
            </a:pPr>
            <a:r>
              <a:rPr lang="en-US" sz="2200">
                <a:solidFill>
                  <a:srgbClr val="0000FF"/>
                </a:solidFill>
                <a:latin typeface="Consolas" panose="020B0609020204030204" pitchFamily="49" charset="0"/>
              </a:rPr>
              <a:t>bool</a:t>
            </a:r>
            <a:r>
              <a:rPr lang="en-US" sz="2200">
                <a:solidFill>
                  <a:srgbClr val="000000"/>
                </a:solidFill>
                <a:latin typeface="Consolas" panose="020B0609020204030204" pitchFamily="49" charset="0"/>
              </a:rPr>
              <a:t> </a:t>
            </a:r>
            <a:r>
              <a:rPr lang="en-US" sz="2200">
                <a:solidFill>
                  <a:srgbClr val="483D8B"/>
                </a:solidFill>
                <a:latin typeface="Consolas" panose="020B0609020204030204" pitchFamily="49" charset="0"/>
              </a:rPr>
              <a:t>isEmpty</a:t>
            </a:r>
            <a:r>
              <a:rPr lang="en-US" sz="2200">
                <a:solidFill>
                  <a:srgbClr val="000000"/>
                </a:solidFill>
                <a:latin typeface="Consolas" panose="020B0609020204030204" pitchFamily="49" charset="0"/>
              </a:rPr>
              <a:t>(</a:t>
            </a:r>
            <a:r>
              <a:rPr lang="en-US" sz="2200">
                <a:solidFill>
                  <a:srgbClr val="008B8B"/>
                </a:solidFill>
                <a:latin typeface="Consolas" panose="020B0609020204030204" pitchFamily="49" charset="0"/>
              </a:rPr>
              <a:t>Stack</a:t>
            </a:r>
            <a:r>
              <a:rPr lang="en-US" sz="2200">
                <a:solidFill>
                  <a:srgbClr val="000000"/>
                </a:solidFill>
                <a:latin typeface="Consolas" panose="020B0609020204030204" pitchFamily="49" charset="0"/>
              </a:rPr>
              <a:t> </a:t>
            </a:r>
            <a:r>
              <a:rPr lang="en-US" sz="2200">
                <a:solidFill>
                  <a:srgbClr val="808080"/>
                </a:solidFill>
                <a:latin typeface="Consolas" panose="020B0609020204030204" pitchFamily="49" charset="0"/>
              </a:rPr>
              <a:t>s</a:t>
            </a:r>
            <a:r>
              <a:rPr lang="en-US" sz="2200">
                <a:solidFill>
                  <a:srgbClr val="000000"/>
                </a:solidFill>
                <a:latin typeface="Consolas" panose="020B0609020204030204" pitchFamily="49" charset="0"/>
              </a:rPr>
              <a:t>) { </a:t>
            </a:r>
            <a:r>
              <a:rPr lang="en-US" sz="2200">
                <a:solidFill>
                  <a:srgbClr val="008000"/>
                </a:solidFill>
                <a:latin typeface="Consolas" panose="020B0609020204030204" pitchFamily="49" charset="0"/>
              </a:rPr>
              <a:t>//Stack có rỗng hay không </a:t>
            </a:r>
            <a:endParaRPr lang="en-US" sz="2200">
              <a:solidFill>
                <a:srgbClr val="000000"/>
              </a:solidFill>
              <a:latin typeface="Consolas" panose="020B0609020204030204" pitchFamily="49" charset="0"/>
            </a:endParaRPr>
          </a:p>
          <a:p>
            <a:pPr marL="514350" lvl="2" indent="0">
              <a:buNone/>
            </a:pP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s</a:t>
            </a:r>
            <a:r>
              <a:rPr lang="en-US">
                <a:solidFill>
                  <a:srgbClr val="000000"/>
                </a:solidFill>
                <a:latin typeface="Consolas" panose="020B0609020204030204" pitchFamily="49" charset="0"/>
              </a:rPr>
              <a:t>.</a:t>
            </a:r>
            <a:r>
              <a:rPr lang="en-US">
                <a:solidFill>
                  <a:srgbClr val="8B0000"/>
                </a:solidFill>
                <a:latin typeface="Consolas" panose="020B0609020204030204" pitchFamily="49" charset="0"/>
              </a:rPr>
              <a:t>t</a:t>
            </a:r>
            <a:r>
              <a:rPr lang="en-US">
                <a:solidFill>
                  <a:srgbClr val="000000"/>
                </a:solidFill>
                <a:latin typeface="Consolas" panose="020B0609020204030204" pitchFamily="49" charset="0"/>
              </a:rPr>
              <a:t> == -1)</a:t>
            </a:r>
          </a:p>
          <a:p>
            <a:pPr marL="514350" lvl="2" indent="0">
              <a:buNone/>
            </a:pPr>
            <a:r>
              <a:rPr lang="en-US">
                <a:solidFill>
                  <a:srgbClr val="0000FF"/>
                </a:solidFill>
                <a:latin typeface="Consolas" panose="020B0609020204030204" pitchFamily="49" charset="0"/>
              </a:rPr>
              <a:t>		return</a:t>
            </a:r>
            <a:r>
              <a:rPr lang="en-US">
                <a:solidFill>
                  <a:srgbClr val="000000"/>
                </a:solidFill>
                <a:latin typeface="Consolas" panose="020B0609020204030204" pitchFamily="49" charset="0"/>
              </a:rPr>
              <a:t> 1;</a:t>
            </a:r>
          </a:p>
          <a:p>
            <a:pPr marL="514350" lvl="2" indent="0">
              <a:buNone/>
            </a:pP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0;</a:t>
            </a:r>
          </a:p>
          <a:p>
            <a:pPr marL="34290" indent="0">
              <a:buNone/>
            </a:pPr>
            <a:r>
              <a:rPr lang="en-US" sz="2200">
                <a:solidFill>
                  <a:srgbClr val="000000"/>
                </a:solidFill>
                <a:latin typeface="Consolas" panose="020B0609020204030204" pitchFamily="49" charset="0"/>
              </a:rPr>
              <a:t>}</a:t>
            </a:r>
          </a:p>
          <a:p>
            <a:pPr marL="34290" indent="0">
              <a:buNone/>
            </a:pPr>
            <a:endParaRPr lang="en-US" sz="2200">
              <a:solidFill>
                <a:srgbClr val="000000"/>
              </a:solidFill>
              <a:latin typeface="Consolas" panose="020B0609020204030204" pitchFamily="49" charset="0"/>
            </a:endParaRPr>
          </a:p>
          <a:p>
            <a:pPr marL="34290" indent="0">
              <a:buNone/>
            </a:pPr>
            <a:r>
              <a:rPr lang="en-US" sz="2200">
                <a:solidFill>
                  <a:srgbClr val="0000FF"/>
                </a:solidFill>
                <a:latin typeface="Consolas" panose="020B0609020204030204" pitchFamily="49" charset="0"/>
              </a:rPr>
              <a:t>bool</a:t>
            </a:r>
            <a:r>
              <a:rPr lang="en-US" sz="2200">
                <a:solidFill>
                  <a:srgbClr val="000000"/>
                </a:solidFill>
                <a:latin typeface="Consolas" panose="020B0609020204030204" pitchFamily="49" charset="0"/>
              </a:rPr>
              <a:t> </a:t>
            </a:r>
            <a:r>
              <a:rPr lang="en-US" sz="2200">
                <a:solidFill>
                  <a:srgbClr val="483D8B"/>
                </a:solidFill>
                <a:latin typeface="Consolas" panose="020B0609020204030204" pitchFamily="49" charset="0"/>
              </a:rPr>
              <a:t>isFull</a:t>
            </a:r>
            <a:r>
              <a:rPr lang="en-US" sz="2200">
                <a:solidFill>
                  <a:srgbClr val="000000"/>
                </a:solidFill>
                <a:latin typeface="Consolas" panose="020B0609020204030204" pitchFamily="49" charset="0"/>
              </a:rPr>
              <a:t>(</a:t>
            </a:r>
            <a:r>
              <a:rPr lang="en-US" sz="2200">
                <a:solidFill>
                  <a:srgbClr val="008B8B"/>
                </a:solidFill>
                <a:latin typeface="Consolas" panose="020B0609020204030204" pitchFamily="49" charset="0"/>
              </a:rPr>
              <a:t>Stack</a:t>
            </a:r>
            <a:r>
              <a:rPr lang="en-US" sz="2200">
                <a:solidFill>
                  <a:srgbClr val="000000"/>
                </a:solidFill>
                <a:latin typeface="Consolas" panose="020B0609020204030204" pitchFamily="49" charset="0"/>
              </a:rPr>
              <a:t> </a:t>
            </a:r>
            <a:r>
              <a:rPr lang="en-US" sz="2200">
                <a:solidFill>
                  <a:srgbClr val="808080"/>
                </a:solidFill>
                <a:latin typeface="Consolas" panose="020B0609020204030204" pitchFamily="49" charset="0"/>
              </a:rPr>
              <a:t>s</a:t>
            </a:r>
            <a:r>
              <a:rPr lang="en-US" sz="2200">
                <a:solidFill>
                  <a:srgbClr val="000000"/>
                </a:solidFill>
                <a:latin typeface="Consolas" panose="020B0609020204030204" pitchFamily="49" charset="0"/>
              </a:rPr>
              <a:t>) { </a:t>
            </a:r>
            <a:r>
              <a:rPr lang="en-US" sz="2000">
                <a:solidFill>
                  <a:srgbClr val="008000"/>
                </a:solidFill>
                <a:latin typeface="Consolas" panose="020B0609020204030204" pitchFamily="49" charset="0"/>
              </a:rPr>
              <a:t>//Kiểm tra Stack có đầy hay không</a:t>
            </a:r>
            <a:endParaRPr lang="en-US" sz="2000">
              <a:solidFill>
                <a:srgbClr val="000000"/>
              </a:solidFill>
              <a:latin typeface="Consolas" panose="020B0609020204030204" pitchFamily="49" charset="0"/>
            </a:endParaRPr>
          </a:p>
          <a:p>
            <a:pPr marL="514350" lvl="2" indent="0">
              <a:buNone/>
            </a:pP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s</a:t>
            </a:r>
            <a:r>
              <a:rPr lang="en-US">
                <a:solidFill>
                  <a:srgbClr val="000000"/>
                </a:solidFill>
                <a:latin typeface="Consolas" panose="020B0609020204030204" pitchFamily="49" charset="0"/>
              </a:rPr>
              <a:t>.</a:t>
            </a:r>
            <a:r>
              <a:rPr lang="en-US">
                <a:solidFill>
                  <a:srgbClr val="8B0000"/>
                </a:solidFill>
                <a:latin typeface="Consolas" panose="020B0609020204030204" pitchFamily="49" charset="0"/>
              </a:rPr>
              <a:t>t</a:t>
            </a:r>
            <a:r>
              <a:rPr lang="en-US">
                <a:solidFill>
                  <a:srgbClr val="000000"/>
                </a:solidFill>
                <a:latin typeface="Consolas" panose="020B0609020204030204" pitchFamily="49" charset="0"/>
              </a:rPr>
              <a:t> &gt;= MAX)</a:t>
            </a:r>
          </a:p>
          <a:p>
            <a:pPr marL="514350" lvl="2" indent="0">
              <a:buNone/>
            </a:pPr>
            <a:r>
              <a:rPr lang="en-US">
                <a:solidFill>
                  <a:srgbClr val="0000FF"/>
                </a:solidFill>
                <a:latin typeface="Consolas" panose="020B0609020204030204" pitchFamily="49" charset="0"/>
              </a:rPr>
              <a:t>		return</a:t>
            </a:r>
            <a:r>
              <a:rPr lang="en-US">
                <a:solidFill>
                  <a:srgbClr val="000000"/>
                </a:solidFill>
                <a:latin typeface="Consolas" panose="020B0609020204030204" pitchFamily="49" charset="0"/>
              </a:rPr>
              <a:t> 1;</a:t>
            </a:r>
          </a:p>
          <a:p>
            <a:pPr marL="514350" lvl="2" indent="0">
              <a:buNone/>
            </a:pP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0;</a:t>
            </a:r>
          </a:p>
          <a:p>
            <a:pPr marL="34290" indent="0">
              <a:buNone/>
            </a:pPr>
            <a:r>
              <a:rPr lang="en-US" sz="2200">
                <a:solidFill>
                  <a:srgbClr val="000000"/>
                </a:solidFill>
                <a:latin typeface="Consolas" panose="020B0609020204030204" pitchFamily="49" charset="0"/>
              </a:rPr>
              <a:t>}</a:t>
            </a:r>
            <a:endParaRPr lang="en-US" sz="2200"/>
          </a:p>
        </p:txBody>
      </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89</a:t>
            </a:fld>
            <a:endParaRPr lang="en-US"/>
          </a:p>
        </p:txBody>
      </p:sp>
    </p:spTree>
    <p:extLst>
      <p:ext uri="{BB962C8B-B14F-4D97-AF65-F5344CB8AC3E}">
        <p14:creationId xmlns:p14="http://schemas.microsoft.com/office/powerpoint/2010/main" val="1040982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a:t>CTDL của DSLK đơn</a:t>
            </a:r>
          </a:p>
        </p:txBody>
      </p:sp>
      <p:sp>
        <p:nvSpPr>
          <p:cNvPr id="252931" name="Rectangle 3"/>
          <p:cNvSpPr>
            <a:spLocks noGrp="1" noChangeArrowheads="1"/>
          </p:cNvSpPr>
          <p:nvPr>
            <p:ph idx="1"/>
          </p:nvPr>
        </p:nvSpPr>
        <p:spPr>
          <a:xfrm>
            <a:off x="197426" y="893619"/>
            <a:ext cx="6736773" cy="519544"/>
          </a:xfrm>
        </p:spPr>
        <p:txBody>
          <a:bodyPr>
            <a:noAutofit/>
          </a:bodyPr>
          <a:lstStyle/>
          <a:p>
            <a:r>
              <a:rPr lang="en-US" sz="2400" err="1">
                <a:solidFill>
                  <a:srgbClr val="080808"/>
                </a:solidFill>
                <a:cs typeface="Courier New" pitchFamily="49" charset="0"/>
              </a:rPr>
              <a:t>C</a:t>
            </a:r>
            <a:r>
              <a:rPr lang="en-US" sz="2400" err="1"/>
              <a:t>ấu</a:t>
            </a:r>
            <a:r>
              <a:rPr lang="en-US" sz="2400"/>
              <a:t> </a:t>
            </a:r>
            <a:r>
              <a:rPr lang="en-US" sz="2400" err="1"/>
              <a:t>trúc</a:t>
            </a:r>
            <a:r>
              <a:rPr lang="en-US" sz="2400"/>
              <a:t> </a:t>
            </a:r>
            <a:r>
              <a:rPr lang="en-US" sz="2400" err="1"/>
              <a:t>dữ</a:t>
            </a:r>
            <a:r>
              <a:rPr lang="en-US" sz="2400"/>
              <a:t> </a:t>
            </a:r>
            <a:r>
              <a:rPr lang="en-US" sz="2400" err="1"/>
              <a:t>liệu</a:t>
            </a:r>
            <a:r>
              <a:rPr lang="en-US" sz="2400"/>
              <a:t> </a:t>
            </a:r>
            <a:r>
              <a:rPr lang="en-US" sz="2400" err="1"/>
              <a:t>của</a:t>
            </a:r>
            <a:r>
              <a:rPr lang="en-US" sz="2400"/>
              <a:t> 1 node </a:t>
            </a:r>
            <a:r>
              <a:rPr lang="en-US" sz="2400" err="1"/>
              <a:t>trong</a:t>
            </a:r>
            <a:r>
              <a:rPr lang="en-US" sz="2400"/>
              <a:t> List </a:t>
            </a:r>
            <a:r>
              <a:rPr lang="en-US" sz="2400" err="1"/>
              <a:t>đơn</a:t>
            </a:r>
            <a:endParaRPr lang="en-US" sz="2400">
              <a:solidFill>
                <a:srgbClr val="080808"/>
              </a:solidFill>
              <a:cs typeface="Courier New" pitchFamily="49" charset="0"/>
            </a:endParaRPr>
          </a:p>
          <a:p>
            <a:pPr lvl="1"/>
            <a:endParaRPr lang="en-US" sz="2400">
              <a:solidFill>
                <a:srgbClr val="080808"/>
              </a:solidFill>
              <a:cs typeface="Courier New" pitchFamily="49" charset="0"/>
            </a:endParaRPr>
          </a:p>
          <a:p>
            <a:pPr lvl="1"/>
            <a:endParaRPr lang="en-US" sz="2400">
              <a:solidFill>
                <a:srgbClr val="080808"/>
              </a:solidFill>
              <a:cs typeface="Times New Roman" pitchFamily="18" charset="0"/>
            </a:endParaRPr>
          </a:p>
        </p:txBody>
      </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9</a:t>
            </a:fld>
            <a:endParaRPr lang="en-US"/>
          </a:p>
        </p:txBody>
      </p:sp>
      <p:sp>
        <p:nvSpPr>
          <p:cNvPr id="5" name="Rectangle 4"/>
          <p:cNvSpPr/>
          <p:nvPr/>
        </p:nvSpPr>
        <p:spPr>
          <a:xfrm>
            <a:off x="457200" y="4417565"/>
            <a:ext cx="4572000" cy="1569660"/>
          </a:xfrm>
          <a:prstGeom prst="rect">
            <a:avLst/>
          </a:prstGeom>
        </p:spPr>
        <p:txBody>
          <a:bodyPr>
            <a:spAutoFit/>
          </a:bodyPr>
          <a:lstStyle/>
          <a:p>
            <a:r>
              <a:rPr lang="en-US" sz="2400">
                <a:solidFill>
                  <a:srgbClr val="0000FF"/>
                </a:solidFill>
                <a:latin typeface="Consolas" panose="020B0609020204030204" pitchFamily="49" charset="0"/>
              </a:rPr>
              <a:t>struct</a:t>
            </a:r>
            <a:r>
              <a:rPr lang="en-US" sz="2400">
                <a:solidFill>
                  <a:srgbClr val="000000"/>
                </a:solidFill>
                <a:latin typeface="Consolas" panose="020B0609020204030204" pitchFamily="49" charset="0"/>
              </a:rPr>
              <a:t> </a:t>
            </a:r>
            <a:r>
              <a:rPr lang="en-US" sz="2400">
                <a:solidFill>
                  <a:srgbClr val="008B8B"/>
                </a:solidFill>
                <a:latin typeface="Consolas" panose="020B0609020204030204" pitchFamily="49" charset="0"/>
              </a:rPr>
              <a:t>LIST</a:t>
            </a:r>
            <a:r>
              <a:rPr lang="en-US" sz="2400">
                <a:solidFill>
                  <a:srgbClr val="000000"/>
                </a:solidFill>
                <a:latin typeface="Consolas" panose="020B0609020204030204" pitchFamily="49" charset="0"/>
              </a:rPr>
              <a:t> {</a:t>
            </a:r>
          </a:p>
          <a:p>
            <a:pPr lvl="1"/>
            <a:r>
              <a:rPr lang="en-US" sz="2400">
                <a:solidFill>
                  <a:srgbClr val="008B8B"/>
                </a:solidFill>
                <a:latin typeface="Consolas" panose="020B0609020204030204" pitchFamily="49" charset="0"/>
              </a:rPr>
              <a:t>NODE</a:t>
            </a:r>
            <a:r>
              <a:rPr lang="en-US" sz="2400">
                <a:solidFill>
                  <a:srgbClr val="000000"/>
                </a:solidFill>
                <a:latin typeface="Consolas" panose="020B0609020204030204" pitchFamily="49" charset="0"/>
              </a:rPr>
              <a:t>* </a:t>
            </a:r>
            <a:r>
              <a:rPr lang="en-US" sz="2400" err="1">
                <a:solidFill>
                  <a:srgbClr val="8B0000"/>
                </a:solidFill>
                <a:latin typeface="Consolas" panose="020B0609020204030204" pitchFamily="49" charset="0"/>
              </a:rPr>
              <a:t>pHead</a:t>
            </a:r>
            <a:r>
              <a:rPr lang="en-US" sz="2400">
                <a:solidFill>
                  <a:srgbClr val="000000"/>
                </a:solidFill>
                <a:latin typeface="Consolas" panose="020B0609020204030204" pitchFamily="49" charset="0"/>
              </a:rPr>
              <a:t>;</a:t>
            </a:r>
          </a:p>
          <a:p>
            <a:pPr lvl="1"/>
            <a:r>
              <a:rPr lang="en-US" sz="2400">
                <a:solidFill>
                  <a:srgbClr val="008B8B"/>
                </a:solidFill>
                <a:latin typeface="Consolas" panose="020B0609020204030204" pitchFamily="49" charset="0"/>
              </a:rPr>
              <a:t>NODE</a:t>
            </a:r>
            <a:r>
              <a:rPr lang="en-US" sz="2400">
                <a:solidFill>
                  <a:srgbClr val="000000"/>
                </a:solidFill>
                <a:latin typeface="Consolas" panose="020B0609020204030204" pitchFamily="49" charset="0"/>
              </a:rPr>
              <a:t>* </a:t>
            </a:r>
            <a:r>
              <a:rPr lang="en-US" sz="2400" err="1">
                <a:solidFill>
                  <a:srgbClr val="8B0000"/>
                </a:solidFill>
                <a:latin typeface="Consolas" panose="020B0609020204030204" pitchFamily="49" charset="0"/>
              </a:rPr>
              <a:t>pTail</a:t>
            </a:r>
            <a:r>
              <a:rPr lang="en-US" sz="2400">
                <a:solidFill>
                  <a:srgbClr val="000000"/>
                </a:solidFill>
                <a:latin typeface="Consolas" panose="020B0609020204030204" pitchFamily="49" charset="0"/>
              </a:rPr>
              <a:t>;</a:t>
            </a:r>
          </a:p>
          <a:p>
            <a:r>
              <a:rPr lang="en-US" sz="2400">
                <a:solidFill>
                  <a:srgbClr val="000000"/>
                </a:solidFill>
                <a:latin typeface="Consolas" panose="020B0609020204030204" pitchFamily="49" charset="0"/>
              </a:rPr>
              <a:t>};</a:t>
            </a:r>
            <a:endParaRPr lang="en-US" sz="2400"/>
          </a:p>
        </p:txBody>
      </p:sp>
      <p:sp>
        <p:nvSpPr>
          <p:cNvPr id="6" name="Rectangle 5"/>
          <p:cNvSpPr/>
          <p:nvPr/>
        </p:nvSpPr>
        <p:spPr>
          <a:xfrm>
            <a:off x="457200" y="1656061"/>
            <a:ext cx="4572000" cy="1569660"/>
          </a:xfrm>
          <a:prstGeom prst="rect">
            <a:avLst/>
          </a:prstGeom>
        </p:spPr>
        <p:txBody>
          <a:bodyPr>
            <a:spAutoFit/>
          </a:bodyPr>
          <a:lstStyle/>
          <a:p>
            <a:r>
              <a:rPr lang="en-US" sz="2400">
                <a:solidFill>
                  <a:srgbClr val="0000FF"/>
                </a:solidFill>
                <a:latin typeface="Consolas" panose="020B0609020204030204" pitchFamily="49" charset="0"/>
              </a:rPr>
              <a:t>struct</a:t>
            </a:r>
            <a:r>
              <a:rPr lang="en-US" sz="2400">
                <a:solidFill>
                  <a:srgbClr val="000000"/>
                </a:solidFill>
                <a:latin typeface="Consolas" panose="020B0609020204030204" pitchFamily="49" charset="0"/>
              </a:rPr>
              <a:t> </a:t>
            </a:r>
            <a:r>
              <a:rPr lang="en-US" sz="2400">
                <a:solidFill>
                  <a:srgbClr val="008B8B"/>
                </a:solidFill>
                <a:latin typeface="Consolas" panose="020B0609020204030204" pitchFamily="49" charset="0"/>
              </a:rPr>
              <a:t>NODE</a:t>
            </a:r>
            <a:r>
              <a:rPr lang="en-US" sz="2400">
                <a:solidFill>
                  <a:srgbClr val="000000"/>
                </a:solidFill>
                <a:latin typeface="Consolas" panose="020B0609020204030204" pitchFamily="49" charset="0"/>
              </a:rPr>
              <a:t> {</a:t>
            </a:r>
          </a:p>
          <a:p>
            <a:pPr lvl="1"/>
            <a:r>
              <a:rPr lang="en-US" sz="2400">
                <a:solidFill>
                  <a:srgbClr val="0000FF"/>
                </a:solidFill>
                <a:latin typeface="Consolas" panose="020B0609020204030204" pitchFamily="49" charset="0"/>
              </a:rPr>
              <a:t>Data</a:t>
            </a:r>
            <a:r>
              <a:rPr lang="en-US" sz="2400">
                <a:solidFill>
                  <a:srgbClr val="000000"/>
                </a:solidFill>
                <a:latin typeface="Consolas" panose="020B0609020204030204" pitchFamily="49" charset="0"/>
              </a:rPr>
              <a:t> </a:t>
            </a:r>
            <a:r>
              <a:rPr lang="en-US" sz="2400">
                <a:solidFill>
                  <a:srgbClr val="8B0000"/>
                </a:solidFill>
                <a:latin typeface="Consolas" panose="020B0609020204030204" pitchFamily="49" charset="0"/>
              </a:rPr>
              <a:t>info</a:t>
            </a:r>
            <a:r>
              <a:rPr lang="en-US" sz="2400">
                <a:solidFill>
                  <a:srgbClr val="000000"/>
                </a:solidFill>
                <a:latin typeface="Consolas" panose="020B0609020204030204" pitchFamily="49" charset="0"/>
              </a:rPr>
              <a:t>;</a:t>
            </a:r>
          </a:p>
          <a:p>
            <a:pPr lvl="1"/>
            <a:r>
              <a:rPr lang="en-US" sz="2400">
                <a:solidFill>
                  <a:srgbClr val="008B8B"/>
                </a:solidFill>
                <a:latin typeface="Consolas" panose="020B0609020204030204" pitchFamily="49" charset="0"/>
              </a:rPr>
              <a:t>NODE</a:t>
            </a:r>
            <a:r>
              <a:rPr lang="en-US" sz="2400">
                <a:solidFill>
                  <a:srgbClr val="000000"/>
                </a:solidFill>
                <a:latin typeface="Consolas" panose="020B0609020204030204" pitchFamily="49" charset="0"/>
              </a:rPr>
              <a:t>* </a:t>
            </a:r>
            <a:r>
              <a:rPr lang="en-US" sz="2400" err="1">
                <a:solidFill>
                  <a:srgbClr val="8B0000"/>
                </a:solidFill>
                <a:latin typeface="Consolas" panose="020B0609020204030204" pitchFamily="49" charset="0"/>
              </a:rPr>
              <a:t>pNext</a:t>
            </a:r>
            <a:r>
              <a:rPr lang="en-US" sz="2400">
                <a:solidFill>
                  <a:srgbClr val="000000"/>
                </a:solidFill>
                <a:latin typeface="Consolas" panose="020B0609020204030204" pitchFamily="49" charset="0"/>
              </a:rPr>
              <a:t>;</a:t>
            </a:r>
          </a:p>
          <a:p>
            <a:r>
              <a:rPr lang="en-US" sz="2400">
                <a:solidFill>
                  <a:srgbClr val="000000"/>
                </a:solidFill>
                <a:latin typeface="Consolas" panose="020B0609020204030204" pitchFamily="49" charset="0"/>
              </a:rPr>
              <a:t>};</a:t>
            </a:r>
            <a:endParaRPr lang="en-US" sz="2400"/>
          </a:p>
        </p:txBody>
      </p:sp>
      <p:sp>
        <p:nvSpPr>
          <p:cNvPr id="7" name="Rectangle 6"/>
          <p:cNvSpPr/>
          <p:nvPr/>
        </p:nvSpPr>
        <p:spPr>
          <a:xfrm>
            <a:off x="197427" y="3609277"/>
            <a:ext cx="5669973" cy="461665"/>
          </a:xfrm>
          <a:prstGeom prst="rect">
            <a:avLst/>
          </a:prstGeom>
        </p:spPr>
        <p:txBody>
          <a:bodyPr vert="horz" lIns="91440" tIns="45720" rIns="91440" bIns="45720" rtlCol="0">
            <a:noAutofit/>
          </a:bodyPr>
          <a:lstStyle/>
          <a:p>
            <a:pPr marL="205740" indent="-171450" defTabSz="685800" eaLnBrk="1" hangingPunct="1">
              <a:lnSpc>
                <a:spcPct val="90000"/>
              </a:lnSpc>
              <a:spcBef>
                <a:spcPts val="1350"/>
              </a:spcBef>
              <a:buSzPct val="80000"/>
              <a:buFont typeface="Arial" pitchFamily="34" charset="0"/>
              <a:buChar char="•"/>
            </a:pPr>
            <a:r>
              <a:rPr lang="en-US" sz="2400" err="1">
                <a:solidFill>
                  <a:srgbClr val="080808"/>
                </a:solidFill>
                <a:latin typeface="Tahoma" panose="020B0604030504040204" pitchFamily="34" charset="0"/>
                <a:ea typeface="Tahoma" panose="020B0604030504040204" pitchFamily="34" charset="0"/>
                <a:cs typeface="Courier New" pitchFamily="49" charset="0"/>
              </a:rPr>
              <a:t>Cấu</a:t>
            </a:r>
            <a:r>
              <a:rPr lang="en-US" sz="2400">
                <a:solidFill>
                  <a:srgbClr val="080808"/>
                </a:solidFill>
                <a:latin typeface="Tahoma" panose="020B0604030504040204" pitchFamily="34" charset="0"/>
                <a:ea typeface="Tahoma" panose="020B0604030504040204" pitchFamily="34" charset="0"/>
                <a:cs typeface="Courier New" pitchFamily="49" charset="0"/>
              </a:rPr>
              <a:t> </a:t>
            </a:r>
            <a:r>
              <a:rPr lang="en-US" sz="2400" err="1">
                <a:solidFill>
                  <a:srgbClr val="080808"/>
                </a:solidFill>
                <a:latin typeface="Tahoma" panose="020B0604030504040204" pitchFamily="34" charset="0"/>
                <a:ea typeface="Tahoma" panose="020B0604030504040204" pitchFamily="34" charset="0"/>
                <a:cs typeface="Courier New" pitchFamily="49" charset="0"/>
              </a:rPr>
              <a:t>trúc</a:t>
            </a:r>
            <a:r>
              <a:rPr lang="en-US" sz="2400">
                <a:solidFill>
                  <a:srgbClr val="080808"/>
                </a:solidFill>
                <a:latin typeface="Tahoma" panose="020B0604030504040204" pitchFamily="34" charset="0"/>
                <a:ea typeface="Tahoma" panose="020B0604030504040204" pitchFamily="34" charset="0"/>
                <a:cs typeface="Courier New" pitchFamily="49" charset="0"/>
              </a:rPr>
              <a:t> </a:t>
            </a:r>
            <a:r>
              <a:rPr lang="en-US" sz="2400" err="1">
                <a:solidFill>
                  <a:srgbClr val="080808"/>
                </a:solidFill>
                <a:latin typeface="Tahoma" panose="020B0604030504040204" pitchFamily="34" charset="0"/>
                <a:ea typeface="Tahoma" panose="020B0604030504040204" pitchFamily="34" charset="0"/>
                <a:cs typeface="Courier New" pitchFamily="49" charset="0"/>
              </a:rPr>
              <a:t>dữ</a:t>
            </a:r>
            <a:r>
              <a:rPr lang="en-US" sz="2400">
                <a:solidFill>
                  <a:srgbClr val="080808"/>
                </a:solidFill>
                <a:latin typeface="Tahoma" panose="020B0604030504040204" pitchFamily="34" charset="0"/>
                <a:ea typeface="Tahoma" panose="020B0604030504040204" pitchFamily="34" charset="0"/>
                <a:cs typeface="Courier New" pitchFamily="49" charset="0"/>
              </a:rPr>
              <a:t> </a:t>
            </a:r>
            <a:r>
              <a:rPr lang="en-US" sz="2400" err="1">
                <a:solidFill>
                  <a:srgbClr val="080808"/>
                </a:solidFill>
                <a:latin typeface="Tahoma" panose="020B0604030504040204" pitchFamily="34" charset="0"/>
                <a:ea typeface="Tahoma" panose="020B0604030504040204" pitchFamily="34" charset="0"/>
                <a:cs typeface="Courier New" pitchFamily="49" charset="0"/>
              </a:rPr>
              <a:t>liệu</a:t>
            </a:r>
            <a:r>
              <a:rPr lang="en-US" sz="2400">
                <a:solidFill>
                  <a:srgbClr val="080808"/>
                </a:solidFill>
                <a:latin typeface="Tahoma" panose="020B0604030504040204" pitchFamily="34" charset="0"/>
                <a:ea typeface="Tahoma" panose="020B0604030504040204" pitchFamily="34" charset="0"/>
                <a:cs typeface="Courier New" pitchFamily="49" charset="0"/>
              </a:rPr>
              <a:t> </a:t>
            </a:r>
            <a:r>
              <a:rPr lang="en-US" sz="2400" err="1">
                <a:solidFill>
                  <a:srgbClr val="080808"/>
                </a:solidFill>
                <a:latin typeface="Tahoma" panose="020B0604030504040204" pitchFamily="34" charset="0"/>
                <a:ea typeface="Tahoma" panose="020B0604030504040204" pitchFamily="34" charset="0"/>
                <a:cs typeface="Courier New" pitchFamily="49" charset="0"/>
              </a:rPr>
              <a:t>của</a:t>
            </a:r>
            <a:r>
              <a:rPr lang="en-US" sz="2400">
                <a:solidFill>
                  <a:srgbClr val="080808"/>
                </a:solidFill>
                <a:latin typeface="Tahoma" panose="020B0604030504040204" pitchFamily="34" charset="0"/>
                <a:ea typeface="Tahoma" panose="020B0604030504040204" pitchFamily="34" charset="0"/>
                <a:cs typeface="Courier New" pitchFamily="49" charset="0"/>
              </a:rPr>
              <a:t> DSLK </a:t>
            </a:r>
            <a:r>
              <a:rPr lang="en-US" sz="2400" err="1">
                <a:solidFill>
                  <a:srgbClr val="080808"/>
                </a:solidFill>
                <a:latin typeface="Tahoma" panose="020B0604030504040204" pitchFamily="34" charset="0"/>
                <a:ea typeface="Tahoma" panose="020B0604030504040204" pitchFamily="34" charset="0"/>
                <a:cs typeface="Courier New" pitchFamily="49" charset="0"/>
              </a:rPr>
              <a:t>đơn</a:t>
            </a:r>
            <a:endParaRPr lang="en-US" sz="2400">
              <a:solidFill>
                <a:srgbClr val="080808"/>
              </a:solidFill>
              <a:latin typeface="Tahoma" panose="020B0604030504040204" pitchFamily="34" charset="0"/>
              <a:ea typeface="Tahoma" panose="020B0604030504040204" pitchFamily="34" charset="0"/>
              <a:cs typeface="Courier New" pitchFamily="49" charset="0"/>
            </a:endParaRPr>
          </a:p>
        </p:txBody>
      </p:sp>
    </p:spTree>
    <p:extLst>
      <p:ext uri="{BB962C8B-B14F-4D97-AF65-F5344CB8AC3E}">
        <p14:creationId xmlns:p14="http://schemas.microsoft.com/office/powerpoint/2010/main" val="117319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2931">
                                            <p:txEl>
                                              <p:pRg st="0" end="0"/>
                                            </p:txEl>
                                          </p:spTgt>
                                        </p:tgtEl>
                                        <p:attrNameLst>
                                          <p:attrName>style.visibility</p:attrName>
                                        </p:attrNameLst>
                                      </p:cBhvr>
                                      <p:to>
                                        <p:strVal val="visible"/>
                                      </p:to>
                                    </p:set>
                                    <p:animEffect transition="in" filter="fade">
                                      <p:cBhvr>
                                        <p:cTn id="7" dur="500"/>
                                        <p:tgtEl>
                                          <p:spTgt spid="2529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1" grpId="0" build="p"/>
      <p:bldP spid="5" grpId="0"/>
      <p:bldP spid="6" grpId="0"/>
      <p:bldP spid="7"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a:t>Thêm 1 phần tử vào Stack</a:t>
            </a:r>
          </a:p>
        </p:txBody>
      </p:sp>
      <p:sp>
        <p:nvSpPr>
          <p:cNvPr id="276483" name="Rectangle 3"/>
          <p:cNvSpPr>
            <a:spLocks noGrp="1" noChangeArrowheads="1"/>
          </p:cNvSpPr>
          <p:nvPr>
            <p:ph idx="1"/>
          </p:nvPr>
        </p:nvSpPr>
        <p:spPr/>
        <p:txBody>
          <a:bodyPr>
            <a:normAutofit/>
          </a:bodyPr>
          <a:lstStyle/>
          <a:p>
            <a:pPr marL="34290" indent="0">
              <a:buNone/>
            </a:pPr>
            <a:r>
              <a:rPr lang="en-US" sz="2400">
                <a:solidFill>
                  <a:srgbClr val="0000FF"/>
                </a:solidFill>
                <a:latin typeface="Consolas" panose="020B0609020204030204" pitchFamily="49" charset="0"/>
              </a:rPr>
              <a:t>bool</a:t>
            </a:r>
            <a:r>
              <a:rPr lang="en-US" sz="2400">
                <a:solidFill>
                  <a:srgbClr val="000000"/>
                </a:solidFill>
                <a:latin typeface="Consolas" panose="020B0609020204030204" pitchFamily="49" charset="0"/>
              </a:rPr>
              <a:t> </a:t>
            </a:r>
            <a:r>
              <a:rPr lang="en-US" sz="2400">
                <a:solidFill>
                  <a:srgbClr val="483D8B"/>
                </a:solidFill>
                <a:latin typeface="Consolas" panose="020B0609020204030204" pitchFamily="49" charset="0"/>
              </a:rPr>
              <a:t>Push</a:t>
            </a:r>
            <a:r>
              <a:rPr lang="en-US" sz="2400">
                <a:solidFill>
                  <a:srgbClr val="000000"/>
                </a:solidFill>
                <a:latin typeface="Consolas" panose="020B0609020204030204" pitchFamily="49" charset="0"/>
              </a:rPr>
              <a:t>(</a:t>
            </a:r>
            <a:r>
              <a:rPr lang="en-US" sz="2400">
                <a:solidFill>
                  <a:srgbClr val="008B8B"/>
                </a:solidFill>
                <a:latin typeface="Consolas" panose="020B0609020204030204" pitchFamily="49" charset="0"/>
              </a:rPr>
              <a:t>Stack</a:t>
            </a:r>
            <a:r>
              <a:rPr lang="en-US" sz="2400">
                <a:solidFill>
                  <a:srgbClr val="000000"/>
                </a:solidFill>
                <a:latin typeface="Consolas" panose="020B0609020204030204" pitchFamily="49" charset="0"/>
              </a:rPr>
              <a:t> &amp;</a:t>
            </a:r>
            <a:r>
              <a:rPr lang="en-US" sz="2400">
                <a:solidFill>
                  <a:srgbClr val="808080"/>
                </a:solidFill>
                <a:latin typeface="Consolas" panose="020B0609020204030204" pitchFamily="49" charset="0"/>
              </a:rPr>
              <a:t>s</a:t>
            </a:r>
            <a:r>
              <a:rPr lang="en-US" sz="2400">
                <a:solidFill>
                  <a:srgbClr val="000000"/>
                </a:solidFill>
                <a:latin typeface="Consolas" panose="020B0609020204030204" pitchFamily="49" charset="0"/>
              </a:rPr>
              <a:t>, </a:t>
            </a:r>
            <a:r>
              <a:rPr lang="en-US" sz="2400">
                <a:solidFill>
                  <a:srgbClr val="0000FF"/>
                </a:solidFill>
                <a:latin typeface="Consolas" panose="020B0609020204030204" pitchFamily="49" charset="0"/>
              </a:rPr>
              <a:t>int</a:t>
            </a:r>
            <a:r>
              <a:rPr lang="en-US" sz="2400">
                <a:solidFill>
                  <a:srgbClr val="000000"/>
                </a:solidFill>
                <a:latin typeface="Consolas" panose="020B0609020204030204" pitchFamily="49" charset="0"/>
              </a:rPr>
              <a:t> </a:t>
            </a:r>
            <a:r>
              <a:rPr lang="en-US" sz="2400">
                <a:solidFill>
                  <a:srgbClr val="808080"/>
                </a:solidFill>
                <a:latin typeface="Consolas" panose="020B0609020204030204" pitchFamily="49" charset="0"/>
              </a:rPr>
              <a:t>x</a:t>
            </a:r>
            <a:r>
              <a:rPr lang="en-US" sz="2400">
                <a:solidFill>
                  <a:srgbClr val="000000"/>
                </a:solidFill>
                <a:latin typeface="Consolas" panose="020B0609020204030204" pitchFamily="49" charset="0"/>
              </a:rPr>
              <a:t>) {</a:t>
            </a:r>
          </a:p>
          <a:p>
            <a:pPr marL="514350" lvl="2" indent="0">
              <a:buNone/>
            </a:pPr>
            <a:r>
              <a:rPr lang="en-US" sz="2400">
                <a:solidFill>
                  <a:srgbClr val="0000FF"/>
                </a:solidFill>
                <a:latin typeface="Consolas" panose="020B0609020204030204" pitchFamily="49" charset="0"/>
              </a:rPr>
              <a:t>if</a:t>
            </a:r>
            <a:r>
              <a:rPr lang="en-US" sz="2400">
                <a:solidFill>
                  <a:srgbClr val="000000"/>
                </a:solidFill>
                <a:latin typeface="Consolas" panose="020B0609020204030204" pitchFamily="49" charset="0"/>
              </a:rPr>
              <a:t> (</a:t>
            </a:r>
            <a:r>
              <a:rPr lang="en-US" sz="2400">
                <a:solidFill>
                  <a:srgbClr val="483D8B"/>
                </a:solidFill>
                <a:latin typeface="Consolas" panose="020B0609020204030204" pitchFamily="49" charset="0"/>
              </a:rPr>
              <a:t>isFull</a:t>
            </a:r>
            <a:r>
              <a:rPr lang="en-US" sz="2400">
                <a:solidFill>
                  <a:srgbClr val="000000"/>
                </a:solidFill>
                <a:latin typeface="Consolas" panose="020B0609020204030204" pitchFamily="49" charset="0"/>
              </a:rPr>
              <a:t>(</a:t>
            </a:r>
            <a:r>
              <a:rPr lang="en-US" sz="2400">
                <a:solidFill>
                  <a:srgbClr val="808080"/>
                </a:solidFill>
                <a:latin typeface="Consolas" panose="020B0609020204030204" pitchFamily="49" charset="0"/>
              </a:rPr>
              <a:t>s</a:t>
            </a:r>
            <a:r>
              <a:rPr lang="en-US" sz="2400">
                <a:solidFill>
                  <a:srgbClr val="000000"/>
                </a:solidFill>
                <a:latin typeface="Consolas" panose="020B0609020204030204" pitchFamily="49" charset="0"/>
              </a:rPr>
              <a:t>) == 0)</a:t>
            </a:r>
          </a:p>
          <a:p>
            <a:pPr marL="994410" lvl="4" indent="0">
              <a:buNone/>
            </a:pPr>
            <a:r>
              <a:rPr lang="en-US" sz="2400">
                <a:solidFill>
                  <a:srgbClr val="808080"/>
                </a:solidFill>
                <a:latin typeface="Consolas" panose="020B0609020204030204" pitchFamily="49" charset="0"/>
              </a:rPr>
              <a:t>s</a:t>
            </a:r>
            <a:r>
              <a:rPr lang="en-US" sz="2400">
                <a:solidFill>
                  <a:srgbClr val="000000"/>
                </a:solidFill>
                <a:latin typeface="Consolas" panose="020B0609020204030204" pitchFamily="49" charset="0"/>
              </a:rPr>
              <a:t>.</a:t>
            </a:r>
            <a:r>
              <a:rPr lang="en-US" sz="2400">
                <a:solidFill>
                  <a:srgbClr val="8B0000"/>
                </a:solidFill>
                <a:latin typeface="Consolas" panose="020B0609020204030204" pitchFamily="49" charset="0"/>
              </a:rPr>
              <a:t>a</a:t>
            </a:r>
            <a:r>
              <a:rPr lang="en-US" sz="2400">
                <a:solidFill>
                  <a:srgbClr val="000000"/>
                </a:solidFill>
                <a:latin typeface="Consolas" panose="020B0609020204030204" pitchFamily="49" charset="0"/>
              </a:rPr>
              <a:t>[++</a:t>
            </a:r>
            <a:r>
              <a:rPr lang="en-US" sz="2400">
                <a:solidFill>
                  <a:srgbClr val="808080"/>
                </a:solidFill>
                <a:latin typeface="Consolas" panose="020B0609020204030204" pitchFamily="49" charset="0"/>
              </a:rPr>
              <a:t>s</a:t>
            </a:r>
            <a:r>
              <a:rPr lang="en-US" sz="2400">
                <a:solidFill>
                  <a:srgbClr val="000000"/>
                </a:solidFill>
                <a:latin typeface="Consolas" panose="020B0609020204030204" pitchFamily="49" charset="0"/>
              </a:rPr>
              <a:t>.</a:t>
            </a:r>
            <a:r>
              <a:rPr lang="en-US" sz="2400">
                <a:solidFill>
                  <a:srgbClr val="8B0000"/>
                </a:solidFill>
                <a:latin typeface="Consolas" panose="020B0609020204030204" pitchFamily="49" charset="0"/>
              </a:rPr>
              <a:t>t</a:t>
            </a:r>
            <a:r>
              <a:rPr lang="en-US" sz="2400">
                <a:solidFill>
                  <a:srgbClr val="000000"/>
                </a:solidFill>
                <a:latin typeface="Consolas" panose="020B0609020204030204" pitchFamily="49" charset="0"/>
              </a:rPr>
              <a:t>] = </a:t>
            </a:r>
            <a:r>
              <a:rPr lang="en-US" sz="2400">
                <a:solidFill>
                  <a:srgbClr val="808080"/>
                </a:solidFill>
                <a:latin typeface="Consolas" panose="020B0609020204030204" pitchFamily="49" charset="0"/>
              </a:rPr>
              <a:t>x</a:t>
            </a:r>
            <a:r>
              <a:rPr lang="en-US" sz="2400">
                <a:solidFill>
                  <a:srgbClr val="000000"/>
                </a:solidFill>
                <a:latin typeface="Consolas" panose="020B0609020204030204" pitchFamily="49" charset="0"/>
              </a:rPr>
              <a:t>;</a:t>
            </a:r>
          </a:p>
          <a:p>
            <a:pPr marL="994410" lvl="4" indent="0">
              <a:buNone/>
            </a:pPr>
            <a:r>
              <a:rPr lang="en-US" sz="2400">
                <a:solidFill>
                  <a:srgbClr val="0000FF"/>
                </a:solidFill>
                <a:latin typeface="Consolas" panose="020B0609020204030204" pitchFamily="49" charset="0"/>
              </a:rPr>
              <a:t>return</a:t>
            </a:r>
            <a:r>
              <a:rPr lang="en-US" sz="2400">
                <a:solidFill>
                  <a:srgbClr val="000000"/>
                </a:solidFill>
                <a:latin typeface="Consolas" panose="020B0609020204030204" pitchFamily="49" charset="0"/>
              </a:rPr>
              <a:t> 1;</a:t>
            </a:r>
          </a:p>
          <a:p>
            <a:pPr marL="514350" lvl="2" indent="0">
              <a:buNone/>
            </a:pPr>
            <a:r>
              <a:rPr lang="en-US" sz="2400">
                <a:solidFill>
                  <a:srgbClr val="000000"/>
                </a:solidFill>
                <a:latin typeface="Consolas" panose="020B0609020204030204" pitchFamily="49" charset="0"/>
              </a:rPr>
              <a:t>}</a:t>
            </a:r>
          </a:p>
          <a:p>
            <a:pPr marL="514350" lvl="2" indent="0">
              <a:buNone/>
            </a:pPr>
            <a:r>
              <a:rPr lang="en-US" sz="2400">
                <a:solidFill>
                  <a:srgbClr val="0000FF"/>
                </a:solidFill>
                <a:latin typeface="Consolas" panose="020B0609020204030204" pitchFamily="49" charset="0"/>
              </a:rPr>
              <a:t>return</a:t>
            </a:r>
            <a:r>
              <a:rPr lang="en-US" sz="2400">
                <a:solidFill>
                  <a:srgbClr val="000000"/>
                </a:solidFill>
                <a:latin typeface="Consolas" panose="020B0609020204030204" pitchFamily="49" charset="0"/>
              </a:rPr>
              <a:t> 0;</a:t>
            </a:r>
          </a:p>
          <a:p>
            <a:pPr marL="34290" indent="0">
              <a:buNone/>
            </a:pPr>
            <a:r>
              <a:rPr lang="en-US" sz="2400">
                <a:solidFill>
                  <a:srgbClr val="000000"/>
                </a:solidFill>
                <a:latin typeface="Consolas" panose="020B0609020204030204" pitchFamily="49" charset="0"/>
              </a:rPr>
              <a:t>}</a:t>
            </a:r>
            <a:endParaRPr lang="en-US" sz="2400"/>
          </a:p>
        </p:txBody>
      </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90</a:t>
            </a:fld>
            <a:endParaRPr lang="en-US"/>
          </a:p>
        </p:txBody>
      </p:sp>
    </p:spTree>
    <p:extLst>
      <p:ext uri="{BB962C8B-B14F-4D97-AF65-F5344CB8AC3E}">
        <p14:creationId xmlns:p14="http://schemas.microsoft.com/office/powerpoint/2010/main" val="3835998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err="1"/>
              <a:t>Lấy</a:t>
            </a:r>
            <a:r>
              <a:rPr lang="en-US"/>
              <a:t> 1 </a:t>
            </a:r>
            <a:r>
              <a:rPr lang="en-US" err="1"/>
              <a:t>phần</a:t>
            </a:r>
            <a:r>
              <a:rPr lang="en-US"/>
              <a:t> </a:t>
            </a:r>
            <a:r>
              <a:rPr lang="en-US" err="1"/>
              <a:t>tử</a:t>
            </a:r>
            <a:r>
              <a:rPr lang="en-US"/>
              <a:t> </a:t>
            </a:r>
            <a:r>
              <a:rPr lang="en-US" err="1"/>
              <a:t>từ</a:t>
            </a:r>
            <a:r>
              <a:rPr lang="en-US"/>
              <a:t> Stack</a:t>
            </a:r>
          </a:p>
        </p:txBody>
      </p:sp>
      <p:sp>
        <p:nvSpPr>
          <p:cNvPr id="277507" name="Rectangle 3"/>
          <p:cNvSpPr>
            <a:spLocks noGrp="1" noChangeArrowheads="1"/>
          </p:cNvSpPr>
          <p:nvPr>
            <p:ph idx="1"/>
          </p:nvPr>
        </p:nvSpPr>
        <p:spPr/>
        <p:txBody>
          <a:bodyPr>
            <a:normAutofit/>
          </a:bodyPr>
          <a:lstStyle/>
          <a:p>
            <a:pPr marL="34290" indent="0">
              <a:buNone/>
            </a:pPr>
            <a:r>
              <a:rPr lang="en-US" sz="2400">
                <a:solidFill>
                  <a:srgbClr val="0000FF"/>
                </a:solidFill>
                <a:latin typeface="Consolas" panose="020B0609020204030204" pitchFamily="49" charset="0"/>
              </a:rPr>
              <a:t>int</a:t>
            </a:r>
            <a:r>
              <a:rPr lang="en-US" sz="2400">
                <a:solidFill>
                  <a:srgbClr val="000000"/>
                </a:solidFill>
                <a:latin typeface="Consolas" panose="020B0609020204030204" pitchFamily="49" charset="0"/>
              </a:rPr>
              <a:t> </a:t>
            </a:r>
            <a:r>
              <a:rPr lang="en-US" sz="2400">
                <a:solidFill>
                  <a:srgbClr val="483D8B"/>
                </a:solidFill>
                <a:latin typeface="Consolas" panose="020B0609020204030204" pitchFamily="49" charset="0"/>
              </a:rPr>
              <a:t>Pop</a:t>
            </a:r>
            <a:r>
              <a:rPr lang="en-US" sz="2400">
                <a:solidFill>
                  <a:srgbClr val="000000"/>
                </a:solidFill>
                <a:latin typeface="Consolas" panose="020B0609020204030204" pitchFamily="49" charset="0"/>
              </a:rPr>
              <a:t>(</a:t>
            </a:r>
            <a:r>
              <a:rPr lang="en-US" sz="2400">
                <a:solidFill>
                  <a:srgbClr val="008B8B"/>
                </a:solidFill>
                <a:latin typeface="Consolas" panose="020B0609020204030204" pitchFamily="49" charset="0"/>
              </a:rPr>
              <a:t>Stack</a:t>
            </a:r>
            <a:r>
              <a:rPr lang="en-US" sz="2400">
                <a:solidFill>
                  <a:srgbClr val="000000"/>
                </a:solidFill>
                <a:latin typeface="Consolas" panose="020B0609020204030204" pitchFamily="49" charset="0"/>
              </a:rPr>
              <a:t> &amp;</a:t>
            </a:r>
            <a:r>
              <a:rPr lang="en-US" sz="2400">
                <a:solidFill>
                  <a:srgbClr val="808080"/>
                </a:solidFill>
                <a:latin typeface="Consolas" panose="020B0609020204030204" pitchFamily="49" charset="0"/>
              </a:rPr>
              <a:t>s</a:t>
            </a:r>
            <a:r>
              <a:rPr lang="en-US" sz="2400">
                <a:solidFill>
                  <a:srgbClr val="000000"/>
                </a:solidFill>
                <a:latin typeface="Consolas" panose="020B0609020204030204" pitchFamily="49" charset="0"/>
              </a:rPr>
              <a:t>, </a:t>
            </a:r>
            <a:r>
              <a:rPr lang="en-US" sz="2400">
                <a:solidFill>
                  <a:srgbClr val="0000FF"/>
                </a:solidFill>
                <a:latin typeface="Consolas" panose="020B0609020204030204" pitchFamily="49" charset="0"/>
              </a:rPr>
              <a:t>int</a:t>
            </a:r>
            <a:r>
              <a:rPr lang="en-US" sz="2400">
                <a:solidFill>
                  <a:srgbClr val="000000"/>
                </a:solidFill>
                <a:latin typeface="Consolas" panose="020B0609020204030204" pitchFamily="49" charset="0"/>
              </a:rPr>
              <a:t> &amp;</a:t>
            </a:r>
            <a:r>
              <a:rPr lang="en-US" sz="2400">
                <a:solidFill>
                  <a:srgbClr val="808080"/>
                </a:solidFill>
                <a:latin typeface="Consolas" panose="020B0609020204030204" pitchFamily="49" charset="0"/>
              </a:rPr>
              <a:t>x</a:t>
            </a:r>
            <a:r>
              <a:rPr lang="en-US" sz="2400">
                <a:solidFill>
                  <a:srgbClr val="000000"/>
                </a:solidFill>
                <a:latin typeface="Consolas" panose="020B0609020204030204" pitchFamily="49" charset="0"/>
              </a:rPr>
              <a:t>) {</a:t>
            </a:r>
          </a:p>
          <a:p>
            <a:pPr marL="514350" lvl="2" indent="0">
              <a:buNone/>
            </a:pPr>
            <a:r>
              <a:rPr lang="en-US" sz="2400">
                <a:solidFill>
                  <a:srgbClr val="0000FF"/>
                </a:solidFill>
                <a:latin typeface="Consolas" panose="020B0609020204030204" pitchFamily="49" charset="0"/>
              </a:rPr>
              <a:t>if</a:t>
            </a:r>
            <a:r>
              <a:rPr lang="en-US" sz="2400">
                <a:solidFill>
                  <a:srgbClr val="000000"/>
                </a:solidFill>
                <a:latin typeface="Consolas" panose="020B0609020204030204" pitchFamily="49" charset="0"/>
              </a:rPr>
              <a:t> (</a:t>
            </a:r>
            <a:r>
              <a:rPr lang="en-US" sz="2400">
                <a:solidFill>
                  <a:srgbClr val="483D8B"/>
                </a:solidFill>
                <a:latin typeface="Consolas" panose="020B0609020204030204" pitchFamily="49" charset="0"/>
              </a:rPr>
              <a:t>isEmpty</a:t>
            </a:r>
            <a:r>
              <a:rPr lang="en-US" sz="2400">
                <a:solidFill>
                  <a:srgbClr val="000000"/>
                </a:solidFill>
                <a:latin typeface="Consolas" panose="020B0609020204030204" pitchFamily="49" charset="0"/>
              </a:rPr>
              <a:t>(</a:t>
            </a:r>
            <a:r>
              <a:rPr lang="en-US" sz="2400">
                <a:solidFill>
                  <a:srgbClr val="808080"/>
                </a:solidFill>
                <a:latin typeface="Consolas" panose="020B0609020204030204" pitchFamily="49" charset="0"/>
              </a:rPr>
              <a:t>s</a:t>
            </a:r>
            <a:r>
              <a:rPr lang="en-US" sz="2400">
                <a:solidFill>
                  <a:srgbClr val="000000"/>
                </a:solidFill>
                <a:latin typeface="Consolas" panose="020B0609020204030204" pitchFamily="49" charset="0"/>
              </a:rPr>
              <a:t>) == 0) {</a:t>
            </a:r>
          </a:p>
          <a:p>
            <a:pPr marL="994410" lvl="4" indent="0">
              <a:buNone/>
            </a:pPr>
            <a:r>
              <a:rPr lang="en-US" sz="2400">
                <a:solidFill>
                  <a:srgbClr val="808080"/>
                </a:solidFill>
                <a:latin typeface="Consolas" panose="020B0609020204030204" pitchFamily="49" charset="0"/>
              </a:rPr>
              <a:t>x</a:t>
            </a:r>
            <a:r>
              <a:rPr lang="en-US" sz="2400">
                <a:solidFill>
                  <a:srgbClr val="000000"/>
                </a:solidFill>
                <a:latin typeface="Consolas" panose="020B0609020204030204" pitchFamily="49" charset="0"/>
              </a:rPr>
              <a:t> = </a:t>
            </a:r>
            <a:r>
              <a:rPr lang="en-US" sz="2400">
                <a:solidFill>
                  <a:srgbClr val="808080"/>
                </a:solidFill>
                <a:latin typeface="Consolas" panose="020B0609020204030204" pitchFamily="49" charset="0"/>
              </a:rPr>
              <a:t>s</a:t>
            </a:r>
            <a:r>
              <a:rPr lang="en-US" sz="2400">
                <a:solidFill>
                  <a:srgbClr val="000000"/>
                </a:solidFill>
                <a:latin typeface="Consolas" panose="020B0609020204030204" pitchFamily="49" charset="0"/>
              </a:rPr>
              <a:t>.</a:t>
            </a:r>
            <a:r>
              <a:rPr lang="en-US" sz="2400">
                <a:solidFill>
                  <a:srgbClr val="8B0000"/>
                </a:solidFill>
                <a:latin typeface="Consolas" panose="020B0609020204030204" pitchFamily="49" charset="0"/>
              </a:rPr>
              <a:t>a</a:t>
            </a:r>
            <a:r>
              <a:rPr lang="en-US" sz="2400">
                <a:solidFill>
                  <a:srgbClr val="000000"/>
                </a:solidFill>
                <a:latin typeface="Consolas" panose="020B0609020204030204" pitchFamily="49" charset="0"/>
              </a:rPr>
              <a:t>[</a:t>
            </a:r>
            <a:r>
              <a:rPr lang="en-US" sz="2400">
                <a:solidFill>
                  <a:srgbClr val="808080"/>
                </a:solidFill>
                <a:latin typeface="Consolas" panose="020B0609020204030204" pitchFamily="49" charset="0"/>
              </a:rPr>
              <a:t>s</a:t>
            </a:r>
            <a:r>
              <a:rPr lang="en-US" sz="2400">
                <a:solidFill>
                  <a:srgbClr val="000000"/>
                </a:solidFill>
                <a:latin typeface="Consolas" panose="020B0609020204030204" pitchFamily="49" charset="0"/>
              </a:rPr>
              <a:t>.</a:t>
            </a:r>
            <a:r>
              <a:rPr lang="en-US" sz="2400">
                <a:solidFill>
                  <a:srgbClr val="8B0000"/>
                </a:solidFill>
                <a:latin typeface="Consolas" panose="020B0609020204030204" pitchFamily="49" charset="0"/>
              </a:rPr>
              <a:t>t</a:t>
            </a:r>
            <a:r>
              <a:rPr lang="en-US" sz="2400">
                <a:solidFill>
                  <a:srgbClr val="000000"/>
                </a:solidFill>
                <a:latin typeface="Consolas" panose="020B0609020204030204" pitchFamily="49" charset="0"/>
              </a:rPr>
              <a:t>--];</a:t>
            </a:r>
          </a:p>
          <a:p>
            <a:pPr marL="994410" lvl="4" indent="0">
              <a:buNone/>
            </a:pPr>
            <a:r>
              <a:rPr lang="en-US" sz="2400">
                <a:solidFill>
                  <a:srgbClr val="0000FF"/>
                </a:solidFill>
                <a:latin typeface="Consolas" panose="020B0609020204030204" pitchFamily="49" charset="0"/>
              </a:rPr>
              <a:t>return</a:t>
            </a:r>
            <a:r>
              <a:rPr lang="en-US" sz="2400">
                <a:solidFill>
                  <a:srgbClr val="000000"/>
                </a:solidFill>
                <a:latin typeface="Consolas" panose="020B0609020204030204" pitchFamily="49" charset="0"/>
              </a:rPr>
              <a:t> 1;</a:t>
            </a:r>
          </a:p>
          <a:p>
            <a:pPr marL="514350" lvl="2" indent="0">
              <a:buNone/>
            </a:pPr>
            <a:r>
              <a:rPr lang="en-US" sz="2400">
                <a:solidFill>
                  <a:srgbClr val="000000"/>
                </a:solidFill>
                <a:latin typeface="Consolas" panose="020B0609020204030204" pitchFamily="49" charset="0"/>
              </a:rPr>
              <a:t>}</a:t>
            </a:r>
          </a:p>
          <a:p>
            <a:pPr marL="514350" lvl="2" indent="0">
              <a:buNone/>
            </a:pPr>
            <a:r>
              <a:rPr lang="en-US" sz="2400">
                <a:solidFill>
                  <a:srgbClr val="0000FF"/>
                </a:solidFill>
                <a:latin typeface="Consolas" panose="020B0609020204030204" pitchFamily="49" charset="0"/>
              </a:rPr>
              <a:t>return</a:t>
            </a:r>
            <a:r>
              <a:rPr lang="en-US" sz="2400">
                <a:solidFill>
                  <a:srgbClr val="000000"/>
                </a:solidFill>
                <a:latin typeface="Consolas" panose="020B0609020204030204" pitchFamily="49" charset="0"/>
              </a:rPr>
              <a:t> 0;</a:t>
            </a:r>
          </a:p>
          <a:p>
            <a:pPr marL="34290" indent="0">
              <a:buNone/>
            </a:pPr>
            <a:r>
              <a:rPr lang="en-US" sz="2400">
                <a:solidFill>
                  <a:srgbClr val="000000"/>
                </a:solidFill>
                <a:latin typeface="Consolas" panose="020B0609020204030204" pitchFamily="49" charset="0"/>
              </a:rPr>
              <a:t>}</a:t>
            </a:r>
            <a:endParaRPr lang="en-US" sz="2400"/>
          </a:p>
        </p:txBody>
      </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91</a:t>
            </a:fld>
            <a:endParaRPr lang="en-US"/>
          </a:p>
        </p:txBody>
      </p:sp>
    </p:spTree>
    <p:extLst>
      <p:ext uri="{BB962C8B-B14F-4D97-AF65-F5344CB8AC3E}">
        <p14:creationId xmlns:p14="http://schemas.microsoft.com/office/powerpoint/2010/main" val="597873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err="1"/>
              <a:t>Cài</a:t>
            </a:r>
            <a:r>
              <a:rPr lang="en-US"/>
              <a:t> Stack </a:t>
            </a:r>
            <a:r>
              <a:rPr lang="en-US" err="1"/>
              <a:t>bằng</a:t>
            </a:r>
            <a:r>
              <a:rPr lang="en-US"/>
              <a:t> </a:t>
            </a:r>
            <a:r>
              <a:rPr lang="en-US" err="1"/>
              <a:t>danh</a:t>
            </a:r>
            <a:r>
              <a:rPr lang="en-US"/>
              <a:t> </a:t>
            </a:r>
            <a:r>
              <a:rPr lang="en-US" err="1"/>
              <a:t>sách</a:t>
            </a:r>
            <a:r>
              <a:rPr lang="en-US"/>
              <a:t> </a:t>
            </a:r>
            <a:r>
              <a:rPr lang="en-US" err="1"/>
              <a:t>liên</a:t>
            </a:r>
            <a:r>
              <a:rPr lang="en-US"/>
              <a:t> </a:t>
            </a:r>
            <a:r>
              <a:rPr lang="en-US" err="1"/>
              <a:t>kết</a:t>
            </a:r>
            <a:endParaRPr lang="en-US"/>
          </a:p>
        </p:txBody>
      </p:sp>
      <p:sp>
        <p:nvSpPr>
          <p:cNvPr id="281603" name="Rectangle 3"/>
          <p:cNvSpPr>
            <a:spLocks noGrp="1" noChangeArrowheads="1"/>
          </p:cNvSpPr>
          <p:nvPr>
            <p:ph idx="1"/>
          </p:nvPr>
        </p:nvSpPr>
        <p:spPr/>
        <p:txBody>
          <a:bodyPr/>
          <a:lstStyle/>
          <a:p>
            <a:r>
              <a:rPr lang="en-US"/>
              <a:t>Kiểm tra tính rỗng của Stack</a:t>
            </a:r>
          </a:p>
          <a:p>
            <a:pPr marL="34290" indent="0">
              <a:buNone/>
            </a:pPr>
            <a:r>
              <a:rPr lang="en-US" sz="2400">
                <a:solidFill>
                  <a:srgbClr val="0000FF"/>
                </a:solidFill>
                <a:latin typeface="Consolas" panose="020B0609020204030204" pitchFamily="49" charset="0"/>
              </a:rPr>
              <a:t>int</a:t>
            </a:r>
            <a:r>
              <a:rPr lang="en-US" sz="2400">
                <a:solidFill>
                  <a:srgbClr val="000000"/>
                </a:solidFill>
                <a:latin typeface="Consolas" panose="020B0609020204030204" pitchFamily="49" charset="0"/>
              </a:rPr>
              <a:t> </a:t>
            </a:r>
            <a:r>
              <a:rPr lang="en-US" sz="2400">
                <a:solidFill>
                  <a:srgbClr val="483D8B"/>
                </a:solidFill>
                <a:latin typeface="Consolas" panose="020B0609020204030204" pitchFamily="49" charset="0"/>
              </a:rPr>
              <a:t>isEmpty</a:t>
            </a:r>
            <a:r>
              <a:rPr lang="en-US" sz="2400">
                <a:solidFill>
                  <a:srgbClr val="000000"/>
                </a:solidFill>
                <a:latin typeface="Consolas" panose="020B0609020204030204" pitchFamily="49" charset="0"/>
              </a:rPr>
              <a:t>(</a:t>
            </a:r>
            <a:r>
              <a:rPr lang="en-US" sz="2400">
                <a:solidFill>
                  <a:srgbClr val="008B8B"/>
                </a:solidFill>
                <a:latin typeface="Consolas" panose="020B0609020204030204" pitchFamily="49" charset="0"/>
              </a:rPr>
              <a:t>LIST</a:t>
            </a:r>
            <a:r>
              <a:rPr lang="en-US" sz="2400">
                <a:solidFill>
                  <a:srgbClr val="000000"/>
                </a:solidFill>
                <a:latin typeface="Consolas" panose="020B0609020204030204" pitchFamily="49" charset="0"/>
              </a:rPr>
              <a:t> &amp;</a:t>
            </a:r>
            <a:r>
              <a:rPr lang="en-US" sz="2400">
                <a:solidFill>
                  <a:srgbClr val="808080"/>
                </a:solidFill>
                <a:latin typeface="Consolas" panose="020B0609020204030204" pitchFamily="49" charset="0"/>
              </a:rPr>
              <a:t>s</a:t>
            </a:r>
            <a:r>
              <a:rPr lang="en-US" sz="2400">
                <a:solidFill>
                  <a:srgbClr val="000000"/>
                </a:solidFill>
                <a:latin typeface="Consolas" panose="020B0609020204030204" pitchFamily="49" charset="0"/>
              </a:rPr>
              <a:t>) {</a:t>
            </a:r>
          </a:p>
          <a:p>
            <a:pPr marL="514350" lvl="2" indent="0">
              <a:buNone/>
            </a:pPr>
            <a:r>
              <a:rPr lang="en-US" sz="2400">
                <a:solidFill>
                  <a:srgbClr val="0000FF"/>
                </a:solidFill>
                <a:latin typeface="Consolas" panose="020B0609020204030204" pitchFamily="49" charset="0"/>
              </a:rPr>
              <a:t>if</a:t>
            </a:r>
            <a:r>
              <a:rPr lang="en-US" sz="2400">
                <a:solidFill>
                  <a:srgbClr val="000000"/>
                </a:solidFill>
                <a:latin typeface="Consolas" panose="020B0609020204030204" pitchFamily="49" charset="0"/>
              </a:rPr>
              <a:t> (</a:t>
            </a:r>
            <a:r>
              <a:rPr lang="en-US" sz="2400">
                <a:solidFill>
                  <a:srgbClr val="808080"/>
                </a:solidFill>
                <a:latin typeface="Consolas" panose="020B0609020204030204" pitchFamily="49" charset="0"/>
              </a:rPr>
              <a:t>s</a:t>
            </a:r>
            <a:r>
              <a:rPr lang="en-US" sz="2400">
                <a:solidFill>
                  <a:srgbClr val="000000"/>
                </a:solidFill>
                <a:latin typeface="Consolas" panose="020B0609020204030204" pitchFamily="49" charset="0"/>
              </a:rPr>
              <a:t>.</a:t>
            </a:r>
            <a:r>
              <a:rPr lang="en-US" sz="2400">
                <a:solidFill>
                  <a:srgbClr val="8B0000"/>
                </a:solidFill>
                <a:latin typeface="Consolas" panose="020B0609020204030204" pitchFamily="49" charset="0"/>
              </a:rPr>
              <a:t>pHead</a:t>
            </a:r>
            <a:r>
              <a:rPr lang="en-US" sz="2400">
                <a:solidFill>
                  <a:srgbClr val="000000"/>
                </a:solidFill>
                <a:latin typeface="Consolas" panose="020B0609020204030204" pitchFamily="49" charset="0"/>
              </a:rPr>
              <a:t> == </a:t>
            </a:r>
            <a:r>
              <a:rPr lang="en-US" sz="2400">
                <a:solidFill>
                  <a:srgbClr val="6F008A"/>
                </a:solidFill>
                <a:latin typeface="Consolas" panose="020B0609020204030204" pitchFamily="49" charset="0"/>
              </a:rPr>
              <a:t>NULL</a:t>
            </a:r>
            <a:r>
              <a:rPr lang="en-US" sz="2400">
                <a:solidFill>
                  <a:srgbClr val="000000"/>
                </a:solidFill>
                <a:latin typeface="Consolas" panose="020B0609020204030204" pitchFamily="49" charset="0"/>
              </a:rPr>
              <a:t>)</a:t>
            </a:r>
            <a:r>
              <a:rPr lang="en-US" sz="2400">
                <a:solidFill>
                  <a:srgbClr val="008000"/>
                </a:solidFill>
                <a:latin typeface="Consolas" panose="020B0609020204030204" pitchFamily="49" charset="0"/>
              </a:rPr>
              <a:t>//Stack rong</a:t>
            </a:r>
            <a:endParaRPr lang="en-US" sz="2400">
              <a:solidFill>
                <a:srgbClr val="000000"/>
              </a:solidFill>
              <a:latin typeface="Consolas" panose="020B0609020204030204" pitchFamily="49" charset="0"/>
            </a:endParaRPr>
          </a:p>
          <a:p>
            <a:pPr marL="514350" lvl="2" indent="0">
              <a:buNone/>
            </a:pPr>
            <a:r>
              <a:rPr lang="en-US" sz="2400">
                <a:solidFill>
                  <a:srgbClr val="0000FF"/>
                </a:solidFill>
                <a:latin typeface="Consolas" panose="020B0609020204030204" pitchFamily="49" charset="0"/>
              </a:rPr>
              <a:t>		return</a:t>
            </a:r>
            <a:r>
              <a:rPr lang="en-US" sz="2400">
                <a:solidFill>
                  <a:srgbClr val="000000"/>
                </a:solidFill>
                <a:latin typeface="Consolas" panose="020B0609020204030204" pitchFamily="49" charset="0"/>
              </a:rPr>
              <a:t> 1;</a:t>
            </a:r>
          </a:p>
          <a:p>
            <a:pPr marL="514350" lvl="2" indent="0">
              <a:buNone/>
            </a:pPr>
            <a:r>
              <a:rPr lang="en-US" sz="2400">
                <a:solidFill>
                  <a:srgbClr val="0000FF"/>
                </a:solidFill>
                <a:latin typeface="Consolas" panose="020B0609020204030204" pitchFamily="49" charset="0"/>
              </a:rPr>
              <a:t>return</a:t>
            </a:r>
            <a:r>
              <a:rPr lang="en-US" sz="2400">
                <a:solidFill>
                  <a:srgbClr val="000000"/>
                </a:solidFill>
                <a:latin typeface="Consolas" panose="020B0609020204030204" pitchFamily="49" charset="0"/>
              </a:rPr>
              <a:t> 0;</a:t>
            </a:r>
          </a:p>
          <a:p>
            <a:pPr marL="34290" indent="0">
              <a:buNone/>
            </a:pPr>
            <a:r>
              <a:rPr lang="en-US" sz="2400">
                <a:solidFill>
                  <a:srgbClr val="000000"/>
                </a:solidFill>
                <a:latin typeface="Consolas" panose="020B0609020204030204" pitchFamily="49" charset="0"/>
              </a:rPr>
              <a:t>}</a:t>
            </a:r>
            <a:endParaRPr lang="en-US" sz="2400"/>
          </a:p>
        </p:txBody>
      </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92</a:t>
            </a:fld>
            <a:endParaRPr lang="en-US"/>
          </a:p>
        </p:txBody>
      </p:sp>
    </p:spTree>
    <p:extLst>
      <p:ext uri="{BB962C8B-B14F-4D97-AF65-F5344CB8AC3E}">
        <p14:creationId xmlns:p14="http://schemas.microsoft.com/office/powerpoint/2010/main" val="259774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err="1"/>
              <a:t>Thêm</a:t>
            </a:r>
            <a:r>
              <a:rPr lang="en-US"/>
              <a:t> 1 </a:t>
            </a:r>
            <a:r>
              <a:rPr lang="en-US" err="1"/>
              <a:t>phần</a:t>
            </a:r>
            <a:r>
              <a:rPr lang="en-US"/>
              <a:t> </a:t>
            </a:r>
            <a:r>
              <a:rPr lang="en-US" err="1"/>
              <a:t>tử</a:t>
            </a:r>
            <a:r>
              <a:rPr lang="en-US"/>
              <a:t> </a:t>
            </a:r>
            <a:r>
              <a:rPr lang="en-US" err="1"/>
              <a:t>vào</a:t>
            </a:r>
            <a:r>
              <a:rPr lang="en-US"/>
              <a:t> Stack</a:t>
            </a:r>
          </a:p>
        </p:txBody>
      </p:sp>
      <p:sp>
        <p:nvSpPr>
          <p:cNvPr id="282627" name="Rectangle 3"/>
          <p:cNvSpPr>
            <a:spLocks noGrp="1" noChangeArrowheads="1"/>
          </p:cNvSpPr>
          <p:nvPr>
            <p:ph idx="1"/>
          </p:nvPr>
        </p:nvSpPr>
        <p:spPr/>
        <p:txBody>
          <a:bodyPr>
            <a:normAutofit/>
          </a:bodyPr>
          <a:lstStyle/>
          <a:p>
            <a:pPr marL="34290" indent="0">
              <a:buNone/>
            </a:pPr>
            <a:r>
              <a:rPr lang="en-US" sz="2400">
                <a:solidFill>
                  <a:srgbClr val="0000FF"/>
                </a:solidFill>
                <a:latin typeface="Consolas" panose="020B0609020204030204" pitchFamily="49" charset="0"/>
              </a:rPr>
              <a:t>void</a:t>
            </a:r>
            <a:r>
              <a:rPr lang="en-US" sz="2400">
                <a:solidFill>
                  <a:srgbClr val="000000"/>
                </a:solidFill>
                <a:latin typeface="Consolas" panose="020B0609020204030204" pitchFamily="49" charset="0"/>
              </a:rPr>
              <a:t> </a:t>
            </a:r>
            <a:r>
              <a:rPr lang="en-US" sz="2400">
                <a:solidFill>
                  <a:srgbClr val="483D8B"/>
                </a:solidFill>
                <a:latin typeface="Consolas" panose="020B0609020204030204" pitchFamily="49" charset="0"/>
              </a:rPr>
              <a:t>Push</a:t>
            </a:r>
            <a:r>
              <a:rPr lang="en-US" sz="2400">
                <a:solidFill>
                  <a:srgbClr val="000000"/>
                </a:solidFill>
                <a:latin typeface="Consolas" panose="020B0609020204030204" pitchFamily="49" charset="0"/>
              </a:rPr>
              <a:t>(</a:t>
            </a:r>
            <a:r>
              <a:rPr lang="en-US" sz="2400">
                <a:solidFill>
                  <a:srgbClr val="008B8B"/>
                </a:solidFill>
                <a:latin typeface="Consolas" panose="020B0609020204030204" pitchFamily="49" charset="0"/>
              </a:rPr>
              <a:t>LIST</a:t>
            </a:r>
            <a:r>
              <a:rPr lang="en-US" sz="2400">
                <a:solidFill>
                  <a:srgbClr val="000000"/>
                </a:solidFill>
                <a:latin typeface="Consolas" panose="020B0609020204030204" pitchFamily="49" charset="0"/>
              </a:rPr>
              <a:t> &amp;</a:t>
            </a:r>
            <a:r>
              <a:rPr lang="en-US" sz="2400">
                <a:solidFill>
                  <a:srgbClr val="808080"/>
                </a:solidFill>
                <a:latin typeface="Consolas" panose="020B0609020204030204" pitchFamily="49" charset="0"/>
              </a:rPr>
              <a:t>s</a:t>
            </a:r>
            <a:r>
              <a:rPr lang="en-US" sz="2400">
                <a:solidFill>
                  <a:srgbClr val="000000"/>
                </a:solidFill>
                <a:latin typeface="Consolas" panose="020B0609020204030204" pitchFamily="49" charset="0"/>
              </a:rPr>
              <a:t>, </a:t>
            </a:r>
            <a:r>
              <a:rPr lang="en-US" sz="2400">
                <a:solidFill>
                  <a:srgbClr val="008B8B"/>
                </a:solidFill>
                <a:latin typeface="Consolas" panose="020B0609020204030204" pitchFamily="49" charset="0"/>
              </a:rPr>
              <a:t>NODE</a:t>
            </a:r>
            <a:r>
              <a:rPr lang="en-US" sz="2400">
                <a:solidFill>
                  <a:srgbClr val="000000"/>
                </a:solidFill>
                <a:latin typeface="Consolas" panose="020B0609020204030204" pitchFamily="49" charset="0"/>
              </a:rPr>
              <a:t> *</a:t>
            </a:r>
            <a:r>
              <a:rPr lang="en-US" sz="2400">
                <a:solidFill>
                  <a:srgbClr val="808080"/>
                </a:solidFill>
                <a:latin typeface="Consolas" panose="020B0609020204030204" pitchFamily="49" charset="0"/>
              </a:rPr>
              <a:t>p</a:t>
            </a:r>
            <a:r>
              <a:rPr lang="en-US" sz="2400">
                <a:solidFill>
                  <a:srgbClr val="000000"/>
                </a:solidFill>
                <a:latin typeface="Consolas" panose="020B0609020204030204" pitchFamily="49" charset="0"/>
              </a:rPr>
              <a:t>) { </a:t>
            </a:r>
            <a:r>
              <a:rPr lang="en-US" sz="2400">
                <a:solidFill>
                  <a:srgbClr val="008000"/>
                </a:solidFill>
                <a:latin typeface="Consolas" panose="020B0609020204030204" pitchFamily="49" charset="0"/>
              </a:rPr>
              <a:t>// AddHead</a:t>
            </a:r>
            <a:endParaRPr lang="en-US" sz="2400">
              <a:solidFill>
                <a:srgbClr val="000000"/>
              </a:solidFill>
              <a:latin typeface="Consolas" panose="020B0609020204030204" pitchFamily="49" charset="0"/>
            </a:endParaRPr>
          </a:p>
          <a:p>
            <a:pPr marL="514350" lvl="2" indent="0">
              <a:buNone/>
            </a:pPr>
            <a:r>
              <a:rPr lang="en-US" sz="2400">
                <a:solidFill>
                  <a:srgbClr val="0000FF"/>
                </a:solidFill>
                <a:latin typeface="Consolas" panose="020B0609020204030204" pitchFamily="49" charset="0"/>
              </a:rPr>
              <a:t>if</a:t>
            </a:r>
            <a:r>
              <a:rPr lang="en-US" sz="2400">
                <a:solidFill>
                  <a:srgbClr val="000000"/>
                </a:solidFill>
                <a:latin typeface="Consolas" panose="020B0609020204030204" pitchFamily="49" charset="0"/>
              </a:rPr>
              <a:t> (</a:t>
            </a:r>
            <a:r>
              <a:rPr lang="en-US" sz="2400">
                <a:solidFill>
                  <a:srgbClr val="808080"/>
                </a:solidFill>
                <a:latin typeface="Consolas" panose="020B0609020204030204" pitchFamily="49" charset="0"/>
              </a:rPr>
              <a:t>s</a:t>
            </a:r>
            <a:r>
              <a:rPr lang="en-US" sz="2400">
                <a:solidFill>
                  <a:srgbClr val="000000"/>
                </a:solidFill>
                <a:latin typeface="Consolas" panose="020B0609020204030204" pitchFamily="49" charset="0"/>
              </a:rPr>
              <a:t>.</a:t>
            </a:r>
            <a:r>
              <a:rPr lang="en-US" sz="2400">
                <a:solidFill>
                  <a:srgbClr val="8B0000"/>
                </a:solidFill>
                <a:latin typeface="Consolas" panose="020B0609020204030204" pitchFamily="49" charset="0"/>
              </a:rPr>
              <a:t>pHead</a:t>
            </a:r>
            <a:r>
              <a:rPr lang="en-US" sz="2400">
                <a:solidFill>
                  <a:srgbClr val="000000"/>
                </a:solidFill>
                <a:latin typeface="Consolas" panose="020B0609020204030204" pitchFamily="49" charset="0"/>
              </a:rPr>
              <a:t> == </a:t>
            </a:r>
            <a:r>
              <a:rPr lang="en-US" sz="2400">
                <a:solidFill>
                  <a:srgbClr val="6F008A"/>
                </a:solidFill>
                <a:latin typeface="Consolas" panose="020B0609020204030204" pitchFamily="49" charset="0"/>
              </a:rPr>
              <a:t>NULL</a:t>
            </a:r>
            <a:r>
              <a:rPr lang="en-US" sz="2400">
                <a:solidFill>
                  <a:srgbClr val="000000"/>
                </a:solidFill>
                <a:latin typeface="Consolas" panose="020B0609020204030204" pitchFamily="49" charset="0"/>
              </a:rPr>
              <a:t>) {</a:t>
            </a:r>
          </a:p>
          <a:p>
            <a:pPr marL="994410" lvl="4" indent="0">
              <a:buNone/>
            </a:pPr>
            <a:r>
              <a:rPr lang="en-US" sz="2400">
                <a:solidFill>
                  <a:srgbClr val="808080"/>
                </a:solidFill>
                <a:latin typeface="Consolas" panose="020B0609020204030204" pitchFamily="49" charset="0"/>
              </a:rPr>
              <a:t>s</a:t>
            </a:r>
            <a:r>
              <a:rPr lang="en-US" sz="2400">
                <a:solidFill>
                  <a:srgbClr val="000000"/>
                </a:solidFill>
                <a:latin typeface="Consolas" panose="020B0609020204030204" pitchFamily="49" charset="0"/>
              </a:rPr>
              <a:t>.</a:t>
            </a:r>
            <a:r>
              <a:rPr lang="en-US" sz="2400">
                <a:solidFill>
                  <a:srgbClr val="8B0000"/>
                </a:solidFill>
                <a:latin typeface="Consolas" panose="020B0609020204030204" pitchFamily="49" charset="0"/>
              </a:rPr>
              <a:t>pHead</a:t>
            </a:r>
            <a:r>
              <a:rPr lang="en-US" sz="2400">
                <a:solidFill>
                  <a:srgbClr val="000000"/>
                </a:solidFill>
                <a:latin typeface="Consolas" panose="020B0609020204030204" pitchFamily="49" charset="0"/>
              </a:rPr>
              <a:t> = </a:t>
            </a:r>
            <a:r>
              <a:rPr lang="en-US" sz="2400">
                <a:solidFill>
                  <a:srgbClr val="808080"/>
                </a:solidFill>
                <a:latin typeface="Consolas" panose="020B0609020204030204" pitchFamily="49" charset="0"/>
              </a:rPr>
              <a:t>p</a:t>
            </a:r>
            <a:r>
              <a:rPr lang="en-US" sz="2400">
                <a:solidFill>
                  <a:srgbClr val="000000"/>
                </a:solidFill>
                <a:latin typeface="Consolas" panose="020B0609020204030204" pitchFamily="49" charset="0"/>
              </a:rPr>
              <a:t>;</a:t>
            </a:r>
          </a:p>
          <a:p>
            <a:pPr marL="994410" lvl="4" indent="0">
              <a:buNone/>
            </a:pPr>
            <a:r>
              <a:rPr lang="en-US" sz="2400">
                <a:solidFill>
                  <a:srgbClr val="808080"/>
                </a:solidFill>
                <a:latin typeface="Consolas" panose="020B0609020204030204" pitchFamily="49" charset="0"/>
              </a:rPr>
              <a:t>s</a:t>
            </a:r>
            <a:r>
              <a:rPr lang="en-US" sz="2400">
                <a:solidFill>
                  <a:srgbClr val="000000"/>
                </a:solidFill>
                <a:latin typeface="Consolas" panose="020B0609020204030204" pitchFamily="49" charset="0"/>
              </a:rPr>
              <a:t>.</a:t>
            </a:r>
            <a:r>
              <a:rPr lang="en-US" sz="2400">
                <a:solidFill>
                  <a:srgbClr val="8B0000"/>
                </a:solidFill>
                <a:latin typeface="Consolas" panose="020B0609020204030204" pitchFamily="49" charset="0"/>
              </a:rPr>
              <a:t>pTail</a:t>
            </a:r>
            <a:r>
              <a:rPr lang="en-US" sz="2400">
                <a:solidFill>
                  <a:srgbClr val="000000"/>
                </a:solidFill>
                <a:latin typeface="Consolas" panose="020B0609020204030204" pitchFamily="49" charset="0"/>
              </a:rPr>
              <a:t> = </a:t>
            </a:r>
            <a:r>
              <a:rPr lang="en-US" sz="2400">
                <a:solidFill>
                  <a:srgbClr val="808080"/>
                </a:solidFill>
                <a:latin typeface="Consolas" panose="020B0609020204030204" pitchFamily="49" charset="0"/>
              </a:rPr>
              <a:t>p</a:t>
            </a:r>
            <a:r>
              <a:rPr lang="en-US" sz="2400">
                <a:solidFill>
                  <a:srgbClr val="000000"/>
                </a:solidFill>
                <a:latin typeface="Consolas" panose="020B0609020204030204" pitchFamily="49" charset="0"/>
              </a:rPr>
              <a:t>;</a:t>
            </a:r>
          </a:p>
          <a:p>
            <a:pPr marL="514350" lvl="2" indent="0">
              <a:buNone/>
            </a:pPr>
            <a:r>
              <a:rPr lang="en-US" sz="2400">
                <a:solidFill>
                  <a:srgbClr val="000000"/>
                </a:solidFill>
                <a:latin typeface="Consolas" panose="020B0609020204030204" pitchFamily="49" charset="0"/>
              </a:rPr>
              <a:t>}</a:t>
            </a:r>
          </a:p>
          <a:p>
            <a:pPr marL="514350" lvl="2" indent="0">
              <a:buNone/>
            </a:pPr>
            <a:r>
              <a:rPr lang="en-US" sz="2400">
                <a:solidFill>
                  <a:srgbClr val="0000FF"/>
                </a:solidFill>
                <a:latin typeface="Consolas" panose="020B0609020204030204" pitchFamily="49" charset="0"/>
              </a:rPr>
              <a:t>else</a:t>
            </a:r>
            <a:r>
              <a:rPr lang="en-US" sz="2400">
                <a:solidFill>
                  <a:srgbClr val="000000"/>
                </a:solidFill>
                <a:latin typeface="Consolas" panose="020B0609020204030204" pitchFamily="49" charset="0"/>
              </a:rPr>
              <a:t> {</a:t>
            </a:r>
          </a:p>
          <a:p>
            <a:pPr marL="994410" lvl="4" indent="0">
              <a:buNone/>
            </a:pPr>
            <a:r>
              <a:rPr lang="en-US" sz="2400">
                <a:solidFill>
                  <a:srgbClr val="808080"/>
                </a:solidFill>
                <a:latin typeface="Consolas" panose="020B0609020204030204" pitchFamily="49" charset="0"/>
              </a:rPr>
              <a:t>p</a:t>
            </a:r>
            <a:r>
              <a:rPr lang="en-US" sz="2400">
                <a:solidFill>
                  <a:srgbClr val="000000"/>
                </a:solidFill>
                <a:latin typeface="Consolas" panose="020B0609020204030204" pitchFamily="49" charset="0"/>
              </a:rPr>
              <a:t>-&gt;</a:t>
            </a:r>
            <a:r>
              <a:rPr lang="en-US" sz="2400">
                <a:solidFill>
                  <a:srgbClr val="8B0000"/>
                </a:solidFill>
                <a:latin typeface="Consolas" panose="020B0609020204030204" pitchFamily="49" charset="0"/>
              </a:rPr>
              <a:t>pNext</a:t>
            </a:r>
            <a:r>
              <a:rPr lang="en-US" sz="2400">
                <a:solidFill>
                  <a:srgbClr val="000000"/>
                </a:solidFill>
                <a:latin typeface="Consolas" panose="020B0609020204030204" pitchFamily="49" charset="0"/>
              </a:rPr>
              <a:t> = </a:t>
            </a:r>
            <a:r>
              <a:rPr lang="en-US" sz="2400">
                <a:solidFill>
                  <a:srgbClr val="808080"/>
                </a:solidFill>
                <a:latin typeface="Consolas" panose="020B0609020204030204" pitchFamily="49" charset="0"/>
              </a:rPr>
              <a:t>s</a:t>
            </a:r>
            <a:r>
              <a:rPr lang="en-US" sz="2400">
                <a:solidFill>
                  <a:srgbClr val="000000"/>
                </a:solidFill>
                <a:latin typeface="Consolas" panose="020B0609020204030204" pitchFamily="49" charset="0"/>
              </a:rPr>
              <a:t>.</a:t>
            </a:r>
            <a:r>
              <a:rPr lang="en-US" sz="2400">
                <a:solidFill>
                  <a:srgbClr val="8B0000"/>
                </a:solidFill>
                <a:latin typeface="Consolas" panose="020B0609020204030204" pitchFamily="49" charset="0"/>
              </a:rPr>
              <a:t>pHead</a:t>
            </a:r>
            <a:r>
              <a:rPr lang="en-US" sz="2400">
                <a:solidFill>
                  <a:srgbClr val="000000"/>
                </a:solidFill>
                <a:latin typeface="Consolas" panose="020B0609020204030204" pitchFamily="49" charset="0"/>
              </a:rPr>
              <a:t>;</a:t>
            </a:r>
          </a:p>
          <a:p>
            <a:pPr marL="994410" lvl="4" indent="0">
              <a:buNone/>
            </a:pPr>
            <a:r>
              <a:rPr lang="en-US" sz="2400">
                <a:solidFill>
                  <a:srgbClr val="808080"/>
                </a:solidFill>
                <a:latin typeface="Consolas" panose="020B0609020204030204" pitchFamily="49" charset="0"/>
              </a:rPr>
              <a:t>s</a:t>
            </a:r>
            <a:r>
              <a:rPr lang="en-US" sz="2400">
                <a:solidFill>
                  <a:srgbClr val="000000"/>
                </a:solidFill>
                <a:latin typeface="Consolas" panose="020B0609020204030204" pitchFamily="49" charset="0"/>
              </a:rPr>
              <a:t>.</a:t>
            </a:r>
            <a:r>
              <a:rPr lang="en-US" sz="2400">
                <a:solidFill>
                  <a:srgbClr val="8B0000"/>
                </a:solidFill>
                <a:latin typeface="Consolas" panose="020B0609020204030204" pitchFamily="49" charset="0"/>
              </a:rPr>
              <a:t>pHead</a:t>
            </a:r>
            <a:r>
              <a:rPr lang="en-US" sz="2400">
                <a:solidFill>
                  <a:srgbClr val="000000"/>
                </a:solidFill>
                <a:latin typeface="Consolas" panose="020B0609020204030204" pitchFamily="49" charset="0"/>
              </a:rPr>
              <a:t> = </a:t>
            </a:r>
            <a:r>
              <a:rPr lang="en-US" sz="2400">
                <a:solidFill>
                  <a:srgbClr val="808080"/>
                </a:solidFill>
                <a:latin typeface="Consolas" panose="020B0609020204030204" pitchFamily="49" charset="0"/>
              </a:rPr>
              <a:t>p</a:t>
            </a:r>
            <a:r>
              <a:rPr lang="en-US" sz="2400">
                <a:solidFill>
                  <a:srgbClr val="000000"/>
                </a:solidFill>
                <a:latin typeface="Consolas" panose="020B0609020204030204" pitchFamily="49" charset="0"/>
              </a:rPr>
              <a:t>;</a:t>
            </a:r>
          </a:p>
          <a:p>
            <a:pPr marL="514350" lvl="2" indent="0">
              <a:buNone/>
            </a:pPr>
            <a:r>
              <a:rPr lang="en-US" sz="2400">
                <a:solidFill>
                  <a:srgbClr val="000000"/>
                </a:solidFill>
                <a:latin typeface="Consolas" panose="020B0609020204030204" pitchFamily="49" charset="0"/>
              </a:rPr>
              <a:t>}</a:t>
            </a:r>
          </a:p>
          <a:p>
            <a:pPr marL="34290" indent="0">
              <a:buNone/>
            </a:pPr>
            <a:r>
              <a:rPr lang="en-US" sz="2400">
                <a:solidFill>
                  <a:srgbClr val="000000"/>
                </a:solidFill>
                <a:latin typeface="Consolas" panose="020B0609020204030204" pitchFamily="49" charset="0"/>
              </a:rPr>
              <a:t>}</a:t>
            </a:r>
            <a:endParaRPr lang="en-US" sz="2400"/>
          </a:p>
        </p:txBody>
      </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93</a:t>
            </a:fld>
            <a:endParaRPr lang="en-US"/>
          </a:p>
        </p:txBody>
      </p:sp>
    </p:spTree>
    <p:extLst>
      <p:ext uri="{BB962C8B-B14F-4D97-AF65-F5344CB8AC3E}">
        <p14:creationId xmlns:p14="http://schemas.microsoft.com/office/powerpoint/2010/main" val="2002368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a:t>Lấy 1 phần tử từ Stack</a:t>
            </a:r>
          </a:p>
        </p:txBody>
      </p:sp>
      <p:sp>
        <p:nvSpPr>
          <p:cNvPr id="283651" name="Rectangle 3"/>
          <p:cNvSpPr>
            <a:spLocks noGrp="1" noChangeArrowheads="1"/>
          </p:cNvSpPr>
          <p:nvPr>
            <p:ph idx="1"/>
          </p:nvPr>
        </p:nvSpPr>
        <p:spPr/>
        <p:txBody>
          <a:bodyPr>
            <a:noAutofit/>
          </a:bodyPr>
          <a:lstStyle/>
          <a:p>
            <a:pPr marL="34290" indent="0">
              <a:buNone/>
            </a:pPr>
            <a:r>
              <a:rPr lang="en-US" sz="2200">
                <a:solidFill>
                  <a:srgbClr val="0000FF"/>
                </a:solidFill>
                <a:latin typeface="Consolas" panose="020B0609020204030204" pitchFamily="49" charset="0"/>
              </a:rPr>
              <a:t>bool</a:t>
            </a:r>
            <a:r>
              <a:rPr lang="en-US" sz="2200">
                <a:solidFill>
                  <a:srgbClr val="000000"/>
                </a:solidFill>
                <a:latin typeface="Consolas" panose="020B0609020204030204" pitchFamily="49" charset="0"/>
              </a:rPr>
              <a:t> </a:t>
            </a:r>
            <a:r>
              <a:rPr lang="en-US" sz="2200">
                <a:solidFill>
                  <a:srgbClr val="483D8B"/>
                </a:solidFill>
                <a:latin typeface="Consolas" panose="020B0609020204030204" pitchFamily="49" charset="0"/>
              </a:rPr>
              <a:t>Pop</a:t>
            </a:r>
            <a:r>
              <a:rPr lang="en-US" sz="2200">
                <a:solidFill>
                  <a:srgbClr val="000000"/>
                </a:solidFill>
                <a:latin typeface="Consolas" panose="020B0609020204030204" pitchFamily="49" charset="0"/>
              </a:rPr>
              <a:t>(</a:t>
            </a:r>
            <a:r>
              <a:rPr lang="en-US" sz="2200">
                <a:solidFill>
                  <a:srgbClr val="008B8B"/>
                </a:solidFill>
                <a:latin typeface="Consolas" panose="020B0609020204030204" pitchFamily="49" charset="0"/>
              </a:rPr>
              <a:t>LIST</a:t>
            </a:r>
            <a:r>
              <a:rPr lang="en-US" sz="2200">
                <a:solidFill>
                  <a:srgbClr val="000000"/>
                </a:solidFill>
                <a:latin typeface="Consolas" panose="020B0609020204030204" pitchFamily="49" charset="0"/>
              </a:rPr>
              <a:t> &amp;</a:t>
            </a:r>
            <a:r>
              <a:rPr lang="en-US" sz="2200">
                <a:solidFill>
                  <a:srgbClr val="808080"/>
                </a:solidFill>
                <a:latin typeface="Consolas" panose="020B0609020204030204" pitchFamily="49" charset="0"/>
              </a:rPr>
              <a:t>s</a:t>
            </a:r>
            <a:r>
              <a:rPr lang="en-US" sz="2200">
                <a:solidFill>
                  <a:srgbClr val="000000"/>
                </a:solidFill>
                <a:latin typeface="Consolas" panose="020B0609020204030204" pitchFamily="49" charset="0"/>
              </a:rPr>
              <a:t>, </a:t>
            </a:r>
            <a:r>
              <a:rPr lang="en-US" sz="2200">
                <a:solidFill>
                  <a:srgbClr val="0000FF"/>
                </a:solidFill>
                <a:latin typeface="Consolas" panose="020B0609020204030204" pitchFamily="49" charset="0"/>
              </a:rPr>
              <a:t>int</a:t>
            </a:r>
            <a:r>
              <a:rPr lang="en-US" sz="2200">
                <a:solidFill>
                  <a:srgbClr val="000000"/>
                </a:solidFill>
                <a:latin typeface="Consolas" panose="020B0609020204030204" pitchFamily="49" charset="0"/>
              </a:rPr>
              <a:t> &amp;</a:t>
            </a:r>
            <a:r>
              <a:rPr lang="en-US" sz="2200">
                <a:solidFill>
                  <a:srgbClr val="808080"/>
                </a:solidFill>
                <a:latin typeface="Consolas" panose="020B0609020204030204" pitchFamily="49" charset="0"/>
              </a:rPr>
              <a:t>x</a:t>
            </a:r>
            <a:r>
              <a:rPr lang="en-US" sz="2200">
                <a:solidFill>
                  <a:srgbClr val="000000"/>
                </a:solidFill>
                <a:latin typeface="Consolas" panose="020B0609020204030204" pitchFamily="49" charset="0"/>
              </a:rPr>
              <a:t>) {</a:t>
            </a:r>
          </a:p>
          <a:p>
            <a:pPr marL="514350" lvl="2" indent="0">
              <a:buNone/>
            </a:pPr>
            <a:r>
              <a:rPr lang="en-US">
                <a:solidFill>
                  <a:srgbClr val="008B8B"/>
                </a:solidFill>
                <a:latin typeface="Consolas" panose="020B0609020204030204" pitchFamily="49" charset="0"/>
              </a:rPr>
              <a:t>NODE</a:t>
            </a:r>
            <a:r>
              <a:rPr lang="en-US">
                <a:solidFill>
                  <a:srgbClr val="000000"/>
                </a:solidFill>
                <a:latin typeface="Consolas" panose="020B0609020204030204" pitchFamily="49" charset="0"/>
              </a:rPr>
              <a:t> *p;</a:t>
            </a:r>
          </a:p>
          <a:p>
            <a:pPr marL="514350" lvl="2" indent="0">
              <a:buNone/>
            </a:pP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a:t>
            </a:r>
            <a:r>
              <a:rPr lang="en-US">
                <a:solidFill>
                  <a:srgbClr val="483D8B"/>
                </a:solidFill>
                <a:latin typeface="Consolas" panose="020B0609020204030204" pitchFamily="49" charset="0"/>
              </a:rPr>
              <a:t>isEmpty</a:t>
            </a:r>
            <a:r>
              <a:rPr lang="en-US">
                <a:solidFill>
                  <a:srgbClr val="000000"/>
                </a:solidFill>
                <a:latin typeface="Consolas" panose="020B0609020204030204" pitchFamily="49" charset="0"/>
              </a:rPr>
              <a:t>(</a:t>
            </a:r>
            <a:r>
              <a:rPr lang="en-US">
                <a:solidFill>
                  <a:srgbClr val="808080"/>
                </a:solidFill>
                <a:latin typeface="Consolas" panose="020B0609020204030204" pitchFamily="49" charset="0"/>
              </a:rPr>
              <a:t>s</a:t>
            </a:r>
            <a:r>
              <a:rPr lang="en-US">
                <a:solidFill>
                  <a:srgbClr val="000000"/>
                </a:solidFill>
                <a:latin typeface="Consolas" panose="020B0609020204030204" pitchFamily="49" charset="0"/>
              </a:rPr>
              <a:t>) != 1) {</a:t>
            </a:r>
          </a:p>
          <a:p>
            <a:pPr marL="994410" lvl="4" indent="0">
              <a:buNone/>
            </a:pPr>
            <a:r>
              <a:rPr lang="en-US" sz="2200">
                <a:solidFill>
                  <a:srgbClr val="0000FF"/>
                </a:solidFill>
                <a:latin typeface="Consolas" panose="020B0609020204030204" pitchFamily="49" charset="0"/>
              </a:rPr>
              <a:t>if</a:t>
            </a:r>
            <a:r>
              <a:rPr lang="en-US" sz="2200">
                <a:solidFill>
                  <a:srgbClr val="000000"/>
                </a:solidFill>
                <a:latin typeface="Consolas" panose="020B0609020204030204" pitchFamily="49" charset="0"/>
              </a:rPr>
              <a:t> (</a:t>
            </a:r>
            <a:r>
              <a:rPr lang="en-US" sz="2200">
                <a:solidFill>
                  <a:srgbClr val="808080"/>
                </a:solidFill>
                <a:latin typeface="Consolas" panose="020B0609020204030204" pitchFamily="49" charset="0"/>
              </a:rPr>
              <a:t>s</a:t>
            </a:r>
            <a:r>
              <a:rPr lang="en-US" sz="2200">
                <a:solidFill>
                  <a:srgbClr val="000000"/>
                </a:solidFill>
                <a:latin typeface="Consolas" panose="020B0609020204030204" pitchFamily="49" charset="0"/>
              </a:rPr>
              <a:t>.</a:t>
            </a:r>
            <a:r>
              <a:rPr lang="en-US" sz="2200">
                <a:solidFill>
                  <a:srgbClr val="8B0000"/>
                </a:solidFill>
                <a:latin typeface="Consolas" panose="020B0609020204030204" pitchFamily="49" charset="0"/>
              </a:rPr>
              <a:t>pHead</a:t>
            </a:r>
            <a:r>
              <a:rPr lang="en-US" sz="2200">
                <a:solidFill>
                  <a:srgbClr val="000000"/>
                </a:solidFill>
                <a:latin typeface="Consolas" panose="020B0609020204030204" pitchFamily="49" charset="0"/>
              </a:rPr>
              <a:t> != </a:t>
            </a:r>
            <a:r>
              <a:rPr lang="en-US" sz="2200">
                <a:solidFill>
                  <a:srgbClr val="6F008A"/>
                </a:solidFill>
                <a:latin typeface="Consolas" panose="020B0609020204030204" pitchFamily="49" charset="0"/>
              </a:rPr>
              <a:t>NULL</a:t>
            </a:r>
            <a:r>
              <a:rPr lang="en-US" sz="2200">
                <a:solidFill>
                  <a:srgbClr val="000000"/>
                </a:solidFill>
                <a:latin typeface="Consolas" panose="020B0609020204030204" pitchFamily="49" charset="0"/>
              </a:rPr>
              <a:t>) {</a:t>
            </a:r>
          </a:p>
          <a:p>
            <a:pPr marL="1474470" lvl="6" indent="0">
              <a:buNone/>
            </a:pPr>
            <a:r>
              <a:rPr lang="en-US" sz="2200">
                <a:solidFill>
                  <a:srgbClr val="000000"/>
                </a:solidFill>
                <a:latin typeface="Consolas" panose="020B0609020204030204" pitchFamily="49" charset="0"/>
              </a:rPr>
              <a:t>p = </a:t>
            </a:r>
            <a:r>
              <a:rPr lang="en-US" sz="2200">
                <a:solidFill>
                  <a:srgbClr val="808080"/>
                </a:solidFill>
                <a:latin typeface="Consolas" panose="020B0609020204030204" pitchFamily="49" charset="0"/>
              </a:rPr>
              <a:t>s</a:t>
            </a:r>
            <a:r>
              <a:rPr lang="en-US" sz="2200">
                <a:solidFill>
                  <a:srgbClr val="000000"/>
                </a:solidFill>
                <a:latin typeface="Consolas" panose="020B0609020204030204" pitchFamily="49" charset="0"/>
              </a:rPr>
              <a:t>.</a:t>
            </a:r>
            <a:r>
              <a:rPr lang="en-US" sz="2200">
                <a:solidFill>
                  <a:srgbClr val="8B0000"/>
                </a:solidFill>
                <a:latin typeface="Consolas" panose="020B0609020204030204" pitchFamily="49" charset="0"/>
              </a:rPr>
              <a:t>pHead</a:t>
            </a:r>
            <a:r>
              <a:rPr lang="en-US" sz="2200">
                <a:solidFill>
                  <a:srgbClr val="000000"/>
                </a:solidFill>
                <a:latin typeface="Consolas" panose="020B0609020204030204" pitchFamily="49" charset="0"/>
              </a:rPr>
              <a:t>;</a:t>
            </a:r>
          </a:p>
          <a:p>
            <a:pPr marL="1474470" lvl="6" indent="0">
              <a:buNone/>
            </a:pPr>
            <a:r>
              <a:rPr lang="en-US" sz="2200">
                <a:solidFill>
                  <a:srgbClr val="808080"/>
                </a:solidFill>
                <a:latin typeface="Consolas" panose="020B0609020204030204" pitchFamily="49" charset="0"/>
              </a:rPr>
              <a:t>x</a:t>
            </a:r>
            <a:r>
              <a:rPr lang="en-US" sz="2200">
                <a:solidFill>
                  <a:srgbClr val="000000"/>
                </a:solidFill>
                <a:latin typeface="Consolas" panose="020B0609020204030204" pitchFamily="49" charset="0"/>
              </a:rPr>
              <a:t> = p-&gt;</a:t>
            </a:r>
            <a:r>
              <a:rPr lang="en-US" sz="2200">
                <a:solidFill>
                  <a:srgbClr val="8B0000"/>
                </a:solidFill>
                <a:latin typeface="Consolas" panose="020B0609020204030204" pitchFamily="49" charset="0"/>
              </a:rPr>
              <a:t>info</a:t>
            </a:r>
            <a:r>
              <a:rPr lang="en-US" sz="2200">
                <a:solidFill>
                  <a:srgbClr val="000000"/>
                </a:solidFill>
                <a:latin typeface="Consolas" panose="020B0609020204030204" pitchFamily="49" charset="0"/>
              </a:rPr>
              <a:t>;</a:t>
            </a:r>
          </a:p>
          <a:p>
            <a:pPr marL="1474470" lvl="6" indent="0">
              <a:buNone/>
            </a:pPr>
            <a:r>
              <a:rPr lang="en-US" sz="2200">
                <a:solidFill>
                  <a:srgbClr val="808080"/>
                </a:solidFill>
                <a:latin typeface="Consolas" panose="020B0609020204030204" pitchFamily="49" charset="0"/>
              </a:rPr>
              <a:t>s</a:t>
            </a:r>
            <a:r>
              <a:rPr lang="en-US" sz="2200">
                <a:solidFill>
                  <a:srgbClr val="000000"/>
                </a:solidFill>
                <a:latin typeface="Consolas" panose="020B0609020204030204" pitchFamily="49" charset="0"/>
              </a:rPr>
              <a:t>.</a:t>
            </a:r>
            <a:r>
              <a:rPr lang="en-US" sz="2200">
                <a:solidFill>
                  <a:srgbClr val="8B0000"/>
                </a:solidFill>
                <a:latin typeface="Consolas" panose="020B0609020204030204" pitchFamily="49" charset="0"/>
              </a:rPr>
              <a:t>pHead</a:t>
            </a:r>
            <a:r>
              <a:rPr lang="en-US" sz="2200">
                <a:solidFill>
                  <a:srgbClr val="000000"/>
                </a:solidFill>
                <a:latin typeface="Consolas" panose="020B0609020204030204" pitchFamily="49" charset="0"/>
              </a:rPr>
              <a:t> = </a:t>
            </a:r>
            <a:r>
              <a:rPr lang="en-US" sz="2200">
                <a:solidFill>
                  <a:srgbClr val="808080"/>
                </a:solidFill>
                <a:latin typeface="Consolas" panose="020B0609020204030204" pitchFamily="49" charset="0"/>
              </a:rPr>
              <a:t>s</a:t>
            </a:r>
            <a:r>
              <a:rPr lang="en-US" sz="2200">
                <a:solidFill>
                  <a:srgbClr val="000000"/>
                </a:solidFill>
                <a:latin typeface="Consolas" panose="020B0609020204030204" pitchFamily="49" charset="0"/>
              </a:rPr>
              <a:t>.</a:t>
            </a:r>
            <a:r>
              <a:rPr lang="en-US" sz="2200">
                <a:solidFill>
                  <a:srgbClr val="8B0000"/>
                </a:solidFill>
                <a:latin typeface="Consolas" panose="020B0609020204030204" pitchFamily="49" charset="0"/>
              </a:rPr>
              <a:t>pHead</a:t>
            </a:r>
            <a:r>
              <a:rPr lang="en-US" sz="2200">
                <a:solidFill>
                  <a:srgbClr val="000000"/>
                </a:solidFill>
                <a:latin typeface="Consolas" panose="020B0609020204030204" pitchFamily="49" charset="0"/>
              </a:rPr>
              <a:t>-&gt;</a:t>
            </a:r>
            <a:r>
              <a:rPr lang="en-US" sz="2200">
                <a:solidFill>
                  <a:srgbClr val="8B0000"/>
                </a:solidFill>
                <a:latin typeface="Consolas" panose="020B0609020204030204" pitchFamily="49" charset="0"/>
              </a:rPr>
              <a:t>pNext</a:t>
            </a:r>
            <a:r>
              <a:rPr lang="en-US" sz="2200">
                <a:solidFill>
                  <a:srgbClr val="000000"/>
                </a:solidFill>
                <a:latin typeface="Consolas" panose="020B0609020204030204" pitchFamily="49" charset="0"/>
              </a:rPr>
              <a:t>;</a:t>
            </a:r>
          </a:p>
          <a:p>
            <a:pPr marL="1474470" lvl="6" indent="0">
              <a:buNone/>
            </a:pPr>
            <a:r>
              <a:rPr lang="en-US" sz="2200">
                <a:solidFill>
                  <a:srgbClr val="0000FF"/>
                </a:solidFill>
                <a:latin typeface="Consolas" panose="020B0609020204030204" pitchFamily="49" charset="0"/>
              </a:rPr>
              <a:t>if</a:t>
            </a:r>
            <a:r>
              <a:rPr lang="en-US" sz="2200">
                <a:solidFill>
                  <a:srgbClr val="000000"/>
                </a:solidFill>
                <a:latin typeface="Consolas" panose="020B0609020204030204" pitchFamily="49" charset="0"/>
              </a:rPr>
              <a:t> (</a:t>
            </a:r>
            <a:r>
              <a:rPr lang="en-US" sz="2200">
                <a:solidFill>
                  <a:srgbClr val="808080"/>
                </a:solidFill>
                <a:latin typeface="Consolas" panose="020B0609020204030204" pitchFamily="49" charset="0"/>
              </a:rPr>
              <a:t>s</a:t>
            </a:r>
            <a:r>
              <a:rPr lang="en-US" sz="2200">
                <a:solidFill>
                  <a:srgbClr val="000000"/>
                </a:solidFill>
                <a:latin typeface="Consolas" panose="020B0609020204030204" pitchFamily="49" charset="0"/>
              </a:rPr>
              <a:t>.</a:t>
            </a:r>
            <a:r>
              <a:rPr lang="en-US" sz="2200">
                <a:solidFill>
                  <a:srgbClr val="8B0000"/>
                </a:solidFill>
                <a:latin typeface="Consolas" panose="020B0609020204030204" pitchFamily="49" charset="0"/>
              </a:rPr>
              <a:t>pHead</a:t>
            </a:r>
            <a:r>
              <a:rPr lang="en-US" sz="2200">
                <a:solidFill>
                  <a:srgbClr val="000000"/>
                </a:solidFill>
                <a:latin typeface="Consolas" panose="020B0609020204030204" pitchFamily="49" charset="0"/>
              </a:rPr>
              <a:t> == </a:t>
            </a:r>
            <a:r>
              <a:rPr lang="en-US" sz="2200">
                <a:solidFill>
                  <a:srgbClr val="6F008A"/>
                </a:solidFill>
                <a:latin typeface="Consolas" panose="020B0609020204030204" pitchFamily="49" charset="0"/>
              </a:rPr>
              <a:t>NULL</a:t>
            </a:r>
            <a:r>
              <a:rPr lang="en-US" sz="2200">
                <a:solidFill>
                  <a:srgbClr val="000000"/>
                </a:solidFill>
                <a:latin typeface="Consolas" panose="020B0609020204030204" pitchFamily="49" charset="0"/>
              </a:rPr>
              <a:t>)</a:t>
            </a:r>
          </a:p>
          <a:p>
            <a:pPr marL="1474470" lvl="6" indent="0">
              <a:buNone/>
            </a:pPr>
            <a:r>
              <a:rPr lang="en-US" sz="2200">
                <a:solidFill>
                  <a:srgbClr val="808080"/>
                </a:solidFill>
                <a:latin typeface="Consolas" panose="020B0609020204030204" pitchFamily="49" charset="0"/>
              </a:rPr>
              <a:t>	s</a:t>
            </a:r>
            <a:r>
              <a:rPr lang="en-US" sz="2200">
                <a:solidFill>
                  <a:srgbClr val="000000"/>
                </a:solidFill>
                <a:latin typeface="Consolas" panose="020B0609020204030204" pitchFamily="49" charset="0"/>
              </a:rPr>
              <a:t>.</a:t>
            </a:r>
            <a:r>
              <a:rPr lang="en-US" sz="2200">
                <a:solidFill>
                  <a:srgbClr val="8B0000"/>
                </a:solidFill>
                <a:latin typeface="Consolas" panose="020B0609020204030204" pitchFamily="49" charset="0"/>
              </a:rPr>
              <a:t>pTail</a:t>
            </a:r>
            <a:r>
              <a:rPr lang="en-US" sz="2200">
                <a:solidFill>
                  <a:srgbClr val="000000"/>
                </a:solidFill>
                <a:latin typeface="Consolas" panose="020B0609020204030204" pitchFamily="49" charset="0"/>
              </a:rPr>
              <a:t> = </a:t>
            </a:r>
            <a:r>
              <a:rPr lang="en-US" sz="2200">
                <a:solidFill>
                  <a:srgbClr val="6F008A"/>
                </a:solidFill>
                <a:latin typeface="Consolas" panose="020B0609020204030204" pitchFamily="49" charset="0"/>
              </a:rPr>
              <a:t>NULL</a:t>
            </a:r>
            <a:r>
              <a:rPr lang="en-US" sz="2200">
                <a:solidFill>
                  <a:srgbClr val="000000"/>
                </a:solidFill>
                <a:latin typeface="Consolas" panose="020B0609020204030204" pitchFamily="49" charset="0"/>
              </a:rPr>
              <a:t>;</a:t>
            </a:r>
          </a:p>
          <a:p>
            <a:pPr marL="1474470" lvl="6" indent="0">
              <a:buNone/>
            </a:pPr>
            <a:r>
              <a:rPr lang="en-US" sz="2200">
                <a:solidFill>
                  <a:srgbClr val="0000FF"/>
                </a:solidFill>
                <a:latin typeface="Consolas" panose="020B0609020204030204" pitchFamily="49" charset="0"/>
              </a:rPr>
              <a:t>return</a:t>
            </a:r>
            <a:r>
              <a:rPr lang="en-US" sz="2200">
                <a:solidFill>
                  <a:srgbClr val="000000"/>
                </a:solidFill>
                <a:latin typeface="Consolas" panose="020B0609020204030204" pitchFamily="49" charset="0"/>
              </a:rPr>
              <a:t> 1;</a:t>
            </a:r>
          </a:p>
          <a:p>
            <a:pPr marL="994410" lvl="4" indent="0">
              <a:buNone/>
            </a:pPr>
            <a:r>
              <a:rPr lang="en-US" sz="2200">
                <a:solidFill>
                  <a:srgbClr val="000000"/>
                </a:solidFill>
                <a:latin typeface="Consolas" panose="020B0609020204030204" pitchFamily="49" charset="0"/>
              </a:rPr>
              <a:t>}</a:t>
            </a:r>
          </a:p>
          <a:p>
            <a:pPr marL="514350" lvl="2" indent="0">
              <a:buNone/>
            </a:pPr>
            <a:r>
              <a:rPr lang="en-US">
                <a:solidFill>
                  <a:srgbClr val="000000"/>
                </a:solidFill>
                <a:latin typeface="Consolas" panose="020B0609020204030204" pitchFamily="49" charset="0"/>
              </a:rPr>
              <a:t>}</a:t>
            </a:r>
          </a:p>
          <a:p>
            <a:pPr marL="514350" lvl="2" indent="0">
              <a:buNone/>
            </a:pP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0;</a:t>
            </a:r>
          </a:p>
          <a:p>
            <a:pPr marL="34290" indent="0">
              <a:buNone/>
            </a:pPr>
            <a:r>
              <a:rPr lang="en-US" sz="2200">
                <a:solidFill>
                  <a:srgbClr val="000000"/>
                </a:solidFill>
                <a:latin typeface="Consolas" panose="020B0609020204030204" pitchFamily="49" charset="0"/>
              </a:rPr>
              <a:t>}</a:t>
            </a:r>
            <a:endParaRPr lang="en-US" sz="2200"/>
          </a:p>
        </p:txBody>
      </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94</a:t>
            </a:fld>
            <a:endParaRPr lang="en-US"/>
          </a:p>
        </p:txBody>
      </p:sp>
    </p:spTree>
    <p:extLst>
      <p:ext uri="{BB962C8B-B14F-4D97-AF65-F5344CB8AC3E}">
        <p14:creationId xmlns:p14="http://schemas.microsoft.com/office/powerpoint/2010/main" val="135702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a:t>Các thao tác trên Queue</a:t>
            </a:r>
          </a:p>
        </p:txBody>
      </p:sp>
      <p:sp>
        <p:nvSpPr>
          <p:cNvPr id="271363" name="Rectangle 3"/>
          <p:cNvSpPr>
            <a:spLocks noGrp="1" noChangeArrowheads="1"/>
          </p:cNvSpPr>
          <p:nvPr>
            <p:ph idx="1"/>
          </p:nvPr>
        </p:nvSpPr>
        <p:spPr/>
        <p:txBody>
          <a:bodyPr/>
          <a:lstStyle/>
          <a:p>
            <a:r>
              <a:rPr lang="en-US"/>
              <a:t>EnQueue(O): Thêm đối tượng O vào cuối hàng đợi.</a:t>
            </a:r>
          </a:p>
          <a:p>
            <a:r>
              <a:rPr lang="en-US"/>
              <a:t>DeQueue(): Lấy đối tượng ở đầu hàng đợi</a:t>
            </a:r>
          </a:p>
          <a:p>
            <a:r>
              <a:rPr lang="en-US"/>
              <a:t>isEmpty(): Kiểm tra xem hàng đợi có rỗng hay không?</a:t>
            </a:r>
          </a:p>
          <a:p>
            <a:r>
              <a:rPr lang="en-US"/>
              <a:t>Front(): Trả về giá trị của phần tử nằm đầu hàng đợi mà không hủy nó.</a:t>
            </a:r>
          </a:p>
        </p:txBody>
      </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95</a:t>
            </a:fld>
            <a:endParaRPr lang="en-US"/>
          </a:p>
        </p:txBody>
      </p:sp>
    </p:spTree>
    <p:extLst>
      <p:ext uri="{BB962C8B-B14F-4D97-AF65-F5344CB8AC3E}">
        <p14:creationId xmlns:p14="http://schemas.microsoft.com/office/powerpoint/2010/main" val="13071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a:t>Cài đặt Queue</a:t>
            </a:r>
          </a:p>
        </p:txBody>
      </p:sp>
      <p:graphicFrame>
        <p:nvGraphicFramePr>
          <p:cNvPr id="278566" name="Object 38"/>
          <p:cNvGraphicFramePr>
            <a:graphicFrameLocks noGrp="1" noChangeAspect="1"/>
          </p:cNvGraphicFramePr>
          <p:nvPr>
            <p:ph idx="1"/>
          </p:nvPr>
        </p:nvGraphicFramePr>
        <p:xfrm>
          <a:off x="1715639" y="2358692"/>
          <a:ext cx="5287762" cy="781993"/>
        </p:xfrm>
        <a:graphic>
          <a:graphicData uri="http://schemas.openxmlformats.org/presentationml/2006/ole">
            <mc:AlternateContent xmlns:mc="http://schemas.openxmlformats.org/markup-compatibility/2006">
              <mc:Choice xmlns:v="urn:schemas-microsoft-com:vml" Requires="v">
                <p:oleObj spid="_x0000_s10244" r:id="rId3" imgW="4057271" imgH="600125" progId="">
                  <p:embed/>
                </p:oleObj>
              </mc:Choice>
              <mc:Fallback>
                <p:oleObj r:id="rId3" imgW="4057271" imgH="600125" progId="">
                  <p:embed/>
                  <p:pic>
                    <p:nvPicPr>
                      <p:cNvPr id="278566" name="Object 3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5639" y="2358692"/>
                        <a:ext cx="5287762" cy="781993"/>
                      </a:xfrm>
                      <a:prstGeom prst="rect">
                        <a:avLst/>
                      </a:prstGeom>
                      <a:noFill/>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96</a:t>
            </a:fld>
            <a:endParaRPr lang="en-US"/>
          </a:p>
        </p:txBody>
      </p:sp>
      <p:sp>
        <p:nvSpPr>
          <p:cNvPr id="278533" name="Text Box 5"/>
          <p:cNvSpPr txBox="1">
            <a:spLocks noChangeArrowheads="1"/>
          </p:cNvSpPr>
          <p:nvPr/>
        </p:nvSpPr>
        <p:spPr bwMode="auto">
          <a:xfrm>
            <a:off x="783981" y="914400"/>
            <a:ext cx="4652596" cy="490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sz="2585"/>
              <a:t>  Dùng mảng 1 chiều</a:t>
            </a:r>
          </a:p>
        </p:txBody>
      </p:sp>
      <p:sp>
        <p:nvSpPr>
          <p:cNvPr id="278534" name="Text Box 6"/>
          <p:cNvSpPr txBox="1">
            <a:spLocks noChangeArrowheads="1"/>
          </p:cNvSpPr>
          <p:nvPr/>
        </p:nvSpPr>
        <p:spPr bwMode="auto">
          <a:xfrm>
            <a:off x="783982" y="3439258"/>
            <a:ext cx="5184531" cy="490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sz="2585"/>
              <a:t>  Dùng danh sách liên kết đơn</a:t>
            </a:r>
          </a:p>
        </p:txBody>
      </p:sp>
      <p:sp>
        <p:nvSpPr>
          <p:cNvPr id="278536" name="Rectangle 8"/>
          <p:cNvSpPr>
            <a:spLocks noChangeArrowheads="1"/>
          </p:cNvSpPr>
          <p:nvPr/>
        </p:nvSpPr>
        <p:spPr bwMode="auto">
          <a:xfrm>
            <a:off x="7404590" y="4341935"/>
            <a:ext cx="225669" cy="36933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8538" name="Rectangle 10"/>
          <p:cNvSpPr>
            <a:spLocks noChangeArrowheads="1"/>
          </p:cNvSpPr>
          <p:nvPr/>
        </p:nvSpPr>
        <p:spPr bwMode="auto">
          <a:xfrm>
            <a:off x="3407020" y="4170485"/>
            <a:ext cx="131885" cy="36933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8539" name="Text Box 11"/>
          <p:cNvSpPr txBox="1">
            <a:spLocks noChangeArrowheads="1"/>
          </p:cNvSpPr>
          <p:nvPr/>
        </p:nvSpPr>
        <p:spPr bwMode="auto">
          <a:xfrm>
            <a:off x="2919047" y="4170485"/>
            <a:ext cx="485043" cy="546945"/>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54" b="1">
                <a:latin typeface="VNI-Helve" pitchFamily="2" charset="0"/>
              </a:rPr>
              <a:t>6</a:t>
            </a:r>
          </a:p>
        </p:txBody>
      </p:sp>
      <p:sp>
        <p:nvSpPr>
          <p:cNvPr id="278541" name="Rectangle 13"/>
          <p:cNvSpPr>
            <a:spLocks noChangeArrowheads="1"/>
          </p:cNvSpPr>
          <p:nvPr/>
        </p:nvSpPr>
        <p:spPr bwMode="auto">
          <a:xfrm>
            <a:off x="4359520" y="4170485"/>
            <a:ext cx="146538" cy="36933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8542" name="Text Box 14"/>
          <p:cNvSpPr txBox="1">
            <a:spLocks noChangeArrowheads="1"/>
          </p:cNvSpPr>
          <p:nvPr/>
        </p:nvSpPr>
        <p:spPr bwMode="auto">
          <a:xfrm>
            <a:off x="3831981" y="4170485"/>
            <a:ext cx="531934" cy="546945"/>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54" b="1">
                <a:latin typeface="VNI-Helve" pitchFamily="2" charset="0"/>
              </a:rPr>
              <a:t>5</a:t>
            </a:r>
          </a:p>
        </p:txBody>
      </p:sp>
      <p:grpSp>
        <p:nvGrpSpPr>
          <p:cNvPr id="278543" name="Group 15"/>
          <p:cNvGrpSpPr>
            <a:grpSpLocks/>
          </p:cNvGrpSpPr>
          <p:nvPr/>
        </p:nvGrpSpPr>
        <p:grpSpPr bwMode="auto">
          <a:xfrm>
            <a:off x="4728797" y="4170487"/>
            <a:ext cx="640373" cy="547514"/>
            <a:chOff x="4409" y="2681"/>
            <a:chExt cx="640" cy="426"/>
          </a:xfrm>
        </p:grpSpPr>
        <p:sp>
          <p:nvSpPr>
            <p:cNvPr id="278544" name="Rectangle 16"/>
            <p:cNvSpPr>
              <a:spLocks noChangeArrowheads="1"/>
            </p:cNvSpPr>
            <p:nvPr/>
          </p:nvSpPr>
          <p:spPr bwMode="auto">
            <a:xfrm>
              <a:off x="4911" y="2681"/>
              <a:ext cx="138" cy="287"/>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8545" name="Text Box 17"/>
            <p:cNvSpPr txBox="1">
              <a:spLocks noChangeArrowheads="1"/>
            </p:cNvSpPr>
            <p:nvPr/>
          </p:nvSpPr>
          <p:spPr bwMode="auto">
            <a:xfrm>
              <a:off x="4409" y="2681"/>
              <a:ext cx="508" cy="426"/>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54" b="1">
                  <a:latin typeface="VNI-Helve" pitchFamily="2" charset="0"/>
                </a:rPr>
                <a:t>1</a:t>
              </a:r>
            </a:p>
          </p:txBody>
        </p:sp>
      </p:grpSp>
      <p:grpSp>
        <p:nvGrpSpPr>
          <p:cNvPr id="278546" name="Group 18"/>
          <p:cNvGrpSpPr>
            <a:grpSpLocks/>
          </p:cNvGrpSpPr>
          <p:nvPr/>
        </p:nvGrpSpPr>
        <p:grpSpPr bwMode="auto">
          <a:xfrm>
            <a:off x="5622681" y="4170487"/>
            <a:ext cx="679938" cy="547514"/>
            <a:chOff x="5283" y="2681"/>
            <a:chExt cx="642" cy="426"/>
          </a:xfrm>
        </p:grpSpPr>
        <p:sp>
          <p:nvSpPr>
            <p:cNvPr id="278547" name="Rectangle 19"/>
            <p:cNvSpPr>
              <a:spLocks noChangeArrowheads="1"/>
            </p:cNvSpPr>
            <p:nvPr/>
          </p:nvSpPr>
          <p:spPr bwMode="auto">
            <a:xfrm>
              <a:off x="5786" y="2681"/>
              <a:ext cx="139" cy="287"/>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8548" name="Text Box 20"/>
            <p:cNvSpPr txBox="1">
              <a:spLocks noChangeArrowheads="1"/>
            </p:cNvSpPr>
            <p:nvPr/>
          </p:nvSpPr>
          <p:spPr bwMode="auto">
            <a:xfrm>
              <a:off x="5283" y="2681"/>
              <a:ext cx="510" cy="426"/>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54" b="1">
                  <a:latin typeface="VNI-Helve" pitchFamily="2" charset="0"/>
                </a:rPr>
                <a:t>8</a:t>
              </a:r>
            </a:p>
          </p:txBody>
        </p:sp>
      </p:grpSp>
      <p:grpSp>
        <p:nvGrpSpPr>
          <p:cNvPr id="278549" name="Group 21"/>
          <p:cNvGrpSpPr>
            <a:grpSpLocks/>
          </p:cNvGrpSpPr>
          <p:nvPr/>
        </p:nvGrpSpPr>
        <p:grpSpPr bwMode="auto">
          <a:xfrm>
            <a:off x="6525358" y="4170487"/>
            <a:ext cx="649165" cy="547514"/>
            <a:chOff x="6167" y="2681"/>
            <a:chExt cx="640" cy="426"/>
          </a:xfrm>
        </p:grpSpPr>
        <p:sp>
          <p:nvSpPr>
            <p:cNvPr id="278550" name="Rectangle 22"/>
            <p:cNvSpPr>
              <a:spLocks noChangeArrowheads="1"/>
            </p:cNvSpPr>
            <p:nvPr/>
          </p:nvSpPr>
          <p:spPr bwMode="auto">
            <a:xfrm>
              <a:off x="6669" y="2681"/>
              <a:ext cx="138" cy="287"/>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8551" name="Text Box 23"/>
            <p:cNvSpPr txBox="1">
              <a:spLocks noChangeArrowheads="1"/>
            </p:cNvSpPr>
            <p:nvPr/>
          </p:nvSpPr>
          <p:spPr bwMode="auto">
            <a:xfrm>
              <a:off x="6167" y="2681"/>
              <a:ext cx="506" cy="426"/>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54" b="1">
                  <a:latin typeface="VNI-Helve" pitchFamily="2" charset="0"/>
                </a:rPr>
                <a:t>2</a:t>
              </a:r>
            </a:p>
          </p:txBody>
        </p:sp>
      </p:grpSp>
      <p:sp>
        <p:nvSpPr>
          <p:cNvPr id="278552" name="Line 24"/>
          <p:cNvSpPr>
            <a:spLocks noChangeShapeType="1"/>
          </p:cNvSpPr>
          <p:nvPr/>
        </p:nvSpPr>
        <p:spPr bwMode="auto">
          <a:xfrm>
            <a:off x="4412274" y="4425462"/>
            <a:ext cx="315057" cy="10258"/>
          </a:xfrm>
          <a:prstGeom prst="line">
            <a:avLst/>
          </a:prstGeom>
          <a:noFill/>
          <a:ln w="952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8553" name="Line 25"/>
          <p:cNvSpPr>
            <a:spLocks noChangeShapeType="1"/>
          </p:cNvSpPr>
          <p:nvPr/>
        </p:nvSpPr>
        <p:spPr bwMode="auto">
          <a:xfrm>
            <a:off x="5306159" y="4435720"/>
            <a:ext cx="319454" cy="0"/>
          </a:xfrm>
          <a:prstGeom prst="line">
            <a:avLst/>
          </a:prstGeom>
          <a:noFill/>
          <a:ln w="952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8554" name="Line 26"/>
          <p:cNvSpPr>
            <a:spLocks noChangeShapeType="1"/>
          </p:cNvSpPr>
          <p:nvPr/>
        </p:nvSpPr>
        <p:spPr bwMode="auto">
          <a:xfrm>
            <a:off x="6211766" y="4435720"/>
            <a:ext cx="319454" cy="0"/>
          </a:xfrm>
          <a:prstGeom prst="line">
            <a:avLst/>
          </a:prstGeom>
          <a:noFill/>
          <a:ln w="952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8555" name="Line 27"/>
          <p:cNvSpPr>
            <a:spLocks noChangeShapeType="1"/>
          </p:cNvSpPr>
          <p:nvPr/>
        </p:nvSpPr>
        <p:spPr bwMode="auto">
          <a:xfrm>
            <a:off x="7117374" y="4454769"/>
            <a:ext cx="319454" cy="0"/>
          </a:xfrm>
          <a:prstGeom prst="line">
            <a:avLst/>
          </a:prstGeom>
          <a:noFill/>
          <a:ln w="952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nvGrpSpPr>
          <p:cNvPr id="278556" name="Group 28"/>
          <p:cNvGrpSpPr>
            <a:grpSpLocks/>
          </p:cNvGrpSpPr>
          <p:nvPr/>
        </p:nvGrpSpPr>
        <p:grpSpPr bwMode="auto">
          <a:xfrm>
            <a:off x="2013439" y="4170487"/>
            <a:ext cx="653562" cy="547514"/>
            <a:chOff x="2640" y="2681"/>
            <a:chExt cx="648" cy="426"/>
          </a:xfrm>
        </p:grpSpPr>
        <p:sp>
          <p:nvSpPr>
            <p:cNvPr id="278557" name="Rectangle 29"/>
            <p:cNvSpPr>
              <a:spLocks noChangeArrowheads="1"/>
            </p:cNvSpPr>
            <p:nvPr/>
          </p:nvSpPr>
          <p:spPr bwMode="auto">
            <a:xfrm>
              <a:off x="3150" y="2681"/>
              <a:ext cx="138" cy="287"/>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8558" name="Text Box 30"/>
            <p:cNvSpPr txBox="1">
              <a:spLocks noChangeArrowheads="1"/>
            </p:cNvSpPr>
            <p:nvPr/>
          </p:nvSpPr>
          <p:spPr bwMode="auto">
            <a:xfrm>
              <a:off x="2640" y="2681"/>
              <a:ext cx="507" cy="426"/>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54" b="1">
                  <a:latin typeface="VNI-Helve" pitchFamily="2" charset="0"/>
                </a:rPr>
                <a:t>4</a:t>
              </a:r>
            </a:p>
          </p:txBody>
        </p:sp>
      </p:grpSp>
      <p:sp>
        <p:nvSpPr>
          <p:cNvPr id="278559" name="Line 31"/>
          <p:cNvSpPr>
            <a:spLocks noChangeShapeType="1"/>
          </p:cNvSpPr>
          <p:nvPr/>
        </p:nvSpPr>
        <p:spPr bwMode="auto">
          <a:xfrm>
            <a:off x="3503735" y="4435720"/>
            <a:ext cx="319454" cy="0"/>
          </a:xfrm>
          <a:prstGeom prst="line">
            <a:avLst/>
          </a:prstGeom>
          <a:noFill/>
          <a:ln w="952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8560" name="Line 32"/>
          <p:cNvSpPr>
            <a:spLocks noChangeShapeType="1"/>
          </p:cNvSpPr>
          <p:nvPr/>
        </p:nvSpPr>
        <p:spPr bwMode="auto">
          <a:xfrm>
            <a:off x="2598128" y="4435720"/>
            <a:ext cx="319454" cy="0"/>
          </a:xfrm>
          <a:prstGeom prst="line">
            <a:avLst/>
          </a:prstGeom>
          <a:noFill/>
          <a:ln w="952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8561" name="Text Box 33"/>
          <p:cNvSpPr txBox="1">
            <a:spLocks noChangeArrowheads="1"/>
          </p:cNvSpPr>
          <p:nvPr/>
        </p:nvSpPr>
        <p:spPr bwMode="auto">
          <a:xfrm>
            <a:off x="1513743" y="5234354"/>
            <a:ext cx="1005403" cy="546945"/>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762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954" b="1">
                <a:latin typeface="VNI-Times" pitchFamily="2" charset="0"/>
              </a:rPr>
              <a:t>Head</a:t>
            </a:r>
          </a:p>
        </p:txBody>
      </p:sp>
      <p:sp>
        <p:nvSpPr>
          <p:cNvPr id="278562" name="Line 34"/>
          <p:cNvSpPr>
            <a:spLocks noChangeShapeType="1"/>
          </p:cNvSpPr>
          <p:nvPr/>
        </p:nvSpPr>
        <p:spPr bwMode="auto">
          <a:xfrm flipV="1">
            <a:off x="2113085" y="4702420"/>
            <a:ext cx="0" cy="531934"/>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8563" name="Text Box 35"/>
          <p:cNvSpPr txBox="1">
            <a:spLocks noChangeArrowheads="1"/>
          </p:cNvSpPr>
          <p:nvPr/>
        </p:nvSpPr>
        <p:spPr bwMode="auto">
          <a:xfrm>
            <a:off x="3538905" y="1659871"/>
            <a:ext cx="2526323" cy="774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215" b="1">
                <a:solidFill>
                  <a:srgbClr val="080808"/>
                </a:solidFill>
              </a:rPr>
              <a:t>Data	Q[N];</a:t>
            </a:r>
          </a:p>
          <a:p>
            <a:r>
              <a:rPr lang="en-US" sz="2215" b="1">
                <a:solidFill>
                  <a:srgbClr val="080808"/>
                </a:solidFill>
              </a:rPr>
              <a:t>int	font, rear;</a:t>
            </a:r>
            <a:endParaRPr lang="en-US" sz="2215"/>
          </a:p>
        </p:txBody>
      </p:sp>
      <p:sp>
        <p:nvSpPr>
          <p:cNvPr id="278564" name="Text Box 36"/>
          <p:cNvSpPr txBox="1">
            <a:spLocks noChangeArrowheads="1"/>
          </p:cNvSpPr>
          <p:nvPr/>
        </p:nvSpPr>
        <p:spPr bwMode="auto">
          <a:xfrm>
            <a:off x="3641481" y="5101004"/>
            <a:ext cx="1727688"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215" b="1"/>
              <a:t>List Q</a:t>
            </a:r>
          </a:p>
        </p:txBody>
      </p:sp>
      <p:sp>
        <p:nvSpPr>
          <p:cNvPr id="278565" name="Text Box 37"/>
          <p:cNvSpPr txBox="1">
            <a:spLocks noChangeArrowheads="1"/>
          </p:cNvSpPr>
          <p:nvPr/>
        </p:nvSpPr>
        <p:spPr bwMode="auto">
          <a:xfrm>
            <a:off x="783981" y="5737760"/>
            <a:ext cx="69781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spcBef>
                <a:spcPct val="50000"/>
              </a:spcBef>
              <a:buFont typeface="Arial" panose="020B0604020202020204" pitchFamily="34" charset="0"/>
              <a:buChar char="•"/>
            </a:pPr>
            <a:r>
              <a:rPr lang="en-US" sz="2400">
                <a:latin typeface="Tahoma" panose="020B0604030504040204" pitchFamily="34" charset="0"/>
                <a:ea typeface="Tahoma" panose="020B0604030504040204" pitchFamily="34" charset="0"/>
                <a:cs typeface="Tahoma" panose="020B0604030504040204" pitchFamily="34" charset="0"/>
              </a:rPr>
              <a:t>Chú ý: </a:t>
            </a:r>
            <a:r>
              <a:rPr lang="en-US" sz="2400" b="1">
                <a:latin typeface="Tahoma" panose="020B0604030504040204" pitchFamily="34" charset="0"/>
                <a:ea typeface="Tahoma" panose="020B0604030504040204" pitchFamily="34" charset="0"/>
                <a:cs typeface="Tahoma" panose="020B0604030504040204" pitchFamily="34" charset="0"/>
              </a:rPr>
              <a:t>Thêm và hủy Khác phía</a:t>
            </a:r>
          </a:p>
        </p:txBody>
      </p:sp>
      <p:sp>
        <p:nvSpPr>
          <p:cNvPr id="278568" name="Text Box 40"/>
          <p:cNvSpPr txBox="1">
            <a:spLocks noChangeArrowheads="1"/>
          </p:cNvSpPr>
          <p:nvPr/>
        </p:nvSpPr>
        <p:spPr bwMode="auto">
          <a:xfrm>
            <a:off x="6100397" y="5234354"/>
            <a:ext cx="717056" cy="546945"/>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762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954" b="1">
                <a:latin typeface="VNI-Times" pitchFamily="2" charset="0"/>
              </a:rPr>
              <a:t>Tail</a:t>
            </a:r>
          </a:p>
        </p:txBody>
      </p:sp>
      <p:sp>
        <p:nvSpPr>
          <p:cNvPr id="278569" name="Line 41"/>
          <p:cNvSpPr>
            <a:spLocks noChangeShapeType="1"/>
          </p:cNvSpPr>
          <p:nvPr/>
        </p:nvSpPr>
        <p:spPr bwMode="auto">
          <a:xfrm flipV="1">
            <a:off x="6699738" y="4702420"/>
            <a:ext cx="0" cy="531934"/>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extLst>
      <p:ext uri="{BB962C8B-B14F-4D97-AF65-F5344CB8AC3E}">
        <p14:creationId xmlns:p14="http://schemas.microsoft.com/office/powerpoint/2010/main" val="1392202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a:t>Cài đặt Queue bằng mảng 1 chiều</a:t>
            </a:r>
          </a:p>
        </p:txBody>
      </p:sp>
      <p:sp>
        <p:nvSpPr>
          <p:cNvPr id="280579" name="Rectangle 3"/>
          <p:cNvSpPr>
            <a:spLocks noGrp="1" noChangeArrowheads="1"/>
          </p:cNvSpPr>
          <p:nvPr>
            <p:ph idx="1"/>
          </p:nvPr>
        </p:nvSpPr>
        <p:spPr/>
        <p:txBody>
          <a:bodyPr>
            <a:normAutofit/>
          </a:bodyPr>
          <a:lstStyle/>
          <a:p>
            <a:pPr>
              <a:lnSpc>
                <a:spcPct val="90000"/>
              </a:lnSpc>
            </a:pPr>
            <a:r>
              <a:rPr lang="en-US" sz="2400" i="1"/>
              <a:t>Cấu trúc dữ liệu:</a:t>
            </a:r>
          </a:p>
          <a:p>
            <a:pPr marL="34290" indent="0">
              <a:buNone/>
            </a:pPr>
            <a:r>
              <a:rPr lang="en-US" sz="2400">
                <a:solidFill>
                  <a:srgbClr val="0000FF"/>
                </a:solidFill>
                <a:latin typeface="Consolas" panose="020B0609020204030204" pitchFamily="49" charset="0"/>
              </a:rPr>
              <a:t>typedef</a:t>
            </a:r>
            <a:r>
              <a:rPr lang="en-US" sz="2400">
                <a:solidFill>
                  <a:srgbClr val="000000"/>
                </a:solidFill>
                <a:latin typeface="Consolas" panose="020B0609020204030204" pitchFamily="49" charset="0"/>
              </a:rPr>
              <a:t> </a:t>
            </a:r>
            <a:r>
              <a:rPr lang="en-US" sz="2400">
                <a:solidFill>
                  <a:srgbClr val="0000FF"/>
                </a:solidFill>
                <a:latin typeface="Consolas" panose="020B0609020204030204" pitchFamily="49" charset="0"/>
              </a:rPr>
              <a:t>struct</a:t>
            </a:r>
            <a:r>
              <a:rPr lang="en-US" sz="2400">
                <a:solidFill>
                  <a:srgbClr val="000000"/>
                </a:solidFill>
                <a:latin typeface="Consolas" panose="020B0609020204030204" pitchFamily="49" charset="0"/>
              </a:rPr>
              <a:t> </a:t>
            </a:r>
            <a:r>
              <a:rPr lang="en-US" sz="2400">
                <a:solidFill>
                  <a:srgbClr val="008B8B"/>
                </a:solidFill>
                <a:latin typeface="Consolas" panose="020B0609020204030204" pitchFamily="49" charset="0"/>
              </a:rPr>
              <a:t>tagQueue</a:t>
            </a:r>
            <a:r>
              <a:rPr lang="en-US" sz="2400">
                <a:solidFill>
                  <a:srgbClr val="000000"/>
                </a:solidFill>
                <a:latin typeface="Consolas" panose="020B0609020204030204" pitchFamily="49" charset="0"/>
              </a:rPr>
              <a:t> {</a:t>
            </a:r>
          </a:p>
          <a:p>
            <a:pPr marL="514350" lvl="2" indent="0">
              <a:buNone/>
            </a:pPr>
            <a:r>
              <a:rPr lang="en-US" sz="2400">
                <a:solidFill>
                  <a:srgbClr val="0000FF"/>
                </a:solidFill>
                <a:latin typeface="Consolas" panose="020B0609020204030204" pitchFamily="49" charset="0"/>
              </a:rPr>
              <a:t>int</a:t>
            </a:r>
            <a:r>
              <a:rPr lang="en-US" sz="2400">
                <a:solidFill>
                  <a:srgbClr val="000000"/>
                </a:solidFill>
                <a:latin typeface="Consolas" panose="020B0609020204030204" pitchFamily="49" charset="0"/>
              </a:rPr>
              <a:t> </a:t>
            </a:r>
            <a:r>
              <a:rPr lang="en-US" sz="2400">
                <a:solidFill>
                  <a:srgbClr val="8B0000"/>
                </a:solidFill>
                <a:latin typeface="Consolas" panose="020B0609020204030204" pitchFamily="49" charset="0"/>
              </a:rPr>
              <a:t>a</a:t>
            </a:r>
            <a:r>
              <a:rPr lang="en-US" sz="2400">
                <a:solidFill>
                  <a:srgbClr val="000000"/>
                </a:solidFill>
                <a:latin typeface="Consolas" panose="020B0609020204030204" pitchFamily="49" charset="0"/>
              </a:rPr>
              <a:t>[MAX];</a:t>
            </a:r>
          </a:p>
          <a:p>
            <a:pPr marL="514350" lvl="2" indent="0">
              <a:buNone/>
            </a:pPr>
            <a:r>
              <a:rPr lang="en-US" sz="2400">
                <a:solidFill>
                  <a:srgbClr val="0000FF"/>
                </a:solidFill>
                <a:latin typeface="Consolas" panose="020B0609020204030204" pitchFamily="49" charset="0"/>
              </a:rPr>
              <a:t>int</a:t>
            </a:r>
            <a:r>
              <a:rPr lang="en-US" sz="2400">
                <a:solidFill>
                  <a:srgbClr val="000000"/>
                </a:solidFill>
                <a:latin typeface="Consolas" panose="020B0609020204030204" pitchFamily="49" charset="0"/>
              </a:rPr>
              <a:t> </a:t>
            </a:r>
            <a:r>
              <a:rPr lang="en-US" sz="2400">
                <a:solidFill>
                  <a:srgbClr val="8B0000"/>
                </a:solidFill>
                <a:latin typeface="Consolas" panose="020B0609020204030204" pitchFamily="49" charset="0"/>
              </a:rPr>
              <a:t>Front</a:t>
            </a:r>
            <a:r>
              <a:rPr lang="en-US" sz="2400">
                <a:solidFill>
                  <a:srgbClr val="000000"/>
                </a:solidFill>
                <a:latin typeface="Consolas" panose="020B0609020204030204" pitchFamily="49" charset="0"/>
              </a:rPr>
              <a:t>; </a:t>
            </a:r>
            <a:r>
              <a:rPr lang="en-US" sz="2400">
                <a:solidFill>
                  <a:srgbClr val="008000"/>
                </a:solidFill>
                <a:latin typeface="Consolas" panose="020B0609020204030204" pitchFamily="49" charset="0"/>
              </a:rPr>
              <a:t>//chỉ số của phần tử đầu trong Queue</a:t>
            </a:r>
            <a:endParaRPr lang="en-US" sz="2400">
              <a:solidFill>
                <a:srgbClr val="000000"/>
              </a:solidFill>
              <a:latin typeface="Consolas" panose="020B0609020204030204" pitchFamily="49" charset="0"/>
            </a:endParaRPr>
          </a:p>
          <a:p>
            <a:pPr marL="514350" lvl="2" indent="0">
              <a:buNone/>
            </a:pPr>
            <a:r>
              <a:rPr lang="en-US" sz="2400">
                <a:solidFill>
                  <a:srgbClr val="0000FF"/>
                </a:solidFill>
                <a:latin typeface="Consolas" panose="020B0609020204030204" pitchFamily="49" charset="0"/>
              </a:rPr>
              <a:t>int</a:t>
            </a:r>
            <a:r>
              <a:rPr lang="en-US" sz="2400">
                <a:solidFill>
                  <a:srgbClr val="000000"/>
                </a:solidFill>
                <a:latin typeface="Consolas" panose="020B0609020204030204" pitchFamily="49" charset="0"/>
              </a:rPr>
              <a:t> </a:t>
            </a:r>
            <a:r>
              <a:rPr lang="en-US" sz="2400">
                <a:solidFill>
                  <a:srgbClr val="8B0000"/>
                </a:solidFill>
                <a:latin typeface="Consolas" panose="020B0609020204030204" pitchFamily="49" charset="0"/>
              </a:rPr>
              <a:t>Rear</a:t>
            </a:r>
            <a:r>
              <a:rPr lang="en-US" sz="2400">
                <a:solidFill>
                  <a:srgbClr val="000000"/>
                </a:solidFill>
                <a:latin typeface="Consolas" panose="020B0609020204030204" pitchFamily="49" charset="0"/>
              </a:rPr>
              <a:t>; </a:t>
            </a:r>
            <a:r>
              <a:rPr lang="en-US" sz="2400">
                <a:solidFill>
                  <a:srgbClr val="008000"/>
                </a:solidFill>
                <a:latin typeface="Consolas" panose="020B0609020204030204" pitchFamily="49" charset="0"/>
              </a:rPr>
              <a:t>//chỉ số của phần tử cuối trong Queue</a:t>
            </a:r>
            <a:endParaRPr lang="en-US" sz="2400">
              <a:solidFill>
                <a:srgbClr val="000000"/>
              </a:solidFill>
              <a:latin typeface="Consolas" panose="020B0609020204030204" pitchFamily="49" charset="0"/>
            </a:endParaRPr>
          </a:p>
          <a:p>
            <a:pPr marL="34290" indent="0">
              <a:buNone/>
            </a:pPr>
            <a:r>
              <a:rPr lang="en-US" sz="2400">
                <a:solidFill>
                  <a:srgbClr val="000000"/>
                </a:solidFill>
                <a:latin typeface="Consolas" panose="020B0609020204030204" pitchFamily="49" charset="0"/>
              </a:rPr>
              <a:t>} </a:t>
            </a:r>
            <a:r>
              <a:rPr lang="en-US" sz="2400">
                <a:solidFill>
                  <a:srgbClr val="008B8B"/>
                </a:solidFill>
                <a:latin typeface="Consolas" panose="020B0609020204030204" pitchFamily="49" charset="0"/>
              </a:rPr>
              <a:t>Queue</a:t>
            </a:r>
            <a:r>
              <a:rPr lang="en-US" sz="2400">
                <a:solidFill>
                  <a:srgbClr val="000000"/>
                </a:solidFill>
                <a:latin typeface="Consolas" panose="020B0609020204030204" pitchFamily="49" charset="0"/>
              </a:rPr>
              <a:t>;</a:t>
            </a:r>
          </a:p>
          <a:p>
            <a:pPr marL="34290" indent="0">
              <a:buNone/>
            </a:pPr>
            <a:endParaRPr lang="en-US" sz="2400" i="1"/>
          </a:p>
          <a:p>
            <a:pPr>
              <a:lnSpc>
                <a:spcPct val="90000"/>
              </a:lnSpc>
            </a:pPr>
            <a:r>
              <a:rPr lang="en-US" sz="2400" i="1"/>
              <a:t>Khởi tạo Queue rỗng</a:t>
            </a:r>
          </a:p>
          <a:p>
            <a:pPr marL="34290" indent="0">
              <a:buNone/>
            </a:pPr>
            <a:r>
              <a:rPr lang="en-US" sz="2400">
                <a:solidFill>
                  <a:srgbClr val="0000FF"/>
                </a:solidFill>
                <a:latin typeface="Consolas" panose="020B0609020204030204" pitchFamily="49" charset="0"/>
              </a:rPr>
              <a:t>void</a:t>
            </a:r>
            <a:r>
              <a:rPr lang="en-US" sz="2400">
                <a:solidFill>
                  <a:srgbClr val="000000"/>
                </a:solidFill>
                <a:latin typeface="Consolas" panose="020B0609020204030204" pitchFamily="49" charset="0"/>
              </a:rPr>
              <a:t> </a:t>
            </a:r>
            <a:r>
              <a:rPr lang="en-US" sz="2400">
                <a:solidFill>
                  <a:srgbClr val="483D8B"/>
                </a:solidFill>
                <a:latin typeface="Consolas" panose="020B0609020204030204" pitchFamily="49" charset="0"/>
              </a:rPr>
              <a:t>CreateQueue</a:t>
            </a:r>
            <a:r>
              <a:rPr lang="en-US" sz="2400">
                <a:solidFill>
                  <a:srgbClr val="000000"/>
                </a:solidFill>
                <a:latin typeface="Consolas" panose="020B0609020204030204" pitchFamily="49" charset="0"/>
              </a:rPr>
              <a:t>(</a:t>
            </a:r>
            <a:r>
              <a:rPr lang="en-US" sz="2400">
                <a:solidFill>
                  <a:srgbClr val="008B8B"/>
                </a:solidFill>
                <a:latin typeface="Consolas" panose="020B0609020204030204" pitchFamily="49" charset="0"/>
              </a:rPr>
              <a:t>Queue</a:t>
            </a:r>
            <a:r>
              <a:rPr lang="en-US" sz="2400">
                <a:solidFill>
                  <a:srgbClr val="000000"/>
                </a:solidFill>
                <a:latin typeface="Consolas" panose="020B0609020204030204" pitchFamily="49" charset="0"/>
              </a:rPr>
              <a:t> &amp;</a:t>
            </a:r>
            <a:r>
              <a:rPr lang="en-US" sz="2400">
                <a:solidFill>
                  <a:srgbClr val="808080"/>
                </a:solidFill>
                <a:latin typeface="Consolas" panose="020B0609020204030204" pitchFamily="49" charset="0"/>
              </a:rPr>
              <a:t>q</a:t>
            </a:r>
            <a:r>
              <a:rPr lang="en-US" sz="2400">
                <a:solidFill>
                  <a:srgbClr val="000000"/>
                </a:solidFill>
                <a:latin typeface="Consolas" panose="020B0609020204030204" pitchFamily="49" charset="0"/>
              </a:rPr>
              <a:t>) {</a:t>
            </a:r>
          </a:p>
          <a:p>
            <a:pPr marL="514350" lvl="2" indent="0">
              <a:buNone/>
            </a:pPr>
            <a:r>
              <a:rPr lang="en-US" sz="2400">
                <a:solidFill>
                  <a:srgbClr val="808080"/>
                </a:solidFill>
                <a:latin typeface="Consolas" panose="020B0609020204030204" pitchFamily="49" charset="0"/>
              </a:rPr>
              <a:t>q</a:t>
            </a:r>
            <a:r>
              <a:rPr lang="en-US" sz="2400">
                <a:solidFill>
                  <a:srgbClr val="000000"/>
                </a:solidFill>
                <a:latin typeface="Consolas" panose="020B0609020204030204" pitchFamily="49" charset="0"/>
              </a:rPr>
              <a:t>.</a:t>
            </a:r>
            <a:r>
              <a:rPr lang="en-US" sz="2400">
                <a:solidFill>
                  <a:srgbClr val="8B0000"/>
                </a:solidFill>
                <a:latin typeface="Consolas" panose="020B0609020204030204" pitchFamily="49" charset="0"/>
              </a:rPr>
              <a:t>Front</a:t>
            </a:r>
            <a:r>
              <a:rPr lang="en-US" sz="2400">
                <a:solidFill>
                  <a:srgbClr val="000000"/>
                </a:solidFill>
                <a:latin typeface="Consolas" panose="020B0609020204030204" pitchFamily="49" charset="0"/>
              </a:rPr>
              <a:t> = -1;</a:t>
            </a:r>
          </a:p>
          <a:p>
            <a:pPr marL="514350" lvl="2" indent="0">
              <a:buNone/>
            </a:pPr>
            <a:r>
              <a:rPr lang="en-US" sz="2400">
                <a:solidFill>
                  <a:srgbClr val="808080"/>
                </a:solidFill>
                <a:latin typeface="Consolas" panose="020B0609020204030204" pitchFamily="49" charset="0"/>
              </a:rPr>
              <a:t>q</a:t>
            </a:r>
            <a:r>
              <a:rPr lang="en-US" sz="2400">
                <a:solidFill>
                  <a:srgbClr val="000000"/>
                </a:solidFill>
                <a:latin typeface="Consolas" panose="020B0609020204030204" pitchFamily="49" charset="0"/>
              </a:rPr>
              <a:t>.</a:t>
            </a:r>
            <a:r>
              <a:rPr lang="en-US" sz="2400">
                <a:solidFill>
                  <a:srgbClr val="8B0000"/>
                </a:solidFill>
                <a:latin typeface="Consolas" panose="020B0609020204030204" pitchFamily="49" charset="0"/>
              </a:rPr>
              <a:t>Rear</a:t>
            </a:r>
            <a:r>
              <a:rPr lang="en-US" sz="2400">
                <a:solidFill>
                  <a:srgbClr val="000000"/>
                </a:solidFill>
                <a:latin typeface="Consolas" panose="020B0609020204030204" pitchFamily="49" charset="0"/>
              </a:rPr>
              <a:t> = -1;</a:t>
            </a:r>
          </a:p>
          <a:p>
            <a:pPr marL="34290" indent="0">
              <a:buNone/>
            </a:pPr>
            <a:r>
              <a:rPr lang="en-US" sz="2400">
                <a:solidFill>
                  <a:srgbClr val="000000"/>
                </a:solidFill>
                <a:latin typeface="Consolas" panose="020B0609020204030204" pitchFamily="49" charset="0"/>
              </a:rPr>
              <a:t>}</a:t>
            </a:r>
            <a:endParaRPr lang="en-US" sz="2400"/>
          </a:p>
        </p:txBody>
      </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97</a:t>
            </a:fld>
            <a:endParaRPr lang="en-US"/>
          </a:p>
        </p:txBody>
      </p:sp>
    </p:spTree>
    <p:extLst>
      <p:ext uri="{BB962C8B-B14F-4D97-AF65-F5344CB8AC3E}">
        <p14:creationId xmlns:p14="http://schemas.microsoft.com/office/powerpoint/2010/main" val="1755745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err="1"/>
              <a:t>Kiểm</a:t>
            </a:r>
            <a:r>
              <a:rPr lang="en-US"/>
              <a:t> </a:t>
            </a:r>
            <a:r>
              <a:rPr lang="en-US" err="1"/>
              <a:t>tra</a:t>
            </a:r>
            <a:r>
              <a:rPr lang="en-US"/>
              <a:t> </a:t>
            </a:r>
            <a:r>
              <a:rPr lang="en-US" err="1"/>
              <a:t>tính</a:t>
            </a:r>
            <a:r>
              <a:rPr lang="en-US"/>
              <a:t> </a:t>
            </a:r>
            <a:r>
              <a:rPr lang="en-US" err="1"/>
              <a:t>rỗng</a:t>
            </a:r>
            <a:r>
              <a:rPr lang="en-US"/>
              <a:t> </a:t>
            </a:r>
            <a:r>
              <a:rPr lang="en-US" err="1"/>
              <a:t>và</a:t>
            </a:r>
            <a:r>
              <a:rPr lang="en-US"/>
              <a:t> </a:t>
            </a:r>
            <a:r>
              <a:rPr lang="en-US" err="1"/>
              <a:t>đầy</a:t>
            </a:r>
            <a:r>
              <a:rPr lang="en-US"/>
              <a:t> </a:t>
            </a:r>
            <a:r>
              <a:rPr lang="en-US" err="1"/>
              <a:t>của</a:t>
            </a:r>
            <a:r>
              <a:rPr lang="en-US"/>
              <a:t> Queue</a:t>
            </a:r>
          </a:p>
        </p:txBody>
      </p:sp>
      <p:sp>
        <p:nvSpPr>
          <p:cNvPr id="275459" name="Rectangle 3"/>
          <p:cNvSpPr>
            <a:spLocks noGrp="1" noChangeArrowheads="1"/>
          </p:cNvSpPr>
          <p:nvPr>
            <p:ph idx="1"/>
          </p:nvPr>
        </p:nvSpPr>
        <p:spPr/>
        <p:txBody>
          <a:bodyPr>
            <a:normAutofit/>
          </a:bodyPr>
          <a:lstStyle/>
          <a:p>
            <a:pPr marL="34290" indent="0">
              <a:buNone/>
            </a:pPr>
            <a:r>
              <a:rPr lang="en-US" sz="2200">
                <a:solidFill>
                  <a:srgbClr val="0000FF"/>
                </a:solidFill>
                <a:latin typeface="Consolas" panose="020B0609020204030204" pitchFamily="49" charset="0"/>
              </a:rPr>
              <a:t>bool</a:t>
            </a:r>
            <a:r>
              <a:rPr lang="en-US" sz="2200">
                <a:solidFill>
                  <a:srgbClr val="000000"/>
                </a:solidFill>
                <a:latin typeface="Consolas" panose="020B0609020204030204" pitchFamily="49" charset="0"/>
              </a:rPr>
              <a:t> </a:t>
            </a:r>
            <a:r>
              <a:rPr lang="en-US" sz="2200">
                <a:solidFill>
                  <a:srgbClr val="483D8B"/>
                </a:solidFill>
                <a:latin typeface="Consolas" panose="020B0609020204030204" pitchFamily="49" charset="0"/>
              </a:rPr>
              <a:t>isEmpty</a:t>
            </a:r>
            <a:r>
              <a:rPr lang="en-US" sz="2200">
                <a:solidFill>
                  <a:srgbClr val="000000"/>
                </a:solidFill>
                <a:latin typeface="Consolas" panose="020B0609020204030204" pitchFamily="49" charset="0"/>
              </a:rPr>
              <a:t>(</a:t>
            </a:r>
            <a:r>
              <a:rPr lang="en-US" sz="2200">
                <a:solidFill>
                  <a:srgbClr val="008B8B"/>
                </a:solidFill>
                <a:latin typeface="Consolas" panose="020B0609020204030204" pitchFamily="49" charset="0"/>
              </a:rPr>
              <a:t>Queue</a:t>
            </a:r>
            <a:r>
              <a:rPr lang="en-US" sz="2200">
                <a:solidFill>
                  <a:srgbClr val="000000"/>
                </a:solidFill>
                <a:latin typeface="Consolas" panose="020B0609020204030204" pitchFamily="49" charset="0"/>
              </a:rPr>
              <a:t> </a:t>
            </a:r>
            <a:r>
              <a:rPr lang="en-US" sz="2200">
                <a:solidFill>
                  <a:srgbClr val="808080"/>
                </a:solidFill>
                <a:latin typeface="Consolas" panose="020B0609020204030204" pitchFamily="49" charset="0"/>
              </a:rPr>
              <a:t>q</a:t>
            </a:r>
            <a:r>
              <a:rPr lang="en-US" sz="2200">
                <a:solidFill>
                  <a:srgbClr val="000000"/>
                </a:solidFill>
                <a:latin typeface="Consolas" panose="020B0609020204030204" pitchFamily="49" charset="0"/>
              </a:rPr>
              <a:t>) { </a:t>
            </a:r>
            <a:r>
              <a:rPr lang="en-US" sz="2200">
                <a:solidFill>
                  <a:srgbClr val="008000"/>
                </a:solidFill>
                <a:latin typeface="Consolas" panose="020B0609020204030204" pitchFamily="49" charset="0"/>
              </a:rPr>
              <a:t>// Queue có rỗng? </a:t>
            </a:r>
            <a:endParaRPr lang="en-US" sz="2200">
              <a:solidFill>
                <a:srgbClr val="000000"/>
              </a:solidFill>
              <a:latin typeface="Consolas" panose="020B0609020204030204" pitchFamily="49" charset="0"/>
            </a:endParaRPr>
          </a:p>
          <a:p>
            <a:pPr marL="274320" lvl="1" indent="0">
              <a:buNone/>
            </a:pP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q</a:t>
            </a:r>
            <a:r>
              <a:rPr lang="en-US">
                <a:solidFill>
                  <a:srgbClr val="000000"/>
                </a:solidFill>
                <a:latin typeface="Consolas" panose="020B0609020204030204" pitchFamily="49" charset="0"/>
              </a:rPr>
              <a:t>.</a:t>
            </a:r>
            <a:r>
              <a:rPr lang="en-US">
                <a:solidFill>
                  <a:srgbClr val="8B0000"/>
                </a:solidFill>
                <a:latin typeface="Consolas" panose="020B0609020204030204" pitchFamily="49" charset="0"/>
              </a:rPr>
              <a:t>Front</a:t>
            </a:r>
            <a:r>
              <a:rPr lang="en-US">
                <a:solidFill>
                  <a:srgbClr val="000000"/>
                </a:solidFill>
                <a:latin typeface="Consolas" panose="020B0609020204030204" pitchFamily="49" charset="0"/>
              </a:rPr>
              <a:t> == -1)</a:t>
            </a:r>
          </a:p>
          <a:p>
            <a:pPr marL="274320" lvl="1" indent="0">
              <a:buNone/>
            </a:pPr>
            <a:r>
              <a:rPr lang="en-US">
                <a:solidFill>
                  <a:srgbClr val="0000FF"/>
                </a:solidFill>
                <a:latin typeface="Consolas" panose="020B0609020204030204" pitchFamily="49" charset="0"/>
              </a:rPr>
              <a:t>	return</a:t>
            </a:r>
            <a:r>
              <a:rPr lang="en-US">
                <a:solidFill>
                  <a:srgbClr val="000000"/>
                </a:solidFill>
                <a:latin typeface="Consolas" panose="020B0609020204030204" pitchFamily="49" charset="0"/>
              </a:rPr>
              <a:t> 1;</a:t>
            </a:r>
          </a:p>
          <a:p>
            <a:pPr marL="274320" lvl="1" indent="0">
              <a:buNone/>
            </a:pP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0;</a:t>
            </a:r>
          </a:p>
          <a:p>
            <a:pPr marL="34290" indent="0">
              <a:buNone/>
            </a:pPr>
            <a:r>
              <a:rPr lang="en-US" sz="2200">
                <a:solidFill>
                  <a:srgbClr val="000000"/>
                </a:solidFill>
                <a:latin typeface="Consolas" panose="020B0609020204030204" pitchFamily="49" charset="0"/>
              </a:rPr>
              <a:t>}</a:t>
            </a:r>
          </a:p>
          <a:p>
            <a:pPr marL="34290" indent="0">
              <a:buNone/>
            </a:pPr>
            <a:endParaRPr lang="en-US" sz="2200">
              <a:solidFill>
                <a:srgbClr val="000000"/>
              </a:solidFill>
              <a:latin typeface="Consolas" panose="020B0609020204030204" pitchFamily="49" charset="0"/>
            </a:endParaRPr>
          </a:p>
          <a:p>
            <a:pPr marL="34290" indent="0">
              <a:buNone/>
            </a:pPr>
            <a:r>
              <a:rPr lang="en-US" sz="2200">
                <a:solidFill>
                  <a:srgbClr val="0000FF"/>
                </a:solidFill>
                <a:latin typeface="Consolas" panose="020B0609020204030204" pitchFamily="49" charset="0"/>
              </a:rPr>
              <a:t>bool</a:t>
            </a:r>
            <a:r>
              <a:rPr lang="en-US" sz="2200">
                <a:solidFill>
                  <a:srgbClr val="000000"/>
                </a:solidFill>
                <a:latin typeface="Consolas" panose="020B0609020204030204" pitchFamily="49" charset="0"/>
              </a:rPr>
              <a:t> </a:t>
            </a:r>
            <a:r>
              <a:rPr lang="en-US" sz="2200">
                <a:solidFill>
                  <a:srgbClr val="483D8B"/>
                </a:solidFill>
                <a:latin typeface="Consolas" panose="020B0609020204030204" pitchFamily="49" charset="0"/>
              </a:rPr>
              <a:t>isFull</a:t>
            </a:r>
            <a:r>
              <a:rPr lang="en-US" sz="2200">
                <a:solidFill>
                  <a:srgbClr val="000000"/>
                </a:solidFill>
                <a:latin typeface="Consolas" panose="020B0609020204030204" pitchFamily="49" charset="0"/>
              </a:rPr>
              <a:t>(</a:t>
            </a:r>
            <a:r>
              <a:rPr lang="en-US" sz="2200">
                <a:solidFill>
                  <a:srgbClr val="008B8B"/>
                </a:solidFill>
                <a:latin typeface="Consolas" panose="020B0609020204030204" pitchFamily="49" charset="0"/>
              </a:rPr>
              <a:t>Queue</a:t>
            </a:r>
            <a:r>
              <a:rPr lang="en-US" sz="2200">
                <a:solidFill>
                  <a:srgbClr val="000000"/>
                </a:solidFill>
                <a:latin typeface="Consolas" panose="020B0609020204030204" pitchFamily="49" charset="0"/>
              </a:rPr>
              <a:t> </a:t>
            </a:r>
            <a:r>
              <a:rPr lang="en-US" sz="2200">
                <a:solidFill>
                  <a:srgbClr val="808080"/>
                </a:solidFill>
                <a:latin typeface="Consolas" panose="020B0609020204030204" pitchFamily="49" charset="0"/>
              </a:rPr>
              <a:t>q</a:t>
            </a:r>
            <a:r>
              <a:rPr lang="en-US" sz="2200">
                <a:solidFill>
                  <a:srgbClr val="000000"/>
                </a:solidFill>
                <a:latin typeface="Consolas" panose="020B0609020204030204" pitchFamily="49" charset="0"/>
              </a:rPr>
              <a:t>) { </a:t>
            </a:r>
            <a:r>
              <a:rPr lang="en-US" sz="2200">
                <a:solidFill>
                  <a:srgbClr val="008000"/>
                </a:solidFill>
                <a:latin typeface="Consolas" panose="020B0609020204030204" pitchFamily="49" charset="0"/>
              </a:rPr>
              <a:t>// Kiểm tra Queue có đầy?</a:t>
            </a:r>
            <a:endParaRPr lang="en-US" sz="2200">
              <a:solidFill>
                <a:srgbClr val="000000"/>
              </a:solidFill>
              <a:latin typeface="Consolas" panose="020B0609020204030204" pitchFamily="49" charset="0"/>
            </a:endParaRPr>
          </a:p>
          <a:p>
            <a:pPr marL="274320" lvl="1" indent="0">
              <a:buNone/>
            </a:pP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q</a:t>
            </a:r>
            <a:r>
              <a:rPr lang="en-US">
                <a:solidFill>
                  <a:srgbClr val="000000"/>
                </a:solidFill>
                <a:latin typeface="Consolas" panose="020B0609020204030204" pitchFamily="49" charset="0"/>
              </a:rPr>
              <a:t>.</a:t>
            </a:r>
            <a:r>
              <a:rPr lang="en-US">
                <a:solidFill>
                  <a:srgbClr val="8B0000"/>
                </a:solidFill>
                <a:latin typeface="Consolas" panose="020B0609020204030204" pitchFamily="49" charset="0"/>
              </a:rPr>
              <a:t>Rear</a:t>
            </a:r>
            <a:r>
              <a:rPr lang="en-US">
                <a:solidFill>
                  <a:srgbClr val="000000"/>
                </a:solidFill>
                <a:latin typeface="Consolas" panose="020B0609020204030204" pitchFamily="49" charset="0"/>
              </a:rPr>
              <a:t> - </a:t>
            </a:r>
            <a:r>
              <a:rPr lang="en-US">
                <a:solidFill>
                  <a:srgbClr val="808080"/>
                </a:solidFill>
                <a:latin typeface="Consolas" panose="020B0609020204030204" pitchFamily="49" charset="0"/>
              </a:rPr>
              <a:t>q</a:t>
            </a:r>
            <a:r>
              <a:rPr lang="en-US">
                <a:solidFill>
                  <a:srgbClr val="000000"/>
                </a:solidFill>
                <a:latin typeface="Consolas" panose="020B0609020204030204" pitchFamily="49" charset="0"/>
              </a:rPr>
              <a:t>.</a:t>
            </a:r>
            <a:r>
              <a:rPr lang="en-US">
                <a:solidFill>
                  <a:srgbClr val="8B0000"/>
                </a:solidFill>
                <a:latin typeface="Consolas" panose="020B0609020204030204" pitchFamily="49" charset="0"/>
              </a:rPr>
              <a:t>Front</a:t>
            </a:r>
            <a:r>
              <a:rPr lang="en-US">
                <a:solidFill>
                  <a:srgbClr val="000000"/>
                </a:solidFill>
                <a:latin typeface="Consolas" panose="020B0609020204030204" pitchFamily="49" charset="0"/>
              </a:rPr>
              <a:t> + 1 == MAX)</a:t>
            </a:r>
          </a:p>
          <a:p>
            <a:pPr marL="274320" lvl="1" indent="0">
              <a:buNone/>
            </a:pPr>
            <a:r>
              <a:rPr lang="en-US">
                <a:solidFill>
                  <a:srgbClr val="0000FF"/>
                </a:solidFill>
                <a:latin typeface="Consolas" panose="020B0609020204030204" pitchFamily="49" charset="0"/>
              </a:rPr>
              <a:t>	return</a:t>
            </a:r>
            <a:r>
              <a:rPr lang="en-US">
                <a:solidFill>
                  <a:srgbClr val="000000"/>
                </a:solidFill>
                <a:latin typeface="Consolas" panose="020B0609020204030204" pitchFamily="49" charset="0"/>
              </a:rPr>
              <a:t> 1;</a:t>
            </a:r>
          </a:p>
          <a:p>
            <a:pPr marL="274320" lvl="1" indent="0">
              <a:buNone/>
            </a:pP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0;</a:t>
            </a:r>
          </a:p>
          <a:p>
            <a:pPr marL="34290" indent="0">
              <a:buNone/>
            </a:pPr>
            <a:r>
              <a:rPr lang="en-US" sz="2200">
                <a:solidFill>
                  <a:srgbClr val="000000"/>
                </a:solidFill>
                <a:latin typeface="Consolas" panose="020B0609020204030204" pitchFamily="49" charset="0"/>
              </a:rPr>
              <a:t>}</a:t>
            </a:r>
            <a:endParaRPr lang="en-US" sz="2200"/>
          </a:p>
        </p:txBody>
      </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98</a:t>
            </a:fld>
            <a:endParaRPr lang="en-US"/>
          </a:p>
        </p:txBody>
      </p:sp>
    </p:spTree>
    <p:extLst>
      <p:ext uri="{BB962C8B-B14F-4D97-AF65-F5344CB8AC3E}">
        <p14:creationId xmlns:p14="http://schemas.microsoft.com/office/powerpoint/2010/main" val="937101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b">
            <a:normAutofit/>
          </a:bodyPr>
          <a:lstStyle/>
          <a:p>
            <a:r>
              <a:rPr lang="en-US"/>
              <a:t>Thêm 1 phần tử vào Queue</a:t>
            </a:r>
          </a:p>
        </p:txBody>
      </p:sp>
      <p:sp>
        <p:nvSpPr>
          <p:cNvPr id="285699" name="Rectangle 3"/>
          <p:cNvSpPr>
            <a:spLocks noGrp="1" noChangeArrowheads="1"/>
          </p:cNvSpPr>
          <p:nvPr>
            <p:ph idx="1"/>
          </p:nvPr>
        </p:nvSpPr>
        <p:spPr>
          <a:xfrm>
            <a:off x="197427" y="727364"/>
            <a:ext cx="8749146" cy="5694219"/>
          </a:xfrm>
        </p:spPr>
        <p:txBody>
          <a:bodyPr>
            <a:noAutofit/>
          </a:bodyPr>
          <a:lstStyle/>
          <a:p>
            <a:pPr marL="34290" indent="0">
              <a:lnSpc>
                <a:spcPct val="100000"/>
              </a:lnSpc>
              <a:spcBef>
                <a:spcPts val="0"/>
              </a:spcBef>
              <a:buNone/>
            </a:pPr>
            <a:r>
              <a:rPr lang="fr-FR" sz="1600">
                <a:solidFill>
                  <a:srgbClr val="0000FF"/>
                </a:solidFill>
                <a:latin typeface="Consolas" panose="020B0609020204030204" pitchFamily="49" charset="0"/>
              </a:rPr>
              <a:t>void</a:t>
            </a:r>
            <a:r>
              <a:rPr lang="fr-FR" sz="1600">
                <a:solidFill>
                  <a:srgbClr val="000000"/>
                </a:solidFill>
                <a:latin typeface="Consolas" panose="020B0609020204030204" pitchFamily="49" charset="0"/>
              </a:rPr>
              <a:t> </a:t>
            </a:r>
            <a:r>
              <a:rPr lang="fr-FR" sz="1600">
                <a:solidFill>
                  <a:srgbClr val="483D8B"/>
                </a:solidFill>
                <a:latin typeface="Consolas" panose="020B0609020204030204" pitchFamily="49" charset="0"/>
              </a:rPr>
              <a:t>EnQueue</a:t>
            </a:r>
            <a:r>
              <a:rPr lang="fr-FR" sz="1600">
                <a:solidFill>
                  <a:srgbClr val="000000"/>
                </a:solidFill>
                <a:latin typeface="Consolas" panose="020B0609020204030204" pitchFamily="49" charset="0"/>
              </a:rPr>
              <a:t>(</a:t>
            </a:r>
            <a:r>
              <a:rPr lang="fr-FR" sz="1600">
                <a:solidFill>
                  <a:srgbClr val="008B8B"/>
                </a:solidFill>
                <a:latin typeface="Consolas" panose="020B0609020204030204" pitchFamily="49" charset="0"/>
              </a:rPr>
              <a:t>Queue</a:t>
            </a:r>
            <a:r>
              <a:rPr lang="fr-FR" sz="1600">
                <a:solidFill>
                  <a:srgbClr val="000000"/>
                </a:solidFill>
                <a:latin typeface="Consolas" panose="020B0609020204030204" pitchFamily="49" charset="0"/>
              </a:rPr>
              <a:t> &amp;</a:t>
            </a:r>
            <a:r>
              <a:rPr lang="fr-FR" sz="1600">
                <a:solidFill>
                  <a:srgbClr val="808080"/>
                </a:solidFill>
                <a:latin typeface="Consolas" panose="020B0609020204030204" pitchFamily="49" charset="0"/>
              </a:rPr>
              <a:t>q</a:t>
            </a:r>
            <a:r>
              <a:rPr lang="fr-FR" sz="1600">
                <a:solidFill>
                  <a:srgbClr val="000000"/>
                </a:solidFill>
                <a:latin typeface="Consolas" panose="020B0609020204030204" pitchFamily="49" charset="0"/>
              </a:rPr>
              <a:t>, </a:t>
            </a:r>
            <a:r>
              <a:rPr lang="fr-FR" sz="1600">
                <a:solidFill>
                  <a:srgbClr val="0000FF"/>
                </a:solidFill>
                <a:latin typeface="Consolas" panose="020B0609020204030204" pitchFamily="49" charset="0"/>
              </a:rPr>
              <a:t>int</a:t>
            </a:r>
            <a:r>
              <a:rPr lang="fr-FR" sz="1600">
                <a:solidFill>
                  <a:srgbClr val="000000"/>
                </a:solidFill>
                <a:latin typeface="Consolas" panose="020B0609020204030204" pitchFamily="49" charset="0"/>
              </a:rPr>
              <a:t> </a:t>
            </a:r>
            <a:r>
              <a:rPr lang="fr-FR" sz="1600">
                <a:solidFill>
                  <a:srgbClr val="808080"/>
                </a:solidFill>
                <a:latin typeface="Consolas" panose="020B0609020204030204" pitchFamily="49" charset="0"/>
              </a:rPr>
              <a:t>x</a:t>
            </a:r>
            <a:r>
              <a:rPr lang="fr-FR" sz="1600">
                <a:solidFill>
                  <a:srgbClr val="000000"/>
                </a:solidFill>
                <a:latin typeface="Consolas" panose="020B0609020204030204" pitchFamily="49" charset="0"/>
              </a:rPr>
              <a:t>) {</a:t>
            </a:r>
          </a:p>
          <a:p>
            <a:pPr marL="514350" lvl="2" indent="0">
              <a:lnSpc>
                <a:spcPct val="100000"/>
              </a:lnSpc>
              <a:spcBef>
                <a:spcPts val="0"/>
              </a:spcBef>
              <a:buNone/>
            </a:pP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f, r;</a:t>
            </a:r>
          </a:p>
          <a:p>
            <a:pPr marL="514350" lvl="2" indent="0">
              <a:lnSpc>
                <a:spcPct val="100000"/>
              </a:lnSpc>
              <a:spcBef>
                <a:spcPts val="0"/>
              </a:spcBef>
              <a:buNone/>
            </a:pPr>
            <a:r>
              <a:rPr lang="en-US" sz="1600">
                <a:solidFill>
                  <a:srgbClr val="0000FF"/>
                </a:solidFill>
                <a:latin typeface="Consolas" panose="020B0609020204030204" pitchFamily="49" charset="0"/>
              </a:rPr>
              <a:t>if</a:t>
            </a:r>
            <a:r>
              <a:rPr lang="en-US" sz="1600">
                <a:solidFill>
                  <a:srgbClr val="000000"/>
                </a:solidFill>
                <a:latin typeface="Consolas" panose="020B0609020204030204" pitchFamily="49" charset="0"/>
              </a:rPr>
              <a:t> (</a:t>
            </a:r>
            <a:r>
              <a:rPr lang="en-US" sz="1600">
                <a:solidFill>
                  <a:srgbClr val="483D8B"/>
                </a:solidFill>
                <a:latin typeface="Consolas" panose="020B0609020204030204" pitchFamily="49" charset="0"/>
              </a:rPr>
              <a:t>isFull(q)</a:t>
            </a:r>
            <a:r>
              <a:rPr lang="en-US" sz="1600">
                <a:solidFill>
                  <a:srgbClr val="000000"/>
                </a:solidFill>
                <a:latin typeface="Consolas" panose="020B0609020204030204" pitchFamily="49" charset="0"/>
              </a:rPr>
              <a:t>) </a:t>
            </a:r>
            <a:r>
              <a:rPr lang="en-US" sz="1600">
                <a:solidFill>
                  <a:srgbClr val="008000"/>
                </a:solidFill>
                <a:latin typeface="Consolas" panose="020B0609020204030204" pitchFamily="49" charset="0"/>
              </a:rPr>
              <a:t>//queue bị đầy =&gt; không thêm đ</a:t>
            </a:r>
            <a:r>
              <a:rPr lang="vi-VN" sz="1600">
                <a:solidFill>
                  <a:srgbClr val="008000"/>
                </a:solidFill>
                <a:latin typeface="Consolas" panose="020B0609020204030204" pitchFamily="49" charset="0"/>
              </a:rPr>
              <a:t>ư</a:t>
            </a:r>
            <a:r>
              <a:rPr lang="en-US" sz="1600">
                <a:solidFill>
                  <a:srgbClr val="008000"/>
                </a:solidFill>
                <a:latin typeface="Consolas" panose="020B0609020204030204" pitchFamily="49" charset="0"/>
              </a:rPr>
              <a:t>ợc nữa</a:t>
            </a:r>
            <a:endParaRPr lang="en-US" sz="1600">
              <a:solidFill>
                <a:srgbClr val="000000"/>
              </a:solidFill>
              <a:latin typeface="Consolas" panose="020B0609020204030204" pitchFamily="49" charset="0"/>
            </a:endParaRPr>
          </a:p>
          <a:p>
            <a:pPr marL="514350" lvl="2" indent="0">
              <a:lnSpc>
                <a:spcPct val="100000"/>
              </a:lnSpc>
              <a:spcBef>
                <a:spcPts val="0"/>
              </a:spcBef>
              <a:buNone/>
            </a:pPr>
            <a:r>
              <a:rPr lang="en-US" sz="1600">
                <a:solidFill>
                  <a:srgbClr val="483D8B"/>
                </a:solidFill>
                <a:latin typeface="Consolas" panose="020B0609020204030204" pitchFamily="49" charset="0"/>
              </a:rPr>
              <a:t>	   printf</a:t>
            </a:r>
            <a:r>
              <a:rPr lang="en-US" sz="1600">
                <a:solidFill>
                  <a:srgbClr val="000000"/>
                </a:solidFill>
                <a:latin typeface="Consolas" panose="020B0609020204030204" pitchFamily="49" charset="0"/>
              </a:rPr>
              <a:t>(</a:t>
            </a:r>
            <a:r>
              <a:rPr lang="en-US" sz="1600">
                <a:solidFill>
                  <a:srgbClr val="A31515"/>
                </a:solidFill>
                <a:latin typeface="Consolas" panose="020B0609020204030204" pitchFamily="49" charset="0"/>
              </a:rPr>
              <a:t>"queue day roi khong the them vao duoc nua"</a:t>
            </a:r>
            <a:r>
              <a:rPr lang="en-US" sz="1600">
                <a:solidFill>
                  <a:srgbClr val="000000"/>
                </a:solidFill>
                <a:latin typeface="Consolas" panose="020B0609020204030204" pitchFamily="49" charset="0"/>
              </a:rPr>
              <a:t>);</a:t>
            </a:r>
          </a:p>
          <a:p>
            <a:pPr marL="514350" lvl="2" indent="0">
              <a:lnSpc>
                <a:spcPct val="100000"/>
              </a:lnSpc>
              <a:spcBef>
                <a:spcPts val="0"/>
              </a:spcBef>
              <a:buNone/>
            </a:pPr>
            <a:r>
              <a:rPr lang="en-US" sz="1600">
                <a:solidFill>
                  <a:srgbClr val="0000FF"/>
                </a:solidFill>
                <a:latin typeface="Consolas" panose="020B0609020204030204" pitchFamily="49" charset="0"/>
              </a:rPr>
              <a:t>else</a:t>
            </a:r>
            <a:r>
              <a:rPr lang="en-US" sz="1600">
                <a:solidFill>
                  <a:srgbClr val="000000"/>
                </a:solidFill>
                <a:latin typeface="Consolas" panose="020B0609020204030204" pitchFamily="49" charset="0"/>
              </a:rPr>
              <a:t> {</a:t>
            </a:r>
          </a:p>
          <a:p>
            <a:pPr marL="994410" lvl="4" indent="0">
              <a:lnSpc>
                <a:spcPct val="100000"/>
              </a:lnSpc>
              <a:spcBef>
                <a:spcPts val="0"/>
              </a:spcBef>
              <a:buNone/>
            </a:pPr>
            <a:r>
              <a:rPr lang="en-US" sz="1600">
                <a:solidFill>
                  <a:srgbClr val="0000FF"/>
                </a:solidFill>
                <a:latin typeface="Consolas" panose="020B0609020204030204" pitchFamily="49" charset="0"/>
              </a:rPr>
              <a:t>if</a:t>
            </a:r>
            <a:r>
              <a:rPr lang="en-US" sz="1600">
                <a:solidFill>
                  <a:srgbClr val="000000"/>
                </a:solidFill>
                <a:latin typeface="Consolas" panose="020B0609020204030204" pitchFamily="49" charset="0"/>
              </a:rPr>
              <a:t> (</a:t>
            </a:r>
            <a:r>
              <a:rPr lang="en-US" sz="1600">
                <a:solidFill>
                  <a:srgbClr val="808080"/>
                </a:solidFill>
                <a:latin typeface="Consolas" panose="020B0609020204030204" pitchFamily="49" charset="0"/>
              </a:rPr>
              <a:t>q</a:t>
            </a:r>
            <a:r>
              <a:rPr lang="en-US" sz="1600">
                <a:solidFill>
                  <a:srgbClr val="000000"/>
                </a:solidFill>
                <a:latin typeface="Consolas" panose="020B0609020204030204" pitchFamily="49" charset="0"/>
              </a:rPr>
              <a:t>.</a:t>
            </a:r>
            <a:r>
              <a:rPr lang="en-US" sz="1600">
                <a:solidFill>
                  <a:srgbClr val="8B0000"/>
                </a:solidFill>
                <a:latin typeface="Consolas" panose="020B0609020204030204" pitchFamily="49" charset="0"/>
              </a:rPr>
              <a:t>Front</a:t>
            </a:r>
            <a:r>
              <a:rPr lang="en-US" sz="1600">
                <a:solidFill>
                  <a:srgbClr val="000000"/>
                </a:solidFill>
                <a:latin typeface="Consolas" panose="020B0609020204030204" pitchFamily="49" charset="0"/>
              </a:rPr>
              <a:t> == -1) {</a:t>
            </a:r>
          </a:p>
          <a:p>
            <a:pPr marL="1474470" lvl="6" indent="0">
              <a:lnSpc>
                <a:spcPct val="100000"/>
              </a:lnSpc>
              <a:spcBef>
                <a:spcPts val="0"/>
              </a:spcBef>
              <a:buNone/>
            </a:pPr>
            <a:r>
              <a:rPr lang="en-US" sz="1600">
                <a:solidFill>
                  <a:srgbClr val="808080"/>
                </a:solidFill>
                <a:latin typeface="Consolas" panose="020B0609020204030204" pitchFamily="49" charset="0"/>
              </a:rPr>
              <a:t>q</a:t>
            </a:r>
            <a:r>
              <a:rPr lang="en-US" sz="1600">
                <a:solidFill>
                  <a:srgbClr val="000000"/>
                </a:solidFill>
                <a:latin typeface="Consolas" panose="020B0609020204030204" pitchFamily="49" charset="0"/>
              </a:rPr>
              <a:t>.</a:t>
            </a:r>
            <a:r>
              <a:rPr lang="en-US" sz="1600">
                <a:solidFill>
                  <a:srgbClr val="8B0000"/>
                </a:solidFill>
                <a:latin typeface="Consolas" panose="020B0609020204030204" pitchFamily="49" charset="0"/>
              </a:rPr>
              <a:t>Front</a:t>
            </a:r>
            <a:r>
              <a:rPr lang="en-US" sz="1600">
                <a:solidFill>
                  <a:srgbClr val="000000"/>
                </a:solidFill>
                <a:latin typeface="Consolas" panose="020B0609020204030204" pitchFamily="49" charset="0"/>
              </a:rPr>
              <a:t> = 0;</a:t>
            </a:r>
          </a:p>
          <a:p>
            <a:pPr marL="1474470" lvl="6" indent="0">
              <a:lnSpc>
                <a:spcPct val="100000"/>
              </a:lnSpc>
              <a:spcBef>
                <a:spcPts val="0"/>
              </a:spcBef>
              <a:buNone/>
            </a:pPr>
            <a:r>
              <a:rPr lang="en-US" sz="1600">
                <a:solidFill>
                  <a:srgbClr val="808080"/>
                </a:solidFill>
                <a:latin typeface="Consolas" panose="020B0609020204030204" pitchFamily="49" charset="0"/>
              </a:rPr>
              <a:t>q</a:t>
            </a:r>
            <a:r>
              <a:rPr lang="en-US" sz="1600">
                <a:solidFill>
                  <a:srgbClr val="000000"/>
                </a:solidFill>
                <a:latin typeface="Consolas" panose="020B0609020204030204" pitchFamily="49" charset="0"/>
              </a:rPr>
              <a:t>.</a:t>
            </a:r>
            <a:r>
              <a:rPr lang="en-US" sz="1600">
                <a:solidFill>
                  <a:srgbClr val="8B0000"/>
                </a:solidFill>
                <a:latin typeface="Consolas" panose="020B0609020204030204" pitchFamily="49" charset="0"/>
              </a:rPr>
              <a:t>Rear</a:t>
            </a:r>
            <a:r>
              <a:rPr lang="en-US" sz="1600">
                <a:solidFill>
                  <a:srgbClr val="000000"/>
                </a:solidFill>
                <a:latin typeface="Consolas" panose="020B0609020204030204" pitchFamily="49" charset="0"/>
              </a:rPr>
              <a:t> = -1;</a:t>
            </a:r>
          </a:p>
          <a:p>
            <a:pPr marL="994410" lvl="4" indent="0">
              <a:lnSpc>
                <a:spcPct val="100000"/>
              </a:lnSpc>
              <a:spcBef>
                <a:spcPts val="0"/>
              </a:spcBef>
              <a:buNone/>
            </a:pPr>
            <a:r>
              <a:rPr lang="en-US" sz="1600">
                <a:solidFill>
                  <a:srgbClr val="000000"/>
                </a:solidFill>
                <a:latin typeface="Consolas" panose="020B0609020204030204" pitchFamily="49" charset="0"/>
              </a:rPr>
              <a:t>}</a:t>
            </a:r>
          </a:p>
          <a:p>
            <a:pPr marL="994410" lvl="4" indent="0">
              <a:lnSpc>
                <a:spcPct val="100000"/>
              </a:lnSpc>
              <a:spcBef>
                <a:spcPts val="0"/>
              </a:spcBef>
              <a:buNone/>
            </a:pPr>
            <a:r>
              <a:rPr lang="en-US" sz="1600">
                <a:solidFill>
                  <a:srgbClr val="0000FF"/>
                </a:solidFill>
                <a:latin typeface="Consolas" panose="020B0609020204030204" pitchFamily="49" charset="0"/>
              </a:rPr>
              <a:t>if</a:t>
            </a:r>
            <a:r>
              <a:rPr lang="en-US" sz="1600">
                <a:solidFill>
                  <a:srgbClr val="000000"/>
                </a:solidFill>
                <a:latin typeface="Consolas" panose="020B0609020204030204" pitchFamily="49" charset="0"/>
              </a:rPr>
              <a:t> (</a:t>
            </a:r>
            <a:r>
              <a:rPr lang="en-US" sz="1600">
                <a:solidFill>
                  <a:srgbClr val="808080"/>
                </a:solidFill>
                <a:latin typeface="Consolas" panose="020B0609020204030204" pitchFamily="49" charset="0"/>
              </a:rPr>
              <a:t>q</a:t>
            </a:r>
            <a:r>
              <a:rPr lang="en-US" sz="1600">
                <a:solidFill>
                  <a:srgbClr val="000000"/>
                </a:solidFill>
                <a:latin typeface="Consolas" panose="020B0609020204030204" pitchFamily="49" charset="0"/>
              </a:rPr>
              <a:t>.</a:t>
            </a:r>
            <a:r>
              <a:rPr lang="en-US" sz="1600">
                <a:solidFill>
                  <a:srgbClr val="8B0000"/>
                </a:solidFill>
                <a:latin typeface="Consolas" panose="020B0609020204030204" pitchFamily="49" charset="0"/>
              </a:rPr>
              <a:t>Rear</a:t>
            </a:r>
            <a:r>
              <a:rPr lang="en-US" sz="1600">
                <a:solidFill>
                  <a:srgbClr val="000000"/>
                </a:solidFill>
                <a:latin typeface="Consolas" panose="020B0609020204030204" pitchFamily="49" charset="0"/>
              </a:rPr>
              <a:t> == MAX - 1) { </a:t>
            </a:r>
            <a:r>
              <a:rPr lang="en-US" sz="1600">
                <a:solidFill>
                  <a:srgbClr val="008000"/>
                </a:solidFill>
                <a:latin typeface="Consolas" panose="020B0609020204030204" pitchFamily="49" charset="0"/>
              </a:rPr>
              <a:t>//Queue đầy ảo</a:t>
            </a:r>
            <a:endParaRPr lang="en-US" sz="1600">
              <a:solidFill>
                <a:srgbClr val="000000"/>
              </a:solidFill>
              <a:latin typeface="Consolas" panose="020B0609020204030204" pitchFamily="49" charset="0"/>
            </a:endParaRPr>
          </a:p>
          <a:p>
            <a:pPr marL="1474470" lvl="6" indent="0">
              <a:lnSpc>
                <a:spcPct val="100000"/>
              </a:lnSpc>
              <a:spcBef>
                <a:spcPts val="0"/>
              </a:spcBef>
              <a:buNone/>
            </a:pPr>
            <a:r>
              <a:rPr lang="en-US" sz="1600">
                <a:solidFill>
                  <a:srgbClr val="000000"/>
                </a:solidFill>
                <a:latin typeface="Consolas" panose="020B0609020204030204" pitchFamily="49" charset="0"/>
              </a:rPr>
              <a:t>f = </a:t>
            </a:r>
            <a:r>
              <a:rPr lang="en-US" sz="1600">
                <a:solidFill>
                  <a:srgbClr val="808080"/>
                </a:solidFill>
                <a:latin typeface="Consolas" panose="020B0609020204030204" pitchFamily="49" charset="0"/>
              </a:rPr>
              <a:t>q</a:t>
            </a:r>
            <a:r>
              <a:rPr lang="en-US" sz="1600">
                <a:solidFill>
                  <a:srgbClr val="000000"/>
                </a:solidFill>
                <a:latin typeface="Consolas" panose="020B0609020204030204" pitchFamily="49" charset="0"/>
              </a:rPr>
              <a:t>.</a:t>
            </a:r>
            <a:r>
              <a:rPr lang="en-US" sz="1600">
                <a:solidFill>
                  <a:srgbClr val="8B0000"/>
                </a:solidFill>
                <a:latin typeface="Consolas" panose="020B0609020204030204" pitchFamily="49" charset="0"/>
              </a:rPr>
              <a:t>Front</a:t>
            </a:r>
            <a:r>
              <a:rPr lang="en-US" sz="1600">
                <a:solidFill>
                  <a:srgbClr val="000000"/>
                </a:solidFill>
                <a:latin typeface="Consolas" panose="020B0609020204030204" pitchFamily="49" charset="0"/>
              </a:rPr>
              <a:t>;</a:t>
            </a:r>
          </a:p>
          <a:p>
            <a:pPr marL="1474470" lvl="6" indent="0">
              <a:lnSpc>
                <a:spcPct val="100000"/>
              </a:lnSpc>
              <a:spcBef>
                <a:spcPts val="0"/>
              </a:spcBef>
              <a:buNone/>
            </a:pPr>
            <a:r>
              <a:rPr lang="en-US" sz="1600">
                <a:solidFill>
                  <a:srgbClr val="000000"/>
                </a:solidFill>
                <a:latin typeface="Consolas" panose="020B0609020204030204" pitchFamily="49" charset="0"/>
              </a:rPr>
              <a:t>r = </a:t>
            </a:r>
            <a:r>
              <a:rPr lang="en-US" sz="1600">
                <a:solidFill>
                  <a:srgbClr val="808080"/>
                </a:solidFill>
                <a:latin typeface="Consolas" panose="020B0609020204030204" pitchFamily="49" charset="0"/>
              </a:rPr>
              <a:t>q</a:t>
            </a:r>
            <a:r>
              <a:rPr lang="en-US" sz="1600">
                <a:solidFill>
                  <a:srgbClr val="000000"/>
                </a:solidFill>
                <a:latin typeface="Consolas" panose="020B0609020204030204" pitchFamily="49" charset="0"/>
              </a:rPr>
              <a:t>.</a:t>
            </a:r>
            <a:r>
              <a:rPr lang="en-US" sz="1600">
                <a:solidFill>
                  <a:srgbClr val="8B0000"/>
                </a:solidFill>
                <a:latin typeface="Consolas" panose="020B0609020204030204" pitchFamily="49" charset="0"/>
              </a:rPr>
              <a:t>Rear</a:t>
            </a:r>
            <a:r>
              <a:rPr lang="en-US" sz="1600">
                <a:solidFill>
                  <a:srgbClr val="000000"/>
                </a:solidFill>
                <a:latin typeface="Consolas" panose="020B0609020204030204" pitchFamily="49" charset="0"/>
              </a:rPr>
              <a:t>;</a:t>
            </a:r>
          </a:p>
          <a:p>
            <a:pPr marL="1474470" lvl="6" indent="0">
              <a:lnSpc>
                <a:spcPct val="100000"/>
              </a:lnSpc>
              <a:spcBef>
                <a:spcPts val="0"/>
              </a:spcBef>
              <a:buNone/>
            </a:pPr>
            <a:r>
              <a:rPr lang="nn-NO" sz="1600">
                <a:solidFill>
                  <a:srgbClr val="0000FF"/>
                </a:solidFill>
                <a:latin typeface="Consolas" panose="020B0609020204030204" pitchFamily="49" charset="0"/>
              </a:rPr>
              <a:t>for</a:t>
            </a:r>
            <a:r>
              <a:rPr lang="nn-NO"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int</a:t>
            </a:r>
            <a:r>
              <a:rPr lang="nn-NO" sz="1600">
                <a:solidFill>
                  <a:srgbClr val="000000"/>
                </a:solidFill>
                <a:latin typeface="Consolas" panose="020B0609020204030204" pitchFamily="49" charset="0"/>
              </a:rPr>
              <a:t> i = f; i &lt;= r; i++)</a:t>
            </a:r>
          </a:p>
          <a:p>
            <a:pPr marL="1474470" lvl="6" indent="0">
              <a:lnSpc>
                <a:spcPct val="100000"/>
              </a:lnSpc>
              <a:spcBef>
                <a:spcPts val="0"/>
              </a:spcBef>
              <a:buNone/>
            </a:pPr>
            <a:r>
              <a:rPr lang="nn-NO" sz="1600">
                <a:solidFill>
                  <a:srgbClr val="808080"/>
                </a:solidFill>
                <a:latin typeface="Consolas" panose="020B0609020204030204" pitchFamily="49" charset="0"/>
              </a:rPr>
              <a:t>	q</a:t>
            </a:r>
            <a:r>
              <a:rPr lang="nn-NO" sz="1600">
                <a:solidFill>
                  <a:srgbClr val="000000"/>
                </a:solidFill>
                <a:latin typeface="Consolas" panose="020B0609020204030204" pitchFamily="49" charset="0"/>
              </a:rPr>
              <a:t>.</a:t>
            </a:r>
            <a:r>
              <a:rPr lang="nn-NO" sz="1600">
                <a:solidFill>
                  <a:srgbClr val="8B0000"/>
                </a:solidFill>
                <a:latin typeface="Consolas" panose="020B0609020204030204" pitchFamily="49" charset="0"/>
              </a:rPr>
              <a:t>a</a:t>
            </a:r>
            <a:r>
              <a:rPr lang="nn-NO" sz="1600">
                <a:solidFill>
                  <a:srgbClr val="000000"/>
                </a:solidFill>
                <a:latin typeface="Consolas" panose="020B0609020204030204" pitchFamily="49" charset="0"/>
              </a:rPr>
              <a:t>[i - f] = </a:t>
            </a:r>
            <a:r>
              <a:rPr lang="nn-NO" sz="1600">
                <a:solidFill>
                  <a:srgbClr val="808080"/>
                </a:solidFill>
                <a:latin typeface="Consolas" panose="020B0609020204030204" pitchFamily="49" charset="0"/>
              </a:rPr>
              <a:t>q</a:t>
            </a:r>
            <a:r>
              <a:rPr lang="nn-NO" sz="1600">
                <a:solidFill>
                  <a:srgbClr val="000000"/>
                </a:solidFill>
                <a:latin typeface="Consolas" panose="020B0609020204030204" pitchFamily="49" charset="0"/>
              </a:rPr>
              <a:t>.</a:t>
            </a:r>
            <a:r>
              <a:rPr lang="nn-NO" sz="1600">
                <a:solidFill>
                  <a:srgbClr val="8B0000"/>
                </a:solidFill>
                <a:latin typeface="Consolas" panose="020B0609020204030204" pitchFamily="49" charset="0"/>
              </a:rPr>
              <a:t>a</a:t>
            </a:r>
            <a:r>
              <a:rPr lang="nn-NO" sz="1600">
                <a:solidFill>
                  <a:srgbClr val="000000"/>
                </a:solidFill>
                <a:latin typeface="Consolas" panose="020B0609020204030204" pitchFamily="49" charset="0"/>
              </a:rPr>
              <a:t>[i];</a:t>
            </a:r>
          </a:p>
          <a:p>
            <a:pPr marL="1474470" lvl="6" indent="0">
              <a:lnSpc>
                <a:spcPct val="100000"/>
              </a:lnSpc>
              <a:spcBef>
                <a:spcPts val="0"/>
              </a:spcBef>
              <a:buNone/>
            </a:pPr>
            <a:r>
              <a:rPr lang="en-US" sz="1600">
                <a:solidFill>
                  <a:srgbClr val="808080"/>
                </a:solidFill>
                <a:latin typeface="Consolas" panose="020B0609020204030204" pitchFamily="49" charset="0"/>
              </a:rPr>
              <a:t>q</a:t>
            </a:r>
            <a:r>
              <a:rPr lang="en-US" sz="1600">
                <a:solidFill>
                  <a:srgbClr val="000000"/>
                </a:solidFill>
                <a:latin typeface="Consolas" panose="020B0609020204030204" pitchFamily="49" charset="0"/>
              </a:rPr>
              <a:t>.</a:t>
            </a:r>
            <a:r>
              <a:rPr lang="en-US" sz="1600">
                <a:solidFill>
                  <a:srgbClr val="8B0000"/>
                </a:solidFill>
                <a:latin typeface="Consolas" panose="020B0609020204030204" pitchFamily="49" charset="0"/>
              </a:rPr>
              <a:t>Front</a:t>
            </a:r>
            <a:r>
              <a:rPr lang="en-US" sz="1600">
                <a:solidFill>
                  <a:srgbClr val="000000"/>
                </a:solidFill>
                <a:latin typeface="Consolas" panose="020B0609020204030204" pitchFamily="49" charset="0"/>
              </a:rPr>
              <a:t> = 0;</a:t>
            </a:r>
          </a:p>
          <a:p>
            <a:pPr marL="1474470" lvl="6" indent="0">
              <a:lnSpc>
                <a:spcPct val="100000"/>
              </a:lnSpc>
              <a:spcBef>
                <a:spcPts val="0"/>
              </a:spcBef>
              <a:buNone/>
            </a:pPr>
            <a:r>
              <a:rPr lang="en-US" sz="1600">
                <a:solidFill>
                  <a:srgbClr val="808080"/>
                </a:solidFill>
                <a:latin typeface="Consolas" panose="020B0609020204030204" pitchFamily="49" charset="0"/>
              </a:rPr>
              <a:t>q</a:t>
            </a:r>
            <a:r>
              <a:rPr lang="en-US" sz="1600">
                <a:solidFill>
                  <a:srgbClr val="000000"/>
                </a:solidFill>
                <a:latin typeface="Consolas" panose="020B0609020204030204" pitchFamily="49" charset="0"/>
              </a:rPr>
              <a:t>.</a:t>
            </a:r>
            <a:r>
              <a:rPr lang="en-US" sz="1600">
                <a:solidFill>
                  <a:srgbClr val="8B0000"/>
                </a:solidFill>
                <a:latin typeface="Consolas" panose="020B0609020204030204" pitchFamily="49" charset="0"/>
              </a:rPr>
              <a:t>Rear</a:t>
            </a:r>
            <a:r>
              <a:rPr lang="en-US" sz="1600">
                <a:solidFill>
                  <a:srgbClr val="000000"/>
                </a:solidFill>
                <a:latin typeface="Consolas" panose="020B0609020204030204" pitchFamily="49" charset="0"/>
              </a:rPr>
              <a:t> = r - f;</a:t>
            </a:r>
          </a:p>
          <a:p>
            <a:pPr marL="1038543" lvl="5" indent="0">
              <a:lnSpc>
                <a:spcPct val="100000"/>
              </a:lnSpc>
              <a:spcBef>
                <a:spcPts val="0"/>
              </a:spcBef>
              <a:buNone/>
            </a:pPr>
            <a:r>
              <a:rPr lang="en-US" sz="1600">
                <a:solidFill>
                  <a:srgbClr val="000000"/>
                </a:solidFill>
                <a:latin typeface="Consolas" panose="020B0609020204030204" pitchFamily="49" charset="0"/>
              </a:rPr>
              <a:t>}</a:t>
            </a:r>
          </a:p>
          <a:p>
            <a:pPr marL="1038543" lvl="5" indent="0">
              <a:lnSpc>
                <a:spcPct val="100000"/>
              </a:lnSpc>
              <a:spcBef>
                <a:spcPts val="0"/>
              </a:spcBef>
              <a:buNone/>
            </a:pPr>
            <a:r>
              <a:rPr lang="en-US" sz="1600">
                <a:solidFill>
                  <a:srgbClr val="808080"/>
                </a:solidFill>
                <a:latin typeface="Consolas" panose="020B0609020204030204" pitchFamily="49" charset="0"/>
              </a:rPr>
              <a:t>q</a:t>
            </a:r>
            <a:r>
              <a:rPr lang="en-US" sz="1600">
                <a:solidFill>
                  <a:srgbClr val="000000"/>
                </a:solidFill>
                <a:latin typeface="Consolas" panose="020B0609020204030204" pitchFamily="49" charset="0"/>
              </a:rPr>
              <a:t>.</a:t>
            </a:r>
            <a:r>
              <a:rPr lang="en-US" sz="1600">
                <a:solidFill>
                  <a:srgbClr val="8B0000"/>
                </a:solidFill>
                <a:latin typeface="Consolas" panose="020B0609020204030204" pitchFamily="49" charset="0"/>
              </a:rPr>
              <a:t>Rear</a:t>
            </a:r>
            <a:r>
              <a:rPr lang="en-US" sz="1600">
                <a:solidFill>
                  <a:srgbClr val="000000"/>
                </a:solidFill>
                <a:latin typeface="Consolas" panose="020B0609020204030204" pitchFamily="49" charset="0"/>
              </a:rPr>
              <a:t>++;</a:t>
            </a:r>
          </a:p>
          <a:p>
            <a:pPr marL="1038543" lvl="5" indent="0">
              <a:lnSpc>
                <a:spcPct val="100000"/>
              </a:lnSpc>
              <a:spcBef>
                <a:spcPts val="0"/>
              </a:spcBef>
              <a:buNone/>
            </a:pPr>
            <a:r>
              <a:rPr lang="es-ES" sz="1600">
                <a:solidFill>
                  <a:srgbClr val="808080"/>
                </a:solidFill>
                <a:latin typeface="Consolas" panose="020B0609020204030204" pitchFamily="49" charset="0"/>
              </a:rPr>
              <a:t>q</a:t>
            </a:r>
            <a:r>
              <a:rPr lang="es-ES" sz="1600">
                <a:solidFill>
                  <a:srgbClr val="000000"/>
                </a:solidFill>
                <a:latin typeface="Consolas" panose="020B0609020204030204" pitchFamily="49" charset="0"/>
              </a:rPr>
              <a:t>.</a:t>
            </a:r>
            <a:r>
              <a:rPr lang="es-ES" sz="1600">
                <a:solidFill>
                  <a:srgbClr val="8B0000"/>
                </a:solidFill>
                <a:latin typeface="Consolas" panose="020B0609020204030204" pitchFamily="49" charset="0"/>
              </a:rPr>
              <a:t>a</a:t>
            </a:r>
            <a:r>
              <a:rPr lang="es-ES" sz="1600">
                <a:solidFill>
                  <a:srgbClr val="000000"/>
                </a:solidFill>
                <a:latin typeface="Consolas" panose="020B0609020204030204" pitchFamily="49" charset="0"/>
              </a:rPr>
              <a:t>[</a:t>
            </a:r>
            <a:r>
              <a:rPr lang="es-ES" sz="1600">
                <a:solidFill>
                  <a:srgbClr val="808080"/>
                </a:solidFill>
                <a:latin typeface="Consolas" panose="020B0609020204030204" pitchFamily="49" charset="0"/>
              </a:rPr>
              <a:t>q</a:t>
            </a:r>
            <a:r>
              <a:rPr lang="es-ES" sz="1600">
                <a:solidFill>
                  <a:srgbClr val="000000"/>
                </a:solidFill>
                <a:latin typeface="Consolas" panose="020B0609020204030204" pitchFamily="49" charset="0"/>
              </a:rPr>
              <a:t>.</a:t>
            </a:r>
            <a:r>
              <a:rPr lang="es-ES" sz="1600">
                <a:solidFill>
                  <a:srgbClr val="8B0000"/>
                </a:solidFill>
                <a:latin typeface="Consolas" panose="020B0609020204030204" pitchFamily="49" charset="0"/>
              </a:rPr>
              <a:t>Rear</a:t>
            </a:r>
            <a:r>
              <a:rPr lang="es-ES" sz="1600">
                <a:solidFill>
                  <a:srgbClr val="000000"/>
                </a:solidFill>
                <a:latin typeface="Consolas" panose="020B0609020204030204" pitchFamily="49" charset="0"/>
              </a:rPr>
              <a:t>] = </a:t>
            </a:r>
            <a:r>
              <a:rPr lang="es-ES" sz="1600">
                <a:solidFill>
                  <a:srgbClr val="808080"/>
                </a:solidFill>
                <a:latin typeface="Consolas" panose="020B0609020204030204" pitchFamily="49" charset="0"/>
              </a:rPr>
              <a:t>x</a:t>
            </a:r>
            <a:r>
              <a:rPr lang="es-ES" sz="1600">
                <a:solidFill>
                  <a:srgbClr val="000000"/>
                </a:solidFill>
                <a:latin typeface="Consolas" panose="020B0609020204030204" pitchFamily="49" charset="0"/>
              </a:rPr>
              <a:t>;</a:t>
            </a:r>
          </a:p>
          <a:p>
            <a:pPr marL="514350" lvl="2" indent="0">
              <a:lnSpc>
                <a:spcPct val="100000"/>
              </a:lnSpc>
              <a:spcBef>
                <a:spcPts val="0"/>
              </a:spcBef>
              <a:buNone/>
            </a:pPr>
            <a:r>
              <a:rPr lang="en-US" sz="1600">
                <a:solidFill>
                  <a:srgbClr val="000000"/>
                </a:solidFill>
                <a:latin typeface="Consolas" panose="020B0609020204030204" pitchFamily="49" charset="0"/>
              </a:rPr>
              <a:t>}</a:t>
            </a:r>
          </a:p>
          <a:p>
            <a:pPr marL="34290" indent="0">
              <a:lnSpc>
                <a:spcPct val="100000"/>
              </a:lnSpc>
              <a:spcBef>
                <a:spcPts val="0"/>
              </a:spcBef>
              <a:buNone/>
            </a:pPr>
            <a:r>
              <a:rPr lang="en-US" sz="1600">
                <a:solidFill>
                  <a:srgbClr val="000000"/>
                </a:solidFill>
                <a:latin typeface="Consolas" panose="020B0609020204030204" pitchFamily="49" charset="0"/>
              </a:rPr>
              <a:t>}</a:t>
            </a:r>
            <a:endParaRPr lang="en-US" sz="1600"/>
          </a:p>
        </p:txBody>
      </p:sp>
      <p:sp>
        <p:nvSpPr>
          <p:cNvPr id="2" name="Footer Placeholder 1"/>
          <p:cNvSpPr>
            <a:spLocks noGrp="1"/>
          </p:cNvSpPr>
          <p:nvPr>
            <p:ph type="ftr" sz="quarter" idx="11"/>
          </p:nvPr>
        </p:nvSpPr>
        <p:spPr/>
        <p:txBody>
          <a:bodyPr/>
          <a:lstStyle/>
          <a:p>
            <a:pPr>
              <a:defRPr/>
            </a:pPr>
            <a:r>
              <a:rPr lang="en-US"/>
              <a:t>DSA</a:t>
            </a:r>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99</a:t>
            </a:fld>
            <a:endParaRPr lang="en-US"/>
          </a:p>
        </p:txBody>
      </p:sp>
    </p:spTree>
    <p:extLst>
      <p:ext uri="{BB962C8B-B14F-4D97-AF65-F5344CB8AC3E}">
        <p14:creationId xmlns:p14="http://schemas.microsoft.com/office/powerpoint/2010/main" val="3427889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Banded Design Teal 16x9">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pptx" id="{0EB88580-7E4D-3845-852E-76CE22F65FC8}" vid="{F399A275-A9E0-BB40-A3BD-46D1B13EF845}"/>
    </a:ext>
  </a:extLst>
</a:theme>
</file>

<file path=ppt/theme/theme2.xml><?xml version="1.0" encoding="utf-8"?>
<a:theme xmlns:a="http://schemas.openxmlformats.org/drawingml/2006/main" name="2_Banded Design Teal 16x9">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3899</TotalTime>
  <Words>7851</Words>
  <Application>Microsoft Office PowerPoint</Application>
  <PresentationFormat>On-screen Show (4:3)</PresentationFormat>
  <Paragraphs>1798</Paragraphs>
  <Slides>105</Slides>
  <Notes>23</Notes>
  <HiddenSlides>0</HiddenSlides>
  <MMClips>0</MMClips>
  <ScaleCrop>false</ScaleCrop>
  <HeadingPairs>
    <vt:vector size="8" baseType="variant">
      <vt:variant>
        <vt:lpstr>Fonts Used</vt:lpstr>
      </vt:variant>
      <vt:variant>
        <vt:i4>14</vt:i4>
      </vt:variant>
      <vt:variant>
        <vt:lpstr>Theme</vt:lpstr>
      </vt:variant>
      <vt:variant>
        <vt:i4>2</vt:i4>
      </vt:variant>
      <vt:variant>
        <vt:lpstr>Embedded OLE Servers</vt:lpstr>
      </vt:variant>
      <vt:variant>
        <vt:i4>0</vt:i4>
      </vt:variant>
      <vt:variant>
        <vt:lpstr>Slide Titles</vt:lpstr>
      </vt:variant>
      <vt:variant>
        <vt:i4>105</vt:i4>
      </vt:variant>
    </vt:vector>
  </HeadingPairs>
  <TitlesOfParts>
    <vt:vector size="121" baseType="lpstr">
      <vt:lpstr>Arial</vt:lpstr>
      <vt:lpstr>Calibri</vt:lpstr>
      <vt:lpstr>Consolas</vt:lpstr>
      <vt:lpstr>Corbel</vt:lpstr>
      <vt:lpstr>Courier New</vt:lpstr>
      <vt:lpstr>Gill Sans MT</vt:lpstr>
      <vt:lpstr>Tahoma</vt:lpstr>
      <vt:lpstr>Tahoma (Body)</vt:lpstr>
      <vt:lpstr>Times New Roman</vt:lpstr>
      <vt:lpstr>Verdana</vt:lpstr>
      <vt:lpstr>VNI-Helve</vt:lpstr>
      <vt:lpstr>VNI-Tekon</vt:lpstr>
      <vt:lpstr>VNI-Times</vt:lpstr>
      <vt:lpstr>Wingdings</vt:lpstr>
      <vt:lpstr>1_Banded Design Teal 16x9</vt:lpstr>
      <vt:lpstr>2_Banded Design Teal 16x9</vt:lpstr>
      <vt:lpstr>DANH SÁCH LIÊN KẾT ĐƠN (SINGLY LINKED LIST)</vt:lpstr>
      <vt:lpstr>Các kiểu dữ liệu trừu tượng</vt:lpstr>
      <vt:lpstr>Kiểu dữ liệu trừu tượng List (ADT List)</vt:lpstr>
      <vt:lpstr>Cài đặt ADT List bằng C++</vt:lpstr>
      <vt:lpstr>Nhắc lại: Lưu trữ Mảng 1 chiều</vt:lpstr>
      <vt:lpstr>Tổ chức của DSLK Đơn</vt:lpstr>
      <vt:lpstr>Tổ chức của DSLK Đơn</vt:lpstr>
      <vt:lpstr>Tổ chức của DSLK đơn</vt:lpstr>
      <vt:lpstr>CTDL của DSLK đơn</vt:lpstr>
      <vt:lpstr>Ví dụ:</vt:lpstr>
      <vt:lpstr>Ví dụ:</vt:lpstr>
      <vt:lpstr>Ví dụ:</vt:lpstr>
      <vt:lpstr>Các thao tác cơ bản trên DSLK đơn</vt:lpstr>
      <vt:lpstr>Khởi tạo danh sách liên kết RỖNG</vt:lpstr>
      <vt:lpstr>Tạo 1 phần tử mới</vt:lpstr>
      <vt:lpstr>Thêm 1 phần tử vào DSLK</vt:lpstr>
      <vt:lpstr>Thuật toán: Thêm 1 phần tử vào đầu DSLK</vt:lpstr>
      <vt:lpstr>Thuật toán: Code C/C++</vt:lpstr>
      <vt:lpstr>Thuật toán: Code C/C++</vt:lpstr>
      <vt:lpstr>Thêm 1 phần tử vào đầu DSLK: Minh họa (tt)</vt:lpstr>
      <vt:lpstr>Thêm 1 phần tử vào đầu DSLK: Minh họa (tt)</vt:lpstr>
      <vt:lpstr>Thuật toán thêm vào cuối DSLK</vt:lpstr>
      <vt:lpstr>Cài đặt: Code C/C++</vt:lpstr>
      <vt:lpstr>Thêm 1 phần tử vào cuối DSLK: Minh họa (tt)</vt:lpstr>
      <vt:lpstr>Thêm 1 phần tử vào cuối DSLK: Minh họa (tt)</vt:lpstr>
      <vt:lpstr>Ví dụ: Quá trình Thêm từng phần tử vào danh sách</vt:lpstr>
      <vt:lpstr>Ví dụ: Quá trình Thêm từng phần tử vào danh sách (tt)</vt:lpstr>
      <vt:lpstr>Ví dụ: Quá trình Thêm từng phần tử vào danh sách (tt)</vt:lpstr>
      <vt:lpstr>Ví dụ: Quá trình Thêm từng phần tử vào danh sách (tt)</vt:lpstr>
      <vt:lpstr>Ví dụ: Quá trình Thêm từng phần tử vào danh sách (tt)</vt:lpstr>
      <vt:lpstr>Ví dụ: Quá trình Thêm từng phần tử vào danh sách (tt)</vt:lpstr>
      <vt:lpstr>Ví dụ: Quá trình Thêm từng phần tử vào danh sách (tt)</vt:lpstr>
      <vt:lpstr>Thuật toán: Thêm phần tử p vào sau phần tử Q</vt:lpstr>
      <vt:lpstr>Thuật toán: Code C/C++</vt:lpstr>
      <vt:lpstr>Minh họa</vt:lpstr>
      <vt:lpstr>Minh họa (tt)</vt:lpstr>
      <vt:lpstr>Hủy phần tử trong DSLK đơn</vt:lpstr>
      <vt:lpstr>Thuật toán: Hủy phần tử đầu trong DSLK</vt:lpstr>
      <vt:lpstr>Thuật toán: Code C/C++</vt:lpstr>
      <vt:lpstr>Hủy phần tử đầu trong DSLK: Minh họa</vt:lpstr>
      <vt:lpstr>Hủy phần tử đầu trong DSLK: Minh họa (tt)</vt:lpstr>
      <vt:lpstr>Thuật toán hủy phần tử đứng sau phần tử Q</vt:lpstr>
      <vt:lpstr>Thuật toán: Code C/C++ </vt:lpstr>
      <vt:lpstr>Thuật toán hủy phần tử đứng sau phần tử Q: Minh họa</vt:lpstr>
      <vt:lpstr>Thuật toán hủy phần tử đứng sau phần tử Q: Minh họa</vt:lpstr>
      <vt:lpstr>Thuật toán hủy phần tử có khoá x</vt:lpstr>
      <vt:lpstr>Thuật toán: Cài đặt C/C++</vt:lpstr>
      <vt:lpstr>Tìm 1 phần tử trong DSLK đơn</vt:lpstr>
      <vt:lpstr>Thuật toán: Code C/C++</vt:lpstr>
      <vt:lpstr>Tìm 1 phần tử trong DSLK đơn: Minh họa</vt:lpstr>
      <vt:lpstr>Duyệt danh sách</vt:lpstr>
      <vt:lpstr>Thuật toán duyệt danh sách</vt:lpstr>
      <vt:lpstr>Cài đặt in các phần tử trong List</vt:lpstr>
      <vt:lpstr>Hủy danh sách liên kết đơn</vt:lpstr>
      <vt:lpstr>Thuật toán: Code C/C++</vt:lpstr>
      <vt:lpstr>Sắp xếp danh sách</vt:lpstr>
      <vt:lpstr>Sắp xếp danh sách</vt:lpstr>
      <vt:lpstr>Ưu, nhược điểm của 2 cách tiếp cận</vt:lpstr>
      <vt:lpstr>Selection Sort: Code C/C++</vt:lpstr>
      <vt:lpstr>Các thuật toán sắp xếp hiệu quả trên List</vt:lpstr>
      <vt:lpstr>Quick Sort</vt:lpstr>
      <vt:lpstr>Quick Sort: Minh họa</vt:lpstr>
      <vt:lpstr>Quick Sort: Minh họa</vt:lpstr>
      <vt:lpstr>Quick Sort: Minh họa</vt:lpstr>
      <vt:lpstr>Thuật toán: Code C/C++</vt:lpstr>
      <vt:lpstr>Thuật toán: Code C/C++ (tt)</vt:lpstr>
      <vt:lpstr>Thuật toán: Code C/C++ (tt)</vt:lpstr>
      <vt:lpstr>Thuật toán: Code C/C++ (tt)</vt:lpstr>
      <vt:lpstr>Thuật toán sắp xếp Merge Sort</vt:lpstr>
      <vt:lpstr>Minh họa thuật toán</vt:lpstr>
      <vt:lpstr>Minh họa thuật toán (tt)</vt:lpstr>
      <vt:lpstr>Minh họa thuật toán(tt)</vt:lpstr>
      <vt:lpstr>Minh họa thuật toán (tt)</vt:lpstr>
      <vt:lpstr>Merge Sort: Code C/C++</vt:lpstr>
      <vt:lpstr>Merge Sort: Code C/C++ (tt)</vt:lpstr>
      <vt:lpstr>Merge Sort: Code C/C++ (tt)</vt:lpstr>
      <vt:lpstr>Sử dụng danh sách trong hàm main?</vt:lpstr>
      <vt:lpstr>Cài đặt hàm main()</vt:lpstr>
      <vt:lpstr>Vài ứng dụng danh sách liên kết đơn</vt:lpstr>
      <vt:lpstr>Dùng xâu đơn để quản lý lớp học</vt:lpstr>
      <vt:lpstr>Dùng xâu đơn để quản lý lớp học</vt:lpstr>
      <vt:lpstr>Cấu trúc dữ liệu cho bài toán</vt:lpstr>
      <vt:lpstr>Câu hỏi và Bài tập</vt:lpstr>
      <vt:lpstr>Các cấu trúc đặc biệt của danh sách đơn</vt:lpstr>
      <vt:lpstr>Ứng dụng Stack và Queue</vt:lpstr>
      <vt:lpstr>Các thao tác trên Stack</vt:lpstr>
      <vt:lpstr>Cài đặt Stack</vt:lpstr>
      <vt:lpstr>Cài Stack bằng mảng 1 chiều</vt:lpstr>
      <vt:lpstr>Kiểm tra tính rỗng và đầy của Stack</vt:lpstr>
      <vt:lpstr>Thêm 1 phần tử vào Stack</vt:lpstr>
      <vt:lpstr>Lấy 1 phần tử từ Stack</vt:lpstr>
      <vt:lpstr>Cài Stack bằng danh sách liên kết</vt:lpstr>
      <vt:lpstr>Thêm 1 phần tử vào Stack</vt:lpstr>
      <vt:lpstr>Lấy 1 phần tử từ Stack</vt:lpstr>
      <vt:lpstr>Các thao tác trên Queue</vt:lpstr>
      <vt:lpstr>Cài đặt Queue</vt:lpstr>
      <vt:lpstr>Cài đặt Queue bằng mảng 1 chiều</vt:lpstr>
      <vt:lpstr>Kiểm tra tính rỗng và đầy của Queue</vt:lpstr>
      <vt:lpstr>Thêm 1 phần tử vào Queue</vt:lpstr>
      <vt:lpstr>Lấy 1 phần tử từ Queue</vt:lpstr>
      <vt:lpstr>Cài đặt Queue bằng List</vt:lpstr>
      <vt:lpstr>Thêm 1 phần tử vào Queue</vt:lpstr>
      <vt:lpstr>Lấy 1 phần tử từ Queue</vt:lpstr>
      <vt:lpstr>Câu hỏi và Bài tập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Diem Nguyen</dc:creator>
  <cp:lastModifiedBy>Nguyễn Thị Ngọc Diễm</cp:lastModifiedBy>
  <cp:revision>271</cp:revision>
  <dcterms:created xsi:type="dcterms:W3CDTF">2020-04-23T13:04:55Z</dcterms:created>
  <dcterms:modified xsi:type="dcterms:W3CDTF">2021-12-16T18:23:03Z</dcterms:modified>
</cp:coreProperties>
</file>