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4146" r:id="rId2"/>
    <p:sldMasterId id="2147484158" r:id="rId3"/>
  </p:sldMasterIdLst>
  <p:notesMasterIdLst>
    <p:notesMasterId r:id="rId30"/>
  </p:notesMasterIdLst>
  <p:handoutMasterIdLst>
    <p:handoutMasterId r:id="rId31"/>
  </p:handoutMasterIdLst>
  <p:sldIdLst>
    <p:sldId id="296" r:id="rId4"/>
    <p:sldId id="648" r:id="rId5"/>
    <p:sldId id="649" r:id="rId6"/>
    <p:sldId id="723" r:id="rId7"/>
    <p:sldId id="734" r:id="rId8"/>
    <p:sldId id="722" r:id="rId9"/>
    <p:sldId id="659" r:id="rId10"/>
    <p:sldId id="660" r:id="rId11"/>
    <p:sldId id="661" r:id="rId12"/>
    <p:sldId id="710" r:id="rId13"/>
    <p:sldId id="663" r:id="rId14"/>
    <p:sldId id="662" r:id="rId15"/>
    <p:sldId id="664" r:id="rId16"/>
    <p:sldId id="665" r:id="rId17"/>
    <p:sldId id="666" r:id="rId18"/>
    <p:sldId id="728" r:id="rId19"/>
    <p:sldId id="730" r:id="rId20"/>
    <p:sldId id="724" r:id="rId21"/>
    <p:sldId id="725" r:id="rId22"/>
    <p:sldId id="726" r:id="rId23"/>
    <p:sldId id="731" r:id="rId24"/>
    <p:sldId id="732" r:id="rId25"/>
    <p:sldId id="733" r:id="rId26"/>
    <p:sldId id="711" r:id="rId27"/>
    <p:sldId id="504" r:id="rId28"/>
    <p:sldId id="362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FF"/>
    <a:srgbClr val="FFFF99"/>
    <a:srgbClr val="EBBE8D"/>
    <a:srgbClr val="FFCC00"/>
    <a:srgbClr val="FFCC66"/>
    <a:srgbClr val="5CAD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362" autoAdjust="0"/>
  </p:normalViewPr>
  <p:slideViewPr>
    <p:cSldViewPr>
      <p:cViewPr varScale="1">
        <p:scale>
          <a:sx n="159" d="100"/>
          <a:sy n="159" d="100"/>
        </p:scale>
        <p:origin x="19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26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AF4708-0CF1-4CF7-AD79-2438630E3A7F}" type="datetimeFigureOut">
              <a:rPr lang="vi-VN"/>
              <a:pPr>
                <a:defRPr/>
              </a:pPr>
              <a:t>16/12/2021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2C9346-10A6-4F74-B03F-169268EBD99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6D6E-747D-46EB-89F9-BF8F5E077B38}" type="datetimeFigureOut">
              <a:rPr lang="en-US"/>
              <a:pPr>
                <a:defRPr/>
              </a:pPr>
              <a:t>2021-12-16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5D2DDDF-0CC7-4475-9642-7E37FDA9C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66696" tIns="33348" rIns="66696" bIns="33348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90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DB76A-6A3C-4AFC-B70C-1C1C85DB8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6DE6-374A-4563-98AE-EC8909AA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8F511-1CEE-4489-BAB5-2BE5DDBB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430481"/>
            <a:ext cx="9141620" cy="397971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105891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779243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9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F11A2-0D5C-4F2D-BCDA-2FDB1411F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9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0" y="6421583"/>
            <a:ext cx="9141620" cy="4364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544056"/>
            <a:ext cx="1193223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544056"/>
            <a:ext cx="6355773" cy="237744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6422" y="6544056"/>
            <a:ext cx="711777" cy="237744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0601-73D5-4E84-B786-0DBBAAED1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>
                <a:latin typeface="Tahoma (Body)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</a:p>
        </p:txBody>
      </p:sp>
    </p:spTree>
    <p:extLst>
      <p:ext uri="{BB962C8B-B14F-4D97-AF65-F5344CB8AC3E}">
        <p14:creationId xmlns:p14="http://schemas.microsoft.com/office/powerpoint/2010/main" val="39436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4" y="79375"/>
            <a:ext cx="81094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5866" y="981075"/>
            <a:ext cx="3884734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277" y="981075"/>
            <a:ext cx="3884735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559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6574" y="765176"/>
            <a:ext cx="8427426" cy="6092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1792-EB6E-44A4-B90A-2618705E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1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8172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28FA-FEE2-44BE-A901-EBB3D6003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E797-CB64-4D3E-8F30-3DCF30C6A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8D07B-17C1-4959-ABD7-EE3780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ABD32-BCAF-4719-8972-CB71E6158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098" r:id="rId18"/>
    <p:sldLayoutId id="2147484103" r:id="rId19"/>
    <p:sldLayoutId id="2147484108" r:id="rId20"/>
    <p:sldLayoutId id="2147484109" r:id="rId21"/>
    <p:sldLayoutId id="2147484176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>
          <a:xfrm>
            <a:off x="533400" y="2286000"/>
            <a:ext cx="8001000" cy="1517904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0" hangingPunct="0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LIÊN KẾT Đ</a:t>
            </a:r>
            <a:r>
              <a:rPr lang="vi-V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INGLY LINKED LIST)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 QUEUE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7200900" cy="688848"/>
          </a:xfrm>
        </p:spPr>
        <p:txBody>
          <a:bodyPr/>
          <a:lstStyle/>
          <a:p>
            <a:r>
              <a:rPr lang="en-US" cap="none" err="1">
                <a:solidFill>
                  <a:schemeClr val="bg1">
                    <a:lumMod val="95000"/>
                  </a:schemeClr>
                </a:solidFill>
              </a:rPr>
              <a:t>ThS</a:t>
            </a:r>
            <a:r>
              <a:rPr lang="en-US" cap="none">
                <a:solidFill>
                  <a:schemeClr val="bg1">
                    <a:lumMod val="95000"/>
                  </a:schemeClr>
                </a:solidFill>
              </a:rPr>
              <a:t> Nguyễn </a:t>
            </a:r>
            <a:r>
              <a:rPr lang="en-US" cap="none" err="1">
                <a:solidFill>
                  <a:schemeClr val="bg1">
                    <a:lumMod val="95000"/>
                  </a:schemeClr>
                </a:solidFill>
              </a:rPr>
              <a:t>Thị</a:t>
            </a:r>
            <a:r>
              <a:rPr lang="en-US" cap="none">
                <a:solidFill>
                  <a:schemeClr val="bg1">
                    <a:lumMod val="95000"/>
                  </a:schemeClr>
                </a:solidFill>
              </a:rPr>
              <a:t> Ngọc </a:t>
            </a:r>
            <a:r>
              <a:rPr lang="en-US" cap="none" err="1">
                <a:solidFill>
                  <a:schemeClr val="bg1">
                    <a:lumMod val="95000"/>
                  </a:schemeClr>
                </a:solidFill>
              </a:rPr>
              <a:t>Diễm</a:t>
            </a:r>
            <a:endParaRPr lang="en-US" cap="none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cap="none">
                <a:solidFill>
                  <a:schemeClr val="bg1">
                    <a:lumMod val="95000"/>
                  </a:schemeClr>
                </a:solidFill>
              </a:rPr>
              <a:t>diemntn@uit.edu.vn</a:t>
            </a:r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886200"/>
            <a:ext cx="701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ubtitle 1"/>
          <p:cNvSpPr txBox="1">
            <a:spLocks/>
          </p:cNvSpPr>
          <p:nvPr/>
        </p:nvSpPr>
        <p:spPr>
          <a:xfrm>
            <a:off x="933450" y="3930693"/>
            <a:ext cx="7200900" cy="68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Data Structures and AlgorithmS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rỗng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Queue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83D8B"/>
                </a:solidFill>
                <a:latin typeface="Consolas" panose="020B0609020204030204" pitchFamily="49" charset="0"/>
              </a:rPr>
              <a:t>isEmpty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Queue có rỗng? 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pPr marL="27432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27432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483D8B"/>
                </a:solidFill>
                <a:latin typeface="Consolas" panose="020B0609020204030204" pitchFamily="49" charset="0"/>
              </a:rPr>
              <a:t>isFull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 Kiểm tra Queue có đầy?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+ 1 == MAX)</a:t>
            </a:r>
          </a:p>
          <a:p>
            <a:pPr marL="27432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274320" lvl="1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Thêm 1 phần tử vào Queue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197427" y="727364"/>
            <a:ext cx="8749146" cy="5694219"/>
          </a:xfrm>
        </p:spPr>
        <p:txBody>
          <a:bodyPr>
            <a:noAutofit/>
          </a:bodyPr>
          <a:lstStyle/>
          <a:p>
            <a:pPr marL="3429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>
                <a:solidFill>
                  <a:srgbClr val="483D8B"/>
                </a:solidFill>
                <a:latin typeface="Consolas" panose="020B0609020204030204" pitchFamily="49" charset="0"/>
              </a:rPr>
              <a:t>EnQueue</a:t>
            </a:r>
            <a:r>
              <a:rPr lang="fr-F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fr-FR" sz="160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f, r;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isFull(q)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//queue bị đầy =&gt; không thêm đ</a:t>
            </a:r>
            <a:r>
              <a:rPr lang="vi-VN" sz="1600">
                <a:solidFill>
                  <a:srgbClr val="008000"/>
                </a:solidFill>
                <a:latin typeface="Consolas" panose="020B0609020204030204" pitchFamily="49" charset="0"/>
              </a:rPr>
              <a:t>ư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ợc nữa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	   printf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"queue day roi khong the them vao duoc nua"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9441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-1) {</a:t>
            </a: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99441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9441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MAX - 1) {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//Queue đầy ảo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f =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 i = f; i &lt;= r; i++)</a:t>
            </a: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600">
                <a:solidFill>
                  <a:srgbClr val="808080"/>
                </a:solidFill>
                <a:latin typeface="Consolas" panose="020B0609020204030204" pitchFamily="49" charset="0"/>
              </a:rPr>
              <a:t>	q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[i - f] = </a:t>
            </a:r>
            <a:r>
              <a:rPr lang="nn-NO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60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1474470" lvl="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r - f;</a:t>
            </a:r>
          </a:p>
          <a:p>
            <a:pPr marL="1038543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038543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1038543" lvl="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60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6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16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s-E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Lấy</a:t>
            </a:r>
            <a:r>
              <a:rPr lang="en-US"/>
              <a:t> 1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Queue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fr-FR" sz="2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>
                <a:solidFill>
                  <a:srgbClr val="483D8B"/>
                </a:solidFill>
                <a:latin typeface="Consolas" panose="020B0609020204030204" pitchFamily="49" charset="0"/>
              </a:rPr>
              <a:t>DeQueue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sz="22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isEmpty(q)==0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//queue khong rong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94410" lvl="4" indent="0">
              <a:buNone/>
            </a:pPr>
            <a:r>
              <a:rPr lang="fr-FR" sz="22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20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22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fr-FR" sz="22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994410" lvl="4" indent="0">
              <a:buNone/>
            </a:pP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994410" lvl="4" indent="0">
              <a:buNone/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//truong hop co mot phan tu</a:t>
            </a:r>
            <a:endParaRPr lang="en-US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34440" lvl="5" indent="0">
              <a:buNone/>
            </a:pP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1234440" lvl="5" indent="0">
              <a:buNone/>
            </a:pPr>
            <a:r>
              <a:rPr lang="en-US" sz="22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994410" lvl="4" indent="0">
              <a:buNone/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94410" lvl="4" indent="0">
              <a:buNone/>
            </a:pPr>
            <a:r>
              <a:rPr lang="en-US" sz="22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514350" lvl="2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//queue trong 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printf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"Queue rong"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Queue </a:t>
            </a:r>
            <a:r>
              <a:rPr lang="en-US" err="1"/>
              <a:t>bằng</a:t>
            </a:r>
            <a:r>
              <a:rPr lang="en-US"/>
              <a:t> List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" indent="0">
              <a:buNone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Queue có </a:t>
            </a:r>
            <a:r>
              <a:rPr lang="en-US" dirty="0" err="1"/>
              <a:t>rỗng</a:t>
            </a:r>
            <a:r>
              <a:rPr lang="en-US" dirty="0"/>
              <a:t>?</a:t>
            </a:r>
          </a:p>
          <a:p>
            <a:pPr marL="3429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Cấu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trúc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của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một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node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info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pNext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Cấu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trúc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của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một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DSLK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34290" indent="0">
              <a:buNone/>
            </a:pP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	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8B0000"/>
                </a:solidFill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83D8B"/>
                </a:solidFill>
                <a:latin typeface="Consolas" panose="020B0609020204030204" pitchFamily="49" charset="0"/>
              </a:rPr>
              <a:t>isEmpty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//Queue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rỗng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51435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Thêm</a:t>
            </a:r>
            <a:r>
              <a:rPr lang="en-US"/>
              <a:t> 1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Queue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EnQueue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 //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AddTail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94410" lvl="4" indent="0">
              <a:buNone/>
            </a:pP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94410" lvl="4" indent="0">
              <a:buNone/>
            </a:pP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B0000"/>
                </a:solidFill>
                <a:latin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pNext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B0000"/>
                </a:solidFill>
                <a:latin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3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Lấy</a:t>
            </a:r>
            <a:r>
              <a:rPr lang="en-US"/>
              <a:t> 1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Queue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83D8B"/>
                </a:solidFill>
                <a:latin typeface="Consolas" panose="020B0609020204030204" pitchFamily="49" charset="0"/>
              </a:rPr>
              <a:t>DeQueue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&amp;Q, </a:t>
            </a:r>
            <a:r>
              <a:rPr lang="fr-FR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&amp;x) {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483D8B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(Q) != 1) {</a:t>
            </a:r>
          </a:p>
          <a:p>
            <a:pPr marL="994410" lvl="4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Q.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474470" lvl="6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Q.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74470" lvl="6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x = p-&gt;</a:t>
            </a:r>
            <a:r>
              <a:rPr lang="en-US" sz="2200" dirty="0">
                <a:solidFill>
                  <a:srgbClr val="8B0000"/>
                </a:solidFill>
                <a:latin typeface="Consolas" panose="020B0609020204030204" pitchFamily="49" charset="0"/>
              </a:rPr>
              <a:t>info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74470" lvl="6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Q.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Q.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 dirty="0">
                <a:solidFill>
                  <a:srgbClr val="8B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pNext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74470" lvl="6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Q.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474470" lvl="6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Q.</a:t>
            </a:r>
            <a:r>
              <a:rPr lang="en-US" sz="2200" dirty="0" err="1">
                <a:solidFill>
                  <a:srgbClr val="8B0000"/>
                </a:solidFill>
                <a:latin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74470" lvl="6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994410" lvl="4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3429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lnSpc>
                <a:spcPct val="80000"/>
              </a:lnSpc>
              <a:buNone/>
            </a:pP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indent="-514350">
              <a:lnSpc>
                <a:spcPct val="120000"/>
              </a:lnSpc>
              <a:buAutoNum type="arabicPeriod"/>
            </a:pPr>
            <a:r>
              <a:rPr lang="en-US" sz="2585" dirty="0"/>
              <a:t>STACK</a:t>
            </a:r>
          </a:p>
          <a:p>
            <a:pPr lvl="1"/>
            <a:r>
              <a:rPr lang="vi-VN" dirty="0"/>
              <a:t>Khái niệm ngăn xếp.</a:t>
            </a:r>
            <a:endParaRPr lang="en-US" dirty="0"/>
          </a:p>
          <a:p>
            <a:pPr lvl="1"/>
            <a:r>
              <a:rPr lang="vi-VN" dirty="0"/>
              <a:t>Ứng dụng của ngăn xếp.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vi-VN" dirty="0"/>
              <a:t>ngăn xếp. </a:t>
            </a:r>
            <a:endParaRPr lang="en-US" dirty="0"/>
          </a:p>
          <a:p>
            <a:pPr lvl="1"/>
            <a:r>
              <a:rPr lang="vi-VN" dirty="0"/>
              <a:t>Các phương án cài đặt ngăn xếp. </a:t>
            </a:r>
            <a:endParaRPr lang="en-US" sz="2185" dirty="0"/>
          </a:p>
          <a:p>
            <a:pPr marL="34290" indent="0">
              <a:lnSpc>
                <a:spcPct val="120000"/>
              </a:lnSpc>
              <a:buNone/>
            </a:pPr>
            <a:r>
              <a:rPr lang="en-US" sz="2585" dirty="0"/>
              <a:t>2. QUEUE</a:t>
            </a:r>
          </a:p>
          <a:p>
            <a:pPr lvl="1"/>
            <a:r>
              <a:rPr lang="vi-VN" sz="2000" dirty="0"/>
              <a:t>Khái niệm </a:t>
            </a:r>
            <a:r>
              <a:rPr lang="en-US" sz="2000" dirty="0"/>
              <a:t>Queue</a:t>
            </a:r>
            <a:r>
              <a:rPr lang="vi-VN" sz="2000" dirty="0"/>
              <a:t>.</a:t>
            </a:r>
            <a:endParaRPr lang="en-US" sz="2000" dirty="0"/>
          </a:p>
          <a:p>
            <a:pPr lvl="1"/>
            <a:r>
              <a:rPr lang="vi-VN" sz="2000" dirty="0"/>
              <a:t>Ứng dụng của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vi-VN" sz="2000" dirty="0"/>
              <a:t>.</a:t>
            </a:r>
            <a:endParaRPr lang="en-US" sz="2000" dirty="0"/>
          </a:p>
          <a:p>
            <a:pPr lvl="1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queue</a:t>
            </a:r>
          </a:p>
          <a:p>
            <a:pPr lvl="1"/>
            <a:r>
              <a:rPr lang="vi-VN" sz="2000" dirty="0"/>
              <a:t>Các phương án cài đặt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vi-VN" sz="2000" dirty="0"/>
              <a:t>. </a:t>
            </a:r>
            <a:endParaRPr lang="en-US" sz="2585" dirty="0"/>
          </a:p>
          <a:p>
            <a:pPr marL="34290" indent="0">
              <a:lnSpc>
                <a:spcPct val="120000"/>
              </a:lnSpc>
              <a:buNone/>
            </a:pPr>
            <a:r>
              <a:rPr lang="en-US" sz="2585" dirty="0">
                <a:solidFill>
                  <a:srgbClr val="FF0000"/>
                </a:solidFill>
              </a:rPr>
              <a:t>3. BÀI TOÁN</a:t>
            </a:r>
          </a:p>
          <a:p>
            <a:pPr marL="34290" indent="0">
              <a:lnSpc>
                <a:spcPct val="120000"/>
              </a:lnSpc>
              <a:buNone/>
            </a:pPr>
            <a:r>
              <a:rPr lang="en-US" sz="2585" dirty="0"/>
              <a:t>4. BÀI TẬP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1583-150C-46D0-BB9F-2A155F07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BÀI TOÁN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FCD7-F4E4-493B-8F4E-4FAE0956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/>
              <a:t>3.1 Palindromes</a:t>
            </a:r>
          </a:p>
          <a:p>
            <a:pPr marL="34290" indent="0">
              <a:buNone/>
            </a:pPr>
            <a:r>
              <a:rPr lang="en-US" dirty="0"/>
              <a:t>3.2 Demerging</a:t>
            </a:r>
          </a:p>
          <a:p>
            <a:pPr marL="34290" indent="0">
              <a:buNone/>
            </a:pPr>
            <a:r>
              <a:rPr lang="en-US" dirty="0"/>
              <a:t>3.3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3B581-70CB-4747-9AF4-6BCAD3E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AF1A6-979F-46D8-AEE5-67428BDF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E4CE-CD16-41AF-B421-C0477C39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"/>
            <a:r>
              <a:rPr lang="en-US" dirty="0"/>
              <a:t>3.1 Palindromes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9C45-FC36-41B8-96C6-2B01D882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Khái niệm: Một chuỗi được gọi là Palindrome nếu như đọc xuôi giống đọc ngược. </a:t>
            </a:r>
            <a:endParaRPr lang="en-US" dirty="0"/>
          </a:p>
          <a:p>
            <a:r>
              <a:rPr lang="vi-VN" dirty="0"/>
              <a:t>Bài toán: Cho trước một chuỗi, kiểm tra xem chuỗi đó có phải là chuỗi palindrome hay không? </a:t>
            </a:r>
            <a:endParaRPr lang="en-US" dirty="0"/>
          </a:p>
          <a:p>
            <a:r>
              <a:rPr lang="vi-VN" dirty="0"/>
              <a:t>Ví dụ về chuỗi palindrome: Able was I ere I saw Elba</a:t>
            </a:r>
            <a:endParaRPr lang="en-US" dirty="0"/>
          </a:p>
          <a:p>
            <a:r>
              <a:rPr lang="vi-VN" dirty="0"/>
              <a:t>Giải pháp: </a:t>
            </a:r>
            <a:endParaRPr lang="en-US" dirty="0"/>
          </a:p>
          <a:p>
            <a:pPr lvl="1"/>
            <a:r>
              <a:rPr lang="vi-VN" dirty="0"/>
              <a:t>Để tránh ảnh hưởng tới chuỗi ban đầu, đọc chuỗi nói trên vào stack và queue. </a:t>
            </a:r>
            <a:endParaRPr lang="en-US" dirty="0"/>
          </a:p>
          <a:p>
            <a:pPr lvl="1"/>
            <a:r>
              <a:rPr lang="vi-VN" dirty="0"/>
              <a:t>So sánh từng phần tử của stack và queue, nếu giống nhau từng cặp thì đó là chuỗi Palindrome, ngược lại thì chuỗi trên không phải là chuỗi Palindrome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3AC0E-7159-457F-B322-9451B6B4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8E26F-53CB-427E-A9CA-2DB6A558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E565-A229-4D7D-8A30-2FA3480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 Demerging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5F8A-96F7-4FF4-A3B4-D17F25D0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Bài toán: Xem xét bài toán sau:</a:t>
            </a:r>
            <a:endParaRPr lang="en-US" dirty="0"/>
          </a:p>
          <a:p>
            <a:pPr lvl="1"/>
            <a:r>
              <a:rPr lang="vi-VN" dirty="0"/>
              <a:t>Giả sử, với một hệ thống quản lý nhân sự. Các bản ghi được lưu trên file. </a:t>
            </a:r>
            <a:endParaRPr lang="en-US" dirty="0"/>
          </a:p>
          <a:p>
            <a:pPr lvl="1"/>
            <a:r>
              <a:rPr lang="vi-VN" dirty="0"/>
              <a:t>Mỗi bản ghi gồm các trường: Họ tên, giới tính, ngày tháng năm sinh, ... </a:t>
            </a:r>
            <a:endParaRPr lang="en-US" dirty="0"/>
          </a:p>
          <a:p>
            <a:pPr lvl="1"/>
            <a:r>
              <a:rPr lang="vi-VN" dirty="0"/>
              <a:t>Dữ liệu trên đã được sắp theo ngày tháng năm sinh. </a:t>
            </a:r>
            <a:endParaRPr lang="en-US" dirty="0"/>
          </a:p>
          <a:p>
            <a:pPr lvl="1"/>
            <a:r>
              <a:rPr lang="vi-VN" dirty="0"/>
              <a:t>Cần tổ chức lại dữ liệu sao cho nữ được liệt kê trước nam nhưng vẫn giữ được tính đã sắp theo ngày tháng năm sinh.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A1F7-4B0D-49DD-B455-3447BA67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7A058-1186-4BF9-BBFF-7C39C634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lnSpc>
                <a:spcPct val="120000"/>
              </a:lnSpc>
              <a:buNone/>
            </a:pPr>
            <a:r>
              <a:rPr lang="en-US" sz="2585" dirty="0"/>
              <a:t>2. QUEUE</a:t>
            </a:r>
          </a:p>
          <a:p>
            <a:pPr lvl="1"/>
            <a:r>
              <a:rPr lang="vi-VN" sz="2000" dirty="0"/>
              <a:t>Khái niệm </a:t>
            </a:r>
            <a:r>
              <a:rPr lang="en-US" sz="2000" dirty="0"/>
              <a:t>Queue</a:t>
            </a:r>
            <a:r>
              <a:rPr lang="vi-VN" sz="2000" dirty="0"/>
              <a:t>.</a:t>
            </a:r>
            <a:endParaRPr lang="en-US" sz="2000" dirty="0"/>
          </a:p>
          <a:p>
            <a:pPr lvl="1"/>
            <a:r>
              <a:rPr lang="vi-VN" sz="2000" dirty="0"/>
              <a:t>Ứng dụng của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vi-VN" sz="2000" dirty="0"/>
              <a:t>.</a:t>
            </a:r>
            <a:endParaRPr lang="en-US" sz="2000" dirty="0"/>
          </a:p>
          <a:p>
            <a:pPr lvl="1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queue</a:t>
            </a:r>
          </a:p>
          <a:p>
            <a:pPr lvl="1"/>
            <a:r>
              <a:rPr lang="vi-VN" sz="2000" dirty="0"/>
              <a:t>Các phương án cài đặt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vi-VN" sz="2000" dirty="0"/>
              <a:t>. </a:t>
            </a:r>
            <a:endParaRPr lang="en-US" sz="2585" dirty="0"/>
          </a:p>
          <a:p>
            <a:pPr marL="34290" indent="0">
              <a:lnSpc>
                <a:spcPct val="120000"/>
              </a:lnSpc>
              <a:buNone/>
            </a:pPr>
            <a:r>
              <a:rPr lang="en-US" sz="2585" dirty="0"/>
              <a:t>3. BÀI TOÁN</a:t>
            </a:r>
          </a:p>
          <a:p>
            <a:pPr marL="34290" indent="0">
              <a:lnSpc>
                <a:spcPct val="120000"/>
              </a:lnSpc>
              <a:buNone/>
            </a:pPr>
            <a:r>
              <a:rPr lang="en-US" sz="2585" dirty="0"/>
              <a:t>4. BÀI TẬP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F3CB-4514-4A5A-9465-D877E056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7A9F-CA4E-47D2-AD94-AABEB8F3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vi-VN" dirty="0"/>
              <a:t>Cách giải quyết: </a:t>
            </a:r>
            <a:endParaRPr lang="en-US" dirty="0"/>
          </a:p>
          <a:p>
            <a:pPr lvl="1"/>
            <a:r>
              <a:rPr lang="vi-VN" b="1" dirty="0"/>
              <a:t>Ý tưởng không hiệu quả: </a:t>
            </a:r>
            <a:endParaRPr lang="en-US" b="1" dirty="0"/>
          </a:p>
          <a:p>
            <a:pPr lvl="2"/>
            <a:r>
              <a:rPr lang="vi-VN" dirty="0"/>
              <a:t>Sử dụng thuật toán sắp xếp. </a:t>
            </a:r>
            <a:endParaRPr lang="en-US" dirty="0"/>
          </a:p>
          <a:p>
            <a:pPr lvl="2"/>
            <a:r>
              <a:rPr lang="vi-VN" dirty="0"/>
              <a:t>Độ phức tạp của thuật toán O(n log n) trong trường hợp tốt nhất. </a:t>
            </a:r>
            <a:endParaRPr lang="en-US" dirty="0"/>
          </a:p>
          <a:p>
            <a:pPr lvl="1"/>
            <a:r>
              <a:rPr lang="vi-VN" b="1" dirty="0"/>
              <a:t>Ý tưởng hiệu quả hơn: </a:t>
            </a:r>
            <a:endParaRPr lang="en-US" b="1" dirty="0"/>
          </a:p>
          <a:p>
            <a:pPr lvl="2"/>
            <a:r>
              <a:rPr lang="vi-VN" dirty="0"/>
              <a:t>Sử dụng giải thuật </a:t>
            </a:r>
            <a:r>
              <a:rPr lang="en-US" dirty="0"/>
              <a:t>d</a:t>
            </a:r>
            <a:r>
              <a:rPr lang="vi-VN" dirty="0"/>
              <a:t>emerging. </a:t>
            </a:r>
            <a:endParaRPr lang="en-US" dirty="0"/>
          </a:p>
          <a:p>
            <a:pPr lvl="2"/>
            <a:r>
              <a:rPr lang="vi-VN" dirty="0"/>
              <a:t>Độ phức tạp của giải thuật này là O(n).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0559B-D448-49A6-9619-20C3F5F8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DAF91-D6CB-45FF-A047-B704E5D1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BA80-71B4-4D39-85FC-C81CEFAD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63841-A3A3-45C6-9F48-415077A0E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" indent="0">
              <a:buNone/>
            </a:pPr>
            <a:r>
              <a:rPr lang="vi-VN" b="1" dirty="0">
                <a:latin typeface="Consolas" panose="020B0609020204030204" pitchFamily="49" charset="0"/>
              </a:rPr>
              <a:t>Giải thuật Demerging: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1. Tạo 2 queue rỗng, có tên lần lượt là NU và NAM.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2. Với mỗi bản ghi p, xem xét: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    2.1 Nếu p có giới tính nữ, đưa vào queue NU.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    2.2 Nếu p có giới tính nam, đưa vào queue NAM.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3. Xét queue NU, khi queue chưa rỗng: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    3.1 Lấy từng phần tử trong queue này.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    3.2 Ghi vào file output nào đó.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4. Xét queue NAM, khi queue chưa rỗng: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    4.1 Lấy từng phần tử trong queue này.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    4.2 Ghi tiếp vào file output trên.</a:t>
            </a:r>
          </a:p>
          <a:p>
            <a:pPr marL="34290" indent="0">
              <a:buNone/>
            </a:pPr>
            <a:r>
              <a:rPr lang="vi-VN" dirty="0">
                <a:latin typeface="Consolas" panose="020B0609020204030204" pitchFamily="49" charset="0"/>
              </a:rPr>
              <a:t>5. Kết thúc giải thuật.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9F4EC-E46D-4D42-A8AF-C0C6593E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10E49-6A73-4EB2-8DEB-ED265AAB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AED4-8B88-4862-994F-3DE5FD8B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C97F-0B30-4722-9D2B-810137AC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marL="34290" indent="0" algn="ctr">
              <a:buNone/>
            </a:pPr>
            <a:r>
              <a:rPr lang="en-US" dirty="0"/>
              <a:t>(((2 + 3) * 5 / 8) – 2 + 3) / 3 + 2 * (5 - 1) = 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20E8E-2C6F-49F1-9F5C-BC1AE70F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94AB1-5736-446A-B5BB-033D7598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0401-5BCC-4CC5-A035-E7E574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C0B9-80A3-416D-9B62-F1A76C28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EC9F5-2589-4948-82C6-865F360A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6A471-A859-42C4-8024-CC820827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4250-5CBC-48D1-A52D-68F98507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889C-8A86-4A03-A0E3-65482435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727364"/>
            <a:ext cx="8749146" cy="56942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Hãy cho biết nội dung của stack sau mỗi thao tác trong dãy: 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*Y**QUE***ST***I*ON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một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tượng trưng cho thao tác thêm chữ cái tương ứng vào stack, dấu * tượng trưng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thao tác lấy nội dung một phần tử trong stack in lên màn hình.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Hãy cho biết sau khi hoàn tất chuỗi thao tác, những gì xuất hiện trên màn hình?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Cài đặt chương trình cho phép thực hiện các phép tính +,-,*,/ trên các số có tối đa 30 chữ số,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chức năng nhớ (M+, M-, MC, MR).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Viết chương trình thực hiện các thao tác trên đa thức.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Hãy viết chương trình mô phỏng cho bài toán “Tháp Hà Nội” sử dụng ngăn xếp.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tìm tất cả các cặp dấu ngoặc tương ứng trong một chương trình viết bằng 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ngữ C/C++.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D86E-D81D-4E12-B5B1-8345FA37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A7EA6-D101-4911-8C77-A25A3984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/>
          <p:nvPr/>
        </p:nvSpPr>
        <p:spPr>
          <a:xfrm>
            <a:off x="1060572" y="1599101"/>
            <a:ext cx="6684904" cy="282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2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46" b="1" dirty="0" err="1">
                <a:solidFill>
                  <a:srgbClr val="000000"/>
                </a:solidFill>
              </a:rPr>
              <a:t>Yêu</a:t>
            </a:r>
            <a:r>
              <a:rPr lang="en-US" sz="1846" b="1" dirty="0">
                <a:solidFill>
                  <a:srgbClr val="000000"/>
                </a:solidFill>
              </a:rPr>
              <a:t> </a:t>
            </a:r>
            <a:r>
              <a:rPr lang="en-US" sz="1846" b="1" dirty="0" err="1">
                <a:solidFill>
                  <a:srgbClr val="000000"/>
                </a:solidFill>
              </a:rPr>
              <a:t>cầu</a:t>
            </a:r>
            <a:r>
              <a:rPr lang="en-US" sz="1846" b="1" dirty="0">
                <a:solidFill>
                  <a:srgbClr val="000000"/>
                </a:solidFill>
              </a:rPr>
              <a:t> :</a:t>
            </a:r>
            <a:r>
              <a:rPr lang="en-US" sz="1846" dirty="0">
                <a:solidFill>
                  <a:srgbClr val="000000"/>
                </a:solidFill>
              </a:rPr>
              <a:t> </a:t>
            </a:r>
            <a:r>
              <a:rPr lang="en-US" sz="1846" dirty="0" err="1">
                <a:solidFill>
                  <a:srgbClr val="000000"/>
                </a:solidFill>
              </a:rPr>
              <a:t>Cài</a:t>
            </a:r>
            <a:r>
              <a:rPr lang="en-US" sz="1846" dirty="0">
                <a:solidFill>
                  <a:srgbClr val="000000"/>
                </a:solidFill>
              </a:rPr>
              <a:t> </a:t>
            </a:r>
            <a:r>
              <a:rPr lang="en-US" sz="1846" dirty="0" err="1">
                <a:solidFill>
                  <a:srgbClr val="000000"/>
                </a:solidFill>
              </a:rPr>
              <a:t>đặt</a:t>
            </a:r>
            <a:r>
              <a:rPr lang="en-US" sz="1846" dirty="0">
                <a:solidFill>
                  <a:srgbClr val="000000"/>
                </a:solidFill>
              </a:rPr>
              <a:t> </a:t>
            </a:r>
            <a:r>
              <a:rPr lang="en-US" sz="1846" dirty="0" err="1">
                <a:solidFill>
                  <a:srgbClr val="000000"/>
                </a:solidFill>
              </a:rPr>
              <a:t>một</a:t>
            </a:r>
            <a:r>
              <a:rPr lang="en-US" sz="1846" dirty="0">
                <a:solidFill>
                  <a:srgbClr val="000000"/>
                </a:solidFill>
              </a:rPr>
              <a:t> queue </a:t>
            </a:r>
            <a:r>
              <a:rPr lang="en-US" sz="1846" dirty="0" err="1">
                <a:solidFill>
                  <a:srgbClr val="000000"/>
                </a:solidFill>
              </a:rPr>
              <a:t>sử</a:t>
            </a:r>
            <a:r>
              <a:rPr lang="en-US" sz="1846" dirty="0">
                <a:solidFill>
                  <a:srgbClr val="000000"/>
                </a:solidFill>
              </a:rPr>
              <a:t> </a:t>
            </a:r>
            <a:r>
              <a:rPr lang="en-US" sz="1846" dirty="0" err="1">
                <a:solidFill>
                  <a:srgbClr val="000000"/>
                </a:solidFill>
              </a:rPr>
              <a:t>dụng</a:t>
            </a:r>
            <a:r>
              <a:rPr lang="en-US" sz="1846" dirty="0">
                <a:solidFill>
                  <a:srgbClr val="000000"/>
                </a:solidFill>
              </a:rPr>
              <a:t> 2 stack ?</a:t>
            </a:r>
          </a:p>
          <a:p>
            <a:pPr marL="8242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</a:pPr>
            <a:endParaRPr lang="en-US" sz="1846" dirty="0">
              <a:solidFill>
                <a:srgbClr val="000000"/>
              </a:solidFill>
            </a:endParaRPr>
          </a:p>
          <a:p>
            <a:pPr marL="8242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46" b="1" dirty="0" err="1">
                <a:solidFill>
                  <a:srgbClr val="000000"/>
                </a:solidFill>
              </a:rPr>
              <a:t>Ứng</a:t>
            </a:r>
            <a:r>
              <a:rPr lang="en-US" sz="1846" b="1" dirty="0">
                <a:solidFill>
                  <a:srgbClr val="000000"/>
                </a:solidFill>
              </a:rPr>
              <a:t> </a:t>
            </a:r>
            <a:r>
              <a:rPr lang="en-US" sz="1846" b="1" dirty="0" err="1">
                <a:solidFill>
                  <a:srgbClr val="000000"/>
                </a:solidFill>
              </a:rPr>
              <a:t>dụng</a:t>
            </a:r>
            <a:r>
              <a:rPr lang="en-US" sz="1846" b="1" dirty="0">
                <a:solidFill>
                  <a:srgbClr val="000000"/>
                </a:solidFill>
              </a:rPr>
              <a:t> : </a:t>
            </a:r>
          </a:p>
          <a:p>
            <a:pPr marL="230795" indent="-222553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46" dirty="0">
                <a:solidFill>
                  <a:srgbClr val="000000"/>
                </a:solidFill>
              </a:rPr>
              <a:t>Job interview</a:t>
            </a:r>
          </a:p>
          <a:p>
            <a:pPr marL="230795" indent="-222553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46" dirty="0" err="1">
                <a:solidFill>
                  <a:srgbClr val="000000"/>
                </a:solidFill>
              </a:rPr>
              <a:t>Cài</a:t>
            </a:r>
            <a:r>
              <a:rPr lang="en-US" sz="1846" dirty="0">
                <a:solidFill>
                  <a:srgbClr val="000000"/>
                </a:solidFill>
              </a:rPr>
              <a:t> </a:t>
            </a:r>
            <a:r>
              <a:rPr lang="en-US" sz="1846" dirty="0" err="1">
                <a:solidFill>
                  <a:srgbClr val="000000"/>
                </a:solidFill>
              </a:rPr>
              <a:t>đặt</a:t>
            </a:r>
            <a:r>
              <a:rPr lang="en-US" sz="1846" dirty="0">
                <a:solidFill>
                  <a:srgbClr val="000000"/>
                </a:solidFill>
              </a:rPr>
              <a:t> queue </a:t>
            </a:r>
            <a:r>
              <a:rPr lang="en-US" sz="1846" dirty="0" err="1">
                <a:solidFill>
                  <a:srgbClr val="000000"/>
                </a:solidFill>
              </a:rPr>
              <a:t>ưu</a:t>
            </a:r>
            <a:r>
              <a:rPr lang="en-US" sz="1846" dirty="0">
                <a:solidFill>
                  <a:srgbClr val="000000"/>
                </a:solidFill>
              </a:rPr>
              <a:t> </a:t>
            </a:r>
            <a:r>
              <a:rPr lang="en-US" sz="1846" dirty="0" err="1">
                <a:solidFill>
                  <a:srgbClr val="000000"/>
                </a:solidFill>
              </a:rPr>
              <a:t>tiên</a:t>
            </a:r>
            <a:endParaRPr lang="en-US" sz="1846" dirty="0">
              <a:solidFill>
                <a:srgbClr val="000000"/>
              </a:solidFill>
            </a:endParaRPr>
          </a:p>
          <a:p>
            <a:pPr marL="230795" indent="-222553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46" dirty="0">
                <a:solidFill>
                  <a:srgbClr val="000000"/>
                </a:solidFill>
              </a:rPr>
              <a:t>…</a:t>
            </a:r>
          </a:p>
          <a:p>
            <a:pPr marL="8242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</a:pPr>
            <a:endParaRPr lang="en-US" sz="1557" dirty="0">
              <a:solidFill>
                <a:srgbClr val="000000"/>
              </a:solidFill>
            </a:endParaRPr>
          </a:p>
          <a:p>
            <a:pPr marL="8242" fontAlgn="auto">
              <a:lnSpc>
                <a:spcPts val="2823"/>
              </a:lnSpc>
              <a:spcBef>
                <a:spcPts val="0"/>
              </a:spcBef>
              <a:spcAft>
                <a:spcPts val="0"/>
              </a:spcAft>
            </a:pPr>
            <a:endParaRPr sz="1557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96" y="4220308"/>
            <a:ext cx="5844425" cy="1737168"/>
          </a:xfrm>
          <a:prstGeom prst="rect">
            <a:avLst/>
          </a:prstGeom>
        </p:spPr>
      </p:pic>
      <p:sp>
        <p:nvSpPr>
          <p:cNvPr id="8" name="object 8"/>
          <p:cNvSpPr txBox="1">
            <a:spLocks/>
          </p:cNvSpPr>
          <p:nvPr/>
        </p:nvSpPr>
        <p:spPr>
          <a:xfrm>
            <a:off x="743226" y="511053"/>
            <a:ext cx="7319597" cy="34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87672"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75345"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463017"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50690" algn="ctr">
              <a:defRPr sz="3413" b="1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42" fontAlgn="auto">
              <a:spcBef>
                <a:spcPts val="0"/>
              </a:spcBef>
              <a:spcAft>
                <a:spcPts val="0"/>
              </a:spcAft>
            </a:pPr>
            <a:r>
              <a:rPr lang="en-US" sz="2215" kern="0" spc="88" dirty="0" err="1"/>
              <a:t>Bài</a:t>
            </a:r>
            <a:r>
              <a:rPr lang="en-US" sz="2215" kern="0" spc="88" dirty="0"/>
              <a:t> </a:t>
            </a:r>
            <a:r>
              <a:rPr lang="en-US" sz="2215" kern="0" spc="88" dirty="0" err="1"/>
              <a:t>tập</a:t>
            </a:r>
            <a:r>
              <a:rPr lang="en-US" sz="2215" kern="0" spc="88" dirty="0"/>
              <a:t> 2</a:t>
            </a:r>
            <a:endParaRPr lang="en-US" sz="2215" kern="0" spc="208" dirty="0"/>
          </a:p>
        </p:txBody>
      </p:sp>
      <p:sp>
        <p:nvSpPr>
          <p:cNvPr id="9" name="object 3"/>
          <p:cNvSpPr/>
          <p:nvPr/>
        </p:nvSpPr>
        <p:spPr>
          <a:xfrm>
            <a:off x="887470" y="906628"/>
            <a:ext cx="7377295" cy="412"/>
          </a:xfrm>
          <a:custGeom>
            <a:avLst/>
            <a:gdLst/>
            <a:ahLst/>
            <a:cxnLst/>
            <a:rect l="l" t="t" r="r" b="b"/>
            <a:pathLst>
              <a:path w="11366500" h="634">
                <a:moveTo>
                  <a:pt x="0" y="121"/>
                </a:moveTo>
                <a:lnTo>
                  <a:pt x="1136650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85459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2" y="1272540"/>
            <a:ext cx="6467856" cy="431292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z="5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z="1600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9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2. QUEUE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197427" y="838200"/>
            <a:ext cx="3460173" cy="385156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 (First In First Out)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thực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911A-163A-4223-984A-1567745C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21540"/>
            <a:ext cx="7448550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3FDA9-1AA7-42C7-B53C-C227969E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727364"/>
            <a:ext cx="5410200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618-AE25-42E3-AAA4-F951F01A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4497-33F8-4F79-8C8F-F9DD34B7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Hàng đợi tuyến tính - Linear Queues </a:t>
            </a:r>
            <a:endParaRPr lang="en-US" dirty="0"/>
          </a:p>
          <a:p>
            <a:pPr lvl="1"/>
            <a:r>
              <a:rPr lang="vi-VN" dirty="0"/>
              <a:t>Tổ chức hàng đợi theo nghĩa thông thường. </a:t>
            </a:r>
            <a:endParaRPr lang="en-US" dirty="0"/>
          </a:p>
          <a:p>
            <a:endParaRPr lang="en-US" dirty="0"/>
          </a:p>
          <a:p>
            <a:r>
              <a:rPr lang="vi-VN" dirty="0"/>
              <a:t>Hàng đợi vòng - Circular Queues </a:t>
            </a:r>
            <a:endParaRPr lang="en-US" dirty="0"/>
          </a:p>
          <a:p>
            <a:pPr lvl="1"/>
            <a:r>
              <a:rPr lang="vi-VN" dirty="0"/>
              <a:t>Giải quyết việc thiếu bộ nhớ khi sử dụng hàng đợi. </a:t>
            </a:r>
            <a:endParaRPr lang="en-US" dirty="0"/>
          </a:p>
          <a:p>
            <a:endParaRPr lang="en-US" dirty="0"/>
          </a:p>
          <a:p>
            <a:r>
              <a:rPr lang="vi-VN" dirty="0"/>
              <a:t>Hàng đợi ưu tiên - Priority Queues </a:t>
            </a:r>
            <a:endParaRPr lang="en-US" dirty="0"/>
          </a:p>
          <a:p>
            <a:pPr lvl="1"/>
            <a:r>
              <a:rPr lang="vi-VN" dirty="0"/>
              <a:t>Mỗi phần tử có kết hợp thêm thông tin về độ ưu tiên. </a:t>
            </a:r>
            <a:endParaRPr lang="en-US" dirty="0"/>
          </a:p>
          <a:p>
            <a:pPr lvl="1"/>
            <a:r>
              <a:rPr lang="vi-VN" dirty="0"/>
              <a:t>Khi chương trình cần lấy một phần tử khỏi hàng đợi, nó sẽ xét những phần tử có độ ưu tiên cao trước.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AA2DD-1A14-43A0-8B22-78562694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B082B-C646-4FAA-9386-FD8A13C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indent="-514350">
              <a:lnSpc>
                <a:spcPct val="120000"/>
              </a:lnSpc>
              <a:buAutoNum type="arabicPeriod"/>
            </a:pPr>
            <a:r>
              <a:rPr lang="en-US" sz="2585" dirty="0">
                <a:solidFill>
                  <a:schemeClr val="tx2"/>
                </a:solidFill>
              </a:rPr>
              <a:t>STACK</a:t>
            </a:r>
          </a:p>
          <a:p>
            <a:pPr lvl="1"/>
            <a:r>
              <a:rPr lang="vi-VN" dirty="0"/>
              <a:t>Khái niệm ngăn xếp.</a:t>
            </a:r>
            <a:endParaRPr lang="en-US" dirty="0"/>
          </a:p>
          <a:p>
            <a:pPr lvl="1"/>
            <a:r>
              <a:rPr lang="vi-VN" dirty="0"/>
              <a:t>Ứng dụng của ngăn xếp.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vi-VN" dirty="0"/>
              <a:t>ngăn xếp. </a:t>
            </a:r>
            <a:endParaRPr lang="en-US" dirty="0"/>
          </a:p>
          <a:p>
            <a:pPr lvl="1"/>
            <a:r>
              <a:rPr lang="vi-VN" dirty="0"/>
              <a:t>Các phương án cài đặt ngăn xếp. </a:t>
            </a:r>
            <a:endParaRPr lang="en-US" sz="2185" dirty="0"/>
          </a:p>
          <a:p>
            <a:pPr marL="34290" indent="0">
              <a:lnSpc>
                <a:spcPct val="120000"/>
              </a:lnSpc>
              <a:buNone/>
            </a:pPr>
            <a:r>
              <a:rPr lang="en-US" sz="2585" b="1" dirty="0">
                <a:solidFill>
                  <a:srgbClr val="FF0000"/>
                </a:solidFill>
              </a:rPr>
              <a:t>2. QUEUE</a:t>
            </a:r>
          </a:p>
          <a:p>
            <a:pPr lvl="1"/>
            <a:r>
              <a:rPr lang="vi-VN" sz="2000" dirty="0"/>
              <a:t>Khái niệm </a:t>
            </a:r>
            <a:r>
              <a:rPr lang="en-US" sz="2000" dirty="0"/>
              <a:t>Queue</a:t>
            </a:r>
            <a:r>
              <a:rPr lang="vi-VN" sz="2000" dirty="0"/>
              <a:t>.</a:t>
            </a:r>
            <a:endParaRPr lang="en-US" sz="2000" dirty="0"/>
          </a:p>
          <a:p>
            <a:pPr lvl="1"/>
            <a:r>
              <a:rPr lang="vi-VN" sz="2000" dirty="0"/>
              <a:t>Ứng dụng của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vi-VN" sz="2000" dirty="0"/>
              <a:t>.</a:t>
            </a:r>
            <a:endParaRPr lang="en-US" sz="2000" dirty="0"/>
          </a:p>
          <a:p>
            <a:pPr lvl="1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queue</a:t>
            </a:r>
          </a:p>
          <a:p>
            <a:pPr lvl="1"/>
            <a:r>
              <a:rPr lang="vi-VN" sz="2000" dirty="0"/>
              <a:t>Các phương án cài đặt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r>
              <a:rPr lang="vi-VN" sz="2000" dirty="0"/>
              <a:t>. </a:t>
            </a:r>
            <a:endParaRPr lang="en-US" sz="2585" dirty="0"/>
          </a:p>
          <a:p>
            <a:pPr marL="34290" indent="0">
              <a:lnSpc>
                <a:spcPct val="120000"/>
              </a:lnSpc>
              <a:buNone/>
            </a:pPr>
            <a:r>
              <a:rPr lang="en-US" sz="2585" dirty="0"/>
              <a:t>3. BÀI TOÁN</a:t>
            </a:r>
          </a:p>
          <a:p>
            <a:pPr marL="34290" indent="0">
              <a:lnSpc>
                <a:spcPct val="120000"/>
              </a:lnSpc>
              <a:buNone/>
            </a:pPr>
            <a:r>
              <a:rPr lang="en-US" sz="2585" dirty="0"/>
              <a:t>4. BÀI TẬP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2. QUEUE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80808"/>
                </a:solidFill>
              </a:rPr>
              <a:t>Ứng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585" dirty="0" err="1"/>
              <a:t>dụng</a:t>
            </a:r>
            <a:r>
              <a:rPr lang="en-US" sz="2400" dirty="0">
                <a:solidFill>
                  <a:srgbClr val="080808"/>
                </a:solidFill>
              </a:rPr>
              <a:t>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err="1">
                <a:solidFill>
                  <a:srgbClr val="080808"/>
                </a:solidFill>
              </a:rPr>
              <a:t>Tổ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chức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lưu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vết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các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quá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trình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tìm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kiếm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theo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chiều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rộng</a:t>
            </a:r>
            <a:r>
              <a:rPr lang="en-US" sz="2400" dirty="0">
                <a:solidFill>
                  <a:srgbClr val="080808"/>
                </a:solidFill>
              </a:rPr>
              <a:t>, </a:t>
            </a:r>
            <a:r>
              <a:rPr lang="en-US" sz="2400" dirty="0" err="1">
                <a:solidFill>
                  <a:srgbClr val="080808"/>
                </a:solidFill>
              </a:rPr>
              <a:t>và</a:t>
            </a:r>
            <a:r>
              <a:rPr lang="en-US" sz="2400" dirty="0">
                <a:solidFill>
                  <a:srgbClr val="080808"/>
                </a:solidFill>
              </a:rPr>
              <a:t> quay </a:t>
            </a:r>
            <a:r>
              <a:rPr lang="en-US" sz="2400" dirty="0" err="1">
                <a:solidFill>
                  <a:srgbClr val="080808"/>
                </a:solidFill>
              </a:rPr>
              <a:t>lui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vét</a:t>
            </a:r>
            <a:r>
              <a:rPr lang="en-US" sz="2400" dirty="0">
                <a:solidFill>
                  <a:srgbClr val="080808"/>
                </a:solidFill>
              </a:rPr>
              <a:t> </a:t>
            </a:r>
            <a:r>
              <a:rPr lang="en-US" sz="2400" dirty="0" err="1">
                <a:solidFill>
                  <a:srgbClr val="080808"/>
                </a:solidFill>
              </a:rPr>
              <a:t>cạn</a:t>
            </a:r>
            <a:endParaRPr lang="en-US" sz="2400" dirty="0">
              <a:solidFill>
                <a:srgbClr val="080808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quản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lý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phối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tiến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hệ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điều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hành.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bộ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đệm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bàn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cs typeface="Times New Roman" pitchFamily="18" charset="0"/>
              </a:rPr>
              <a:t>phím</a:t>
            </a:r>
            <a:r>
              <a:rPr lang="en-US" sz="2400" dirty="0">
                <a:solidFill>
                  <a:srgbClr val="080808"/>
                </a:solidFill>
                <a:cs typeface="Times New Roman" pitchFamily="18" charset="0"/>
              </a:rPr>
              <a:t>, …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/>
              <a:t>...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1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Các thao tác trên Queue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EnQueue(O): Thêm đối tượng O vào cuối hàng đợi.</a:t>
            </a:r>
          </a:p>
          <a:p>
            <a:r>
              <a:rPr lang="en-US"/>
              <a:t>DeQueue(): Lấy đối tượng ở đầu hàng đợi</a:t>
            </a:r>
          </a:p>
          <a:p>
            <a:r>
              <a:rPr lang="en-US"/>
              <a:t>isEmpty(): Kiểm tra xem hàng đợi có rỗng hay không?</a:t>
            </a:r>
          </a:p>
          <a:p>
            <a:r>
              <a:rPr lang="en-US"/>
              <a:t>Front(): Trả về giá trị của phần tử nằm đầu hàng đợi mà không hủy nó.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4BA69-4765-47B3-8391-B45B58A7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7202"/>
            <a:ext cx="9144000" cy="18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Cài đặt Queue</a:t>
            </a:r>
          </a:p>
        </p:txBody>
      </p:sp>
      <p:graphicFrame>
        <p:nvGraphicFramePr>
          <p:cNvPr id="278566" name="Object 3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32959"/>
              </p:ext>
            </p:extLst>
          </p:nvPr>
        </p:nvGraphicFramePr>
        <p:xfrm>
          <a:off x="1715639" y="2358692"/>
          <a:ext cx="5287762" cy="781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r:id="rId3" imgW="4057271" imgH="600125" progId="">
                  <p:embed/>
                </p:oleObj>
              </mc:Choice>
              <mc:Fallback>
                <p:oleObj r:id="rId3" imgW="4057271" imgH="600125" progId="">
                  <p:embed/>
                  <p:pic>
                    <p:nvPicPr>
                      <p:cNvPr id="278566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639" y="2358692"/>
                        <a:ext cx="5287762" cy="781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783981" y="914400"/>
            <a:ext cx="465259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585"/>
              <a:t>  Dùng mảng 1 chiều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783982" y="3439258"/>
            <a:ext cx="51845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585"/>
              <a:t>  Dùng danh sách liên kết đơn</a:t>
            </a:r>
          </a:p>
        </p:txBody>
      </p:sp>
      <p:sp>
        <p:nvSpPr>
          <p:cNvPr id="278563" name="Text Box 35"/>
          <p:cNvSpPr txBox="1">
            <a:spLocks noChangeArrowheads="1"/>
          </p:cNvSpPr>
          <p:nvPr/>
        </p:nvSpPr>
        <p:spPr bwMode="auto">
          <a:xfrm>
            <a:off x="3538905" y="1659871"/>
            <a:ext cx="2526323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15" b="1">
                <a:solidFill>
                  <a:srgbClr val="080808"/>
                </a:solidFill>
              </a:rPr>
              <a:t>Data	Q[N];</a:t>
            </a:r>
          </a:p>
          <a:p>
            <a:r>
              <a:rPr lang="en-US" sz="2215" b="1">
                <a:solidFill>
                  <a:srgbClr val="080808"/>
                </a:solidFill>
              </a:rPr>
              <a:t>int	font, rear;</a:t>
            </a:r>
            <a:endParaRPr lang="en-US" sz="2215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45285-8A64-48F4-8ABB-7ED8B8A98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17" y="3975521"/>
            <a:ext cx="7246498" cy="23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Cài đặt Queue bằng mảng 1 chiều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/>
              <a:t>Cấu trúc dữ liệu:</a:t>
            </a:r>
          </a:p>
          <a:p>
            <a:pPr marL="34290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tagQueue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[MAX];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//chỉ số của phần tử đầu trong Queue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//chỉ số của phần tử cuối trong Queue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endParaRPr lang="en-US" sz="2400" i="1"/>
          </a:p>
          <a:p>
            <a:pPr>
              <a:lnSpc>
                <a:spcPct val="90000"/>
              </a:lnSpc>
            </a:pPr>
            <a:r>
              <a:rPr lang="en-US" sz="2400" i="1"/>
              <a:t>Khởi tạo Queue rỗng</a:t>
            </a:r>
          </a:p>
          <a:p>
            <a:pPr marL="34290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483D8B"/>
                </a:solidFill>
                <a:latin typeface="Consolas" panose="020B0609020204030204" pitchFamily="49" charset="0"/>
              </a:rPr>
              <a:t>CreateQueue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Queue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Front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Rear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pPr marL="3429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3.xml><?xml version="1.0" encoding="utf-8"?>
<a:theme xmlns:a="http://schemas.openxmlformats.org/drawingml/2006/main" name="2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15352</TotalTime>
  <Words>1819</Words>
  <Application>Microsoft Office PowerPoint</Application>
  <PresentationFormat>On-screen Show (4:3)</PresentationFormat>
  <Paragraphs>277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Corbel</vt:lpstr>
      <vt:lpstr>Courier New</vt:lpstr>
      <vt:lpstr>Helvetica Neue</vt:lpstr>
      <vt:lpstr>Tahoma</vt:lpstr>
      <vt:lpstr>Tahoma (Body)</vt:lpstr>
      <vt:lpstr>Times New Roman</vt:lpstr>
      <vt:lpstr>Verdana</vt:lpstr>
      <vt:lpstr>Wingdings</vt:lpstr>
      <vt:lpstr>Custom Design</vt:lpstr>
      <vt:lpstr>1_Banded Design Teal 16x9</vt:lpstr>
      <vt:lpstr>2_Banded Design Teal 16x9</vt:lpstr>
      <vt:lpstr>DANH SÁCH LIÊN KẾT ĐƠN (SINGLY LINKED LIST) STACK- QUEUE</vt:lpstr>
      <vt:lpstr>Nội dung</vt:lpstr>
      <vt:lpstr>2. QUEUE</vt:lpstr>
      <vt:lpstr>Một số dạng Hàng đợi</vt:lpstr>
      <vt:lpstr>Nội dung</vt:lpstr>
      <vt:lpstr>2. QUEUE</vt:lpstr>
      <vt:lpstr>Các thao tác trên Queue</vt:lpstr>
      <vt:lpstr>Cài đặt Queue</vt:lpstr>
      <vt:lpstr>Cài đặt Queue bằng mảng 1 chiều</vt:lpstr>
      <vt:lpstr>Kiểm tra tính rỗng và đầy của Queue</vt:lpstr>
      <vt:lpstr>Thêm 1 phần tử vào Queue</vt:lpstr>
      <vt:lpstr>Lấy 1 phần tử từ Queue</vt:lpstr>
      <vt:lpstr>Cài đặt Queue bằng List</vt:lpstr>
      <vt:lpstr>Thêm 1 phần tử vào Queue</vt:lpstr>
      <vt:lpstr>Lấy 1 phần tử từ Queue</vt:lpstr>
      <vt:lpstr>Nội dung</vt:lpstr>
      <vt:lpstr>3. BÀI TOÁN </vt:lpstr>
      <vt:lpstr>3.1 Palindromes </vt:lpstr>
      <vt:lpstr>3.2 Demerging</vt:lpstr>
      <vt:lpstr>3.2 Demerging</vt:lpstr>
      <vt:lpstr>3.2 Demerging</vt:lpstr>
      <vt:lpstr>3. Tính giá trị biểu thức</vt:lpstr>
      <vt:lpstr>Bài toán tìm đường đi ngắn nhất</vt:lpstr>
      <vt:lpstr>Bài tập</vt:lpstr>
      <vt:lpstr>PowerPoint Presentation</vt:lpstr>
      <vt:lpstr>PowerPoint Presentation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Nguyễn Thị Ngọc Diễm</cp:lastModifiedBy>
  <cp:revision>1657</cp:revision>
  <dcterms:created xsi:type="dcterms:W3CDTF">2007-09-05T08:24:33Z</dcterms:created>
  <dcterms:modified xsi:type="dcterms:W3CDTF">2021-12-16T10:03:26Z</dcterms:modified>
</cp:coreProperties>
</file>