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  <p:sldMasterId id="2147484110" r:id="rId2"/>
    <p:sldMasterId id="2147484146" r:id="rId3"/>
    <p:sldMasterId id="2147484158" r:id="rId4"/>
  </p:sldMasterIdLst>
  <p:notesMasterIdLst>
    <p:notesMasterId r:id="rId53"/>
  </p:notesMasterIdLst>
  <p:handoutMasterIdLst>
    <p:handoutMasterId r:id="rId54"/>
  </p:handoutMasterIdLst>
  <p:sldIdLst>
    <p:sldId id="296" r:id="rId5"/>
    <p:sldId id="379" r:id="rId6"/>
    <p:sldId id="468" r:id="rId7"/>
    <p:sldId id="404" r:id="rId8"/>
    <p:sldId id="405" r:id="rId9"/>
    <p:sldId id="406" r:id="rId10"/>
    <p:sldId id="427" r:id="rId11"/>
    <p:sldId id="380" r:id="rId12"/>
    <p:sldId id="471" r:id="rId13"/>
    <p:sldId id="455" r:id="rId14"/>
    <p:sldId id="407" r:id="rId15"/>
    <p:sldId id="419" r:id="rId16"/>
    <p:sldId id="420" r:id="rId17"/>
    <p:sldId id="382" r:id="rId18"/>
    <p:sldId id="395" r:id="rId19"/>
    <p:sldId id="470" r:id="rId20"/>
    <p:sldId id="394" r:id="rId21"/>
    <p:sldId id="409" r:id="rId22"/>
    <p:sldId id="396" r:id="rId23"/>
    <p:sldId id="421" r:id="rId24"/>
    <p:sldId id="472" r:id="rId25"/>
    <p:sldId id="469" r:id="rId26"/>
    <p:sldId id="460" r:id="rId27"/>
    <p:sldId id="473" r:id="rId28"/>
    <p:sldId id="410" r:id="rId29"/>
    <p:sldId id="457" r:id="rId30"/>
    <p:sldId id="459" r:id="rId31"/>
    <p:sldId id="411" r:id="rId32"/>
    <p:sldId id="399" r:id="rId33"/>
    <p:sldId id="413" r:id="rId34"/>
    <p:sldId id="432" r:id="rId35"/>
    <p:sldId id="422" r:id="rId36"/>
    <p:sldId id="423" r:id="rId37"/>
    <p:sldId id="426" r:id="rId38"/>
    <p:sldId id="425" r:id="rId39"/>
    <p:sldId id="474" r:id="rId40"/>
    <p:sldId id="434" r:id="rId41"/>
    <p:sldId id="435" r:id="rId42"/>
    <p:sldId id="436" r:id="rId43"/>
    <p:sldId id="437" r:id="rId44"/>
    <p:sldId id="438" r:id="rId45"/>
    <p:sldId id="443" r:id="rId46"/>
    <p:sldId id="446" r:id="rId47"/>
    <p:sldId id="444" r:id="rId48"/>
    <p:sldId id="424" r:id="rId49"/>
    <p:sldId id="445" r:id="rId50"/>
    <p:sldId id="461" r:id="rId51"/>
    <p:sldId id="362" r:id="rId52"/>
  </p:sldIdLst>
  <p:sldSz cx="9144000" cy="6858000" type="screen4x3"/>
  <p:notesSz cx="7315200" cy="9601200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CCFF"/>
    <a:srgbClr val="FFFF99"/>
    <a:srgbClr val="EBBE8D"/>
    <a:srgbClr val="FFCC00"/>
    <a:srgbClr val="FFCC66"/>
    <a:srgbClr val="5CAD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362" autoAdjust="0"/>
  </p:normalViewPr>
  <p:slideViewPr>
    <p:cSldViewPr>
      <p:cViewPr varScale="1">
        <p:scale>
          <a:sx n="121" d="100"/>
          <a:sy n="121" d="100"/>
        </p:scale>
        <p:origin x="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26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AF4708-0CF1-4CF7-AD79-2438630E3A7F}" type="datetimeFigureOut">
              <a:rPr lang="vi-VN"/>
              <a:pPr>
                <a:defRPr/>
              </a:pPr>
              <a:t>25/09/2021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2C9346-10A6-4F74-B03F-169268EBD996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6D6E-747D-46EB-89F9-BF8F5E077B38}" type="datetimeFigureOut">
              <a:rPr lang="en-US"/>
              <a:pPr>
                <a:defRPr/>
              </a:pPr>
              <a:t>25/09/2021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5D2DDDF-0CC7-4475-9642-7E37FDA9C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dmo.ethz.ch/education/lectures/HS18/SAADS/reports/17.pdf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8D441E54-C84B-4CEE-9359-73BB7381F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9D19DD34-DDBC-4E86-8A4D-99B815A3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3758E429-B6B6-48D0-9F8B-7583B720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DFF613-3B35-441D-B639-3BCBB1354930}" type="slidenum">
              <a:rPr lang="en-US" altLang="en-US" sz="130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 sz="130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0581BB4C-0136-4C46-8FDA-5F9FC068B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598D3278-6501-4707-A456-AAE7449FA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D6E20D56-2135-4431-B953-8B388BB63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7859D07A-2631-4CB8-A720-9D1626A5D95C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31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7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4F08B107-9A27-4B12-9665-36BBF77A0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384A044-928C-46BD-8F08-4ACD25FE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BF17BD72-DACE-479F-AEF1-383CE9CC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19B2C565-CC63-43CE-979D-78231B7A4C6E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37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88F768AB-B9D8-45E9-9A6B-878ABA7B0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9A2C0E9-3180-4A7C-BA4A-C8B53E59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C27AFB28-FC0C-4B0F-AD4D-982E9230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76217AE2-68AE-4B69-80D7-E3959B2F30D7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38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>
            <a:extLst>
              <a:ext uri="{FF2B5EF4-FFF2-40B4-BE49-F238E27FC236}">
                <a16:creationId xmlns:a16="http://schemas.microsoft.com/office/drawing/2014/main" id="{F1CD7F5E-3498-44A7-89D7-2242FCDDD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390FA644-8F48-456D-8799-3020C47D1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B0F97F19-237A-48D7-8DFC-9E2AB4E0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8BB16339-D489-44E7-9DF2-B80BBA242138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39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>
            <a:extLst>
              <a:ext uri="{FF2B5EF4-FFF2-40B4-BE49-F238E27FC236}">
                <a16:creationId xmlns:a16="http://schemas.microsoft.com/office/drawing/2014/main" id="{11FA7CD3-163B-4943-8113-E37012547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1B33BBD6-D2D8-4C50-9317-101CF807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A676A7FA-4D80-47FB-8877-251F52D1B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235B8909-E51E-48DA-9F9B-2B0E8CC40524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40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>
            <a:extLst>
              <a:ext uri="{FF2B5EF4-FFF2-40B4-BE49-F238E27FC236}">
                <a16:creationId xmlns:a16="http://schemas.microsoft.com/office/drawing/2014/main" id="{6ACA8D6D-DA58-4AD1-ABC7-230BE682E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24E86C40-D6C4-4393-8718-7F5D313D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4E3AB423-79D4-42DB-85FE-A7372517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014EC965-3BAA-48E1-B0E6-C19368AB9BD6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41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>
            <a:extLst>
              <a:ext uri="{FF2B5EF4-FFF2-40B4-BE49-F238E27FC236}">
                <a16:creationId xmlns:a16="http://schemas.microsoft.com/office/drawing/2014/main" id="{00378086-8E05-4CF4-B073-F5FFBDAF0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2BFDC2B7-6869-44BE-AAF2-850C3C622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F8039CA8-4250-4BBD-BD13-75FDC2B6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7D69F3E5-3264-4036-99DD-FE0E9B37412C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42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>
            <a:extLst>
              <a:ext uri="{FF2B5EF4-FFF2-40B4-BE49-F238E27FC236}">
                <a16:creationId xmlns:a16="http://schemas.microsoft.com/office/drawing/2014/main" id="{2FF65817-B4AF-4072-AA56-5E812BB7C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60647A86-8939-450F-9298-B0E44BF3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E4BABB62-530F-46A5-913E-AC2648FC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C9207FB9-3FAE-4E16-8756-0A3B05896375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43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895CA20-29CC-4394-A669-0EB88C669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>
            <a:extLst>
              <a:ext uri="{FF2B5EF4-FFF2-40B4-BE49-F238E27FC236}">
                <a16:creationId xmlns:a16="http://schemas.microsoft.com/office/drawing/2014/main" id="{24B0A0F9-323D-459D-A89D-808DB6FFE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4E2507CE-E5AE-4C13-9539-85B3F1627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6D5942DA-734E-4302-8C2A-9F8C9D4A0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3E3E042B-6934-4052-A0ED-33A29B6B7C3F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44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A687B29-10AE-4BED-9829-1E914970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Complexity Of Interpolation Search, Seminar Advanced Algorithms and Data Structures, Simon Yuan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https://www.cadmo.ethz.ch/education/lectures/HS18/SAADS/reports/17.pdf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>
            <a:extLst>
              <a:ext uri="{FF2B5EF4-FFF2-40B4-BE49-F238E27FC236}">
                <a16:creationId xmlns:a16="http://schemas.microsoft.com/office/drawing/2014/main" id="{BA53469B-6CBB-4955-BFF4-5889918B59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D4EEC7A4-0BC0-4E4E-B779-F0574EEE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00649DDB-795F-467F-903A-2DC07BDC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827C3926-0BB0-468A-8E6C-A3FBB35A444C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46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D6E4C0BA-784C-46A2-A5EB-0CDB4534E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E0DEEBB9-E81D-4007-92BF-7E13F4800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874B0F7D-5698-49FC-81D2-0FE3C25EF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3EAFB8-CD53-4113-942D-891E3B3924EA}" type="slidenum">
              <a:rPr lang="en-US" altLang="en-US" sz="130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sz="130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>
            <a:extLst>
              <a:ext uri="{FF2B5EF4-FFF2-40B4-BE49-F238E27FC236}">
                <a16:creationId xmlns:a16="http://schemas.microsoft.com/office/drawing/2014/main" id="{ED056AF1-900F-4C28-8ED3-DE7769173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594D53EA-C296-478E-995C-29C8C987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66CD7646-F71C-4358-A49A-84171736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989AE5EE-8C46-41D9-9FA4-50C1695320C9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47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61463236-BA2B-400D-833F-370B78773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A95A9D89-E72C-4CCD-92A1-E122B915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0A88D5CC-CF4A-41AC-A270-60AC41BF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FEEF18-700D-4DD0-866A-D5B57309F643}" type="slidenum">
              <a:rPr lang="en-US" altLang="en-US" sz="130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 sz="130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2410A92C-8653-4229-8B68-7FE3883D4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16F19367-BD4F-482E-9E12-105CC8F3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ECBDA06F-9D91-479B-8098-9CFD77BCB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040B14-DAF1-4C29-83B0-D2062C2D9088}" type="slidenum">
              <a:rPr lang="en-US" altLang="en-US" sz="130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 sz="130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B8C94E1B-6276-4602-A931-0007AA9C8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F53338EA-6E81-447D-B74D-8A4B167FB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25949049-730A-4867-A29D-B6F368D50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FA8EE4-3480-4C4A-A075-B330A3DD8FE1}" type="slidenum">
              <a:rPr lang="en-US" altLang="en-US" sz="130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 sz="130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Trường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tốt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nhất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(best case)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a</a:t>
            </a:r>
            <a:r>
              <a:rPr lang="en-US" altLang="en-US" sz="1200" baseline="-250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chứa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khóa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x 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lần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lặp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 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độ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phức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tạp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hằng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O(1)</a:t>
            </a:r>
          </a:p>
          <a:p>
            <a:pPr eaLnBrk="1" hangingPunct="1"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Trường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xấu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nhất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(worst case)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A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không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có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phần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tử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có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khóa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x 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lần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lặp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 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độ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phức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tạp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tuyến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O(n).</a:t>
            </a:r>
          </a:p>
          <a:p>
            <a:pPr eaLnBrk="1" hangingPunct="1"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Trường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trung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i="1" u="sng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bình</a:t>
            </a:r>
            <a:r>
              <a:rPr lang="en-US" altLang="en-US" sz="1200" i="1" u="sng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(average case)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độ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phức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tạp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tuyến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altLang="en-US" sz="12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O(n).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D2DDDF-0CC7-4475-9642-7E37FDA9CA1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68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8A99F3FA-246F-4441-8BAC-CFE4E8585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B7D9281F-FC5B-455C-A574-7FBD1A42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E8EB5963-F747-48B2-B1E9-602954A7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09E6AB00-68B2-4A15-A818-EE8DEAC35E79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23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2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EC60837B-6B52-4B64-96BF-CC5C07B16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E12F90F2-82EB-4648-9E26-825E4E24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9DB79A00-B469-4729-A5A3-4FC22569A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76D3CA0-EF91-4AFA-9E54-6BDC551532D6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26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5D72B162-7E39-42FD-8FE4-70941B03C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12B447F4-16D7-4431-8DAC-F24ACCD9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504F1A0B-C06B-4363-B812-4D70EAA7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C9F46A8B-30FF-41DB-89D6-7E29B8788CF8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27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DB76A-6A3C-4AFC-B70C-1C1C85DB8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6DE6-374A-4563-98AE-EC8909AA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8F511-1CEE-4489-BAB5-2BE5DDBB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>
            <a:normAutofit/>
          </a:bodyPr>
          <a:lstStyle>
            <a:lvl1pPr>
              <a:defRPr sz="2550" b="1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 marL="205740" indent="-171450">
              <a:buFont typeface="Arial" panose="020B0604020202020204" pitchFamily="34" charset="0"/>
              <a:buChar char="•"/>
              <a:defRPr sz="26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601968"/>
            <a:ext cx="922713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46-EE27-4FDE-A304-930C34878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A098-8AA2-4584-BA6A-7259965A7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D17C1-2DE8-4D0A-8476-67403193D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0E39-E028-4E74-B393-C12B37CC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C5611-1CB1-4EF6-BCF1-B0C60DDFD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69F2-9502-4DA7-A8A8-D6AB5BB5F8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F11A2-0D5C-4F2D-BCDA-2FDB1411F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9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27345-41A6-41D3-8A04-0D37F1E38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B40E-F58E-471C-AA32-11D8AC973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69D-5325-4A1B-BF0E-5B3AE7E4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8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9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46-EE27-4FDE-A304-930C34878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0601-73D5-4E84-B786-0DBBAAED1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1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A098-8AA2-4584-BA6A-7259965A7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D17C1-2DE8-4D0A-8476-67403193D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0E39-E028-4E74-B393-C12B37CC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C5611-1CB1-4EF6-BCF1-B0C60DDFD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69F2-9502-4DA7-A8A8-D6AB5BB5F8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27345-41A6-41D3-8A04-0D37F1E38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B40E-F58E-471C-AA32-11D8AC973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69D-5325-4A1B-BF0E-5B3AE7E4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3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1792-EB6E-44A4-B90A-2618705EA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1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09780-4FCB-4D3D-A38A-CDFA21996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9F1E4-4EFC-4DD1-A4F9-AF158D68D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A1D45-4E9D-4F12-8269-E7808DEC6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0E13-7C7D-45F3-8DC6-890535119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06D7-6FE3-4602-B1D8-C024D79633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E62CD-9E06-4035-A685-3587B7E58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580E9-0F43-4939-871B-F914C180D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5188A-4A89-4062-894C-EA070758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08615-8ACB-4419-A0D2-8B4511AB7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B28FA-FEE2-44BE-A901-EBB3D6003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4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>
                <a:latin typeface="Tahoma (Body)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36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EE797-CB64-4D3E-8F30-3DCF30C6A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8D07B-17C1-4959-ABD7-EE3780A1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ABD32-BCAF-4719-8972-CB71E6158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056E3B-78AB-4B1A-8D7F-00C40EC52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098" r:id="rId12"/>
    <p:sldLayoutId id="2147484103" r:id="rId13"/>
    <p:sldLayoutId id="2147484108" r:id="rId14"/>
    <p:sldLayoutId id="214748410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8F3FF9-41A8-4863-B38E-6F2B9507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 bwMode="auto">
          <a:xfrm>
            <a:off x="533400" y="2286000"/>
            <a:ext cx="8001000" cy="1517904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SEARCHING ARRAY</a:t>
            </a:r>
            <a:r>
              <a:rPr lang="en-US" sz="3600" dirty="0"/>
              <a:t>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7200900" cy="688848"/>
          </a:xfrm>
        </p:spPr>
        <p:txBody>
          <a:bodyPr/>
          <a:lstStyle/>
          <a:p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ThS</a:t>
            </a:r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 Nguyễn </a:t>
            </a:r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Thị</a:t>
            </a:r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 Ngọc </a:t>
            </a:r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Diễm</a:t>
            </a:r>
            <a:endParaRPr lang="en-US" cap="none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diemntn@uit.edu.vn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3886200"/>
            <a:ext cx="701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Subtitle 1"/>
          <p:cNvSpPr txBox="1">
            <a:spLocks/>
          </p:cNvSpPr>
          <p:nvPr/>
        </p:nvSpPr>
        <p:spPr>
          <a:xfrm>
            <a:off x="933450" y="3930693"/>
            <a:ext cx="7200900" cy="68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Data Structures </a:t>
            </a:r>
            <a:r>
              <a:rPr lang="en-US"/>
              <a:t>and AlgorithmS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93DE04D2-0358-4A05-B801-BC14D6435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Search</a:t>
            </a: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</a:t>
            </a:r>
            <a:r>
              <a:rPr lang="en-US" altLang="en-US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.., a</a:t>
            </a:r>
            <a:r>
              <a:rPr lang="en-US" altLang="en-US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thứ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1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nào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có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1000" b="1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Ý </a:t>
            </a: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tưởng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 1, thứ 2,…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71531-2A1B-4DD8-BA04-CD3B40EB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Search on Unordered 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22770-F24D-4B91-AB01-06D10C13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D594A-F627-437A-9366-B6AB288A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on Unordered 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có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có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thấy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hành</a:t>
            </a:r>
          </a:p>
          <a:p>
            <a:pPr lvl="1">
              <a:buFontTx/>
              <a:buChar char="•"/>
            </a:pPr>
            <a:r>
              <a:rPr lang="en-US" sz="23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index=0;</a:t>
            </a:r>
          </a:p>
          <a:p>
            <a:pPr lvl="1">
              <a:buFontTx/>
              <a:buChar char="•"/>
            </a:pPr>
            <a:r>
              <a:rPr lang="en-US" sz="23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a[index]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+ a[index] == value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return index;</a:t>
            </a:r>
          </a:p>
          <a:p>
            <a:pPr lvl="1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+ a[index] != value sang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3;</a:t>
            </a:r>
          </a:p>
          <a:p>
            <a:pPr lvl="1">
              <a:buFontTx/>
              <a:buChar char="•"/>
            </a:pPr>
            <a:r>
              <a:rPr lang="en-US" sz="23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index=index+1 //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index==N: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return -1;</a:t>
            </a:r>
          </a:p>
          <a:p>
            <a:pPr lvl="1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</p:spPr>
        <p:txBody>
          <a:bodyPr/>
          <a:lstStyle/>
          <a:p>
            <a:r>
              <a:rPr lang="en-US" dirty="0">
                <a:solidFill>
                  <a:srgbClr val="FFF3F3"/>
                </a:solidFill>
              </a:rPr>
              <a:t>Minh </a:t>
            </a:r>
            <a:r>
              <a:rPr lang="en-US" dirty="0" err="1">
                <a:solidFill>
                  <a:srgbClr val="FFF3F3"/>
                </a:solidFill>
              </a:rPr>
              <a:t>Họa</a:t>
            </a:r>
            <a:r>
              <a:rPr lang="en-US" dirty="0">
                <a:solidFill>
                  <a:srgbClr val="FFF3F3"/>
                </a:solidFill>
              </a:rPr>
              <a:t> </a:t>
            </a:r>
            <a:r>
              <a:rPr lang="en-US" dirty="0" err="1">
                <a:solidFill>
                  <a:srgbClr val="FFF3F3"/>
                </a:solidFill>
              </a:rPr>
              <a:t>Thuật</a:t>
            </a:r>
            <a:r>
              <a:rPr lang="en-US" dirty="0">
                <a:solidFill>
                  <a:srgbClr val="FFF3F3"/>
                </a:solidFill>
              </a:rPr>
              <a:t> </a:t>
            </a:r>
            <a:r>
              <a:rPr lang="en-US" dirty="0" err="1">
                <a:solidFill>
                  <a:srgbClr val="FFF3F3"/>
                </a:solidFill>
              </a:rPr>
              <a:t>Toán</a:t>
            </a:r>
            <a:r>
              <a:rPr lang="en-US" dirty="0">
                <a:solidFill>
                  <a:srgbClr val="FFF3F3"/>
                </a:solidFill>
              </a:rPr>
              <a:t> </a:t>
            </a:r>
            <a:r>
              <a:rPr lang="en-US" dirty="0" err="1">
                <a:solidFill>
                  <a:srgbClr val="FFF3F3"/>
                </a:solidFill>
              </a:rPr>
              <a:t>Tìm</a:t>
            </a:r>
            <a:r>
              <a:rPr lang="en-US" dirty="0">
                <a:solidFill>
                  <a:srgbClr val="FFF3F3"/>
                </a:solidFill>
              </a:rPr>
              <a:t> </a:t>
            </a:r>
            <a:r>
              <a:rPr lang="en-US" dirty="0" err="1">
                <a:solidFill>
                  <a:srgbClr val="FFF3F3"/>
                </a:solidFill>
              </a:rPr>
              <a:t>Kiếm</a:t>
            </a:r>
            <a:r>
              <a:rPr lang="en-US" dirty="0">
                <a:solidFill>
                  <a:srgbClr val="FFF3F3"/>
                </a:solidFill>
              </a:rPr>
              <a:t> </a:t>
            </a:r>
            <a:r>
              <a:rPr lang="en-US" dirty="0" err="1">
                <a:solidFill>
                  <a:srgbClr val="FFF3F3"/>
                </a:solidFill>
              </a:rPr>
              <a:t>Tuyến</a:t>
            </a:r>
            <a:r>
              <a:rPr lang="en-US" dirty="0">
                <a:solidFill>
                  <a:srgbClr val="FFF3F3"/>
                </a:solidFill>
              </a:rPr>
              <a:t> </a:t>
            </a:r>
            <a:r>
              <a:rPr lang="en-US" dirty="0" err="1">
                <a:solidFill>
                  <a:srgbClr val="FFF3F3"/>
                </a:solidFill>
              </a:rPr>
              <a:t>Tính</a:t>
            </a:r>
            <a:endParaRPr lang="en-US" dirty="0">
              <a:solidFill>
                <a:srgbClr val="FFF3F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0664" name="Group 24"/>
          <p:cNvGrpSpPr>
            <a:grpSpLocks/>
          </p:cNvGrpSpPr>
          <p:nvPr/>
        </p:nvGrpSpPr>
        <p:grpSpPr bwMode="auto">
          <a:xfrm>
            <a:off x="1399443" y="4396156"/>
            <a:ext cx="6868257" cy="609601"/>
            <a:chOff x="955" y="2820"/>
            <a:chExt cx="4687" cy="416"/>
          </a:xfrm>
        </p:grpSpPr>
        <p:sp>
          <p:nvSpPr>
            <p:cNvPr id="240645" name="Oval 5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240646" name="Oval 6"/>
            <p:cNvSpPr>
              <a:spLocks noChangeArrowheads="1"/>
            </p:cNvSpPr>
            <p:nvPr/>
          </p:nvSpPr>
          <p:spPr bwMode="auto">
            <a:xfrm>
              <a:off x="2351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240647" name="Oval 7"/>
            <p:cNvSpPr>
              <a:spLocks noChangeArrowheads="1"/>
            </p:cNvSpPr>
            <p:nvPr/>
          </p:nvSpPr>
          <p:spPr bwMode="auto">
            <a:xfrm>
              <a:off x="3049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40648" name="Oval 8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240649" name="Oval 9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240650" name="Oval 10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240651" name="Oval 11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40653" name="Oval 13"/>
          <p:cNvSpPr>
            <a:spLocks noChangeArrowheads="1"/>
          </p:cNvSpPr>
          <p:nvPr/>
        </p:nvSpPr>
        <p:spPr bwMode="auto">
          <a:xfrm>
            <a:off x="1381859" y="3789485"/>
            <a:ext cx="74734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40654" name="Oval 14"/>
          <p:cNvSpPr>
            <a:spLocks noChangeArrowheads="1"/>
          </p:cNvSpPr>
          <p:nvPr/>
        </p:nvSpPr>
        <p:spPr bwMode="auto">
          <a:xfrm>
            <a:off x="2420816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8</a:t>
            </a:r>
          </a:p>
        </p:txBody>
      </p:sp>
      <p:sp>
        <p:nvSpPr>
          <p:cNvPr id="240655" name="Oval 15"/>
          <p:cNvSpPr>
            <a:spLocks noChangeArrowheads="1"/>
          </p:cNvSpPr>
          <p:nvPr/>
        </p:nvSpPr>
        <p:spPr bwMode="auto">
          <a:xfrm>
            <a:off x="3443654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240656" name="Oval 16"/>
          <p:cNvSpPr>
            <a:spLocks noChangeArrowheads="1"/>
          </p:cNvSpPr>
          <p:nvPr/>
        </p:nvSpPr>
        <p:spPr bwMode="auto">
          <a:xfrm>
            <a:off x="4451839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240657" name="Oval 17"/>
          <p:cNvSpPr>
            <a:spLocks noChangeArrowheads="1"/>
          </p:cNvSpPr>
          <p:nvPr/>
        </p:nvSpPr>
        <p:spPr bwMode="auto">
          <a:xfrm>
            <a:off x="5473212" y="3789485"/>
            <a:ext cx="73122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40658" name="Oval 18"/>
          <p:cNvSpPr>
            <a:spLocks noChangeArrowheads="1"/>
          </p:cNvSpPr>
          <p:nvPr/>
        </p:nvSpPr>
        <p:spPr bwMode="auto">
          <a:xfrm>
            <a:off x="6497516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240659" name="Oval 19"/>
          <p:cNvSpPr>
            <a:spLocks noChangeArrowheads="1"/>
          </p:cNvSpPr>
          <p:nvPr/>
        </p:nvSpPr>
        <p:spPr bwMode="auto">
          <a:xfrm>
            <a:off x="7537939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grpSp>
        <p:nvGrpSpPr>
          <p:cNvPr id="240666" name="Group 26"/>
          <p:cNvGrpSpPr>
            <a:grpSpLocks/>
          </p:cNvGrpSpPr>
          <p:nvPr/>
        </p:nvGrpSpPr>
        <p:grpSpPr bwMode="auto">
          <a:xfrm>
            <a:off x="1364274" y="2649417"/>
            <a:ext cx="731226" cy="1038958"/>
            <a:chOff x="931" y="1604"/>
            <a:chExt cx="499" cy="709"/>
          </a:xfrm>
        </p:grpSpPr>
        <p:sp>
          <p:nvSpPr>
            <p:cNvPr id="240660" name="Rectangle 20"/>
            <p:cNvSpPr>
              <a:spLocks noChangeArrowheads="1"/>
            </p:cNvSpPr>
            <p:nvPr/>
          </p:nvSpPr>
          <p:spPr bwMode="auto">
            <a:xfrm>
              <a:off x="931" y="1604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46" b="1"/>
                <a:t>X=6</a:t>
              </a:r>
            </a:p>
          </p:txBody>
        </p:sp>
        <p:sp>
          <p:nvSpPr>
            <p:cNvPr id="240665" name="AutoShape 25"/>
            <p:cNvSpPr>
              <a:spLocks noChangeArrowheads="1"/>
            </p:cNvSpPr>
            <p:nvPr/>
          </p:nvSpPr>
          <p:spPr bwMode="auto">
            <a:xfrm>
              <a:off x="989" y="1933"/>
              <a:ext cx="363" cy="380"/>
            </a:xfrm>
            <a:prstGeom prst="downArrow">
              <a:avLst>
                <a:gd name="adj1" fmla="val 50000"/>
                <a:gd name="adj2" fmla="val 2637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812">
              <a:spAutoFit/>
            </a:bodyPr>
            <a:lstStyle/>
            <a:p>
              <a:r>
                <a:rPr lang="en-US" sz="2585" dirty="0" err="1"/>
                <a:t>i</a:t>
              </a:r>
              <a:endParaRPr lang="en-US" sz="2585" dirty="0"/>
            </a:p>
          </p:txBody>
        </p:sp>
      </p:grpSp>
      <p:sp>
        <p:nvSpPr>
          <p:cNvPr id="240667" name="Oval 27"/>
          <p:cNvSpPr>
            <a:spLocks noChangeArrowheads="1"/>
          </p:cNvSpPr>
          <p:nvPr/>
        </p:nvSpPr>
        <p:spPr bwMode="auto">
          <a:xfrm>
            <a:off x="5470281" y="3777762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40668" name="Text Box 28"/>
          <p:cNvSpPr txBox="1">
            <a:spLocks noChangeArrowheads="1"/>
          </p:cNvSpPr>
          <p:nvPr/>
        </p:nvSpPr>
        <p:spPr bwMode="auto">
          <a:xfrm>
            <a:off x="6167805" y="2728546"/>
            <a:ext cx="2941026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15" b="1">
                <a:solidFill>
                  <a:schemeClr val="accent2"/>
                </a:solidFill>
              </a:rPr>
              <a:t>Tìm thấy 6 tại vị trí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406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0.11459 -0.006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1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2406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59 -0.00625 L 0.22372 -0.0062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406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72 -0.00625 L 0.33991 -0.00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2406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1 -0.00625 L 0.44167 -0.006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40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2406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4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3" grpId="0" animBg="1"/>
      <p:bldP spid="240654" grpId="0" animBg="1"/>
      <p:bldP spid="240655" grpId="0" animBg="1"/>
      <p:bldP spid="240656" grpId="0" animBg="1"/>
      <p:bldP spid="240657" grpId="0" animBg="1"/>
      <p:bldP spid="240667" grpId="0" animBg="1"/>
      <p:bldP spid="240667" grpId="1" animBg="1"/>
      <p:bldP spid="2406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</p:spPr>
        <p:txBody>
          <a:bodyPr/>
          <a:lstStyle/>
          <a:p>
            <a:r>
              <a:rPr lang="en-US" sz="2585">
                <a:solidFill>
                  <a:srgbClr val="FFF3F3"/>
                </a:solidFill>
              </a:rPr>
              <a:t>Minh Họa Thuật Toán Tìm Kiếm Tuyến Tính (tt)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4980" name="Group 4"/>
          <p:cNvGrpSpPr>
            <a:grpSpLocks/>
          </p:cNvGrpSpPr>
          <p:nvPr/>
        </p:nvGrpSpPr>
        <p:grpSpPr bwMode="auto">
          <a:xfrm>
            <a:off x="1449266" y="3846637"/>
            <a:ext cx="6868257" cy="609600"/>
            <a:chOff x="955" y="2820"/>
            <a:chExt cx="4687" cy="416"/>
          </a:xfrm>
        </p:grpSpPr>
        <p:sp>
          <p:nvSpPr>
            <p:cNvPr id="254981" name="Oval 5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254982" name="Oval 6"/>
            <p:cNvSpPr>
              <a:spLocks noChangeArrowheads="1"/>
            </p:cNvSpPr>
            <p:nvPr/>
          </p:nvSpPr>
          <p:spPr bwMode="auto">
            <a:xfrm>
              <a:off x="2351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254983" name="Oval 7"/>
            <p:cNvSpPr>
              <a:spLocks noChangeArrowheads="1"/>
            </p:cNvSpPr>
            <p:nvPr/>
          </p:nvSpPr>
          <p:spPr bwMode="auto">
            <a:xfrm>
              <a:off x="3049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54984" name="Oval 8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254985" name="Oval 9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254986" name="Oval 10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254987" name="Oval 11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54988" name="Oval 12"/>
          <p:cNvSpPr>
            <a:spLocks noChangeArrowheads="1"/>
          </p:cNvSpPr>
          <p:nvPr/>
        </p:nvSpPr>
        <p:spPr bwMode="auto">
          <a:xfrm>
            <a:off x="1431682" y="3239966"/>
            <a:ext cx="74734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54989" name="Oval 13"/>
          <p:cNvSpPr>
            <a:spLocks noChangeArrowheads="1"/>
          </p:cNvSpPr>
          <p:nvPr/>
        </p:nvSpPr>
        <p:spPr bwMode="auto">
          <a:xfrm>
            <a:off x="2470639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8</a:t>
            </a:r>
          </a:p>
        </p:txBody>
      </p:sp>
      <p:sp>
        <p:nvSpPr>
          <p:cNvPr id="254990" name="Oval 14"/>
          <p:cNvSpPr>
            <a:spLocks noChangeArrowheads="1"/>
          </p:cNvSpPr>
          <p:nvPr/>
        </p:nvSpPr>
        <p:spPr bwMode="auto">
          <a:xfrm>
            <a:off x="3493477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5</a:t>
            </a:r>
          </a:p>
        </p:txBody>
      </p:sp>
      <p:sp>
        <p:nvSpPr>
          <p:cNvPr id="254991" name="Oval 15"/>
          <p:cNvSpPr>
            <a:spLocks noChangeArrowheads="1"/>
          </p:cNvSpPr>
          <p:nvPr/>
        </p:nvSpPr>
        <p:spPr bwMode="auto">
          <a:xfrm>
            <a:off x="4501662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254992" name="Oval 16"/>
          <p:cNvSpPr>
            <a:spLocks noChangeArrowheads="1"/>
          </p:cNvSpPr>
          <p:nvPr/>
        </p:nvSpPr>
        <p:spPr bwMode="auto">
          <a:xfrm>
            <a:off x="5523035" y="3239966"/>
            <a:ext cx="73122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54993" name="Oval 17"/>
          <p:cNvSpPr>
            <a:spLocks noChangeArrowheads="1"/>
          </p:cNvSpPr>
          <p:nvPr/>
        </p:nvSpPr>
        <p:spPr bwMode="auto">
          <a:xfrm>
            <a:off x="6547339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254994" name="Oval 18"/>
          <p:cNvSpPr>
            <a:spLocks noChangeArrowheads="1"/>
          </p:cNvSpPr>
          <p:nvPr/>
        </p:nvSpPr>
        <p:spPr bwMode="auto">
          <a:xfrm>
            <a:off x="7587762" y="3239966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grpSp>
        <p:nvGrpSpPr>
          <p:cNvPr id="254995" name="Group 19"/>
          <p:cNvGrpSpPr>
            <a:grpSpLocks/>
          </p:cNvGrpSpPr>
          <p:nvPr/>
        </p:nvGrpSpPr>
        <p:grpSpPr bwMode="auto">
          <a:xfrm>
            <a:off x="1414097" y="2099898"/>
            <a:ext cx="731226" cy="1038958"/>
            <a:chOff x="931" y="1604"/>
            <a:chExt cx="499" cy="709"/>
          </a:xfrm>
        </p:grpSpPr>
        <p:sp>
          <p:nvSpPr>
            <p:cNvPr id="254996" name="Rectangle 20"/>
            <p:cNvSpPr>
              <a:spLocks noChangeArrowheads="1"/>
            </p:cNvSpPr>
            <p:nvPr/>
          </p:nvSpPr>
          <p:spPr bwMode="auto">
            <a:xfrm>
              <a:off x="931" y="1604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46" b="1"/>
                <a:t>X=10</a:t>
              </a:r>
            </a:p>
          </p:txBody>
        </p:sp>
        <p:sp>
          <p:nvSpPr>
            <p:cNvPr id="254997" name="AutoShape 21"/>
            <p:cNvSpPr>
              <a:spLocks noChangeArrowheads="1"/>
            </p:cNvSpPr>
            <p:nvPr/>
          </p:nvSpPr>
          <p:spPr bwMode="auto">
            <a:xfrm>
              <a:off x="988" y="1933"/>
              <a:ext cx="363" cy="380"/>
            </a:xfrm>
            <a:prstGeom prst="downArrow">
              <a:avLst>
                <a:gd name="adj1" fmla="val 50000"/>
                <a:gd name="adj2" fmla="val 2637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812">
              <a:spAutoFit/>
            </a:bodyPr>
            <a:lstStyle/>
            <a:p>
              <a:r>
                <a:rPr lang="en-US" sz="2585"/>
                <a:t>i</a:t>
              </a:r>
            </a:p>
          </p:txBody>
        </p:sp>
      </p:grp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6314343" y="2179028"/>
            <a:ext cx="284431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15" b="1">
                <a:solidFill>
                  <a:schemeClr val="accent2"/>
                </a:solidFill>
              </a:rPr>
              <a:t>i=7, không tìm thấy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0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49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00902 L 0.11458 -0.006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2549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59 -0.00625 L 0.22372 -0.0062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549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72 -0.00625 L 0.33991 -0.00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2549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1 -0.00625 L 0.44167 -0.006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2549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67 -0.00625 L 0.55802 -0.0062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 tmFilter="0, 0; .2, .5; .8, .5; 1, 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000" autoRev="1" fill="hold"/>
                                        <p:tgtEl>
                                          <p:spTgt spid="2549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01 -0.00625 L 0.68349 -0.0090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 tmFilter="0, 0; .2, .5; .8, .5; 1, 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000" autoRev="1" fill="hold"/>
                                        <p:tgtEl>
                                          <p:spTgt spid="254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 tmFilter="0, 0; .2, .5; .8, .5; 1, 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000" autoRev="1" fill="hold"/>
                                        <p:tgtEl>
                                          <p:spTgt spid="2549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7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8" grpId="0" animBg="1"/>
      <p:bldP spid="254989" grpId="0" animBg="1"/>
      <p:bldP spid="254990" grpId="0" animBg="1"/>
      <p:bldP spid="254991" grpId="0" animBg="1"/>
      <p:bldP spid="254992" grpId="0" animBg="1"/>
      <p:bldP spid="254994" grpId="0" animBg="1"/>
      <p:bldP spid="2549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mảng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chiều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Searches an unordered array of integers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linear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54380" lvl="3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index = 0;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54380" lvl="3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(index &lt;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 &amp;&amp; 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[index] !=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54380" lvl="3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index++;</a:t>
            </a:r>
          </a:p>
          <a:p>
            <a:pPr marL="754380" lvl="3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54380" lvl="3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index &lt;=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) return index;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54380" lvl="3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3429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{ 2, 8, 5, 1, 6, 4, 6 };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search value: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search(list,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1435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3429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E0CD-6841-4C64-AABA-3ED21157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B220-9290-4E5E-AA69-E906A477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en-US" sz="24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</a:t>
            </a:r>
            <a:r>
              <a:rPr lang="vi-V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ơ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n)</a:t>
            </a:r>
          </a:p>
          <a:p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6BE59-F475-4C6D-9DAA-092BBACC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D729E-19E4-48B7-9F63-0A7B08C6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Linear Search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an ordered array of integers for a value and return its index if the value is found;</a:t>
            </a:r>
            <a:br>
              <a:rPr lang="en-US" dirty="0"/>
            </a:br>
            <a:r>
              <a:rPr lang="en-US" dirty="0"/>
              <a:t>Otherwise, return -1.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search can stop immediately</a:t>
            </a:r>
            <a:r>
              <a:rPr lang="en-US" dirty="0">
                <a:solidFill>
                  <a:srgbClr val="FF0000"/>
                </a:solidFill>
              </a:rPr>
              <a:t> when it has passed the possible position of the search value</a:t>
            </a:r>
            <a:r>
              <a:rPr lang="en-US" dirty="0"/>
              <a:t>. </a:t>
            </a:r>
          </a:p>
          <a:p>
            <a:pPr marL="3429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Linear Search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Searches an ordered array of integers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83D8B"/>
                </a:solidFill>
                <a:latin typeface="Consolas" panose="020B0609020204030204" pitchFamily="49" charset="0"/>
              </a:rPr>
              <a:t>lsearch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input: array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474470" lvl="6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input: array size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474470" lvl="6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input: value to find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474470" lvl="6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  ) 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output: index if found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1175" lvl="3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index = 0; index&lt;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index++) {</a:t>
            </a:r>
          </a:p>
          <a:p>
            <a:pPr marL="994410" lvl="4" indent="0">
              <a:buNone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if (data[index] &gt; value)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cho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trg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hop order array</a:t>
            </a:r>
          </a:p>
          <a:p>
            <a:pPr marL="994410" lvl="4" indent="0">
              <a:buNone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	return -1;</a:t>
            </a:r>
          </a:p>
          <a:p>
            <a:pPr marL="994410" lvl="4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[index] ==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994410" lvl="4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index;</a:t>
            </a:r>
          </a:p>
          <a:p>
            <a:pPr marL="994410" lvl="4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3429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550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Linear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514350" lvl="2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8;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{1, 2, 3, 5, 7, 10, 14, 17};</a:t>
            </a:r>
          </a:p>
          <a:p>
            <a:pPr marL="514350" lvl="2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search value: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(list,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3429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Nội</a:t>
            </a:r>
            <a:r>
              <a:rPr lang="en-US" sz="2400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endParaRPr lang="en-US" sz="2400" dirty="0"/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endParaRPr lang="en-US" sz="2400" dirty="0"/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- Linear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- Sentinel Linear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- Binary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suy</a:t>
            </a:r>
            <a:r>
              <a:rPr lang="en-US" sz="2400" dirty="0"/>
              <a:t> – Interpolation Search</a:t>
            </a:r>
          </a:p>
          <a:p>
            <a:endParaRPr lang="en-US" sz="2400" dirty="0"/>
          </a:p>
          <a:p>
            <a:pPr marL="3429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</p:spPr>
        <p:txBody>
          <a:bodyPr/>
          <a:lstStyle/>
          <a:p>
            <a:r>
              <a:rPr lang="en-US" sz="2585" dirty="0" err="1">
                <a:solidFill>
                  <a:srgbClr val="FFF3F3"/>
                </a:solidFill>
              </a:rPr>
              <a:t>Ðánh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giá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Thuật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toán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tìm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Tuyến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tính</a:t>
            </a:r>
            <a:endParaRPr lang="en-US" sz="2585" dirty="0">
              <a:solidFill>
                <a:srgbClr val="FFF3F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4757" name="Group 21"/>
          <p:cNvGrpSpPr>
            <a:grpSpLocks/>
          </p:cNvGrpSpPr>
          <p:nvPr/>
        </p:nvGrpSpPr>
        <p:grpSpPr bwMode="auto">
          <a:xfrm>
            <a:off x="1314450" y="1553308"/>
            <a:ext cx="6846277" cy="4473819"/>
            <a:chOff x="897" y="880"/>
            <a:chExt cx="4672" cy="3053"/>
          </a:xfrm>
        </p:grpSpPr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897" y="1888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4741" name="Line 5"/>
            <p:cNvSpPr>
              <a:spLocks noChangeShapeType="1"/>
            </p:cNvSpPr>
            <p:nvPr/>
          </p:nvSpPr>
          <p:spPr bwMode="auto">
            <a:xfrm>
              <a:off x="3120" y="1162"/>
              <a:ext cx="1" cy="2102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4742" name="Line 6"/>
            <p:cNvSpPr>
              <a:spLocks noChangeShapeType="1"/>
            </p:cNvSpPr>
            <p:nvPr/>
          </p:nvSpPr>
          <p:spPr bwMode="auto">
            <a:xfrm>
              <a:off x="913" y="2496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4743" name="Line 7"/>
            <p:cNvSpPr>
              <a:spLocks noChangeShapeType="1"/>
            </p:cNvSpPr>
            <p:nvPr/>
          </p:nvSpPr>
          <p:spPr bwMode="auto">
            <a:xfrm>
              <a:off x="913" y="3024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4744" name="Text Box 8"/>
            <p:cNvSpPr txBox="1">
              <a:spLocks noChangeArrowheads="1"/>
            </p:cNvSpPr>
            <p:nvPr/>
          </p:nvSpPr>
          <p:spPr bwMode="auto">
            <a:xfrm>
              <a:off x="1578" y="890"/>
              <a:ext cx="134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Trường hợp</a:t>
              </a:r>
            </a:p>
          </p:txBody>
        </p:sp>
        <p:sp>
          <p:nvSpPr>
            <p:cNvPr id="244745" name="Text Box 9"/>
            <p:cNvSpPr txBox="1">
              <a:spLocks noChangeArrowheads="1"/>
            </p:cNvSpPr>
            <p:nvPr/>
          </p:nvSpPr>
          <p:spPr bwMode="auto">
            <a:xfrm>
              <a:off x="3755" y="880"/>
              <a:ext cx="51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Css</a:t>
              </a:r>
            </a:p>
          </p:txBody>
        </p:sp>
        <p:sp>
          <p:nvSpPr>
            <p:cNvPr id="244746" name="Text Box 10"/>
            <p:cNvSpPr txBox="1">
              <a:spLocks noChangeArrowheads="1"/>
            </p:cNvSpPr>
            <p:nvPr/>
          </p:nvSpPr>
          <p:spPr bwMode="auto">
            <a:xfrm>
              <a:off x="1633" y="2000"/>
              <a:ext cx="103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Xấu nhất</a:t>
              </a:r>
            </a:p>
          </p:txBody>
        </p:sp>
        <p:sp>
          <p:nvSpPr>
            <p:cNvPr id="244747" name="Text Box 11"/>
            <p:cNvSpPr txBox="1">
              <a:spLocks noChangeArrowheads="1"/>
            </p:cNvSpPr>
            <p:nvPr/>
          </p:nvSpPr>
          <p:spPr bwMode="auto">
            <a:xfrm>
              <a:off x="1585" y="2576"/>
              <a:ext cx="12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Trung bình </a:t>
              </a:r>
            </a:p>
          </p:txBody>
        </p:sp>
        <p:sp>
          <p:nvSpPr>
            <p:cNvPr id="244748" name="Text Box 12"/>
            <p:cNvSpPr txBox="1">
              <a:spLocks noChangeArrowheads="1"/>
            </p:cNvSpPr>
            <p:nvPr/>
          </p:nvSpPr>
          <p:spPr bwMode="auto">
            <a:xfrm>
              <a:off x="3889" y="2048"/>
              <a:ext cx="35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N </a:t>
              </a:r>
            </a:p>
          </p:txBody>
        </p:sp>
        <p:sp>
          <p:nvSpPr>
            <p:cNvPr id="244749" name="Text Box 13"/>
            <p:cNvSpPr txBox="1">
              <a:spLocks noChangeArrowheads="1"/>
            </p:cNvSpPr>
            <p:nvPr/>
          </p:nvSpPr>
          <p:spPr bwMode="auto">
            <a:xfrm>
              <a:off x="3793" y="2576"/>
              <a:ext cx="101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(N+1) / 2</a:t>
              </a:r>
            </a:p>
          </p:txBody>
        </p:sp>
        <p:sp>
          <p:nvSpPr>
            <p:cNvPr id="244752" name="Text Box 16"/>
            <p:cNvSpPr txBox="1">
              <a:spLocks noChangeArrowheads="1"/>
            </p:cNvSpPr>
            <p:nvPr/>
          </p:nvSpPr>
          <p:spPr bwMode="auto">
            <a:xfrm>
              <a:off x="1623" y="3521"/>
              <a:ext cx="285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3323"/>
                <a:t> Độ phức tạp O(N)</a:t>
              </a:r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>
              <a:off x="897" y="1344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4754" name="Text Box 18"/>
            <p:cNvSpPr txBox="1">
              <a:spLocks noChangeArrowheads="1"/>
            </p:cNvSpPr>
            <p:nvPr/>
          </p:nvSpPr>
          <p:spPr bwMode="auto">
            <a:xfrm>
              <a:off x="1578" y="1425"/>
              <a:ext cx="95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Tốt nhất</a:t>
              </a:r>
            </a:p>
          </p:txBody>
        </p:sp>
        <p:sp>
          <p:nvSpPr>
            <p:cNvPr id="244755" name="Text Box 19"/>
            <p:cNvSpPr txBox="1">
              <a:spLocks noChangeArrowheads="1"/>
            </p:cNvSpPr>
            <p:nvPr/>
          </p:nvSpPr>
          <p:spPr bwMode="auto">
            <a:xfrm>
              <a:off x="3891" y="1389"/>
              <a:ext cx="31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1 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Nội</a:t>
            </a:r>
            <a:r>
              <a:rPr lang="en-US" sz="2400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endParaRPr lang="en-US" sz="2400" dirty="0"/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endParaRPr lang="en-US" sz="2400" dirty="0"/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- Linear Search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Thuật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toán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tìm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kiếm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tuyến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tính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cải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tiến</a:t>
            </a:r>
            <a:r>
              <a:rPr lang="en-US" sz="2400" b="1" dirty="0">
                <a:solidFill>
                  <a:srgbClr val="FF0000"/>
                </a:solidFill>
              </a:rPr>
              <a:t> - Sentinel Linear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- Binary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suy</a:t>
            </a:r>
            <a:r>
              <a:rPr lang="en-US" sz="2400" dirty="0"/>
              <a:t> – Interpolation Search</a:t>
            </a:r>
          </a:p>
          <a:p>
            <a:endParaRPr lang="en-US" sz="2400" dirty="0"/>
          </a:p>
          <a:p>
            <a:pPr marL="3429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9330-7ABB-4B0C-933F-C478E127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C19A-1B94-4A3F-A346-617F9026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6" y="893619"/>
            <a:ext cx="8946573" cy="5527964"/>
          </a:xfrm>
        </p:spPr>
        <p:txBody>
          <a:bodyPr>
            <a:normAutofit fontScale="92500" lnSpcReduction="10000"/>
          </a:bodyPr>
          <a:lstStyle/>
          <a:p>
            <a:pPr marL="34290" indent="0">
              <a:buNone/>
            </a:pPr>
            <a:r>
              <a:rPr lang="en-US" altLang="en-US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en-US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mảng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chiều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Sentinel_LinearSearch(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A[],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vi-V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last=A[N-</a:t>
            </a:r>
            <a:r>
              <a:rPr lang="vi-V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vi-VN" dirty="0">
                <a:solidFill>
                  <a:srgbClr val="AAAAAA"/>
                </a:solidFill>
                <a:latin typeface="Consolas" panose="020B0609020204030204" pitchFamily="49" charset="0"/>
              </a:rPr>
              <a:t>// Lưu lại giá trị cuối danh sách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b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A[N-</a:t>
            </a:r>
            <a:r>
              <a:rPr lang="vi-V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]=X; </a:t>
            </a:r>
            <a:r>
              <a:rPr lang="vi-VN" dirty="0">
                <a:solidFill>
                  <a:srgbClr val="AAAAAA"/>
                </a:solidFill>
                <a:latin typeface="Consolas" panose="020B0609020204030204" pitchFamily="49" charset="0"/>
              </a:rPr>
              <a:t>// Đặt giá trị X vào cuối danh sách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b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vi-V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vi-V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vi-V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(A[i]!=X)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i++;</a:t>
            </a:r>
          </a:p>
          <a:p>
            <a:pPr marL="274320" lvl="1" indent="0">
              <a:buNone/>
            </a:pPr>
            <a:b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vi-VN" dirty="0">
                <a:solidFill>
                  <a:srgbClr val="AAAAAA"/>
                </a:solidFill>
                <a:latin typeface="Consolas" panose="020B0609020204030204" pitchFamily="49" charset="0"/>
              </a:rPr>
              <a:t>// trả lại giá trị ban đầu cho biến cuối a[N-1]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A[N-</a:t>
            </a:r>
            <a:r>
              <a:rPr lang="vi-V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]=last; </a:t>
            </a:r>
          </a:p>
          <a:p>
            <a:pPr marL="274320" lvl="1" indent="0">
              <a:buNone/>
            </a:pPr>
            <a:b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vi-V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(i&lt;N-</a:t>
            </a:r>
            <a:r>
              <a:rPr lang="vi-V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|| A[N-</a:t>
            </a:r>
            <a:r>
              <a:rPr lang="vi-V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]==X) </a:t>
            </a:r>
            <a:r>
              <a:rPr lang="vi-V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 marL="274320" lvl="1" indent="0">
              <a:buNone/>
            </a:pPr>
            <a:b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vi-V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vi-V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F1463-32C3-4585-9112-2B130009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A353A-109E-412D-A5A3-ABD0DA39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67A46DAF-DE46-429B-BAB2-468C13553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en-US" sz="24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</a:t>
            </a:r>
            <a:r>
              <a:rPr lang="vi-V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ơ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n)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2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NODE*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Sentinel_LinearSearch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(List A,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NODE *p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A.pHead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*temp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AddTail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(A, temp);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(p-&gt;info != x)  p = p-&gt;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(p ==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A.pTail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NULL;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2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48AD3-34B9-4667-AF4C-7F975EEA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82347-9178-4CC0-9200-2670B65C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326EA-053B-4879-9783-6A392B5F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8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Nội</a:t>
            </a:r>
            <a:r>
              <a:rPr lang="en-US" sz="2400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endParaRPr lang="en-US" sz="2400" dirty="0"/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endParaRPr lang="en-US" sz="2400" dirty="0"/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- Linear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- Sentinel Linear Search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Thuật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toán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tìm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kiếm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nhị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phân</a:t>
            </a:r>
            <a:r>
              <a:rPr lang="en-US" sz="2400" b="1" dirty="0">
                <a:solidFill>
                  <a:srgbClr val="FF0000"/>
                </a:solidFill>
              </a:rPr>
              <a:t> - Binary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suy</a:t>
            </a:r>
            <a:r>
              <a:rPr lang="en-US" sz="2400" dirty="0"/>
              <a:t> – Interpolation Search</a:t>
            </a:r>
          </a:p>
          <a:p>
            <a:endParaRPr lang="en-US" sz="2400" dirty="0"/>
          </a:p>
          <a:p>
            <a:pPr marL="3429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3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dirty="0"/>
              <a:t>.</a:t>
            </a:r>
          </a:p>
          <a:p>
            <a:r>
              <a:rPr lang="en-US" dirty="0"/>
              <a:t>Binary search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“Chia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” (divide and conquer):</a:t>
            </a:r>
          </a:p>
          <a:p>
            <a:pPr lvl="1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.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85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63D2447E-FC15-4ADB-B721-E33E7D44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Search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{a</a:t>
            </a:r>
            <a:r>
              <a:rPr lang="en-US" altLang="en-US" sz="28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8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.., a</a:t>
            </a:r>
            <a:r>
              <a:rPr lang="en-US" altLang="en-US" sz="28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thứ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endParaRPr lang="en-US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800" b="1" u="sng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thứ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có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800" b="1" u="sng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9F87B-E432-426A-8602-6F5B6D6C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6E408-23B6-40FA-8438-C743F60C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F1F1D-B7B1-4879-BEE6-74D4BF57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9DF4A3FE-BB9D-4017-8E17-20C5B291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có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có thứ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8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có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thấy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E1105-7E35-4660-8CB5-904438C0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3BF54-3C28-42CC-BF8A-75A6CC00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A120F-3D22-441C-AC01-41F8EB9B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first</a:t>
            </a:r>
            <a:r>
              <a:rPr lang="en-US" dirty="0"/>
              <a:t>, </a:t>
            </a:r>
            <a:r>
              <a:rPr lang="en-US" dirty="0" err="1"/>
              <a:t>a</a:t>
            </a:r>
            <a:r>
              <a:rPr lang="en-US" baseline="-25000" dirty="0" err="1"/>
              <a:t>last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sz="2400" u="sng" dirty="0" err="1"/>
              <a:t>Bước</a:t>
            </a:r>
            <a:r>
              <a:rPr lang="en-US" sz="2400" u="sng" dirty="0"/>
              <a:t> 1</a:t>
            </a:r>
            <a:r>
              <a:rPr lang="en-US" sz="2400" dirty="0"/>
              <a:t>: first = 0; last = N-1;</a:t>
            </a:r>
          </a:p>
          <a:p>
            <a:r>
              <a:rPr lang="en-US" sz="2400" u="sng" dirty="0" err="1"/>
              <a:t>Bước</a:t>
            </a:r>
            <a:r>
              <a:rPr lang="en-US" sz="2400" u="sng" dirty="0"/>
              <a:t> 2</a:t>
            </a:r>
            <a:r>
              <a:rPr lang="en-US" sz="2400" dirty="0"/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middle=(first + last)/2; </a:t>
            </a:r>
            <a:r>
              <a:rPr lang="en-US" sz="2400" i="1" dirty="0"/>
              <a:t>//</a:t>
            </a:r>
            <a:r>
              <a:rPr lang="en-US" sz="2400" i="1" dirty="0" err="1"/>
              <a:t>chỉ</a:t>
            </a:r>
            <a:r>
              <a:rPr lang="en-US" sz="2400" i="1" dirty="0"/>
              <a:t>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giữa</a:t>
            </a:r>
            <a:r>
              <a:rPr lang="en-US" sz="2400" i="1" dirty="0"/>
              <a:t> </a:t>
            </a:r>
            <a:r>
              <a:rPr lang="en-US" sz="2400" i="1" dirty="0" err="1"/>
              <a:t>dãy</a:t>
            </a:r>
            <a:r>
              <a:rPr lang="en-US" sz="2400" i="1" dirty="0"/>
              <a:t> </a:t>
            </a:r>
            <a:r>
              <a:rPr lang="en-US" sz="2400" i="1" dirty="0" err="1"/>
              <a:t>hiện</a:t>
            </a:r>
            <a:r>
              <a:rPr lang="en-US" sz="2400" i="1" dirty="0"/>
              <a:t> </a:t>
            </a:r>
            <a:r>
              <a:rPr lang="en-US" sz="2400" i="1" dirty="0" err="1"/>
              <a:t>hành</a:t>
            </a:r>
            <a:endParaRPr lang="en-US" sz="2400" i="1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So </a:t>
            </a:r>
            <a:r>
              <a:rPr lang="en-US" sz="2400" dirty="0" err="1"/>
              <a:t>sánh</a:t>
            </a:r>
            <a:r>
              <a:rPr lang="en-US" sz="2400" dirty="0"/>
              <a:t> a[middle] </a:t>
            </a:r>
            <a:r>
              <a:rPr lang="en-US" sz="2400" dirty="0" err="1"/>
              <a:t>với</a:t>
            </a:r>
            <a:r>
              <a:rPr lang="en-US" sz="2400" dirty="0"/>
              <a:t> value. </a:t>
            </a:r>
            <a:r>
              <a:rPr lang="en-US" sz="2400" dirty="0" err="1"/>
              <a:t>Có</a:t>
            </a:r>
            <a:r>
              <a:rPr lang="en-US" sz="2400" dirty="0"/>
              <a:t> 3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:</a:t>
            </a:r>
          </a:p>
          <a:p>
            <a:pPr lvl="3"/>
            <a:r>
              <a:rPr lang="en-US" sz="2400" dirty="0"/>
              <a:t>a[middle] = value 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. </a:t>
            </a:r>
            <a:r>
              <a:rPr lang="en-US" sz="2400" dirty="0" err="1"/>
              <a:t>Dừng</a:t>
            </a:r>
            <a:r>
              <a:rPr lang="en-US" sz="2400" dirty="0"/>
              <a:t>; // return middle</a:t>
            </a:r>
          </a:p>
          <a:p>
            <a:pPr lvl="3"/>
            <a:r>
              <a:rPr lang="en-US" sz="2400" dirty="0"/>
              <a:t>a[middle] &gt; value : last = middle - 1; </a:t>
            </a:r>
          </a:p>
          <a:p>
            <a:pPr lvl="3"/>
            <a:r>
              <a:rPr lang="en-US" sz="2400" dirty="0"/>
              <a:t>a[middle] &lt; value : first = middle + 1;</a:t>
            </a:r>
          </a:p>
          <a:p>
            <a:r>
              <a:rPr lang="en-US" sz="2400" u="sng" dirty="0" err="1"/>
              <a:t>Bước</a:t>
            </a:r>
            <a:r>
              <a:rPr lang="en-US" sz="2400" u="sng" dirty="0"/>
              <a:t> 3</a:t>
            </a:r>
            <a:r>
              <a:rPr lang="en-US" sz="2400" dirty="0"/>
              <a:t>: </a:t>
            </a:r>
            <a:r>
              <a:rPr lang="en-US" sz="2400" dirty="0" err="1"/>
              <a:t>Nếu</a:t>
            </a:r>
            <a:r>
              <a:rPr lang="en-US" sz="2400" dirty="0"/>
              <a:t> first &lt;= last </a:t>
            </a:r>
            <a:r>
              <a:rPr lang="en-US" sz="2200" dirty="0"/>
              <a:t>; </a:t>
            </a:r>
            <a:r>
              <a:rPr lang="en-US" sz="2200" i="1" dirty="0"/>
              <a:t>// </a:t>
            </a:r>
            <a:r>
              <a:rPr lang="en-US" sz="2200" i="1" dirty="0" err="1"/>
              <a:t>còn</a:t>
            </a:r>
            <a:r>
              <a:rPr lang="en-US" sz="2200" i="1" dirty="0"/>
              <a:t> </a:t>
            </a:r>
            <a:r>
              <a:rPr lang="en-US" sz="2200" i="1" dirty="0" err="1"/>
              <a:t>phần</a:t>
            </a:r>
            <a:r>
              <a:rPr lang="en-US" sz="2200" i="1" dirty="0"/>
              <a:t> </a:t>
            </a:r>
            <a:r>
              <a:rPr lang="en-US" sz="2200" i="1" dirty="0" err="1"/>
              <a:t>tử</a:t>
            </a:r>
            <a:r>
              <a:rPr lang="en-US" sz="2200" i="1" dirty="0"/>
              <a:t> </a:t>
            </a:r>
            <a:r>
              <a:rPr lang="en-US" sz="2200" i="1" dirty="0" err="1"/>
              <a:t>trong</a:t>
            </a:r>
            <a:r>
              <a:rPr lang="en-US" sz="2200" i="1" dirty="0"/>
              <a:t> </a:t>
            </a:r>
            <a:r>
              <a:rPr lang="en-US" sz="2200" i="1" dirty="0" err="1"/>
              <a:t>dãy</a:t>
            </a:r>
            <a:r>
              <a:rPr lang="en-US" sz="2200" i="1" dirty="0"/>
              <a:t> </a:t>
            </a:r>
            <a:r>
              <a:rPr lang="en-US" sz="2200" i="1" dirty="0" err="1"/>
              <a:t>hiện</a:t>
            </a:r>
            <a:r>
              <a:rPr lang="en-US" sz="2200" i="1" dirty="0"/>
              <a:t> </a:t>
            </a:r>
            <a:r>
              <a:rPr lang="en-US" sz="2200" i="1" dirty="0" err="1"/>
              <a:t>hành</a:t>
            </a:r>
            <a:endParaRPr lang="en-US" sz="2200" i="1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		   +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2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	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: </a:t>
            </a:r>
            <a:r>
              <a:rPr lang="en-US" sz="2400" dirty="0" err="1"/>
              <a:t>Dừng</a:t>
            </a:r>
            <a:r>
              <a:rPr lang="en-US" sz="2400" dirty="0"/>
              <a:t>;// return -1;</a:t>
            </a: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8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727364"/>
            <a:ext cx="8946573" cy="5694219"/>
          </a:xfrm>
        </p:spPr>
        <p:txBody>
          <a:bodyPr>
            <a:noAutofit/>
          </a:bodyPr>
          <a:lstStyle/>
          <a:p>
            <a:pPr marL="34290" indent="0">
              <a:lnSpc>
                <a:spcPct val="100000"/>
              </a:lnSpc>
              <a:buNone/>
            </a:pPr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Searches an ordered array of integers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bsearch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a[],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input: array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0" lvl="7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size,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input: array size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0" lvl="7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input: value to find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0" lvl="7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output: if found, return index // otherwise, return -1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first, middle, last;</a:t>
            </a:r>
          </a:p>
          <a:p>
            <a:pPr marL="51435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 = 0; </a:t>
            </a:r>
          </a:p>
          <a:p>
            <a:pPr marL="51435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last = size - 1;</a:t>
            </a:r>
          </a:p>
          <a:p>
            <a:pPr marL="51435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(first &gt; last)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99441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middle = (first + last) / 2;</a:t>
            </a:r>
          </a:p>
          <a:p>
            <a:pPr marL="99441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(a[middle] == value)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marL="99441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(value &lt; a[middle]) last = middle - 1;</a:t>
            </a:r>
          </a:p>
          <a:p>
            <a:pPr marL="99441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 = middle + 1;</a:t>
            </a:r>
          </a:p>
          <a:p>
            <a:pPr marL="51435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2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400" dirty="0"/>
              <a:t>Trong thực tế, khai thác dữ liệu hầu như lúc nào cũng phải thực</a:t>
            </a:r>
            <a:r>
              <a:rPr lang="en-US" sz="2400" dirty="0"/>
              <a:t> </a:t>
            </a:r>
            <a:r>
              <a:rPr lang="vi-VN" sz="2400" dirty="0"/>
              <a:t>hiện thao tác tìm kiếm. </a:t>
            </a:r>
            <a:endParaRPr lang="en-US" sz="2400" dirty="0"/>
          </a:p>
          <a:p>
            <a:pPr algn="just">
              <a:spcBef>
                <a:spcPts val="1200"/>
              </a:spcBef>
            </a:pPr>
            <a:r>
              <a:rPr lang="vi-VN" sz="2400" dirty="0"/>
              <a:t>Việc tìm kiếm nhanh hay chậm tùy thuộc vào trạng thái và trật tự của dữ liệu trên đó. </a:t>
            </a:r>
            <a:endParaRPr lang="en-US" sz="2400" dirty="0"/>
          </a:p>
          <a:p>
            <a:pPr algn="just">
              <a:spcBef>
                <a:spcPts val="1200"/>
              </a:spcBef>
            </a:pPr>
            <a:r>
              <a:rPr lang="en-US" sz="2400" dirty="0"/>
              <a:t>Đ</a:t>
            </a:r>
            <a:r>
              <a:rPr lang="vi-VN" sz="2400" dirty="0"/>
              <a:t>ể tìm kiếm dữ</a:t>
            </a:r>
            <a:r>
              <a:rPr lang="en-US" sz="2400" dirty="0"/>
              <a:t> </a:t>
            </a:r>
            <a:r>
              <a:rPr lang="vi-VN" sz="2400" dirty="0"/>
              <a:t>liệu</a:t>
            </a:r>
            <a:r>
              <a:rPr lang="en-US" sz="2400" dirty="0"/>
              <a:t> </a:t>
            </a:r>
            <a:r>
              <a:rPr lang="vi-VN" sz="2400" dirty="0"/>
              <a:t>dễ</a:t>
            </a:r>
            <a:r>
              <a:rPr lang="en-US" sz="2400" dirty="0"/>
              <a:t> </a:t>
            </a:r>
            <a:r>
              <a:rPr lang="vi-VN" sz="2400" dirty="0"/>
              <a:t>dàng và nhanh chóng, trước khi thao tác thì dữ liệu trên mảng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vi-VN" sz="2400" dirty="0"/>
              <a:t> tập tin đã có thứ tự. </a:t>
            </a:r>
            <a:endParaRPr lang="en-US" sz="2400" dirty="0"/>
          </a:p>
          <a:p>
            <a:pPr algn="just">
              <a:spcBef>
                <a:spcPts val="1200"/>
              </a:spcBef>
            </a:pPr>
            <a:r>
              <a:rPr lang="en-US" sz="2400" dirty="0"/>
              <a:t>T</a:t>
            </a:r>
            <a:r>
              <a:rPr lang="vi-VN" sz="2400" dirty="0"/>
              <a:t>hao</a:t>
            </a:r>
            <a:r>
              <a:rPr lang="en-US" sz="2400" dirty="0"/>
              <a:t> </a:t>
            </a:r>
            <a:r>
              <a:rPr lang="vi-VN" sz="2400" dirty="0"/>
              <a:t>tác sắp xếp dữ liệu là một trong những thao tác cần thiế</a:t>
            </a:r>
            <a:r>
              <a:rPr lang="en-US" sz="2400" dirty="0"/>
              <a:t>t.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{ 1,2,4,6,7,9,10 };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search value: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bsearch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(list,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14350" lvl="2" indent="0">
              <a:buNone/>
            </a:pP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3429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86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928E91D8-031A-4520-A014-19AD3B15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</a:pP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indent="20638" eaLnBrk="1" hangingPunct="1">
              <a:spcBef>
                <a:spcPct val="0"/>
              </a:spcBef>
              <a:buClr>
                <a:srgbClr val="4C59D2"/>
              </a:buClr>
              <a:buFont typeface="Arial" panose="020B0604020202020204" pitchFamily="34" charset="0"/>
              <a:buNone/>
            </a:pP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Tìm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kiếm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nhị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phân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trên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danh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sách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liên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kết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cần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một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cấu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trúc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liên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kết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khác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cây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nhị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phân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tìm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kiếm</a:t>
            </a: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0"/>
              </a:spcBef>
              <a:buClr>
                <a:srgbClr val="4C59D2"/>
              </a:buClr>
              <a:buFont typeface="Arial" panose="020B0604020202020204" pitchFamily="34" charset="0"/>
              <a:buNone/>
            </a:pPr>
            <a:endParaRPr lang="en-US" altLang="en-US" sz="28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0615-D090-4280-A75D-A67CE6A1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E1A28-33E8-46FC-989C-C7ACDC6A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4A57-4450-4472-944C-003D9460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33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</p:spPr>
        <p:txBody>
          <a:bodyPr/>
          <a:lstStyle/>
          <a:p>
            <a:r>
              <a:rPr lang="en-US" sz="2585" dirty="0">
                <a:solidFill>
                  <a:srgbClr val="FFF3F3"/>
                </a:solidFill>
              </a:rPr>
              <a:t>Minh </a:t>
            </a:r>
            <a:r>
              <a:rPr lang="en-US" sz="2585" dirty="0" err="1">
                <a:solidFill>
                  <a:srgbClr val="FFF3F3"/>
                </a:solidFill>
              </a:rPr>
              <a:t>họa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Thuật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toán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Tìm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kiếm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nhị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phân</a:t>
            </a:r>
            <a:endParaRPr lang="en-US" sz="2585" dirty="0">
              <a:solidFill>
                <a:srgbClr val="FFF3F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8836" name="Oval 4"/>
          <p:cNvSpPr>
            <a:spLocks noChangeArrowheads="1"/>
          </p:cNvSpPr>
          <p:nvPr/>
        </p:nvSpPr>
        <p:spPr bwMode="auto">
          <a:xfrm>
            <a:off x="1381859" y="3789485"/>
            <a:ext cx="74734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2420816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48838" name="Oval 6"/>
          <p:cNvSpPr>
            <a:spLocks noChangeArrowheads="1"/>
          </p:cNvSpPr>
          <p:nvPr/>
        </p:nvSpPr>
        <p:spPr bwMode="auto">
          <a:xfrm>
            <a:off x="3443654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248839" name="Oval 7"/>
          <p:cNvSpPr>
            <a:spLocks noChangeArrowheads="1"/>
          </p:cNvSpPr>
          <p:nvPr/>
        </p:nvSpPr>
        <p:spPr bwMode="auto">
          <a:xfrm>
            <a:off x="4451839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48840" name="Oval 8"/>
          <p:cNvSpPr>
            <a:spLocks noChangeArrowheads="1"/>
          </p:cNvSpPr>
          <p:nvPr/>
        </p:nvSpPr>
        <p:spPr bwMode="auto">
          <a:xfrm>
            <a:off x="6497516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9</a:t>
            </a:r>
          </a:p>
        </p:txBody>
      </p:sp>
      <p:sp>
        <p:nvSpPr>
          <p:cNvPr id="248841" name="Oval 9"/>
          <p:cNvSpPr>
            <a:spLocks noChangeArrowheads="1"/>
          </p:cNvSpPr>
          <p:nvPr/>
        </p:nvSpPr>
        <p:spPr bwMode="auto">
          <a:xfrm>
            <a:off x="7537939" y="37894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10</a:t>
            </a: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4506058" y="2432539"/>
            <a:ext cx="731226" cy="46452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46" b="1"/>
              <a:t>X=2</a:t>
            </a:r>
          </a:p>
        </p:txBody>
      </p:sp>
      <p:sp>
        <p:nvSpPr>
          <p:cNvPr id="248844" name="AutoShape 12"/>
          <p:cNvSpPr>
            <a:spLocks noChangeArrowheads="1"/>
          </p:cNvSpPr>
          <p:nvPr/>
        </p:nvSpPr>
        <p:spPr bwMode="auto">
          <a:xfrm>
            <a:off x="1447800" y="3131528"/>
            <a:ext cx="597877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 dirty="0"/>
              <a:t>F</a:t>
            </a:r>
          </a:p>
        </p:txBody>
      </p:sp>
      <p:sp>
        <p:nvSpPr>
          <p:cNvPr id="248845" name="Oval 13"/>
          <p:cNvSpPr>
            <a:spLocks noChangeArrowheads="1"/>
          </p:cNvSpPr>
          <p:nvPr/>
        </p:nvSpPr>
        <p:spPr bwMode="auto">
          <a:xfrm>
            <a:off x="2429608" y="3779228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915866" y="1966547"/>
            <a:ext cx="284431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46" b="1">
                <a:solidFill>
                  <a:schemeClr val="accent2"/>
                </a:solidFill>
              </a:rPr>
              <a:t>Tìm thấy 2 tại vị trí 1</a:t>
            </a:r>
          </a:p>
        </p:txBody>
      </p:sp>
      <p:sp>
        <p:nvSpPr>
          <p:cNvPr id="248847" name="Oval 15"/>
          <p:cNvSpPr>
            <a:spLocks noChangeArrowheads="1"/>
          </p:cNvSpPr>
          <p:nvPr/>
        </p:nvSpPr>
        <p:spPr bwMode="auto">
          <a:xfrm>
            <a:off x="5502520" y="3827585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7</a:t>
            </a:r>
          </a:p>
        </p:txBody>
      </p:sp>
      <p:grpSp>
        <p:nvGrpSpPr>
          <p:cNvPr id="248848" name="Group 16"/>
          <p:cNvGrpSpPr>
            <a:grpSpLocks/>
          </p:cNvGrpSpPr>
          <p:nvPr/>
        </p:nvGrpSpPr>
        <p:grpSpPr bwMode="auto">
          <a:xfrm>
            <a:off x="1399443" y="4396156"/>
            <a:ext cx="6868257" cy="609601"/>
            <a:chOff x="955" y="2820"/>
            <a:chExt cx="4687" cy="416"/>
          </a:xfrm>
        </p:grpSpPr>
        <p:sp>
          <p:nvSpPr>
            <p:cNvPr id="248849" name="Oval 17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248850" name="Oval 18"/>
            <p:cNvSpPr>
              <a:spLocks noChangeArrowheads="1"/>
            </p:cNvSpPr>
            <p:nvPr/>
          </p:nvSpPr>
          <p:spPr bwMode="auto">
            <a:xfrm>
              <a:off x="2351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248851" name="Oval 19"/>
            <p:cNvSpPr>
              <a:spLocks noChangeArrowheads="1"/>
            </p:cNvSpPr>
            <p:nvPr/>
          </p:nvSpPr>
          <p:spPr bwMode="auto">
            <a:xfrm>
              <a:off x="3049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48852" name="Oval 20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248853" name="Oval 21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248854" name="Oval 22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248855" name="Oval 23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48856" name="AutoShape 24"/>
          <p:cNvSpPr>
            <a:spLocks noChangeArrowheads="1"/>
          </p:cNvSpPr>
          <p:nvPr/>
        </p:nvSpPr>
        <p:spPr bwMode="auto">
          <a:xfrm>
            <a:off x="7696200" y="3096358"/>
            <a:ext cx="663820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 dirty="0"/>
              <a:t>L</a:t>
            </a:r>
          </a:p>
        </p:txBody>
      </p:sp>
      <p:sp>
        <p:nvSpPr>
          <p:cNvPr id="248857" name="AutoShape 25"/>
          <p:cNvSpPr>
            <a:spLocks noChangeArrowheads="1"/>
          </p:cNvSpPr>
          <p:nvPr/>
        </p:nvSpPr>
        <p:spPr bwMode="auto">
          <a:xfrm>
            <a:off x="4506059" y="3096358"/>
            <a:ext cx="663820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585" dirty="0"/>
              <a:t>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94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488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2488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3.33333E-6 L -0.45785 -0.002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974E-6 3.33333E-6 L -0.21795 -0.002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769E-6 3.33333E-6 L -0.22163 -0.005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2488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488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9" grpId="0" animBg="1"/>
      <p:bldP spid="248843" grpId="0" animBg="1"/>
      <p:bldP spid="248843" grpId="1" animBg="1"/>
      <p:bldP spid="248843" grpId="2" animBg="1"/>
      <p:bldP spid="248843" grpId="3" animBg="1"/>
      <p:bldP spid="248844" grpId="0" animBg="1"/>
      <p:bldP spid="248845" grpId="0" animBg="1"/>
      <p:bldP spid="248846" grpId="0"/>
      <p:bldP spid="248856" grpId="0" animBg="1"/>
      <p:bldP spid="248857" grpId="0" animBg="1"/>
      <p:bldP spid="24885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1381859" y="3390900"/>
            <a:ext cx="747346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</a:t>
            </a:r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420816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2</a:t>
            </a:r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3443654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4</a:t>
            </a: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4451839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6</a:t>
            </a: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6497516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9</a:t>
            </a: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7537939" y="33909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10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4506058" y="2033954"/>
            <a:ext cx="731226" cy="46452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46" b="1"/>
              <a:t>X=-1</a:t>
            </a:r>
          </a:p>
        </p:txBody>
      </p:sp>
      <p:sp>
        <p:nvSpPr>
          <p:cNvPr id="256011" name="AutoShape 11"/>
          <p:cNvSpPr>
            <a:spLocks noChangeArrowheads="1"/>
          </p:cNvSpPr>
          <p:nvPr/>
        </p:nvSpPr>
        <p:spPr bwMode="auto">
          <a:xfrm>
            <a:off x="1447800" y="2732943"/>
            <a:ext cx="597877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 dirty="0"/>
              <a:t>F</a:t>
            </a:r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849923" y="4891454"/>
            <a:ext cx="3124200" cy="10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46" b="1" dirty="0">
                <a:solidFill>
                  <a:schemeClr val="accent2"/>
                </a:solidFill>
              </a:rPr>
              <a:t>F=0</a:t>
            </a:r>
          </a:p>
          <a:p>
            <a:pPr>
              <a:spcBef>
                <a:spcPct val="50000"/>
              </a:spcBef>
            </a:pPr>
            <a:r>
              <a:rPr lang="en-US" sz="1846" b="1" dirty="0">
                <a:solidFill>
                  <a:schemeClr val="accent2"/>
                </a:solidFill>
              </a:rPr>
              <a:t>L=-1 =&gt; </a:t>
            </a:r>
            <a:r>
              <a:rPr lang="en-US" sz="1846" b="1" dirty="0" err="1">
                <a:solidFill>
                  <a:schemeClr val="accent2"/>
                </a:solidFill>
              </a:rPr>
              <a:t>kh</a:t>
            </a:r>
            <a:r>
              <a:rPr lang="en-US" b="1" dirty="0" err="1">
                <a:solidFill>
                  <a:schemeClr val="accent2"/>
                </a:solidFill>
              </a:rPr>
              <a:t>ông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tìm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thấy</a:t>
            </a:r>
            <a:r>
              <a:rPr lang="en-US" b="1" dirty="0">
                <a:solidFill>
                  <a:schemeClr val="accent2"/>
                </a:solidFill>
              </a:rPr>
              <a:t> X=-1</a:t>
            </a:r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5502520" y="3429000"/>
            <a:ext cx="729762" cy="609155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15" b="1">
                <a:latin typeface="VNI-Helve" pitchFamily="2" charset="0"/>
              </a:rPr>
              <a:t>7</a:t>
            </a:r>
          </a:p>
        </p:txBody>
      </p:sp>
      <p:grpSp>
        <p:nvGrpSpPr>
          <p:cNvPr id="256015" name="Group 15"/>
          <p:cNvGrpSpPr>
            <a:grpSpLocks/>
          </p:cNvGrpSpPr>
          <p:nvPr/>
        </p:nvGrpSpPr>
        <p:grpSpPr bwMode="auto">
          <a:xfrm>
            <a:off x="1399443" y="3997572"/>
            <a:ext cx="6868257" cy="609601"/>
            <a:chOff x="955" y="2820"/>
            <a:chExt cx="4687" cy="416"/>
          </a:xfrm>
        </p:grpSpPr>
        <p:sp>
          <p:nvSpPr>
            <p:cNvPr id="256016" name="Oval 16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256017" name="Oval 17"/>
            <p:cNvSpPr>
              <a:spLocks noChangeArrowheads="1"/>
            </p:cNvSpPr>
            <p:nvPr/>
          </p:nvSpPr>
          <p:spPr bwMode="auto">
            <a:xfrm>
              <a:off x="2351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256018" name="Oval 18"/>
            <p:cNvSpPr>
              <a:spLocks noChangeArrowheads="1"/>
            </p:cNvSpPr>
            <p:nvPr/>
          </p:nvSpPr>
          <p:spPr bwMode="auto">
            <a:xfrm>
              <a:off x="3049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56019" name="Oval 19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256020" name="Oval 20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256021" name="Oval 21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256022" name="Oval 22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15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56023" name="AutoShape 23"/>
          <p:cNvSpPr>
            <a:spLocks noChangeArrowheads="1"/>
          </p:cNvSpPr>
          <p:nvPr/>
        </p:nvSpPr>
        <p:spPr bwMode="auto">
          <a:xfrm>
            <a:off x="7696200" y="2716823"/>
            <a:ext cx="663820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 dirty="0"/>
              <a:t>L</a:t>
            </a:r>
          </a:p>
        </p:txBody>
      </p:sp>
      <p:sp>
        <p:nvSpPr>
          <p:cNvPr id="256024" name="AutoShape 24"/>
          <p:cNvSpPr>
            <a:spLocks noChangeArrowheads="1"/>
          </p:cNvSpPr>
          <p:nvPr/>
        </p:nvSpPr>
        <p:spPr bwMode="auto">
          <a:xfrm>
            <a:off x="4438651" y="2697774"/>
            <a:ext cx="663819" cy="556497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85"/>
              <a:t>M</a:t>
            </a:r>
          </a:p>
        </p:txBody>
      </p:sp>
      <p:sp>
        <p:nvSpPr>
          <p:cNvPr id="256025" name="Rectangle 25"/>
          <p:cNvSpPr>
            <a:spLocks noGrp="1" noChangeArrowheads="1"/>
          </p:cNvSpPr>
          <p:nvPr>
            <p:ph type="title"/>
          </p:nvPr>
        </p:nvSpPr>
        <p:spPr bwMode="auto">
          <a:noFill/>
          <a:ln/>
        </p:spPr>
        <p:txBody>
          <a:bodyPr/>
          <a:lstStyle/>
          <a:p>
            <a:r>
              <a:rPr lang="en-US" sz="2585" dirty="0">
                <a:solidFill>
                  <a:srgbClr val="FFF3F3"/>
                </a:solidFill>
              </a:rPr>
              <a:t>Minh </a:t>
            </a:r>
            <a:r>
              <a:rPr lang="en-US" sz="2585" dirty="0" err="1">
                <a:solidFill>
                  <a:srgbClr val="FFF3F3"/>
                </a:solidFill>
              </a:rPr>
              <a:t>họa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Thuật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toán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Tìm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kiếm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nhị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phân</a:t>
            </a:r>
            <a:r>
              <a:rPr lang="en-US" sz="2585" dirty="0">
                <a:solidFill>
                  <a:srgbClr val="FFF3F3"/>
                </a:solidFill>
              </a:rPr>
              <a:t> (</a:t>
            </a:r>
            <a:r>
              <a:rPr lang="en-US" sz="2585" dirty="0" err="1">
                <a:solidFill>
                  <a:srgbClr val="FFF3F3"/>
                </a:solidFill>
              </a:rPr>
              <a:t>tt</a:t>
            </a:r>
            <a:r>
              <a:rPr lang="en-US" sz="2585" dirty="0">
                <a:solidFill>
                  <a:srgbClr val="FFF3F3"/>
                </a:solidFill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56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25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560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2560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3.33333E-6 L -0.45785 -0.002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974E-6 3.33333E-6 L -0.21795 -0.002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769E-6 3.33333E-6 L -0.22163 -0.005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2560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560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85 -0.00208 L -0.68317 -0.00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94 -0.00208 L -0.33717 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63 -0.00509 L -0.33798 -0.00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2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2560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 tmFilter="0, 0; .2, .5; .8, .5; 1, 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000" autoRev="1" fill="hold"/>
                                        <p:tgtEl>
                                          <p:spTgt spid="2560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317 -0.00208 L -0.77035 -0.0053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2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56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nimBg="1"/>
      <p:bldP spid="256007" grpId="0" animBg="1"/>
      <p:bldP spid="256010" grpId="0" animBg="1"/>
      <p:bldP spid="256010" grpId="1" animBg="1"/>
      <p:bldP spid="256010" grpId="2" animBg="1"/>
      <p:bldP spid="256010" grpId="3" animBg="1"/>
      <p:bldP spid="256010" grpId="4" animBg="1"/>
      <p:bldP spid="256010" grpId="5" animBg="1"/>
      <p:bldP spid="256011" grpId="0" animBg="1"/>
      <p:bldP spid="256013" grpId="0"/>
      <p:bldP spid="256023" grpId="0" animBg="1"/>
      <p:bldP spid="256023" grpId="1" animBg="1"/>
      <p:bldP spid="256023" grpId="2" animBg="1"/>
      <p:bldP spid="256024" grpId="0" animBg="1"/>
      <p:bldP spid="256024" grpId="1" animBg="1"/>
      <p:bldP spid="256024" grpId="2" animBg="1"/>
      <p:bldP spid="256024" grpId="3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(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EF33-FAA0-4FA4-8E1C-1DEE318D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A9140F6-C086-4931-AB3B-7D6B1ECA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273969"/>
            <a:ext cx="76676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</p:spPr>
        <p:txBody>
          <a:bodyPr/>
          <a:lstStyle/>
          <a:p>
            <a:r>
              <a:rPr lang="en-US" sz="2585" dirty="0" err="1">
                <a:solidFill>
                  <a:srgbClr val="FFF3F3"/>
                </a:solidFill>
              </a:rPr>
              <a:t>Độ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phức</a:t>
            </a:r>
            <a:r>
              <a:rPr lang="en-US" sz="2585" dirty="0">
                <a:solidFill>
                  <a:srgbClr val="FFF3F3"/>
                </a:solidFill>
              </a:rPr>
              <a:t> </a:t>
            </a:r>
            <a:r>
              <a:rPr lang="en-US" sz="2585" dirty="0" err="1">
                <a:solidFill>
                  <a:srgbClr val="FFF3F3"/>
                </a:solidFill>
              </a:rPr>
              <a:t>tạp</a:t>
            </a:r>
            <a:r>
              <a:rPr lang="en-US" sz="2585" dirty="0">
                <a:solidFill>
                  <a:srgbClr val="FFF3F3"/>
                </a:solidFill>
              </a:rPr>
              <a:t> 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6243" name="Group 3"/>
          <p:cNvGrpSpPr>
            <a:grpSpLocks/>
          </p:cNvGrpSpPr>
          <p:nvPr/>
        </p:nvGrpSpPr>
        <p:grpSpPr bwMode="auto">
          <a:xfrm>
            <a:off x="1314450" y="1553308"/>
            <a:ext cx="6846277" cy="4473819"/>
            <a:chOff x="897" y="880"/>
            <a:chExt cx="4672" cy="3053"/>
          </a:xfrm>
        </p:grpSpPr>
        <p:sp>
          <p:nvSpPr>
            <p:cNvPr id="266244" name="Line 4"/>
            <p:cNvSpPr>
              <a:spLocks noChangeShapeType="1"/>
            </p:cNvSpPr>
            <p:nvPr/>
          </p:nvSpPr>
          <p:spPr bwMode="auto">
            <a:xfrm>
              <a:off x="897" y="1888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245" name="Line 5"/>
            <p:cNvSpPr>
              <a:spLocks noChangeShapeType="1"/>
            </p:cNvSpPr>
            <p:nvPr/>
          </p:nvSpPr>
          <p:spPr bwMode="auto">
            <a:xfrm>
              <a:off x="3120" y="1162"/>
              <a:ext cx="1" cy="2102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246" name="Line 6"/>
            <p:cNvSpPr>
              <a:spLocks noChangeShapeType="1"/>
            </p:cNvSpPr>
            <p:nvPr/>
          </p:nvSpPr>
          <p:spPr bwMode="auto">
            <a:xfrm>
              <a:off x="913" y="2496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247" name="Line 7"/>
            <p:cNvSpPr>
              <a:spLocks noChangeShapeType="1"/>
            </p:cNvSpPr>
            <p:nvPr/>
          </p:nvSpPr>
          <p:spPr bwMode="auto">
            <a:xfrm>
              <a:off x="913" y="3024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248" name="Text Box 8"/>
            <p:cNvSpPr txBox="1">
              <a:spLocks noChangeArrowheads="1"/>
            </p:cNvSpPr>
            <p:nvPr/>
          </p:nvSpPr>
          <p:spPr bwMode="auto">
            <a:xfrm>
              <a:off x="1578" y="890"/>
              <a:ext cx="134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Trường hợp</a:t>
              </a:r>
            </a:p>
          </p:txBody>
        </p:sp>
        <p:sp>
          <p:nvSpPr>
            <p:cNvPr id="266249" name="Text Box 9"/>
            <p:cNvSpPr txBox="1">
              <a:spLocks noChangeArrowheads="1"/>
            </p:cNvSpPr>
            <p:nvPr/>
          </p:nvSpPr>
          <p:spPr bwMode="auto">
            <a:xfrm>
              <a:off x="3755" y="880"/>
              <a:ext cx="51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Css</a:t>
              </a:r>
            </a:p>
          </p:txBody>
        </p:sp>
        <p:sp>
          <p:nvSpPr>
            <p:cNvPr id="266250" name="Text Box 10"/>
            <p:cNvSpPr txBox="1">
              <a:spLocks noChangeArrowheads="1"/>
            </p:cNvSpPr>
            <p:nvPr/>
          </p:nvSpPr>
          <p:spPr bwMode="auto">
            <a:xfrm>
              <a:off x="1633" y="2000"/>
              <a:ext cx="103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Xấu nhất</a:t>
              </a:r>
            </a:p>
          </p:txBody>
        </p:sp>
        <p:sp>
          <p:nvSpPr>
            <p:cNvPr id="266251" name="Text Box 11"/>
            <p:cNvSpPr txBox="1">
              <a:spLocks noChangeArrowheads="1"/>
            </p:cNvSpPr>
            <p:nvPr/>
          </p:nvSpPr>
          <p:spPr bwMode="auto">
            <a:xfrm>
              <a:off x="1585" y="2576"/>
              <a:ext cx="12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Trung bình </a:t>
              </a:r>
            </a:p>
          </p:txBody>
        </p:sp>
        <p:sp>
          <p:nvSpPr>
            <p:cNvPr id="266252" name="Text Box 12"/>
            <p:cNvSpPr txBox="1">
              <a:spLocks noChangeArrowheads="1"/>
            </p:cNvSpPr>
            <p:nvPr/>
          </p:nvSpPr>
          <p:spPr bwMode="auto">
            <a:xfrm>
              <a:off x="3889" y="2048"/>
              <a:ext cx="73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log</a:t>
              </a:r>
              <a:r>
                <a:rPr lang="en-US" sz="2585" baseline="-25000">
                  <a:solidFill>
                    <a:srgbClr val="080808"/>
                  </a:solidFill>
                </a:rPr>
                <a:t>2</a:t>
              </a:r>
              <a:r>
                <a:rPr lang="en-US" sz="2585">
                  <a:solidFill>
                    <a:srgbClr val="080808"/>
                  </a:solidFill>
                </a:rPr>
                <a:t>N </a:t>
              </a:r>
            </a:p>
          </p:txBody>
        </p:sp>
        <p:sp>
          <p:nvSpPr>
            <p:cNvPr id="266253" name="Text Box 13"/>
            <p:cNvSpPr txBox="1">
              <a:spLocks noChangeArrowheads="1"/>
            </p:cNvSpPr>
            <p:nvPr/>
          </p:nvSpPr>
          <p:spPr bwMode="auto">
            <a:xfrm>
              <a:off x="3793" y="2576"/>
              <a:ext cx="67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 dirty="0">
                  <a:solidFill>
                    <a:srgbClr val="080808"/>
                  </a:solidFill>
                </a:rPr>
                <a:t>log</a:t>
              </a:r>
              <a:r>
                <a:rPr lang="en-US" sz="2585" baseline="-25000" dirty="0">
                  <a:solidFill>
                    <a:srgbClr val="080808"/>
                  </a:solidFill>
                </a:rPr>
                <a:t>2</a:t>
              </a:r>
              <a:r>
                <a:rPr lang="en-US" sz="2585" dirty="0">
                  <a:solidFill>
                    <a:srgbClr val="080808"/>
                  </a:solidFill>
                </a:rPr>
                <a:t>N</a:t>
              </a:r>
            </a:p>
          </p:txBody>
        </p:sp>
        <p:sp>
          <p:nvSpPr>
            <p:cNvPr id="266254" name="Text Box 14"/>
            <p:cNvSpPr txBox="1">
              <a:spLocks noChangeArrowheads="1"/>
            </p:cNvSpPr>
            <p:nvPr/>
          </p:nvSpPr>
          <p:spPr bwMode="auto">
            <a:xfrm>
              <a:off x="1623" y="3521"/>
              <a:ext cx="285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3323"/>
                <a:t> </a:t>
              </a:r>
              <a:r>
                <a:rPr lang="en-US" sz="2769"/>
                <a:t>Độ phức tạp O(log</a:t>
              </a:r>
              <a:r>
                <a:rPr lang="en-US" sz="2769" baseline="-25000"/>
                <a:t>2</a:t>
              </a:r>
              <a:r>
                <a:rPr lang="en-US" sz="2769"/>
                <a:t>N)</a:t>
              </a:r>
            </a:p>
          </p:txBody>
        </p:sp>
        <p:sp>
          <p:nvSpPr>
            <p:cNvPr id="266255" name="Line 15"/>
            <p:cNvSpPr>
              <a:spLocks noChangeShapeType="1"/>
            </p:cNvSpPr>
            <p:nvPr/>
          </p:nvSpPr>
          <p:spPr bwMode="auto">
            <a:xfrm>
              <a:off x="897" y="1344"/>
              <a:ext cx="46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256" name="Text Box 16"/>
            <p:cNvSpPr txBox="1">
              <a:spLocks noChangeArrowheads="1"/>
            </p:cNvSpPr>
            <p:nvPr/>
          </p:nvSpPr>
          <p:spPr bwMode="auto">
            <a:xfrm>
              <a:off x="1578" y="1425"/>
              <a:ext cx="95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Tốt nhất</a:t>
              </a:r>
            </a:p>
          </p:txBody>
        </p:sp>
        <p:sp>
          <p:nvSpPr>
            <p:cNvPr id="266257" name="Text Box 17"/>
            <p:cNvSpPr txBox="1">
              <a:spLocks noChangeArrowheads="1"/>
            </p:cNvSpPr>
            <p:nvPr/>
          </p:nvSpPr>
          <p:spPr bwMode="auto">
            <a:xfrm>
              <a:off x="3891" y="1389"/>
              <a:ext cx="31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585">
                  <a:solidFill>
                    <a:srgbClr val="080808"/>
                  </a:solidFill>
                </a:rPr>
                <a:t>1 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Nội</a:t>
            </a:r>
            <a:r>
              <a:rPr lang="en-US" sz="2400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endParaRPr lang="en-US" sz="2400" dirty="0"/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endParaRPr lang="en-US" sz="2400" dirty="0"/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- Linear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- Sentinel Linear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- Binary Search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Thuật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toán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tìm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kiếm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nội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suy</a:t>
            </a:r>
            <a:r>
              <a:rPr lang="en-US" sz="2400" b="1" dirty="0">
                <a:solidFill>
                  <a:srgbClr val="FF0000"/>
                </a:solidFill>
              </a:rPr>
              <a:t> – Interpolation Search</a:t>
            </a:r>
          </a:p>
          <a:p>
            <a:endParaRPr lang="en-US" sz="2400" dirty="0"/>
          </a:p>
          <a:p>
            <a:pPr marL="3429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33E7B94D-CF3F-4110-9D7F-07061AC5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Interpolation Search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800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{a</a:t>
            </a:r>
            <a:r>
              <a:rPr lang="en-US" altLang="en-US" sz="28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en-US" sz="28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.., a</a:t>
            </a:r>
            <a:r>
              <a:rPr lang="en-US" altLang="en-US" sz="28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thứ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rải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800" b="1" u="sng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rải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800" b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miền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4FF2-EA6E-4D39-B0D0-7C4E0C67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CFA6D-B7E6-444E-B62E-CE420F9C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31FFF-E190-41AE-82F4-9199F5DC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8BA7-F8B6-4A19-A116-04D00D64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8AFF-CCF3-4F9F-8F64-BE33B2A06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749146" cy="552796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Ý t</a:t>
                </a:r>
                <a:r>
                  <a:rPr lang="vi-VN" sz="3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39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ởng</a:t>
                </a:r>
                <a:r>
                  <a:rPr lang="en-US" sz="3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bắt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left (l),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right (r).</a:t>
                </a:r>
              </a:p>
              <a:p>
                <a:pPr marL="3429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lại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m:</a:t>
                </a:r>
              </a:p>
              <a:p>
                <a:pPr marL="3429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khoảng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chênh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lệch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giá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trị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đầu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và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cuối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khoảng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chênh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lệch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chỉ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số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đầu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và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cuối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marL="3429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(khoảng chênh lệch giá </a:t>
                </a:r>
                <a:r>
                  <a:rPr lang="en-US" sz="2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trị</a:t>
                </a:r>
                <a:r>
                  <a:rPr 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đầu</a:t>
                </a:r>
                <a:r>
                  <a:rPr 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và</a:t>
                </a:r>
                <a:r>
                  <a:rPr 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1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 ?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(khoảng chênh lệch chỉ số đầu </a:t>
                </a:r>
                <a:r>
                  <a:rPr lang="en-US" sz="19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và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x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bắt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8AFF-CCF3-4F9F-8F64-BE33B2A06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749146" cy="5527964"/>
              </a:xfrm>
              <a:blipFill>
                <a:blip r:embed="rId3"/>
                <a:stretch>
                  <a:fillRect l="-348" t="-32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C225-50E0-450F-8EB5-D1B8A9BA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36AF4-2F13-4DB4-B2DF-62E0DB70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E25B7-513F-4534-BE63-DAD097E909D2}"/>
              </a:ext>
            </a:extLst>
          </p:cNvPr>
          <p:cNvSpPr/>
          <p:nvPr/>
        </p:nvSpPr>
        <p:spPr>
          <a:xfrm>
            <a:off x="3124200" y="2391324"/>
            <a:ext cx="2667000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950A56BE-A10D-4ECA-BB5F-5B0C750D9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4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altLang="en-US" sz="24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có </a:t>
            </a: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có thứ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4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có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thấy</a:t>
            </a: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en-US" sz="24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CDD3-A6C6-4A40-A08D-59FD6598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2D15D-7912-4FB2-B46D-5DBB099D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A5988-E32A-4E20-82E2-50A1F45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CCEE8AD9-66DE-4CD9-A6FC-B97F0B965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19" y="838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C59D2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 CỨU THÔNG TIN</a:t>
            </a: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endParaRPr lang="en-US" altLang="en-US" sz="280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6" name="Picture 2" descr="Related image">
            <a:extLst>
              <a:ext uri="{FF2B5EF4-FFF2-40B4-BE49-F238E27FC236}">
                <a16:creationId xmlns:a16="http://schemas.microsoft.com/office/drawing/2014/main" id="{EECE1EA3-7457-4935-A666-F0111C967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524000"/>
            <a:ext cx="6215069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C0D463-114B-40B5-978C-1FAED6BD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D3338-E23F-4FB0-8CB4-B08ECF99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2D81C-AD05-453B-A7E6-B6E97A7D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E4986DF0-8A58-436D-AE00-99E32BCF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Thuật</a:t>
            </a:r>
            <a:r>
              <a:rPr lang="en-US" altLang="en-US" sz="28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toán</a:t>
            </a:r>
            <a:r>
              <a:rPr lang="en-US" altLang="en-US" sz="28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endParaRPr lang="en-US" altLang="en-US" sz="2800" kern="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  0, r  n-1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while l </a:t>
            </a: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</a:t>
            </a: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r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m  l+((r-l)*(x-A[l]) / (A[r]-A[l]))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if x </a:t>
            </a:r>
            <a:r>
              <a:rPr lang="en-US" altLang="en-US" sz="2800" b="1" kern="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=</a:t>
            </a: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A[m] then return m end if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if x </a:t>
            </a:r>
            <a:r>
              <a:rPr lang="en-US" altLang="en-US" sz="2800" b="1" kern="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</a:t>
            </a: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A[m] then r  m – 1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else	l  m + 1 end if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end while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return -1</a:t>
            </a:r>
            <a:endParaRPr lang="en-US" altLang="en-US" sz="2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0076F-8226-4746-BD4D-1A8A05B1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90C7F-B3D6-4E83-BFA4-77C77ABB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33F8B-6119-4E23-8408-6A05DC34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B6BD4971-A965-44ED-B92E-642A76E6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28700"/>
            <a:ext cx="82296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= {1, 2, 3, 4, 5, 7, 9}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thứ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 = 3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800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EBEDA-A0A6-4A1C-AB4D-684A4B73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34036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07189-6304-4F2B-B4CF-45267EAA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34036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kern="0">
                <a:solidFill>
                  <a:srgbClr val="FF0000"/>
                </a:solidFill>
                <a:latin typeface="Arial" panose="020B0604020202020204" pitchFamily="34" charset="0"/>
                <a:cs typeface="Droid Sans Fallback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F35197-D8DD-49D0-B41E-04BD76980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34036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72CAF8-883B-4226-B871-33FB0F9A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036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9C0BE1-5CD6-40B1-B3B9-AA19DC08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34036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6D1286-9B71-4905-9405-5FDF8EEEE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34036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173183-7893-49D6-A5C6-7D4C093FF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34036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51234F-3916-4463-89CE-89B188A5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718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200" b="0" kern="0">
                <a:solidFill>
                  <a:srgbClr val="008000"/>
                </a:solidFill>
                <a:latin typeface="Arial" panose="020B0604020202020204" pitchFamily="34" charset="0"/>
                <a:cs typeface="Droid Sans Fallback" charset="0"/>
              </a:rPr>
              <a:t>l=0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1B78EC-33F0-40FE-B798-F3791D9A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29718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200" b="0" kern="0">
                <a:solidFill>
                  <a:srgbClr val="FF0000"/>
                </a:solidFill>
                <a:latin typeface="Arial" panose="020B0604020202020204" pitchFamily="34" charset="0"/>
                <a:cs typeface="Droid Sans Fallback" charset="0"/>
              </a:rPr>
              <a:t>m=1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7AECB1-092A-417A-BC9A-3CDCEEBC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718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5EE340-D38E-4D1F-B316-44D06587F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9718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B4ECA4-31AC-4A1B-A99A-A0CF66A9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9718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50B4C-4913-400E-95F7-6A096957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29718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E32468-7996-4781-949A-4271F371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29718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8000"/>
                </a:solidFill>
                <a:latin typeface="Arial" panose="020B0604020202020204" pitchFamily="34" charset="0"/>
                <a:cs typeface="Droid Sans Fallback" charset="0"/>
              </a:rPr>
              <a:t>r=6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5FEBC1-57B4-4FF1-A9E3-D2395C637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51300"/>
            <a:ext cx="6477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x=3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4A58E-86BF-4EC3-A4C1-10F35B0B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2FA04-5C10-4245-9346-CE333D72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DE598-4D57-4428-BD2E-150BF1F6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6A9692DC-04B0-402E-AB8D-DA134259A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= {1, 2, 3, 4, 5, 7, 9}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thứ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 = 3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800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7E8806-FBBD-4097-95DC-254BA2D8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44831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096CC-4590-4410-850B-076AE234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44831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98E6A-2910-4E0C-A85C-2D32E536E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44831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kern="0">
                <a:solidFill>
                  <a:srgbClr val="FF0000"/>
                </a:solidFill>
                <a:latin typeface="Arial" panose="020B0604020202020204" pitchFamily="34" charset="0"/>
                <a:cs typeface="Droid Sans Fallback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55F3D-0CAC-41F6-A5C9-9278A5696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4831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106FC6-A7B6-4870-8665-31B72E4A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44831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59181C-0C85-4E1B-99DB-E98E345A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44831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3E87B-0025-41CE-A450-F1933DFC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4483100"/>
            <a:ext cx="4318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EEA496-EAAE-4C27-9626-CED532EF2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513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200" b="0" kern="0"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603709-6F8D-4BFA-9F13-CA372953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40513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200" b="0" kern="0"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3DCF00-092B-4AD8-8B4D-D0FF7DA17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FF0000"/>
                </a:solidFill>
                <a:latin typeface="Arial" panose="020B0604020202020204" pitchFamily="34" charset="0"/>
                <a:cs typeface="Droid Sans Fallback" charset="0"/>
              </a:rPr>
              <a:t>m=2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defRPr/>
            </a:pPr>
            <a:r>
              <a:rPr lang="en-US" altLang="en-US" sz="2400" b="0" kern="0">
                <a:solidFill>
                  <a:srgbClr val="008000"/>
                </a:solidFill>
                <a:latin typeface="Arial" panose="020B0604020202020204" pitchFamily="34" charset="0"/>
                <a:cs typeface="Droid Sans Fallback" charset="0"/>
              </a:rPr>
              <a:t>l=2</a:t>
            </a:r>
            <a:endParaRPr lang="en-US" altLang="en-US" sz="2400" b="0" kern="0">
              <a:solidFill>
                <a:srgbClr val="000000"/>
              </a:solidFill>
              <a:latin typeface="Arial" panose="020B0604020202020204" pitchFamily="34" charset="0"/>
              <a:cs typeface="Droid Sans Fallback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C0A02E-5430-4968-A858-5A751307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513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5066F-65DB-40A0-83ED-2FFAE4370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0513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CC3034-0EDA-49A7-80F5-5A066634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40513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CAC12-47E2-47EB-B8D2-52B7CC1A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40513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8000"/>
                </a:solidFill>
                <a:latin typeface="Arial" panose="020B0604020202020204" pitchFamily="34" charset="0"/>
                <a:cs typeface="Droid Sans Fallback" charset="0"/>
              </a:rPr>
              <a:t>r=6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E7CB2F-4290-44F0-A45E-62253552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5130800"/>
            <a:ext cx="647700" cy="431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b="0" kern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x=3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1503F8FD-6A87-40CD-943C-8878E935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5130800"/>
            <a:ext cx="1954212" cy="7207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kern="0">
                <a:solidFill>
                  <a:srgbClr val="FF0000"/>
                </a:solidFill>
                <a:latin typeface="Arial" panose="020B0604020202020204" pitchFamily="34" charset="0"/>
                <a:cs typeface="Droid Sans Fallback" charset="0"/>
              </a:rPr>
              <a:t>m = 2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kern="0">
                <a:solidFill>
                  <a:srgbClr val="FF0000"/>
                </a:solidFill>
                <a:latin typeface="Arial" panose="020B0604020202020204" pitchFamily="34" charset="0"/>
                <a:cs typeface="Droid Sans Fallback" charset="0"/>
              </a:rPr>
              <a:t>A[m] = 3 = 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8BEC2-BA1E-4801-A173-60D3CDB4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769A-9ACF-449A-A8A5-11D757C0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05C1-E674-47C5-91E4-41D98CB9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4F2A17C5-1D8A-42B5-BEEC-ACE86734D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06" y="727364"/>
            <a:ext cx="8916093" cy="498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mảng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thứ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en-US" sz="2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interpolation_search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a,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 {</a:t>
            </a:r>
          </a:p>
          <a:p>
            <a:pPr marL="417512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r = n -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17512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(l &lt;= r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&amp;&amp; a[l]&lt;=x &amp;&amp; x &lt;=a[r]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817562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rangeDelta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a[r] - a[l];</a:t>
            </a:r>
          </a:p>
          <a:p>
            <a:pPr marL="817562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indexDelta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r - l ;</a:t>
            </a:r>
          </a:p>
          <a:p>
            <a:pPr marL="817562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valueDelta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x - a[l];</a:t>
            </a:r>
          </a:p>
          <a:p>
            <a:pPr marL="817562" lvl="2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valueDelta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rangeDelta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a[l] == x ? l : -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17562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frac= float(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indexDelta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rangeDelta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 = l + floor(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valueDelta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frac);</a:t>
            </a:r>
          </a:p>
          <a:p>
            <a:pPr marL="817562" lvl="2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(a[m] &lt; x) l = m+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17562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(a[m] &gt; x) r = m-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17562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marL="417512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17512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8774A-38F5-449B-ABC2-3AF775C6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E01F2-0A98-4D71-837F-D69E5779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B751F-DDED-498A-87C3-48DB27F0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70D0317D-3CDF-457D-ACBD-3B16964C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47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altLang="en-US" sz="2800" i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altLang="en-US" sz="2800" i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altLang="en-US" sz="2800" i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ở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đúng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suy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lặp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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phức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tạp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hằng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O(1)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altLang="en-US" sz="2800" i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altLang="en-US" sz="2800" i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xấu</a:t>
            </a:r>
            <a:r>
              <a:rPr lang="en-US" altLang="en-US" sz="2800" i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hoặc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chênh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kỳ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vọng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tuyến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phức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tạp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O(n)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None/>
              <a:defRPr/>
            </a:pP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10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dãy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{1, 2, 3, 4, 5, 6, 7, 8, 9, 10, 100};</a:t>
            </a: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altLang="en-US" sz="2800" i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altLang="en-US" sz="2800" i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lang="en-US" altLang="en-US" sz="2800" i="1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i="1" u="sng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bình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phức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tạp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O(log log(n))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800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800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797CA-0D70-4C92-8022-B62DFF50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A4A33-964E-49F5-9C25-7884E635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C4C48-DA3F-4C74-9B22-699EE27B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</p:spPr>
        <p:txBody>
          <a:bodyPr/>
          <a:lstStyle/>
          <a:p>
            <a:r>
              <a:rPr lang="en-US" sz="2585" dirty="0" err="1"/>
              <a:t>Câu</a:t>
            </a:r>
            <a:r>
              <a:rPr lang="en-US" sz="2585" dirty="0"/>
              <a:t> hỏi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30000"/>
              </a:spcBef>
              <a:buNone/>
            </a:pPr>
            <a:r>
              <a:rPr lang="en-US" sz="2400" dirty="0"/>
              <a:t>1. </a:t>
            </a:r>
            <a:r>
              <a:rPr lang="vi-VN" sz="2400" dirty="0"/>
              <a:t>Trình bày tư tưởng của các thuật toán tìm kiếm: Tuyến tính, Nhị phân</a:t>
            </a:r>
            <a:r>
              <a:rPr lang="en-US" sz="2400" dirty="0"/>
              <a:t>? </a:t>
            </a:r>
            <a:r>
              <a:rPr lang="vi-VN" sz="2400" dirty="0"/>
              <a:t>Các thuật toán này có thể được vận dụng trong các trường hợp nào? Cho ví dụ?</a:t>
            </a:r>
            <a:endParaRPr lang="en-US" sz="2400" dirty="0"/>
          </a:p>
          <a:p>
            <a:pPr marL="0" indent="0" algn="just">
              <a:spcBef>
                <a:spcPct val="30000"/>
              </a:spcBef>
              <a:buNone/>
            </a:pPr>
            <a:r>
              <a:rPr lang="en-US" sz="2400" dirty="0"/>
              <a:t>2. </a:t>
            </a:r>
            <a:r>
              <a:rPr lang="vi-VN" sz="2400" dirty="0"/>
              <a:t>Cài đặt lại thuật toán tìm tuyến tính bằng các cách: 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vi-VN" sz="2400" dirty="0"/>
              <a:t>- Sử dụng vòng lặp for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vi-VN" sz="2400" dirty="0"/>
              <a:t>- Sử dụng vòng lặp do … while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vi-VN" sz="2400" dirty="0"/>
              <a:t>Có nhận xét gì cho mỗi trường hợp?</a:t>
            </a:r>
            <a:endParaRPr lang="en-US" sz="2400" dirty="0"/>
          </a:p>
          <a:p>
            <a:pPr marL="0" indent="0" algn="just">
              <a:spcBef>
                <a:spcPct val="30000"/>
              </a:spcBef>
              <a:buNone/>
            </a:pPr>
            <a:r>
              <a:rPr lang="en-US" sz="2400" dirty="0"/>
              <a:t>3. </a:t>
            </a:r>
            <a:r>
              <a:rPr lang="vi-VN" sz="2400" dirty="0"/>
              <a:t>Trong trường hợp các phần tử của dãy đã có thứ tự giảm, hãy trình bày và cài đặt lại thuật toán tìm nhị phân trong hai trường hợp: Đệ quy và Không đệ quy?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EE050F10-BE47-4736-A316-68D374926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 Cho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A={1, 2, 3, 4, 5, 6, 100000}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mảng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931862" lvl="1" indent="-5143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+mj-lt"/>
              <a:buAutoNum type="alphaLcPeriod"/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để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A.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931862" lvl="1" indent="-5143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+mj-lt"/>
              <a:buAutoNum type="alphaLcPeriod"/>
              <a:defRPr/>
            </a:pP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bày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từng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bước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x=6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931862" lvl="1" indent="-5143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Font typeface="+mj-lt"/>
              <a:buAutoNum type="alphaLcPeriod"/>
              <a:defRPr/>
            </a:pP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liên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Cho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để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A.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99E7E-B6E6-44A3-B933-68E78837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F3046-84F6-4D89-B71A-FF530AA4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9F0B2-52E4-487F-975F-BAC11D0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9C4AE889-1E4D-4606-8B70-C722D9D3D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7364"/>
            <a:ext cx="8229600" cy="57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None/>
              <a:defRPr/>
            </a:pP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Viết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mảng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nguyên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có thứ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chưa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bố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A.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None/>
              <a:defRPr/>
            </a:pPr>
            <a:endParaRPr lang="en-US" altLang="en-US" sz="2800" kern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None/>
              <a:defRPr/>
            </a:pP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Cho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điểm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mặt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phẳng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None/>
              <a:defRPr/>
            </a:pP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 Point 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None/>
              <a:defRPr/>
            </a:pP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float x, y;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None/>
              <a:defRPr/>
            </a:pP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C59D2"/>
              </a:buClr>
              <a:buNone/>
              <a:defRPr/>
            </a:pP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Viết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điểm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q(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80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en-US" sz="280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điểm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(A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mảng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sao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khoảng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p(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80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,y</a:t>
            </a:r>
            <a:r>
              <a:rPr lang="en-US" altLang="en-US" sz="280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điểm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về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735BA6-95CA-4D69-A518-223F2FFC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4F824-048C-423A-82C1-BBA510BA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33D2B-051C-4A81-92FD-6A6C7D1C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2" y="1272540"/>
            <a:ext cx="6467856" cy="43129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sz="5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học tốt!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z="1600" dirty="0">
                <a:solidFill>
                  <a:schemeClr val="bg1"/>
                </a:solidFill>
              </a:rPr>
              <a:t>DSA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z="1600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F81A78B6-58D0-40CB-8C65-EA02D6C76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94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C59D2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 CỨU THÔNG TIN</a:t>
            </a: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en-US" sz="280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4" name="Picture 1">
            <a:extLst>
              <a:ext uri="{FF2B5EF4-FFF2-40B4-BE49-F238E27FC236}">
                <a16:creationId xmlns:a16="http://schemas.microsoft.com/office/drawing/2014/main" id="{844F2AC6-65C7-49B4-8FDE-091D6BA2D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4" y="2209800"/>
            <a:ext cx="7639145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57378-A7BF-44C4-B541-7A118637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9DDC-1762-4A4B-B8E1-E40DA476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CDF02-9DD0-41F0-A287-05EEF1BB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FCCBFD21-4915-4F26-A312-ABC9AF66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8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C59D2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b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 CỨU THÔNG TIN</a:t>
            </a: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Soạn thảo, tra cứu văn bản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4DF9D475-D1BC-4301-A0C1-741BEAA7C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9" y="2057400"/>
            <a:ext cx="6462712" cy="444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38EC3-C1CA-4980-91DD-C56319C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AEC88-54B2-4A48-B150-B43E8F2F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2461-3CD2-413B-BA46-B660CF8C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4318D9FD-7D52-4DB0-93DE-28A8C69F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287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5438" indent="-3254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C59D2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XUẤT DỮ LIỆU</a:t>
            </a:r>
          </a:p>
          <a:p>
            <a:pPr eaLnBrk="1" hangingPunct="1"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altLang="en-US" sz="280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700"/>
              </a:spcBef>
              <a:buClr>
                <a:srgbClr val="4C59D2"/>
              </a:buClr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Sắp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xếp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để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thiết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lập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thứ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tự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danh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sách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làm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tăng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hiệu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quả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tìm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kiếm</a:t>
            </a:r>
            <a:r>
              <a:rPr lang="en-US" altLang="en-US" sz="280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en-US" sz="280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CB4CE-3DF5-4A80-945D-201A2F1E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84836-BB65-455D-A24B-9E3267D8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159E-8786-400D-9563-C72FABA9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Cho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…, a</a:t>
            </a:r>
            <a:r>
              <a:rPr lang="en-US" baseline="-25000" dirty="0"/>
              <a:t>n-1</a:t>
            </a:r>
            <a:r>
              <a:rPr lang="en-US" dirty="0"/>
              <a:t>. </a:t>
            </a:r>
          </a:p>
          <a:p>
            <a:pPr>
              <a:spcBef>
                <a:spcPct val="60000"/>
              </a:spcBef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.</a:t>
            </a:r>
          </a:p>
          <a:p>
            <a:pPr>
              <a:spcBef>
                <a:spcPct val="600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:</a:t>
            </a:r>
          </a:p>
          <a:p>
            <a:pPr lvl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tuyến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(Linear </a:t>
            </a:r>
            <a:r>
              <a:rPr lang="en-US" b="1"/>
              <a:t>Search</a:t>
            </a:r>
            <a:r>
              <a:rPr lang="en-US"/>
              <a:t>) </a:t>
            </a:r>
            <a:r>
              <a:rPr lang="en-US" b="1"/>
              <a:t>=&gt; O(n)</a:t>
            </a:r>
            <a:endParaRPr lang="en-US" b="1" dirty="0"/>
          </a:p>
          <a:p>
            <a:pPr lvl="2">
              <a:spcBef>
                <a:spcPct val="60000"/>
              </a:spcBef>
              <a:buFont typeface="Wingdings" pitchFamily="2" charset="2"/>
              <a:buChar char="§"/>
            </a:pPr>
            <a:r>
              <a:rPr lang="en-US" dirty="0"/>
              <a:t>Unordered Linear Search</a:t>
            </a:r>
          </a:p>
          <a:p>
            <a:pPr lvl="2">
              <a:spcBef>
                <a:spcPct val="60000"/>
              </a:spcBef>
              <a:buFont typeface="Wingdings" pitchFamily="2" charset="2"/>
              <a:buChar char="§"/>
            </a:pPr>
            <a:r>
              <a:rPr lang="en-US" dirty="0"/>
              <a:t>Ordered Linear Search</a:t>
            </a:r>
          </a:p>
          <a:p>
            <a:pPr lvl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Jump Search</a:t>
            </a:r>
          </a:p>
          <a:p>
            <a:pPr lvl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nhị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/>
              <a:t>(Binary Search) =&gt; O(logn)</a:t>
            </a:r>
            <a:endParaRPr lang="en-US" b="1" dirty="0"/>
          </a:p>
          <a:p>
            <a:pPr lvl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tam </a:t>
            </a:r>
            <a:r>
              <a:rPr lang="en-US" dirty="0" err="1"/>
              <a:t>phân</a:t>
            </a:r>
            <a:r>
              <a:rPr lang="en-US" dirty="0"/>
              <a:t> (Ternary Search)</a:t>
            </a:r>
          </a:p>
          <a:p>
            <a:pPr lvl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nội</a:t>
            </a:r>
            <a:r>
              <a:rPr lang="en-US" b="1" dirty="0"/>
              <a:t> </a:t>
            </a:r>
            <a:r>
              <a:rPr lang="en-US" b="1" dirty="0" err="1"/>
              <a:t>suy</a:t>
            </a:r>
            <a:r>
              <a:rPr lang="en-US" b="1" dirty="0"/>
              <a:t> (Interpolation </a:t>
            </a:r>
            <a:r>
              <a:rPr lang="en-US" b="1"/>
              <a:t>Search) O(loglogn)       /O(n)</a:t>
            </a:r>
            <a:endParaRPr lang="en-US" b="1" dirty="0"/>
          </a:p>
          <a:p>
            <a:pPr lvl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Nội</a:t>
            </a:r>
            <a:r>
              <a:rPr lang="en-US" sz="2400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endParaRPr lang="en-US" sz="2400" dirty="0"/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Thuật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toán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tìm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kiếm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tuyến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tính</a:t>
            </a:r>
            <a:r>
              <a:rPr lang="en-US" sz="2400" b="1" dirty="0">
                <a:solidFill>
                  <a:srgbClr val="FF0000"/>
                </a:solidFill>
              </a:rPr>
              <a:t> - Linear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- Sentinel Linear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- Binary Search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suy</a:t>
            </a:r>
            <a:r>
              <a:rPr lang="en-US" sz="2400" dirty="0"/>
              <a:t> – Interpolation Search</a:t>
            </a:r>
          </a:p>
          <a:p>
            <a:endParaRPr lang="en-US" sz="2400" dirty="0"/>
          </a:p>
          <a:p>
            <a:pPr marL="3429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4.xml><?xml version="1.0" encoding="utf-8"?>
<a:theme xmlns:a="http://schemas.openxmlformats.org/drawingml/2006/main" name="2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4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5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6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7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</TotalTime>
  <Words>3766</Words>
  <Application>Microsoft Office PowerPoint</Application>
  <PresentationFormat>On-screen Show (4:3)</PresentationFormat>
  <Paragraphs>577</Paragraphs>
  <Slides>48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Consolas</vt:lpstr>
      <vt:lpstr>Corbel</vt:lpstr>
      <vt:lpstr>Courier New</vt:lpstr>
      <vt:lpstr>Tahoma</vt:lpstr>
      <vt:lpstr>Tahoma (Body)</vt:lpstr>
      <vt:lpstr>Times New Roman</vt:lpstr>
      <vt:lpstr>Verdana</vt:lpstr>
      <vt:lpstr>VNI-Helve</vt:lpstr>
      <vt:lpstr>Wingdings</vt:lpstr>
      <vt:lpstr>Custom Design</vt:lpstr>
      <vt:lpstr>Banded Design Teal 16x9</vt:lpstr>
      <vt:lpstr>1_Banded Design Teal 16x9</vt:lpstr>
      <vt:lpstr>2_Banded Design Teal 16x9</vt:lpstr>
      <vt:lpstr>SEARCHING ARRAY </vt:lpstr>
      <vt:lpstr>Nội dung</vt:lpstr>
      <vt:lpstr>Nhu cầu Tìm kiếm và Sắp xếp</vt:lpstr>
      <vt:lpstr>Nhu cầu Tìm kiếm và Sắp xếp</vt:lpstr>
      <vt:lpstr>Nhu cầu Tìm kiếm và Sắp xếp</vt:lpstr>
      <vt:lpstr>Nhu cầu Tìm kiếm và Sắp xếp</vt:lpstr>
      <vt:lpstr>Nhu cầu Tìm kiếm và Sắp xếp</vt:lpstr>
      <vt:lpstr>Một số thuật toán tìm kiếm trên mảng</vt:lpstr>
      <vt:lpstr>Nội dung</vt:lpstr>
      <vt:lpstr>Linear Search on Unordered  Array</vt:lpstr>
      <vt:lpstr>Linear Search on Unordered  array</vt:lpstr>
      <vt:lpstr>Minh Họa Thuật Toán Tìm Kiếm Tuyến Tính</vt:lpstr>
      <vt:lpstr>Minh Họa Thuật Toán Tìm Kiếm Tuyến Tính (tt)</vt:lpstr>
      <vt:lpstr>Unordered Linear Search</vt:lpstr>
      <vt:lpstr>Unordered Linear Search</vt:lpstr>
      <vt:lpstr>Unordered Linear Search</vt:lpstr>
      <vt:lpstr>Ordered Linear Search </vt:lpstr>
      <vt:lpstr>Ordered Linear Search </vt:lpstr>
      <vt:lpstr>Ordered Linear Search </vt:lpstr>
      <vt:lpstr>Ðánh giá Thuật toán tìm Tuyến tính</vt:lpstr>
      <vt:lpstr>Nội dung</vt:lpstr>
      <vt:lpstr>Thuật toán Tìm kiếm tuyến tính (cải tiến)</vt:lpstr>
      <vt:lpstr>Thuật toán Tìm kiếm tuyến tính (cải tiến)</vt:lpstr>
      <vt:lpstr>Nội dung</vt:lpstr>
      <vt:lpstr>Binary Search </vt:lpstr>
      <vt:lpstr>Binary Search </vt:lpstr>
      <vt:lpstr>Binary Search </vt:lpstr>
      <vt:lpstr>Binary Search </vt:lpstr>
      <vt:lpstr>Binary Search</vt:lpstr>
      <vt:lpstr>Binary Search </vt:lpstr>
      <vt:lpstr>Binary Search </vt:lpstr>
      <vt:lpstr>Minh họa Thuật toán Tìm kiếm nhị phân</vt:lpstr>
      <vt:lpstr>Minh họa Thuật toán Tìm kiếm nhị phân (tt)</vt:lpstr>
      <vt:lpstr>Binary Search (Dùng đệ quy)</vt:lpstr>
      <vt:lpstr>Độ phức tạp Binary Search</vt:lpstr>
      <vt:lpstr>Nội dung</vt:lpstr>
      <vt:lpstr>Interpolation search</vt:lpstr>
      <vt:lpstr>Interpolation search</vt:lpstr>
      <vt:lpstr>Interpolation search</vt:lpstr>
      <vt:lpstr>Interpolation search</vt:lpstr>
      <vt:lpstr>Interpolation search</vt:lpstr>
      <vt:lpstr>Interpolation search</vt:lpstr>
      <vt:lpstr>Interpolation search</vt:lpstr>
      <vt:lpstr>Interpolation search</vt:lpstr>
      <vt:lpstr>Câu hỏi</vt:lpstr>
      <vt:lpstr>Bài tập</vt:lpstr>
      <vt:lpstr>Bài tập</vt:lpstr>
      <vt:lpstr>PowerPoint Presentation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cp:lastModifiedBy>Diem Nguyen</cp:lastModifiedBy>
  <cp:revision>779</cp:revision>
  <dcterms:created xsi:type="dcterms:W3CDTF">2007-09-05T08:24:33Z</dcterms:created>
  <dcterms:modified xsi:type="dcterms:W3CDTF">2021-09-25T13:49:31Z</dcterms:modified>
</cp:coreProperties>
</file>