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93" r:id="rId3"/>
  </p:sldMasterIdLst>
  <p:notesMasterIdLst>
    <p:notesMasterId r:id="rId44"/>
  </p:notesMasterIdLst>
  <p:sldIdLst>
    <p:sldId id="296" r:id="rId4"/>
    <p:sldId id="678" r:id="rId5"/>
    <p:sldId id="585" r:id="rId6"/>
    <p:sldId id="674" r:id="rId7"/>
    <p:sldId id="675" r:id="rId8"/>
    <p:sldId id="557" r:id="rId9"/>
    <p:sldId id="655" r:id="rId10"/>
    <p:sldId id="560" r:id="rId11"/>
    <p:sldId id="561" r:id="rId12"/>
    <p:sldId id="567" r:id="rId13"/>
    <p:sldId id="676" r:id="rId14"/>
    <p:sldId id="568" r:id="rId15"/>
    <p:sldId id="569" r:id="rId16"/>
    <p:sldId id="570" r:id="rId17"/>
    <p:sldId id="571" r:id="rId18"/>
    <p:sldId id="572" r:id="rId19"/>
    <p:sldId id="573" r:id="rId20"/>
    <p:sldId id="615" r:id="rId21"/>
    <p:sldId id="632" r:id="rId22"/>
    <p:sldId id="659" r:id="rId23"/>
    <p:sldId id="660" r:id="rId24"/>
    <p:sldId id="679" r:id="rId25"/>
    <p:sldId id="624" r:id="rId26"/>
    <p:sldId id="633" r:id="rId27"/>
    <p:sldId id="602" r:id="rId28"/>
    <p:sldId id="625" r:id="rId29"/>
    <p:sldId id="631" r:id="rId30"/>
    <p:sldId id="639" r:id="rId31"/>
    <p:sldId id="677" r:id="rId32"/>
    <p:sldId id="670" r:id="rId33"/>
    <p:sldId id="671" r:id="rId34"/>
    <p:sldId id="669" r:id="rId35"/>
    <p:sldId id="672" r:id="rId36"/>
    <p:sldId id="673" r:id="rId37"/>
    <p:sldId id="667" r:id="rId38"/>
    <p:sldId id="626" r:id="rId39"/>
    <p:sldId id="654" r:id="rId40"/>
    <p:sldId id="652" r:id="rId41"/>
    <p:sldId id="653" r:id="rId42"/>
    <p:sldId id="36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E6116F-C2A9-450B-9784-F54AF3213362}" v="45" dt="2021-08-07T07:15:21.2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405" autoAdjust="0"/>
    <p:restoredTop sz="94660"/>
  </p:normalViewPr>
  <p:slideViewPr>
    <p:cSldViewPr snapToGrid="0">
      <p:cViewPr varScale="1">
        <p:scale>
          <a:sx n="120" d="100"/>
          <a:sy n="120" d="100"/>
        </p:scale>
        <p:origin x="86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A2047-0975-4AA3-8959-E94642375F12}" type="datetimeFigureOut">
              <a:rPr lang="en-US" smtClean="0"/>
              <a:t>16/12/2021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4BB04-000D-47B6-89F5-80B26B8D8D52}" type="slidenum">
              <a:rPr lang="en-US" smtClean="0"/>
              <a:t>‹#›</a:t>
            </a:fld>
            <a:endParaRPr lang="en-US"/>
          </a:p>
        </p:txBody>
      </p:sp>
    </p:spTree>
    <p:extLst>
      <p:ext uri="{BB962C8B-B14F-4D97-AF65-F5344CB8AC3E}">
        <p14:creationId xmlns:p14="http://schemas.microsoft.com/office/powerpoint/2010/main" val="3717282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6" name="Rectangle 1">
            <a:extLst>
              <a:ext uri="{FF2B5EF4-FFF2-40B4-BE49-F238E27FC236}">
                <a16:creationId xmlns:a16="http://schemas.microsoft.com/office/drawing/2014/main" id="{8AC2ECCD-B793-4726-AA4F-B0F4B321B10F}"/>
              </a:ext>
            </a:extLst>
          </p:cNvPr>
          <p:cNvSpPr>
            <a:spLocks noGrp="1" noRot="1" noChangeAspect="1" noChangeArrowheads="1" noTextEdit="1"/>
          </p:cNvSpPr>
          <p:nvPr>
            <p:ph type="sldImg"/>
          </p:nvPr>
        </p:nvSpPr>
        <p:spPr bwMode="auto">
          <a:xfrm>
            <a:off x="992188" y="768350"/>
            <a:ext cx="5118100" cy="383857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1" name="Text Box 2">
            <a:extLst>
              <a:ext uri="{FF2B5EF4-FFF2-40B4-BE49-F238E27FC236}">
                <a16:creationId xmlns:a16="http://schemas.microsoft.com/office/drawing/2014/main" id="{9CECD538-18B7-407A-8FC5-EAC0B29642CA}"/>
              </a:ext>
            </a:extLst>
          </p:cNvPr>
          <p:cNvSpPr txBox="1">
            <a:spLocks noChangeArrowheads="1"/>
          </p:cNvSpPr>
          <p:nvPr/>
        </p:nvSpPr>
        <p:spPr bwMode="auto">
          <a:xfrm>
            <a:off x="711200" y="4862513"/>
            <a:ext cx="5680075" cy="460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buClr>
                <a:srgbClr val="000000"/>
              </a:buClr>
              <a:buSzPct val="100000"/>
              <a:buFont typeface="Times New Roman" panose="02020603050405020304" pitchFamily="18" charset="0"/>
              <a:buNone/>
              <a:defRPr/>
            </a:pPr>
            <a:endParaRPr lang="en-US" altLang="en-US" kern="0"/>
          </a:p>
        </p:txBody>
      </p:sp>
      <p:sp>
        <p:nvSpPr>
          <p:cNvPr id="32772" name="Text Box 3">
            <a:extLst>
              <a:ext uri="{FF2B5EF4-FFF2-40B4-BE49-F238E27FC236}">
                <a16:creationId xmlns:a16="http://schemas.microsoft.com/office/drawing/2014/main" id="{A731656E-89B0-4C78-B6CA-A792B418F9CC}"/>
              </a:ext>
            </a:extLst>
          </p:cNvPr>
          <p:cNvSpPr txBox="1">
            <a:spLocks noChangeArrowheads="1"/>
          </p:cNvSpPr>
          <p:nvPr/>
        </p:nvSpPr>
        <p:spPr bwMode="auto">
          <a:xfrm>
            <a:off x="4022725" y="9723438"/>
            <a:ext cx="3078163"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fontAlgn="auto" hangingPunct="1">
              <a:spcBef>
                <a:spcPct val="0"/>
              </a:spcBef>
              <a:spcAft>
                <a:spcPts val="0"/>
              </a:spcAft>
              <a:defRPr/>
            </a:pPr>
            <a:fld id="{C0282788-541D-4077-8337-5EFD25D1C545}" type="slidenum">
              <a:rPr lang="en-US" altLang="en-US" sz="1300" kern="0" smtClean="0">
                <a:solidFill>
                  <a:srgbClr val="003366"/>
                </a:solidFill>
                <a:latin typeface="Arial" panose="020B0604020202020204" pitchFamily="34" charset="0"/>
                <a:cs typeface="Tahoma" panose="020B0604030504040204" pitchFamily="34" charset="0"/>
              </a:rPr>
              <a:pPr algn="r" eaLnBrk="1" fontAlgn="auto" hangingPunct="1">
                <a:spcBef>
                  <a:spcPct val="0"/>
                </a:spcBef>
                <a:spcAft>
                  <a:spcPts val="0"/>
                </a:spcAft>
                <a:defRPr/>
              </a:pPr>
              <a:t>19</a:t>
            </a:fld>
            <a:endParaRPr lang="en-US" altLang="en-US" sz="1300" kern="0">
              <a:solidFill>
                <a:srgbClr val="003366"/>
              </a:solidFill>
              <a:latin typeface="Arial" panose="020B0604020202020204" pitchFamily="34" charset="0"/>
              <a:cs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4" name="Rectangle 1">
            <a:extLst>
              <a:ext uri="{FF2B5EF4-FFF2-40B4-BE49-F238E27FC236}">
                <a16:creationId xmlns:a16="http://schemas.microsoft.com/office/drawing/2014/main" id="{4574EC57-F891-4B05-9AB7-6C039A874BE8}"/>
              </a:ext>
            </a:extLst>
          </p:cNvPr>
          <p:cNvSpPr>
            <a:spLocks noGrp="1" noRot="1" noChangeAspect="1" noChangeArrowheads="1" noTextEdit="1"/>
          </p:cNvSpPr>
          <p:nvPr>
            <p:ph type="sldImg"/>
          </p:nvPr>
        </p:nvSpPr>
        <p:spPr bwMode="auto">
          <a:xfrm>
            <a:off x="992188" y="768350"/>
            <a:ext cx="5118100" cy="383857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1" name="Text Box 2">
            <a:extLst>
              <a:ext uri="{FF2B5EF4-FFF2-40B4-BE49-F238E27FC236}">
                <a16:creationId xmlns:a16="http://schemas.microsoft.com/office/drawing/2014/main" id="{673BECDF-1E8C-477F-B5E1-982FE6AEE9D8}"/>
              </a:ext>
            </a:extLst>
          </p:cNvPr>
          <p:cNvSpPr txBox="1">
            <a:spLocks noChangeArrowheads="1"/>
          </p:cNvSpPr>
          <p:nvPr/>
        </p:nvSpPr>
        <p:spPr bwMode="auto">
          <a:xfrm>
            <a:off x="711200" y="4862513"/>
            <a:ext cx="5680075" cy="460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buClr>
                <a:srgbClr val="000000"/>
              </a:buClr>
              <a:buSzPct val="100000"/>
              <a:buFont typeface="Times New Roman" panose="02020603050405020304" pitchFamily="18" charset="0"/>
              <a:buNone/>
              <a:defRPr/>
            </a:pPr>
            <a:endParaRPr lang="en-US" altLang="en-US" kern="0"/>
          </a:p>
        </p:txBody>
      </p:sp>
      <p:sp>
        <p:nvSpPr>
          <p:cNvPr id="32772" name="Text Box 3">
            <a:extLst>
              <a:ext uri="{FF2B5EF4-FFF2-40B4-BE49-F238E27FC236}">
                <a16:creationId xmlns:a16="http://schemas.microsoft.com/office/drawing/2014/main" id="{EFF2C187-FEBF-4AE9-87D6-E0742C6FD310}"/>
              </a:ext>
            </a:extLst>
          </p:cNvPr>
          <p:cNvSpPr txBox="1">
            <a:spLocks noChangeArrowheads="1"/>
          </p:cNvSpPr>
          <p:nvPr/>
        </p:nvSpPr>
        <p:spPr bwMode="auto">
          <a:xfrm>
            <a:off x="4022725" y="9723438"/>
            <a:ext cx="3078163"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fontAlgn="auto" hangingPunct="1">
              <a:spcBef>
                <a:spcPct val="0"/>
              </a:spcBef>
              <a:spcAft>
                <a:spcPts val="0"/>
              </a:spcAft>
              <a:defRPr/>
            </a:pPr>
            <a:fld id="{E5C51067-0C31-4E23-8A2F-13DE0706868E}" type="slidenum">
              <a:rPr lang="en-US" altLang="en-US" sz="1300" kern="0" smtClean="0">
                <a:solidFill>
                  <a:srgbClr val="003366"/>
                </a:solidFill>
                <a:latin typeface="Arial" panose="020B0604020202020204" pitchFamily="34" charset="0"/>
                <a:cs typeface="Tahoma" panose="020B0604030504040204" pitchFamily="34" charset="0"/>
              </a:rPr>
              <a:pPr algn="r" eaLnBrk="1" fontAlgn="auto" hangingPunct="1">
                <a:spcBef>
                  <a:spcPct val="0"/>
                </a:spcBef>
                <a:spcAft>
                  <a:spcPts val="0"/>
                </a:spcAft>
                <a:defRPr/>
              </a:pPr>
              <a:t>20</a:t>
            </a:fld>
            <a:endParaRPr lang="en-US" altLang="en-US" sz="1300" kern="0">
              <a:solidFill>
                <a:srgbClr val="003366"/>
              </a:solidFill>
              <a:latin typeface="Arial" panose="020B0604020202020204" pitchFamily="34" charset="0"/>
              <a:cs typeface="Tahoma" panose="020B060403050404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2" name="Rectangle 1">
            <a:extLst>
              <a:ext uri="{FF2B5EF4-FFF2-40B4-BE49-F238E27FC236}">
                <a16:creationId xmlns:a16="http://schemas.microsoft.com/office/drawing/2014/main" id="{C45E0FA4-D8DE-4634-B19E-B6D542D4768D}"/>
              </a:ext>
            </a:extLst>
          </p:cNvPr>
          <p:cNvSpPr>
            <a:spLocks noGrp="1" noRot="1" noChangeAspect="1" noChangeArrowheads="1" noTextEdit="1"/>
          </p:cNvSpPr>
          <p:nvPr>
            <p:ph type="sldImg"/>
          </p:nvPr>
        </p:nvSpPr>
        <p:spPr bwMode="auto">
          <a:xfrm>
            <a:off x="992188" y="768350"/>
            <a:ext cx="5118100" cy="383857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1" name="Text Box 2">
            <a:extLst>
              <a:ext uri="{FF2B5EF4-FFF2-40B4-BE49-F238E27FC236}">
                <a16:creationId xmlns:a16="http://schemas.microsoft.com/office/drawing/2014/main" id="{05E5499B-6218-460B-9CD9-6324DF8389E7}"/>
              </a:ext>
            </a:extLst>
          </p:cNvPr>
          <p:cNvSpPr txBox="1">
            <a:spLocks noChangeArrowheads="1"/>
          </p:cNvSpPr>
          <p:nvPr/>
        </p:nvSpPr>
        <p:spPr bwMode="auto">
          <a:xfrm>
            <a:off x="711200" y="4862513"/>
            <a:ext cx="5680075" cy="460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buClr>
                <a:srgbClr val="000000"/>
              </a:buClr>
              <a:buSzPct val="100000"/>
              <a:buFont typeface="Times New Roman" panose="02020603050405020304" pitchFamily="18" charset="0"/>
              <a:buNone/>
              <a:defRPr/>
            </a:pPr>
            <a:endParaRPr lang="en-US" altLang="en-US" kern="0"/>
          </a:p>
        </p:txBody>
      </p:sp>
      <p:sp>
        <p:nvSpPr>
          <p:cNvPr id="32772" name="Text Box 3">
            <a:extLst>
              <a:ext uri="{FF2B5EF4-FFF2-40B4-BE49-F238E27FC236}">
                <a16:creationId xmlns:a16="http://schemas.microsoft.com/office/drawing/2014/main" id="{DC46B0C5-9FAA-4AA8-9F90-56F904B1766F}"/>
              </a:ext>
            </a:extLst>
          </p:cNvPr>
          <p:cNvSpPr txBox="1">
            <a:spLocks noChangeArrowheads="1"/>
          </p:cNvSpPr>
          <p:nvPr/>
        </p:nvSpPr>
        <p:spPr bwMode="auto">
          <a:xfrm>
            <a:off x="4022725" y="9723438"/>
            <a:ext cx="3078163"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Calibri" panose="020F0502020204030204" pitchFamily="34" charset="0"/>
              </a:defRPr>
            </a:lvl9pPr>
          </a:lstStyle>
          <a:p>
            <a:pPr algn="r" eaLnBrk="1" fontAlgn="auto" hangingPunct="1">
              <a:spcBef>
                <a:spcPct val="0"/>
              </a:spcBef>
              <a:spcAft>
                <a:spcPts val="0"/>
              </a:spcAft>
              <a:defRPr/>
            </a:pPr>
            <a:fld id="{FE4F88D9-00F1-46B8-AE65-866AA32B00FD}" type="slidenum">
              <a:rPr lang="en-US" altLang="en-US" sz="1300" kern="0" smtClean="0">
                <a:solidFill>
                  <a:srgbClr val="003366"/>
                </a:solidFill>
                <a:latin typeface="Arial" panose="020B0604020202020204" pitchFamily="34" charset="0"/>
                <a:cs typeface="Tahoma" panose="020B0604030504040204" pitchFamily="34" charset="0"/>
              </a:rPr>
              <a:pPr algn="r" eaLnBrk="1" fontAlgn="auto" hangingPunct="1">
                <a:spcBef>
                  <a:spcPct val="0"/>
                </a:spcBef>
                <a:spcAft>
                  <a:spcPts val="0"/>
                </a:spcAft>
                <a:defRPr/>
              </a:pPr>
              <a:t>21</a:t>
            </a:fld>
            <a:endParaRPr lang="en-US" altLang="en-US" sz="1300" kern="0">
              <a:solidFill>
                <a:srgbClr val="003366"/>
              </a:solidFill>
              <a:latin typeface="Arial" panose="020B0604020202020204" pitchFamily="34" charset="0"/>
              <a:cs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6.gif"/><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6.gif"/><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 Id="rId5" Type="http://schemas.openxmlformats.org/officeDocument/2006/relationships/image" Target="../media/image6.gif"/><Relationship Id="rId4" Type="http://schemas.openxmlformats.org/officeDocument/2006/relationships/image" Target="../media/image5.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 Id="rId5" Type="http://schemas.openxmlformats.org/officeDocument/2006/relationships/image" Target="../media/image6.gif"/><Relationship Id="rId4" Type="http://schemas.openxmlformats.org/officeDocument/2006/relationships/image" Target="../media/image5.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p:nvPr/>
        </p:nvSpPr>
        <p:spPr>
          <a:xfrm>
            <a:off x="2380" y="1430483"/>
            <a:ext cx="9141620" cy="3979719"/>
          </a:xfrm>
          <a:prstGeom prst="rect">
            <a:avLst/>
          </a:prstGeom>
          <a:solidFill>
            <a:schemeClr val="tx2">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013"/>
          </a:p>
        </p:txBody>
      </p:sp>
      <p:sp>
        <p:nvSpPr>
          <p:cNvPr id="2" name="Title 1"/>
          <p:cNvSpPr>
            <a:spLocks noGrp="1"/>
          </p:cNvSpPr>
          <p:nvPr>
            <p:ph type="ctrTitle"/>
          </p:nvPr>
        </p:nvSpPr>
        <p:spPr>
          <a:xfrm>
            <a:off x="971550" y="2105891"/>
            <a:ext cx="7200900" cy="1517904"/>
          </a:xfrm>
        </p:spPr>
        <p:txBody>
          <a:bodyPr anchor="b"/>
          <a:lstStyle>
            <a:lvl1pPr algn="ctr">
              <a:defRPr sz="3038">
                <a:solidFill>
                  <a:schemeClr val="bg1"/>
                </a:solidFill>
              </a:defRPr>
            </a:lvl1pPr>
          </a:lstStyle>
          <a:p>
            <a:r>
              <a:rPr lang="en-US"/>
              <a:t>Click to edit Master title style</a:t>
            </a:r>
            <a:endParaRPr dirty="0"/>
          </a:p>
        </p:txBody>
      </p:sp>
      <p:sp>
        <p:nvSpPr>
          <p:cNvPr id="3" name="Subtitle 2"/>
          <p:cNvSpPr>
            <a:spLocks noGrp="1"/>
          </p:cNvSpPr>
          <p:nvPr>
            <p:ph type="subTitle" idx="1"/>
          </p:nvPr>
        </p:nvSpPr>
        <p:spPr>
          <a:xfrm>
            <a:off x="971550" y="3779243"/>
            <a:ext cx="7200900" cy="914400"/>
          </a:xfrm>
        </p:spPr>
        <p:txBody>
          <a:bodyPr>
            <a:normAutofit/>
          </a:bodyPr>
          <a:lstStyle>
            <a:lvl1pPr marL="0" indent="0" algn="ctr">
              <a:spcBef>
                <a:spcPts val="0"/>
              </a:spcBef>
              <a:buNone/>
              <a:defRPr sz="1500" cap="all" baseline="0">
                <a:solidFill>
                  <a:schemeClr val="bg1"/>
                </a:solidFill>
              </a:defRPr>
            </a:lvl1pPr>
            <a:lvl2pPr marL="257175" indent="0" algn="ctr">
              <a:buNone/>
              <a:defRPr sz="1575"/>
            </a:lvl2pPr>
            <a:lvl3pPr marL="514350" indent="0" algn="ctr">
              <a:buNone/>
              <a:defRPr sz="1350"/>
            </a:lvl3pPr>
            <a:lvl4pPr marL="771525" indent="0" algn="ctr">
              <a:buNone/>
              <a:defRPr sz="1125"/>
            </a:lvl4pPr>
            <a:lvl5pPr marL="1028700" indent="0" algn="ctr">
              <a:buNone/>
              <a:defRPr sz="1125"/>
            </a:lvl5pPr>
            <a:lvl6pPr marL="1285875" indent="0" algn="ctr">
              <a:buNone/>
              <a:defRPr sz="1125"/>
            </a:lvl6pPr>
            <a:lvl7pPr marL="1543050" indent="0" algn="ctr">
              <a:buNone/>
              <a:defRPr sz="1125"/>
            </a:lvl7pPr>
            <a:lvl8pPr marL="1800225" indent="0" algn="ctr">
              <a:buNone/>
              <a:defRPr sz="1125"/>
            </a:lvl8pPr>
            <a:lvl9pPr marL="2057400" indent="0" algn="ctr">
              <a:buNone/>
              <a:defRPr sz="1125"/>
            </a:lvl9pPr>
          </a:lstStyle>
          <a:p>
            <a:r>
              <a:rPr lang="en-US" dirty="0"/>
              <a:t>Click to edit Master subtitle style</a:t>
            </a:r>
            <a:endParaRPr dirty="0"/>
          </a:p>
        </p:txBody>
      </p:sp>
    </p:spTree>
    <p:extLst>
      <p:ext uri="{BB962C8B-B14F-4D97-AF65-F5344CB8AC3E}">
        <p14:creationId xmlns:p14="http://schemas.microsoft.com/office/powerpoint/2010/main" val="1750829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a:t>
            </a:r>
            <a:endParaRPr lang="en-US"/>
          </a:p>
        </p:txBody>
      </p:sp>
      <p:sp>
        <p:nvSpPr>
          <p:cNvPr id="6" name="Slide Number Placeholder 5"/>
          <p:cNvSpPr>
            <a:spLocks noGrp="1"/>
          </p:cNvSpPr>
          <p:nvPr>
            <p:ph type="sldNum" sz="quarter" idx="12"/>
          </p:nvPr>
        </p:nvSpPr>
        <p:spPr/>
        <p:txBody>
          <a:bodyPr/>
          <a:lstStyle/>
          <a:p>
            <a:pPr>
              <a:defRPr/>
            </a:pPr>
            <a:fld id="{AAFAB40E-F58E-471C-AA32-11D8AC973E12}" type="slidenum">
              <a:rPr lang="en-US" smtClean="0"/>
              <a:pPr>
                <a:defRPr/>
              </a:pPr>
              <a:t>‹#›</a:t>
            </a:fld>
            <a:endParaRPr lang="en-US"/>
          </a:p>
        </p:txBody>
      </p:sp>
    </p:spTree>
    <p:extLst>
      <p:ext uri="{BB962C8B-B14F-4D97-AF65-F5344CB8AC3E}">
        <p14:creationId xmlns:p14="http://schemas.microsoft.com/office/powerpoint/2010/main" val="245888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638"/>
            <a:ext cx="1971675"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28651" y="274638"/>
            <a:ext cx="5800725"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a:t>
            </a:r>
            <a:endParaRPr lang="en-US"/>
          </a:p>
        </p:txBody>
      </p:sp>
      <p:sp>
        <p:nvSpPr>
          <p:cNvPr id="6" name="Slide Number Placeholder 5"/>
          <p:cNvSpPr>
            <a:spLocks noGrp="1"/>
          </p:cNvSpPr>
          <p:nvPr>
            <p:ph type="sldNum" sz="quarter" idx="12"/>
          </p:nvPr>
        </p:nvSpPr>
        <p:spPr/>
        <p:txBody>
          <a:bodyPr/>
          <a:lstStyle/>
          <a:p>
            <a:pPr>
              <a:defRPr/>
            </a:pPr>
            <a:fld id="{93E0369D-5325-4A1B-BF0E-5B3AE7E400B0}" type="slidenum">
              <a:rPr lang="en-US" smtClean="0"/>
              <a:pPr>
                <a:defRPr/>
              </a:pPr>
              <a:t>‹#›</a:t>
            </a:fld>
            <a:endParaRPr lang="en-US"/>
          </a:p>
        </p:txBody>
      </p:sp>
    </p:spTree>
    <p:extLst>
      <p:ext uri="{BB962C8B-B14F-4D97-AF65-F5344CB8AC3E}">
        <p14:creationId xmlns:p14="http://schemas.microsoft.com/office/powerpoint/2010/main" val="275850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p:nvPr/>
        </p:nvSpPr>
        <p:spPr>
          <a:xfrm>
            <a:off x="2380" y="1610592"/>
            <a:ext cx="9141620" cy="3979719"/>
          </a:xfrm>
          <a:prstGeom prst="rect">
            <a:avLst/>
          </a:prstGeom>
          <a:solidFill>
            <a:srgbClr val="3A5B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013"/>
          </a:p>
        </p:txBody>
      </p:sp>
      <p:sp>
        <p:nvSpPr>
          <p:cNvPr id="2" name="Title 1"/>
          <p:cNvSpPr>
            <a:spLocks noGrp="1"/>
          </p:cNvSpPr>
          <p:nvPr>
            <p:ph type="ctrTitle"/>
          </p:nvPr>
        </p:nvSpPr>
        <p:spPr>
          <a:xfrm>
            <a:off x="971550" y="2286000"/>
            <a:ext cx="7200900" cy="1517904"/>
          </a:xfrm>
        </p:spPr>
        <p:txBody>
          <a:bodyPr anchor="b"/>
          <a:lstStyle>
            <a:lvl1pPr algn="ctr">
              <a:defRPr sz="3038">
                <a:solidFill>
                  <a:schemeClr val="bg1"/>
                </a:solidFill>
              </a:defRPr>
            </a:lvl1pPr>
          </a:lstStyle>
          <a:p>
            <a:r>
              <a:rPr lang="en-US"/>
              <a:t>Click to edit Master title style</a:t>
            </a:r>
            <a:endParaRPr dirty="0"/>
          </a:p>
        </p:txBody>
      </p:sp>
      <p:sp>
        <p:nvSpPr>
          <p:cNvPr id="3" name="Subtitle 2"/>
          <p:cNvSpPr>
            <a:spLocks noGrp="1"/>
          </p:cNvSpPr>
          <p:nvPr>
            <p:ph type="subTitle" idx="1"/>
          </p:nvPr>
        </p:nvSpPr>
        <p:spPr>
          <a:xfrm>
            <a:off x="971550" y="3959352"/>
            <a:ext cx="7200900" cy="914400"/>
          </a:xfrm>
        </p:spPr>
        <p:txBody>
          <a:bodyPr>
            <a:normAutofit/>
          </a:bodyPr>
          <a:lstStyle>
            <a:lvl1pPr marL="0" indent="0" algn="ctr">
              <a:spcBef>
                <a:spcPts val="0"/>
              </a:spcBef>
              <a:buNone/>
              <a:defRPr sz="1125" cap="all" baseline="0">
                <a:solidFill>
                  <a:schemeClr val="bg1"/>
                </a:solidFill>
              </a:defRPr>
            </a:lvl1pPr>
            <a:lvl2pPr marL="257175" indent="0" algn="ctr">
              <a:buNone/>
              <a:defRPr sz="1575"/>
            </a:lvl2pPr>
            <a:lvl3pPr marL="514350" indent="0" algn="ctr">
              <a:buNone/>
              <a:defRPr sz="1350"/>
            </a:lvl3pPr>
            <a:lvl4pPr marL="771525" indent="0" algn="ctr">
              <a:buNone/>
              <a:defRPr sz="1125"/>
            </a:lvl4pPr>
            <a:lvl5pPr marL="1028700" indent="0" algn="ctr">
              <a:buNone/>
              <a:defRPr sz="1125"/>
            </a:lvl5pPr>
            <a:lvl6pPr marL="1285875" indent="0" algn="ctr">
              <a:buNone/>
              <a:defRPr sz="1125"/>
            </a:lvl6pPr>
            <a:lvl7pPr marL="1543050" indent="0" algn="ctr">
              <a:buNone/>
              <a:defRPr sz="1125"/>
            </a:lvl7pPr>
            <a:lvl8pPr marL="1800225" indent="0" algn="ctr">
              <a:buNone/>
              <a:defRPr sz="1125"/>
            </a:lvl8pPr>
            <a:lvl9pPr marL="2057400" indent="0" algn="ctr">
              <a:buNone/>
              <a:defRPr sz="1125"/>
            </a:lvl9pPr>
          </a:lstStyle>
          <a:p>
            <a:r>
              <a:rPr lang="en-US"/>
              <a:t>Click to edit Master subtitle style</a:t>
            </a:r>
            <a:endParaRPr dirty="0"/>
          </a:p>
        </p:txBody>
      </p:sp>
    </p:spTree>
    <p:extLst>
      <p:ext uri="{BB962C8B-B14F-4D97-AF65-F5344CB8AC3E}">
        <p14:creationId xmlns:p14="http://schemas.microsoft.com/office/powerpoint/2010/main" val="373446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2380" y="0"/>
            <a:ext cx="9141620" cy="727364"/>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013" dirty="0"/>
          </a:p>
        </p:txBody>
      </p:sp>
      <p:sp>
        <p:nvSpPr>
          <p:cNvPr id="8" name="Rectangle 7"/>
          <p:cNvSpPr/>
          <p:nvPr/>
        </p:nvSpPr>
        <p:spPr>
          <a:xfrm>
            <a:off x="1" y="6421585"/>
            <a:ext cx="9141620" cy="436417"/>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013"/>
          </a:p>
        </p:txBody>
      </p:sp>
      <p:sp>
        <p:nvSpPr>
          <p:cNvPr id="2" name="Title 1"/>
          <p:cNvSpPr>
            <a:spLocks noGrp="1"/>
          </p:cNvSpPr>
          <p:nvPr>
            <p:ph type="title"/>
          </p:nvPr>
        </p:nvSpPr>
        <p:spPr>
          <a:xfrm>
            <a:off x="197427" y="0"/>
            <a:ext cx="8749146" cy="727364"/>
          </a:xfrm>
        </p:spPr>
        <p:txBody>
          <a:bodyPr>
            <a:normAutofit/>
          </a:bodyPr>
          <a:lstStyle>
            <a:lvl1pPr>
              <a:defRPr sz="3000" b="1">
                <a:solidFill>
                  <a:schemeClr val="bg1"/>
                </a:solidFill>
                <a:latin typeface="Times New Roman" panose="02020603050405020304" pitchFamily="18" charset="0"/>
                <a:ea typeface="Tahoma" panose="020B0604030504040204" pitchFamily="34" charset="0"/>
                <a:cs typeface="Times New Roman" panose="02020603050405020304" pitchFamily="18" charset="0"/>
              </a:defRPr>
            </a:lvl1pPr>
          </a:lstStyle>
          <a:p>
            <a:r>
              <a:rPr lang="en-US" dirty="0"/>
              <a:t>Click to edit Master title style</a:t>
            </a:r>
            <a:endParaRPr dirty="0"/>
          </a:p>
        </p:txBody>
      </p:sp>
      <p:sp>
        <p:nvSpPr>
          <p:cNvPr id="3" name="Content Placeholder 2"/>
          <p:cNvSpPr>
            <a:spLocks noGrp="1"/>
          </p:cNvSpPr>
          <p:nvPr>
            <p:ph idx="1" hasCustomPrompt="1"/>
          </p:nvPr>
        </p:nvSpPr>
        <p:spPr>
          <a:xfrm>
            <a:off x="197427" y="893619"/>
            <a:ext cx="8749146" cy="5527964"/>
          </a:xfrm>
        </p:spPr>
        <p:txBody>
          <a:bodyPr>
            <a:normAutofit/>
          </a:bodyPr>
          <a:lstStyle>
            <a:lvl1pPr>
              <a:lnSpc>
                <a:spcPct val="150000"/>
              </a:lnSpc>
              <a:spcBef>
                <a:spcPts val="600"/>
              </a:spcBef>
              <a:spcAft>
                <a:spcPts val="600"/>
              </a:spcAft>
              <a:defRPr sz="2800">
                <a:latin typeface="Gill Sans MT" panose="020B0502020104020203" pitchFamily="34" charset="0"/>
                <a:ea typeface="Tahoma" panose="020B0604030504040204" pitchFamily="34" charset="0"/>
                <a:cs typeface="Times New Roman" panose="02020603050405020304" pitchFamily="18" charset="0"/>
              </a:defRPr>
            </a:lvl1pPr>
            <a:lvl2pPr marL="334328" indent="-128588">
              <a:lnSpc>
                <a:spcPct val="100000"/>
              </a:lnSpc>
              <a:spcBef>
                <a:spcPts val="0"/>
              </a:spcBef>
              <a:buFont typeface="Courier New" panose="02070309020205020404" pitchFamily="49" charset="0"/>
              <a:buChar char="o"/>
              <a:defRPr sz="2500">
                <a:latin typeface="Gill Sans MT" panose="020B0502020104020203" pitchFamily="34" charset="0"/>
                <a:ea typeface="Tahoma" panose="020B0604030504040204" pitchFamily="34" charset="0"/>
                <a:cs typeface="Times New Roman" panose="02020603050405020304" pitchFamily="18" charset="0"/>
              </a:defRPr>
            </a:lvl2pPr>
            <a:lvl3pPr>
              <a:defRPr sz="2200">
                <a:latin typeface="Gill Sans MT" panose="020B0502020104020203" pitchFamily="34" charset="0"/>
                <a:ea typeface="Tahoma" panose="020B0604030504040204" pitchFamily="34" charset="0"/>
                <a:cs typeface="Times New Roman" panose="02020603050405020304" pitchFamily="18" charset="0"/>
              </a:defRPr>
            </a:lvl3pPr>
            <a:lvl4pPr marL="694373" indent="-128588">
              <a:buFont typeface="Courier New" panose="02070309020205020404" pitchFamily="49" charset="0"/>
              <a:buChar char="o"/>
              <a:defRPr sz="2400">
                <a:latin typeface="Gill Sans MT" panose="020B0502020104020203" pitchFamily="34" charset="0"/>
                <a:ea typeface="Tahoma" panose="020B0604030504040204" pitchFamily="34" charset="0"/>
                <a:cs typeface="Times New Roman" panose="02020603050405020304" pitchFamily="18" charset="0"/>
              </a:defRPr>
            </a:lvl4pPr>
            <a:lvl5pPr marL="1088707" indent="-342900">
              <a:buFont typeface="Wingdings" panose="05000000000000000000" pitchFamily="2" charset="2"/>
              <a:buChar char="§"/>
              <a:defRPr sz="2200">
                <a:latin typeface="Gill Sans MT" panose="020B0502020104020203" pitchFamily="34" charset="0"/>
                <a:ea typeface="Fira Code" panose="020B0809050000020004" pitchFamily="49" charset="0"/>
                <a:cs typeface="Times New Roman" panose="02020603050405020304" pitchFamily="18" charset="0"/>
              </a:defRPr>
            </a:lvl5pPr>
            <a:lvl6pPr marL="1431925" indent="-342900">
              <a:buFont typeface="Wingdings" panose="05000000000000000000" pitchFamily="2" charset="2"/>
              <a:buChar char="§"/>
              <a:defRPr sz="2200">
                <a:latin typeface="Gill Sans MT" panose="020B0502020104020203" pitchFamily="34" charset="0"/>
              </a:defRPr>
            </a:lvl6pPr>
          </a:lstStyle>
          <a:p>
            <a:pPr lvl="0"/>
            <a:r>
              <a:rPr lang="en-US" dirty="0"/>
              <a:t>Edit Master text styles</a:t>
            </a:r>
          </a:p>
          <a:p>
            <a:pPr lvl="3"/>
            <a:r>
              <a:rPr lang="en-US" dirty="0"/>
              <a:t> Second level</a:t>
            </a:r>
          </a:p>
          <a:p>
            <a:pPr lvl="5"/>
            <a:r>
              <a:rPr lang="en-US" dirty="0"/>
              <a:t>Third level</a:t>
            </a:r>
          </a:p>
        </p:txBody>
      </p:sp>
      <p:sp>
        <p:nvSpPr>
          <p:cNvPr id="4" name="Date Placeholder 3"/>
          <p:cNvSpPr>
            <a:spLocks noGrp="1"/>
          </p:cNvSpPr>
          <p:nvPr>
            <p:ph type="dt" sz="half" idx="10"/>
          </p:nvPr>
        </p:nvSpPr>
        <p:spPr>
          <a:xfrm>
            <a:off x="6553201" y="6544056"/>
            <a:ext cx="1193223" cy="237744"/>
          </a:xfrm>
        </p:spPr>
        <p:txBody>
          <a:bodyPr/>
          <a:lstStyle>
            <a:lvl1pPr>
              <a:defRPr sz="750"/>
            </a:lvl1pPr>
          </a:lstStyle>
          <a:p>
            <a:pPr>
              <a:defRPr/>
            </a:pPr>
            <a:endParaRPr lang="en-US" dirty="0"/>
          </a:p>
        </p:txBody>
      </p:sp>
      <p:sp>
        <p:nvSpPr>
          <p:cNvPr id="5" name="Footer Placeholder 4"/>
          <p:cNvSpPr>
            <a:spLocks noGrp="1"/>
          </p:cNvSpPr>
          <p:nvPr>
            <p:ph type="ftr" sz="quarter" idx="11"/>
          </p:nvPr>
        </p:nvSpPr>
        <p:spPr>
          <a:xfrm>
            <a:off x="197428" y="6544056"/>
            <a:ext cx="6355773" cy="237744"/>
          </a:xfrm>
        </p:spPr>
        <p:txBody>
          <a:bodyPr/>
          <a:lstStyle>
            <a:lvl1pPr>
              <a:defRPr sz="1000" b="0">
                <a:solidFill>
                  <a:schemeClr val="bg1"/>
                </a:solidFill>
              </a:defRPr>
            </a:lvl1pPr>
          </a:lstStyle>
          <a:p>
            <a:pPr>
              <a:defRPr/>
            </a:pPr>
            <a:r>
              <a:rPr lang="en-US" dirty="0"/>
              <a:t>DSA- </a:t>
            </a:r>
            <a:r>
              <a:rPr lang="en-US" dirty="0" err="1"/>
              <a:t>tHs</a:t>
            </a:r>
            <a:r>
              <a:rPr lang="en-US" dirty="0"/>
              <a:t>. </a:t>
            </a:r>
            <a:r>
              <a:rPr lang="en-US" dirty="0" err="1"/>
              <a:t>NguyễN</a:t>
            </a:r>
            <a:r>
              <a:rPr lang="en-US" dirty="0"/>
              <a:t> </a:t>
            </a:r>
            <a:r>
              <a:rPr lang="en-US" dirty="0" err="1"/>
              <a:t>thị</a:t>
            </a:r>
            <a:r>
              <a:rPr lang="en-US" dirty="0"/>
              <a:t> </a:t>
            </a:r>
            <a:r>
              <a:rPr lang="en-US" dirty="0" err="1"/>
              <a:t>ngọc</a:t>
            </a:r>
            <a:r>
              <a:rPr lang="en-US" dirty="0"/>
              <a:t> </a:t>
            </a:r>
            <a:r>
              <a:rPr lang="en-US" dirty="0" err="1"/>
              <a:t>diễm</a:t>
            </a:r>
            <a:endParaRPr lang="en-US" dirty="0"/>
          </a:p>
        </p:txBody>
      </p:sp>
      <p:sp>
        <p:nvSpPr>
          <p:cNvPr id="6" name="Slide Number Placeholder 5"/>
          <p:cNvSpPr>
            <a:spLocks noGrp="1"/>
          </p:cNvSpPr>
          <p:nvPr>
            <p:ph type="sldNum" sz="quarter" idx="12"/>
          </p:nvPr>
        </p:nvSpPr>
        <p:spPr>
          <a:xfrm>
            <a:off x="7746422" y="6544056"/>
            <a:ext cx="711777" cy="237744"/>
          </a:xfrm>
        </p:spPr>
        <p:txBody>
          <a:bodyPr/>
          <a:lstStyle>
            <a:lvl1pPr>
              <a:defRPr sz="1200" b="0">
                <a:solidFill>
                  <a:schemeClr val="bg1"/>
                </a:solidFill>
              </a:defRPr>
            </a:lvl1pPr>
          </a:lstStyle>
          <a:p>
            <a:pPr>
              <a:defRPr/>
            </a:pPr>
            <a:fld id="{9341A368-4C28-4393-9F29-3C50F2E74AB6}" type="slidenum">
              <a:rPr lang="en-US" smtClean="0"/>
              <a:pPr>
                <a:defRPr/>
              </a:pPr>
              <a:t>‹#›</a:t>
            </a:fld>
            <a:endParaRPr lang="en-US" dirty="0"/>
          </a:p>
        </p:txBody>
      </p:sp>
      <p:pic>
        <p:nvPicPr>
          <p:cNvPr id="10" name="Picture 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216151" y="80531"/>
            <a:ext cx="684376" cy="566305"/>
          </a:xfrm>
          <a:prstGeom prst="rect">
            <a:avLst/>
          </a:prstGeom>
        </p:spPr>
      </p:pic>
    </p:spTree>
    <p:extLst>
      <p:ext uri="{BB962C8B-B14F-4D97-AF65-F5344CB8AC3E}">
        <p14:creationId xmlns:p14="http://schemas.microsoft.com/office/powerpoint/2010/main" val="1792771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0" y="2130552"/>
            <a:ext cx="7200900" cy="2359152"/>
          </a:xfrm>
        </p:spPr>
        <p:txBody>
          <a:bodyPr anchor="b">
            <a:normAutofit/>
          </a:bodyPr>
          <a:lstStyle>
            <a:lvl1pPr algn="ctr">
              <a:defRPr sz="3038" b="0"/>
            </a:lvl1pPr>
          </a:lstStyle>
          <a:p>
            <a:r>
              <a:rPr lang="en-US"/>
              <a:t>Click to edit Master title style</a:t>
            </a:r>
            <a:endParaRPr/>
          </a:p>
        </p:txBody>
      </p:sp>
      <p:sp>
        <p:nvSpPr>
          <p:cNvPr id="3" name="Text Placeholder 2"/>
          <p:cNvSpPr>
            <a:spLocks noGrp="1"/>
          </p:cNvSpPr>
          <p:nvPr>
            <p:ph type="body" idx="1"/>
          </p:nvPr>
        </p:nvSpPr>
        <p:spPr>
          <a:xfrm>
            <a:off x="971550" y="4572000"/>
            <a:ext cx="7200900" cy="841248"/>
          </a:xfrm>
        </p:spPr>
        <p:txBody>
          <a:bodyPr anchor="t"/>
          <a:lstStyle>
            <a:lvl1pPr marL="0" indent="0" algn="ctr">
              <a:spcBef>
                <a:spcPts val="0"/>
              </a:spcBef>
              <a:buNone/>
              <a:defRPr sz="1125" cap="all" baseline="0">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a:t>
            </a:r>
            <a:endParaRPr lang="en-US"/>
          </a:p>
        </p:txBody>
      </p:sp>
      <p:sp>
        <p:nvSpPr>
          <p:cNvPr id="6" name="Slide Number Placeholder 5"/>
          <p:cNvSpPr>
            <a:spLocks noGrp="1"/>
          </p:cNvSpPr>
          <p:nvPr>
            <p:ph type="sldNum" sz="quarter" idx="12"/>
          </p:nvPr>
        </p:nvSpPr>
        <p:spPr/>
        <p:txBody>
          <a:bodyPr/>
          <a:lstStyle/>
          <a:p>
            <a:pPr>
              <a:defRPr/>
            </a:pPr>
            <a:fld id="{0F109780-4FCB-4D3D-A38A-CDFA21996D1A}" type="slidenum">
              <a:rPr lang="en-US" smtClean="0"/>
              <a:pPr>
                <a:defRPr/>
              </a:pPr>
              <a:t>‹#›</a:t>
            </a:fld>
            <a:endParaRPr lang="en-US"/>
          </a:p>
        </p:txBody>
      </p:sp>
    </p:spTree>
    <p:extLst>
      <p:ext uri="{BB962C8B-B14F-4D97-AF65-F5344CB8AC3E}">
        <p14:creationId xmlns:p14="http://schemas.microsoft.com/office/powerpoint/2010/main" val="249236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05840" y="1901952"/>
            <a:ext cx="3429000" cy="4123944"/>
          </a:xfrm>
        </p:spPr>
        <p:txBody>
          <a:bodyPr>
            <a:normAutofit/>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09160" y="1901952"/>
            <a:ext cx="3429000" cy="4123944"/>
          </a:xfrm>
        </p:spPr>
        <p:txBody>
          <a:bodyPr>
            <a:normAutofit/>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a:t>
            </a:r>
            <a:endParaRPr lang="en-US"/>
          </a:p>
        </p:txBody>
      </p:sp>
      <p:sp>
        <p:nvSpPr>
          <p:cNvPr id="7" name="Slide Number Placeholder 6"/>
          <p:cNvSpPr>
            <a:spLocks noGrp="1"/>
          </p:cNvSpPr>
          <p:nvPr>
            <p:ph type="sldNum" sz="quarter" idx="12"/>
          </p:nvPr>
        </p:nvSpPr>
        <p:spPr/>
        <p:txBody>
          <a:bodyPr/>
          <a:lstStyle/>
          <a:p>
            <a:pPr>
              <a:defRPr/>
            </a:pPr>
            <a:fld id="{CE49F1E4-4EFC-4DD1-A4F9-AF158D68D7DA}" type="slidenum">
              <a:rPr lang="en-US" smtClean="0"/>
              <a:pPr>
                <a:defRPr/>
              </a:pPr>
              <a:t>‹#›</a:t>
            </a:fld>
            <a:endParaRPr lang="en-US"/>
          </a:p>
        </p:txBody>
      </p:sp>
    </p:spTree>
    <p:extLst>
      <p:ext uri="{BB962C8B-B14F-4D97-AF65-F5344CB8AC3E}">
        <p14:creationId xmlns:p14="http://schemas.microsoft.com/office/powerpoint/2010/main" val="954900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05840" y="1837464"/>
            <a:ext cx="3429000" cy="766588"/>
          </a:xfrm>
        </p:spPr>
        <p:txBody>
          <a:bodyPr anchor="ctr">
            <a:normAutofit/>
          </a:bodyPr>
          <a:lstStyle>
            <a:lvl1pPr marL="0" indent="0">
              <a:spcBef>
                <a:spcPts val="0"/>
              </a:spcBef>
              <a:buNone/>
              <a:defRPr sz="1125" b="0" cap="all" baseline="0"/>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1005840" y="2740735"/>
            <a:ext cx="3429000" cy="3288847"/>
          </a:xfrm>
        </p:spPr>
        <p:txBody>
          <a:bodyPr>
            <a:normAutofit/>
          </a:bodyPr>
          <a:lstStyle>
            <a:lvl1pPr>
              <a:defRPr sz="1013"/>
            </a:lvl1pPr>
            <a:lvl2pPr>
              <a:defRPr sz="900"/>
            </a:lvl2pPr>
            <a:lvl3pPr>
              <a:defRPr sz="788"/>
            </a:lvl3pPr>
            <a:lvl4pPr>
              <a:defRPr sz="675"/>
            </a:lvl4pPr>
            <a:lvl5pPr>
              <a:defRPr sz="675"/>
            </a:lvl5pPr>
            <a:lvl6pPr>
              <a:defRPr sz="675"/>
            </a:lvl6pPr>
            <a:lvl7pPr>
              <a:defRPr sz="675"/>
            </a:lvl7pPr>
            <a:lvl8pPr>
              <a:defRPr sz="675"/>
            </a:lvl8pPr>
            <a:lvl9pPr>
              <a:defRPr sz="6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09160" y="1837464"/>
            <a:ext cx="3429000" cy="766588"/>
          </a:xfrm>
        </p:spPr>
        <p:txBody>
          <a:bodyPr anchor="ctr">
            <a:normAutofit/>
          </a:bodyPr>
          <a:lstStyle>
            <a:lvl1pPr marL="0" indent="0">
              <a:spcBef>
                <a:spcPts val="0"/>
              </a:spcBef>
              <a:buNone/>
              <a:defRPr sz="1125" b="0" cap="all" baseline="0"/>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4709160" y="2740735"/>
            <a:ext cx="3429000" cy="3288847"/>
          </a:xfrm>
        </p:spPr>
        <p:txBody>
          <a:bodyPr>
            <a:normAutofit/>
          </a:bodyPr>
          <a:lstStyle>
            <a:lvl1pPr>
              <a:defRPr sz="1013"/>
            </a:lvl1pPr>
            <a:lvl2pPr>
              <a:defRPr sz="900"/>
            </a:lvl2pPr>
            <a:lvl3pPr>
              <a:defRPr sz="788"/>
            </a:lvl3pPr>
            <a:lvl4pPr>
              <a:defRPr sz="675"/>
            </a:lvl4pPr>
            <a:lvl5pPr>
              <a:defRPr sz="675"/>
            </a:lvl5pPr>
            <a:lvl6pPr>
              <a:defRPr sz="675"/>
            </a:lvl6pPr>
            <a:lvl7pPr>
              <a:defRPr sz="675"/>
            </a:lvl7pPr>
            <a:lvl8pPr>
              <a:defRPr sz="675"/>
            </a:lvl8pPr>
            <a:lvl9pPr>
              <a:defRPr sz="6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vi-VN"/>
              <a:t>DSA</a:t>
            </a:r>
            <a:endParaRPr lang="en-US"/>
          </a:p>
        </p:txBody>
      </p:sp>
      <p:sp>
        <p:nvSpPr>
          <p:cNvPr id="9" name="Slide Number Placeholder 8"/>
          <p:cNvSpPr>
            <a:spLocks noGrp="1"/>
          </p:cNvSpPr>
          <p:nvPr>
            <p:ph type="sldNum" sz="quarter" idx="12"/>
          </p:nvPr>
        </p:nvSpPr>
        <p:spPr/>
        <p:txBody>
          <a:bodyPr/>
          <a:lstStyle/>
          <a:p>
            <a:pPr>
              <a:defRPr/>
            </a:pPr>
            <a:fld id="{039A1D45-4E9D-4F12-8269-E7808DEC6A97}" type="slidenum">
              <a:rPr lang="en-US" smtClean="0"/>
              <a:pPr>
                <a:defRPr/>
              </a:pPr>
              <a:t>‹#›</a:t>
            </a:fld>
            <a:endParaRPr lang="en-US"/>
          </a:p>
        </p:txBody>
      </p:sp>
    </p:spTree>
    <p:extLst>
      <p:ext uri="{BB962C8B-B14F-4D97-AF65-F5344CB8AC3E}">
        <p14:creationId xmlns:p14="http://schemas.microsoft.com/office/powerpoint/2010/main" val="2545710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vi-VN"/>
              <a:t>DSA</a:t>
            </a:r>
            <a:endParaRPr lang="en-US"/>
          </a:p>
        </p:txBody>
      </p:sp>
      <p:sp>
        <p:nvSpPr>
          <p:cNvPr id="5" name="Slide Number Placeholder 4"/>
          <p:cNvSpPr>
            <a:spLocks noGrp="1"/>
          </p:cNvSpPr>
          <p:nvPr>
            <p:ph type="sldNum" sz="quarter" idx="12"/>
          </p:nvPr>
        </p:nvSpPr>
        <p:spPr/>
        <p:txBody>
          <a:bodyPr/>
          <a:lstStyle/>
          <a:p>
            <a:pPr>
              <a:defRPr/>
            </a:pPr>
            <a:fld id="{49EE0E13-7C7D-45F3-8DC6-8905351191FB}" type="slidenum">
              <a:rPr lang="en-US" smtClean="0"/>
              <a:pPr>
                <a:defRPr/>
              </a:pPr>
              <a:t>‹#›</a:t>
            </a:fld>
            <a:endParaRPr lang="en-US"/>
          </a:p>
        </p:txBody>
      </p:sp>
    </p:spTree>
    <p:extLst>
      <p:ext uri="{BB962C8B-B14F-4D97-AF65-F5344CB8AC3E}">
        <p14:creationId xmlns:p14="http://schemas.microsoft.com/office/powerpoint/2010/main" val="3936145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vi-VN"/>
              <a:t>DSA</a:t>
            </a:r>
            <a:endParaRPr lang="en-US"/>
          </a:p>
        </p:txBody>
      </p:sp>
      <p:sp>
        <p:nvSpPr>
          <p:cNvPr id="4" name="Slide Number Placeholder 3"/>
          <p:cNvSpPr>
            <a:spLocks noGrp="1"/>
          </p:cNvSpPr>
          <p:nvPr>
            <p:ph type="sldNum" sz="quarter" idx="12"/>
          </p:nvPr>
        </p:nvSpPr>
        <p:spPr/>
        <p:txBody>
          <a:bodyPr/>
          <a:lstStyle/>
          <a:p>
            <a:pPr>
              <a:defRPr/>
            </a:pPr>
            <a:fld id="{B58606D7-6FE3-4602-B1D8-C024D79633A1}" type="slidenum">
              <a:rPr lang="en-US" smtClean="0"/>
              <a:pPr>
                <a:defRPr/>
              </a:pPr>
              <a:t>‹#›</a:t>
            </a:fld>
            <a:endParaRPr lang="en-US"/>
          </a:p>
        </p:txBody>
      </p:sp>
    </p:spTree>
    <p:extLst>
      <p:ext uri="{BB962C8B-B14F-4D97-AF65-F5344CB8AC3E}">
        <p14:creationId xmlns:p14="http://schemas.microsoft.com/office/powerpoint/2010/main" val="109086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2986" y="2350008"/>
            <a:ext cx="3154680" cy="1993392"/>
          </a:xfrm>
        </p:spPr>
        <p:txBody>
          <a:bodyPr anchor="b">
            <a:normAutofit/>
          </a:bodyPr>
          <a:lstStyle>
            <a:lvl1pPr>
              <a:defRPr sz="1913" b="0"/>
            </a:lvl1pPr>
          </a:lstStyle>
          <a:p>
            <a:r>
              <a:rPr lang="en-US"/>
              <a:t>Click to edit Master title style</a:t>
            </a:r>
            <a:endParaRPr/>
          </a:p>
        </p:txBody>
      </p:sp>
      <p:sp>
        <p:nvSpPr>
          <p:cNvPr id="3" name="Content Placeholder 2"/>
          <p:cNvSpPr>
            <a:spLocks noGrp="1"/>
          </p:cNvSpPr>
          <p:nvPr>
            <p:ph idx="1"/>
          </p:nvPr>
        </p:nvSpPr>
        <p:spPr>
          <a:xfrm>
            <a:off x="342900" y="758952"/>
            <a:ext cx="4972050" cy="5330952"/>
          </a:xfrm>
        </p:spPr>
        <p:txBody>
          <a:bodyPr>
            <a:normAutofit/>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675"/>
              </a:spcBef>
              <a:buNone/>
              <a:defRPr sz="900"/>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a:t>
            </a:r>
            <a:endParaRPr lang="en-US"/>
          </a:p>
        </p:txBody>
      </p:sp>
      <p:sp>
        <p:nvSpPr>
          <p:cNvPr id="7" name="Slide Number Placeholder 6"/>
          <p:cNvSpPr>
            <a:spLocks noGrp="1"/>
          </p:cNvSpPr>
          <p:nvPr>
            <p:ph type="sldNum" sz="quarter" idx="12"/>
          </p:nvPr>
        </p:nvSpPr>
        <p:spPr/>
        <p:txBody>
          <a:bodyPr/>
          <a:lstStyle/>
          <a:p>
            <a:pPr>
              <a:defRPr/>
            </a:pPr>
            <a:fld id="{EC7E62CD-9E06-4035-A685-3587B7E58D68}" type="slidenum">
              <a:rPr lang="en-US" smtClean="0"/>
              <a:pPr>
                <a:defRPr/>
              </a:pPr>
              <a:t>‹#›</a:t>
            </a:fld>
            <a:endParaRPr lang="en-US"/>
          </a:p>
        </p:txBody>
      </p:sp>
    </p:spTree>
    <p:extLst>
      <p:ext uri="{BB962C8B-B14F-4D97-AF65-F5344CB8AC3E}">
        <p14:creationId xmlns:p14="http://schemas.microsoft.com/office/powerpoint/2010/main" val="409833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2380" y="0"/>
            <a:ext cx="9141620" cy="727364"/>
          </a:xfrm>
          <a:prstGeom prst="rect">
            <a:avLst/>
          </a:prstGeom>
          <a:solidFill>
            <a:srgbClr val="3A5B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013" dirty="0"/>
          </a:p>
        </p:txBody>
      </p:sp>
      <p:sp>
        <p:nvSpPr>
          <p:cNvPr id="8" name="Rectangle 7"/>
          <p:cNvSpPr/>
          <p:nvPr/>
        </p:nvSpPr>
        <p:spPr>
          <a:xfrm>
            <a:off x="1" y="6583680"/>
            <a:ext cx="9141620" cy="274320"/>
          </a:xfrm>
          <a:prstGeom prst="rect">
            <a:avLst/>
          </a:prstGeom>
          <a:solidFill>
            <a:srgbClr val="3A5B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013"/>
          </a:p>
        </p:txBody>
      </p:sp>
      <p:sp>
        <p:nvSpPr>
          <p:cNvPr id="2" name="Title 1"/>
          <p:cNvSpPr>
            <a:spLocks noGrp="1"/>
          </p:cNvSpPr>
          <p:nvPr>
            <p:ph type="title"/>
          </p:nvPr>
        </p:nvSpPr>
        <p:spPr>
          <a:xfrm>
            <a:off x="197427" y="0"/>
            <a:ext cx="8749146" cy="727364"/>
          </a:xfrm>
        </p:spPr>
        <p:txBody>
          <a:bodyPr/>
          <a:lstStyle>
            <a:lvl1pPr>
              <a:defRPr b="1">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197427" y="893619"/>
            <a:ext cx="8749146" cy="5527964"/>
          </a:xfrm>
        </p:spPr>
        <p:txBody>
          <a:bodyPr>
            <a:normAutofit/>
          </a:bodyPr>
          <a:lstStyle>
            <a:lvl1pPr>
              <a:defRPr sz="1800"/>
            </a:lvl1pPr>
            <a:lvl2pPr>
              <a:defRPr sz="1500"/>
            </a:lvl2pPr>
            <a:lvl3pPr>
              <a:defRPr sz="15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7746423" y="6601968"/>
            <a:ext cx="720090" cy="237744"/>
          </a:xfrm>
        </p:spPr>
        <p:txBody>
          <a:bodyPr/>
          <a:lstStyle>
            <a:lvl1pPr>
              <a:defRPr sz="750"/>
            </a:lvl1pPr>
          </a:lstStyle>
          <a:p>
            <a:pPr>
              <a:defRPr/>
            </a:pPr>
            <a:endParaRPr lang="en-US" dirty="0"/>
          </a:p>
        </p:txBody>
      </p:sp>
      <p:sp>
        <p:nvSpPr>
          <p:cNvPr id="5" name="Footer Placeholder 4"/>
          <p:cNvSpPr>
            <a:spLocks noGrp="1"/>
          </p:cNvSpPr>
          <p:nvPr>
            <p:ph type="ftr" sz="quarter" idx="11"/>
          </p:nvPr>
        </p:nvSpPr>
        <p:spPr>
          <a:xfrm>
            <a:off x="197427" y="6601968"/>
            <a:ext cx="7548996" cy="237744"/>
          </a:xfrm>
        </p:spPr>
        <p:txBody>
          <a:bodyPr/>
          <a:lstStyle>
            <a:lvl1pPr>
              <a:defRPr sz="750"/>
            </a:lvl1pPr>
          </a:lstStyle>
          <a:p>
            <a:pPr>
              <a:defRPr/>
            </a:pPr>
            <a:r>
              <a:rPr lang="vi-VN"/>
              <a:t>DSA</a:t>
            </a:r>
            <a:endParaRPr lang="en-US" dirty="0"/>
          </a:p>
        </p:txBody>
      </p:sp>
      <p:sp>
        <p:nvSpPr>
          <p:cNvPr id="6" name="Slide Number Placeholder 5"/>
          <p:cNvSpPr>
            <a:spLocks noGrp="1"/>
          </p:cNvSpPr>
          <p:nvPr>
            <p:ph type="sldNum" sz="quarter" idx="12"/>
          </p:nvPr>
        </p:nvSpPr>
        <p:spPr>
          <a:xfrm>
            <a:off x="8466513" y="6601968"/>
            <a:ext cx="480060" cy="237744"/>
          </a:xfrm>
        </p:spPr>
        <p:txBody>
          <a:bodyPr/>
          <a:lstStyle>
            <a:lvl1pPr>
              <a:defRPr sz="750"/>
            </a:lvl1pPr>
          </a:lstStyle>
          <a:p>
            <a:pPr>
              <a:defRPr/>
            </a:pPr>
            <a:fld id="{911E73EA-86F5-468B-9B45-B5D7D819D999}" type="slidenum">
              <a:rPr lang="en-US" smtClean="0"/>
              <a:pPr>
                <a:defRPr/>
              </a:pPr>
              <a:t>‹#›</a:t>
            </a:fld>
            <a:endParaRPr lang="en-US"/>
          </a:p>
        </p:txBody>
      </p:sp>
      <p:pic>
        <p:nvPicPr>
          <p:cNvPr id="10" name="Picture 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216151" y="80531"/>
            <a:ext cx="684376" cy="566305"/>
          </a:xfrm>
          <a:prstGeom prst="rect">
            <a:avLst/>
          </a:prstGeom>
        </p:spPr>
      </p:pic>
      <p:cxnSp>
        <p:nvCxnSpPr>
          <p:cNvPr id="11" name="Straight Connector 10"/>
          <p:cNvCxnSpPr/>
          <p:nvPr userDrawn="1"/>
        </p:nvCxnSpPr>
        <p:spPr>
          <a:xfrm>
            <a:off x="381000" y="1219200"/>
            <a:ext cx="8229600" cy="0"/>
          </a:xfrm>
          <a:prstGeom prst="line">
            <a:avLst/>
          </a:prstGeom>
          <a:ln w="28575">
            <a:solidFill>
              <a:srgbClr val="0070C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5652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2986" y="2350008"/>
            <a:ext cx="3154680" cy="1993392"/>
          </a:xfrm>
        </p:spPr>
        <p:txBody>
          <a:bodyPr anchor="b">
            <a:normAutofit/>
          </a:bodyPr>
          <a:lstStyle>
            <a:lvl1pPr>
              <a:defRPr sz="1913" b="0"/>
            </a:lvl1pPr>
          </a:lstStyle>
          <a:p>
            <a:r>
              <a:rPr lang="en-US"/>
              <a:t>Click to edit Master title style</a:t>
            </a:r>
            <a:endParaRPr/>
          </a:p>
        </p:txBody>
      </p:sp>
      <p:sp>
        <p:nvSpPr>
          <p:cNvPr id="3" name="Picture Placeholder 2"/>
          <p:cNvSpPr>
            <a:spLocks noGrp="1"/>
          </p:cNvSpPr>
          <p:nvPr>
            <p:ph type="pic" idx="1"/>
          </p:nvPr>
        </p:nvSpPr>
        <p:spPr>
          <a:xfrm>
            <a:off x="226314" y="502920"/>
            <a:ext cx="5026914" cy="5843016"/>
          </a:xfrm>
          <a:solidFill>
            <a:schemeClr val="accent1">
              <a:lumMod val="40000"/>
              <a:lumOff val="60000"/>
            </a:schemeClr>
          </a:solidFill>
        </p:spPr>
        <p:txBody>
          <a:bodyPr/>
          <a:lstStyle>
            <a:lvl1pPr marL="0" indent="0" algn="ctr">
              <a:buNone/>
              <a:defRPr sz="1800">
                <a:solidFill>
                  <a:schemeClr val="bg1"/>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675"/>
              </a:spcBef>
              <a:buNone/>
              <a:defRPr sz="900"/>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a:t>
            </a:r>
            <a:endParaRPr lang="en-US"/>
          </a:p>
        </p:txBody>
      </p:sp>
      <p:sp>
        <p:nvSpPr>
          <p:cNvPr id="7" name="Slide Number Placeholder 6"/>
          <p:cNvSpPr>
            <a:spLocks noGrp="1"/>
          </p:cNvSpPr>
          <p:nvPr>
            <p:ph type="sldNum" sz="quarter" idx="12"/>
          </p:nvPr>
        </p:nvSpPr>
        <p:spPr/>
        <p:txBody>
          <a:bodyPr/>
          <a:lstStyle/>
          <a:p>
            <a:pPr>
              <a:defRPr/>
            </a:pPr>
            <a:fld id="{564580E9-0F43-4939-871B-F914C180D1E9}" type="slidenum">
              <a:rPr lang="en-US" smtClean="0"/>
              <a:pPr>
                <a:defRPr/>
              </a:pPr>
              <a:t>‹#›</a:t>
            </a:fld>
            <a:endParaRPr lang="en-US"/>
          </a:p>
        </p:txBody>
      </p:sp>
    </p:spTree>
    <p:extLst>
      <p:ext uri="{BB962C8B-B14F-4D97-AF65-F5344CB8AC3E}">
        <p14:creationId xmlns:p14="http://schemas.microsoft.com/office/powerpoint/2010/main" val="373634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a:t>
            </a:r>
            <a:endParaRPr lang="en-US"/>
          </a:p>
        </p:txBody>
      </p:sp>
      <p:sp>
        <p:nvSpPr>
          <p:cNvPr id="6" name="Slide Number Placeholder 5"/>
          <p:cNvSpPr>
            <a:spLocks noGrp="1"/>
          </p:cNvSpPr>
          <p:nvPr>
            <p:ph type="sldNum" sz="quarter" idx="12"/>
          </p:nvPr>
        </p:nvSpPr>
        <p:spPr/>
        <p:txBody>
          <a:bodyPr/>
          <a:lstStyle/>
          <a:p>
            <a:pPr>
              <a:defRPr/>
            </a:pPr>
            <a:fld id="{5B65188A-4A89-4062-894C-EA07075880DB}" type="slidenum">
              <a:rPr lang="en-US" smtClean="0"/>
              <a:pPr>
                <a:defRPr/>
              </a:pPr>
              <a:t>‹#›</a:t>
            </a:fld>
            <a:endParaRPr lang="en-US"/>
          </a:p>
        </p:txBody>
      </p:sp>
    </p:spTree>
    <p:extLst>
      <p:ext uri="{BB962C8B-B14F-4D97-AF65-F5344CB8AC3E}">
        <p14:creationId xmlns:p14="http://schemas.microsoft.com/office/powerpoint/2010/main" val="314708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638"/>
            <a:ext cx="1971675"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28651" y="274638"/>
            <a:ext cx="5800725"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a:t>
            </a:r>
            <a:endParaRPr lang="en-US"/>
          </a:p>
        </p:txBody>
      </p:sp>
      <p:sp>
        <p:nvSpPr>
          <p:cNvPr id="6" name="Slide Number Placeholder 5"/>
          <p:cNvSpPr>
            <a:spLocks noGrp="1"/>
          </p:cNvSpPr>
          <p:nvPr>
            <p:ph type="sldNum" sz="quarter" idx="12"/>
          </p:nvPr>
        </p:nvSpPr>
        <p:spPr/>
        <p:txBody>
          <a:bodyPr/>
          <a:lstStyle/>
          <a:p>
            <a:pPr>
              <a:defRPr/>
            </a:pPr>
            <a:fld id="{19D08615-8ACB-4419-A0D2-8B4511AB7519}" type="slidenum">
              <a:rPr lang="en-US" smtClean="0"/>
              <a:pPr>
                <a:defRPr/>
              </a:pPr>
              <a:t>‹#›</a:t>
            </a:fld>
            <a:endParaRPr lang="en-US"/>
          </a:p>
        </p:txBody>
      </p:sp>
    </p:spTree>
    <p:extLst>
      <p:ext uri="{BB962C8B-B14F-4D97-AF65-F5344CB8AC3E}">
        <p14:creationId xmlns:p14="http://schemas.microsoft.com/office/powerpoint/2010/main" val="157849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p:cNvSpPr>
            <a:spLocks noChangeArrowheads="1"/>
          </p:cNvSpPr>
          <p:nvPr/>
        </p:nvSpPr>
        <p:spPr bwMode="gray">
          <a:xfrm>
            <a:off x="8004176"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5" name="Rectangle 4"/>
          <p:cNvSpPr>
            <a:spLocks noChangeArrowheads="1"/>
          </p:cNvSpPr>
          <p:nvPr/>
        </p:nvSpPr>
        <p:spPr bwMode="white">
          <a:xfrm>
            <a:off x="0" y="4638677"/>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6" name="Rectangle 5"/>
          <p:cNvSpPr>
            <a:spLocks noChangeArrowheads="1"/>
          </p:cNvSpPr>
          <p:nvPr/>
        </p:nvSpPr>
        <p:spPr bwMode="gray">
          <a:xfrm>
            <a:off x="0" y="2149477"/>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7" name="Freeform 20"/>
          <p:cNvSpPr>
            <a:spLocks/>
          </p:cNvSpPr>
          <p:nvPr/>
        </p:nvSpPr>
        <p:spPr bwMode="gray">
          <a:xfrm>
            <a:off x="-9525" y="2138363"/>
            <a:ext cx="8015288" cy="227171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11" name="Text Box 14"/>
          <p:cNvSpPr txBox="1">
            <a:spLocks noChangeArrowheads="1"/>
          </p:cNvSpPr>
          <p:nvPr userDrawn="1"/>
        </p:nvSpPr>
        <p:spPr bwMode="auto">
          <a:xfrm>
            <a:off x="1143000" y="228602"/>
            <a:ext cx="670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chemeClr val="tx2"/>
                </a:solidFill>
                <a:latin typeface="Tahoma" panose="020B0604030504040204" pitchFamily="34" charset="0"/>
                <a:cs typeface="Tahoma" panose="020B0604030504040204" pitchFamily="34" charset="0"/>
              </a:rPr>
              <a:t>Tr</a:t>
            </a:r>
            <a:r>
              <a:rPr lang="vi-VN" altLang="en-US" sz="1200">
                <a:solidFill>
                  <a:schemeClr val="tx2"/>
                </a:solidFill>
                <a:latin typeface="Tahoma" panose="020B0604030504040204" pitchFamily="34" charset="0"/>
                <a:cs typeface="Tahoma" panose="020B0604030504040204" pitchFamily="34" charset="0"/>
              </a:rPr>
              <a:t>ườ</a:t>
            </a:r>
            <a:r>
              <a:rPr lang="en-US" altLang="en-US" sz="1200">
                <a:solidFill>
                  <a:schemeClr val="tx2"/>
                </a:solidFill>
                <a:latin typeface="Tahoma" panose="020B0604030504040204" pitchFamily="34" charset="0"/>
                <a:cs typeface="Tahoma" panose="020B0604030504040204" pitchFamily="34" charset="0"/>
              </a:rPr>
              <a:t>ng Đại học Khoa học Tự nhiên</a:t>
            </a:r>
          </a:p>
          <a:p>
            <a:pPr eaLnBrk="1" hangingPunct="1">
              <a:defRPr/>
            </a:pPr>
            <a:r>
              <a:rPr lang="en-US" altLang="en-US" sz="1200">
                <a:solidFill>
                  <a:schemeClr val="tx2"/>
                </a:solidFill>
                <a:latin typeface="Tahoma" panose="020B0604030504040204" pitchFamily="34" charset="0"/>
                <a:cs typeface="Tahoma" panose="020B0604030504040204" pitchFamily="34" charset="0"/>
              </a:rPr>
              <a:t>Khoa Công nghệ thông tin</a:t>
            </a:r>
          </a:p>
          <a:p>
            <a:pPr eaLnBrk="1" hangingPunct="1">
              <a:defRPr/>
            </a:pPr>
            <a:r>
              <a:rPr lang="en-US" altLang="en-US" sz="1200">
                <a:solidFill>
                  <a:schemeClr val="tx2"/>
                </a:solidFill>
                <a:latin typeface="Tahoma" panose="020B0604030504040204" pitchFamily="34" charset="0"/>
                <a:cs typeface="Tahoma" panose="020B0604030504040204" pitchFamily="34" charset="0"/>
              </a:rPr>
              <a:t>Bộ môn Tin học c</a:t>
            </a:r>
            <a:r>
              <a:rPr lang="vi-VN" altLang="en-US" sz="1200">
                <a:solidFill>
                  <a:schemeClr val="tx2"/>
                </a:solidFill>
                <a:latin typeface="Tahoma" panose="020B0604030504040204" pitchFamily="34" charset="0"/>
                <a:cs typeface="Tahoma" panose="020B0604030504040204" pitchFamily="34" charset="0"/>
              </a:rPr>
              <a:t>ơ</a:t>
            </a:r>
            <a:r>
              <a:rPr lang="en-US" altLang="en-US" sz="1200">
                <a:solidFill>
                  <a:schemeClr val="tx2"/>
                </a:solidFill>
                <a:latin typeface="Tahoma" panose="020B0604030504040204" pitchFamily="34" charset="0"/>
                <a:cs typeface="Tahoma" panose="020B0604030504040204" pitchFamily="34" charset="0"/>
              </a:rPr>
              <a:t> s</a:t>
            </a:r>
            <a:r>
              <a:rPr lang="vi-VN" altLang="en-US" sz="1200">
                <a:solidFill>
                  <a:schemeClr val="tx2"/>
                </a:solidFill>
                <a:latin typeface="Tahoma" panose="020B0604030504040204" pitchFamily="34" charset="0"/>
                <a:cs typeface="Tahoma" panose="020B0604030504040204" pitchFamily="34" charset="0"/>
              </a:rPr>
              <a:t>ở</a:t>
            </a:r>
            <a:r>
              <a:rPr lang="en-US" altLang="en-US" sz="1200">
                <a:solidFill>
                  <a:schemeClr val="tx2"/>
                </a:solidFill>
                <a:latin typeface="Tahoma" panose="020B0604030504040204" pitchFamily="34" charset="0"/>
                <a:cs typeface="Tahoma" panose="020B0604030504040204" pitchFamily="34" charset="0"/>
              </a:rPr>
              <a:t> </a:t>
            </a:r>
          </a:p>
        </p:txBody>
      </p:sp>
      <p:sp>
        <p:nvSpPr>
          <p:cNvPr id="12" name="AutoShape 113" descr="gdd01"/>
          <p:cNvSpPr>
            <a:spLocks noChangeArrowheads="1"/>
          </p:cNvSpPr>
          <p:nvPr userDrawn="1"/>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3" name="AutoShape 114" descr="gdd04"/>
          <p:cNvSpPr>
            <a:spLocks noChangeArrowheads="1"/>
          </p:cNvSpPr>
          <p:nvPr userDrawn="1"/>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4" name="AutoShape 115" descr="gdd03"/>
          <p:cNvSpPr>
            <a:spLocks noChangeArrowheads="1"/>
          </p:cNvSpPr>
          <p:nvPr userDrawn="1"/>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109DA01E-8EF6-4D2E-83C1-F44FD385F4CB}"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16" name="Rectangle 3"/>
          <p:cNvSpPr txBox="1">
            <a:spLocks noChangeArrowheads="1"/>
          </p:cNvSpPr>
          <p:nvPr userDrawn="1"/>
        </p:nvSpPr>
        <p:spPr bwMode="white">
          <a:xfrm>
            <a:off x="3505200" y="1600200"/>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Clr>
                <a:schemeClr val="hlink"/>
              </a:buClr>
              <a:buFont typeface="Wingdings" panose="05000000000000000000" pitchFamily="2" charset="2"/>
              <a:buNone/>
              <a:defRPr/>
            </a:pPr>
            <a:r>
              <a:rPr lang="en-US" altLang="en-US" sz="1200">
                <a:latin typeface="Verdana" panose="020B0604030504040204" pitchFamily="34" charset="0"/>
              </a:rPr>
              <a:t>Đặng Bình Ph</a:t>
            </a:r>
            <a:r>
              <a:rPr lang="vi-VN" altLang="en-US" sz="1200">
                <a:latin typeface="Verdana" panose="020B0604030504040204" pitchFamily="34" charset="0"/>
              </a:rPr>
              <a:t>ươ</a:t>
            </a:r>
            <a:r>
              <a:rPr lang="en-US" altLang="en-US" sz="1200">
                <a:latin typeface="Verdana" panose="020B0604030504040204" pitchFamily="34" charset="0"/>
              </a:rPr>
              <a:t>ng</a:t>
            </a:r>
          </a:p>
          <a:p>
            <a:pPr algn="r" eaLnBrk="1" hangingPunct="1">
              <a:spcBef>
                <a:spcPct val="20000"/>
              </a:spcBef>
              <a:buClr>
                <a:schemeClr val="hlink"/>
              </a:buClr>
              <a:buFont typeface="Wingdings" panose="05000000000000000000" pitchFamily="2" charset="2"/>
              <a:buNone/>
              <a:defRPr/>
            </a:pPr>
            <a:r>
              <a:rPr lang="en-US" altLang="en-US" sz="900">
                <a:latin typeface="Verdana" panose="020B0604030504040204" pitchFamily="34" charset="0"/>
              </a:rPr>
              <a:t>dbphuong@fit.hcmuns.edu.vn</a:t>
            </a:r>
          </a:p>
        </p:txBody>
      </p:sp>
      <p:sp>
        <p:nvSpPr>
          <p:cNvPr id="17" name="Rounded Rectangle 16"/>
          <p:cNvSpPr/>
          <p:nvPr userDrawn="1"/>
        </p:nvSpPr>
        <p:spPr>
          <a:xfrm>
            <a:off x="304801" y="152400"/>
            <a:ext cx="708025" cy="990600"/>
          </a:xfrm>
          <a:prstGeom prst="roundRect">
            <a:avLst/>
          </a:prstGeom>
          <a:blipFill>
            <a:blip r:embed="rId5"/>
            <a:stretch>
              <a:fillRect/>
            </a:stretch>
          </a:blip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sz="1350"/>
          </a:p>
        </p:txBody>
      </p:sp>
      <p:sp>
        <p:nvSpPr>
          <p:cNvPr id="3074" name="Rectangle 2"/>
          <p:cNvSpPr>
            <a:spLocks noGrp="1" noChangeArrowheads="1"/>
          </p:cNvSpPr>
          <p:nvPr>
            <p:ph type="ctrTitle"/>
          </p:nvPr>
        </p:nvSpPr>
        <p:spPr bwMode="gray">
          <a:xfrm>
            <a:off x="1143000" y="1143000"/>
            <a:ext cx="6705600" cy="533400"/>
          </a:xfrm>
        </p:spPr>
        <p:txBody>
          <a:bodyPr/>
          <a:lstStyle>
            <a:lvl1pPr algn="r">
              <a:defRPr sz="2700" b="1">
                <a:solidFill>
                  <a:schemeClr val="tx2"/>
                </a:solidFill>
              </a:defRPr>
            </a:lvl1pPr>
          </a:lstStyle>
          <a:p>
            <a:r>
              <a:rPr lang="en-US"/>
              <a:t>Click to edit Master title style</a:t>
            </a:r>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500">
                <a:solidFill>
                  <a:schemeClr val="bg1"/>
                </a:solidFill>
              </a:defRPr>
            </a:lvl1pPr>
          </a:lstStyle>
          <a:p>
            <a:r>
              <a:rPr lang="en-US"/>
              <a:t>Click to edit Master subtitle style</a:t>
            </a:r>
          </a:p>
        </p:txBody>
      </p:sp>
      <p:sp>
        <p:nvSpPr>
          <p:cNvPr id="18" name="Rectangle 4"/>
          <p:cNvSpPr>
            <a:spLocks noGrp="1" noChangeArrowheads="1"/>
          </p:cNvSpPr>
          <p:nvPr>
            <p:ph type="dt" sz="half" idx="10"/>
          </p:nvPr>
        </p:nvSpPr>
        <p:spPr>
          <a:xfrm>
            <a:off x="3352800" y="6553200"/>
            <a:ext cx="2133600" cy="152400"/>
          </a:xfrm>
        </p:spPr>
        <p:txBody>
          <a:bodyPr/>
          <a:lstStyle>
            <a:lvl1pPr algn="r">
              <a:defRPr sz="750">
                <a:solidFill>
                  <a:schemeClr val="tx2"/>
                </a:solidFill>
                <a:latin typeface="+mn-lt"/>
              </a:defRPr>
            </a:lvl1pPr>
          </a:lstStyle>
          <a:p>
            <a:pPr>
              <a:defRPr/>
            </a:pPr>
            <a:endParaRPr lang="en-US"/>
          </a:p>
        </p:txBody>
      </p:sp>
      <p:sp>
        <p:nvSpPr>
          <p:cNvPr id="19" name="Rectangle 5"/>
          <p:cNvSpPr>
            <a:spLocks noGrp="1" noChangeArrowheads="1"/>
          </p:cNvSpPr>
          <p:nvPr>
            <p:ph type="ftr" sz="quarter" idx="11"/>
          </p:nvPr>
        </p:nvSpPr>
        <p:spPr>
          <a:xfrm>
            <a:off x="304800" y="6477000"/>
            <a:ext cx="2590800" cy="228600"/>
          </a:xfrm>
        </p:spPr>
        <p:txBody>
          <a:bodyPr/>
          <a:lstStyle>
            <a:lvl1pPr algn="ctr">
              <a:defRPr sz="900">
                <a:solidFill>
                  <a:schemeClr val="tx2"/>
                </a:solidFill>
                <a:latin typeface="Arial" charset="0"/>
              </a:defRPr>
            </a:lvl1pPr>
          </a:lstStyle>
          <a:p>
            <a:pPr>
              <a:defRPr/>
            </a:pPr>
            <a:r>
              <a:rPr lang="vi-VN"/>
              <a:t>DSA</a:t>
            </a:r>
            <a:endParaRPr lang="en-US"/>
          </a:p>
        </p:txBody>
      </p:sp>
    </p:spTree>
    <p:extLst>
      <p:ext uri="{BB962C8B-B14F-4D97-AF65-F5344CB8AC3E}">
        <p14:creationId xmlns:p14="http://schemas.microsoft.com/office/powerpoint/2010/main" val="123047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82902EDD-86C2-4700-BCCB-15041B65E729}"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2"/>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r>
              <a:rPr lang="vi-VN"/>
              <a:t>DSA</a:t>
            </a:r>
            <a:endParaRPr lang="en-US"/>
          </a:p>
        </p:txBody>
      </p:sp>
    </p:spTree>
    <p:extLst>
      <p:ext uri="{BB962C8B-B14F-4D97-AF65-F5344CB8AC3E}">
        <p14:creationId xmlns:p14="http://schemas.microsoft.com/office/powerpoint/2010/main" val="171694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pic>
        <p:nvPicPr>
          <p:cNvPr id="4"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43776" y="304802"/>
            <a:ext cx="1300163"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381000" y="1219200"/>
            <a:ext cx="8229600" cy="0"/>
          </a:xfrm>
          <a:prstGeom prst="line">
            <a:avLst/>
          </a:prstGeom>
          <a:ln w="28575">
            <a:solidFill>
              <a:srgbClr val="0070C0"/>
            </a:solidFill>
          </a:ln>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idx="1"/>
          </p:nvPr>
        </p:nvSpPr>
        <p:spPr>
          <a:xfrm>
            <a:off x="381000" y="1421879"/>
            <a:ext cx="8153400" cy="5029200"/>
          </a:xfrm>
        </p:spPr>
        <p:txBody>
          <a:bodyPr/>
          <a:lstStyle>
            <a:lvl1pPr marL="274320" indent="-212598">
              <a:buClr>
                <a:schemeClr val="accent5">
                  <a:lumMod val="75000"/>
                </a:schemeClr>
              </a:buClr>
              <a:buFont typeface="Wingdings" panose="05000000000000000000" pitchFamily="2" charset="2"/>
              <a:buChar char="Ø"/>
              <a:defRPr sz="2100">
                <a:solidFill>
                  <a:schemeClr val="tx1"/>
                </a:solidFill>
                <a:latin typeface="Times New Roman" panose="02020603050405020304" pitchFamily="18" charset="0"/>
                <a:cs typeface="Times New Roman" panose="02020603050405020304" pitchFamily="18" charset="0"/>
              </a:defRPr>
            </a:lvl1pPr>
            <a:lvl2pPr marL="480060" indent="-178308">
              <a:buClr>
                <a:schemeClr val="accent5">
                  <a:lumMod val="75000"/>
                </a:schemeClr>
              </a:buClr>
              <a:buFont typeface="Courier New" panose="02070309020205020404" pitchFamily="49" charset="0"/>
              <a:buChar char="o"/>
              <a:defRPr sz="1950">
                <a:solidFill>
                  <a:schemeClr val="tx1"/>
                </a:solidFill>
                <a:latin typeface="Times New Roman" panose="02020603050405020304" pitchFamily="18" charset="0"/>
                <a:cs typeface="Times New Roman" panose="02020603050405020304" pitchFamily="18" charset="0"/>
              </a:defRPr>
            </a:lvl2pPr>
            <a:lvl3pPr marL="665226" indent="-171450">
              <a:buClr>
                <a:schemeClr val="accent5">
                  <a:lumMod val="75000"/>
                </a:schemeClr>
              </a:buClr>
              <a:buFont typeface="Wingdings" panose="05000000000000000000" pitchFamily="2" charset="2"/>
              <a:buChar char="§"/>
              <a:defRPr sz="1800">
                <a:latin typeface="Times New Roman" panose="02020603050405020304" pitchFamily="18" charset="0"/>
                <a:cs typeface="Times New Roman" panose="02020603050405020304" pitchFamily="18" charset="0"/>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itle 19"/>
          <p:cNvSpPr>
            <a:spLocks noGrp="1"/>
          </p:cNvSpPr>
          <p:nvPr>
            <p:ph type="title"/>
          </p:nvPr>
        </p:nvSpPr>
        <p:spPr>
          <a:xfrm>
            <a:off x="381000" y="402846"/>
            <a:ext cx="8458200" cy="960605"/>
          </a:xfrm>
        </p:spPr>
        <p:txBody>
          <a:bodyPr>
            <a:noAutofit/>
          </a:bodyPr>
          <a:lstStyle>
            <a:lvl1pPr>
              <a:defRPr sz="3000">
                <a:solidFill>
                  <a:schemeClr val="accent5">
                    <a:lumMod val="75000"/>
                  </a:schemeClr>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7" name="Footer Placeholder 17"/>
          <p:cNvSpPr>
            <a:spLocks noGrp="1"/>
          </p:cNvSpPr>
          <p:nvPr>
            <p:ph type="ftr" sz="quarter" idx="11"/>
          </p:nvPr>
        </p:nvSpPr>
        <p:spPr>
          <a:xfrm>
            <a:off x="5895975" y="6378575"/>
            <a:ext cx="2895600" cy="476250"/>
          </a:xfrm>
        </p:spPr>
        <p:txBody>
          <a:bodyPr/>
          <a:lstStyle>
            <a:lvl1pPr>
              <a:defRPr sz="975">
                <a:latin typeface="Tahoma (Body)"/>
              </a:defRPr>
            </a:lvl1pPr>
          </a:lstStyle>
          <a:p>
            <a:pPr>
              <a:defRPr/>
            </a:pPr>
            <a:r>
              <a:rPr lang="vi-VN"/>
              <a:t>DSA</a:t>
            </a:r>
            <a:endParaRPr lang="en-US" dirty="0"/>
          </a:p>
        </p:txBody>
      </p:sp>
      <p:sp>
        <p:nvSpPr>
          <p:cNvPr id="8" name="Slide Number Placeholder 18"/>
          <p:cNvSpPr>
            <a:spLocks noGrp="1"/>
          </p:cNvSpPr>
          <p:nvPr>
            <p:ph type="sldNum" sz="quarter" idx="12"/>
          </p:nvPr>
        </p:nvSpPr>
        <p:spPr>
          <a:xfrm>
            <a:off x="8643938" y="6378575"/>
            <a:ext cx="457200" cy="476250"/>
          </a:xfrm>
        </p:spPr>
        <p:txBody>
          <a:bodyPr/>
          <a:lstStyle>
            <a:lvl1pPr>
              <a:defRPr sz="1125"/>
            </a:lvl1pPr>
          </a:lstStyle>
          <a:p>
            <a:pPr>
              <a:defRPr/>
            </a:pPr>
            <a:fld id="{911E73EA-86F5-468B-9B45-B5D7D819D999}" type="slidenum">
              <a:rPr lang="en-US"/>
              <a:pPr>
                <a:defRPr/>
              </a:pPr>
              <a:t>‹#›</a:t>
            </a:fld>
            <a:endParaRPr lang="en-US"/>
          </a:p>
        </p:txBody>
      </p:sp>
    </p:spTree>
    <p:extLst>
      <p:ext uri="{BB962C8B-B14F-4D97-AF65-F5344CB8AC3E}">
        <p14:creationId xmlns:p14="http://schemas.microsoft.com/office/powerpoint/2010/main" val="30972120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B92D361E-3F48-4DC8-A555-D857ACF3DF26}"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2"/>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r>
              <a:rPr lang="vi-VN"/>
              <a:t>DSA</a:t>
            </a:r>
            <a:endParaRPr lang="vi-VN" dirty="0"/>
          </a:p>
        </p:txBody>
      </p:sp>
    </p:spTree>
    <p:extLst>
      <p:ext uri="{BB962C8B-B14F-4D97-AF65-F5344CB8AC3E}">
        <p14:creationId xmlns:p14="http://schemas.microsoft.com/office/powerpoint/2010/main" val="155385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49924" y="79375"/>
            <a:ext cx="8109438" cy="609600"/>
          </a:xfrm>
        </p:spPr>
        <p:txBody>
          <a:bodyPr/>
          <a:lstStyle/>
          <a:p>
            <a:r>
              <a:rPr lang="en-US"/>
              <a:t>Click to edit Master title style</a:t>
            </a:r>
          </a:p>
        </p:txBody>
      </p:sp>
      <p:sp>
        <p:nvSpPr>
          <p:cNvPr id="3" name="Text Placeholder 2"/>
          <p:cNvSpPr>
            <a:spLocks noGrp="1"/>
          </p:cNvSpPr>
          <p:nvPr>
            <p:ph type="body" sz="half" idx="1"/>
          </p:nvPr>
        </p:nvSpPr>
        <p:spPr>
          <a:xfrm>
            <a:off x="915867" y="981075"/>
            <a:ext cx="3884734" cy="5543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41278" y="981075"/>
            <a:ext cx="3884735" cy="5543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62156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pic>
        <p:nvPicPr>
          <p:cNvPr id="4"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43776" y="304802"/>
            <a:ext cx="1300163"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381000" y="1219200"/>
            <a:ext cx="8229600" cy="0"/>
          </a:xfrm>
          <a:prstGeom prst="line">
            <a:avLst/>
          </a:prstGeom>
          <a:ln w="28575">
            <a:solidFill>
              <a:srgbClr val="0070C0"/>
            </a:solidFill>
          </a:ln>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idx="1"/>
          </p:nvPr>
        </p:nvSpPr>
        <p:spPr>
          <a:xfrm>
            <a:off x="381000" y="1421879"/>
            <a:ext cx="8153400" cy="5029200"/>
          </a:xfrm>
        </p:spPr>
        <p:txBody>
          <a:bodyPr/>
          <a:lstStyle>
            <a:lvl1pPr marL="274320" indent="-212598">
              <a:buClr>
                <a:schemeClr val="accent5">
                  <a:lumMod val="75000"/>
                </a:schemeClr>
              </a:buClr>
              <a:buFont typeface="Wingdings" panose="05000000000000000000" pitchFamily="2" charset="2"/>
              <a:buChar char="Ø"/>
              <a:defRPr sz="2100">
                <a:solidFill>
                  <a:schemeClr val="tx1"/>
                </a:solidFill>
                <a:latin typeface="Times New Roman" panose="02020603050405020304" pitchFamily="18" charset="0"/>
                <a:cs typeface="Times New Roman" panose="02020603050405020304" pitchFamily="18" charset="0"/>
              </a:defRPr>
            </a:lvl1pPr>
            <a:lvl2pPr marL="480060" indent="-178308">
              <a:buClr>
                <a:schemeClr val="accent5">
                  <a:lumMod val="75000"/>
                </a:schemeClr>
              </a:buClr>
              <a:buFont typeface="Courier New" panose="02070309020205020404" pitchFamily="49" charset="0"/>
              <a:buChar char="o"/>
              <a:defRPr sz="1950">
                <a:solidFill>
                  <a:schemeClr val="tx1"/>
                </a:solidFill>
                <a:latin typeface="Times New Roman" panose="02020603050405020304" pitchFamily="18" charset="0"/>
                <a:cs typeface="Times New Roman" panose="02020603050405020304" pitchFamily="18" charset="0"/>
              </a:defRPr>
            </a:lvl2pPr>
            <a:lvl3pPr marL="665226" indent="-171450">
              <a:buClr>
                <a:schemeClr val="accent5">
                  <a:lumMod val="75000"/>
                </a:schemeClr>
              </a:buClr>
              <a:buFont typeface="Wingdings" panose="05000000000000000000" pitchFamily="2" charset="2"/>
              <a:buChar char="§"/>
              <a:defRPr sz="1800">
                <a:latin typeface="Times New Roman" panose="02020603050405020304" pitchFamily="18" charset="0"/>
                <a:cs typeface="Times New Roman" panose="02020603050405020304" pitchFamily="18" charset="0"/>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itle 19"/>
          <p:cNvSpPr>
            <a:spLocks noGrp="1"/>
          </p:cNvSpPr>
          <p:nvPr>
            <p:ph type="title"/>
          </p:nvPr>
        </p:nvSpPr>
        <p:spPr>
          <a:xfrm>
            <a:off x="381000" y="402846"/>
            <a:ext cx="8458200" cy="960605"/>
          </a:xfrm>
        </p:spPr>
        <p:txBody>
          <a:bodyPr>
            <a:noAutofit/>
          </a:bodyPr>
          <a:lstStyle>
            <a:lvl1pPr>
              <a:defRPr sz="3000">
                <a:solidFill>
                  <a:schemeClr val="accent5">
                    <a:lumMod val="75000"/>
                  </a:schemeClr>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6" name="Date Placeholder 16"/>
          <p:cNvSpPr>
            <a:spLocks noGrp="1"/>
          </p:cNvSpPr>
          <p:nvPr>
            <p:ph type="dt" sz="half" idx="10"/>
          </p:nvPr>
        </p:nvSpPr>
        <p:spPr/>
        <p:txBody>
          <a:bodyPr/>
          <a:lstStyle>
            <a:lvl1pPr>
              <a:defRPr/>
            </a:lvl1pPr>
          </a:lstStyle>
          <a:p>
            <a:pPr>
              <a:defRPr/>
            </a:pPr>
            <a:endParaRPr lang="en-US"/>
          </a:p>
        </p:txBody>
      </p:sp>
      <p:sp>
        <p:nvSpPr>
          <p:cNvPr id="7" name="Footer Placeholder 17"/>
          <p:cNvSpPr>
            <a:spLocks noGrp="1"/>
          </p:cNvSpPr>
          <p:nvPr>
            <p:ph type="ftr" sz="quarter" idx="11"/>
          </p:nvPr>
        </p:nvSpPr>
        <p:spPr>
          <a:xfrm>
            <a:off x="5895975" y="6378575"/>
            <a:ext cx="2895600" cy="476250"/>
          </a:xfrm>
        </p:spPr>
        <p:txBody>
          <a:bodyPr/>
          <a:lstStyle>
            <a:lvl1pPr>
              <a:defRPr sz="975"/>
            </a:lvl1pPr>
          </a:lstStyle>
          <a:p>
            <a:pPr>
              <a:defRPr/>
            </a:pPr>
            <a:r>
              <a:rPr lang="vi-VN"/>
              <a:t>DSA</a:t>
            </a:r>
            <a:endParaRPr lang="en-US" dirty="0"/>
          </a:p>
        </p:txBody>
      </p:sp>
      <p:sp>
        <p:nvSpPr>
          <p:cNvPr id="8" name="Slide Number Placeholder 18"/>
          <p:cNvSpPr>
            <a:spLocks noGrp="1"/>
          </p:cNvSpPr>
          <p:nvPr>
            <p:ph type="sldNum" sz="quarter" idx="12"/>
          </p:nvPr>
        </p:nvSpPr>
        <p:spPr>
          <a:xfrm>
            <a:off x="8643938" y="6378575"/>
            <a:ext cx="457200" cy="476250"/>
          </a:xfrm>
        </p:spPr>
        <p:txBody>
          <a:bodyPr/>
          <a:lstStyle>
            <a:lvl1pPr>
              <a:defRPr sz="1125"/>
            </a:lvl1pPr>
          </a:lstStyle>
          <a:p>
            <a:pPr>
              <a:defRPr/>
            </a:pPr>
            <a:fld id="{911E73EA-86F5-468B-9B45-B5D7D819D999}" type="slidenum">
              <a:rPr lang="en-US"/>
              <a:pPr>
                <a:defRPr/>
              </a:pPr>
              <a:t>‹#›</a:t>
            </a:fld>
            <a:endParaRPr lang="en-US"/>
          </a:p>
        </p:txBody>
      </p:sp>
    </p:spTree>
    <p:extLst>
      <p:ext uri="{BB962C8B-B14F-4D97-AF65-F5344CB8AC3E}">
        <p14:creationId xmlns:p14="http://schemas.microsoft.com/office/powerpoint/2010/main" val="16177247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B92D361E-3F48-4DC8-A555-D857ACF3DF26}"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2"/>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r>
              <a:rPr lang="vi-VN"/>
              <a:t>DSA</a:t>
            </a:r>
            <a:endParaRPr lang="en-US"/>
          </a:p>
        </p:txBody>
      </p:sp>
    </p:spTree>
    <p:extLst>
      <p:ext uri="{BB962C8B-B14F-4D97-AF65-F5344CB8AC3E}">
        <p14:creationId xmlns:p14="http://schemas.microsoft.com/office/powerpoint/2010/main" val="355492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0" y="2130552"/>
            <a:ext cx="7200900" cy="2359152"/>
          </a:xfrm>
        </p:spPr>
        <p:txBody>
          <a:bodyPr anchor="b">
            <a:normAutofit/>
          </a:bodyPr>
          <a:lstStyle>
            <a:lvl1pPr algn="ctr">
              <a:defRPr sz="3038" b="0"/>
            </a:lvl1pPr>
          </a:lstStyle>
          <a:p>
            <a:r>
              <a:rPr lang="en-US"/>
              <a:t>Click to edit Master title style</a:t>
            </a:r>
            <a:endParaRPr/>
          </a:p>
        </p:txBody>
      </p:sp>
      <p:sp>
        <p:nvSpPr>
          <p:cNvPr id="3" name="Text Placeholder 2"/>
          <p:cNvSpPr>
            <a:spLocks noGrp="1"/>
          </p:cNvSpPr>
          <p:nvPr>
            <p:ph type="body" idx="1"/>
          </p:nvPr>
        </p:nvSpPr>
        <p:spPr>
          <a:xfrm>
            <a:off x="971550" y="4572000"/>
            <a:ext cx="7200900" cy="841248"/>
          </a:xfrm>
        </p:spPr>
        <p:txBody>
          <a:bodyPr anchor="t"/>
          <a:lstStyle>
            <a:lvl1pPr marL="0" indent="0" algn="ctr">
              <a:spcBef>
                <a:spcPts val="0"/>
              </a:spcBef>
              <a:buNone/>
              <a:defRPr sz="1125" cap="all" baseline="0">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a:t>
            </a:r>
            <a:endParaRPr lang="en-US"/>
          </a:p>
        </p:txBody>
      </p:sp>
      <p:sp>
        <p:nvSpPr>
          <p:cNvPr id="6" name="Slide Number Placeholder 5"/>
          <p:cNvSpPr>
            <a:spLocks noGrp="1"/>
          </p:cNvSpPr>
          <p:nvPr>
            <p:ph type="sldNum" sz="quarter" idx="12"/>
          </p:nvPr>
        </p:nvSpPr>
        <p:spPr/>
        <p:txBody>
          <a:bodyPr/>
          <a:lstStyle/>
          <a:p>
            <a:pPr>
              <a:defRPr/>
            </a:pPr>
            <a:fld id="{BBF75A46-EE27-4FDE-A304-930C34878C85}" type="slidenum">
              <a:rPr lang="en-US" smtClean="0"/>
              <a:pPr>
                <a:defRPr/>
              </a:pPr>
              <a:t>‹#›</a:t>
            </a:fld>
            <a:endParaRPr lang="en-US"/>
          </a:p>
        </p:txBody>
      </p:sp>
    </p:spTree>
    <p:extLst>
      <p:ext uri="{BB962C8B-B14F-4D97-AF65-F5344CB8AC3E}">
        <p14:creationId xmlns:p14="http://schemas.microsoft.com/office/powerpoint/2010/main" val="3829296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Rectangle 3"/>
          <p:cNvSpPr>
            <a:spLocks noChangeArrowheads="1"/>
          </p:cNvSpPr>
          <p:nvPr/>
        </p:nvSpPr>
        <p:spPr bwMode="gray">
          <a:xfrm>
            <a:off x="8004176"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5" name="Rectangle 4"/>
          <p:cNvSpPr>
            <a:spLocks noChangeArrowheads="1"/>
          </p:cNvSpPr>
          <p:nvPr/>
        </p:nvSpPr>
        <p:spPr bwMode="white">
          <a:xfrm>
            <a:off x="0" y="4638677"/>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6" name="Rectangle 5"/>
          <p:cNvSpPr>
            <a:spLocks noChangeArrowheads="1"/>
          </p:cNvSpPr>
          <p:nvPr/>
        </p:nvSpPr>
        <p:spPr bwMode="gray">
          <a:xfrm>
            <a:off x="0" y="2149477"/>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7" name="Freeform 20"/>
          <p:cNvSpPr>
            <a:spLocks/>
          </p:cNvSpPr>
          <p:nvPr/>
        </p:nvSpPr>
        <p:spPr bwMode="gray">
          <a:xfrm>
            <a:off x="-9525" y="2138363"/>
            <a:ext cx="8015288" cy="227171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11" name="Text Box 14"/>
          <p:cNvSpPr txBox="1">
            <a:spLocks noChangeArrowheads="1"/>
          </p:cNvSpPr>
          <p:nvPr userDrawn="1"/>
        </p:nvSpPr>
        <p:spPr bwMode="auto">
          <a:xfrm>
            <a:off x="1143000" y="228602"/>
            <a:ext cx="670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chemeClr val="tx2"/>
                </a:solidFill>
                <a:latin typeface="Tahoma" panose="020B0604030504040204" pitchFamily="34" charset="0"/>
                <a:cs typeface="Tahoma" panose="020B0604030504040204" pitchFamily="34" charset="0"/>
              </a:rPr>
              <a:t>Tr</a:t>
            </a:r>
            <a:r>
              <a:rPr lang="vi-VN" altLang="en-US" sz="1200">
                <a:solidFill>
                  <a:schemeClr val="tx2"/>
                </a:solidFill>
                <a:latin typeface="Tahoma" panose="020B0604030504040204" pitchFamily="34" charset="0"/>
                <a:cs typeface="Tahoma" panose="020B0604030504040204" pitchFamily="34" charset="0"/>
              </a:rPr>
              <a:t>ườ</a:t>
            </a:r>
            <a:r>
              <a:rPr lang="en-US" altLang="en-US" sz="1200">
                <a:solidFill>
                  <a:schemeClr val="tx2"/>
                </a:solidFill>
                <a:latin typeface="Tahoma" panose="020B0604030504040204" pitchFamily="34" charset="0"/>
                <a:cs typeface="Tahoma" panose="020B0604030504040204" pitchFamily="34" charset="0"/>
              </a:rPr>
              <a:t>ng Đại học Khoa học Tự nhiên</a:t>
            </a:r>
          </a:p>
          <a:p>
            <a:pPr eaLnBrk="1" hangingPunct="1">
              <a:defRPr/>
            </a:pPr>
            <a:r>
              <a:rPr lang="en-US" altLang="en-US" sz="1200">
                <a:solidFill>
                  <a:schemeClr val="tx2"/>
                </a:solidFill>
                <a:latin typeface="Tahoma" panose="020B0604030504040204" pitchFamily="34" charset="0"/>
                <a:cs typeface="Tahoma" panose="020B0604030504040204" pitchFamily="34" charset="0"/>
              </a:rPr>
              <a:t>Khoa Công nghệ thông tin</a:t>
            </a:r>
          </a:p>
          <a:p>
            <a:pPr eaLnBrk="1" hangingPunct="1">
              <a:defRPr/>
            </a:pPr>
            <a:r>
              <a:rPr lang="en-US" altLang="en-US" sz="1200">
                <a:solidFill>
                  <a:schemeClr val="tx2"/>
                </a:solidFill>
                <a:latin typeface="Tahoma" panose="020B0604030504040204" pitchFamily="34" charset="0"/>
                <a:cs typeface="Tahoma" panose="020B0604030504040204" pitchFamily="34" charset="0"/>
              </a:rPr>
              <a:t>Bộ môn Tin học c</a:t>
            </a:r>
            <a:r>
              <a:rPr lang="vi-VN" altLang="en-US" sz="1200">
                <a:solidFill>
                  <a:schemeClr val="tx2"/>
                </a:solidFill>
                <a:latin typeface="Tahoma" panose="020B0604030504040204" pitchFamily="34" charset="0"/>
                <a:cs typeface="Tahoma" panose="020B0604030504040204" pitchFamily="34" charset="0"/>
              </a:rPr>
              <a:t>ơ</a:t>
            </a:r>
            <a:r>
              <a:rPr lang="en-US" altLang="en-US" sz="1200">
                <a:solidFill>
                  <a:schemeClr val="tx2"/>
                </a:solidFill>
                <a:latin typeface="Tahoma" panose="020B0604030504040204" pitchFamily="34" charset="0"/>
                <a:cs typeface="Tahoma" panose="020B0604030504040204" pitchFamily="34" charset="0"/>
              </a:rPr>
              <a:t> s</a:t>
            </a:r>
            <a:r>
              <a:rPr lang="vi-VN" altLang="en-US" sz="1200">
                <a:solidFill>
                  <a:schemeClr val="tx2"/>
                </a:solidFill>
                <a:latin typeface="Tahoma" panose="020B0604030504040204" pitchFamily="34" charset="0"/>
                <a:cs typeface="Tahoma" panose="020B0604030504040204" pitchFamily="34" charset="0"/>
              </a:rPr>
              <a:t>ở</a:t>
            </a:r>
            <a:r>
              <a:rPr lang="en-US" altLang="en-US" sz="1200">
                <a:solidFill>
                  <a:schemeClr val="tx2"/>
                </a:solidFill>
                <a:latin typeface="Tahoma" panose="020B0604030504040204" pitchFamily="34" charset="0"/>
                <a:cs typeface="Tahoma" panose="020B0604030504040204" pitchFamily="34" charset="0"/>
              </a:rPr>
              <a:t> </a:t>
            </a:r>
          </a:p>
        </p:txBody>
      </p:sp>
      <p:sp>
        <p:nvSpPr>
          <p:cNvPr id="12" name="AutoShape 113" descr="gdd01"/>
          <p:cNvSpPr>
            <a:spLocks noChangeArrowheads="1"/>
          </p:cNvSpPr>
          <p:nvPr userDrawn="1"/>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3" name="AutoShape 114" descr="gdd04"/>
          <p:cNvSpPr>
            <a:spLocks noChangeArrowheads="1"/>
          </p:cNvSpPr>
          <p:nvPr userDrawn="1"/>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4" name="AutoShape 115" descr="gdd03"/>
          <p:cNvSpPr>
            <a:spLocks noChangeArrowheads="1"/>
          </p:cNvSpPr>
          <p:nvPr userDrawn="1"/>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109DA01E-8EF6-4D2E-83C1-F44FD385F4CB}"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16" name="Rectangle 3"/>
          <p:cNvSpPr txBox="1">
            <a:spLocks noChangeArrowheads="1"/>
          </p:cNvSpPr>
          <p:nvPr userDrawn="1"/>
        </p:nvSpPr>
        <p:spPr bwMode="white">
          <a:xfrm>
            <a:off x="3505200" y="1600200"/>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Clr>
                <a:schemeClr val="hlink"/>
              </a:buClr>
              <a:buFont typeface="Wingdings" panose="05000000000000000000" pitchFamily="2" charset="2"/>
              <a:buNone/>
              <a:defRPr/>
            </a:pPr>
            <a:r>
              <a:rPr lang="en-US" altLang="en-US" sz="1200">
                <a:latin typeface="Verdana" panose="020B0604030504040204" pitchFamily="34" charset="0"/>
              </a:rPr>
              <a:t>Đặng Bình Ph</a:t>
            </a:r>
            <a:r>
              <a:rPr lang="vi-VN" altLang="en-US" sz="1200">
                <a:latin typeface="Verdana" panose="020B0604030504040204" pitchFamily="34" charset="0"/>
              </a:rPr>
              <a:t>ươ</a:t>
            </a:r>
            <a:r>
              <a:rPr lang="en-US" altLang="en-US" sz="1200">
                <a:latin typeface="Verdana" panose="020B0604030504040204" pitchFamily="34" charset="0"/>
              </a:rPr>
              <a:t>ng</a:t>
            </a:r>
          </a:p>
          <a:p>
            <a:pPr algn="r" eaLnBrk="1" hangingPunct="1">
              <a:spcBef>
                <a:spcPct val="20000"/>
              </a:spcBef>
              <a:buClr>
                <a:schemeClr val="hlink"/>
              </a:buClr>
              <a:buFont typeface="Wingdings" panose="05000000000000000000" pitchFamily="2" charset="2"/>
              <a:buNone/>
              <a:defRPr/>
            </a:pPr>
            <a:r>
              <a:rPr lang="en-US" altLang="en-US" sz="900">
                <a:latin typeface="Verdana" panose="020B0604030504040204" pitchFamily="34" charset="0"/>
              </a:rPr>
              <a:t>dbphuong@fit.hcmuns.edu.vn</a:t>
            </a:r>
          </a:p>
        </p:txBody>
      </p:sp>
      <p:sp>
        <p:nvSpPr>
          <p:cNvPr id="17" name="Rounded Rectangle 16"/>
          <p:cNvSpPr/>
          <p:nvPr userDrawn="1"/>
        </p:nvSpPr>
        <p:spPr>
          <a:xfrm>
            <a:off x="304801" y="152400"/>
            <a:ext cx="708025" cy="990600"/>
          </a:xfrm>
          <a:prstGeom prst="roundRect">
            <a:avLst/>
          </a:prstGeom>
          <a:blipFill>
            <a:blip r:embed="rId5"/>
            <a:stretch>
              <a:fillRect/>
            </a:stretch>
          </a:blip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sz="1350"/>
          </a:p>
        </p:txBody>
      </p:sp>
      <p:sp>
        <p:nvSpPr>
          <p:cNvPr id="3074" name="Rectangle 2"/>
          <p:cNvSpPr>
            <a:spLocks noGrp="1" noChangeArrowheads="1"/>
          </p:cNvSpPr>
          <p:nvPr>
            <p:ph type="ctrTitle"/>
          </p:nvPr>
        </p:nvSpPr>
        <p:spPr bwMode="gray">
          <a:xfrm>
            <a:off x="1143000" y="1143000"/>
            <a:ext cx="6705600" cy="533400"/>
          </a:xfrm>
        </p:spPr>
        <p:txBody>
          <a:bodyPr/>
          <a:lstStyle>
            <a:lvl1pPr algn="r">
              <a:defRPr sz="2700" b="1">
                <a:solidFill>
                  <a:schemeClr val="tx2"/>
                </a:solidFill>
              </a:defRPr>
            </a:lvl1pPr>
          </a:lstStyle>
          <a:p>
            <a:r>
              <a:rPr lang="en-US"/>
              <a:t>Click to edit Master title style</a:t>
            </a:r>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500">
                <a:solidFill>
                  <a:schemeClr val="bg1"/>
                </a:solidFill>
              </a:defRPr>
            </a:lvl1pPr>
          </a:lstStyle>
          <a:p>
            <a:r>
              <a:rPr lang="en-US"/>
              <a:t>Click to edit Master subtitle style</a:t>
            </a:r>
          </a:p>
        </p:txBody>
      </p:sp>
      <p:sp>
        <p:nvSpPr>
          <p:cNvPr id="18" name="Rectangle 4"/>
          <p:cNvSpPr>
            <a:spLocks noGrp="1" noChangeArrowheads="1"/>
          </p:cNvSpPr>
          <p:nvPr>
            <p:ph type="dt" sz="half" idx="10"/>
          </p:nvPr>
        </p:nvSpPr>
        <p:spPr>
          <a:xfrm>
            <a:off x="3352800" y="6553200"/>
            <a:ext cx="2133600" cy="152400"/>
          </a:xfrm>
        </p:spPr>
        <p:txBody>
          <a:bodyPr/>
          <a:lstStyle>
            <a:lvl1pPr algn="r">
              <a:defRPr sz="750">
                <a:solidFill>
                  <a:schemeClr val="tx2"/>
                </a:solidFill>
                <a:latin typeface="+mn-lt"/>
              </a:defRPr>
            </a:lvl1pPr>
          </a:lstStyle>
          <a:p>
            <a:pPr>
              <a:defRPr/>
            </a:pPr>
            <a:endParaRPr lang="en-US"/>
          </a:p>
        </p:txBody>
      </p:sp>
      <p:sp>
        <p:nvSpPr>
          <p:cNvPr id="19" name="Rectangle 5"/>
          <p:cNvSpPr>
            <a:spLocks noGrp="1" noChangeArrowheads="1"/>
          </p:cNvSpPr>
          <p:nvPr>
            <p:ph type="ftr" sz="quarter" idx="11"/>
          </p:nvPr>
        </p:nvSpPr>
        <p:spPr>
          <a:xfrm>
            <a:off x="304800" y="6477000"/>
            <a:ext cx="2590800" cy="228600"/>
          </a:xfrm>
        </p:spPr>
        <p:txBody>
          <a:bodyPr/>
          <a:lstStyle>
            <a:lvl1pPr algn="ctr">
              <a:defRPr sz="900">
                <a:solidFill>
                  <a:schemeClr val="tx2"/>
                </a:solidFill>
                <a:latin typeface="Arial" charset="0"/>
              </a:defRPr>
            </a:lvl1pPr>
          </a:lstStyle>
          <a:p>
            <a:pPr>
              <a:defRPr/>
            </a:pPr>
            <a:r>
              <a:rPr lang="vi-VN"/>
              <a:t>DSA</a:t>
            </a:r>
            <a:endParaRPr lang="en-US"/>
          </a:p>
        </p:txBody>
      </p:sp>
    </p:spTree>
    <p:extLst>
      <p:ext uri="{BB962C8B-B14F-4D97-AF65-F5344CB8AC3E}">
        <p14:creationId xmlns:p14="http://schemas.microsoft.com/office/powerpoint/2010/main" val="963649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82902EDD-86C2-4700-BCCB-15041B65E729}"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2"/>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r>
              <a:rPr lang="vi-VN"/>
              <a:t>DSA</a:t>
            </a:r>
            <a:endParaRPr lang="en-US"/>
          </a:p>
        </p:txBody>
      </p:sp>
    </p:spTree>
    <p:extLst>
      <p:ext uri="{BB962C8B-B14F-4D97-AF65-F5344CB8AC3E}">
        <p14:creationId xmlns:p14="http://schemas.microsoft.com/office/powerpoint/2010/main" val="362692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p:nvPr/>
        </p:nvSpPr>
        <p:spPr>
          <a:xfrm>
            <a:off x="2380" y="1610592"/>
            <a:ext cx="9141620" cy="3979719"/>
          </a:xfrm>
          <a:prstGeom prst="rect">
            <a:avLst/>
          </a:prstGeom>
          <a:solidFill>
            <a:srgbClr val="3A5B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013"/>
          </a:p>
        </p:txBody>
      </p:sp>
      <p:sp>
        <p:nvSpPr>
          <p:cNvPr id="2" name="Title 1"/>
          <p:cNvSpPr>
            <a:spLocks noGrp="1"/>
          </p:cNvSpPr>
          <p:nvPr>
            <p:ph type="ctrTitle"/>
          </p:nvPr>
        </p:nvSpPr>
        <p:spPr>
          <a:xfrm>
            <a:off x="971550" y="2286000"/>
            <a:ext cx="7200900" cy="1517904"/>
          </a:xfrm>
        </p:spPr>
        <p:txBody>
          <a:bodyPr anchor="b"/>
          <a:lstStyle>
            <a:lvl1pPr algn="ctr">
              <a:defRPr sz="3038">
                <a:solidFill>
                  <a:schemeClr val="bg1"/>
                </a:solidFill>
              </a:defRPr>
            </a:lvl1pPr>
          </a:lstStyle>
          <a:p>
            <a:r>
              <a:rPr lang="en-US"/>
              <a:t>Click to edit Master title style</a:t>
            </a:r>
            <a:endParaRPr dirty="0"/>
          </a:p>
        </p:txBody>
      </p:sp>
      <p:sp>
        <p:nvSpPr>
          <p:cNvPr id="3" name="Subtitle 2"/>
          <p:cNvSpPr>
            <a:spLocks noGrp="1"/>
          </p:cNvSpPr>
          <p:nvPr>
            <p:ph type="subTitle" idx="1"/>
          </p:nvPr>
        </p:nvSpPr>
        <p:spPr>
          <a:xfrm>
            <a:off x="971550" y="3959352"/>
            <a:ext cx="7200900" cy="914400"/>
          </a:xfrm>
        </p:spPr>
        <p:txBody>
          <a:bodyPr>
            <a:normAutofit/>
          </a:bodyPr>
          <a:lstStyle>
            <a:lvl1pPr marL="0" indent="0" algn="ctr">
              <a:spcBef>
                <a:spcPts val="0"/>
              </a:spcBef>
              <a:buNone/>
              <a:defRPr sz="1125" cap="all" baseline="0">
                <a:solidFill>
                  <a:schemeClr val="bg1"/>
                </a:solidFill>
              </a:defRPr>
            </a:lvl1pPr>
            <a:lvl2pPr marL="257175" indent="0" algn="ctr">
              <a:buNone/>
              <a:defRPr sz="1575"/>
            </a:lvl2pPr>
            <a:lvl3pPr marL="514350" indent="0" algn="ctr">
              <a:buNone/>
              <a:defRPr sz="1350"/>
            </a:lvl3pPr>
            <a:lvl4pPr marL="771525" indent="0" algn="ctr">
              <a:buNone/>
              <a:defRPr sz="1125"/>
            </a:lvl4pPr>
            <a:lvl5pPr marL="1028700" indent="0" algn="ctr">
              <a:buNone/>
              <a:defRPr sz="1125"/>
            </a:lvl5pPr>
            <a:lvl6pPr marL="1285875" indent="0" algn="ctr">
              <a:buNone/>
              <a:defRPr sz="1125"/>
            </a:lvl6pPr>
            <a:lvl7pPr marL="1543050" indent="0" algn="ctr">
              <a:buNone/>
              <a:defRPr sz="1125"/>
            </a:lvl7pPr>
            <a:lvl8pPr marL="1800225" indent="0" algn="ctr">
              <a:buNone/>
              <a:defRPr sz="1125"/>
            </a:lvl8pPr>
            <a:lvl9pPr marL="2057400" indent="0" algn="ctr">
              <a:buNone/>
              <a:defRPr sz="1125"/>
            </a:lvl9pPr>
          </a:lstStyle>
          <a:p>
            <a:r>
              <a:rPr lang="en-US"/>
              <a:t>Click to edit Master subtitle style</a:t>
            </a:r>
            <a:endParaRPr dirty="0"/>
          </a:p>
        </p:txBody>
      </p:sp>
    </p:spTree>
    <p:extLst>
      <p:ext uri="{BB962C8B-B14F-4D97-AF65-F5344CB8AC3E}">
        <p14:creationId xmlns:p14="http://schemas.microsoft.com/office/powerpoint/2010/main" val="316156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2380" y="0"/>
            <a:ext cx="9141620" cy="727364"/>
          </a:xfrm>
          <a:prstGeom prst="rect">
            <a:avLst/>
          </a:prstGeom>
          <a:solidFill>
            <a:schemeClr val="tx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013" dirty="0"/>
          </a:p>
        </p:txBody>
      </p:sp>
      <p:sp>
        <p:nvSpPr>
          <p:cNvPr id="8" name="Rectangle 7"/>
          <p:cNvSpPr/>
          <p:nvPr/>
        </p:nvSpPr>
        <p:spPr>
          <a:xfrm>
            <a:off x="1" y="6421585"/>
            <a:ext cx="9141620" cy="436417"/>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013"/>
          </a:p>
        </p:txBody>
      </p:sp>
      <p:sp>
        <p:nvSpPr>
          <p:cNvPr id="2" name="Title 1"/>
          <p:cNvSpPr>
            <a:spLocks noGrp="1"/>
          </p:cNvSpPr>
          <p:nvPr>
            <p:ph type="title"/>
          </p:nvPr>
        </p:nvSpPr>
        <p:spPr>
          <a:xfrm>
            <a:off x="197427" y="0"/>
            <a:ext cx="8749146" cy="727364"/>
          </a:xfrm>
        </p:spPr>
        <p:txBody>
          <a:bodyPr>
            <a:normAutofit/>
          </a:bodyPr>
          <a:lstStyle>
            <a:lvl1pPr>
              <a:defRPr sz="3000" b="1">
                <a:solidFill>
                  <a:schemeClr val="bg1"/>
                </a:solidFill>
                <a:latin typeface="Gill Sans MT" panose="020B0502020104020203" pitchFamily="34" charset="0"/>
                <a:ea typeface="Tahoma" panose="020B0604030504040204" pitchFamily="34" charset="0"/>
                <a:cs typeface="Times New Roman" panose="02020603050405020304" pitchFamily="18" charset="0"/>
              </a:defRPr>
            </a:lvl1pPr>
          </a:lstStyle>
          <a:p>
            <a:r>
              <a:rPr lang="en-US" dirty="0"/>
              <a:t>Click to edit Master title style</a:t>
            </a:r>
            <a:endParaRPr dirty="0"/>
          </a:p>
        </p:txBody>
      </p:sp>
      <p:sp>
        <p:nvSpPr>
          <p:cNvPr id="3" name="Content Placeholder 2"/>
          <p:cNvSpPr>
            <a:spLocks noGrp="1"/>
          </p:cNvSpPr>
          <p:nvPr>
            <p:ph idx="1" hasCustomPrompt="1"/>
          </p:nvPr>
        </p:nvSpPr>
        <p:spPr>
          <a:xfrm>
            <a:off x="197427" y="893619"/>
            <a:ext cx="8749146" cy="5527964"/>
          </a:xfrm>
        </p:spPr>
        <p:txBody>
          <a:bodyPr>
            <a:normAutofit/>
          </a:bodyPr>
          <a:lstStyle>
            <a:lvl1pPr>
              <a:lnSpc>
                <a:spcPct val="150000"/>
              </a:lnSpc>
              <a:spcBef>
                <a:spcPts val="600"/>
              </a:spcBef>
              <a:spcAft>
                <a:spcPts val="600"/>
              </a:spcAft>
              <a:defRPr sz="2800">
                <a:latin typeface="Gill Sans MT" panose="020B0502020104020203" pitchFamily="34" charset="0"/>
                <a:ea typeface="Tahoma" panose="020B0604030504040204" pitchFamily="34" charset="0"/>
                <a:cs typeface="Times New Roman" panose="02020603050405020304" pitchFamily="18" charset="0"/>
              </a:defRPr>
            </a:lvl1pPr>
            <a:lvl2pPr marL="334328" indent="-128588">
              <a:lnSpc>
                <a:spcPct val="100000"/>
              </a:lnSpc>
              <a:spcBef>
                <a:spcPts val="0"/>
              </a:spcBef>
              <a:buFont typeface="Courier New" panose="02070309020205020404" pitchFamily="49" charset="0"/>
              <a:buChar char="o"/>
              <a:defRPr sz="2500">
                <a:latin typeface="Gill Sans MT" panose="020B0502020104020203" pitchFamily="34" charset="0"/>
                <a:ea typeface="Tahoma" panose="020B0604030504040204" pitchFamily="34" charset="0"/>
                <a:cs typeface="Times New Roman" panose="02020603050405020304" pitchFamily="18" charset="0"/>
              </a:defRPr>
            </a:lvl2pPr>
            <a:lvl3pPr>
              <a:defRPr sz="2200">
                <a:latin typeface="Gill Sans MT" panose="020B0502020104020203" pitchFamily="34" charset="0"/>
                <a:ea typeface="Tahoma" panose="020B0604030504040204" pitchFamily="34" charset="0"/>
                <a:cs typeface="Times New Roman" panose="02020603050405020304" pitchFamily="18" charset="0"/>
              </a:defRPr>
            </a:lvl3pPr>
            <a:lvl4pPr marL="694373" indent="-128588">
              <a:buFont typeface="Courier New" panose="02070309020205020404" pitchFamily="49" charset="0"/>
              <a:buChar char="o"/>
              <a:defRPr sz="2400">
                <a:latin typeface="Gill Sans MT" panose="020B0502020104020203" pitchFamily="34" charset="0"/>
                <a:ea typeface="Tahoma" panose="020B0604030504040204" pitchFamily="34" charset="0"/>
                <a:cs typeface="Times New Roman" panose="02020603050405020304" pitchFamily="18" charset="0"/>
              </a:defRPr>
            </a:lvl4pPr>
            <a:lvl5pPr marL="1088707" indent="-342900">
              <a:buFont typeface="Wingdings" panose="05000000000000000000" pitchFamily="2" charset="2"/>
              <a:buChar char="§"/>
              <a:defRPr sz="2200">
                <a:latin typeface="Gill Sans MT" panose="020B0502020104020203" pitchFamily="34" charset="0"/>
                <a:ea typeface="Fira Code" panose="020B0809050000020004" pitchFamily="49" charset="0"/>
                <a:cs typeface="Times New Roman" panose="02020603050405020304" pitchFamily="18" charset="0"/>
              </a:defRPr>
            </a:lvl5pPr>
            <a:lvl6pPr marL="1431925" indent="-342900">
              <a:buFont typeface="Wingdings" panose="05000000000000000000" pitchFamily="2" charset="2"/>
              <a:buChar char="§"/>
              <a:defRPr sz="2200">
                <a:latin typeface="Gill Sans MT" panose="020B0502020104020203" pitchFamily="34" charset="0"/>
              </a:defRPr>
            </a:lvl6pPr>
          </a:lstStyle>
          <a:p>
            <a:pPr lvl="0"/>
            <a:r>
              <a:rPr lang="en-US" dirty="0"/>
              <a:t>Edit Master text styles</a:t>
            </a:r>
          </a:p>
          <a:p>
            <a:pPr lvl="3"/>
            <a:r>
              <a:rPr lang="en-US" dirty="0"/>
              <a:t> Second level</a:t>
            </a:r>
          </a:p>
          <a:p>
            <a:pPr lvl="5"/>
            <a:r>
              <a:rPr lang="en-US" dirty="0"/>
              <a:t>Third level</a:t>
            </a:r>
          </a:p>
        </p:txBody>
      </p:sp>
      <p:sp>
        <p:nvSpPr>
          <p:cNvPr id="4" name="Date Placeholder 3"/>
          <p:cNvSpPr>
            <a:spLocks noGrp="1"/>
          </p:cNvSpPr>
          <p:nvPr>
            <p:ph type="dt" sz="half" idx="10"/>
          </p:nvPr>
        </p:nvSpPr>
        <p:spPr>
          <a:xfrm>
            <a:off x="6553201" y="6544056"/>
            <a:ext cx="1193223" cy="237744"/>
          </a:xfrm>
        </p:spPr>
        <p:txBody>
          <a:bodyPr/>
          <a:lstStyle>
            <a:lvl1pPr>
              <a:defRPr sz="750"/>
            </a:lvl1pPr>
          </a:lstStyle>
          <a:p>
            <a:pPr>
              <a:defRPr/>
            </a:pPr>
            <a:endParaRPr lang="en-US" dirty="0"/>
          </a:p>
        </p:txBody>
      </p:sp>
      <p:sp>
        <p:nvSpPr>
          <p:cNvPr id="5" name="Footer Placeholder 4"/>
          <p:cNvSpPr>
            <a:spLocks noGrp="1"/>
          </p:cNvSpPr>
          <p:nvPr>
            <p:ph type="ftr" sz="quarter" idx="11"/>
          </p:nvPr>
        </p:nvSpPr>
        <p:spPr>
          <a:xfrm>
            <a:off x="197428" y="6544056"/>
            <a:ext cx="6355773" cy="237744"/>
          </a:xfrm>
        </p:spPr>
        <p:txBody>
          <a:bodyPr/>
          <a:lstStyle>
            <a:lvl1pPr>
              <a:defRPr sz="1000" b="0">
                <a:solidFill>
                  <a:schemeClr val="bg1"/>
                </a:solidFill>
              </a:defRPr>
            </a:lvl1pPr>
          </a:lstStyle>
          <a:p>
            <a:pPr>
              <a:defRPr/>
            </a:pPr>
            <a:r>
              <a:rPr lang="en-US" dirty="0"/>
              <a:t>DSA- </a:t>
            </a:r>
            <a:r>
              <a:rPr lang="en-US" dirty="0" err="1"/>
              <a:t>tHs</a:t>
            </a:r>
            <a:r>
              <a:rPr lang="en-US" dirty="0"/>
              <a:t>. </a:t>
            </a:r>
            <a:r>
              <a:rPr lang="en-US" dirty="0" err="1"/>
              <a:t>NguyễN</a:t>
            </a:r>
            <a:r>
              <a:rPr lang="en-US" dirty="0"/>
              <a:t> </a:t>
            </a:r>
            <a:r>
              <a:rPr lang="en-US" dirty="0" err="1"/>
              <a:t>thị</a:t>
            </a:r>
            <a:r>
              <a:rPr lang="en-US" dirty="0"/>
              <a:t> </a:t>
            </a:r>
            <a:r>
              <a:rPr lang="en-US" dirty="0" err="1"/>
              <a:t>ngọc</a:t>
            </a:r>
            <a:r>
              <a:rPr lang="en-US" dirty="0"/>
              <a:t> </a:t>
            </a:r>
            <a:r>
              <a:rPr lang="en-US" dirty="0" err="1"/>
              <a:t>diễm</a:t>
            </a:r>
            <a:endParaRPr lang="en-US" dirty="0"/>
          </a:p>
        </p:txBody>
      </p:sp>
      <p:sp>
        <p:nvSpPr>
          <p:cNvPr id="6" name="Slide Number Placeholder 5"/>
          <p:cNvSpPr>
            <a:spLocks noGrp="1"/>
          </p:cNvSpPr>
          <p:nvPr>
            <p:ph type="sldNum" sz="quarter" idx="12"/>
          </p:nvPr>
        </p:nvSpPr>
        <p:spPr>
          <a:xfrm>
            <a:off x="7746422" y="6544056"/>
            <a:ext cx="711777" cy="237744"/>
          </a:xfrm>
        </p:spPr>
        <p:txBody>
          <a:bodyPr/>
          <a:lstStyle>
            <a:lvl1pPr>
              <a:defRPr sz="1200" b="0">
                <a:solidFill>
                  <a:schemeClr val="bg1"/>
                </a:solidFill>
              </a:defRPr>
            </a:lvl1pPr>
          </a:lstStyle>
          <a:p>
            <a:pPr>
              <a:defRPr/>
            </a:pPr>
            <a:fld id="{9341A368-4C28-4393-9F29-3C50F2E74AB6}" type="slidenum">
              <a:rPr lang="en-US" smtClean="0"/>
              <a:pPr>
                <a:defRPr/>
              </a:pPr>
              <a:t>‹#›</a:t>
            </a:fld>
            <a:endParaRPr lang="en-US" dirty="0"/>
          </a:p>
        </p:txBody>
      </p:sp>
      <p:pic>
        <p:nvPicPr>
          <p:cNvPr id="10" name="Picture 9"/>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216151" y="80531"/>
            <a:ext cx="684376" cy="566305"/>
          </a:xfrm>
          <a:prstGeom prst="rect">
            <a:avLst/>
          </a:prstGeom>
        </p:spPr>
      </p:pic>
    </p:spTree>
    <p:extLst>
      <p:ext uri="{BB962C8B-B14F-4D97-AF65-F5344CB8AC3E}">
        <p14:creationId xmlns:p14="http://schemas.microsoft.com/office/powerpoint/2010/main" val="125178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0" y="2130552"/>
            <a:ext cx="7200900" cy="2359152"/>
          </a:xfrm>
        </p:spPr>
        <p:txBody>
          <a:bodyPr anchor="b">
            <a:normAutofit/>
          </a:bodyPr>
          <a:lstStyle>
            <a:lvl1pPr algn="ctr">
              <a:defRPr sz="3038" b="0"/>
            </a:lvl1pPr>
          </a:lstStyle>
          <a:p>
            <a:r>
              <a:rPr lang="en-US"/>
              <a:t>Click to edit Master title style</a:t>
            </a:r>
            <a:endParaRPr/>
          </a:p>
        </p:txBody>
      </p:sp>
      <p:sp>
        <p:nvSpPr>
          <p:cNvPr id="3" name="Text Placeholder 2"/>
          <p:cNvSpPr>
            <a:spLocks noGrp="1"/>
          </p:cNvSpPr>
          <p:nvPr>
            <p:ph type="body" idx="1"/>
          </p:nvPr>
        </p:nvSpPr>
        <p:spPr>
          <a:xfrm>
            <a:off x="971550" y="4572000"/>
            <a:ext cx="7200900" cy="841248"/>
          </a:xfrm>
        </p:spPr>
        <p:txBody>
          <a:bodyPr anchor="t"/>
          <a:lstStyle>
            <a:lvl1pPr marL="0" indent="0" algn="ctr">
              <a:spcBef>
                <a:spcPts val="0"/>
              </a:spcBef>
              <a:buNone/>
              <a:defRPr sz="1125" cap="all" baseline="0">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 tHs. NguyễN thị ngọc diễm</a:t>
            </a:r>
            <a:endParaRPr lang="en-US"/>
          </a:p>
        </p:txBody>
      </p:sp>
      <p:sp>
        <p:nvSpPr>
          <p:cNvPr id="6" name="Slide Number Placeholder 5"/>
          <p:cNvSpPr>
            <a:spLocks noGrp="1"/>
          </p:cNvSpPr>
          <p:nvPr>
            <p:ph type="sldNum" sz="quarter" idx="12"/>
          </p:nvPr>
        </p:nvSpPr>
        <p:spPr/>
        <p:txBody>
          <a:bodyPr/>
          <a:lstStyle/>
          <a:p>
            <a:pPr>
              <a:defRPr/>
            </a:pPr>
            <a:fld id="{0F109780-4FCB-4D3D-A38A-CDFA21996D1A}" type="slidenum">
              <a:rPr lang="en-US" smtClean="0"/>
              <a:pPr>
                <a:defRPr/>
              </a:pPr>
              <a:t>‹#›</a:t>
            </a:fld>
            <a:endParaRPr lang="en-US"/>
          </a:p>
        </p:txBody>
      </p:sp>
    </p:spTree>
    <p:extLst>
      <p:ext uri="{BB962C8B-B14F-4D97-AF65-F5344CB8AC3E}">
        <p14:creationId xmlns:p14="http://schemas.microsoft.com/office/powerpoint/2010/main" val="143993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05840" y="1901952"/>
            <a:ext cx="3429000" cy="4123944"/>
          </a:xfrm>
        </p:spPr>
        <p:txBody>
          <a:bodyPr>
            <a:normAutofit/>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09160" y="1901952"/>
            <a:ext cx="3429000" cy="4123944"/>
          </a:xfrm>
        </p:spPr>
        <p:txBody>
          <a:bodyPr>
            <a:normAutofit/>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 tHs. NguyễN thị ngọc diễm</a:t>
            </a:r>
            <a:endParaRPr lang="en-US"/>
          </a:p>
        </p:txBody>
      </p:sp>
      <p:sp>
        <p:nvSpPr>
          <p:cNvPr id="7" name="Slide Number Placeholder 6"/>
          <p:cNvSpPr>
            <a:spLocks noGrp="1"/>
          </p:cNvSpPr>
          <p:nvPr>
            <p:ph type="sldNum" sz="quarter" idx="12"/>
          </p:nvPr>
        </p:nvSpPr>
        <p:spPr/>
        <p:txBody>
          <a:bodyPr/>
          <a:lstStyle/>
          <a:p>
            <a:pPr>
              <a:defRPr/>
            </a:pPr>
            <a:fld id="{CE49F1E4-4EFC-4DD1-A4F9-AF158D68D7DA}" type="slidenum">
              <a:rPr lang="en-US" smtClean="0"/>
              <a:pPr>
                <a:defRPr/>
              </a:pPr>
              <a:t>‹#›</a:t>
            </a:fld>
            <a:endParaRPr lang="en-US"/>
          </a:p>
        </p:txBody>
      </p:sp>
    </p:spTree>
    <p:extLst>
      <p:ext uri="{BB962C8B-B14F-4D97-AF65-F5344CB8AC3E}">
        <p14:creationId xmlns:p14="http://schemas.microsoft.com/office/powerpoint/2010/main" val="145229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05840" y="1837464"/>
            <a:ext cx="3429000" cy="766588"/>
          </a:xfrm>
        </p:spPr>
        <p:txBody>
          <a:bodyPr anchor="ctr">
            <a:normAutofit/>
          </a:bodyPr>
          <a:lstStyle>
            <a:lvl1pPr marL="0" indent="0">
              <a:spcBef>
                <a:spcPts val="0"/>
              </a:spcBef>
              <a:buNone/>
              <a:defRPr sz="1125" b="0" cap="all" baseline="0"/>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1005840" y="2740735"/>
            <a:ext cx="3429000" cy="3288847"/>
          </a:xfrm>
        </p:spPr>
        <p:txBody>
          <a:bodyPr>
            <a:normAutofit/>
          </a:bodyPr>
          <a:lstStyle>
            <a:lvl1pPr>
              <a:defRPr sz="1013"/>
            </a:lvl1pPr>
            <a:lvl2pPr>
              <a:defRPr sz="900"/>
            </a:lvl2pPr>
            <a:lvl3pPr>
              <a:defRPr sz="788"/>
            </a:lvl3pPr>
            <a:lvl4pPr>
              <a:defRPr sz="675"/>
            </a:lvl4pPr>
            <a:lvl5pPr>
              <a:defRPr sz="675"/>
            </a:lvl5pPr>
            <a:lvl6pPr>
              <a:defRPr sz="675"/>
            </a:lvl6pPr>
            <a:lvl7pPr>
              <a:defRPr sz="675"/>
            </a:lvl7pPr>
            <a:lvl8pPr>
              <a:defRPr sz="675"/>
            </a:lvl8pPr>
            <a:lvl9pPr>
              <a:defRPr sz="6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09160" y="1837464"/>
            <a:ext cx="3429000" cy="766588"/>
          </a:xfrm>
        </p:spPr>
        <p:txBody>
          <a:bodyPr anchor="ctr">
            <a:normAutofit/>
          </a:bodyPr>
          <a:lstStyle>
            <a:lvl1pPr marL="0" indent="0">
              <a:spcBef>
                <a:spcPts val="0"/>
              </a:spcBef>
              <a:buNone/>
              <a:defRPr sz="1125" b="0" cap="all" baseline="0"/>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4709160" y="2740735"/>
            <a:ext cx="3429000" cy="3288847"/>
          </a:xfrm>
        </p:spPr>
        <p:txBody>
          <a:bodyPr>
            <a:normAutofit/>
          </a:bodyPr>
          <a:lstStyle>
            <a:lvl1pPr>
              <a:defRPr sz="1013"/>
            </a:lvl1pPr>
            <a:lvl2pPr>
              <a:defRPr sz="900"/>
            </a:lvl2pPr>
            <a:lvl3pPr>
              <a:defRPr sz="788"/>
            </a:lvl3pPr>
            <a:lvl4pPr>
              <a:defRPr sz="675"/>
            </a:lvl4pPr>
            <a:lvl5pPr>
              <a:defRPr sz="675"/>
            </a:lvl5pPr>
            <a:lvl6pPr>
              <a:defRPr sz="675"/>
            </a:lvl6pPr>
            <a:lvl7pPr>
              <a:defRPr sz="675"/>
            </a:lvl7pPr>
            <a:lvl8pPr>
              <a:defRPr sz="675"/>
            </a:lvl8pPr>
            <a:lvl9pPr>
              <a:defRPr sz="6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vi-VN"/>
              <a:t>DSA- tHs. NguyễN thị ngọc diễm</a:t>
            </a:r>
            <a:endParaRPr lang="en-US"/>
          </a:p>
        </p:txBody>
      </p:sp>
      <p:sp>
        <p:nvSpPr>
          <p:cNvPr id="9" name="Slide Number Placeholder 8"/>
          <p:cNvSpPr>
            <a:spLocks noGrp="1"/>
          </p:cNvSpPr>
          <p:nvPr>
            <p:ph type="sldNum" sz="quarter" idx="12"/>
          </p:nvPr>
        </p:nvSpPr>
        <p:spPr/>
        <p:txBody>
          <a:bodyPr/>
          <a:lstStyle/>
          <a:p>
            <a:pPr>
              <a:defRPr/>
            </a:pPr>
            <a:fld id="{039A1D45-4E9D-4F12-8269-E7808DEC6A97}" type="slidenum">
              <a:rPr lang="en-US" smtClean="0"/>
              <a:pPr>
                <a:defRPr/>
              </a:pPr>
              <a:t>‹#›</a:t>
            </a:fld>
            <a:endParaRPr lang="en-US"/>
          </a:p>
        </p:txBody>
      </p:sp>
    </p:spTree>
    <p:extLst>
      <p:ext uri="{BB962C8B-B14F-4D97-AF65-F5344CB8AC3E}">
        <p14:creationId xmlns:p14="http://schemas.microsoft.com/office/powerpoint/2010/main" val="76326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vi-VN"/>
              <a:t>DSA- tHs. NguyễN thị ngọc diễm</a:t>
            </a:r>
            <a:endParaRPr lang="en-US"/>
          </a:p>
        </p:txBody>
      </p:sp>
      <p:sp>
        <p:nvSpPr>
          <p:cNvPr id="5" name="Slide Number Placeholder 4"/>
          <p:cNvSpPr>
            <a:spLocks noGrp="1"/>
          </p:cNvSpPr>
          <p:nvPr>
            <p:ph type="sldNum" sz="quarter" idx="12"/>
          </p:nvPr>
        </p:nvSpPr>
        <p:spPr/>
        <p:txBody>
          <a:bodyPr/>
          <a:lstStyle/>
          <a:p>
            <a:pPr>
              <a:defRPr/>
            </a:pPr>
            <a:fld id="{49EE0E13-7C7D-45F3-8DC6-8905351191FB}" type="slidenum">
              <a:rPr lang="en-US" smtClean="0"/>
              <a:pPr>
                <a:defRPr/>
              </a:pPr>
              <a:t>‹#›</a:t>
            </a:fld>
            <a:endParaRPr lang="en-US"/>
          </a:p>
        </p:txBody>
      </p:sp>
    </p:spTree>
    <p:extLst>
      <p:ext uri="{BB962C8B-B14F-4D97-AF65-F5344CB8AC3E}">
        <p14:creationId xmlns:p14="http://schemas.microsoft.com/office/powerpoint/2010/main" val="427225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vi-VN"/>
              <a:t>DSA- tHs. NguyễN thị ngọc diễm</a:t>
            </a:r>
            <a:endParaRPr lang="en-US"/>
          </a:p>
        </p:txBody>
      </p:sp>
      <p:sp>
        <p:nvSpPr>
          <p:cNvPr id="4" name="Slide Number Placeholder 3"/>
          <p:cNvSpPr>
            <a:spLocks noGrp="1"/>
          </p:cNvSpPr>
          <p:nvPr>
            <p:ph type="sldNum" sz="quarter" idx="12"/>
          </p:nvPr>
        </p:nvSpPr>
        <p:spPr/>
        <p:txBody>
          <a:bodyPr/>
          <a:lstStyle/>
          <a:p>
            <a:pPr>
              <a:defRPr/>
            </a:pPr>
            <a:fld id="{B58606D7-6FE3-4602-B1D8-C024D79633A1}" type="slidenum">
              <a:rPr lang="en-US" smtClean="0"/>
              <a:pPr>
                <a:defRPr/>
              </a:pPr>
              <a:t>‹#›</a:t>
            </a:fld>
            <a:endParaRPr lang="en-US"/>
          </a:p>
        </p:txBody>
      </p:sp>
    </p:spTree>
    <p:extLst>
      <p:ext uri="{BB962C8B-B14F-4D97-AF65-F5344CB8AC3E}">
        <p14:creationId xmlns:p14="http://schemas.microsoft.com/office/powerpoint/2010/main" val="385692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2986" y="2350008"/>
            <a:ext cx="3154680" cy="1993392"/>
          </a:xfrm>
        </p:spPr>
        <p:txBody>
          <a:bodyPr anchor="b">
            <a:normAutofit/>
          </a:bodyPr>
          <a:lstStyle>
            <a:lvl1pPr>
              <a:defRPr sz="1913" b="0"/>
            </a:lvl1pPr>
          </a:lstStyle>
          <a:p>
            <a:r>
              <a:rPr lang="en-US"/>
              <a:t>Click to edit Master title style</a:t>
            </a:r>
            <a:endParaRPr/>
          </a:p>
        </p:txBody>
      </p:sp>
      <p:sp>
        <p:nvSpPr>
          <p:cNvPr id="3" name="Content Placeholder 2"/>
          <p:cNvSpPr>
            <a:spLocks noGrp="1"/>
          </p:cNvSpPr>
          <p:nvPr>
            <p:ph idx="1"/>
          </p:nvPr>
        </p:nvSpPr>
        <p:spPr>
          <a:xfrm>
            <a:off x="342900" y="758952"/>
            <a:ext cx="4972050" cy="5330952"/>
          </a:xfrm>
        </p:spPr>
        <p:txBody>
          <a:bodyPr>
            <a:normAutofit/>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675"/>
              </a:spcBef>
              <a:buNone/>
              <a:defRPr sz="900"/>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 tHs. NguyễN thị ngọc diễm</a:t>
            </a:r>
            <a:endParaRPr lang="en-US"/>
          </a:p>
        </p:txBody>
      </p:sp>
      <p:sp>
        <p:nvSpPr>
          <p:cNvPr id="7" name="Slide Number Placeholder 6"/>
          <p:cNvSpPr>
            <a:spLocks noGrp="1"/>
          </p:cNvSpPr>
          <p:nvPr>
            <p:ph type="sldNum" sz="quarter" idx="12"/>
          </p:nvPr>
        </p:nvSpPr>
        <p:spPr/>
        <p:txBody>
          <a:bodyPr/>
          <a:lstStyle/>
          <a:p>
            <a:pPr>
              <a:defRPr/>
            </a:pPr>
            <a:fld id="{EC7E62CD-9E06-4035-A685-3587B7E58D68}" type="slidenum">
              <a:rPr lang="en-US" smtClean="0"/>
              <a:pPr>
                <a:defRPr/>
              </a:pPr>
              <a:t>‹#›</a:t>
            </a:fld>
            <a:endParaRPr lang="en-US"/>
          </a:p>
        </p:txBody>
      </p:sp>
    </p:spTree>
    <p:extLst>
      <p:ext uri="{BB962C8B-B14F-4D97-AF65-F5344CB8AC3E}">
        <p14:creationId xmlns:p14="http://schemas.microsoft.com/office/powerpoint/2010/main" val="371119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05840" y="1901952"/>
            <a:ext cx="3429000" cy="4123944"/>
          </a:xfrm>
        </p:spPr>
        <p:txBody>
          <a:bodyPr>
            <a:normAutofit/>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09160" y="1901952"/>
            <a:ext cx="3429000" cy="4123944"/>
          </a:xfrm>
        </p:spPr>
        <p:txBody>
          <a:bodyPr>
            <a:normAutofit/>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a:t>
            </a:r>
            <a:endParaRPr lang="en-US"/>
          </a:p>
        </p:txBody>
      </p:sp>
      <p:sp>
        <p:nvSpPr>
          <p:cNvPr id="7" name="Slide Number Placeholder 6"/>
          <p:cNvSpPr>
            <a:spLocks noGrp="1"/>
          </p:cNvSpPr>
          <p:nvPr>
            <p:ph type="sldNum" sz="quarter" idx="12"/>
          </p:nvPr>
        </p:nvSpPr>
        <p:spPr/>
        <p:txBody>
          <a:bodyPr/>
          <a:lstStyle/>
          <a:p>
            <a:pPr>
              <a:defRPr/>
            </a:pPr>
            <a:fld id="{7431A098-8AA2-4584-BA6A-7259965A79E9}" type="slidenum">
              <a:rPr lang="en-US" smtClean="0"/>
              <a:pPr>
                <a:defRPr/>
              </a:pPr>
              <a:t>‹#›</a:t>
            </a:fld>
            <a:endParaRPr lang="en-US"/>
          </a:p>
        </p:txBody>
      </p:sp>
    </p:spTree>
    <p:extLst>
      <p:ext uri="{BB962C8B-B14F-4D97-AF65-F5344CB8AC3E}">
        <p14:creationId xmlns:p14="http://schemas.microsoft.com/office/powerpoint/2010/main" val="228526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2986" y="2350008"/>
            <a:ext cx="3154680" cy="1993392"/>
          </a:xfrm>
        </p:spPr>
        <p:txBody>
          <a:bodyPr anchor="b">
            <a:normAutofit/>
          </a:bodyPr>
          <a:lstStyle>
            <a:lvl1pPr>
              <a:defRPr sz="1913" b="0"/>
            </a:lvl1pPr>
          </a:lstStyle>
          <a:p>
            <a:r>
              <a:rPr lang="en-US"/>
              <a:t>Click to edit Master title style</a:t>
            </a:r>
            <a:endParaRPr/>
          </a:p>
        </p:txBody>
      </p:sp>
      <p:sp>
        <p:nvSpPr>
          <p:cNvPr id="3" name="Picture Placeholder 2"/>
          <p:cNvSpPr>
            <a:spLocks noGrp="1"/>
          </p:cNvSpPr>
          <p:nvPr>
            <p:ph type="pic" idx="1"/>
          </p:nvPr>
        </p:nvSpPr>
        <p:spPr>
          <a:xfrm>
            <a:off x="226314" y="502920"/>
            <a:ext cx="5026914" cy="5843016"/>
          </a:xfrm>
          <a:solidFill>
            <a:schemeClr val="accent1">
              <a:lumMod val="40000"/>
              <a:lumOff val="60000"/>
            </a:schemeClr>
          </a:solidFill>
        </p:spPr>
        <p:txBody>
          <a:bodyPr/>
          <a:lstStyle>
            <a:lvl1pPr marL="0" indent="0" algn="ctr">
              <a:buNone/>
              <a:defRPr sz="1800">
                <a:solidFill>
                  <a:schemeClr val="bg1"/>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675"/>
              </a:spcBef>
              <a:buNone/>
              <a:defRPr sz="900"/>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 tHs. NguyễN thị ngọc diễm</a:t>
            </a:r>
            <a:endParaRPr lang="en-US"/>
          </a:p>
        </p:txBody>
      </p:sp>
      <p:sp>
        <p:nvSpPr>
          <p:cNvPr id="7" name="Slide Number Placeholder 6"/>
          <p:cNvSpPr>
            <a:spLocks noGrp="1"/>
          </p:cNvSpPr>
          <p:nvPr>
            <p:ph type="sldNum" sz="quarter" idx="12"/>
          </p:nvPr>
        </p:nvSpPr>
        <p:spPr/>
        <p:txBody>
          <a:bodyPr/>
          <a:lstStyle/>
          <a:p>
            <a:pPr>
              <a:defRPr/>
            </a:pPr>
            <a:fld id="{564580E9-0F43-4939-871B-F914C180D1E9}" type="slidenum">
              <a:rPr lang="en-US" smtClean="0"/>
              <a:pPr>
                <a:defRPr/>
              </a:pPr>
              <a:t>‹#›</a:t>
            </a:fld>
            <a:endParaRPr lang="en-US"/>
          </a:p>
        </p:txBody>
      </p:sp>
    </p:spTree>
    <p:extLst>
      <p:ext uri="{BB962C8B-B14F-4D97-AF65-F5344CB8AC3E}">
        <p14:creationId xmlns:p14="http://schemas.microsoft.com/office/powerpoint/2010/main" val="88611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 tHs. NguyễN thị ngọc diễm</a:t>
            </a:r>
            <a:endParaRPr lang="en-US"/>
          </a:p>
        </p:txBody>
      </p:sp>
      <p:sp>
        <p:nvSpPr>
          <p:cNvPr id="6" name="Slide Number Placeholder 5"/>
          <p:cNvSpPr>
            <a:spLocks noGrp="1"/>
          </p:cNvSpPr>
          <p:nvPr>
            <p:ph type="sldNum" sz="quarter" idx="12"/>
          </p:nvPr>
        </p:nvSpPr>
        <p:spPr/>
        <p:txBody>
          <a:bodyPr/>
          <a:lstStyle/>
          <a:p>
            <a:pPr>
              <a:defRPr/>
            </a:pPr>
            <a:fld id="{5B65188A-4A89-4062-894C-EA07075880DB}" type="slidenum">
              <a:rPr lang="en-US" smtClean="0"/>
              <a:pPr>
                <a:defRPr/>
              </a:pPr>
              <a:t>‹#›</a:t>
            </a:fld>
            <a:endParaRPr lang="en-US"/>
          </a:p>
        </p:txBody>
      </p:sp>
    </p:spTree>
    <p:extLst>
      <p:ext uri="{BB962C8B-B14F-4D97-AF65-F5344CB8AC3E}">
        <p14:creationId xmlns:p14="http://schemas.microsoft.com/office/powerpoint/2010/main" val="83613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4638"/>
            <a:ext cx="1971675"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28651" y="274638"/>
            <a:ext cx="5800725"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vi-VN"/>
              <a:t>DSA- tHs. NguyễN thị ngọc diễm</a:t>
            </a:r>
            <a:endParaRPr lang="en-US"/>
          </a:p>
        </p:txBody>
      </p:sp>
      <p:sp>
        <p:nvSpPr>
          <p:cNvPr id="6" name="Slide Number Placeholder 5"/>
          <p:cNvSpPr>
            <a:spLocks noGrp="1"/>
          </p:cNvSpPr>
          <p:nvPr>
            <p:ph type="sldNum" sz="quarter" idx="12"/>
          </p:nvPr>
        </p:nvSpPr>
        <p:spPr/>
        <p:txBody>
          <a:bodyPr/>
          <a:lstStyle/>
          <a:p>
            <a:pPr>
              <a:defRPr/>
            </a:pPr>
            <a:fld id="{19D08615-8ACB-4419-A0D2-8B4511AB7519}" type="slidenum">
              <a:rPr lang="en-US" smtClean="0"/>
              <a:pPr>
                <a:defRPr/>
              </a:pPr>
              <a:t>‹#›</a:t>
            </a:fld>
            <a:endParaRPr lang="en-US"/>
          </a:p>
        </p:txBody>
      </p:sp>
    </p:spTree>
    <p:extLst>
      <p:ext uri="{BB962C8B-B14F-4D97-AF65-F5344CB8AC3E}">
        <p14:creationId xmlns:p14="http://schemas.microsoft.com/office/powerpoint/2010/main" val="336867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p:cNvSpPr>
            <a:spLocks noChangeArrowheads="1"/>
          </p:cNvSpPr>
          <p:nvPr/>
        </p:nvSpPr>
        <p:spPr bwMode="gray">
          <a:xfrm>
            <a:off x="8004176"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5" name="Rectangle 4"/>
          <p:cNvSpPr>
            <a:spLocks noChangeArrowheads="1"/>
          </p:cNvSpPr>
          <p:nvPr/>
        </p:nvSpPr>
        <p:spPr bwMode="white">
          <a:xfrm>
            <a:off x="0" y="4638677"/>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6" name="Rectangle 5"/>
          <p:cNvSpPr>
            <a:spLocks noChangeArrowheads="1"/>
          </p:cNvSpPr>
          <p:nvPr/>
        </p:nvSpPr>
        <p:spPr bwMode="gray">
          <a:xfrm>
            <a:off x="0" y="2149477"/>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7" name="Freeform 20"/>
          <p:cNvSpPr>
            <a:spLocks/>
          </p:cNvSpPr>
          <p:nvPr/>
        </p:nvSpPr>
        <p:spPr bwMode="gray">
          <a:xfrm>
            <a:off x="-9525" y="2138363"/>
            <a:ext cx="8015288" cy="227171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11" name="Text Box 14"/>
          <p:cNvSpPr txBox="1">
            <a:spLocks noChangeArrowheads="1"/>
          </p:cNvSpPr>
          <p:nvPr userDrawn="1"/>
        </p:nvSpPr>
        <p:spPr bwMode="auto">
          <a:xfrm>
            <a:off x="1143000" y="228602"/>
            <a:ext cx="670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chemeClr val="tx2"/>
                </a:solidFill>
                <a:latin typeface="Tahoma" panose="020B0604030504040204" pitchFamily="34" charset="0"/>
                <a:cs typeface="Tahoma" panose="020B0604030504040204" pitchFamily="34" charset="0"/>
              </a:rPr>
              <a:t>Tr</a:t>
            </a:r>
            <a:r>
              <a:rPr lang="vi-VN" altLang="en-US" sz="1200">
                <a:solidFill>
                  <a:schemeClr val="tx2"/>
                </a:solidFill>
                <a:latin typeface="Tahoma" panose="020B0604030504040204" pitchFamily="34" charset="0"/>
                <a:cs typeface="Tahoma" panose="020B0604030504040204" pitchFamily="34" charset="0"/>
              </a:rPr>
              <a:t>ườ</a:t>
            </a:r>
            <a:r>
              <a:rPr lang="en-US" altLang="en-US" sz="1200">
                <a:solidFill>
                  <a:schemeClr val="tx2"/>
                </a:solidFill>
                <a:latin typeface="Tahoma" panose="020B0604030504040204" pitchFamily="34" charset="0"/>
                <a:cs typeface="Tahoma" panose="020B0604030504040204" pitchFamily="34" charset="0"/>
              </a:rPr>
              <a:t>ng Đại học Khoa học Tự nhiên</a:t>
            </a:r>
          </a:p>
          <a:p>
            <a:pPr eaLnBrk="1" hangingPunct="1">
              <a:defRPr/>
            </a:pPr>
            <a:r>
              <a:rPr lang="en-US" altLang="en-US" sz="1200">
                <a:solidFill>
                  <a:schemeClr val="tx2"/>
                </a:solidFill>
                <a:latin typeface="Tahoma" panose="020B0604030504040204" pitchFamily="34" charset="0"/>
                <a:cs typeface="Tahoma" panose="020B0604030504040204" pitchFamily="34" charset="0"/>
              </a:rPr>
              <a:t>Khoa Công nghệ thông tin</a:t>
            </a:r>
          </a:p>
          <a:p>
            <a:pPr eaLnBrk="1" hangingPunct="1">
              <a:defRPr/>
            </a:pPr>
            <a:r>
              <a:rPr lang="en-US" altLang="en-US" sz="1200">
                <a:solidFill>
                  <a:schemeClr val="tx2"/>
                </a:solidFill>
                <a:latin typeface="Tahoma" panose="020B0604030504040204" pitchFamily="34" charset="0"/>
                <a:cs typeface="Tahoma" panose="020B0604030504040204" pitchFamily="34" charset="0"/>
              </a:rPr>
              <a:t>Bộ môn Tin học c</a:t>
            </a:r>
            <a:r>
              <a:rPr lang="vi-VN" altLang="en-US" sz="1200">
                <a:solidFill>
                  <a:schemeClr val="tx2"/>
                </a:solidFill>
                <a:latin typeface="Tahoma" panose="020B0604030504040204" pitchFamily="34" charset="0"/>
                <a:cs typeface="Tahoma" panose="020B0604030504040204" pitchFamily="34" charset="0"/>
              </a:rPr>
              <a:t>ơ</a:t>
            </a:r>
            <a:r>
              <a:rPr lang="en-US" altLang="en-US" sz="1200">
                <a:solidFill>
                  <a:schemeClr val="tx2"/>
                </a:solidFill>
                <a:latin typeface="Tahoma" panose="020B0604030504040204" pitchFamily="34" charset="0"/>
                <a:cs typeface="Tahoma" panose="020B0604030504040204" pitchFamily="34" charset="0"/>
              </a:rPr>
              <a:t> s</a:t>
            </a:r>
            <a:r>
              <a:rPr lang="vi-VN" altLang="en-US" sz="1200">
                <a:solidFill>
                  <a:schemeClr val="tx2"/>
                </a:solidFill>
                <a:latin typeface="Tahoma" panose="020B0604030504040204" pitchFamily="34" charset="0"/>
                <a:cs typeface="Tahoma" panose="020B0604030504040204" pitchFamily="34" charset="0"/>
              </a:rPr>
              <a:t>ở</a:t>
            </a:r>
            <a:r>
              <a:rPr lang="en-US" altLang="en-US" sz="1200">
                <a:solidFill>
                  <a:schemeClr val="tx2"/>
                </a:solidFill>
                <a:latin typeface="Tahoma" panose="020B0604030504040204" pitchFamily="34" charset="0"/>
                <a:cs typeface="Tahoma" panose="020B0604030504040204" pitchFamily="34" charset="0"/>
              </a:rPr>
              <a:t> </a:t>
            </a:r>
          </a:p>
        </p:txBody>
      </p:sp>
      <p:sp>
        <p:nvSpPr>
          <p:cNvPr id="12" name="AutoShape 113" descr="gdd01"/>
          <p:cNvSpPr>
            <a:spLocks noChangeArrowheads="1"/>
          </p:cNvSpPr>
          <p:nvPr userDrawn="1"/>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3" name="AutoShape 114" descr="gdd04"/>
          <p:cNvSpPr>
            <a:spLocks noChangeArrowheads="1"/>
          </p:cNvSpPr>
          <p:nvPr userDrawn="1"/>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4" name="AutoShape 115" descr="gdd03"/>
          <p:cNvSpPr>
            <a:spLocks noChangeArrowheads="1"/>
          </p:cNvSpPr>
          <p:nvPr userDrawn="1"/>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109DA01E-8EF6-4D2E-83C1-F44FD385F4CB}"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16" name="Rectangle 3"/>
          <p:cNvSpPr txBox="1">
            <a:spLocks noChangeArrowheads="1"/>
          </p:cNvSpPr>
          <p:nvPr userDrawn="1"/>
        </p:nvSpPr>
        <p:spPr bwMode="white">
          <a:xfrm>
            <a:off x="3505200" y="1600200"/>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Clr>
                <a:schemeClr val="hlink"/>
              </a:buClr>
              <a:buFont typeface="Wingdings" panose="05000000000000000000" pitchFamily="2" charset="2"/>
              <a:buNone/>
              <a:defRPr/>
            </a:pPr>
            <a:r>
              <a:rPr lang="en-US" altLang="en-US" sz="1200">
                <a:latin typeface="Verdana" panose="020B0604030504040204" pitchFamily="34" charset="0"/>
              </a:rPr>
              <a:t>Đặng Bình Ph</a:t>
            </a:r>
            <a:r>
              <a:rPr lang="vi-VN" altLang="en-US" sz="1200">
                <a:latin typeface="Verdana" panose="020B0604030504040204" pitchFamily="34" charset="0"/>
              </a:rPr>
              <a:t>ươ</a:t>
            </a:r>
            <a:r>
              <a:rPr lang="en-US" altLang="en-US" sz="1200">
                <a:latin typeface="Verdana" panose="020B0604030504040204" pitchFamily="34" charset="0"/>
              </a:rPr>
              <a:t>ng</a:t>
            </a:r>
          </a:p>
          <a:p>
            <a:pPr algn="r" eaLnBrk="1" hangingPunct="1">
              <a:spcBef>
                <a:spcPct val="20000"/>
              </a:spcBef>
              <a:buClr>
                <a:schemeClr val="hlink"/>
              </a:buClr>
              <a:buFont typeface="Wingdings" panose="05000000000000000000" pitchFamily="2" charset="2"/>
              <a:buNone/>
              <a:defRPr/>
            </a:pPr>
            <a:r>
              <a:rPr lang="en-US" altLang="en-US" sz="900">
                <a:latin typeface="Verdana" panose="020B0604030504040204" pitchFamily="34" charset="0"/>
              </a:rPr>
              <a:t>dbphuong@fit.hcmuns.edu.vn</a:t>
            </a:r>
          </a:p>
        </p:txBody>
      </p:sp>
      <p:sp>
        <p:nvSpPr>
          <p:cNvPr id="17" name="Rounded Rectangle 16"/>
          <p:cNvSpPr/>
          <p:nvPr userDrawn="1"/>
        </p:nvSpPr>
        <p:spPr>
          <a:xfrm>
            <a:off x="304801" y="152400"/>
            <a:ext cx="708025" cy="990600"/>
          </a:xfrm>
          <a:prstGeom prst="roundRect">
            <a:avLst/>
          </a:prstGeom>
          <a:blipFill>
            <a:blip r:embed="rId5"/>
            <a:stretch>
              <a:fillRect/>
            </a:stretch>
          </a:blip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sz="1350"/>
          </a:p>
        </p:txBody>
      </p:sp>
      <p:sp>
        <p:nvSpPr>
          <p:cNvPr id="3074" name="Rectangle 2"/>
          <p:cNvSpPr>
            <a:spLocks noGrp="1" noChangeArrowheads="1"/>
          </p:cNvSpPr>
          <p:nvPr>
            <p:ph type="ctrTitle"/>
          </p:nvPr>
        </p:nvSpPr>
        <p:spPr bwMode="gray">
          <a:xfrm>
            <a:off x="1143000" y="1143000"/>
            <a:ext cx="6705600" cy="533400"/>
          </a:xfrm>
        </p:spPr>
        <p:txBody>
          <a:bodyPr/>
          <a:lstStyle>
            <a:lvl1pPr algn="r">
              <a:defRPr sz="2700" b="1">
                <a:solidFill>
                  <a:schemeClr val="tx2"/>
                </a:solidFill>
              </a:defRPr>
            </a:lvl1pPr>
          </a:lstStyle>
          <a:p>
            <a:r>
              <a:rPr lang="en-US"/>
              <a:t>Click to edit Master title style</a:t>
            </a:r>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500">
                <a:solidFill>
                  <a:schemeClr val="bg1"/>
                </a:solidFill>
              </a:defRPr>
            </a:lvl1pPr>
          </a:lstStyle>
          <a:p>
            <a:r>
              <a:rPr lang="en-US"/>
              <a:t>Click to edit Master subtitle style</a:t>
            </a:r>
          </a:p>
        </p:txBody>
      </p:sp>
      <p:sp>
        <p:nvSpPr>
          <p:cNvPr id="18" name="Rectangle 4"/>
          <p:cNvSpPr>
            <a:spLocks noGrp="1" noChangeArrowheads="1"/>
          </p:cNvSpPr>
          <p:nvPr>
            <p:ph type="dt" sz="half" idx="10"/>
          </p:nvPr>
        </p:nvSpPr>
        <p:spPr>
          <a:xfrm>
            <a:off x="3352800" y="6553200"/>
            <a:ext cx="2133600" cy="152400"/>
          </a:xfrm>
        </p:spPr>
        <p:txBody>
          <a:bodyPr/>
          <a:lstStyle>
            <a:lvl1pPr algn="r">
              <a:defRPr sz="750">
                <a:solidFill>
                  <a:schemeClr val="tx2"/>
                </a:solidFill>
                <a:latin typeface="+mn-lt"/>
              </a:defRPr>
            </a:lvl1pPr>
          </a:lstStyle>
          <a:p>
            <a:pPr>
              <a:defRPr/>
            </a:pPr>
            <a:endParaRPr lang="en-US"/>
          </a:p>
        </p:txBody>
      </p:sp>
      <p:sp>
        <p:nvSpPr>
          <p:cNvPr id="19" name="Rectangle 5"/>
          <p:cNvSpPr>
            <a:spLocks noGrp="1" noChangeArrowheads="1"/>
          </p:cNvSpPr>
          <p:nvPr>
            <p:ph type="ftr" sz="quarter" idx="11"/>
          </p:nvPr>
        </p:nvSpPr>
        <p:spPr>
          <a:xfrm>
            <a:off x="304800" y="6477000"/>
            <a:ext cx="2590800" cy="228600"/>
          </a:xfrm>
        </p:spPr>
        <p:txBody>
          <a:bodyPr/>
          <a:lstStyle>
            <a:lvl1pPr algn="ctr">
              <a:defRPr sz="900">
                <a:solidFill>
                  <a:schemeClr val="tx2"/>
                </a:solidFill>
                <a:latin typeface="Arial" charset="0"/>
              </a:defRPr>
            </a:lvl1pPr>
          </a:lstStyle>
          <a:p>
            <a:pPr>
              <a:defRPr/>
            </a:pPr>
            <a:r>
              <a:rPr lang="vi-VN"/>
              <a:t>DSA- tHs. NguyễN thị ngọc diễm</a:t>
            </a:r>
            <a:endParaRPr lang="en-US"/>
          </a:p>
        </p:txBody>
      </p:sp>
    </p:spTree>
    <p:extLst>
      <p:ext uri="{BB962C8B-B14F-4D97-AF65-F5344CB8AC3E}">
        <p14:creationId xmlns:p14="http://schemas.microsoft.com/office/powerpoint/2010/main" val="28496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82902EDD-86C2-4700-BCCB-15041B65E729}"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2"/>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r>
              <a:rPr lang="vi-VN"/>
              <a:t>DSA- tHs. NguyễN thị ngọc diễm</a:t>
            </a:r>
            <a:endParaRPr lang="en-US"/>
          </a:p>
        </p:txBody>
      </p:sp>
    </p:spTree>
    <p:extLst>
      <p:ext uri="{BB962C8B-B14F-4D97-AF65-F5344CB8AC3E}">
        <p14:creationId xmlns:p14="http://schemas.microsoft.com/office/powerpoint/2010/main" val="207602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pic>
        <p:nvPicPr>
          <p:cNvPr id="4"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43776" y="304802"/>
            <a:ext cx="1300163"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381000" y="1219200"/>
            <a:ext cx="8229600" cy="0"/>
          </a:xfrm>
          <a:prstGeom prst="line">
            <a:avLst/>
          </a:prstGeom>
          <a:ln w="28575">
            <a:solidFill>
              <a:srgbClr val="0070C0"/>
            </a:solidFill>
          </a:ln>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idx="1"/>
          </p:nvPr>
        </p:nvSpPr>
        <p:spPr>
          <a:xfrm>
            <a:off x="381000" y="1421879"/>
            <a:ext cx="8153400" cy="5029200"/>
          </a:xfrm>
        </p:spPr>
        <p:txBody>
          <a:bodyPr/>
          <a:lstStyle>
            <a:lvl1pPr marL="274320" indent="-212598">
              <a:buClr>
                <a:schemeClr val="accent5">
                  <a:lumMod val="75000"/>
                </a:schemeClr>
              </a:buClr>
              <a:buFont typeface="Wingdings" panose="05000000000000000000" pitchFamily="2" charset="2"/>
              <a:buChar char="Ø"/>
              <a:defRPr sz="2100">
                <a:solidFill>
                  <a:schemeClr val="tx1"/>
                </a:solidFill>
                <a:latin typeface="Times New Roman" panose="02020603050405020304" pitchFamily="18" charset="0"/>
                <a:cs typeface="Times New Roman" panose="02020603050405020304" pitchFamily="18" charset="0"/>
              </a:defRPr>
            </a:lvl1pPr>
            <a:lvl2pPr marL="480060" indent="-178308">
              <a:buClr>
                <a:schemeClr val="accent5">
                  <a:lumMod val="75000"/>
                </a:schemeClr>
              </a:buClr>
              <a:buFont typeface="Courier New" panose="02070309020205020404" pitchFamily="49" charset="0"/>
              <a:buChar char="o"/>
              <a:defRPr sz="1950">
                <a:solidFill>
                  <a:schemeClr val="tx1"/>
                </a:solidFill>
                <a:latin typeface="Times New Roman" panose="02020603050405020304" pitchFamily="18" charset="0"/>
                <a:cs typeface="Times New Roman" panose="02020603050405020304" pitchFamily="18" charset="0"/>
              </a:defRPr>
            </a:lvl2pPr>
            <a:lvl3pPr marL="665226" indent="-171450">
              <a:buClr>
                <a:schemeClr val="accent5">
                  <a:lumMod val="75000"/>
                </a:schemeClr>
              </a:buClr>
              <a:buFont typeface="Wingdings" panose="05000000000000000000" pitchFamily="2" charset="2"/>
              <a:buChar char="§"/>
              <a:defRPr sz="1800">
                <a:latin typeface="Times New Roman" panose="02020603050405020304" pitchFamily="18" charset="0"/>
                <a:cs typeface="Times New Roman" panose="02020603050405020304" pitchFamily="18" charset="0"/>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itle 19"/>
          <p:cNvSpPr>
            <a:spLocks noGrp="1"/>
          </p:cNvSpPr>
          <p:nvPr>
            <p:ph type="title"/>
          </p:nvPr>
        </p:nvSpPr>
        <p:spPr>
          <a:xfrm>
            <a:off x="381000" y="402846"/>
            <a:ext cx="8458200" cy="960605"/>
          </a:xfrm>
        </p:spPr>
        <p:txBody>
          <a:bodyPr>
            <a:noAutofit/>
          </a:bodyPr>
          <a:lstStyle>
            <a:lvl1pPr>
              <a:defRPr sz="3000">
                <a:solidFill>
                  <a:schemeClr val="accent5">
                    <a:lumMod val="75000"/>
                  </a:schemeClr>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7" name="Footer Placeholder 17"/>
          <p:cNvSpPr>
            <a:spLocks noGrp="1"/>
          </p:cNvSpPr>
          <p:nvPr>
            <p:ph type="ftr" sz="quarter" idx="11"/>
          </p:nvPr>
        </p:nvSpPr>
        <p:spPr>
          <a:xfrm>
            <a:off x="5895975" y="6378575"/>
            <a:ext cx="2895600" cy="476250"/>
          </a:xfrm>
        </p:spPr>
        <p:txBody>
          <a:bodyPr/>
          <a:lstStyle>
            <a:lvl1pPr>
              <a:defRPr sz="975">
                <a:latin typeface="Tahoma (Body)"/>
              </a:defRPr>
            </a:lvl1pPr>
          </a:lstStyle>
          <a:p>
            <a:pPr>
              <a:defRPr/>
            </a:pPr>
            <a:r>
              <a:rPr lang="vi-VN"/>
              <a:t>DSA- tHs. NguyễN thị ngọc diễm</a:t>
            </a:r>
            <a:endParaRPr lang="en-US" dirty="0"/>
          </a:p>
        </p:txBody>
      </p:sp>
      <p:sp>
        <p:nvSpPr>
          <p:cNvPr id="8" name="Slide Number Placeholder 18"/>
          <p:cNvSpPr>
            <a:spLocks noGrp="1"/>
          </p:cNvSpPr>
          <p:nvPr>
            <p:ph type="sldNum" sz="quarter" idx="12"/>
          </p:nvPr>
        </p:nvSpPr>
        <p:spPr>
          <a:xfrm>
            <a:off x="8643938" y="6378575"/>
            <a:ext cx="457200" cy="476250"/>
          </a:xfrm>
        </p:spPr>
        <p:txBody>
          <a:bodyPr/>
          <a:lstStyle>
            <a:lvl1pPr>
              <a:defRPr sz="1125"/>
            </a:lvl1pPr>
          </a:lstStyle>
          <a:p>
            <a:pPr>
              <a:defRPr/>
            </a:pPr>
            <a:fld id="{911E73EA-86F5-468B-9B45-B5D7D819D999}" type="slidenum">
              <a:rPr lang="en-US"/>
              <a:pPr>
                <a:defRPr/>
              </a:pPr>
              <a:t>‹#›</a:t>
            </a:fld>
            <a:endParaRPr lang="en-US"/>
          </a:p>
        </p:txBody>
      </p:sp>
    </p:spTree>
    <p:extLst>
      <p:ext uri="{BB962C8B-B14F-4D97-AF65-F5344CB8AC3E}">
        <p14:creationId xmlns:p14="http://schemas.microsoft.com/office/powerpoint/2010/main" val="235750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B92D361E-3F48-4DC8-A555-D857ACF3DF26}"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2"/>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r>
              <a:rPr lang="vi-VN"/>
              <a:t>DSA- tHs. NguyễN thị ngọc diễm</a:t>
            </a:r>
            <a:endParaRPr lang="vi-VN" dirty="0"/>
          </a:p>
        </p:txBody>
      </p:sp>
    </p:spTree>
    <p:extLst>
      <p:ext uri="{BB962C8B-B14F-4D97-AF65-F5344CB8AC3E}">
        <p14:creationId xmlns:p14="http://schemas.microsoft.com/office/powerpoint/2010/main" val="174078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49924" y="79375"/>
            <a:ext cx="8109438" cy="609600"/>
          </a:xfrm>
        </p:spPr>
        <p:txBody>
          <a:bodyPr/>
          <a:lstStyle/>
          <a:p>
            <a:r>
              <a:rPr lang="en-US"/>
              <a:t>Click to edit Master title style</a:t>
            </a:r>
          </a:p>
        </p:txBody>
      </p:sp>
      <p:sp>
        <p:nvSpPr>
          <p:cNvPr id="3" name="Text Placeholder 2"/>
          <p:cNvSpPr>
            <a:spLocks noGrp="1"/>
          </p:cNvSpPr>
          <p:nvPr>
            <p:ph type="body" sz="half" idx="1"/>
          </p:nvPr>
        </p:nvSpPr>
        <p:spPr>
          <a:xfrm>
            <a:off x="915867" y="981075"/>
            <a:ext cx="3884734" cy="5543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41278" y="981075"/>
            <a:ext cx="3884735" cy="5543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6715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pic>
        <p:nvPicPr>
          <p:cNvPr id="4"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43776" y="304802"/>
            <a:ext cx="1300163"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381000" y="1219200"/>
            <a:ext cx="8229600" cy="0"/>
          </a:xfrm>
          <a:prstGeom prst="line">
            <a:avLst/>
          </a:prstGeom>
          <a:ln w="28575">
            <a:solidFill>
              <a:srgbClr val="0070C0"/>
            </a:solidFill>
          </a:ln>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idx="1"/>
          </p:nvPr>
        </p:nvSpPr>
        <p:spPr>
          <a:xfrm>
            <a:off x="381000" y="1421879"/>
            <a:ext cx="8153400" cy="5029200"/>
          </a:xfrm>
        </p:spPr>
        <p:txBody>
          <a:bodyPr/>
          <a:lstStyle>
            <a:lvl1pPr marL="274320" indent="-212598">
              <a:buClr>
                <a:schemeClr val="accent5">
                  <a:lumMod val="75000"/>
                </a:schemeClr>
              </a:buClr>
              <a:buFont typeface="Wingdings" panose="05000000000000000000" pitchFamily="2" charset="2"/>
              <a:buChar char="Ø"/>
              <a:defRPr sz="2100">
                <a:solidFill>
                  <a:schemeClr val="tx1"/>
                </a:solidFill>
                <a:latin typeface="Times New Roman" panose="02020603050405020304" pitchFamily="18" charset="0"/>
                <a:cs typeface="Times New Roman" panose="02020603050405020304" pitchFamily="18" charset="0"/>
              </a:defRPr>
            </a:lvl1pPr>
            <a:lvl2pPr marL="480060" indent="-178308">
              <a:buClr>
                <a:schemeClr val="accent5">
                  <a:lumMod val="75000"/>
                </a:schemeClr>
              </a:buClr>
              <a:buFont typeface="Courier New" panose="02070309020205020404" pitchFamily="49" charset="0"/>
              <a:buChar char="o"/>
              <a:defRPr sz="1950">
                <a:solidFill>
                  <a:schemeClr val="tx1"/>
                </a:solidFill>
                <a:latin typeface="Times New Roman" panose="02020603050405020304" pitchFamily="18" charset="0"/>
                <a:cs typeface="Times New Roman" panose="02020603050405020304" pitchFamily="18" charset="0"/>
              </a:defRPr>
            </a:lvl2pPr>
            <a:lvl3pPr marL="665226" indent="-171450">
              <a:buClr>
                <a:schemeClr val="accent5">
                  <a:lumMod val="75000"/>
                </a:schemeClr>
              </a:buClr>
              <a:buFont typeface="Wingdings" panose="05000000000000000000" pitchFamily="2" charset="2"/>
              <a:buChar char="§"/>
              <a:defRPr sz="1800">
                <a:latin typeface="Times New Roman" panose="02020603050405020304" pitchFamily="18" charset="0"/>
                <a:cs typeface="Times New Roman" panose="02020603050405020304" pitchFamily="18" charset="0"/>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itle 19"/>
          <p:cNvSpPr>
            <a:spLocks noGrp="1"/>
          </p:cNvSpPr>
          <p:nvPr>
            <p:ph type="title"/>
          </p:nvPr>
        </p:nvSpPr>
        <p:spPr>
          <a:xfrm>
            <a:off x="381000" y="402846"/>
            <a:ext cx="8458200" cy="960605"/>
          </a:xfrm>
        </p:spPr>
        <p:txBody>
          <a:bodyPr>
            <a:noAutofit/>
          </a:bodyPr>
          <a:lstStyle>
            <a:lvl1pPr>
              <a:defRPr sz="3000">
                <a:solidFill>
                  <a:schemeClr val="accent5">
                    <a:lumMod val="75000"/>
                  </a:schemeClr>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6" name="Date Placeholder 16"/>
          <p:cNvSpPr>
            <a:spLocks noGrp="1"/>
          </p:cNvSpPr>
          <p:nvPr>
            <p:ph type="dt" sz="half" idx="10"/>
          </p:nvPr>
        </p:nvSpPr>
        <p:spPr/>
        <p:txBody>
          <a:bodyPr/>
          <a:lstStyle>
            <a:lvl1pPr>
              <a:defRPr/>
            </a:lvl1pPr>
          </a:lstStyle>
          <a:p>
            <a:pPr>
              <a:defRPr/>
            </a:pPr>
            <a:endParaRPr lang="en-US"/>
          </a:p>
        </p:txBody>
      </p:sp>
      <p:sp>
        <p:nvSpPr>
          <p:cNvPr id="7" name="Footer Placeholder 17"/>
          <p:cNvSpPr>
            <a:spLocks noGrp="1"/>
          </p:cNvSpPr>
          <p:nvPr>
            <p:ph type="ftr" sz="quarter" idx="11"/>
          </p:nvPr>
        </p:nvSpPr>
        <p:spPr>
          <a:xfrm>
            <a:off x="5895975" y="6378575"/>
            <a:ext cx="2895600" cy="476250"/>
          </a:xfrm>
        </p:spPr>
        <p:txBody>
          <a:bodyPr/>
          <a:lstStyle>
            <a:lvl1pPr>
              <a:defRPr sz="975"/>
            </a:lvl1pPr>
          </a:lstStyle>
          <a:p>
            <a:pPr>
              <a:defRPr/>
            </a:pPr>
            <a:r>
              <a:rPr lang="vi-VN"/>
              <a:t>DSA- tHs. NguyễN thị ngọc diễm</a:t>
            </a:r>
            <a:endParaRPr lang="en-US" dirty="0"/>
          </a:p>
        </p:txBody>
      </p:sp>
      <p:sp>
        <p:nvSpPr>
          <p:cNvPr id="8" name="Slide Number Placeholder 18"/>
          <p:cNvSpPr>
            <a:spLocks noGrp="1"/>
          </p:cNvSpPr>
          <p:nvPr>
            <p:ph type="sldNum" sz="quarter" idx="12"/>
          </p:nvPr>
        </p:nvSpPr>
        <p:spPr>
          <a:xfrm>
            <a:off x="8643938" y="6378575"/>
            <a:ext cx="457200" cy="476250"/>
          </a:xfrm>
        </p:spPr>
        <p:txBody>
          <a:bodyPr/>
          <a:lstStyle>
            <a:lvl1pPr>
              <a:defRPr sz="1125"/>
            </a:lvl1pPr>
          </a:lstStyle>
          <a:p>
            <a:pPr>
              <a:defRPr/>
            </a:pPr>
            <a:fld id="{911E73EA-86F5-468B-9B45-B5D7D819D999}" type="slidenum">
              <a:rPr lang="en-US"/>
              <a:pPr>
                <a:defRPr/>
              </a:pPr>
              <a:t>‹#›</a:t>
            </a:fld>
            <a:endParaRPr lang="en-US"/>
          </a:p>
        </p:txBody>
      </p:sp>
    </p:spTree>
    <p:extLst>
      <p:ext uri="{BB962C8B-B14F-4D97-AF65-F5344CB8AC3E}">
        <p14:creationId xmlns:p14="http://schemas.microsoft.com/office/powerpoint/2010/main" val="2848142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B92D361E-3F48-4DC8-A555-D857ACF3DF26}"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2"/>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r>
              <a:rPr lang="vi-VN"/>
              <a:t>DSA- tHs. NguyễN thị ngọc diễm</a:t>
            </a:r>
            <a:endParaRPr lang="en-US"/>
          </a:p>
        </p:txBody>
      </p:sp>
    </p:spTree>
    <p:extLst>
      <p:ext uri="{BB962C8B-B14F-4D97-AF65-F5344CB8AC3E}">
        <p14:creationId xmlns:p14="http://schemas.microsoft.com/office/powerpoint/2010/main" val="1763482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05840" y="1837464"/>
            <a:ext cx="3429000" cy="766588"/>
          </a:xfrm>
        </p:spPr>
        <p:txBody>
          <a:bodyPr anchor="ctr">
            <a:normAutofit/>
          </a:bodyPr>
          <a:lstStyle>
            <a:lvl1pPr marL="0" indent="0">
              <a:spcBef>
                <a:spcPts val="0"/>
              </a:spcBef>
              <a:buNone/>
              <a:defRPr sz="1125" b="0" cap="all" baseline="0"/>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1005840" y="2740735"/>
            <a:ext cx="3429000" cy="3288847"/>
          </a:xfrm>
        </p:spPr>
        <p:txBody>
          <a:bodyPr>
            <a:normAutofit/>
          </a:bodyPr>
          <a:lstStyle>
            <a:lvl1pPr>
              <a:defRPr sz="1013"/>
            </a:lvl1pPr>
            <a:lvl2pPr>
              <a:defRPr sz="900"/>
            </a:lvl2pPr>
            <a:lvl3pPr>
              <a:defRPr sz="788"/>
            </a:lvl3pPr>
            <a:lvl4pPr>
              <a:defRPr sz="675"/>
            </a:lvl4pPr>
            <a:lvl5pPr>
              <a:defRPr sz="675"/>
            </a:lvl5pPr>
            <a:lvl6pPr>
              <a:defRPr sz="675"/>
            </a:lvl6pPr>
            <a:lvl7pPr>
              <a:defRPr sz="675"/>
            </a:lvl7pPr>
            <a:lvl8pPr>
              <a:defRPr sz="675"/>
            </a:lvl8pPr>
            <a:lvl9pPr>
              <a:defRPr sz="6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09160" y="1837464"/>
            <a:ext cx="3429000" cy="766588"/>
          </a:xfrm>
        </p:spPr>
        <p:txBody>
          <a:bodyPr anchor="ctr">
            <a:normAutofit/>
          </a:bodyPr>
          <a:lstStyle>
            <a:lvl1pPr marL="0" indent="0">
              <a:spcBef>
                <a:spcPts val="0"/>
              </a:spcBef>
              <a:buNone/>
              <a:defRPr sz="1125" b="0" cap="all" baseline="0"/>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4709160" y="2740735"/>
            <a:ext cx="3429000" cy="3288847"/>
          </a:xfrm>
        </p:spPr>
        <p:txBody>
          <a:bodyPr>
            <a:normAutofit/>
          </a:bodyPr>
          <a:lstStyle>
            <a:lvl1pPr>
              <a:defRPr sz="1013"/>
            </a:lvl1pPr>
            <a:lvl2pPr>
              <a:defRPr sz="900"/>
            </a:lvl2pPr>
            <a:lvl3pPr>
              <a:defRPr sz="788"/>
            </a:lvl3pPr>
            <a:lvl4pPr>
              <a:defRPr sz="675"/>
            </a:lvl4pPr>
            <a:lvl5pPr>
              <a:defRPr sz="675"/>
            </a:lvl5pPr>
            <a:lvl6pPr>
              <a:defRPr sz="675"/>
            </a:lvl6pPr>
            <a:lvl7pPr>
              <a:defRPr sz="675"/>
            </a:lvl7pPr>
            <a:lvl8pPr>
              <a:defRPr sz="675"/>
            </a:lvl8pPr>
            <a:lvl9pPr>
              <a:defRPr sz="6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vi-VN"/>
              <a:t>DSA</a:t>
            </a:r>
            <a:endParaRPr lang="en-US"/>
          </a:p>
        </p:txBody>
      </p:sp>
      <p:sp>
        <p:nvSpPr>
          <p:cNvPr id="9" name="Slide Number Placeholder 8"/>
          <p:cNvSpPr>
            <a:spLocks noGrp="1"/>
          </p:cNvSpPr>
          <p:nvPr>
            <p:ph type="sldNum" sz="quarter" idx="12"/>
          </p:nvPr>
        </p:nvSpPr>
        <p:spPr/>
        <p:txBody>
          <a:bodyPr/>
          <a:lstStyle/>
          <a:p>
            <a:pPr>
              <a:defRPr/>
            </a:pPr>
            <a:fld id="{D5AD17C1-2DE8-4D0A-8476-67403193D12E}" type="slidenum">
              <a:rPr lang="en-US" smtClean="0"/>
              <a:pPr>
                <a:defRPr/>
              </a:pPr>
              <a:t>‹#›</a:t>
            </a:fld>
            <a:endParaRPr lang="en-US"/>
          </a:p>
        </p:txBody>
      </p:sp>
    </p:spTree>
    <p:extLst>
      <p:ext uri="{BB962C8B-B14F-4D97-AF65-F5344CB8AC3E}">
        <p14:creationId xmlns:p14="http://schemas.microsoft.com/office/powerpoint/2010/main" val="4216165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Rectangle 3"/>
          <p:cNvSpPr>
            <a:spLocks noChangeArrowheads="1"/>
          </p:cNvSpPr>
          <p:nvPr/>
        </p:nvSpPr>
        <p:spPr bwMode="gray">
          <a:xfrm>
            <a:off x="8004176" y="0"/>
            <a:ext cx="1139825" cy="6858000"/>
          </a:xfrm>
          <a:prstGeom prst="rect">
            <a:avLst/>
          </a:prstGeom>
          <a:solidFill>
            <a:schemeClr val="bg2">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5" name="Rectangle 4"/>
          <p:cNvSpPr>
            <a:spLocks noChangeArrowheads="1"/>
          </p:cNvSpPr>
          <p:nvPr/>
        </p:nvSpPr>
        <p:spPr bwMode="white">
          <a:xfrm>
            <a:off x="0" y="4638677"/>
            <a:ext cx="9144000" cy="2219325"/>
          </a:xfrm>
          <a:prstGeom prst="rect">
            <a:avLst/>
          </a:prstGeom>
          <a:solidFill>
            <a:schemeClr val="folHlink">
              <a:alpha val="3098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6" name="Rectangle 5"/>
          <p:cNvSpPr>
            <a:spLocks noChangeArrowheads="1"/>
          </p:cNvSpPr>
          <p:nvPr/>
        </p:nvSpPr>
        <p:spPr bwMode="gray">
          <a:xfrm>
            <a:off x="0" y="2149477"/>
            <a:ext cx="9144000" cy="24987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7" name="Freeform 20"/>
          <p:cNvSpPr>
            <a:spLocks/>
          </p:cNvSpPr>
          <p:nvPr/>
        </p:nvSpPr>
        <p:spPr bwMode="gray">
          <a:xfrm>
            <a:off x="-9525" y="2138363"/>
            <a:ext cx="8015288" cy="2271712"/>
          </a:xfrm>
          <a:custGeom>
            <a:avLst/>
            <a:gdLst>
              <a:gd name="T0" fmla="*/ 0 w 5049"/>
              <a:gd name="T1" fmla="*/ 0 h 1471"/>
              <a:gd name="T2" fmla="*/ 2147483646 w 5049"/>
              <a:gd name="T3" fmla="*/ 2147483646 h 1471"/>
              <a:gd name="T4" fmla="*/ 2147483646 w 5049"/>
              <a:gd name="T5" fmla="*/ 2147483646 h 1471"/>
              <a:gd name="T6" fmla="*/ 0 w 5049"/>
              <a:gd name="T7" fmla="*/ 2147483646 h 1471"/>
              <a:gd name="T8" fmla="*/ 0 w 5049"/>
              <a:gd name="T9" fmla="*/ 0 h 14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9" h="1471">
                <a:moveTo>
                  <a:pt x="0" y="0"/>
                </a:moveTo>
                <a:lnTo>
                  <a:pt x="5049" y="2"/>
                </a:lnTo>
                <a:lnTo>
                  <a:pt x="5048" y="1458"/>
                </a:lnTo>
                <a:lnTo>
                  <a:pt x="0" y="1471"/>
                </a:lnTo>
                <a:lnTo>
                  <a:pt x="0" y="0"/>
                </a:lnTo>
                <a:close/>
              </a:path>
            </a:pathLst>
          </a:custGeom>
          <a:solidFill>
            <a:schemeClr val="folHlink">
              <a:alpha val="7294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a:p>
        </p:txBody>
      </p:sp>
      <p:sp>
        <p:nvSpPr>
          <p:cNvPr id="8"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9"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10"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350"/>
          </a:p>
        </p:txBody>
      </p:sp>
      <p:sp>
        <p:nvSpPr>
          <p:cNvPr id="11" name="Text Box 14"/>
          <p:cNvSpPr txBox="1">
            <a:spLocks noChangeArrowheads="1"/>
          </p:cNvSpPr>
          <p:nvPr userDrawn="1"/>
        </p:nvSpPr>
        <p:spPr bwMode="auto">
          <a:xfrm>
            <a:off x="1143000" y="228602"/>
            <a:ext cx="670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chemeClr val="tx2"/>
                </a:solidFill>
                <a:latin typeface="Tahoma" panose="020B0604030504040204" pitchFamily="34" charset="0"/>
                <a:cs typeface="Tahoma" panose="020B0604030504040204" pitchFamily="34" charset="0"/>
              </a:rPr>
              <a:t>Tr</a:t>
            </a:r>
            <a:r>
              <a:rPr lang="vi-VN" altLang="en-US" sz="1200">
                <a:solidFill>
                  <a:schemeClr val="tx2"/>
                </a:solidFill>
                <a:latin typeface="Tahoma" panose="020B0604030504040204" pitchFamily="34" charset="0"/>
                <a:cs typeface="Tahoma" panose="020B0604030504040204" pitchFamily="34" charset="0"/>
              </a:rPr>
              <a:t>ườ</a:t>
            </a:r>
            <a:r>
              <a:rPr lang="en-US" altLang="en-US" sz="1200">
                <a:solidFill>
                  <a:schemeClr val="tx2"/>
                </a:solidFill>
                <a:latin typeface="Tahoma" panose="020B0604030504040204" pitchFamily="34" charset="0"/>
                <a:cs typeface="Tahoma" panose="020B0604030504040204" pitchFamily="34" charset="0"/>
              </a:rPr>
              <a:t>ng Đại học Khoa học Tự nhiên</a:t>
            </a:r>
          </a:p>
          <a:p>
            <a:pPr eaLnBrk="1" hangingPunct="1">
              <a:defRPr/>
            </a:pPr>
            <a:r>
              <a:rPr lang="en-US" altLang="en-US" sz="1200">
                <a:solidFill>
                  <a:schemeClr val="tx2"/>
                </a:solidFill>
                <a:latin typeface="Tahoma" panose="020B0604030504040204" pitchFamily="34" charset="0"/>
                <a:cs typeface="Tahoma" panose="020B0604030504040204" pitchFamily="34" charset="0"/>
              </a:rPr>
              <a:t>Khoa Công nghệ thông tin</a:t>
            </a:r>
          </a:p>
          <a:p>
            <a:pPr eaLnBrk="1" hangingPunct="1">
              <a:defRPr/>
            </a:pPr>
            <a:r>
              <a:rPr lang="en-US" altLang="en-US" sz="1200">
                <a:solidFill>
                  <a:schemeClr val="tx2"/>
                </a:solidFill>
                <a:latin typeface="Tahoma" panose="020B0604030504040204" pitchFamily="34" charset="0"/>
                <a:cs typeface="Tahoma" panose="020B0604030504040204" pitchFamily="34" charset="0"/>
              </a:rPr>
              <a:t>Bộ môn Tin học c</a:t>
            </a:r>
            <a:r>
              <a:rPr lang="vi-VN" altLang="en-US" sz="1200">
                <a:solidFill>
                  <a:schemeClr val="tx2"/>
                </a:solidFill>
                <a:latin typeface="Tahoma" panose="020B0604030504040204" pitchFamily="34" charset="0"/>
                <a:cs typeface="Tahoma" panose="020B0604030504040204" pitchFamily="34" charset="0"/>
              </a:rPr>
              <a:t>ơ</a:t>
            </a:r>
            <a:r>
              <a:rPr lang="en-US" altLang="en-US" sz="1200">
                <a:solidFill>
                  <a:schemeClr val="tx2"/>
                </a:solidFill>
                <a:latin typeface="Tahoma" panose="020B0604030504040204" pitchFamily="34" charset="0"/>
                <a:cs typeface="Tahoma" panose="020B0604030504040204" pitchFamily="34" charset="0"/>
              </a:rPr>
              <a:t> s</a:t>
            </a:r>
            <a:r>
              <a:rPr lang="vi-VN" altLang="en-US" sz="1200">
                <a:solidFill>
                  <a:schemeClr val="tx2"/>
                </a:solidFill>
                <a:latin typeface="Tahoma" panose="020B0604030504040204" pitchFamily="34" charset="0"/>
                <a:cs typeface="Tahoma" panose="020B0604030504040204" pitchFamily="34" charset="0"/>
              </a:rPr>
              <a:t>ở</a:t>
            </a:r>
            <a:r>
              <a:rPr lang="en-US" altLang="en-US" sz="1200">
                <a:solidFill>
                  <a:schemeClr val="tx2"/>
                </a:solidFill>
                <a:latin typeface="Tahoma" panose="020B0604030504040204" pitchFamily="34" charset="0"/>
                <a:cs typeface="Tahoma" panose="020B0604030504040204" pitchFamily="34" charset="0"/>
              </a:rPr>
              <a:t> </a:t>
            </a:r>
          </a:p>
        </p:txBody>
      </p:sp>
      <p:sp>
        <p:nvSpPr>
          <p:cNvPr id="12" name="AutoShape 113" descr="gdd01"/>
          <p:cNvSpPr>
            <a:spLocks noChangeArrowheads="1"/>
          </p:cNvSpPr>
          <p:nvPr userDrawn="1"/>
        </p:nvSpPr>
        <p:spPr bwMode="gray">
          <a:xfrm>
            <a:off x="190500" y="3162300"/>
            <a:ext cx="1752600" cy="1600200"/>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3" name="AutoShape 114" descr="gdd04"/>
          <p:cNvSpPr>
            <a:spLocks noChangeArrowheads="1"/>
          </p:cNvSpPr>
          <p:nvPr userDrawn="1"/>
        </p:nvSpPr>
        <p:spPr bwMode="gray">
          <a:xfrm>
            <a:off x="1638300" y="2324100"/>
            <a:ext cx="1828800" cy="1600200"/>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4" name="AutoShape 115" descr="gdd03"/>
          <p:cNvSpPr>
            <a:spLocks noChangeArrowheads="1"/>
          </p:cNvSpPr>
          <p:nvPr userDrawn="1"/>
        </p:nvSpPr>
        <p:spPr bwMode="gray">
          <a:xfrm>
            <a:off x="1600200" y="4038600"/>
            <a:ext cx="1828800" cy="1600200"/>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ko-KR" altLang="en-US" sz="1350">
              <a:latin typeface="Times New Roman" panose="02020603050405020304" pitchFamily="18" charset="0"/>
              <a:ea typeface="Gulim" pitchFamily="34" charset="-127"/>
            </a:endParaRPr>
          </a:p>
        </p:txBody>
      </p:sp>
      <p:sp>
        <p:nvSpPr>
          <p:cNvPr id="15"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109DA01E-8EF6-4D2E-83C1-F44FD385F4CB}"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16" name="Rectangle 3"/>
          <p:cNvSpPr txBox="1">
            <a:spLocks noChangeArrowheads="1"/>
          </p:cNvSpPr>
          <p:nvPr userDrawn="1"/>
        </p:nvSpPr>
        <p:spPr bwMode="white">
          <a:xfrm>
            <a:off x="3505200" y="1600200"/>
            <a:ext cx="434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20000"/>
              </a:spcBef>
              <a:buClr>
                <a:schemeClr val="hlink"/>
              </a:buClr>
              <a:buFont typeface="Wingdings" panose="05000000000000000000" pitchFamily="2" charset="2"/>
              <a:buNone/>
              <a:defRPr/>
            </a:pPr>
            <a:r>
              <a:rPr lang="en-US" altLang="en-US" sz="1200">
                <a:latin typeface="Verdana" panose="020B0604030504040204" pitchFamily="34" charset="0"/>
              </a:rPr>
              <a:t>Đặng Bình Ph</a:t>
            </a:r>
            <a:r>
              <a:rPr lang="vi-VN" altLang="en-US" sz="1200">
                <a:latin typeface="Verdana" panose="020B0604030504040204" pitchFamily="34" charset="0"/>
              </a:rPr>
              <a:t>ươ</a:t>
            </a:r>
            <a:r>
              <a:rPr lang="en-US" altLang="en-US" sz="1200">
                <a:latin typeface="Verdana" panose="020B0604030504040204" pitchFamily="34" charset="0"/>
              </a:rPr>
              <a:t>ng</a:t>
            </a:r>
          </a:p>
          <a:p>
            <a:pPr algn="r" eaLnBrk="1" hangingPunct="1">
              <a:spcBef>
                <a:spcPct val="20000"/>
              </a:spcBef>
              <a:buClr>
                <a:schemeClr val="hlink"/>
              </a:buClr>
              <a:buFont typeface="Wingdings" panose="05000000000000000000" pitchFamily="2" charset="2"/>
              <a:buNone/>
              <a:defRPr/>
            </a:pPr>
            <a:r>
              <a:rPr lang="en-US" altLang="en-US" sz="900">
                <a:latin typeface="Verdana" panose="020B0604030504040204" pitchFamily="34" charset="0"/>
              </a:rPr>
              <a:t>dbphuong@fit.hcmuns.edu.vn</a:t>
            </a:r>
          </a:p>
        </p:txBody>
      </p:sp>
      <p:sp>
        <p:nvSpPr>
          <p:cNvPr id="17" name="Rounded Rectangle 16"/>
          <p:cNvSpPr/>
          <p:nvPr userDrawn="1"/>
        </p:nvSpPr>
        <p:spPr>
          <a:xfrm>
            <a:off x="304801" y="152400"/>
            <a:ext cx="708025" cy="990600"/>
          </a:xfrm>
          <a:prstGeom prst="roundRect">
            <a:avLst/>
          </a:prstGeom>
          <a:blipFill>
            <a:blip r:embed="rId5"/>
            <a:stretch>
              <a:fillRect/>
            </a:stretch>
          </a:blipFill>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sz="1350"/>
          </a:p>
        </p:txBody>
      </p:sp>
      <p:sp>
        <p:nvSpPr>
          <p:cNvPr id="3074" name="Rectangle 2"/>
          <p:cNvSpPr>
            <a:spLocks noGrp="1" noChangeArrowheads="1"/>
          </p:cNvSpPr>
          <p:nvPr>
            <p:ph type="ctrTitle"/>
          </p:nvPr>
        </p:nvSpPr>
        <p:spPr bwMode="gray">
          <a:xfrm>
            <a:off x="1143000" y="1143000"/>
            <a:ext cx="6705600" cy="533400"/>
          </a:xfrm>
        </p:spPr>
        <p:txBody>
          <a:bodyPr/>
          <a:lstStyle>
            <a:lvl1pPr algn="r">
              <a:defRPr sz="2700" b="1">
                <a:solidFill>
                  <a:schemeClr val="tx2"/>
                </a:solidFill>
              </a:defRPr>
            </a:lvl1pPr>
          </a:lstStyle>
          <a:p>
            <a:r>
              <a:rPr lang="en-US"/>
              <a:t>Click to edit Master title style</a:t>
            </a:r>
          </a:p>
        </p:txBody>
      </p:sp>
      <p:sp>
        <p:nvSpPr>
          <p:cNvPr id="20"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500">
                <a:solidFill>
                  <a:schemeClr val="bg1"/>
                </a:solidFill>
              </a:defRPr>
            </a:lvl1pPr>
          </a:lstStyle>
          <a:p>
            <a:r>
              <a:rPr lang="en-US"/>
              <a:t>Click to edit Master subtitle style</a:t>
            </a:r>
          </a:p>
        </p:txBody>
      </p:sp>
      <p:sp>
        <p:nvSpPr>
          <p:cNvPr id="18" name="Rectangle 4"/>
          <p:cNvSpPr>
            <a:spLocks noGrp="1" noChangeArrowheads="1"/>
          </p:cNvSpPr>
          <p:nvPr>
            <p:ph type="dt" sz="half" idx="10"/>
          </p:nvPr>
        </p:nvSpPr>
        <p:spPr>
          <a:xfrm>
            <a:off x="3352800" y="6553200"/>
            <a:ext cx="2133600" cy="152400"/>
          </a:xfrm>
        </p:spPr>
        <p:txBody>
          <a:bodyPr/>
          <a:lstStyle>
            <a:lvl1pPr algn="r">
              <a:defRPr sz="750">
                <a:solidFill>
                  <a:schemeClr val="tx2"/>
                </a:solidFill>
                <a:latin typeface="+mn-lt"/>
              </a:defRPr>
            </a:lvl1pPr>
          </a:lstStyle>
          <a:p>
            <a:pPr>
              <a:defRPr/>
            </a:pPr>
            <a:endParaRPr lang="en-US"/>
          </a:p>
        </p:txBody>
      </p:sp>
      <p:sp>
        <p:nvSpPr>
          <p:cNvPr id="19" name="Rectangle 5"/>
          <p:cNvSpPr>
            <a:spLocks noGrp="1" noChangeArrowheads="1"/>
          </p:cNvSpPr>
          <p:nvPr>
            <p:ph type="ftr" sz="quarter" idx="11"/>
          </p:nvPr>
        </p:nvSpPr>
        <p:spPr>
          <a:xfrm>
            <a:off x="304800" y="6477000"/>
            <a:ext cx="2590800" cy="228600"/>
          </a:xfrm>
        </p:spPr>
        <p:txBody>
          <a:bodyPr/>
          <a:lstStyle>
            <a:lvl1pPr algn="ctr">
              <a:defRPr sz="900">
                <a:solidFill>
                  <a:schemeClr val="tx2"/>
                </a:solidFill>
                <a:latin typeface="Arial" charset="0"/>
              </a:defRPr>
            </a:lvl1pPr>
          </a:lstStyle>
          <a:p>
            <a:pPr>
              <a:defRPr/>
            </a:pPr>
            <a:r>
              <a:rPr lang="vi-VN"/>
              <a:t>DSA- tHs. NguyễN thị ngọc diễm</a:t>
            </a:r>
            <a:endParaRPr lang="en-US"/>
          </a:p>
        </p:txBody>
      </p:sp>
    </p:spTree>
    <p:extLst>
      <p:ext uri="{BB962C8B-B14F-4D97-AF65-F5344CB8AC3E}">
        <p14:creationId xmlns:p14="http://schemas.microsoft.com/office/powerpoint/2010/main" val="329131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305800" y="6324600"/>
            <a:ext cx="457200" cy="3810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fld id="{82902EDD-86C2-4700-BCCB-15041B65E729}" type="slidenum">
              <a:rPr lang="en-US" altLang="en-US" sz="1350" smtClean="0">
                <a:solidFill>
                  <a:schemeClr val="bg1"/>
                </a:solidFill>
                <a:latin typeface="Corbel" panose="020B0503020204020204" pitchFamily="34" charset="0"/>
              </a:rPr>
              <a:pPr algn="ctr" eaLnBrk="1" hangingPunct="1">
                <a:defRPr/>
              </a:pPr>
              <a:t>‹#›</a:t>
            </a:fld>
            <a:endParaRPr lang="en-US" altLang="en-US" sz="1350">
              <a:solidFill>
                <a:schemeClr val="bg1"/>
              </a:solidFill>
              <a:latin typeface="Corbel" panose="020B0503020204020204" pitchFamily="34" charset="0"/>
            </a:endParaRP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title"/>
          </p:nvPr>
        </p:nvSpPr>
        <p:spPr>
          <a:xfrm>
            <a:off x="1143000" y="381002"/>
            <a:ext cx="6705600" cy="563563"/>
          </a:xfrm>
        </p:spPr>
        <p:txBody>
          <a:bodyPr/>
          <a:lstStyle/>
          <a:p>
            <a:r>
              <a:rPr lang="en-US"/>
              <a:t>Click to edit Master title style</a:t>
            </a: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r>
              <a:rPr lang="vi-VN"/>
              <a:t>DSA- tHs. NguyễN thị ngọc diễm</a:t>
            </a:r>
            <a:endParaRPr lang="en-US"/>
          </a:p>
        </p:txBody>
      </p:sp>
    </p:spTree>
    <p:extLst>
      <p:ext uri="{BB962C8B-B14F-4D97-AF65-F5344CB8AC3E}">
        <p14:creationId xmlns:p14="http://schemas.microsoft.com/office/powerpoint/2010/main" val="81863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vi-VN"/>
              <a:t>DSA</a:t>
            </a:r>
            <a:endParaRPr lang="en-US"/>
          </a:p>
        </p:txBody>
      </p:sp>
      <p:sp>
        <p:nvSpPr>
          <p:cNvPr id="5" name="Slide Number Placeholder 4"/>
          <p:cNvSpPr>
            <a:spLocks noGrp="1"/>
          </p:cNvSpPr>
          <p:nvPr>
            <p:ph type="sldNum" sz="quarter" idx="12"/>
          </p:nvPr>
        </p:nvSpPr>
        <p:spPr/>
        <p:txBody>
          <a:bodyPr/>
          <a:lstStyle/>
          <a:p>
            <a:pPr>
              <a:defRPr/>
            </a:pPr>
            <a:fld id="{8EB20E39-E028-4E74-B393-C12B37CC39C6}" type="slidenum">
              <a:rPr lang="en-US" smtClean="0"/>
              <a:pPr>
                <a:defRPr/>
              </a:pPr>
              <a:t>‹#›</a:t>
            </a:fld>
            <a:endParaRPr lang="en-US"/>
          </a:p>
        </p:txBody>
      </p: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1776" y="523875"/>
            <a:ext cx="10826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323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vi-VN"/>
              <a:t>DSA</a:t>
            </a:r>
            <a:endParaRPr lang="en-US"/>
          </a:p>
        </p:txBody>
      </p:sp>
      <p:sp>
        <p:nvSpPr>
          <p:cNvPr id="4" name="Slide Number Placeholder 3"/>
          <p:cNvSpPr>
            <a:spLocks noGrp="1"/>
          </p:cNvSpPr>
          <p:nvPr>
            <p:ph type="sldNum" sz="quarter" idx="12"/>
          </p:nvPr>
        </p:nvSpPr>
        <p:spPr/>
        <p:txBody>
          <a:bodyPr/>
          <a:lstStyle/>
          <a:p>
            <a:pPr>
              <a:defRPr/>
            </a:pPr>
            <a:fld id="{2CEC5611-1CB1-4EF6-BCF1-B0C60DDFD4DB}" type="slidenum">
              <a:rPr lang="en-US" smtClean="0"/>
              <a:pPr>
                <a:defRPr/>
              </a:pPr>
              <a:t>‹#›</a:t>
            </a:fld>
            <a:endParaRPr lang="en-US"/>
          </a:p>
        </p:txBody>
      </p:sp>
    </p:spTree>
    <p:extLst>
      <p:ext uri="{BB962C8B-B14F-4D97-AF65-F5344CB8AC3E}">
        <p14:creationId xmlns:p14="http://schemas.microsoft.com/office/powerpoint/2010/main" val="106990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2986" y="2350008"/>
            <a:ext cx="3154680" cy="1993392"/>
          </a:xfrm>
        </p:spPr>
        <p:txBody>
          <a:bodyPr anchor="b">
            <a:normAutofit/>
          </a:bodyPr>
          <a:lstStyle>
            <a:lvl1pPr>
              <a:defRPr sz="1913" b="0"/>
            </a:lvl1pPr>
          </a:lstStyle>
          <a:p>
            <a:r>
              <a:rPr lang="en-US"/>
              <a:t>Click to edit Master title style</a:t>
            </a:r>
            <a:endParaRPr/>
          </a:p>
        </p:txBody>
      </p:sp>
      <p:sp>
        <p:nvSpPr>
          <p:cNvPr id="3" name="Content Placeholder 2"/>
          <p:cNvSpPr>
            <a:spLocks noGrp="1"/>
          </p:cNvSpPr>
          <p:nvPr>
            <p:ph idx="1"/>
          </p:nvPr>
        </p:nvSpPr>
        <p:spPr>
          <a:xfrm>
            <a:off x="342900" y="758952"/>
            <a:ext cx="4972050" cy="5330952"/>
          </a:xfrm>
        </p:spPr>
        <p:txBody>
          <a:bodyPr>
            <a:normAutofit/>
          </a:bodyPr>
          <a:lstStyle>
            <a:lvl1pPr>
              <a:defRPr sz="1125"/>
            </a:lvl1pPr>
            <a:lvl2pPr>
              <a:defRPr sz="1013"/>
            </a:lvl2pPr>
            <a:lvl3pPr>
              <a:defRPr sz="900"/>
            </a:lvl3pPr>
            <a:lvl4pPr>
              <a:defRPr sz="788"/>
            </a:lvl4pPr>
            <a:lvl5pPr>
              <a:defRPr sz="788"/>
            </a:lvl5pPr>
            <a:lvl6pPr>
              <a:defRPr sz="788"/>
            </a:lvl6pPr>
            <a:lvl7pPr>
              <a:defRPr sz="788"/>
            </a:lvl7pPr>
            <a:lvl8pPr>
              <a:defRPr sz="788"/>
            </a:lvl8pPr>
            <a:lvl9pPr>
              <a:defRPr sz="78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675"/>
              </a:spcBef>
              <a:buNone/>
              <a:defRPr sz="900"/>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a:t>
            </a:r>
            <a:endParaRPr lang="en-US"/>
          </a:p>
        </p:txBody>
      </p:sp>
      <p:sp>
        <p:nvSpPr>
          <p:cNvPr id="7" name="Slide Number Placeholder 6"/>
          <p:cNvSpPr>
            <a:spLocks noGrp="1"/>
          </p:cNvSpPr>
          <p:nvPr>
            <p:ph type="sldNum" sz="quarter" idx="12"/>
          </p:nvPr>
        </p:nvSpPr>
        <p:spPr/>
        <p:txBody>
          <a:bodyPr/>
          <a:lstStyle/>
          <a:p>
            <a:pPr>
              <a:defRPr/>
            </a:pPr>
            <a:fld id="{A38969F2-9502-4DA7-A8A8-D6AB5BB5F8DA}" type="slidenum">
              <a:rPr lang="en-US" smtClean="0"/>
              <a:pPr>
                <a:defRPr/>
              </a:pPr>
              <a:t>‹#›</a:t>
            </a:fld>
            <a:endParaRPr lang="en-US"/>
          </a:p>
        </p:txBody>
      </p:sp>
    </p:spTree>
    <p:extLst>
      <p:ext uri="{BB962C8B-B14F-4D97-AF65-F5344CB8AC3E}">
        <p14:creationId xmlns:p14="http://schemas.microsoft.com/office/powerpoint/2010/main" val="555660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2986" y="2350008"/>
            <a:ext cx="3154680" cy="1993392"/>
          </a:xfrm>
        </p:spPr>
        <p:txBody>
          <a:bodyPr anchor="b">
            <a:normAutofit/>
          </a:bodyPr>
          <a:lstStyle>
            <a:lvl1pPr>
              <a:defRPr sz="1913" b="0"/>
            </a:lvl1pPr>
          </a:lstStyle>
          <a:p>
            <a:r>
              <a:rPr lang="en-US"/>
              <a:t>Click to edit Master title style</a:t>
            </a:r>
            <a:endParaRPr/>
          </a:p>
        </p:txBody>
      </p:sp>
      <p:sp>
        <p:nvSpPr>
          <p:cNvPr id="3" name="Picture Placeholder 2"/>
          <p:cNvSpPr>
            <a:spLocks noGrp="1"/>
          </p:cNvSpPr>
          <p:nvPr>
            <p:ph type="pic" idx="1"/>
          </p:nvPr>
        </p:nvSpPr>
        <p:spPr>
          <a:xfrm>
            <a:off x="226314" y="502920"/>
            <a:ext cx="5026914" cy="5843016"/>
          </a:xfrm>
          <a:solidFill>
            <a:schemeClr val="accent1">
              <a:lumMod val="40000"/>
              <a:lumOff val="60000"/>
            </a:schemeClr>
          </a:solidFill>
        </p:spPr>
        <p:txBody>
          <a:bodyPr/>
          <a:lstStyle>
            <a:lvl1pPr marL="0" indent="0" algn="ctr">
              <a:buNone/>
              <a:defRPr sz="1800">
                <a:solidFill>
                  <a:schemeClr val="bg1"/>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4" name="Text Placeholder 3"/>
          <p:cNvSpPr>
            <a:spLocks noGrp="1"/>
          </p:cNvSpPr>
          <p:nvPr>
            <p:ph type="body" sz="half" idx="2"/>
          </p:nvPr>
        </p:nvSpPr>
        <p:spPr>
          <a:xfrm>
            <a:off x="5602986" y="4361688"/>
            <a:ext cx="3154680" cy="1728216"/>
          </a:xfrm>
        </p:spPr>
        <p:txBody>
          <a:bodyPr>
            <a:normAutofit/>
          </a:bodyPr>
          <a:lstStyle>
            <a:lvl1pPr marL="0" indent="0">
              <a:spcBef>
                <a:spcPts val="675"/>
              </a:spcBef>
              <a:buNone/>
              <a:defRPr sz="900"/>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vi-VN"/>
              <a:t>DSA</a:t>
            </a:r>
            <a:endParaRPr lang="en-US"/>
          </a:p>
        </p:txBody>
      </p:sp>
      <p:sp>
        <p:nvSpPr>
          <p:cNvPr id="7" name="Slide Number Placeholder 6"/>
          <p:cNvSpPr>
            <a:spLocks noGrp="1"/>
          </p:cNvSpPr>
          <p:nvPr>
            <p:ph type="sldNum" sz="quarter" idx="12"/>
          </p:nvPr>
        </p:nvSpPr>
        <p:spPr/>
        <p:txBody>
          <a:bodyPr/>
          <a:lstStyle/>
          <a:p>
            <a:pPr>
              <a:defRPr/>
            </a:pPr>
            <a:fld id="{FE027345-41A6-41D3-8A04-0D37F1E3853A}" type="slidenum">
              <a:rPr lang="en-US" smtClean="0"/>
              <a:pPr>
                <a:defRPr/>
              </a:pPr>
              <a:t>‹#›</a:t>
            </a:fld>
            <a:endParaRPr lang="en-US"/>
          </a:p>
        </p:txBody>
      </p:sp>
    </p:spTree>
    <p:extLst>
      <p:ext uri="{BB962C8B-B14F-4D97-AF65-F5344CB8AC3E}">
        <p14:creationId xmlns:p14="http://schemas.microsoft.com/office/powerpoint/2010/main" val="206616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theme" Target="../theme/theme3.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67360"/>
            <a:ext cx="713232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05840" y="1901955"/>
            <a:ext cx="713232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6832" y="6601968"/>
            <a:ext cx="720090" cy="237744"/>
          </a:xfrm>
          <a:prstGeom prst="rect">
            <a:avLst/>
          </a:prstGeom>
        </p:spPr>
        <p:txBody>
          <a:bodyPr vert="horz" lIns="91440" tIns="45720" rIns="91440" bIns="45720" rtlCol="0" anchor="ctr"/>
          <a:lstStyle>
            <a:lvl1pPr algn="r">
              <a:defRPr sz="45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005840" y="6601968"/>
            <a:ext cx="5369814" cy="237744"/>
          </a:xfrm>
          <a:prstGeom prst="rect">
            <a:avLst/>
          </a:prstGeom>
        </p:spPr>
        <p:txBody>
          <a:bodyPr vert="horz" lIns="91440" tIns="45720" rIns="91440" bIns="45720" rtlCol="0" anchor="ctr"/>
          <a:lstStyle>
            <a:lvl1pPr algn="l">
              <a:defRPr sz="450" cap="all" baseline="0">
                <a:solidFill>
                  <a:schemeClr val="tx1">
                    <a:tint val="75000"/>
                  </a:schemeClr>
                </a:solidFill>
              </a:defRPr>
            </a:lvl1pPr>
          </a:lstStyle>
          <a:p>
            <a:pPr>
              <a:defRPr/>
            </a:pPr>
            <a:r>
              <a:rPr lang="vi-VN"/>
              <a:t>DSA</a:t>
            </a:r>
            <a:endParaRPr lang="en-US"/>
          </a:p>
        </p:txBody>
      </p:sp>
      <p:sp>
        <p:nvSpPr>
          <p:cNvPr id="6" name="Slide Number Placeholder 5"/>
          <p:cNvSpPr>
            <a:spLocks noGrp="1"/>
          </p:cNvSpPr>
          <p:nvPr>
            <p:ph type="sldNum" sz="quarter" idx="4"/>
          </p:nvPr>
        </p:nvSpPr>
        <p:spPr>
          <a:xfrm>
            <a:off x="7658100" y="6601968"/>
            <a:ext cx="480060" cy="237744"/>
          </a:xfrm>
          <a:prstGeom prst="rect">
            <a:avLst/>
          </a:prstGeom>
        </p:spPr>
        <p:txBody>
          <a:bodyPr vert="horz" lIns="91440" tIns="45720" rIns="91440" bIns="45720" rtlCol="0" anchor="ctr"/>
          <a:lstStyle>
            <a:lvl1pPr algn="r">
              <a:defRPr sz="450">
                <a:solidFill>
                  <a:schemeClr val="tx1">
                    <a:tint val="75000"/>
                  </a:schemeClr>
                </a:solidFill>
              </a:defRPr>
            </a:lvl1pPr>
          </a:lstStyle>
          <a:p>
            <a:pPr>
              <a:defRPr/>
            </a:pPr>
            <a:fld id="{423FE268-376F-4D5E-A516-E0767C324C50}" type="slidenum">
              <a:rPr lang="en-US" smtClean="0"/>
              <a:pPr>
                <a:defRPr/>
              </a:pPr>
              <a:t>‹#›</a:t>
            </a:fld>
            <a:endParaRPr lang="en-US"/>
          </a:p>
        </p:txBody>
      </p:sp>
    </p:spTree>
    <p:extLst>
      <p:ext uri="{BB962C8B-B14F-4D97-AF65-F5344CB8AC3E}">
        <p14:creationId xmlns:p14="http://schemas.microsoft.com/office/powerpoint/2010/main" val="2022416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marL="0" indent="0" algn="l" defTabSz="514350" rtl="0" eaLnBrk="1" latinLnBrk="0" hangingPunct="1">
        <a:lnSpc>
          <a:spcPct val="90000"/>
        </a:lnSpc>
        <a:spcBef>
          <a:spcPct val="0"/>
        </a:spcBef>
        <a:buFont typeface="Arial" pitchFamily="34" charset="0"/>
        <a:buNone/>
        <a:defRPr sz="1913" kern="1200">
          <a:solidFill>
            <a:schemeClr val="tx1"/>
          </a:solidFill>
          <a:latin typeface="+mj-lt"/>
          <a:ea typeface="+mj-ea"/>
          <a:cs typeface="+mj-cs"/>
        </a:defRPr>
      </a:lvl1pPr>
    </p:titleStyle>
    <p:bodyStyle>
      <a:lvl1pPr marL="154305" indent="-128588" algn="l" defTabSz="514350" rtl="0" eaLnBrk="1" latinLnBrk="0" hangingPunct="1">
        <a:lnSpc>
          <a:spcPct val="90000"/>
        </a:lnSpc>
        <a:spcBef>
          <a:spcPts val="1013"/>
        </a:spcBef>
        <a:buSzPct val="80000"/>
        <a:buFont typeface="Arial" pitchFamily="34" charset="0"/>
        <a:buChar char="•"/>
        <a:defRPr sz="1125" kern="1200">
          <a:solidFill>
            <a:schemeClr val="tx1"/>
          </a:solidFill>
          <a:latin typeface="+mn-lt"/>
          <a:ea typeface="+mn-ea"/>
          <a:cs typeface="+mn-cs"/>
        </a:defRPr>
      </a:lvl1pPr>
      <a:lvl2pPr marL="334328" indent="-128588" algn="l" defTabSz="514350" rtl="0" eaLnBrk="1" latinLnBrk="0" hangingPunct="1">
        <a:lnSpc>
          <a:spcPct val="90000"/>
        </a:lnSpc>
        <a:spcBef>
          <a:spcPts val="563"/>
        </a:spcBef>
        <a:buSzPct val="80000"/>
        <a:buFont typeface="Arial" pitchFamily="34" charset="0"/>
        <a:buChar char="•"/>
        <a:defRPr sz="1013" kern="1200">
          <a:solidFill>
            <a:schemeClr val="tx1"/>
          </a:solidFill>
          <a:latin typeface="+mn-lt"/>
          <a:ea typeface="+mn-ea"/>
          <a:cs typeface="+mn-cs"/>
        </a:defRPr>
      </a:lvl2pPr>
      <a:lvl3pPr marL="514350" indent="-128588" algn="l" defTabSz="514350" rtl="0" eaLnBrk="1" latinLnBrk="0" hangingPunct="1">
        <a:lnSpc>
          <a:spcPct val="90000"/>
        </a:lnSpc>
        <a:spcBef>
          <a:spcPts val="450"/>
        </a:spcBef>
        <a:buSzPct val="80000"/>
        <a:buFont typeface="Arial" pitchFamily="34" charset="0"/>
        <a:buChar char="•"/>
        <a:defRPr sz="900" kern="1200">
          <a:solidFill>
            <a:schemeClr val="tx1"/>
          </a:solidFill>
          <a:latin typeface="+mn-lt"/>
          <a:ea typeface="+mn-ea"/>
          <a:cs typeface="+mn-cs"/>
        </a:defRPr>
      </a:lvl3pPr>
      <a:lvl4pPr marL="694373" indent="-128588" algn="l" defTabSz="514350" rtl="0" eaLnBrk="1" latinLnBrk="0" hangingPunct="1">
        <a:lnSpc>
          <a:spcPct val="90000"/>
        </a:lnSpc>
        <a:spcBef>
          <a:spcPts val="450"/>
        </a:spcBef>
        <a:buSzPct val="80000"/>
        <a:buFont typeface="Arial" pitchFamily="34" charset="0"/>
        <a:buChar char="•"/>
        <a:defRPr sz="788" kern="1200">
          <a:solidFill>
            <a:schemeClr val="tx1"/>
          </a:solidFill>
          <a:latin typeface="+mn-lt"/>
          <a:ea typeface="+mn-ea"/>
          <a:cs typeface="+mn-cs"/>
        </a:defRPr>
      </a:lvl4pPr>
      <a:lvl5pPr marL="874395" indent="-128588" algn="l" defTabSz="514350" rtl="0" eaLnBrk="1" latinLnBrk="0" hangingPunct="1">
        <a:lnSpc>
          <a:spcPct val="90000"/>
        </a:lnSpc>
        <a:spcBef>
          <a:spcPts val="450"/>
        </a:spcBef>
        <a:buSzPct val="80000"/>
        <a:buFont typeface="Arial" pitchFamily="34" charset="0"/>
        <a:buChar char="•"/>
        <a:defRPr sz="788" kern="1200">
          <a:solidFill>
            <a:schemeClr val="tx1"/>
          </a:solidFill>
          <a:latin typeface="+mn-lt"/>
          <a:ea typeface="+mn-ea"/>
          <a:cs typeface="+mn-cs"/>
        </a:defRPr>
      </a:lvl5pPr>
      <a:lvl6pPr marL="1054418" indent="-128588" algn="l" defTabSz="514350" rtl="0" eaLnBrk="1" latinLnBrk="0" hangingPunct="1">
        <a:lnSpc>
          <a:spcPct val="90000"/>
        </a:lnSpc>
        <a:spcBef>
          <a:spcPts val="450"/>
        </a:spcBef>
        <a:buFont typeface="Arial" pitchFamily="34" charset="0"/>
        <a:buChar char="•"/>
        <a:defRPr sz="788" kern="1200">
          <a:solidFill>
            <a:schemeClr val="tx1"/>
          </a:solidFill>
          <a:latin typeface="+mn-lt"/>
          <a:ea typeface="+mn-ea"/>
          <a:cs typeface="+mn-cs"/>
        </a:defRPr>
      </a:lvl6pPr>
      <a:lvl7pPr marL="1234440"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7pPr>
      <a:lvl8pPr marL="1414463"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8pPr>
      <a:lvl9pPr marL="1594485"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67360"/>
            <a:ext cx="713232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05840" y="1901955"/>
            <a:ext cx="713232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6832" y="6601968"/>
            <a:ext cx="720090" cy="237744"/>
          </a:xfrm>
          <a:prstGeom prst="rect">
            <a:avLst/>
          </a:prstGeom>
        </p:spPr>
        <p:txBody>
          <a:bodyPr vert="horz" lIns="91440" tIns="45720" rIns="91440" bIns="45720" rtlCol="0" anchor="ctr"/>
          <a:lstStyle>
            <a:lvl1pPr algn="r">
              <a:defRPr sz="45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005840" y="6601968"/>
            <a:ext cx="5369814" cy="237744"/>
          </a:xfrm>
          <a:prstGeom prst="rect">
            <a:avLst/>
          </a:prstGeom>
        </p:spPr>
        <p:txBody>
          <a:bodyPr vert="horz" lIns="91440" tIns="45720" rIns="91440" bIns="45720" rtlCol="0" anchor="ctr"/>
          <a:lstStyle>
            <a:lvl1pPr algn="l">
              <a:defRPr sz="450" cap="all" baseline="0">
                <a:solidFill>
                  <a:schemeClr val="tx1">
                    <a:tint val="75000"/>
                  </a:schemeClr>
                </a:solidFill>
              </a:defRPr>
            </a:lvl1pPr>
          </a:lstStyle>
          <a:p>
            <a:pPr>
              <a:defRPr/>
            </a:pPr>
            <a:r>
              <a:rPr lang="vi-VN"/>
              <a:t>DSA</a:t>
            </a:r>
            <a:endParaRPr lang="en-US" dirty="0"/>
          </a:p>
        </p:txBody>
      </p:sp>
      <p:sp>
        <p:nvSpPr>
          <p:cNvPr id="6" name="Slide Number Placeholder 5"/>
          <p:cNvSpPr>
            <a:spLocks noGrp="1"/>
          </p:cNvSpPr>
          <p:nvPr>
            <p:ph type="sldNum" sz="quarter" idx="4"/>
          </p:nvPr>
        </p:nvSpPr>
        <p:spPr>
          <a:xfrm>
            <a:off x="7658100" y="6601968"/>
            <a:ext cx="480060" cy="237744"/>
          </a:xfrm>
          <a:prstGeom prst="rect">
            <a:avLst/>
          </a:prstGeom>
        </p:spPr>
        <p:txBody>
          <a:bodyPr vert="horz" lIns="91440" tIns="45720" rIns="91440" bIns="45720" rtlCol="0" anchor="ctr"/>
          <a:lstStyle>
            <a:lvl1pPr algn="r">
              <a:defRPr sz="450">
                <a:solidFill>
                  <a:schemeClr val="tx1">
                    <a:tint val="75000"/>
                  </a:schemeClr>
                </a:solidFill>
              </a:defRPr>
            </a:lvl1pPr>
          </a:lstStyle>
          <a:p>
            <a:pPr>
              <a:defRPr/>
            </a:pPr>
            <a:fld id="{A18F3FF9-41A8-4863-B38E-6F2B950716E2}" type="slidenum">
              <a:rPr lang="en-US" smtClean="0"/>
              <a:pPr>
                <a:defRPr/>
              </a:pPr>
              <a:t>‹#›</a:t>
            </a:fld>
            <a:endParaRPr lang="en-US"/>
          </a:p>
        </p:txBody>
      </p:sp>
    </p:spTree>
    <p:extLst>
      <p:ext uri="{BB962C8B-B14F-4D97-AF65-F5344CB8AC3E}">
        <p14:creationId xmlns:p14="http://schemas.microsoft.com/office/powerpoint/2010/main" val="26602783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marL="0" indent="0" algn="l" defTabSz="514350" rtl="0" eaLnBrk="1" latinLnBrk="0" hangingPunct="1">
        <a:lnSpc>
          <a:spcPct val="90000"/>
        </a:lnSpc>
        <a:spcBef>
          <a:spcPct val="0"/>
        </a:spcBef>
        <a:buFont typeface="Arial" pitchFamily="34" charset="0"/>
        <a:buNone/>
        <a:defRPr sz="1913" kern="1200">
          <a:solidFill>
            <a:schemeClr val="tx1"/>
          </a:solidFill>
          <a:latin typeface="+mj-lt"/>
          <a:ea typeface="+mj-ea"/>
          <a:cs typeface="+mj-cs"/>
        </a:defRPr>
      </a:lvl1pPr>
    </p:titleStyle>
    <p:bodyStyle>
      <a:lvl1pPr marL="154305" indent="-128588" algn="l" defTabSz="514350" rtl="0" eaLnBrk="1" latinLnBrk="0" hangingPunct="1">
        <a:lnSpc>
          <a:spcPct val="90000"/>
        </a:lnSpc>
        <a:spcBef>
          <a:spcPts val="1013"/>
        </a:spcBef>
        <a:buSzPct val="80000"/>
        <a:buFont typeface="Arial" pitchFamily="34" charset="0"/>
        <a:buChar char="•"/>
        <a:defRPr sz="1125" kern="1200">
          <a:solidFill>
            <a:schemeClr val="tx1"/>
          </a:solidFill>
          <a:latin typeface="+mn-lt"/>
          <a:ea typeface="+mn-ea"/>
          <a:cs typeface="+mn-cs"/>
        </a:defRPr>
      </a:lvl1pPr>
      <a:lvl2pPr marL="334328" indent="-128588" algn="l" defTabSz="514350" rtl="0" eaLnBrk="1" latinLnBrk="0" hangingPunct="1">
        <a:lnSpc>
          <a:spcPct val="90000"/>
        </a:lnSpc>
        <a:spcBef>
          <a:spcPts val="563"/>
        </a:spcBef>
        <a:buSzPct val="80000"/>
        <a:buFont typeface="Arial" pitchFamily="34" charset="0"/>
        <a:buChar char="•"/>
        <a:defRPr sz="1013" kern="1200">
          <a:solidFill>
            <a:schemeClr val="tx1"/>
          </a:solidFill>
          <a:latin typeface="+mn-lt"/>
          <a:ea typeface="+mn-ea"/>
          <a:cs typeface="+mn-cs"/>
        </a:defRPr>
      </a:lvl2pPr>
      <a:lvl3pPr marL="514350" indent="-128588" algn="l" defTabSz="514350" rtl="0" eaLnBrk="1" latinLnBrk="0" hangingPunct="1">
        <a:lnSpc>
          <a:spcPct val="90000"/>
        </a:lnSpc>
        <a:spcBef>
          <a:spcPts val="450"/>
        </a:spcBef>
        <a:buSzPct val="80000"/>
        <a:buFont typeface="Arial" pitchFamily="34" charset="0"/>
        <a:buChar char="•"/>
        <a:defRPr sz="900" kern="1200">
          <a:solidFill>
            <a:schemeClr val="tx1"/>
          </a:solidFill>
          <a:latin typeface="+mn-lt"/>
          <a:ea typeface="+mn-ea"/>
          <a:cs typeface="+mn-cs"/>
        </a:defRPr>
      </a:lvl3pPr>
      <a:lvl4pPr marL="694373" indent="-128588" algn="l" defTabSz="514350" rtl="0" eaLnBrk="1" latinLnBrk="0" hangingPunct="1">
        <a:lnSpc>
          <a:spcPct val="90000"/>
        </a:lnSpc>
        <a:spcBef>
          <a:spcPts val="450"/>
        </a:spcBef>
        <a:buSzPct val="80000"/>
        <a:buFont typeface="Arial" pitchFamily="34" charset="0"/>
        <a:buChar char="•"/>
        <a:defRPr sz="788" kern="1200">
          <a:solidFill>
            <a:schemeClr val="tx1"/>
          </a:solidFill>
          <a:latin typeface="+mn-lt"/>
          <a:ea typeface="+mn-ea"/>
          <a:cs typeface="+mn-cs"/>
        </a:defRPr>
      </a:lvl4pPr>
      <a:lvl5pPr marL="874395" indent="-128588" algn="l" defTabSz="514350" rtl="0" eaLnBrk="1" latinLnBrk="0" hangingPunct="1">
        <a:lnSpc>
          <a:spcPct val="90000"/>
        </a:lnSpc>
        <a:spcBef>
          <a:spcPts val="450"/>
        </a:spcBef>
        <a:buSzPct val="80000"/>
        <a:buFont typeface="Arial" pitchFamily="34" charset="0"/>
        <a:buChar char="•"/>
        <a:defRPr sz="788" kern="1200">
          <a:solidFill>
            <a:schemeClr val="tx1"/>
          </a:solidFill>
          <a:latin typeface="+mn-lt"/>
          <a:ea typeface="+mn-ea"/>
          <a:cs typeface="+mn-cs"/>
        </a:defRPr>
      </a:lvl5pPr>
      <a:lvl6pPr marL="1054418" indent="-128588" algn="l" defTabSz="514350" rtl="0" eaLnBrk="1" latinLnBrk="0" hangingPunct="1">
        <a:lnSpc>
          <a:spcPct val="90000"/>
        </a:lnSpc>
        <a:spcBef>
          <a:spcPts val="450"/>
        </a:spcBef>
        <a:buFont typeface="Arial" pitchFamily="34" charset="0"/>
        <a:buChar char="•"/>
        <a:defRPr sz="788" kern="1200">
          <a:solidFill>
            <a:schemeClr val="tx1"/>
          </a:solidFill>
          <a:latin typeface="+mn-lt"/>
          <a:ea typeface="+mn-ea"/>
          <a:cs typeface="+mn-cs"/>
        </a:defRPr>
      </a:lvl6pPr>
      <a:lvl7pPr marL="1234440"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7pPr>
      <a:lvl8pPr marL="1414463"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8pPr>
      <a:lvl9pPr marL="1594485"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16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67360"/>
            <a:ext cx="713232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05840" y="1901955"/>
            <a:ext cx="713232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6832" y="6601968"/>
            <a:ext cx="720090" cy="237744"/>
          </a:xfrm>
          <a:prstGeom prst="rect">
            <a:avLst/>
          </a:prstGeom>
        </p:spPr>
        <p:txBody>
          <a:bodyPr vert="horz" lIns="91440" tIns="45720" rIns="91440" bIns="45720" rtlCol="0" anchor="ctr"/>
          <a:lstStyle>
            <a:lvl1pPr algn="r">
              <a:defRPr sz="45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1005840" y="6601968"/>
            <a:ext cx="5369814" cy="237744"/>
          </a:xfrm>
          <a:prstGeom prst="rect">
            <a:avLst/>
          </a:prstGeom>
        </p:spPr>
        <p:txBody>
          <a:bodyPr vert="horz" lIns="91440" tIns="45720" rIns="91440" bIns="45720" rtlCol="0" anchor="ctr"/>
          <a:lstStyle>
            <a:lvl1pPr algn="l">
              <a:defRPr sz="450" cap="all" baseline="0">
                <a:solidFill>
                  <a:schemeClr val="tx1">
                    <a:tint val="75000"/>
                  </a:schemeClr>
                </a:solidFill>
              </a:defRPr>
            </a:lvl1pPr>
          </a:lstStyle>
          <a:p>
            <a:pPr>
              <a:defRPr/>
            </a:pPr>
            <a:r>
              <a:rPr lang="vi-VN"/>
              <a:t>DSA- tHs. NguyễN thị ngọc diễm</a:t>
            </a:r>
            <a:endParaRPr lang="en-US" dirty="0"/>
          </a:p>
        </p:txBody>
      </p:sp>
      <p:sp>
        <p:nvSpPr>
          <p:cNvPr id="6" name="Slide Number Placeholder 5"/>
          <p:cNvSpPr>
            <a:spLocks noGrp="1"/>
          </p:cNvSpPr>
          <p:nvPr>
            <p:ph type="sldNum" sz="quarter" idx="4"/>
          </p:nvPr>
        </p:nvSpPr>
        <p:spPr>
          <a:xfrm>
            <a:off x="7658100" y="6601968"/>
            <a:ext cx="480060" cy="237744"/>
          </a:xfrm>
          <a:prstGeom prst="rect">
            <a:avLst/>
          </a:prstGeom>
        </p:spPr>
        <p:txBody>
          <a:bodyPr vert="horz" lIns="91440" tIns="45720" rIns="91440" bIns="45720" rtlCol="0" anchor="ctr"/>
          <a:lstStyle>
            <a:lvl1pPr algn="r">
              <a:defRPr sz="450">
                <a:solidFill>
                  <a:schemeClr val="tx1">
                    <a:tint val="75000"/>
                  </a:schemeClr>
                </a:solidFill>
              </a:defRPr>
            </a:lvl1pPr>
          </a:lstStyle>
          <a:p>
            <a:pPr>
              <a:defRPr/>
            </a:pPr>
            <a:fld id="{A18F3FF9-41A8-4863-B38E-6F2B950716E2}" type="slidenum">
              <a:rPr lang="en-US" smtClean="0"/>
              <a:pPr>
                <a:defRPr/>
              </a:pPr>
              <a:t>‹#›</a:t>
            </a:fld>
            <a:endParaRPr lang="en-US"/>
          </a:p>
        </p:txBody>
      </p:sp>
    </p:spTree>
    <p:extLst>
      <p:ext uri="{BB962C8B-B14F-4D97-AF65-F5344CB8AC3E}">
        <p14:creationId xmlns:p14="http://schemas.microsoft.com/office/powerpoint/2010/main" val="261440866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marL="0" indent="0" algn="l" defTabSz="514350" rtl="0" eaLnBrk="1" latinLnBrk="0" hangingPunct="1">
        <a:lnSpc>
          <a:spcPct val="90000"/>
        </a:lnSpc>
        <a:spcBef>
          <a:spcPct val="0"/>
        </a:spcBef>
        <a:buFont typeface="Arial" pitchFamily="34" charset="0"/>
        <a:buNone/>
        <a:defRPr sz="1913" kern="1200">
          <a:solidFill>
            <a:schemeClr val="tx1"/>
          </a:solidFill>
          <a:latin typeface="+mj-lt"/>
          <a:ea typeface="+mj-ea"/>
          <a:cs typeface="+mj-cs"/>
        </a:defRPr>
      </a:lvl1pPr>
    </p:titleStyle>
    <p:bodyStyle>
      <a:lvl1pPr marL="154305" indent="-128588" algn="l" defTabSz="514350" rtl="0" eaLnBrk="1" latinLnBrk="0" hangingPunct="1">
        <a:lnSpc>
          <a:spcPct val="90000"/>
        </a:lnSpc>
        <a:spcBef>
          <a:spcPts val="1013"/>
        </a:spcBef>
        <a:buSzPct val="80000"/>
        <a:buFont typeface="Arial" pitchFamily="34" charset="0"/>
        <a:buChar char="•"/>
        <a:defRPr sz="1125" kern="1200">
          <a:solidFill>
            <a:schemeClr val="tx1"/>
          </a:solidFill>
          <a:latin typeface="+mn-lt"/>
          <a:ea typeface="+mn-ea"/>
          <a:cs typeface="+mn-cs"/>
        </a:defRPr>
      </a:lvl1pPr>
      <a:lvl2pPr marL="334328" indent="-128588" algn="l" defTabSz="514350" rtl="0" eaLnBrk="1" latinLnBrk="0" hangingPunct="1">
        <a:lnSpc>
          <a:spcPct val="90000"/>
        </a:lnSpc>
        <a:spcBef>
          <a:spcPts val="563"/>
        </a:spcBef>
        <a:buSzPct val="80000"/>
        <a:buFont typeface="Arial" pitchFamily="34" charset="0"/>
        <a:buChar char="•"/>
        <a:defRPr sz="1013" kern="1200">
          <a:solidFill>
            <a:schemeClr val="tx1"/>
          </a:solidFill>
          <a:latin typeface="+mn-lt"/>
          <a:ea typeface="+mn-ea"/>
          <a:cs typeface="+mn-cs"/>
        </a:defRPr>
      </a:lvl2pPr>
      <a:lvl3pPr marL="514350" indent="-128588" algn="l" defTabSz="514350" rtl="0" eaLnBrk="1" latinLnBrk="0" hangingPunct="1">
        <a:lnSpc>
          <a:spcPct val="90000"/>
        </a:lnSpc>
        <a:spcBef>
          <a:spcPts val="450"/>
        </a:spcBef>
        <a:buSzPct val="80000"/>
        <a:buFont typeface="Arial" pitchFamily="34" charset="0"/>
        <a:buChar char="•"/>
        <a:defRPr sz="900" kern="1200">
          <a:solidFill>
            <a:schemeClr val="tx1"/>
          </a:solidFill>
          <a:latin typeface="+mn-lt"/>
          <a:ea typeface="+mn-ea"/>
          <a:cs typeface="+mn-cs"/>
        </a:defRPr>
      </a:lvl3pPr>
      <a:lvl4pPr marL="694373" indent="-128588" algn="l" defTabSz="514350" rtl="0" eaLnBrk="1" latinLnBrk="0" hangingPunct="1">
        <a:lnSpc>
          <a:spcPct val="90000"/>
        </a:lnSpc>
        <a:spcBef>
          <a:spcPts val="450"/>
        </a:spcBef>
        <a:buSzPct val="80000"/>
        <a:buFont typeface="Arial" pitchFamily="34" charset="0"/>
        <a:buChar char="•"/>
        <a:defRPr sz="788" kern="1200">
          <a:solidFill>
            <a:schemeClr val="tx1"/>
          </a:solidFill>
          <a:latin typeface="+mn-lt"/>
          <a:ea typeface="+mn-ea"/>
          <a:cs typeface="+mn-cs"/>
        </a:defRPr>
      </a:lvl4pPr>
      <a:lvl5pPr marL="874395" indent="-128588" algn="l" defTabSz="514350" rtl="0" eaLnBrk="1" latinLnBrk="0" hangingPunct="1">
        <a:lnSpc>
          <a:spcPct val="90000"/>
        </a:lnSpc>
        <a:spcBef>
          <a:spcPts val="450"/>
        </a:spcBef>
        <a:buSzPct val="80000"/>
        <a:buFont typeface="Arial" pitchFamily="34" charset="0"/>
        <a:buChar char="•"/>
        <a:defRPr sz="788" kern="1200">
          <a:solidFill>
            <a:schemeClr val="tx1"/>
          </a:solidFill>
          <a:latin typeface="+mn-lt"/>
          <a:ea typeface="+mn-ea"/>
          <a:cs typeface="+mn-cs"/>
        </a:defRPr>
      </a:lvl5pPr>
      <a:lvl6pPr marL="1054418" indent="-128588" algn="l" defTabSz="514350" rtl="0" eaLnBrk="1" latinLnBrk="0" hangingPunct="1">
        <a:lnSpc>
          <a:spcPct val="90000"/>
        </a:lnSpc>
        <a:spcBef>
          <a:spcPts val="450"/>
        </a:spcBef>
        <a:buFont typeface="Arial" pitchFamily="34" charset="0"/>
        <a:buChar char="•"/>
        <a:defRPr sz="788" kern="1200">
          <a:solidFill>
            <a:schemeClr val="tx1"/>
          </a:solidFill>
          <a:latin typeface="+mn-lt"/>
          <a:ea typeface="+mn-ea"/>
          <a:cs typeface="+mn-cs"/>
        </a:defRPr>
      </a:lvl6pPr>
      <a:lvl7pPr marL="1234440"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7pPr>
      <a:lvl8pPr marL="1414463"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8pPr>
      <a:lvl9pPr marL="1594485" indent="-128588" algn="l" defTabSz="514350" rtl="0" eaLnBrk="1" latinLnBrk="0" hangingPunct="1">
        <a:lnSpc>
          <a:spcPct val="90000"/>
        </a:lnSpc>
        <a:spcBef>
          <a:spcPts val="450"/>
        </a:spcBef>
        <a:buFont typeface="Arial" pitchFamily="34" charset="0"/>
        <a:buChar char="•"/>
        <a:defRPr sz="788" kern="1200" baseline="0">
          <a:solidFill>
            <a:schemeClr val="tx1"/>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https://www.wikiwand.com/en/John_von_Neumann"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19.emf"/><Relationship Id="rId18" Type="http://schemas.openxmlformats.org/officeDocument/2006/relationships/image" Target="../media/image24.emf"/><Relationship Id="rId3" Type="http://schemas.openxmlformats.org/officeDocument/2006/relationships/image" Target="../media/image9.emf"/><Relationship Id="rId7" Type="http://schemas.openxmlformats.org/officeDocument/2006/relationships/image" Target="../media/image13.emf"/><Relationship Id="rId12" Type="http://schemas.openxmlformats.org/officeDocument/2006/relationships/image" Target="../media/image18.emf"/><Relationship Id="rId17" Type="http://schemas.openxmlformats.org/officeDocument/2006/relationships/image" Target="../media/image23.emf"/><Relationship Id="rId2" Type="http://schemas.openxmlformats.org/officeDocument/2006/relationships/image" Target="../media/image8.emf"/><Relationship Id="rId16" Type="http://schemas.openxmlformats.org/officeDocument/2006/relationships/image" Target="../media/image22.emf"/><Relationship Id="rId1" Type="http://schemas.openxmlformats.org/officeDocument/2006/relationships/slideLayout" Target="../slideLayouts/slideLayout13.xml"/><Relationship Id="rId6" Type="http://schemas.openxmlformats.org/officeDocument/2006/relationships/image" Target="../media/image12.emf"/><Relationship Id="rId11" Type="http://schemas.openxmlformats.org/officeDocument/2006/relationships/image" Target="../media/image17.emf"/><Relationship Id="rId5" Type="http://schemas.openxmlformats.org/officeDocument/2006/relationships/image" Target="../media/image11.emf"/><Relationship Id="rId15" Type="http://schemas.openxmlformats.org/officeDocument/2006/relationships/image" Target="../media/image21.emf"/><Relationship Id="rId10" Type="http://schemas.openxmlformats.org/officeDocument/2006/relationships/image" Target="../media/image16.emf"/><Relationship Id="rId4" Type="http://schemas.openxmlformats.org/officeDocument/2006/relationships/image" Target="../media/image10.emf"/><Relationship Id="rId9" Type="http://schemas.openxmlformats.org/officeDocument/2006/relationships/image" Target="../media/image15.emf"/><Relationship Id="rId14" Type="http://schemas.openxmlformats.org/officeDocument/2006/relationships/image" Target="../media/image2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30.emf"/><Relationship Id="rId2" Type="http://schemas.openxmlformats.org/officeDocument/2006/relationships/image" Target="../media/image25.emf"/><Relationship Id="rId1" Type="http://schemas.openxmlformats.org/officeDocument/2006/relationships/slideLayout" Target="../slideLayouts/slideLayout13.xml"/><Relationship Id="rId6" Type="http://schemas.openxmlformats.org/officeDocument/2006/relationships/image" Target="../media/image29.emf"/><Relationship Id="rId11" Type="http://schemas.openxmlformats.org/officeDocument/2006/relationships/image" Target="../media/image34.emf"/><Relationship Id="rId5" Type="http://schemas.openxmlformats.org/officeDocument/2006/relationships/image" Target="../media/image28.emf"/><Relationship Id="rId10" Type="http://schemas.openxmlformats.org/officeDocument/2006/relationships/image" Target="../media/image33.emf"/><Relationship Id="rId4" Type="http://schemas.openxmlformats.org/officeDocument/2006/relationships/image" Target="../media/image27.emf"/><Relationship Id="rId9" Type="http://schemas.openxmlformats.org/officeDocument/2006/relationships/image" Target="../media/image32.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8" Type="http://schemas.openxmlformats.org/officeDocument/2006/relationships/hyperlink" Target="https://www.geeksforgeeks.org/bucket-sort-2/" TargetMode="External"/><Relationship Id="rId3" Type="http://schemas.openxmlformats.org/officeDocument/2006/relationships/hyperlink" Target="http://geeksquiz.com/bubble-sort/" TargetMode="External"/><Relationship Id="rId7" Type="http://schemas.openxmlformats.org/officeDocument/2006/relationships/hyperlink" Target="http://geeksquiz.com/merge-sort/" TargetMode="External"/><Relationship Id="rId2" Type="http://schemas.openxmlformats.org/officeDocument/2006/relationships/hyperlink" Target="http://geeksquiz.com/selection-sort/" TargetMode="External"/><Relationship Id="rId1" Type="http://schemas.openxmlformats.org/officeDocument/2006/relationships/slideLayout" Target="../slideLayouts/slideLayout13.xml"/><Relationship Id="rId6" Type="http://schemas.openxmlformats.org/officeDocument/2006/relationships/hyperlink" Target="http://geeksquiz.com/quick-sort/" TargetMode="External"/><Relationship Id="rId5" Type="http://schemas.openxmlformats.org/officeDocument/2006/relationships/hyperlink" Target="http://geeksquiz.com/heap-sort/" TargetMode="External"/><Relationship Id="rId4" Type="http://schemas.openxmlformats.org/officeDocument/2006/relationships/hyperlink" Target="http://geeksquiz.com/insertion-sort/" TargetMode="External"/><Relationship Id="rId9" Type="http://schemas.openxmlformats.org/officeDocument/2006/relationships/hyperlink" Target="https://www.geeksforgeeks.org/radix-sort/"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58" name="Title 1"/>
          <p:cNvSpPr>
            <a:spLocks noGrp="1"/>
          </p:cNvSpPr>
          <p:nvPr>
            <p:ph type="ctrTitle"/>
          </p:nvPr>
        </p:nvSpPr>
        <p:spPr bwMode="auto">
          <a:xfrm>
            <a:off x="1543050" y="2571750"/>
            <a:ext cx="6000750" cy="1138428"/>
          </a:xfrm>
        </p:spPr>
        <p:txBody>
          <a:bodyPr vert="horz" wrap="square" lIns="68580" tIns="34290" rIns="68580" bIns="34290" numCol="1" rtlCol="0" anchor="b" anchorCtr="0" compatLnSpc="1">
            <a:prstTxWarp prst="textNoShape">
              <a:avLst/>
            </a:prstTxWarp>
            <a:normAutofit fontScale="90000"/>
          </a:bodyPr>
          <a:lstStyle/>
          <a:p>
            <a:r>
              <a:rPr lang="en-US" sz="3200" dirty="0"/>
              <a:t>INTRODUCTION TO DATA STRUCTURES AND ALGORITHM COURSE</a:t>
            </a:r>
            <a:endParaRPr lang="en-US" sz="2700" dirty="0"/>
          </a:p>
        </p:txBody>
      </p:sp>
      <p:sp>
        <p:nvSpPr>
          <p:cNvPr id="2" name="Subtitle 1"/>
          <p:cNvSpPr>
            <a:spLocks noGrp="1"/>
          </p:cNvSpPr>
          <p:nvPr>
            <p:ph type="subTitle" idx="1"/>
          </p:nvPr>
        </p:nvSpPr>
        <p:spPr>
          <a:xfrm>
            <a:off x="4114800" y="4457700"/>
            <a:ext cx="5400675" cy="516636"/>
          </a:xfrm>
        </p:spPr>
        <p:txBody>
          <a:bodyPr/>
          <a:lstStyle/>
          <a:p>
            <a:r>
              <a:rPr lang="en-US" cap="none" dirty="0" err="1">
                <a:solidFill>
                  <a:schemeClr val="bg1">
                    <a:lumMod val="95000"/>
                  </a:schemeClr>
                </a:solidFill>
              </a:rPr>
              <a:t>ThS</a:t>
            </a:r>
            <a:r>
              <a:rPr lang="en-US" cap="none" dirty="0">
                <a:solidFill>
                  <a:schemeClr val="bg1">
                    <a:lumMod val="95000"/>
                  </a:schemeClr>
                </a:solidFill>
              </a:rPr>
              <a:t> Nguyễn </a:t>
            </a:r>
            <a:r>
              <a:rPr lang="en-US" cap="none" dirty="0" err="1">
                <a:solidFill>
                  <a:schemeClr val="bg1">
                    <a:lumMod val="95000"/>
                  </a:schemeClr>
                </a:solidFill>
              </a:rPr>
              <a:t>Thị</a:t>
            </a:r>
            <a:r>
              <a:rPr lang="en-US" cap="none" dirty="0">
                <a:solidFill>
                  <a:schemeClr val="bg1">
                    <a:lumMod val="95000"/>
                  </a:schemeClr>
                </a:solidFill>
              </a:rPr>
              <a:t> Ngọc </a:t>
            </a:r>
            <a:r>
              <a:rPr lang="en-US" cap="none" dirty="0" err="1">
                <a:solidFill>
                  <a:schemeClr val="bg1">
                    <a:lumMod val="95000"/>
                  </a:schemeClr>
                </a:solidFill>
              </a:rPr>
              <a:t>Diễm</a:t>
            </a:r>
            <a:endParaRPr lang="en-US" cap="none" dirty="0">
              <a:solidFill>
                <a:schemeClr val="bg1">
                  <a:lumMod val="95000"/>
                </a:schemeClr>
              </a:solidFill>
            </a:endParaRPr>
          </a:p>
          <a:p>
            <a:r>
              <a:rPr lang="en-US" cap="none" dirty="0">
                <a:solidFill>
                  <a:schemeClr val="bg1">
                    <a:lumMod val="95000"/>
                  </a:schemeClr>
                </a:solidFill>
              </a:rPr>
              <a:t>diemntn@uit.edu.vn</a:t>
            </a:r>
          </a:p>
          <a:p>
            <a:endParaRPr lang="en-US" dirty="0"/>
          </a:p>
        </p:txBody>
      </p:sp>
      <p:cxnSp>
        <p:nvCxnSpPr>
          <p:cNvPr id="5" name="Straight Connector 4"/>
          <p:cNvCxnSpPr/>
          <p:nvPr/>
        </p:nvCxnSpPr>
        <p:spPr>
          <a:xfrm>
            <a:off x="2114550" y="3771900"/>
            <a:ext cx="5257800" cy="0"/>
          </a:xfrm>
          <a:prstGeom prst="line">
            <a:avLst/>
          </a:prstGeom>
          <a:ln>
            <a:solidFill>
              <a:srgbClr val="0070C0"/>
            </a:solidFill>
          </a:ln>
        </p:spPr>
        <p:style>
          <a:lnRef idx="2">
            <a:schemeClr val="accent2"/>
          </a:lnRef>
          <a:fillRef idx="0">
            <a:schemeClr val="accent2"/>
          </a:fillRef>
          <a:effectRef idx="1">
            <a:schemeClr val="accent2"/>
          </a:effectRef>
          <a:fontRef idx="minor">
            <a:schemeClr val="tx1"/>
          </a:fontRef>
        </p:style>
      </p:cxnSp>
      <p:sp>
        <p:nvSpPr>
          <p:cNvPr id="6" name="Subtitle 1"/>
          <p:cNvSpPr txBox="1">
            <a:spLocks/>
          </p:cNvSpPr>
          <p:nvPr/>
        </p:nvSpPr>
        <p:spPr>
          <a:xfrm>
            <a:off x="1843088" y="3805270"/>
            <a:ext cx="5400675" cy="516636"/>
          </a:xfrm>
          <a:prstGeom prst="rect">
            <a:avLst/>
          </a:prstGeom>
        </p:spPr>
        <p:txBody>
          <a:bodyPr vert="horz" lIns="68580" tIns="34290" rIns="68580" bIns="34290" rtlCol="0">
            <a:normAutofit/>
          </a:bodyPr>
          <a:lstStyle>
            <a:lvl1pPr marL="0" indent="0" algn="ctr" defTabSz="685800" rtl="0" eaLnBrk="1" latinLnBrk="0" hangingPunct="1">
              <a:lnSpc>
                <a:spcPct val="90000"/>
              </a:lnSpc>
              <a:spcBef>
                <a:spcPts val="0"/>
              </a:spcBef>
              <a:buSzPct val="80000"/>
              <a:buFont typeface="Arial" pitchFamily="34" charset="0"/>
              <a:buNone/>
              <a:defRPr sz="2000" kern="1200" cap="all" baseline="0">
                <a:solidFill>
                  <a:schemeClr val="bg1"/>
                </a:solidFill>
                <a:latin typeface="+mn-lt"/>
                <a:ea typeface="+mn-ea"/>
                <a:cs typeface="+mn-cs"/>
              </a:defRPr>
            </a:lvl1pPr>
            <a:lvl2pPr marL="342900" indent="0" algn="ctr" defTabSz="685800" rtl="0" eaLnBrk="1" latinLnBrk="0" hangingPunct="1">
              <a:lnSpc>
                <a:spcPct val="90000"/>
              </a:lnSpc>
              <a:spcBef>
                <a:spcPts val="750"/>
              </a:spcBef>
              <a:buSzPct val="80000"/>
              <a:buFont typeface="Arial" pitchFamily="34" charset="0"/>
              <a:buNone/>
              <a:defRPr sz="2100" kern="1200">
                <a:solidFill>
                  <a:schemeClr val="tx1"/>
                </a:solidFill>
                <a:latin typeface="+mn-lt"/>
                <a:ea typeface="+mn-ea"/>
                <a:cs typeface="+mn-cs"/>
              </a:defRPr>
            </a:lvl2pPr>
            <a:lvl3pPr marL="685800" indent="0" algn="ctr" defTabSz="685800" rtl="0" eaLnBrk="1" latinLnBrk="0" hangingPunct="1">
              <a:lnSpc>
                <a:spcPct val="90000"/>
              </a:lnSpc>
              <a:spcBef>
                <a:spcPts val="600"/>
              </a:spcBef>
              <a:buSzPct val="80000"/>
              <a:buFont typeface="Arial" pitchFamily="34" charset="0"/>
              <a:buNone/>
              <a:defRPr sz="1800" kern="1200">
                <a:solidFill>
                  <a:schemeClr val="tx1"/>
                </a:solidFill>
                <a:latin typeface="+mn-lt"/>
                <a:ea typeface="+mn-ea"/>
                <a:cs typeface="+mn-cs"/>
              </a:defRPr>
            </a:lvl3pPr>
            <a:lvl4pPr marL="1028700" indent="0" algn="ctr" defTabSz="685800" rtl="0" eaLnBrk="1" latinLnBrk="0" hangingPunct="1">
              <a:lnSpc>
                <a:spcPct val="90000"/>
              </a:lnSpc>
              <a:spcBef>
                <a:spcPts val="600"/>
              </a:spcBef>
              <a:buSzPct val="80000"/>
              <a:buFont typeface="Arial" pitchFamily="34" charset="0"/>
              <a:buNone/>
              <a:defRPr sz="1500" kern="1200">
                <a:solidFill>
                  <a:schemeClr val="tx1"/>
                </a:solidFill>
                <a:latin typeface="+mn-lt"/>
                <a:ea typeface="+mn-ea"/>
                <a:cs typeface="+mn-cs"/>
              </a:defRPr>
            </a:lvl4pPr>
            <a:lvl5pPr marL="1371600" indent="0" algn="ctr" defTabSz="685800" rtl="0" eaLnBrk="1" latinLnBrk="0" hangingPunct="1">
              <a:lnSpc>
                <a:spcPct val="90000"/>
              </a:lnSpc>
              <a:spcBef>
                <a:spcPts val="600"/>
              </a:spcBef>
              <a:buSzPct val="80000"/>
              <a:buFont typeface="Arial" pitchFamily="34" charset="0"/>
              <a:buNone/>
              <a:defRPr sz="1500" kern="1200">
                <a:solidFill>
                  <a:schemeClr val="tx1"/>
                </a:solidFill>
                <a:latin typeface="+mn-lt"/>
                <a:ea typeface="+mn-ea"/>
                <a:cs typeface="+mn-cs"/>
              </a:defRPr>
            </a:lvl5pPr>
            <a:lvl6pPr marL="1714500" indent="0" algn="ctr" defTabSz="685800" rtl="0" eaLnBrk="1" latinLnBrk="0" hangingPunct="1">
              <a:lnSpc>
                <a:spcPct val="90000"/>
              </a:lnSpc>
              <a:spcBef>
                <a:spcPts val="600"/>
              </a:spcBef>
              <a:buFont typeface="Arial" pitchFamily="34" charset="0"/>
              <a:buNone/>
              <a:defRPr sz="1500" kern="1200">
                <a:solidFill>
                  <a:schemeClr val="tx1"/>
                </a:solidFill>
                <a:latin typeface="+mn-lt"/>
                <a:ea typeface="+mn-ea"/>
                <a:cs typeface="+mn-cs"/>
              </a:defRPr>
            </a:lvl6pPr>
            <a:lvl7pPr marL="2057400" indent="0" algn="ctr" defTabSz="685800" rtl="0" eaLnBrk="1" latinLnBrk="0" hangingPunct="1">
              <a:lnSpc>
                <a:spcPct val="90000"/>
              </a:lnSpc>
              <a:spcBef>
                <a:spcPts val="600"/>
              </a:spcBef>
              <a:buFont typeface="Arial" pitchFamily="34" charset="0"/>
              <a:buNone/>
              <a:defRPr sz="1500" kern="1200" baseline="0">
                <a:solidFill>
                  <a:schemeClr val="tx1"/>
                </a:solidFill>
                <a:latin typeface="+mn-lt"/>
                <a:ea typeface="+mn-ea"/>
                <a:cs typeface="+mn-cs"/>
              </a:defRPr>
            </a:lvl7pPr>
            <a:lvl8pPr marL="2400300" indent="0" algn="ctr" defTabSz="685800" rtl="0" eaLnBrk="1" latinLnBrk="0" hangingPunct="1">
              <a:lnSpc>
                <a:spcPct val="90000"/>
              </a:lnSpc>
              <a:spcBef>
                <a:spcPts val="600"/>
              </a:spcBef>
              <a:buFont typeface="Arial" pitchFamily="34" charset="0"/>
              <a:buNone/>
              <a:defRPr sz="1500" kern="1200" baseline="0">
                <a:solidFill>
                  <a:schemeClr val="tx1"/>
                </a:solidFill>
                <a:latin typeface="+mn-lt"/>
                <a:ea typeface="+mn-ea"/>
                <a:cs typeface="+mn-cs"/>
              </a:defRPr>
            </a:lvl8pPr>
            <a:lvl9pPr marL="2743200" indent="0" algn="ctr" defTabSz="685800" rtl="0" eaLnBrk="1" latinLnBrk="0" hangingPunct="1">
              <a:lnSpc>
                <a:spcPct val="90000"/>
              </a:lnSpc>
              <a:spcBef>
                <a:spcPts val="600"/>
              </a:spcBef>
              <a:buFont typeface="Arial" pitchFamily="34" charset="0"/>
              <a:buNone/>
              <a:defRPr sz="1500" kern="1200" baseline="0">
                <a:solidFill>
                  <a:schemeClr val="tx1"/>
                </a:solidFill>
                <a:latin typeface="+mn-lt"/>
                <a:ea typeface="+mn-ea"/>
                <a:cs typeface="+mn-cs"/>
              </a:defRPr>
            </a:lvl9pPr>
          </a:lstStyle>
          <a:p>
            <a:r>
              <a:rPr lang="en-US" sz="1500" dirty="0">
                <a:solidFill>
                  <a:prstClr val="white"/>
                </a:solidFill>
                <a:latin typeface="Calibri" panose="020F0502020204030204"/>
              </a:rPr>
              <a:t>Data Structures </a:t>
            </a:r>
            <a:r>
              <a:rPr lang="en-US" sz="1500">
                <a:solidFill>
                  <a:prstClr val="white"/>
                </a:solidFill>
                <a:latin typeface="Calibri" panose="020F0502020204030204"/>
              </a:rPr>
              <a:t>and AlgorithmS</a:t>
            </a:r>
            <a:endParaRPr lang="en-US" sz="1500" dirty="0">
              <a:solidFill>
                <a:prstClr val="white"/>
              </a:solidFill>
              <a:latin typeface="Calibri" panose="020F0502020204030204"/>
            </a:endParaRPr>
          </a:p>
        </p:txBody>
      </p:sp>
    </p:spTree>
  </p:cSld>
  <p:clrMapOvr>
    <a:overrideClrMapping bg1="lt1" tx1="dk1" bg2="lt2" tx2="dk2" accent1="accent1" accent2="accent2" accent3="accent3" accent4="accent4" accent5="accent5" accent6="accent6" hlink="hlink" folHlink="folHlink"/>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bwMode="auto">
          <a:noFill/>
          <a:ln/>
        </p:spPr>
        <p:txBody>
          <a:bodyPr/>
          <a:lstStyle/>
          <a:p>
            <a:r>
              <a:rPr lang="en-US" dirty="0"/>
              <a:t>Quick Sort: Code C/C++</a:t>
            </a:r>
          </a:p>
        </p:txBody>
      </p:sp>
      <p:sp>
        <p:nvSpPr>
          <p:cNvPr id="206851" name="Rectangle 3"/>
          <p:cNvSpPr>
            <a:spLocks noGrp="1" noChangeArrowheads="1"/>
          </p:cNvSpPr>
          <p:nvPr>
            <p:ph idx="1"/>
          </p:nvPr>
        </p:nvSpPr>
        <p:spPr>
          <a:xfrm>
            <a:off x="197427" y="751115"/>
            <a:ext cx="8749146" cy="5527964"/>
          </a:xfrm>
        </p:spPr>
        <p:txBody>
          <a:bodyPr>
            <a:noAutofit/>
          </a:bodyPr>
          <a:lstStyle/>
          <a:p>
            <a:pPr marL="34290" indent="0">
              <a:spcBef>
                <a:spcPts val="0"/>
              </a:spcBef>
              <a:buNone/>
            </a:pPr>
            <a:r>
              <a:rPr lang="en-US" sz="1650" dirty="0">
                <a:solidFill>
                  <a:srgbClr val="0000FF"/>
                </a:solidFill>
                <a:latin typeface="Consolas" panose="020B0609020204030204" pitchFamily="49" charset="0"/>
              </a:rPr>
              <a:t>void</a:t>
            </a:r>
            <a:r>
              <a:rPr lang="en-US" sz="1650" dirty="0">
                <a:solidFill>
                  <a:srgbClr val="000000"/>
                </a:solidFill>
                <a:latin typeface="Consolas" panose="020B0609020204030204" pitchFamily="49" charset="0"/>
              </a:rPr>
              <a:t> </a:t>
            </a:r>
            <a:r>
              <a:rPr lang="en-US" sz="1650" dirty="0" err="1">
                <a:solidFill>
                  <a:srgbClr val="483D8B"/>
                </a:solidFill>
                <a:latin typeface="Consolas" panose="020B0609020204030204" pitchFamily="49" charset="0"/>
              </a:rPr>
              <a:t>QuickSort</a:t>
            </a:r>
            <a:r>
              <a:rPr lang="en-US" sz="1650" dirty="0">
                <a:solidFill>
                  <a:srgbClr val="000000"/>
                </a:solidFill>
                <a:latin typeface="Consolas" panose="020B0609020204030204" pitchFamily="49" charset="0"/>
              </a:rPr>
              <a:t>(</a:t>
            </a:r>
            <a:r>
              <a:rPr lang="en-US" sz="1650" dirty="0">
                <a:solidFill>
                  <a:srgbClr val="0000FF"/>
                </a:solidFill>
                <a:latin typeface="Consolas" panose="020B0609020204030204" pitchFamily="49" charset="0"/>
              </a:rPr>
              <a:t>int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left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right</a:t>
            </a:r>
            <a:r>
              <a:rPr lang="en-US" sz="1650" dirty="0">
                <a:solidFill>
                  <a:srgbClr val="000000"/>
                </a:solidFill>
                <a:latin typeface="Consolas" panose="020B0609020204030204" pitchFamily="49" charset="0"/>
              </a:rPr>
              <a:t>) {</a:t>
            </a:r>
          </a:p>
          <a:p>
            <a:pPr marL="514350" lvl="2" indent="0">
              <a:lnSpc>
                <a:spcPct val="100000"/>
              </a:lnSpc>
              <a:spcBef>
                <a:spcPts val="0"/>
              </a:spcBef>
              <a:buNone/>
            </a:pPr>
            <a:r>
              <a:rPr lang="en-US" sz="1650" dirty="0" err="1">
                <a:solidFill>
                  <a:srgbClr val="0000FF"/>
                </a:solidFill>
                <a:latin typeface="Consolas" panose="020B0609020204030204" pitchFamily="49" charset="0"/>
              </a:rPr>
              <a:t>int</a:t>
            </a:r>
            <a:r>
              <a:rPr lang="en-US" sz="1650" dirty="0">
                <a:solidFill>
                  <a:srgbClr val="0000FF"/>
                </a:solidFill>
                <a:latin typeface="Consolas" panose="020B0609020204030204" pitchFamily="49" charset="0"/>
              </a:rPr>
              <a:t> </a:t>
            </a:r>
            <a:r>
              <a:rPr lang="en-US" sz="1650" dirty="0" err="1">
                <a:solidFill>
                  <a:srgbClr val="000000"/>
                </a:solidFill>
                <a:latin typeface="Consolas" panose="020B0609020204030204" pitchFamily="49" charset="0"/>
              </a:rPr>
              <a:t>i</a:t>
            </a:r>
            <a:r>
              <a:rPr lang="en-US" sz="1650" dirty="0">
                <a:solidFill>
                  <a:srgbClr val="000000"/>
                </a:solidFill>
                <a:latin typeface="Consolas" panose="020B0609020204030204" pitchFamily="49" charset="0"/>
              </a:rPr>
              <a:t>, j, pivot;</a:t>
            </a:r>
          </a:p>
          <a:p>
            <a:pPr marL="514350" lvl="2" indent="0">
              <a:lnSpc>
                <a:spcPct val="100000"/>
              </a:lnSpc>
              <a:spcBef>
                <a:spcPts val="0"/>
              </a:spcBef>
              <a:buNone/>
            </a:pPr>
            <a:r>
              <a:rPr lang="en-US" sz="1650" dirty="0">
                <a:solidFill>
                  <a:srgbClr val="000000"/>
                </a:solidFill>
                <a:latin typeface="Consolas" panose="020B0609020204030204" pitchFamily="49" charset="0"/>
              </a:rPr>
              <a:t>pivot = </a:t>
            </a:r>
            <a:r>
              <a:rPr lang="en-US" sz="1650" dirty="0">
                <a:solidFill>
                  <a:srgbClr val="808080"/>
                </a:solidFill>
                <a:latin typeface="Consolas" panose="020B0609020204030204" pitchFamily="49" charset="0"/>
              </a:rPr>
              <a:t>a</a:t>
            </a:r>
            <a:r>
              <a:rPr lang="en-US" sz="1650" dirty="0">
                <a:solidFill>
                  <a:srgbClr val="000000"/>
                </a:solidFill>
                <a:latin typeface="Consolas" panose="020B0609020204030204" pitchFamily="49" charset="0"/>
              </a:rPr>
              <a:t>[(</a:t>
            </a:r>
            <a:r>
              <a:rPr lang="en-US" sz="1650" dirty="0">
                <a:solidFill>
                  <a:srgbClr val="808080"/>
                </a:solidFill>
                <a:latin typeface="Consolas" panose="020B0609020204030204" pitchFamily="49" charset="0"/>
              </a:rPr>
              <a:t>left</a:t>
            </a:r>
            <a:r>
              <a:rPr lang="en-US" sz="1650" dirty="0">
                <a:solidFill>
                  <a:srgbClr val="000000"/>
                </a:solidFill>
                <a:latin typeface="Consolas" panose="020B0609020204030204" pitchFamily="49" charset="0"/>
              </a:rPr>
              <a:t> + </a:t>
            </a:r>
            <a:r>
              <a:rPr lang="en-US" sz="1650" dirty="0">
                <a:solidFill>
                  <a:srgbClr val="808080"/>
                </a:solidFill>
                <a:latin typeface="Consolas" panose="020B0609020204030204" pitchFamily="49" charset="0"/>
              </a:rPr>
              <a:t>right</a:t>
            </a:r>
            <a:r>
              <a:rPr lang="en-US" sz="1650" dirty="0">
                <a:solidFill>
                  <a:srgbClr val="000000"/>
                </a:solidFill>
                <a:latin typeface="Consolas" panose="020B0609020204030204" pitchFamily="49" charset="0"/>
              </a:rPr>
              <a:t>) / 2];</a:t>
            </a:r>
          </a:p>
          <a:p>
            <a:pPr marL="514350" lvl="2" indent="0">
              <a:lnSpc>
                <a:spcPct val="100000"/>
              </a:lnSpc>
              <a:spcBef>
                <a:spcPts val="0"/>
              </a:spcBef>
              <a:buNone/>
            </a:pPr>
            <a:r>
              <a:rPr lang="en-US" sz="1650" dirty="0" err="1">
                <a:solidFill>
                  <a:srgbClr val="000000"/>
                </a:solidFill>
                <a:latin typeface="Consolas" panose="020B0609020204030204" pitchFamily="49" charset="0"/>
              </a:rPr>
              <a:t>i</a:t>
            </a:r>
            <a:r>
              <a:rPr lang="en-US" sz="1650" dirty="0">
                <a:solidFill>
                  <a:srgbClr val="000000"/>
                </a:solidFill>
                <a:latin typeface="Consolas" panose="020B0609020204030204" pitchFamily="49" charset="0"/>
              </a:rPr>
              <a:t> = </a:t>
            </a:r>
            <a:r>
              <a:rPr lang="en-US" sz="1650" dirty="0">
                <a:solidFill>
                  <a:srgbClr val="808080"/>
                </a:solidFill>
                <a:latin typeface="Consolas" panose="020B0609020204030204" pitchFamily="49" charset="0"/>
              </a:rPr>
              <a:t>left</a:t>
            </a:r>
            <a:r>
              <a:rPr lang="en-US" sz="1650" dirty="0">
                <a:solidFill>
                  <a:srgbClr val="000000"/>
                </a:solidFill>
                <a:latin typeface="Consolas" panose="020B0609020204030204" pitchFamily="49" charset="0"/>
              </a:rPr>
              <a:t>; j = </a:t>
            </a:r>
            <a:r>
              <a:rPr lang="en-US" sz="1650" dirty="0">
                <a:solidFill>
                  <a:srgbClr val="808080"/>
                </a:solidFill>
                <a:latin typeface="Consolas" panose="020B0609020204030204" pitchFamily="49" charset="0"/>
              </a:rPr>
              <a:t>right</a:t>
            </a:r>
            <a:r>
              <a:rPr lang="en-US" sz="1650" dirty="0">
                <a:solidFill>
                  <a:srgbClr val="000000"/>
                </a:solidFill>
                <a:latin typeface="Consolas" panose="020B0609020204030204" pitchFamily="49" charset="0"/>
              </a:rPr>
              <a:t>;</a:t>
            </a:r>
          </a:p>
          <a:p>
            <a:pPr marL="514350" lvl="2" indent="0">
              <a:lnSpc>
                <a:spcPct val="100000"/>
              </a:lnSpc>
              <a:spcBef>
                <a:spcPts val="0"/>
              </a:spcBef>
              <a:buNone/>
            </a:pPr>
            <a:endParaRPr lang="en-US" sz="1650" dirty="0">
              <a:solidFill>
                <a:srgbClr val="000000"/>
              </a:solidFill>
              <a:latin typeface="Consolas" panose="020B0609020204030204" pitchFamily="49" charset="0"/>
            </a:endParaRPr>
          </a:p>
          <a:p>
            <a:pPr marL="514350" lvl="2" indent="0">
              <a:lnSpc>
                <a:spcPct val="100000"/>
              </a:lnSpc>
              <a:spcBef>
                <a:spcPts val="0"/>
              </a:spcBef>
              <a:buNone/>
            </a:pPr>
            <a:r>
              <a:rPr lang="en-US" sz="1650" dirty="0">
                <a:solidFill>
                  <a:srgbClr val="0000FF"/>
                </a:solidFill>
                <a:latin typeface="Consolas" panose="020B0609020204030204" pitchFamily="49" charset="0"/>
              </a:rPr>
              <a:t>while</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i</a:t>
            </a:r>
            <a:r>
              <a:rPr lang="en-US" sz="1650" dirty="0">
                <a:solidFill>
                  <a:srgbClr val="000000"/>
                </a:solidFill>
                <a:latin typeface="Consolas" panose="020B0609020204030204" pitchFamily="49" charset="0"/>
              </a:rPr>
              <a:t> &lt;= j) {</a:t>
            </a:r>
          </a:p>
          <a:p>
            <a:pPr marL="994410" lvl="4" indent="0">
              <a:lnSpc>
                <a:spcPct val="100000"/>
              </a:lnSpc>
              <a:spcBef>
                <a:spcPts val="0"/>
              </a:spcBef>
              <a:buNone/>
            </a:pPr>
            <a:r>
              <a:rPr lang="en-US" sz="1650" dirty="0">
                <a:solidFill>
                  <a:srgbClr val="0000FF"/>
                </a:solidFill>
                <a:latin typeface="Consolas" panose="020B0609020204030204" pitchFamily="49" charset="0"/>
              </a:rPr>
              <a:t>while</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a:t>
            </a:r>
            <a:r>
              <a:rPr lang="en-US" sz="1650" dirty="0">
                <a:solidFill>
                  <a:srgbClr val="000000"/>
                </a:solidFill>
                <a:latin typeface="Consolas" panose="020B0609020204030204" pitchFamily="49" charset="0"/>
              </a:rPr>
              <a:t>[</a:t>
            </a:r>
            <a:r>
              <a:rPr lang="en-US" sz="1650" dirty="0" err="1">
                <a:solidFill>
                  <a:srgbClr val="000000"/>
                </a:solidFill>
                <a:latin typeface="Consolas" panose="020B0609020204030204" pitchFamily="49" charset="0"/>
              </a:rPr>
              <a:t>i</a:t>
            </a:r>
            <a:r>
              <a:rPr lang="en-US" sz="1650" dirty="0">
                <a:solidFill>
                  <a:srgbClr val="000000"/>
                </a:solidFill>
                <a:latin typeface="Consolas" panose="020B0609020204030204" pitchFamily="49" charset="0"/>
              </a:rPr>
              <a:t>] &lt; pivot) </a:t>
            </a:r>
            <a:r>
              <a:rPr lang="en-US" sz="1650" dirty="0" err="1">
                <a:solidFill>
                  <a:srgbClr val="000000"/>
                </a:solidFill>
                <a:latin typeface="Consolas" panose="020B0609020204030204" pitchFamily="49" charset="0"/>
              </a:rPr>
              <a:t>i</a:t>
            </a:r>
            <a:r>
              <a:rPr lang="en-US" sz="1650" dirty="0">
                <a:solidFill>
                  <a:srgbClr val="000000"/>
                </a:solidFill>
                <a:latin typeface="Consolas" panose="020B0609020204030204" pitchFamily="49" charset="0"/>
              </a:rPr>
              <a:t>++;</a:t>
            </a:r>
          </a:p>
          <a:p>
            <a:pPr marL="994410" lvl="4" indent="0">
              <a:lnSpc>
                <a:spcPct val="100000"/>
              </a:lnSpc>
              <a:spcBef>
                <a:spcPts val="0"/>
              </a:spcBef>
              <a:buNone/>
            </a:pPr>
            <a:r>
              <a:rPr lang="en-US" sz="1650" dirty="0">
                <a:solidFill>
                  <a:srgbClr val="0000FF"/>
                </a:solidFill>
                <a:latin typeface="Consolas" panose="020B0609020204030204" pitchFamily="49" charset="0"/>
              </a:rPr>
              <a:t>while</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a:t>
            </a:r>
            <a:r>
              <a:rPr lang="en-US" sz="1650" dirty="0">
                <a:solidFill>
                  <a:srgbClr val="000000"/>
                </a:solidFill>
                <a:latin typeface="Consolas" panose="020B0609020204030204" pitchFamily="49" charset="0"/>
              </a:rPr>
              <a:t>[j] &gt; pivot) j--;</a:t>
            </a:r>
          </a:p>
          <a:p>
            <a:pPr marL="994410" lvl="4" indent="0">
              <a:lnSpc>
                <a:spcPct val="100000"/>
              </a:lnSpc>
              <a:spcBef>
                <a:spcPts val="0"/>
              </a:spcBef>
              <a:buNone/>
            </a:pPr>
            <a:r>
              <a:rPr lang="en-US" sz="1650" dirty="0">
                <a:solidFill>
                  <a:srgbClr val="0000FF"/>
                </a:solidFill>
                <a:latin typeface="Consolas" panose="020B0609020204030204" pitchFamily="49" charset="0"/>
              </a:rPr>
              <a:t>if</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i</a:t>
            </a:r>
            <a:r>
              <a:rPr lang="en-US" sz="1650" dirty="0">
                <a:solidFill>
                  <a:srgbClr val="000000"/>
                </a:solidFill>
                <a:latin typeface="Consolas" panose="020B0609020204030204" pitchFamily="49" charset="0"/>
              </a:rPr>
              <a:t> &lt;= j) {</a:t>
            </a:r>
          </a:p>
          <a:p>
            <a:pPr marL="1234440" lvl="5" indent="0">
              <a:lnSpc>
                <a:spcPct val="100000"/>
              </a:lnSpc>
              <a:spcBef>
                <a:spcPts val="0"/>
              </a:spcBef>
              <a:buNone/>
            </a:pPr>
            <a:r>
              <a:rPr lang="en-US" sz="1650" dirty="0">
                <a:solidFill>
                  <a:srgbClr val="483D8B"/>
                </a:solidFill>
                <a:latin typeface="Consolas" panose="020B0609020204030204" pitchFamily="49" charset="0"/>
              </a:rPr>
              <a:t>	Swap</a:t>
            </a:r>
            <a:r>
              <a:rPr lang="en-US" sz="1650" dirty="0">
                <a:solidFill>
                  <a:srgbClr val="000000"/>
                </a:solidFill>
                <a:latin typeface="Consolas" panose="020B0609020204030204" pitchFamily="49" charset="0"/>
              </a:rPr>
              <a:t>(</a:t>
            </a:r>
            <a:r>
              <a:rPr lang="en-US" sz="1650" dirty="0">
                <a:solidFill>
                  <a:srgbClr val="808080"/>
                </a:solidFill>
                <a:latin typeface="Consolas" panose="020B0609020204030204" pitchFamily="49" charset="0"/>
              </a:rPr>
              <a:t>a</a:t>
            </a:r>
            <a:r>
              <a:rPr lang="en-US" sz="1650" dirty="0">
                <a:solidFill>
                  <a:srgbClr val="000000"/>
                </a:solidFill>
                <a:latin typeface="Consolas" panose="020B0609020204030204" pitchFamily="49" charset="0"/>
              </a:rPr>
              <a:t>[</a:t>
            </a:r>
            <a:r>
              <a:rPr lang="en-US" sz="1650" dirty="0" err="1">
                <a:solidFill>
                  <a:srgbClr val="000000"/>
                </a:solidFill>
                <a:latin typeface="Consolas" panose="020B0609020204030204" pitchFamily="49" charset="0"/>
              </a:rPr>
              <a:t>i</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a:t>
            </a:r>
            <a:r>
              <a:rPr lang="en-US" sz="1650" dirty="0">
                <a:solidFill>
                  <a:srgbClr val="000000"/>
                </a:solidFill>
                <a:latin typeface="Consolas" panose="020B0609020204030204" pitchFamily="49" charset="0"/>
              </a:rPr>
              <a:t>[j]);</a:t>
            </a:r>
          </a:p>
          <a:p>
            <a:pPr marL="1234440" lvl="5" indent="0">
              <a:lnSpc>
                <a:spcPct val="100000"/>
              </a:lnSpc>
              <a:spcBef>
                <a:spcPts val="0"/>
              </a:spcBef>
              <a:buNone/>
            </a:pP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i</a:t>
            </a:r>
            <a:r>
              <a:rPr lang="en-US" sz="1650" dirty="0">
                <a:solidFill>
                  <a:srgbClr val="000000"/>
                </a:solidFill>
                <a:latin typeface="Consolas" panose="020B0609020204030204" pitchFamily="49" charset="0"/>
              </a:rPr>
              <a:t>++; j--;</a:t>
            </a:r>
          </a:p>
          <a:p>
            <a:pPr marL="994410" lvl="4" indent="0">
              <a:lnSpc>
                <a:spcPct val="100000"/>
              </a:lnSpc>
              <a:spcBef>
                <a:spcPts val="0"/>
              </a:spcBef>
              <a:buNone/>
            </a:pPr>
            <a:r>
              <a:rPr lang="en-US" sz="1650" dirty="0">
                <a:solidFill>
                  <a:srgbClr val="000000"/>
                </a:solidFill>
                <a:latin typeface="Consolas" panose="020B0609020204030204" pitchFamily="49" charset="0"/>
              </a:rPr>
              <a:t>}</a:t>
            </a:r>
          </a:p>
          <a:p>
            <a:pPr marL="514350" lvl="2" indent="0">
              <a:lnSpc>
                <a:spcPct val="100000"/>
              </a:lnSpc>
              <a:spcBef>
                <a:spcPts val="0"/>
              </a:spcBef>
              <a:buNone/>
            </a:pPr>
            <a:r>
              <a:rPr lang="en-US" sz="1650" dirty="0">
                <a:solidFill>
                  <a:srgbClr val="000000"/>
                </a:solidFill>
                <a:latin typeface="Consolas" panose="020B0609020204030204" pitchFamily="49" charset="0"/>
              </a:rPr>
              <a:t>}</a:t>
            </a:r>
          </a:p>
          <a:p>
            <a:pPr marL="514350" lvl="2" indent="0">
              <a:lnSpc>
                <a:spcPct val="100000"/>
              </a:lnSpc>
              <a:spcBef>
                <a:spcPts val="0"/>
              </a:spcBef>
              <a:buNone/>
            </a:pPr>
            <a:endParaRPr lang="en-US" sz="1650" dirty="0">
              <a:solidFill>
                <a:srgbClr val="000000"/>
              </a:solidFill>
              <a:latin typeface="Consolas" panose="020B0609020204030204" pitchFamily="49" charset="0"/>
            </a:endParaRPr>
          </a:p>
          <a:p>
            <a:pPr marL="514350" lvl="2" indent="0">
              <a:lnSpc>
                <a:spcPct val="100000"/>
              </a:lnSpc>
              <a:spcBef>
                <a:spcPts val="0"/>
              </a:spcBef>
              <a:buNone/>
            </a:pPr>
            <a:r>
              <a:rPr lang="en-US" sz="1650" dirty="0">
                <a:solidFill>
                  <a:srgbClr val="0000FF"/>
                </a:solidFill>
                <a:latin typeface="Consolas" panose="020B0609020204030204" pitchFamily="49" charset="0"/>
              </a:rPr>
              <a:t>if</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left</a:t>
            </a:r>
            <a:r>
              <a:rPr lang="en-US" sz="1650" dirty="0">
                <a:solidFill>
                  <a:srgbClr val="000000"/>
                </a:solidFill>
                <a:latin typeface="Consolas" panose="020B0609020204030204" pitchFamily="49" charset="0"/>
              </a:rPr>
              <a:t> &lt; j)</a:t>
            </a:r>
            <a:r>
              <a:rPr lang="en-US" sz="1650" dirty="0">
                <a:solidFill>
                  <a:srgbClr val="483D8B"/>
                </a:solidFill>
                <a:latin typeface="Consolas" panose="020B0609020204030204" pitchFamily="49" charset="0"/>
              </a:rPr>
              <a:t>		</a:t>
            </a:r>
            <a:r>
              <a:rPr lang="en-US" sz="1650" dirty="0" err="1">
                <a:solidFill>
                  <a:srgbClr val="483D8B"/>
                </a:solidFill>
                <a:latin typeface="Consolas" panose="020B0609020204030204" pitchFamily="49" charset="0"/>
              </a:rPr>
              <a:t>QuickSort</a:t>
            </a:r>
            <a:r>
              <a:rPr lang="en-US" sz="1650" dirty="0">
                <a:solidFill>
                  <a:srgbClr val="000000"/>
                </a:solidFill>
                <a:latin typeface="Consolas" panose="020B0609020204030204" pitchFamily="49" charset="0"/>
              </a:rPr>
              <a:t>(</a:t>
            </a:r>
            <a:r>
              <a:rPr lang="en-US" sz="1650" dirty="0">
                <a:solidFill>
                  <a:srgbClr val="808080"/>
                </a:solidFill>
                <a:latin typeface="Consolas" panose="020B0609020204030204" pitchFamily="49" charset="0"/>
              </a:rPr>
              <a:t>a</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left</a:t>
            </a:r>
            <a:r>
              <a:rPr lang="en-US" sz="1650" dirty="0">
                <a:solidFill>
                  <a:srgbClr val="000000"/>
                </a:solidFill>
                <a:latin typeface="Consolas" panose="020B0609020204030204" pitchFamily="49" charset="0"/>
              </a:rPr>
              <a:t>, j);</a:t>
            </a:r>
          </a:p>
          <a:p>
            <a:pPr marL="514350" lvl="2" indent="0">
              <a:lnSpc>
                <a:spcPct val="100000"/>
              </a:lnSpc>
              <a:spcBef>
                <a:spcPts val="0"/>
              </a:spcBef>
              <a:buNone/>
            </a:pPr>
            <a:r>
              <a:rPr lang="en-US" sz="1650" dirty="0">
                <a:solidFill>
                  <a:srgbClr val="0000FF"/>
                </a:solidFill>
                <a:latin typeface="Consolas" panose="020B0609020204030204" pitchFamily="49" charset="0"/>
              </a:rPr>
              <a:t>if</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i</a:t>
            </a:r>
            <a:r>
              <a:rPr lang="en-US" sz="1650" dirty="0">
                <a:solidFill>
                  <a:srgbClr val="000000"/>
                </a:solidFill>
                <a:latin typeface="Consolas" panose="020B0609020204030204" pitchFamily="49" charset="0"/>
              </a:rPr>
              <a:t> &lt; </a:t>
            </a:r>
            <a:r>
              <a:rPr lang="en-US" sz="1650" dirty="0">
                <a:solidFill>
                  <a:srgbClr val="808080"/>
                </a:solidFill>
                <a:latin typeface="Consolas" panose="020B0609020204030204" pitchFamily="49" charset="0"/>
              </a:rPr>
              <a:t>right</a:t>
            </a:r>
            <a:r>
              <a:rPr lang="en-US" sz="1650" dirty="0">
                <a:solidFill>
                  <a:srgbClr val="000000"/>
                </a:solidFill>
                <a:latin typeface="Consolas" panose="020B0609020204030204" pitchFamily="49" charset="0"/>
              </a:rPr>
              <a:t>)</a:t>
            </a:r>
            <a:r>
              <a:rPr lang="en-US" sz="1650" dirty="0">
                <a:solidFill>
                  <a:srgbClr val="483D8B"/>
                </a:solidFill>
                <a:latin typeface="Consolas" panose="020B0609020204030204" pitchFamily="49" charset="0"/>
              </a:rPr>
              <a:t>	</a:t>
            </a:r>
            <a:r>
              <a:rPr lang="en-US" sz="1650" dirty="0" err="1">
                <a:solidFill>
                  <a:srgbClr val="483D8B"/>
                </a:solidFill>
                <a:latin typeface="Consolas" panose="020B0609020204030204" pitchFamily="49" charset="0"/>
              </a:rPr>
              <a:t>QuickSort</a:t>
            </a:r>
            <a:r>
              <a:rPr lang="en-US" sz="1650" dirty="0">
                <a:solidFill>
                  <a:srgbClr val="000000"/>
                </a:solidFill>
                <a:latin typeface="Consolas" panose="020B0609020204030204" pitchFamily="49" charset="0"/>
              </a:rPr>
              <a:t>(</a:t>
            </a:r>
            <a:r>
              <a:rPr lang="en-US" sz="1650" dirty="0">
                <a:solidFill>
                  <a:srgbClr val="808080"/>
                </a:solidFill>
                <a:latin typeface="Consolas" panose="020B0609020204030204" pitchFamily="49" charset="0"/>
              </a:rPr>
              <a:t>a</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i</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right</a:t>
            </a:r>
            <a:r>
              <a:rPr lang="en-US" sz="1650" dirty="0">
                <a:solidFill>
                  <a:srgbClr val="000000"/>
                </a:solidFill>
                <a:latin typeface="Consolas" panose="020B0609020204030204" pitchFamily="49" charset="0"/>
              </a:rPr>
              <a:t>);</a:t>
            </a:r>
          </a:p>
          <a:p>
            <a:pPr marL="34290" indent="0">
              <a:lnSpc>
                <a:spcPct val="100000"/>
              </a:lnSpc>
              <a:spcBef>
                <a:spcPts val="0"/>
              </a:spcBef>
              <a:buNone/>
            </a:pPr>
            <a:r>
              <a:rPr lang="en-US" sz="1650" dirty="0">
                <a:solidFill>
                  <a:srgbClr val="000000"/>
                </a:solidFill>
                <a:latin typeface="Consolas" panose="020B0609020204030204" pitchFamily="49" charset="0"/>
              </a:rPr>
              <a:t>}</a:t>
            </a:r>
          </a:p>
          <a:p>
            <a:pPr marL="34290" indent="0">
              <a:lnSpc>
                <a:spcPct val="100000"/>
              </a:lnSpc>
              <a:spcBef>
                <a:spcPts val="0"/>
              </a:spcBef>
              <a:buNone/>
            </a:pPr>
            <a:endParaRPr lang="en-US" sz="1650" dirty="0">
              <a:solidFill>
                <a:srgbClr val="000000"/>
              </a:solidFill>
              <a:latin typeface="Consolas" panose="020B0609020204030204" pitchFamily="49" charset="0"/>
            </a:endParaRPr>
          </a:p>
          <a:p>
            <a:pPr marL="34290" indent="0">
              <a:spcBef>
                <a:spcPts val="0"/>
              </a:spcBef>
              <a:buNone/>
            </a:pPr>
            <a:r>
              <a:rPr lang="en-US" sz="1650" dirty="0">
                <a:solidFill>
                  <a:srgbClr val="0000FF"/>
                </a:solidFill>
                <a:latin typeface="Consolas" panose="020B0609020204030204" pitchFamily="49" charset="0"/>
              </a:rPr>
              <a:t>void</a:t>
            </a:r>
            <a:r>
              <a:rPr lang="en-US" sz="1650" dirty="0">
                <a:solidFill>
                  <a:srgbClr val="000000"/>
                </a:solidFill>
                <a:latin typeface="Consolas" panose="020B0609020204030204" pitchFamily="49" charset="0"/>
              </a:rPr>
              <a:t> </a:t>
            </a:r>
            <a:r>
              <a:rPr lang="en-US" sz="1650" dirty="0" err="1">
                <a:solidFill>
                  <a:srgbClr val="483D8B"/>
                </a:solidFill>
                <a:latin typeface="Consolas" panose="020B0609020204030204" pitchFamily="49" charset="0"/>
              </a:rPr>
              <a:t>QuickSort</a:t>
            </a:r>
            <a:r>
              <a:rPr lang="en-US" sz="1650" dirty="0">
                <a:solidFill>
                  <a:srgbClr val="000000"/>
                </a:solidFill>
                <a:latin typeface="Consolas" panose="020B0609020204030204" pitchFamily="49" charset="0"/>
              </a:rPr>
              <a:t>(</a:t>
            </a:r>
            <a:r>
              <a:rPr lang="en-US" sz="1650" dirty="0">
                <a:solidFill>
                  <a:srgbClr val="0000FF"/>
                </a:solidFill>
                <a:latin typeface="Consolas" panose="020B0609020204030204" pitchFamily="49" charset="0"/>
              </a:rPr>
              <a:t>int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n</a:t>
            </a:r>
            <a:r>
              <a:rPr lang="en-US" sz="1650" dirty="0">
                <a:solidFill>
                  <a:srgbClr val="000000"/>
                </a:solidFill>
                <a:latin typeface="Consolas" panose="020B0609020204030204" pitchFamily="49" charset="0"/>
              </a:rPr>
              <a:t>) {</a:t>
            </a:r>
          </a:p>
          <a:p>
            <a:pPr marL="34290" indent="0">
              <a:spcBef>
                <a:spcPts val="0"/>
              </a:spcBef>
              <a:buNone/>
            </a:pPr>
            <a:r>
              <a:rPr lang="pt-BR" sz="1650" dirty="0">
                <a:solidFill>
                  <a:srgbClr val="483D8B"/>
                </a:solidFill>
                <a:latin typeface="Consolas" panose="020B0609020204030204" pitchFamily="49" charset="0"/>
              </a:rPr>
              <a:t>	QuickSort</a:t>
            </a:r>
            <a:r>
              <a:rPr lang="pt-BR" sz="1650" dirty="0">
                <a:solidFill>
                  <a:srgbClr val="000000"/>
                </a:solidFill>
                <a:latin typeface="Consolas" panose="020B0609020204030204" pitchFamily="49" charset="0"/>
              </a:rPr>
              <a:t>(</a:t>
            </a:r>
            <a:r>
              <a:rPr lang="pt-BR" sz="1650" dirty="0">
                <a:solidFill>
                  <a:srgbClr val="808080"/>
                </a:solidFill>
                <a:latin typeface="Consolas" panose="020B0609020204030204" pitchFamily="49" charset="0"/>
              </a:rPr>
              <a:t>a</a:t>
            </a:r>
            <a:r>
              <a:rPr lang="pt-BR" sz="1650" dirty="0">
                <a:solidFill>
                  <a:srgbClr val="000000"/>
                </a:solidFill>
                <a:latin typeface="Consolas" panose="020B0609020204030204" pitchFamily="49" charset="0"/>
              </a:rPr>
              <a:t>, 0, </a:t>
            </a:r>
            <a:r>
              <a:rPr lang="pt-BR" sz="1650" dirty="0">
                <a:solidFill>
                  <a:srgbClr val="808080"/>
                </a:solidFill>
                <a:latin typeface="Consolas" panose="020B0609020204030204" pitchFamily="49" charset="0"/>
              </a:rPr>
              <a:t>n</a:t>
            </a:r>
            <a:r>
              <a:rPr lang="pt-BR" sz="1650" dirty="0">
                <a:solidFill>
                  <a:srgbClr val="000000"/>
                </a:solidFill>
                <a:latin typeface="Consolas" panose="020B0609020204030204" pitchFamily="49" charset="0"/>
              </a:rPr>
              <a:t> - 1);</a:t>
            </a:r>
          </a:p>
          <a:p>
            <a:pPr marL="34290" indent="0">
              <a:spcBef>
                <a:spcPts val="0"/>
              </a:spcBef>
              <a:buNone/>
            </a:pPr>
            <a:r>
              <a:rPr lang="en-US" sz="1650" dirty="0">
                <a:solidFill>
                  <a:srgbClr val="000000"/>
                </a:solidFill>
                <a:latin typeface="Consolas" panose="020B0609020204030204" pitchFamily="49" charset="0"/>
              </a:rPr>
              <a:t>}</a:t>
            </a:r>
          </a:p>
          <a:p>
            <a:pPr marL="34290" indent="0">
              <a:lnSpc>
                <a:spcPct val="100000"/>
              </a:lnSpc>
              <a:spcBef>
                <a:spcPts val="0"/>
              </a:spcBef>
              <a:buNone/>
            </a:pPr>
            <a:endParaRPr lang="en-US" sz="1650" dirty="0">
              <a:solidFill>
                <a:srgbClr val="000000"/>
              </a:solidFill>
              <a:latin typeface="Consolas" panose="020B0609020204030204" pitchFamily="49" charset="0"/>
            </a:endParaRPr>
          </a:p>
          <a:p>
            <a:pPr marL="34290" indent="0">
              <a:lnSpc>
                <a:spcPct val="100000"/>
              </a:lnSpc>
              <a:spcBef>
                <a:spcPts val="0"/>
              </a:spcBef>
              <a:buNone/>
            </a:pPr>
            <a:endParaRPr lang="en-US" sz="1650" dirty="0">
              <a:solidFill>
                <a:srgbClr val="000000"/>
              </a:solidFill>
              <a:latin typeface="Consolas" panose="020B0609020204030204" pitchFamily="49" charset="0"/>
            </a:endParaRPr>
          </a:p>
          <a:p>
            <a:pPr marL="34290" indent="0">
              <a:spcBef>
                <a:spcPts val="0"/>
              </a:spcBef>
              <a:buNone/>
            </a:pPr>
            <a:endParaRPr lang="en-US" sz="1650" dirty="0">
              <a:solidFill>
                <a:srgbClr val="000000"/>
              </a:solidFill>
              <a:latin typeface="Consolas" panose="020B0609020204030204" pitchFamily="49" charset="0"/>
              <a:cs typeface="Courier New" pitchFamily="49" charset="0"/>
            </a:endParaRPr>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10</a:t>
            </a:fld>
            <a:endParaRPr lang="en-US" dirty="0"/>
          </a:p>
        </p:txBody>
      </p:sp>
    </p:spTree>
    <p:extLst>
      <p:ext uri="{BB962C8B-B14F-4D97-AF65-F5344CB8AC3E}">
        <p14:creationId xmlns:p14="http://schemas.microsoft.com/office/powerpoint/2010/main" val="253620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fade">
                                      <p:cBhvr>
                                        <p:cTn id="7" dur="500"/>
                                        <p:tgtEl>
                                          <p:spTgt spid="20685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6851">
                                            <p:txEl>
                                              <p:pRg st="1" end="1"/>
                                            </p:txEl>
                                          </p:spTgt>
                                        </p:tgtEl>
                                        <p:attrNameLst>
                                          <p:attrName>style.visibility</p:attrName>
                                        </p:attrNameLst>
                                      </p:cBhvr>
                                      <p:to>
                                        <p:strVal val="visible"/>
                                      </p:to>
                                    </p:set>
                                    <p:animEffect transition="in" filter="fade">
                                      <p:cBhvr>
                                        <p:cTn id="10" dur="500"/>
                                        <p:tgtEl>
                                          <p:spTgt spid="20685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6851">
                                            <p:txEl>
                                              <p:pRg st="2" end="2"/>
                                            </p:txEl>
                                          </p:spTgt>
                                        </p:tgtEl>
                                        <p:attrNameLst>
                                          <p:attrName>style.visibility</p:attrName>
                                        </p:attrNameLst>
                                      </p:cBhvr>
                                      <p:to>
                                        <p:strVal val="visible"/>
                                      </p:to>
                                    </p:set>
                                    <p:animEffect transition="in" filter="fade">
                                      <p:cBhvr>
                                        <p:cTn id="13" dur="500"/>
                                        <p:tgtEl>
                                          <p:spTgt spid="20685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6851">
                                            <p:txEl>
                                              <p:pRg st="3" end="3"/>
                                            </p:txEl>
                                          </p:spTgt>
                                        </p:tgtEl>
                                        <p:attrNameLst>
                                          <p:attrName>style.visibility</p:attrName>
                                        </p:attrNameLst>
                                      </p:cBhvr>
                                      <p:to>
                                        <p:strVal val="visible"/>
                                      </p:to>
                                    </p:set>
                                    <p:animEffect transition="in" filter="fade">
                                      <p:cBhvr>
                                        <p:cTn id="16" dur="500"/>
                                        <p:tgtEl>
                                          <p:spTgt spid="206851">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06851">
                                            <p:txEl>
                                              <p:pRg st="5" end="5"/>
                                            </p:txEl>
                                          </p:spTgt>
                                        </p:tgtEl>
                                        <p:attrNameLst>
                                          <p:attrName>style.visibility</p:attrName>
                                        </p:attrNameLst>
                                      </p:cBhvr>
                                      <p:to>
                                        <p:strVal val="visible"/>
                                      </p:to>
                                    </p:set>
                                    <p:animEffect transition="in" filter="fade">
                                      <p:cBhvr>
                                        <p:cTn id="19" dur="500"/>
                                        <p:tgtEl>
                                          <p:spTgt spid="206851">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06851">
                                            <p:txEl>
                                              <p:pRg st="6" end="6"/>
                                            </p:txEl>
                                          </p:spTgt>
                                        </p:tgtEl>
                                        <p:attrNameLst>
                                          <p:attrName>style.visibility</p:attrName>
                                        </p:attrNameLst>
                                      </p:cBhvr>
                                      <p:to>
                                        <p:strVal val="visible"/>
                                      </p:to>
                                    </p:set>
                                    <p:animEffect transition="in" filter="fade">
                                      <p:cBhvr>
                                        <p:cTn id="22" dur="500"/>
                                        <p:tgtEl>
                                          <p:spTgt spid="206851">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06851">
                                            <p:txEl>
                                              <p:pRg st="7" end="7"/>
                                            </p:txEl>
                                          </p:spTgt>
                                        </p:tgtEl>
                                        <p:attrNameLst>
                                          <p:attrName>style.visibility</p:attrName>
                                        </p:attrNameLst>
                                      </p:cBhvr>
                                      <p:to>
                                        <p:strVal val="visible"/>
                                      </p:to>
                                    </p:set>
                                    <p:animEffect transition="in" filter="fade">
                                      <p:cBhvr>
                                        <p:cTn id="25" dur="500"/>
                                        <p:tgtEl>
                                          <p:spTgt spid="206851">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06851">
                                            <p:txEl>
                                              <p:pRg st="8" end="8"/>
                                            </p:txEl>
                                          </p:spTgt>
                                        </p:tgtEl>
                                        <p:attrNameLst>
                                          <p:attrName>style.visibility</p:attrName>
                                        </p:attrNameLst>
                                      </p:cBhvr>
                                      <p:to>
                                        <p:strVal val="visible"/>
                                      </p:to>
                                    </p:set>
                                    <p:animEffect transition="in" filter="fade">
                                      <p:cBhvr>
                                        <p:cTn id="28" dur="500"/>
                                        <p:tgtEl>
                                          <p:spTgt spid="206851">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06851">
                                            <p:txEl>
                                              <p:pRg st="9" end="9"/>
                                            </p:txEl>
                                          </p:spTgt>
                                        </p:tgtEl>
                                        <p:attrNameLst>
                                          <p:attrName>style.visibility</p:attrName>
                                        </p:attrNameLst>
                                      </p:cBhvr>
                                      <p:to>
                                        <p:strVal val="visible"/>
                                      </p:to>
                                    </p:set>
                                    <p:animEffect transition="in" filter="fade">
                                      <p:cBhvr>
                                        <p:cTn id="31" dur="500"/>
                                        <p:tgtEl>
                                          <p:spTgt spid="206851">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06851">
                                            <p:txEl>
                                              <p:pRg st="10" end="10"/>
                                            </p:txEl>
                                          </p:spTgt>
                                        </p:tgtEl>
                                        <p:attrNameLst>
                                          <p:attrName>style.visibility</p:attrName>
                                        </p:attrNameLst>
                                      </p:cBhvr>
                                      <p:to>
                                        <p:strVal val="visible"/>
                                      </p:to>
                                    </p:set>
                                    <p:animEffect transition="in" filter="fade">
                                      <p:cBhvr>
                                        <p:cTn id="34" dur="500"/>
                                        <p:tgtEl>
                                          <p:spTgt spid="206851">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06851">
                                            <p:txEl>
                                              <p:pRg st="11" end="11"/>
                                            </p:txEl>
                                          </p:spTgt>
                                        </p:tgtEl>
                                        <p:attrNameLst>
                                          <p:attrName>style.visibility</p:attrName>
                                        </p:attrNameLst>
                                      </p:cBhvr>
                                      <p:to>
                                        <p:strVal val="visible"/>
                                      </p:to>
                                    </p:set>
                                    <p:animEffect transition="in" filter="fade">
                                      <p:cBhvr>
                                        <p:cTn id="37" dur="500"/>
                                        <p:tgtEl>
                                          <p:spTgt spid="206851">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06851">
                                            <p:txEl>
                                              <p:pRg st="12" end="12"/>
                                            </p:txEl>
                                          </p:spTgt>
                                        </p:tgtEl>
                                        <p:attrNameLst>
                                          <p:attrName>style.visibility</p:attrName>
                                        </p:attrNameLst>
                                      </p:cBhvr>
                                      <p:to>
                                        <p:strVal val="visible"/>
                                      </p:to>
                                    </p:set>
                                    <p:animEffect transition="in" filter="fade">
                                      <p:cBhvr>
                                        <p:cTn id="40" dur="500"/>
                                        <p:tgtEl>
                                          <p:spTgt spid="206851">
                                            <p:txEl>
                                              <p:pRg st="12" end="1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06851">
                                            <p:txEl>
                                              <p:pRg st="14" end="14"/>
                                            </p:txEl>
                                          </p:spTgt>
                                        </p:tgtEl>
                                        <p:attrNameLst>
                                          <p:attrName>style.visibility</p:attrName>
                                        </p:attrNameLst>
                                      </p:cBhvr>
                                      <p:to>
                                        <p:strVal val="visible"/>
                                      </p:to>
                                    </p:set>
                                    <p:animEffect transition="in" filter="fade">
                                      <p:cBhvr>
                                        <p:cTn id="43" dur="500"/>
                                        <p:tgtEl>
                                          <p:spTgt spid="206851">
                                            <p:txEl>
                                              <p:pRg st="14" end="14"/>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06851">
                                            <p:txEl>
                                              <p:pRg st="15" end="15"/>
                                            </p:txEl>
                                          </p:spTgt>
                                        </p:tgtEl>
                                        <p:attrNameLst>
                                          <p:attrName>style.visibility</p:attrName>
                                        </p:attrNameLst>
                                      </p:cBhvr>
                                      <p:to>
                                        <p:strVal val="visible"/>
                                      </p:to>
                                    </p:set>
                                    <p:animEffect transition="in" filter="fade">
                                      <p:cBhvr>
                                        <p:cTn id="46" dur="500"/>
                                        <p:tgtEl>
                                          <p:spTgt spid="206851">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06851">
                                            <p:txEl>
                                              <p:pRg st="16" end="16"/>
                                            </p:txEl>
                                          </p:spTgt>
                                        </p:tgtEl>
                                        <p:attrNameLst>
                                          <p:attrName>style.visibility</p:attrName>
                                        </p:attrNameLst>
                                      </p:cBhvr>
                                      <p:to>
                                        <p:strVal val="visible"/>
                                      </p:to>
                                    </p:set>
                                    <p:animEffect transition="in" filter="fade">
                                      <p:cBhvr>
                                        <p:cTn id="49" dur="500"/>
                                        <p:tgtEl>
                                          <p:spTgt spid="206851">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06851">
                                            <p:txEl>
                                              <p:pRg st="18" end="18"/>
                                            </p:txEl>
                                          </p:spTgt>
                                        </p:tgtEl>
                                        <p:attrNameLst>
                                          <p:attrName>style.visibility</p:attrName>
                                        </p:attrNameLst>
                                      </p:cBhvr>
                                      <p:to>
                                        <p:strVal val="visible"/>
                                      </p:to>
                                    </p:set>
                                    <p:animEffect transition="in" filter="fade">
                                      <p:cBhvr>
                                        <p:cTn id="52" dur="500"/>
                                        <p:tgtEl>
                                          <p:spTgt spid="206851">
                                            <p:txEl>
                                              <p:pRg st="18" end="18"/>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06851">
                                            <p:txEl>
                                              <p:pRg st="19" end="19"/>
                                            </p:txEl>
                                          </p:spTgt>
                                        </p:tgtEl>
                                        <p:attrNameLst>
                                          <p:attrName>style.visibility</p:attrName>
                                        </p:attrNameLst>
                                      </p:cBhvr>
                                      <p:to>
                                        <p:strVal val="visible"/>
                                      </p:to>
                                    </p:set>
                                    <p:animEffect transition="in" filter="fade">
                                      <p:cBhvr>
                                        <p:cTn id="55" dur="500"/>
                                        <p:tgtEl>
                                          <p:spTgt spid="206851">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06851">
                                            <p:txEl>
                                              <p:pRg st="20" end="20"/>
                                            </p:txEl>
                                          </p:spTgt>
                                        </p:tgtEl>
                                        <p:attrNameLst>
                                          <p:attrName>style.visibility</p:attrName>
                                        </p:attrNameLst>
                                      </p:cBhvr>
                                      <p:to>
                                        <p:strVal val="visible"/>
                                      </p:to>
                                    </p:set>
                                    <p:animEffect transition="in" filter="fade">
                                      <p:cBhvr>
                                        <p:cTn id="58" dur="500"/>
                                        <p:tgtEl>
                                          <p:spTgt spid="206851">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E8560-EC97-441F-B13C-08E0EA49EBCC}"/>
              </a:ext>
            </a:extLst>
          </p:cNvPr>
          <p:cNvSpPr>
            <a:spLocks noGrp="1"/>
          </p:cNvSpPr>
          <p:nvPr>
            <p:ph type="title"/>
          </p:nvPr>
        </p:nvSpPr>
        <p:spPr/>
        <p:txBody>
          <a:bodyPr/>
          <a:lstStyle/>
          <a:p>
            <a:r>
              <a:rPr lang="en-US" dirty="0"/>
              <a:t>Quick Sort on Linked List</a:t>
            </a:r>
          </a:p>
        </p:txBody>
      </p:sp>
      <p:sp>
        <p:nvSpPr>
          <p:cNvPr id="3" name="Content Placeholder 2">
            <a:extLst>
              <a:ext uri="{FF2B5EF4-FFF2-40B4-BE49-F238E27FC236}">
                <a16:creationId xmlns:a16="http://schemas.microsoft.com/office/drawing/2014/main" id="{61DDDBB8-C46D-4F51-AF7F-42EF74D2D7A8}"/>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59DDE42F-F97C-45F6-BB8C-9F034A719615}"/>
              </a:ext>
            </a:extLst>
          </p:cNvPr>
          <p:cNvSpPr>
            <a:spLocks noGrp="1"/>
          </p:cNvSpPr>
          <p:nvPr>
            <p:ph type="ftr" sz="quarter" idx="11"/>
          </p:nvPr>
        </p:nvSpPr>
        <p:spPr/>
        <p:txBody>
          <a:bodyPr/>
          <a:lstStyle/>
          <a:p>
            <a:pPr>
              <a:defRPr/>
            </a:pPr>
            <a:r>
              <a:rPr lang="en-US"/>
              <a:t>DSA- tHs. NguyễN thị ngọc diễm</a:t>
            </a:r>
            <a:endParaRPr lang="en-US" dirty="0"/>
          </a:p>
        </p:txBody>
      </p:sp>
      <p:sp>
        <p:nvSpPr>
          <p:cNvPr id="5" name="Slide Number Placeholder 4">
            <a:extLst>
              <a:ext uri="{FF2B5EF4-FFF2-40B4-BE49-F238E27FC236}">
                <a16:creationId xmlns:a16="http://schemas.microsoft.com/office/drawing/2014/main" id="{5960499D-E78D-44F3-A3D2-5FF9A80E54A9}"/>
              </a:ext>
            </a:extLst>
          </p:cNvPr>
          <p:cNvSpPr>
            <a:spLocks noGrp="1"/>
          </p:cNvSpPr>
          <p:nvPr>
            <p:ph type="sldNum" sz="quarter" idx="12"/>
          </p:nvPr>
        </p:nvSpPr>
        <p:spPr/>
        <p:txBody>
          <a:bodyPr/>
          <a:lstStyle/>
          <a:p>
            <a:pPr>
              <a:defRPr/>
            </a:pPr>
            <a:fld id="{9341A368-4C28-4393-9F29-3C50F2E74AB6}" type="slidenum">
              <a:rPr lang="en-US" smtClean="0"/>
              <a:pPr>
                <a:defRPr/>
              </a:pPr>
              <a:t>11</a:t>
            </a:fld>
            <a:endParaRPr lang="en-US" dirty="0"/>
          </a:p>
        </p:txBody>
      </p:sp>
    </p:spTree>
    <p:extLst>
      <p:ext uri="{BB962C8B-B14F-4D97-AF65-F5344CB8AC3E}">
        <p14:creationId xmlns:p14="http://schemas.microsoft.com/office/powerpoint/2010/main" val="219747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bwMode="auto">
          <a:noFill/>
          <a:ln/>
        </p:spPr>
        <p:txBody>
          <a:bodyPr>
            <a:normAutofit/>
          </a:bodyPr>
          <a:lstStyle/>
          <a:p>
            <a:r>
              <a:rPr lang="en-US" dirty="0"/>
              <a:t>Quick Sort: Minh </a:t>
            </a:r>
            <a:r>
              <a:rPr lang="en-US" dirty="0" err="1"/>
              <a:t>họa</a:t>
            </a:r>
            <a:endParaRPr lang="en-US" dirty="0"/>
          </a:p>
        </p:txBody>
      </p:sp>
      <p:sp>
        <p:nvSpPr>
          <p:cNvPr id="2" name="Content Placeholder 1"/>
          <p:cNvSpPr>
            <a:spLocks noGrp="1"/>
          </p:cNvSpPr>
          <p:nvPr>
            <p:ph idx="1"/>
          </p:nvPr>
        </p:nvSpPr>
        <p:spPr/>
        <p:txBody>
          <a:bodyPr/>
          <a:lstStyle/>
          <a:p>
            <a:endParaRPr lang="en-US" dirty="0"/>
          </a:p>
        </p:txBody>
      </p:sp>
      <p:sp>
        <p:nvSpPr>
          <p:cNvPr id="196611" name="Oval 3"/>
          <p:cNvSpPr>
            <a:spLocks noChangeArrowheads="1"/>
          </p:cNvSpPr>
          <p:nvPr/>
        </p:nvSpPr>
        <p:spPr bwMode="auto">
          <a:xfrm>
            <a:off x="2044212" y="2914651"/>
            <a:ext cx="731226" cy="609155"/>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2</a:t>
            </a:r>
          </a:p>
        </p:txBody>
      </p:sp>
      <p:sp>
        <p:nvSpPr>
          <p:cNvPr id="196612" name="Oval 4"/>
          <p:cNvSpPr>
            <a:spLocks noChangeArrowheads="1"/>
          </p:cNvSpPr>
          <p:nvPr/>
        </p:nvSpPr>
        <p:spPr bwMode="auto">
          <a:xfrm>
            <a:off x="3068516" y="2914651"/>
            <a:ext cx="729762" cy="609155"/>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8</a:t>
            </a:r>
          </a:p>
        </p:txBody>
      </p:sp>
      <p:sp>
        <p:nvSpPr>
          <p:cNvPr id="196614" name="Oval 6"/>
          <p:cNvSpPr>
            <a:spLocks noChangeArrowheads="1"/>
          </p:cNvSpPr>
          <p:nvPr/>
        </p:nvSpPr>
        <p:spPr bwMode="auto">
          <a:xfrm>
            <a:off x="5115658" y="2914651"/>
            <a:ext cx="729762" cy="609155"/>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1</a:t>
            </a:r>
          </a:p>
        </p:txBody>
      </p:sp>
      <p:sp>
        <p:nvSpPr>
          <p:cNvPr id="196615" name="Oval 7"/>
          <p:cNvSpPr>
            <a:spLocks noChangeArrowheads="1"/>
          </p:cNvSpPr>
          <p:nvPr/>
        </p:nvSpPr>
        <p:spPr bwMode="auto">
          <a:xfrm>
            <a:off x="6137031" y="2914651"/>
            <a:ext cx="731227" cy="609155"/>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6</a:t>
            </a:r>
          </a:p>
        </p:txBody>
      </p:sp>
      <p:sp>
        <p:nvSpPr>
          <p:cNvPr id="196616" name="Oval 8"/>
          <p:cNvSpPr>
            <a:spLocks noChangeArrowheads="1"/>
          </p:cNvSpPr>
          <p:nvPr/>
        </p:nvSpPr>
        <p:spPr bwMode="auto">
          <a:xfrm>
            <a:off x="7161335" y="2914651"/>
            <a:ext cx="729762" cy="609155"/>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4</a:t>
            </a:r>
          </a:p>
        </p:txBody>
      </p:sp>
      <p:sp>
        <p:nvSpPr>
          <p:cNvPr id="196617" name="Oval 9"/>
          <p:cNvSpPr>
            <a:spLocks noChangeArrowheads="1"/>
          </p:cNvSpPr>
          <p:nvPr/>
        </p:nvSpPr>
        <p:spPr bwMode="auto">
          <a:xfrm>
            <a:off x="8185639" y="2914651"/>
            <a:ext cx="729762" cy="609155"/>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15</a:t>
            </a:r>
          </a:p>
        </p:txBody>
      </p:sp>
      <p:sp>
        <p:nvSpPr>
          <p:cNvPr id="196618" name="Oval 10"/>
          <p:cNvSpPr>
            <a:spLocks noChangeArrowheads="1"/>
          </p:cNvSpPr>
          <p:nvPr/>
        </p:nvSpPr>
        <p:spPr bwMode="auto">
          <a:xfrm>
            <a:off x="1022839" y="2914651"/>
            <a:ext cx="729762" cy="609155"/>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12</a:t>
            </a:r>
          </a:p>
        </p:txBody>
      </p:sp>
      <p:grpSp>
        <p:nvGrpSpPr>
          <p:cNvPr id="196619" name="Group 11"/>
          <p:cNvGrpSpPr>
            <a:grpSpLocks/>
          </p:cNvGrpSpPr>
          <p:nvPr/>
        </p:nvGrpSpPr>
        <p:grpSpPr bwMode="auto">
          <a:xfrm>
            <a:off x="1022839" y="2375390"/>
            <a:ext cx="7892562" cy="609600"/>
            <a:chOff x="644" y="1153"/>
            <a:chExt cx="4972" cy="416"/>
          </a:xfrm>
        </p:grpSpPr>
        <p:sp>
          <p:nvSpPr>
            <p:cNvPr id="196620" name="Oval 12"/>
            <p:cNvSpPr>
              <a:spLocks noChangeArrowheads="1"/>
            </p:cNvSpPr>
            <p:nvPr/>
          </p:nvSpPr>
          <p:spPr bwMode="auto">
            <a:xfrm>
              <a:off x="1288"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1</a:t>
              </a:r>
            </a:p>
          </p:txBody>
        </p:sp>
        <p:sp>
          <p:nvSpPr>
            <p:cNvPr id="196621" name="Oval 13"/>
            <p:cNvSpPr>
              <a:spLocks noChangeArrowheads="1"/>
            </p:cNvSpPr>
            <p:nvPr/>
          </p:nvSpPr>
          <p:spPr bwMode="auto">
            <a:xfrm>
              <a:off x="1933"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2</a:t>
              </a:r>
            </a:p>
          </p:txBody>
        </p:sp>
        <p:sp>
          <p:nvSpPr>
            <p:cNvPr id="196622" name="Oval 14"/>
            <p:cNvSpPr>
              <a:spLocks noChangeArrowheads="1"/>
            </p:cNvSpPr>
            <p:nvPr/>
          </p:nvSpPr>
          <p:spPr bwMode="auto">
            <a:xfrm>
              <a:off x="2577"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3</a:t>
              </a:r>
            </a:p>
          </p:txBody>
        </p:sp>
        <p:sp>
          <p:nvSpPr>
            <p:cNvPr id="196623" name="Oval 15"/>
            <p:cNvSpPr>
              <a:spLocks noChangeArrowheads="1"/>
            </p:cNvSpPr>
            <p:nvPr/>
          </p:nvSpPr>
          <p:spPr bwMode="auto">
            <a:xfrm>
              <a:off x="3222"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4</a:t>
              </a:r>
            </a:p>
          </p:txBody>
        </p:sp>
        <p:sp>
          <p:nvSpPr>
            <p:cNvPr id="196624" name="Oval 16"/>
            <p:cNvSpPr>
              <a:spLocks noChangeArrowheads="1"/>
            </p:cNvSpPr>
            <p:nvPr/>
          </p:nvSpPr>
          <p:spPr bwMode="auto">
            <a:xfrm>
              <a:off x="3866"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5</a:t>
              </a:r>
            </a:p>
          </p:txBody>
        </p:sp>
        <p:sp>
          <p:nvSpPr>
            <p:cNvPr id="196625" name="Oval 17"/>
            <p:cNvSpPr>
              <a:spLocks noChangeArrowheads="1"/>
            </p:cNvSpPr>
            <p:nvPr/>
          </p:nvSpPr>
          <p:spPr bwMode="auto">
            <a:xfrm>
              <a:off x="4511"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6</a:t>
              </a:r>
            </a:p>
          </p:txBody>
        </p:sp>
        <p:sp>
          <p:nvSpPr>
            <p:cNvPr id="196626" name="Oval 18"/>
            <p:cNvSpPr>
              <a:spLocks noChangeArrowheads="1"/>
            </p:cNvSpPr>
            <p:nvPr/>
          </p:nvSpPr>
          <p:spPr bwMode="auto">
            <a:xfrm>
              <a:off x="5156"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7</a:t>
              </a:r>
            </a:p>
          </p:txBody>
        </p:sp>
        <p:sp>
          <p:nvSpPr>
            <p:cNvPr id="196627" name="Oval 19"/>
            <p:cNvSpPr>
              <a:spLocks noChangeArrowheads="1"/>
            </p:cNvSpPr>
            <p:nvPr/>
          </p:nvSpPr>
          <p:spPr bwMode="auto">
            <a:xfrm>
              <a:off x="644"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0</a:t>
              </a:r>
            </a:p>
          </p:txBody>
        </p:sp>
      </p:grpSp>
      <p:sp>
        <p:nvSpPr>
          <p:cNvPr id="196628" name="AutoShape 20"/>
          <p:cNvSpPr>
            <a:spLocks noChangeArrowheads="1"/>
          </p:cNvSpPr>
          <p:nvPr/>
        </p:nvSpPr>
        <p:spPr bwMode="auto">
          <a:xfrm>
            <a:off x="908538" y="3569677"/>
            <a:ext cx="914400" cy="747409"/>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a:latin typeface="VNI-Helve" pitchFamily="2" charset="0"/>
              </a:rPr>
              <a:t>left</a:t>
            </a:r>
          </a:p>
        </p:txBody>
      </p:sp>
      <p:sp>
        <p:nvSpPr>
          <p:cNvPr id="196629" name="AutoShape 21"/>
          <p:cNvSpPr>
            <a:spLocks noChangeArrowheads="1"/>
          </p:cNvSpPr>
          <p:nvPr/>
        </p:nvSpPr>
        <p:spPr bwMode="auto">
          <a:xfrm>
            <a:off x="8084527" y="3541836"/>
            <a:ext cx="914400" cy="747409"/>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a:latin typeface="VNI-Helve" pitchFamily="2" charset="0"/>
              </a:rPr>
              <a:t>right</a:t>
            </a:r>
          </a:p>
        </p:txBody>
      </p:sp>
      <p:grpSp>
        <p:nvGrpSpPr>
          <p:cNvPr id="196633" name="Group 25"/>
          <p:cNvGrpSpPr>
            <a:grpSpLocks/>
          </p:cNvGrpSpPr>
          <p:nvPr/>
        </p:nvGrpSpPr>
        <p:grpSpPr bwMode="auto">
          <a:xfrm>
            <a:off x="1524672" y="4306768"/>
            <a:ext cx="3320301" cy="1115158"/>
            <a:chOff x="870" y="2788"/>
            <a:chExt cx="2092" cy="761"/>
          </a:xfrm>
        </p:grpSpPr>
        <p:sp>
          <p:nvSpPr>
            <p:cNvPr id="196634" name="AutoShape 26"/>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lstStyle/>
            <a:p>
              <a:pPr algn="ctr" eaLnBrk="0" hangingPunct="0">
                <a:spcBef>
                  <a:spcPct val="50000"/>
                </a:spcBef>
              </a:pPr>
              <a:r>
                <a:rPr lang="en-US" sz="2400" b="1" dirty="0">
                  <a:solidFill>
                    <a:schemeClr val="bg1"/>
                  </a:solidFill>
                  <a:latin typeface="VNI-Helve" pitchFamily="2" charset="0"/>
                </a:rPr>
                <a:t>STOP </a:t>
              </a:r>
            </a:p>
          </p:txBody>
        </p:sp>
        <p:sp>
          <p:nvSpPr>
            <p:cNvPr id="196635" name="Text Box 27"/>
            <p:cNvSpPr txBox="1">
              <a:spLocks noChangeArrowheads="1"/>
            </p:cNvSpPr>
            <p:nvPr/>
          </p:nvSpPr>
          <p:spPr bwMode="auto">
            <a:xfrm>
              <a:off x="870" y="3253"/>
              <a:ext cx="2092"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ctr">
                <a:spcBef>
                  <a:spcPct val="50000"/>
                </a:spcBef>
              </a:pPr>
              <a:r>
                <a:rPr lang="en-US" sz="2215" dirty="0" err="1"/>
                <a:t>Không</a:t>
              </a:r>
              <a:r>
                <a:rPr lang="en-US" sz="2215" dirty="0"/>
                <a:t> </a:t>
              </a:r>
              <a:r>
                <a:rPr lang="en-US" sz="2215" dirty="0" err="1"/>
                <a:t>nhỏ</a:t>
              </a:r>
              <a:r>
                <a:rPr lang="en-US" sz="2215" dirty="0"/>
                <a:t> </a:t>
              </a:r>
              <a:r>
                <a:rPr lang="en-US" sz="2215" dirty="0" err="1"/>
                <a:t>hơn</a:t>
              </a:r>
              <a:r>
                <a:rPr lang="en-US" sz="2215" dirty="0"/>
                <a:t> pivot</a:t>
              </a:r>
            </a:p>
          </p:txBody>
        </p:sp>
      </p:grpSp>
      <p:grpSp>
        <p:nvGrpSpPr>
          <p:cNvPr id="196636" name="Group 28"/>
          <p:cNvGrpSpPr>
            <a:grpSpLocks/>
          </p:cNvGrpSpPr>
          <p:nvPr/>
        </p:nvGrpSpPr>
        <p:grpSpPr bwMode="auto">
          <a:xfrm>
            <a:off x="912935" y="1978270"/>
            <a:ext cx="914400" cy="945174"/>
            <a:chOff x="575" y="1170"/>
            <a:chExt cx="576" cy="645"/>
          </a:xfrm>
        </p:grpSpPr>
        <p:sp>
          <p:nvSpPr>
            <p:cNvPr id="196637" name="AutoShape 29"/>
            <p:cNvSpPr>
              <a:spLocks noChangeArrowheads="1"/>
            </p:cNvSpPr>
            <p:nvPr/>
          </p:nvSpPr>
          <p:spPr bwMode="auto">
            <a:xfrm>
              <a:off x="575" y="1305"/>
              <a:ext cx="576" cy="510"/>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a:latin typeface="VNI-Helve" pitchFamily="2" charset="0"/>
                </a:rPr>
                <a:t>i</a:t>
              </a:r>
            </a:p>
          </p:txBody>
        </p:sp>
        <p:sp>
          <p:nvSpPr>
            <p:cNvPr id="196638" name="Line 30"/>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6639" name="Group 31"/>
          <p:cNvGrpSpPr>
            <a:grpSpLocks/>
          </p:cNvGrpSpPr>
          <p:nvPr/>
        </p:nvGrpSpPr>
        <p:grpSpPr bwMode="auto">
          <a:xfrm>
            <a:off x="8069874" y="1976806"/>
            <a:ext cx="914400" cy="946639"/>
            <a:chOff x="5083" y="1169"/>
            <a:chExt cx="576" cy="646"/>
          </a:xfrm>
        </p:grpSpPr>
        <p:sp>
          <p:nvSpPr>
            <p:cNvPr id="196640" name="AutoShape 32"/>
            <p:cNvSpPr>
              <a:spLocks noChangeArrowheads="1"/>
            </p:cNvSpPr>
            <p:nvPr/>
          </p:nvSpPr>
          <p:spPr bwMode="auto">
            <a:xfrm>
              <a:off x="5083" y="1305"/>
              <a:ext cx="576" cy="510"/>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a:latin typeface="VNI-Helve" pitchFamily="2" charset="0"/>
                </a:rPr>
                <a:t>j</a:t>
              </a:r>
            </a:p>
          </p:txBody>
        </p:sp>
        <p:sp>
          <p:nvSpPr>
            <p:cNvPr id="196641" name="Line 33"/>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6642" name="Group 34"/>
          <p:cNvGrpSpPr>
            <a:grpSpLocks/>
          </p:cNvGrpSpPr>
          <p:nvPr/>
        </p:nvGrpSpPr>
        <p:grpSpPr bwMode="auto">
          <a:xfrm>
            <a:off x="4427524" y="4315562"/>
            <a:ext cx="3039377" cy="1283678"/>
            <a:chOff x="1423" y="2788"/>
            <a:chExt cx="1915" cy="876"/>
          </a:xfrm>
        </p:grpSpPr>
        <p:sp>
          <p:nvSpPr>
            <p:cNvPr id="196643" name="AutoShape 35"/>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lstStyle/>
            <a:p>
              <a:pPr algn="ctr" eaLnBrk="0" hangingPunct="0">
                <a:spcBef>
                  <a:spcPct val="50000"/>
                </a:spcBef>
              </a:pPr>
              <a:r>
                <a:rPr lang="en-US" sz="2400" b="1">
                  <a:solidFill>
                    <a:schemeClr val="bg1"/>
                  </a:solidFill>
                  <a:latin typeface="VNI-Helve" pitchFamily="2" charset="0"/>
                </a:rPr>
                <a:t>STOP </a:t>
              </a:r>
            </a:p>
          </p:txBody>
        </p:sp>
        <p:sp>
          <p:nvSpPr>
            <p:cNvPr id="196644" name="Text Box 36"/>
            <p:cNvSpPr txBox="1">
              <a:spLocks noChangeArrowheads="1"/>
            </p:cNvSpPr>
            <p:nvPr/>
          </p:nvSpPr>
          <p:spPr bwMode="auto">
            <a:xfrm>
              <a:off x="1423" y="3368"/>
              <a:ext cx="1915"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ctr">
                <a:spcBef>
                  <a:spcPct val="50000"/>
                </a:spcBef>
              </a:pPr>
              <a:r>
                <a:rPr lang="en-US" sz="2215" dirty="0" err="1"/>
                <a:t>Không</a:t>
              </a:r>
              <a:r>
                <a:rPr lang="en-US" sz="2215" dirty="0"/>
                <a:t> </a:t>
              </a:r>
              <a:r>
                <a:rPr lang="en-US" sz="2215" dirty="0" err="1"/>
                <a:t>lớn</a:t>
              </a:r>
              <a:r>
                <a:rPr lang="en-US" sz="2215" dirty="0"/>
                <a:t> </a:t>
              </a:r>
              <a:r>
                <a:rPr lang="en-US" sz="2215" dirty="0" err="1"/>
                <a:t>hơn</a:t>
              </a:r>
              <a:r>
                <a:rPr lang="en-US" sz="2215" dirty="0"/>
                <a:t> pivot</a:t>
              </a:r>
            </a:p>
          </p:txBody>
        </p:sp>
      </p:grpSp>
      <p:sp>
        <p:nvSpPr>
          <p:cNvPr id="196645" name="Text Box 37"/>
          <p:cNvSpPr txBox="1">
            <a:spLocks noChangeArrowheads="1"/>
          </p:cNvSpPr>
          <p:nvPr/>
        </p:nvSpPr>
        <p:spPr bwMode="auto">
          <a:xfrm>
            <a:off x="5577254" y="983274"/>
            <a:ext cx="3125666" cy="484748"/>
          </a:xfrm>
          <a:prstGeom prst="rect">
            <a:avLst/>
          </a:prstGeom>
          <a:solidFill>
            <a:schemeClr val="bg1">
              <a:lumMod val="75000"/>
            </a:schemeClr>
          </a:solidFill>
          <a:ln>
            <a:noFill/>
          </a:ln>
          <a:effectLst/>
        </p:spPr>
        <p:txBody>
          <a:bodyPr>
            <a:spAutoFit/>
          </a:bodyPr>
          <a:lstStyle/>
          <a:p>
            <a:pPr algn="ctr" eaLnBrk="0" hangingPunct="0">
              <a:spcBef>
                <a:spcPct val="50000"/>
              </a:spcBef>
            </a:pPr>
            <a:r>
              <a:rPr lang="en-US" sz="2550" b="1" dirty="0" err="1">
                <a:solidFill>
                  <a:srgbClr val="0070C0"/>
                </a:solidFill>
                <a:latin typeface="Times New Roman" panose="02020603050405020304" pitchFamily="18" charset="0"/>
                <a:cs typeface="Times New Roman" panose="02020603050405020304" pitchFamily="18" charset="0"/>
              </a:rPr>
              <a:t>Phân</a:t>
            </a:r>
            <a:r>
              <a:rPr lang="en-US" sz="2550" b="1" dirty="0">
                <a:solidFill>
                  <a:srgbClr val="0070C0"/>
                </a:solidFill>
                <a:latin typeface="Times New Roman" panose="02020603050405020304" pitchFamily="18" charset="0"/>
                <a:cs typeface="Times New Roman" panose="02020603050405020304" pitchFamily="18" charset="0"/>
              </a:rPr>
              <a:t> </a:t>
            </a:r>
            <a:r>
              <a:rPr lang="en-US" sz="2550" b="1" dirty="0" err="1">
                <a:solidFill>
                  <a:srgbClr val="0070C0"/>
                </a:solidFill>
                <a:latin typeface="Times New Roman" panose="02020603050405020304" pitchFamily="18" charset="0"/>
                <a:cs typeface="Times New Roman" panose="02020603050405020304" pitchFamily="18" charset="0"/>
              </a:rPr>
              <a:t>hoạch</a:t>
            </a:r>
            <a:r>
              <a:rPr lang="en-US" sz="2550" b="1" dirty="0">
                <a:solidFill>
                  <a:srgbClr val="0070C0"/>
                </a:solidFill>
                <a:latin typeface="Times New Roman" panose="02020603050405020304" pitchFamily="18" charset="0"/>
                <a:cs typeface="Times New Roman" panose="02020603050405020304" pitchFamily="18" charset="0"/>
              </a:rPr>
              <a:t> </a:t>
            </a:r>
            <a:r>
              <a:rPr lang="en-US" sz="2550" b="1" dirty="0" err="1">
                <a:solidFill>
                  <a:srgbClr val="0070C0"/>
                </a:solidFill>
                <a:latin typeface="Times New Roman" panose="02020603050405020304" pitchFamily="18" charset="0"/>
                <a:cs typeface="Times New Roman" panose="02020603050405020304" pitchFamily="18" charset="0"/>
              </a:rPr>
              <a:t>dãy</a:t>
            </a:r>
            <a:endParaRPr lang="en-US" sz="2550" b="1" dirty="0">
              <a:solidFill>
                <a:srgbClr val="0070C0"/>
              </a:solidFill>
              <a:latin typeface="Times New Roman" panose="02020603050405020304" pitchFamily="18" charset="0"/>
              <a:cs typeface="Times New Roman" panose="02020603050405020304" pitchFamily="18" charset="0"/>
            </a:endParaRPr>
          </a:p>
        </p:txBody>
      </p:sp>
      <p:grpSp>
        <p:nvGrpSpPr>
          <p:cNvPr id="196649" name="Group 41"/>
          <p:cNvGrpSpPr>
            <a:grpSpLocks/>
          </p:cNvGrpSpPr>
          <p:nvPr/>
        </p:nvGrpSpPr>
        <p:grpSpPr bwMode="auto">
          <a:xfrm>
            <a:off x="4038602" y="2914650"/>
            <a:ext cx="914401" cy="1365739"/>
            <a:chOff x="2756" y="1809"/>
            <a:chExt cx="624" cy="932"/>
          </a:xfrm>
        </p:grpSpPr>
        <p:sp>
          <p:nvSpPr>
            <p:cNvPr id="196613" name="Oval 5"/>
            <p:cNvSpPr>
              <a:spLocks noChangeArrowheads="1"/>
            </p:cNvSpPr>
            <p:nvPr/>
          </p:nvSpPr>
          <p:spPr bwMode="auto">
            <a:xfrm>
              <a:off x="2792" y="1809"/>
              <a:ext cx="498" cy="389"/>
            </a:xfrm>
            <a:prstGeom prst="ellipse">
              <a:avLst/>
            </a:prstGeom>
            <a:gradFill rotWithShape="1">
              <a:gsLst>
                <a:gs pos="0">
                  <a:srgbClr val="FFFFFF"/>
                </a:gs>
                <a:gs pos="100000">
                  <a:srgbClr val="FB260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46" b="1"/>
                <a:t>5</a:t>
              </a:r>
            </a:p>
          </p:txBody>
        </p:sp>
        <p:sp>
          <p:nvSpPr>
            <p:cNvPr id="196646" name="Line 38"/>
            <p:cNvSpPr>
              <a:spLocks noChangeShapeType="1"/>
            </p:cNvSpPr>
            <p:nvPr/>
          </p:nvSpPr>
          <p:spPr bwMode="auto">
            <a:xfrm flipV="1">
              <a:off x="3062" y="2205"/>
              <a:ext cx="0" cy="227"/>
            </a:xfrm>
            <a:prstGeom prst="line">
              <a:avLst/>
            </a:prstGeom>
            <a:noFill/>
            <a:ln w="5715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6647" name="Text Box 39"/>
            <p:cNvSpPr txBox="1">
              <a:spLocks noChangeArrowheads="1"/>
            </p:cNvSpPr>
            <p:nvPr/>
          </p:nvSpPr>
          <p:spPr bwMode="auto">
            <a:xfrm>
              <a:off x="2756" y="2445"/>
              <a:ext cx="624" cy="296"/>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215" b="1" dirty="0"/>
                <a:t>pivot</a:t>
              </a:r>
            </a:p>
          </p:txBody>
        </p:sp>
      </p:grpSp>
      <p:sp>
        <p:nvSpPr>
          <p:cNvPr id="196648" name="Oval 40"/>
          <p:cNvSpPr>
            <a:spLocks noChangeArrowheads="1"/>
          </p:cNvSpPr>
          <p:nvPr/>
        </p:nvSpPr>
        <p:spPr bwMode="auto">
          <a:xfrm>
            <a:off x="4106008" y="2897066"/>
            <a:ext cx="729762" cy="609155"/>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5</a:t>
            </a:r>
          </a:p>
        </p:txBody>
      </p:sp>
      <p:sp>
        <p:nvSpPr>
          <p:cNvPr id="3" name="Footer Placeholder 2"/>
          <p:cNvSpPr>
            <a:spLocks noGrp="1"/>
          </p:cNvSpPr>
          <p:nvPr>
            <p:ph type="ftr" sz="quarter" idx="11"/>
          </p:nvPr>
        </p:nvSpPr>
        <p:spPr/>
        <p:txBody>
          <a:bodyPr/>
          <a:lstStyle/>
          <a:p>
            <a:pPr>
              <a:defRPr/>
            </a:pPr>
            <a:r>
              <a:rPr lang="en-US"/>
              <a:t>DSA</a:t>
            </a:r>
            <a:endParaRPr lang="en-US" dirty="0"/>
          </a:p>
        </p:txBody>
      </p:sp>
      <p:sp>
        <p:nvSpPr>
          <p:cNvPr id="4" name="Slide Number Placeholder 3"/>
          <p:cNvSpPr>
            <a:spLocks noGrp="1"/>
          </p:cNvSpPr>
          <p:nvPr>
            <p:ph type="sldNum" sz="quarter" idx="12"/>
          </p:nvPr>
        </p:nvSpPr>
        <p:spPr/>
        <p:txBody>
          <a:bodyPr/>
          <a:lstStyle/>
          <a:p>
            <a:pPr>
              <a:defRPr/>
            </a:pPr>
            <a:fld id="{9341A368-4C28-4393-9F29-3C50F2E74AB6}" type="slidenum">
              <a:rPr lang="en-US" smtClean="0"/>
              <a:pPr>
                <a:defRPr/>
              </a:pPr>
              <a:t>12</a:t>
            </a:fld>
            <a:endParaRPr lang="en-US" dirty="0"/>
          </a:p>
        </p:txBody>
      </p:sp>
    </p:spTree>
    <p:extLst>
      <p:ext uri="{BB962C8B-B14F-4D97-AF65-F5344CB8AC3E}">
        <p14:creationId xmlns:p14="http://schemas.microsoft.com/office/powerpoint/2010/main" val="13034873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6645"/>
                                        </p:tgtEl>
                                        <p:attrNameLst>
                                          <p:attrName>style.visibility</p:attrName>
                                        </p:attrNameLst>
                                      </p:cBhvr>
                                      <p:to>
                                        <p:strVal val="visible"/>
                                      </p:to>
                                    </p:set>
                                    <p:anim calcmode="lin" valueType="num">
                                      <p:cBhvr additive="base">
                                        <p:cTn id="7" dur="1000" fill="hold"/>
                                        <p:tgtEl>
                                          <p:spTgt spid="196645"/>
                                        </p:tgtEl>
                                        <p:attrNameLst>
                                          <p:attrName>ppt_x</p:attrName>
                                        </p:attrNameLst>
                                      </p:cBhvr>
                                      <p:tavLst>
                                        <p:tav tm="0">
                                          <p:val>
                                            <p:strVal val="#ppt_x"/>
                                          </p:val>
                                        </p:tav>
                                        <p:tav tm="100000">
                                          <p:val>
                                            <p:strVal val="#ppt_x"/>
                                          </p:val>
                                        </p:tav>
                                      </p:tavLst>
                                    </p:anim>
                                    <p:anim calcmode="lin" valueType="num">
                                      <p:cBhvr additive="base">
                                        <p:cTn id="8" dur="1000" fill="hold"/>
                                        <p:tgtEl>
                                          <p:spTgt spid="19664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1000"/>
                            </p:stCondLst>
                            <p:childTnLst>
                              <p:par>
                                <p:cTn id="10" presetID="3" presetClass="entr" presetSubtype="10" fill="hold" grpId="0" nodeType="afterEffect">
                                  <p:stCondLst>
                                    <p:cond delay="0"/>
                                  </p:stCondLst>
                                  <p:childTnLst>
                                    <p:set>
                                      <p:cBhvr>
                                        <p:cTn id="11" dur="1" fill="hold">
                                          <p:stCondLst>
                                            <p:cond delay="0"/>
                                          </p:stCondLst>
                                        </p:cTn>
                                        <p:tgtEl>
                                          <p:spTgt spid="196628"/>
                                        </p:tgtEl>
                                        <p:attrNameLst>
                                          <p:attrName>style.visibility</p:attrName>
                                        </p:attrNameLst>
                                      </p:cBhvr>
                                      <p:to>
                                        <p:strVal val="visible"/>
                                      </p:to>
                                    </p:set>
                                    <p:animEffect transition="in" filter="blinds(horizontal)">
                                      <p:cBhvr>
                                        <p:cTn id="12" dur="1000"/>
                                        <p:tgtEl>
                                          <p:spTgt spid="19662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96629"/>
                                        </p:tgtEl>
                                        <p:attrNameLst>
                                          <p:attrName>style.visibility</p:attrName>
                                        </p:attrNameLst>
                                      </p:cBhvr>
                                      <p:to>
                                        <p:strVal val="visible"/>
                                      </p:to>
                                    </p:set>
                                    <p:animEffect transition="in" filter="blinds(horizontal)">
                                      <p:cBhvr>
                                        <p:cTn id="15" dur="1000"/>
                                        <p:tgtEl>
                                          <p:spTgt spid="19662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96649"/>
                                        </p:tgtEl>
                                        <p:attrNameLst>
                                          <p:attrName>style.visibility</p:attrName>
                                        </p:attrNameLst>
                                      </p:cBhvr>
                                      <p:to>
                                        <p:strVal val="visible"/>
                                      </p:to>
                                    </p:set>
                                    <p:animEffect transition="in" filter="blinds(horizontal)">
                                      <p:cBhvr>
                                        <p:cTn id="20" dur="500"/>
                                        <p:tgtEl>
                                          <p:spTgt spid="196649"/>
                                        </p:tgtEl>
                                      </p:cBhvr>
                                    </p:animEffect>
                                  </p:childTnLst>
                                </p:cTn>
                              </p:par>
                              <p:par>
                                <p:cTn id="21" presetID="3" presetClass="exit" presetSubtype="10" fill="hold" grpId="0" nodeType="withEffect">
                                  <p:stCondLst>
                                    <p:cond delay="0"/>
                                  </p:stCondLst>
                                  <p:childTnLst>
                                    <p:animEffect transition="out" filter="blinds(horizontal)">
                                      <p:cBhvr>
                                        <p:cTn id="22" dur="500"/>
                                        <p:tgtEl>
                                          <p:spTgt spid="196648"/>
                                        </p:tgtEl>
                                      </p:cBhvr>
                                    </p:animEffect>
                                    <p:set>
                                      <p:cBhvr>
                                        <p:cTn id="23" dur="1" fill="hold">
                                          <p:stCondLst>
                                            <p:cond delay="499"/>
                                          </p:stCondLst>
                                        </p:cTn>
                                        <p:tgtEl>
                                          <p:spTgt spid="196648"/>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96636"/>
                                        </p:tgtEl>
                                        <p:attrNameLst>
                                          <p:attrName>style.visibility</p:attrName>
                                        </p:attrNameLst>
                                      </p:cBhvr>
                                      <p:to>
                                        <p:strVal val="visible"/>
                                      </p:to>
                                    </p:set>
                                    <p:animEffect transition="in" filter="blinds(horizontal)">
                                      <p:cBhvr>
                                        <p:cTn id="28" dur="1000"/>
                                        <p:tgtEl>
                                          <p:spTgt spid="196636"/>
                                        </p:tgtEl>
                                      </p:cBhvr>
                                    </p:animEffect>
                                  </p:childTnLst>
                                </p:cTn>
                              </p:par>
                            </p:childTnLst>
                          </p:cTn>
                        </p:par>
                        <p:par>
                          <p:cTn id="29" fill="hold" nodeType="afterGroup">
                            <p:stCondLst>
                              <p:cond delay="1000"/>
                            </p:stCondLst>
                            <p:childTnLst>
                              <p:par>
                                <p:cTn id="30" presetID="26" presetClass="emph" presetSubtype="0" fill="hold" grpId="1" nodeType="afterEffect">
                                  <p:stCondLst>
                                    <p:cond delay="0"/>
                                  </p:stCondLst>
                                  <p:childTnLst>
                                    <p:animEffect transition="out" filter="fade">
                                      <p:cBhvr>
                                        <p:cTn id="31" dur="1000" tmFilter="0, 0; .2, .5; .8, .5; 1, 0"/>
                                        <p:tgtEl>
                                          <p:spTgt spid="196618"/>
                                        </p:tgtEl>
                                      </p:cBhvr>
                                    </p:animEffect>
                                    <p:animScale>
                                      <p:cBhvr>
                                        <p:cTn id="32" dur="500" autoRev="1" fill="hold"/>
                                        <p:tgtEl>
                                          <p:spTgt spid="196618"/>
                                        </p:tgtEl>
                                      </p:cBhvr>
                                      <p:by x="105000" y="105000"/>
                                    </p:animScale>
                                  </p:childTnLst>
                                </p:cTn>
                              </p:par>
                            </p:childTnLst>
                          </p:cTn>
                        </p:par>
                        <p:par>
                          <p:cTn id="33" fill="hold" nodeType="afterGroup">
                            <p:stCondLst>
                              <p:cond delay="2000"/>
                            </p:stCondLst>
                            <p:childTnLst>
                              <p:par>
                                <p:cTn id="34" presetID="2" presetClass="entr" presetSubtype="8" fill="hold" nodeType="afterEffect">
                                  <p:stCondLst>
                                    <p:cond delay="0"/>
                                  </p:stCondLst>
                                  <p:childTnLst>
                                    <p:set>
                                      <p:cBhvr>
                                        <p:cTn id="35" dur="1" fill="hold">
                                          <p:stCondLst>
                                            <p:cond delay="0"/>
                                          </p:stCondLst>
                                        </p:cTn>
                                        <p:tgtEl>
                                          <p:spTgt spid="196633"/>
                                        </p:tgtEl>
                                        <p:attrNameLst>
                                          <p:attrName>style.visibility</p:attrName>
                                        </p:attrNameLst>
                                      </p:cBhvr>
                                      <p:to>
                                        <p:strVal val="visible"/>
                                      </p:to>
                                    </p:set>
                                    <p:anim calcmode="lin" valueType="num">
                                      <p:cBhvr additive="base">
                                        <p:cTn id="36" dur="1000" fill="hold"/>
                                        <p:tgtEl>
                                          <p:spTgt spid="196633"/>
                                        </p:tgtEl>
                                        <p:attrNameLst>
                                          <p:attrName>ppt_x</p:attrName>
                                        </p:attrNameLst>
                                      </p:cBhvr>
                                      <p:tavLst>
                                        <p:tav tm="0">
                                          <p:val>
                                            <p:strVal val="0-#ppt_w/2"/>
                                          </p:val>
                                        </p:tav>
                                        <p:tav tm="100000">
                                          <p:val>
                                            <p:strVal val="#ppt_x"/>
                                          </p:val>
                                        </p:tav>
                                      </p:tavLst>
                                    </p:anim>
                                    <p:anim calcmode="lin" valueType="num">
                                      <p:cBhvr additive="base">
                                        <p:cTn id="37" dur="1000" fill="hold"/>
                                        <p:tgtEl>
                                          <p:spTgt spid="196633"/>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xit" presetSubtype="10" fill="hold" nodeType="clickEffect">
                                  <p:stCondLst>
                                    <p:cond delay="2000"/>
                                  </p:stCondLst>
                                  <p:childTnLst>
                                    <p:animEffect transition="out" filter="blinds(horizontal)">
                                      <p:cBhvr>
                                        <p:cTn id="41" dur="1000"/>
                                        <p:tgtEl>
                                          <p:spTgt spid="196633"/>
                                        </p:tgtEl>
                                      </p:cBhvr>
                                    </p:animEffect>
                                    <p:set>
                                      <p:cBhvr>
                                        <p:cTn id="42" dur="1" fill="hold">
                                          <p:stCondLst>
                                            <p:cond delay="999"/>
                                          </p:stCondLst>
                                        </p:cTn>
                                        <p:tgtEl>
                                          <p:spTgt spid="196633"/>
                                        </p:tgtEl>
                                        <p:attrNameLst>
                                          <p:attrName>style.visibility</p:attrName>
                                        </p:attrNameLst>
                                      </p:cBhvr>
                                      <p:to>
                                        <p:strVal val="hidden"/>
                                      </p:to>
                                    </p:set>
                                  </p:childTnLst>
                                </p:cTn>
                              </p:par>
                            </p:childTnLst>
                          </p:cTn>
                        </p:par>
                        <p:par>
                          <p:cTn id="43" fill="hold" nodeType="afterGroup">
                            <p:stCondLst>
                              <p:cond delay="3000"/>
                            </p:stCondLst>
                            <p:childTnLst>
                              <p:par>
                                <p:cTn id="44" presetID="3" presetClass="entr" presetSubtype="10" fill="hold" nodeType="afterEffect">
                                  <p:stCondLst>
                                    <p:cond delay="0"/>
                                  </p:stCondLst>
                                  <p:childTnLst>
                                    <p:set>
                                      <p:cBhvr>
                                        <p:cTn id="45" dur="1" fill="hold">
                                          <p:stCondLst>
                                            <p:cond delay="0"/>
                                          </p:stCondLst>
                                        </p:cTn>
                                        <p:tgtEl>
                                          <p:spTgt spid="196639"/>
                                        </p:tgtEl>
                                        <p:attrNameLst>
                                          <p:attrName>style.visibility</p:attrName>
                                        </p:attrNameLst>
                                      </p:cBhvr>
                                      <p:to>
                                        <p:strVal val="visible"/>
                                      </p:to>
                                    </p:set>
                                    <p:animEffect transition="in" filter="blinds(horizontal)">
                                      <p:cBhvr>
                                        <p:cTn id="46" dur="1000"/>
                                        <p:tgtEl>
                                          <p:spTgt spid="196639"/>
                                        </p:tgtEl>
                                      </p:cBhvr>
                                    </p:animEffect>
                                  </p:childTnLst>
                                </p:cTn>
                              </p:par>
                              <p:par>
                                <p:cTn id="47" presetID="26" presetClass="emph" presetSubtype="0" fill="hold" grpId="0" nodeType="withEffect">
                                  <p:stCondLst>
                                    <p:cond delay="0"/>
                                  </p:stCondLst>
                                  <p:childTnLst>
                                    <p:animEffect transition="out" filter="fade">
                                      <p:cBhvr>
                                        <p:cTn id="48" dur="1000" tmFilter="0, 0; .2, .5; .8, .5; 1, 0"/>
                                        <p:tgtEl>
                                          <p:spTgt spid="196617"/>
                                        </p:tgtEl>
                                      </p:cBhvr>
                                    </p:animEffect>
                                    <p:animScale>
                                      <p:cBhvr>
                                        <p:cTn id="49" dur="500" autoRev="1" fill="hold"/>
                                        <p:tgtEl>
                                          <p:spTgt spid="196617"/>
                                        </p:tgtEl>
                                      </p:cBhvr>
                                      <p:by x="105000" y="105000"/>
                                    </p:animScale>
                                  </p:childTnLst>
                                </p:cTn>
                              </p:par>
                            </p:childTnLst>
                          </p:cTn>
                        </p:par>
                        <p:par>
                          <p:cTn id="50" fill="hold" nodeType="afterGroup">
                            <p:stCondLst>
                              <p:cond delay="4000"/>
                            </p:stCondLst>
                            <p:childTnLst>
                              <p:par>
                                <p:cTn id="51" presetID="35" presetClass="path" presetSubtype="0" accel="50000" decel="50000" fill="hold" nodeType="afterEffect">
                                  <p:stCondLst>
                                    <p:cond delay="0"/>
                                  </p:stCondLst>
                                  <p:childTnLst>
                                    <p:animMotion origin="layout" path="M 4.72222E-6 3.7037E-6 L -0.1099 3.7037E-6 " pathEditMode="relative" rAng="0" ptsTypes="AA">
                                      <p:cBhvr>
                                        <p:cTn id="52" dur="1000" fill="hold"/>
                                        <p:tgtEl>
                                          <p:spTgt spid="196639"/>
                                        </p:tgtEl>
                                        <p:attrNameLst>
                                          <p:attrName>ppt_x</p:attrName>
                                          <p:attrName>ppt_y</p:attrName>
                                        </p:attrNameLst>
                                      </p:cBhvr>
                                      <p:rCtr x="-5503" y="0"/>
                                    </p:animMotion>
                                  </p:childTnLst>
                                </p:cTn>
                              </p:par>
                            </p:childTnLst>
                          </p:cTn>
                        </p:par>
                        <p:par>
                          <p:cTn id="53" fill="hold" nodeType="afterGroup">
                            <p:stCondLst>
                              <p:cond delay="5000"/>
                            </p:stCondLst>
                            <p:childTnLst>
                              <p:par>
                                <p:cTn id="54" presetID="2" presetClass="entr" presetSubtype="2" fill="hold" nodeType="afterEffect">
                                  <p:stCondLst>
                                    <p:cond delay="0"/>
                                  </p:stCondLst>
                                  <p:childTnLst>
                                    <p:set>
                                      <p:cBhvr>
                                        <p:cTn id="55" dur="1" fill="hold">
                                          <p:stCondLst>
                                            <p:cond delay="0"/>
                                          </p:stCondLst>
                                        </p:cTn>
                                        <p:tgtEl>
                                          <p:spTgt spid="196642"/>
                                        </p:tgtEl>
                                        <p:attrNameLst>
                                          <p:attrName>style.visibility</p:attrName>
                                        </p:attrNameLst>
                                      </p:cBhvr>
                                      <p:to>
                                        <p:strVal val="visible"/>
                                      </p:to>
                                    </p:set>
                                    <p:anim calcmode="lin" valueType="num">
                                      <p:cBhvr additive="base">
                                        <p:cTn id="56" dur="1000" fill="hold"/>
                                        <p:tgtEl>
                                          <p:spTgt spid="196642"/>
                                        </p:tgtEl>
                                        <p:attrNameLst>
                                          <p:attrName>ppt_x</p:attrName>
                                        </p:attrNameLst>
                                      </p:cBhvr>
                                      <p:tavLst>
                                        <p:tav tm="0">
                                          <p:val>
                                            <p:strVal val="1+#ppt_w/2"/>
                                          </p:val>
                                        </p:tav>
                                        <p:tav tm="100000">
                                          <p:val>
                                            <p:strVal val="#ppt_x"/>
                                          </p:val>
                                        </p:tav>
                                      </p:tavLst>
                                    </p:anim>
                                    <p:anim calcmode="lin" valueType="num">
                                      <p:cBhvr additive="base">
                                        <p:cTn id="57" dur="1000" fill="hold"/>
                                        <p:tgtEl>
                                          <p:spTgt spid="196642"/>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6000"/>
                            </p:stCondLst>
                            <p:childTnLst>
                              <p:par>
                                <p:cTn id="59" presetID="3" presetClass="exit" presetSubtype="10" fill="hold" nodeType="afterEffect">
                                  <p:stCondLst>
                                    <p:cond delay="2000"/>
                                  </p:stCondLst>
                                  <p:childTnLst>
                                    <p:animEffect transition="out" filter="blinds(horizontal)">
                                      <p:cBhvr>
                                        <p:cTn id="60" dur="1000"/>
                                        <p:tgtEl>
                                          <p:spTgt spid="196642"/>
                                        </p:tgtEl>
                                      </p:cBhvr>
                                    </p:animEffect>
                                    <p:set>
                                      <p:cBhvr>
                                        <p:cTn id="61" dur="1" fill="hold">
                                          <p:stCondLst>
                                            <p:cond delay="999"/>
                                          </p:stCondLst>
                                        </p:cTn>
                                        <p:tgtEl>
                                          <p:spTgt spid="196642"/>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42" presetClass="path" presetSubtype="0" accel="50000" decel="50000" fill="hold" grpId="0" nodeType="clickEffect">
                                  <p:stCondLst>
                                    <p:cond delay="0"/>
                                  </p:stCondLst>
                                  <p:childTnLst>
                                    <p:animMotion origin="layout" path="M -2.77778E-7 2.59259E-6 L -0.31667 0.23125 " pathEditMode="relative" rAng="0" ptsTypes="AA">
                                      <p:cBhvr>
                                        <p:cTn id="65" dur="1000" fill="hold"/>
                                        <p:tgtEl>
                                          <p:spTgt spid="196616"/>
                                        </p:tgtEl>
                                        <p:attrNameLst>
                                          <p:attrName>ppt_x</p:attrName>
                                          <p:attrName>ppt_y</p:attrName>
                                        </p:attrNameLst>
                                      </p:cBhvr>
                                      <p:rCtr x="-15833" y="11551"/>
                                    </p:animMotion>
                                  </p:childTnLst>
                                </p:cTn>
                              </p:par>
                            </p:childTnLst>
                          </p:cTn>
                        </p:par>
                        <p:par>
                          <p:cTn id="66" fill="hold" nodeType="afterGroup">
                            <p:stCondLst>
                              <p:cond delay="1000"/>
                            </p:stCondLst>
                            <p:childTnLst>
                              <p:par>
                                <p:cTn id="67" presetID="63" presetClass="path" presetSubtype="0" accel="50000" decel="50000" fill="hold" grpId="0" nodeType="afterEffect">
                                  <p:stCondLst>
                                    <p:cond delay="0"/>
                                  </p:stCondLst>
                                  <p:childTnLst>
                                    <p:animMotion origin="layout" path="M -2.77778E-7 2.59259E-6 L 0.67153 2.59259E-6 " pathEditMode="relative" rAng="0" ptsTypes="AA">
                                      <p:cBhvr>
                                        <p:cTn id="68" dur="1000" fill="hold"/>
                                        <p:tgtEl>
                                          <p:spTgt spid="196618"/>
                                        </p:tgtEl>
                                        <p:attrNameLst>
                                          <p:attrName>ppt_x</p:attrName>
                                          <p:attrName>ppt_y</p:attrName>
                                        </p:attrNameLst>
                                      </p:cBhvr>
                                      <p:rCtr x="33576" y="0"/>
                                    </p:animMotion>
                                  </p:childTnLst>
                                </p:cTn>
                              </p:par>
                            </p:childTnLst>
                          </p:cTn>
                        </p:par>
                        <p:par>
                          <p:cTn id="69" fill="hold" nodeType="afterGroup">
                            <p:stCondLst>
                              <p:cond delay="2000"/>
                            </p:stCondLst>
                            <p:childTnLst>
                              <p:par>
                                <p:cTn id="70" presetID="64" presetClass="path" presetSubtype="0" accel="50000" decel="50000" fill="hold" grpId="1" nodeType="afterEffect">
                                  <p:stCondLst>
                                    <p:cond delay="0"/>
                                  </p:stCondLst>
                                  <p:childTnLst>
                                    <p:animMotion origin="layout" path="M -0.31667 0.23125 L -0.67153 -0.00232 " pathEditMode="relative" rAng="0" ptsTypes="AA">
                                      <p:cBhvr>
                                        <p:cTn id="71" dur="1000" fill="hold"/>
                                        <p:tgtEl>
                                          <p:spTgt spid="196616"/>
                                        </p:tgtEl>
                                        <p:attrNameLst>
                                          <p:attrName>ppt_x</p:attrName>
                                          <p:attrName>ppt_y</p:attrName>
                                        </p:attrNameLst>
                                      </p:cBhvr>
                                      <p:rCtr x="-17743" y="-11690"/>
                                    </p:animMotion>
                                  </p:childTnLst>
                                </p:cTn>
                              </p:par>
                            </p:childTnLst>
                          </p:cTn>
                        </p:par>
                        <p:par>
                          <p:cTn id="72" fill="hold" nodeType="afterGroup">
                            <p:stCondLst>
                              <p:cond delay="3000"/>
                            </p:stCondLst>
                            <p:childTnLst>
                              <p:par>
                                <p:cTn id="73" presetID="63" presetClass="path" presetSubtype="0" accel="50000" decel="50000" fill="hold" nodeType="afterEffect">
                                  <p:stCondLst>
                                    <p:cond delay="0"/>
                                  </p:stCondLst>
                                  <p:childTnLst>
                                    <p:animMotion origin="layout" path="M 3.61111E-6 3.7037E-6 L 0.11336 3.7037E-6 " pathEditMode="relative" rAng="0" ptsTypes="AA">
                                      <p:cBhvr>
                                        <p:cTn id="74" dur="1000" fill="hold"/>
                                        <p:tgtEl>
                                          <p:spTgt spid="196636"/>
                                        </p:tgtEl>
                                        <p:attrNameLst>
                                          <p:attrName>ppt_x</p:attrName>
                                          <p:attrName>ppt_y</p:attrName>
                                        </p:attrNameLst>
                                      </p:cBhvr>
                                      <p:rCtr x="5660" y="0"/>
                                    </p:animMotion>
                                  </p:childTnLst>
                                </p:cTn>
                              </p:par>
                              <p:par>
                                <p:cTn id="75" presetID="35" presetClass="path" presetSubtype="0" accel="50000" decel="50000" fill="hold" nodeType="withEffect">
                                  <p:stCondLst>
                                    <p:cond delay="0"/>
                                  </p:stCondLst>
                                  <p:childTnLst>
                                    <p:animMotion origin="layout" path="M -0.1099 3.7037E-6 L -0.22136 3.7037E-6 " pathEditMode="relative" rAng="0" ptsTypes="AA">
                                      <p:cBhvr>
                                        <p:cTn id="76" dur="1000" fill="hold"/>
                                        <p:tgtEl>
                                          <p:spTgt spid="196639"/>
                                        </p:tgtEl>
                                        <p:attrNameLst>
                                          <p:attrName>ppt_x</p:attrName>
                                          <p:attrName>ppt_y</p:attrName>
                                        </p:attrNameLst>
                                      </p:cBhvr>
                                      <p:rCtr x="-55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6" grpId="0" animBg="1"/>
      <p:bldP spid="196616" grpId="1" animBg="1"/>
      <p:bldP spid="196617" grpId="0" animBg="1"/>
      <p:bldP spid="196618" grpId="0" animBg="1"/>
      <p:bldP spid="196618" grpId="1" animBg="1"/>
      <p:bldP spid="196628" grpId="0" animBg="1"/>
      <p:bldP spid="196629" grpId="0" animBg="1"/>
      <p:bldP spid="196645" grpId="0" animBg="1"/>
      <p:bldP spid="1966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bwMode="auto">
          <a:noFill/>
          <a:ln/>
        </p:spPr>
        <p:txBody>
          <a:bodyPr/>
          <a:lstStyle/>
          <a:p>
            <a:r>
              <a:rPr lang="en-US" dirty="0"/>
              <a:t>Quick Sort: Minh </a:t>
            </a:r>
            <a:r>
              <a:rPr lang="en-US" dirty="0" err="1"/>
              <a:t>họa</a:t>
            </a:r>
            <a:endParaRPr lang="en-US" dirty="0"/>
          </a:p>
        </p:txBody>
      </p:sp>
      <p:sp>
        <p:nvSpPr>
          <p:cNvPr id="2" name="Content Placeholder 1"/>
          <p:cNvSpPr>
            <a:spLocks noGrp="1"/>
          </p:cNvSpPr>
          <p:nvPr>
            <p:ph idx="1"/>
          </p:nvPr>
        </p:nvSpPr>
        <p:spPr/>
        <p:txBody>
          <a:bodyPr/>
          <a:lstStyle/>
          <a:p>
            <a:endParaRPr lang="en-US"/>
          </a:p>
        </p:txBody>
      </p:sp>
      <p:sp>
        <p:nvSpPr>
          <p:cNvPr id="197635" name="Oval 3"/>
          <p:cNvSpPr>
            <a:spLocks noChangeArrowheads="1"/>
          </p:cNvSpPr>
          <p:nvPr/>
        </p:nvSpPr>
        <p:spPr bwMode="auto">
          <a:xfrm>
            <a:off x="2044212" y="2914651"/>
            <a:ext cx="731226" cy="609155"/>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2</a:t>
            </a:r>
          </a:p>
        </p:txBody>
      </p:sp>
      <p:sp>
        <p:nvSpPr>
          <p:cNvPr id="197636" name="Oval 4"/>
          <p:cNvSpPr>
            <a:spLocks noChangeArrowheads="1"/>
          </p:cNvSpPr>
          <p:nvPr/>
        </p:nvSpPr>
        <p:spPr bwMode="auto">
          <a:xfrm>
            <a:off x="3068516" y="2914651"/>
            <a:ext cx="729762" cy="609155"/>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8</a:t>
            </a:r>
          </a:p>
        </p:txBody>
      </p:sp>
      <p:sp>
        <p:nvSpPr>
          <p:cNvPr id="197637" name="Oval 5"/>
          <p:cNvSpPr>
            <a:spLocks noChangeArrowheads="1"/>
          </p:cNvSpPr>
          <p:nvPr/>
        </p:nvSpPr>
        <p:spPr bwMode="auto">
          <a:xfrm>
            <a:off x="4091354" y="2914651"/>
            <a:ext cx="729762" cy="609155"/>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5</a:t>
            </a:r>
          </a:p>
        </p:txBody>
      </p:sp>
      <p:sp>
        <p:nvSpPr>
          <p:cNvPr id="197638" name="Oval 6"/>
          <p:cNvSpPr>
            <a:spLocks noChangeArrowheads="1"/>
          </p:cNvSpPr>
          <p:nvPr/>
        </p:nvSpPr>
        <p:spPr bwMode="auto">
          <a:xfrm>
            <a:off x="5115658" y="2914651"/>
            <a:ext cx="729762" cy="609155"/>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1</a:t>
            </a:r>
          </a:p>
        </p:txBody>
      </p:sp>
      <p:sp>
        <p:nvSpPr>
          <p:cNvPr id="197639" name="Oval 7"/>
          <p:cNvSpPr>
            <a:spLocks noChangeArrowheads="1"/>
          </p:cNvSpPr>
          <p:nvPr/>
        </p:nvSpPr>
        <p:spPr bwMode="auto">
          <a:xfrm>
            <a:off x="6137031" y="2914651"/>
            <a:ext cx="731227" cy="609155"/>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6</a:t>
            </a:r>
          </a:p>
        </p:txBody>
      </p:sp>
      <p:sp>
        <p:nvSpPr>
          <p:cNvPr id="197640" name="Oval 8"/>
          <p:cNvSpPr>
            <a:spLocks noChangeArrowheads="1"/>
          </p:cNvSpPr>
          <p:nvPr/>
        </p:nvSpPr>
        <p:spPr bwMode="auto">
          <a:xfrm>
            <a:off x="7161335" y="2914651"/>
            <a:ext cx="729762" cy="609155"/>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12</a:t>
            </a:r>
          </a:p>
        </p:txBody>
      </p:sp>
      <p:sp>
        <p:nvSpPr>
          <p:cNvPr id="197641" name="Oval 9"/>
          <p:cNvSpPr>
            <a:spLocks noChangeArrowheads="1"/>
          </p:cNvSpPr>
          <p:nvPr/>
        </p:nvSpPr>
        <p:spPr bwMode="auto">
          <a:xfrm>
            <a:off x="8185639" y="2914651"/>
            <a:ext cx="729762" cy="609155"/>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15</a:t>
            </a:r>
          </a:p>
        </p:txBody>
      </p:sp>
      <p:sp>
        <p:nvSpPr>
          <p:cNvPr id="197642" name="Oval 10"/>
          <p:cNvSpPr>
            <a:spLocks noChangeArrowheads="1"/>
          </p:cNvSpPr>
          <p:nvPr/>
        </p:nvSpPr>
        <p:spPr bwMode="auto">
          <a:xfrm>
            <a:off x="1022839" y="2914651"/>
            <a:ext cx="729762" cy="609155"/>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4</a:t>
            </a:r>
          </a:p>
        </p:txBody>
      </p:sp>
      <p:grpSp>
        <p:nvGrpSpPr>
          <p:cNvPr id="197643" name="Group 11"/>
          <p:cNvGrpSpPr>
            <a:grpSpLocks/>
          </p:cNvGrpSpPr>
          <p:nvPr/>
        </p:nvGrpSpPr>
        <p:grpSpPr bwMode="auto">
          <a:xfrm>
            <a:off x="1022839" y="2375390"/>
            <a:ext cx="7892562" cy="609600"/>
            <a:chOff x="644" y="1153"/>
            <a:chExt cx="4972" cy="416"/>
          </a:xfrm>
        </p:grpSpPr>
        <p:sp>
          <p:nvSpPr>
            <p:cNvPr id="197644" name="Oval 12"/>
            <p:cNvSpPr>
              <a:spLocks noChangeArrowheads="1"/>
            </p:cNvSpPr>
            <p:nvPr/>
          </p:nvSpPr>
          <p:spPr bwMode="auto">
            <a:xfrm>
              <a:off x="1288"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2</a:t>
              </a:r>
            </a:p>
          </p:txBody>
        </p:sp>
        <p:sp>
          <p:nvSpPr>
            <p:cNvPr id="197645" name="Oval 13"/>
            <p:cNvSpPr>
              <a:spLocks noChangeArrowheads="1"/>
            </p:cNvSpPr>
            <p:nvPr/>
          </p:nvSpPr>
          <p:spPr bwMode="auto">
            <a:xfrm>
              <a:off x="1933"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3</a:t>
              </a:r>
            </a:p>
          </p:txBody>
        </p:sp>
        <p:sp>
          <p:nvSpPr>
            <p:cNvPr id="197646" name="Oval 14"/>
            <p:cNvSpPr>
              <a:spLocks noChangeArrowheads="1"/>
            </p:cNvSpPr>
            <p:nvPr/>
          </p:nvSpPr>
          <p:spPr bwMode="auto">
            <a:xfrm>
              <a:off x="2577"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4</a:t>
              </a:r>
            </a:p>
          </p:txBody>
        </p:sp>
        <p:sp>
          <p:nvSpPr>
            <p:cNvPr id="197647" name="Oval 15"/>
            <p:cNvSpPr>
              <a:spLocks noChangeArrowheads="1"/>
            </p:cNvSpPr>
            <p:nvPr/>
          </p:nvSpPr>
          <p:spPr bwMode="auto">
            <a:xfrm>
              <a:off x="3222"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5</a:t>
              </a:r>
            </a:p>
          </p:txBody>
        </p:sp>
        <p:sp>
          <p:nvSpPr>
            <p:cNvPr id="197648" name="Oval 16"/>
            <p:cNvSpPr>
              <a:spLocks noChangeArrowheads="1"/>
            </p:cNvSpPr>
            <p:nvPr/>
          </p:nvSpPr>
          <p:spPr bwMode="auto">
            <a:xfrm>
              <a:off x="3866"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6</a:t>
              </a:r>
            </a:p>
          </p:txBody>
        </p:sp>
        <p:sp>
          <p:nvSpPr>
            <p:cNvPr id="197649" name="Oval 17"/>
            <p:cNvSpPr>
              <a:spLocks noChangeArrowheads="1"/>
            </p:cNvSpPr>
            <p:nvPr/>
          </p:nvSpPr>
          <p:spPr bwMode="auto">
            <a:xfrm>
              <a:off x="4511"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7</a:t>
              </a:r>
            </a:p>
          </p:txBody>
        </p:sp>
        <p:sp>
          <p:nvSpPr>
            <p:cNvPr id="197650" name="Oval 18"/>
            <p:cNvSpPr>
              <a:spLocks noChangeArrowheads="1"/>
            </p:cNvSpPr>
            <p:nvPr/>
          </p:nvSpPr>
          <p:spPr bwMode="auto">
            <a:xfrm>
              <a:off x="5156"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8</a:t>
              </a:r>
            </a:p>
          </p:txBody>
        </p:sp>
        <p:sp>
          <p:nvSpPr>
            <p:cNvPr id="197651" name="Oval 19"/>
            <p:cNvSpPr>
              <a:spLocks noChangeArrowheads="1"/>
            </p:cNvSpPr>
            <p:nvPr/>
          </p:nvSpPr>
          <p:spPr bwMode="auto">
            <a:xfrm>
              <a:off x="644"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1</a:t>
              </a:r>
            </a:p>
          </p:txBody>
        </p:sp>
      </p:grpSp>
      <p:sp>
        <p:nvSpPr>
          <p:cNvPr id="197652" name="AutoShape 20"/>
          <p:cNvSpPr>
            <a:spLocks noChangeArrowheads="1"/>
          </p:cNvSpPr>
          <p:nvPr/>
        </p:nvSpPr>
        <p:spPr bwMode="auto">
          <a:xfrm>
            <a:off x="908538" y="3569677"/>
            <a:ext cx="914400" cy="747409"/>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a:latin typeface="VNI-Helve" pitchFamily="2" charset="0"/>
              </a:rPr>
              <a:t>left</a:t>
            </a:r>
          </a:p>
        </p:txBody>
      </p:sp>
      <p:sp>
        <p:nvSpPr>
          <p:cNvPr id="197653" name="AutoShape 21"/>
          <p:cNvSpPr>
            <a:spLocks noChangeArrowheads="1"/>
          </p:cNvSpPr>
          <p:nvPr/>
        </p:nvSpPr>
        <p:spPr bwMode="auto">
          <a:xfrm>
            <a:off x="8084527" y="3541836"/>
            <a:ext cx="914400" cy="747409"/>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a:latin typeface="VNI-Helve" pitchFamily="2" charset="0"/>
              </a:rPr>
              <a:t>right</a:t>
            </a:r>
          </a:p>
        </p:txBody>
      </p:sp>
      <p:grpSp>
        <p:nvGrpSpPr>
          <p:cNvPr id="197670" name="Group 38"/>
          <p:cNvGrpSpPr>
            <a:grpSpLocks/>
          </p:cNvGrpSpPr>
          <p:nvPr/>
        </p:nvGrpSpPr>
        <p:grpSpPr bwMode="auto">
          <a:xfrm>
            <a:off x="2362200" y="1490296"/>
            <a:ext cx="1601666" cy="609599"/>
            <a:chOff x="1612" y="837"/>
            <a:chExt cx="1093" cy="416"/>
          </a:xfrm>
        </p:grpSpPr>
        <p:sp>
          <p:nvSpPr>
            <p:cNvPr id="197655" name="Oval 23"/>
            <p:cNvSpPr>
              <a:spLocks noChangeArrowheads="1"/>
            </p:cNvSpPr>
            <p:nvPr/>
          </p:nvSpPr>
          <p:spPr bwMode="auto">
            <a:xfrm>
              <a:off x="2207" y="837"/>
              <a:ext cx="498" cy="416"/>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5</a:t>
              </a:r>
            </a:p>
          </p:txBody>
        </p:sp>
        <p:sp>
          <p:nvSpPr>
            <p:cNvPr id="197656" name="Text Box 24"/>
            <p:cNvSpPr txBox="1">
              <a:spLocks noChangeArrowheads="1"/>
            </p:cNvSpPr>
            <p:nvPr/>
          </p:nvSpPr>
          <p:spPr bwMode="auto">
            <a:xfrm>
              <a:off x="1612" y="887"/>
              <a:ext cx="77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2215" dirty="0">
                  <a:latin typeface="VNI-Helve" pitchFamily="2" charset="0"/>
                </a:rPr>
                <a:t>pivot</a:t>
              </a:r>
            </a:p>
          </p:txBody>
        </p:sp>
      </p:grpSp>
      <p:grpSp>
        <p:nvGrpSpPr>
          <p:cNvPr id="197657" name="Group 25"/>
          <p:cNvGrpSpPr>
            <a:grpSpLocks/>
          </p:cNvGrpSpPr>
          <p:nvPr/>
        </p:nvGrpSpPr>
        <p:grpSpPr bwMode="auto">
          <a:xfrm>
            <a:off x="1944161" y="4293578"/>
            <a:ext cx="2712427" cy="1104901"/>
            <a:chOff x="1150" y="2788"/>
            <a:chExt cx="1709" cy="754"/>
          </a:xfrm>
        </p:grpSpPr>
        <p:sp>
          <p:nvSpPr>
            <p:cNvPr id="197658" name="AutoShape 26"/>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lstStyle/>
            <a:p>
              <a:pPr algn="ctr" eaLnBrk="0" hangingPunct="0">
                <a:spcBef>
                  <a:spcPct val="50000"/>
                </a:spcBef>
              </a:pPr>
              <a:r>
                <a:rPr lang="en-US" sz="2400" b="1">
                  <a:solidFill>
                    <a:schemeClr val="bg1"/>
                  </a:solidFill>
                  <a:latin typeface="VNI-Helve" pitchFamily="2" charset="0"/>
                </a:rPr>
                <a:t>STOP </a:t>
              </a:r>
            </a:p>
          </p:txBody>
        </p:sp>
        <p:sp>
          <p:nvSpPr>
            <p:cNvPr id="197659" name="Text Box 27"/>
            <p:cNvSpPr txBox="1">
              <a:spLocks noChangeArrowheads="1"/>
            </p:cNvSpPr>
            <p:nvPr/>
          </p:nvSpPr>
          <p:spPr bwMode="auto">
            <a:xfrm>
              <a:off x="1150" y="3246"/>
              <a:ext cx="1709"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215" dirty="0" err="1"/>
                <a:t>Không</a:t>
              </a:r>
              <a:r>
                <a:rPr lang="en-US" sz="2215" dirty="0"/>
                <a:t> </a:t>
              </a:r>
              <a:r>
                <a:rPr lang="en-US" sz="2215" dirty="0" err="1"/>
                <a:t>nhỏ</a:t>
              </a:r>
              <a:r>
                <a:rPr lang="en-US" sz="2215" dirty="0"/>
                <a:t> </a:t>
              </a:r>
              <a:r>
                <a:rPr lang="en-US" sz="2215" dirty="0" err="1"/>
                <a:t>hơn</a:t>
              </a:r>
              <a:r>
                <a:rPr lang="en-US" sz="2215" dirty="0"/>
                <a:t> pivot</a:t>
              </a:r>
            </a:p>
          </p:txBody>
        </p:sp>
      </p:grpSp>
      <p:grpSp>
        <p:nvGrpSpPr>
          <p:cNvPr id="197660" name="Group 28"/>
          <p:cNvGrpSpPr>
            <a:grpSpLocks/>
          </p:cNvGrpSpPr>
          <p:nvPr/>
        </p:nvGrpSpPr>
        <p:grpSpPr bwMode="auto">
          <a:xfrm>
            <a:off x="1944566" y="1978270"/>
            <a:ext cx="914400" cy="945174"/>
            <a:chOff x="575" y="1170"/>
            <a:chExt cx="576" cy="645"/>
          </a:xfrm>
        </p:grpSpPr>
        <p:sp>
          <p:nvSpPr>
            <p:cNvPr id="197661" name="AutoShape 29"/>
            <p:cNvSpPr>
              <a:spLocks noChangeArrowheads="1"/>
            </p:cNvSpPr>
            <p:nvPr/>
          </p:nvSpPr>
          <p:spPr bwMode="auto">
            <a:xfrm>
              <a:off x="575" y="1305"/>
              <a:ext cx="576" cy="510"/>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a:latin typeface="VNI-Helve" pitchFamily="2" charset="0"/>
                </a:rPr>
                <a:t>i</a:t>
              </a:r>
            </a:p>
          </p:txBody>
        </p:sp>
        <p:sp>
          <p:nvSpPr>
            <p:cNvPr id="197662" name="Line 30"/>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7663" name="Group 31"/>
          <p:cNvGrpSpPr>
            <a:grpSpLocks/>
          </p:cNvGrpSpPr>
          <p:nvPr/>
        </p:nvGrpSpPr>
        <p:grpSpPr bwMode="auto">
          <a:xfrm>
            <a:off x="6037385" y="1976806"/>
            <a:ext cx="914400" cy="946639"/>
            <a:chOff x="5083" y="1169"/>
            <a:chExt cx="576" cy="646"/>
          </a:xfrm>
        </p:grpSpPr>
        <p:sp>
          <p:nvSpPr>
            <p:cNvPr id="197664" name="AutoShape 32"/>
            <p:cNvSpPr>
              <a:spLocks noChangeArrowheads="1"/>
            </p:cNvSpPr>
            <p:nvPr/>
          </p:nvSpPr>
          <p:spPr bwMode="auto">
            <a:xfrm>
              <a:off x="5083" y="1305"/>
              <a:ext cx="576" cy="510"/>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a:latin typeface="VNI-Helve" pitchFamily="2" charset="0"/>
                </a:rPr>
                <a:t>j</a:t>
              </a:r>
            </a:p>
          </p:txBody>
        </p:sp>
        <p:sp>
          <p:nvSpPr>
            <p:cNvPr id="197665" name="Line 33"/>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7666" name="Group 34"/>
          <p:cNvGrpSpPr>
            <a:grpSpLocks/>
          </p:cNvGrpSpPr>
          <p:nvPr/>
        </p:nvGrpSpPr>
        <p:grpSpPr bwMode="auto">
          <a:xfrm>
            <a:off x="4571954" y="4315560"/>
            <a:ext cx="2712426" cy="1248508"/>
            <a:chOff x="1514" y="2788"/>
            <a:chExt cx="1709" cy="852"/>
          </a:xfrm>
        </p:grpSpPr>
        <p:sp>
          <p:nvSpPr>
            <p:cNvPr id="197667" name="AutoShape 35"/>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lstStyle/>
            <a:p>
              <a:pPr algn="ctr" eaLnBrk="0" hangingPunct="0">
                <a:spcBef>
                  <a:spcPct val="50000"/>
                </a:spcBef>
              </a:pPr>
              <a:r>
                <a:rPr lang="en-US" sz="2400" b="1">
                  <a:solidFill>
                    <a:schemeClr val="bg1"/>
                  </a:solidFill>
                  <a:latin typeface="VNI-Helve" pitchFamily="2" charset="0"/>
                </a:rPr>
                <a:t>STOP </a:t>
              </a:r>
            </a:p>
          </p:txBody>
        </p:sp>
        <p:sp>
          <p:nvSpPr>
            <p:cNvPr id="197668" name="Text Box 36"/>
            <p:cNvSpPr txBox="1">
              <a:spLocks noChangeArrowheads="1"/>
            </p:cNvSpPr>
            <p:nvPr/>
          </p:nvSpPr>
          <p:spPr bwMode="auto">
            <a:xfrm>
              <a:off x="1514" y="3344"/>
              <a:ext cx="1709"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215" dirty="0" err="1"/>
                <a:t>Không</a:t>
              </a:r>
              <a:r>
                <a:rPr lang="en-US" sz="2215" dirty="0"/>
                <a:t> </a:t>
              </a:r>
              <a:r>
                <a:rPr lang="en-US" sz="2215" dirty="0" err="1"/>
                <a:t>lớn</a:t>
              </a:r>
              <a:r>
                <a:rPr lang="en-US" sz="2215" dirty="0"/>
                <a:t> </a:t>
              </a:r>
              <a:r>
                <a:rPr lang="en-US" sz="2215" dirty="0" err="1"/>
                <a:t>hơn</a:t>
              </a:r>
              <a:r>
                <a:rPr lang="en-US" sz="2215" dirty="0"/>
                <a:t> pivot</a:t>
              </a:r>
            </a:p>
          </p:txBody>
        </p:sp>
      </p:grpSp>
      <p:sp>
        <p:nvSpPr>
          <p:cNvPr id="197669" name="Text Box 37"/>
          <p:cNvSpPr txBox="1">
            <a:spLocks noChangeArrowheads="1"/>
          </p:cNvSpPr>
          <p:nvPr/>
        </p:nvSpPr>
        <p:spPr bwMode="auto">
          <a:xfrm>
            <a:off x="5577254" y="983274"/>
            <a:ext cx="3125666" cy="484748"/>
          </a:xfrm>
          <a:prstGeom prst="rect">
            <a:avLst/>
          </a:prstGeom>
          <a:solidFill>
            <a:schemeClr val="bg1">
              <a:lumMod val="75000"/>
            </a:schemeClr>
          </a:solidFill>
          <a:ln>
            <a:noFill/>
          </a:ln>
          <a:effectLst/>
        </p:spPr>
        <p:txBody>
          <a:bodyPr>
            <a:spAutoFit/>
          </a:bodyPr>
          <a:lstStyle/>
          <a:p>
            <a:pPr algn="ctr">
              <a:spcBef>
                <a:spcPct val="50000"/>
              </a:spcBef>
            </a:pPr>
            <a:r>
              <a:rPr lang="en-US" sz="2550" b="1" dirty="0" err="1">
                <a:solidFill>
                  <a:srgbClr val="0070C0"/>
                </a:solidFill>
                <a:latin typeface="Times New Roman" panose="02020603050405020304" pitchFamily="18" charset="0"/>
                <a:cs typeface="Times New Roman" panose="02020603050405020304" pitchFamily="18" charset="0"/>
              </a:rPr>
              <a:t>Phân</a:t>
            </a:r>
            <a:r>
              <a:rPr lang="en-US" sz="2550" b="1" dirty="0">
                <a:solidFill>
                  <a:srgbClr val="0070C0"/>
                </a:solidFill>
                <a:latin typeface="Times New Roman" panose="02020603050405020304" pitchFamily="18" charset="0"/>
                <a:cs typeface="Times New Roman" panose="02020603050405020304" pitchFamily="18" charset="0"/>
              </a:rPr>
              <a:t> </a:t>
            </a:r>
            <a:r>
              <a:rPr lang="en-US" sz="2550" b="1" dirty="0" err="1">
                <a:solidFill>
                  <a:srgbClr val="0070C0"/>
                </a:solidFill>
                <a:latin typeface="Times New Roman" panose="02020603050405020304" pitchFamily="18" charset="0"/>
                <a:cs typeface="Times New Roman" panose="02020603050405020304" pitchFamily="18" charset="0"/>
              </a:rPr>
              <a:t>hoạch</a:t>
            </a:r>
            <a:r>
              <a:rPr lang="en-US" sz="2550" b="1" dirty="0">
                <a:solidFill>
                  <a:srgbClr val="0070C0"/>
                </a:solidFill>
                <a:latin typeface="Times New Roman" panose="02020603050405020304" pitchFamily="18" charset="0"/>
                <a:cs typeface="Times New Roman" panose="02020603050405020304" pitchFamily="18" charset="0"/>
              </a:rPr>
              <a:t> </a:t>
            </a:r>
            <a:r>
              <a:rPr lang="en-US" sz="2550" b="1" dirty="0" err="1">
                <a:solidFill>
                  <a:srgbClr val="0070C0"/>
                </a:solidFill>
                <a:latin typeface="Times New Roman" panose="02020603050405020304" pitchFamily="18" charset="0"/>
                <a:cs typeface="Times New Roman" panose="02020603050405020304" pitchFamily="18" charset="0"/>
              </a:rPr>
              <a:t>dãy</a:t>
            </a:r>
            <a:endParaRPr lang="en-US" sz="2550" b="1" dirty="0">
              <a:solidFill>
                <a:srgbClr val="0070C0"/>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pPr>
              <a:defRPr/>
            </a:pPr>
            <a:r>
              <a:rPr lang="en-US"/>
              <a:t>DSA</a:t>
            </a:r>
            <a:endParaRPr lang="en-US" dirty="0"/>
          </a:p>
        </p:txBody>
      </p:sp>
      <p:sp>
        <p:nvSpPr>
          <p:cNvPr id="4" name="Slide Number Placeholder 3"/>
          <p:cNvSpPr>
            <a:spLocks noGrp="1"/>
          </p:cNvSpPr>
          <p:nvPr>
            <p:ph type="sldNum" sz="quarter" idx="12"/>
          </p:nvPr>
        </p:nvSpPr>
        <p:spPr/>
        <p:txBody>
          <a:bodyPr/>
          <a:lstStyle/>
          <a:p>
            <a:pPr>
              <a:defRPr/>
            </a:pPr>
            <a:fld id="{9341A368-4C28-4393-9F29-3C50F2E74AB6}" type="slidenum">
              <a:rPr lang="en-US" smtClean="0"/>
              <a:pPr>
                <a:defRPr/>
              </a:pPr>
              <a:t>13</a:t>
            </a:fld>
            <a:endParaRPr lang="en-US" dirty="0"/>
          </a:p>
        </p:txBody>
      </p:sp>
    </p:spTree>
    <p:extLst>
      <p:ext uri="{BB962C8B-B14F-4D97-AF65-F5344CB8AC3E}">
        <p14:creationId xmlns:p14="http://schemas.microsoft.com/office/powerpoint/2010/main" val="3120187115"/>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1000" tmFilter="0, 0; .2, .5; .8, .5; 1, 0"/>
                                        <p:tgtEl>
                                          <p:spTgt spid="197635"/>
                                        </p:tgtEl>
                                      </p:cBhvr>
                                    </p:animEffect>
                                    <p:animScale>
                                      <p:cBhvr>
                                        <p:cTn id="7" dur="500" autoRev="1" fill="hold"/>
                                        <p:tgtEl>
                                          <p:spTgt spid="197635"/>
                                        </p:tgtEl>
                                      </p:cBhvr>
                                      <p:by x="105000" y="105000"/>
                                    </p:animScale>
                                  </p:childTnLst>
                                </p:cTn>
                              </p:par>
                            </p:childTnLst>
                          </p:cTn>
                        </p:par>
                        <p:par>
                          <p:cTn id="8" fill="hold" nodeType="afterGroup">
                            <p:stCondLst>
                              <p:cond delay="1000"/>
                            </p:stCondLst>
                            <p:childTnLst>
                              <p:par>
                                <p:cTn id="9" presetID="63" presetClass="path" presetSubtype="0" accel="50000" decel="50000" fill="hold" nodeType="afterEffect">
                                  <p:stCondLst>
                                    <p:cond delay="0"/>
                                  </p:stCondLst>
                                  <p:childTnLst>
                                    <p:animMotion origin="layout" path="M -3.61111E-6 3.7037E-6 L 0.1132 3.7037E-6 " pathEditMode="relative" rAng="0" ptsTypes="AA">
                                      <p:cBhvr>
                                        <p:cTn id="10" dur="1000" fill="hold"/>
                                        <p:tgtEl>
                                          <p:spTgt spid="197660"/>
                                        </p:tgtEl>
                                        <p:attrNameLst>
                                          <p:attrName>ppt_x</p:attrName>
                                          <p:attrName>ppt_y</p:attrName>
                                        </p:attrNameLst>
                                      </p:cBhvr>
                                      <p:rCtr x="5660" y="0"/>
                                    </p:animMotion>
                                  </p:childTnLst>
                                </p:cTn>
                              </p:par>
                            </p:childTnLst>
                          </p:cTn>
                        </p:par>
                        <p:par>
                          <p:cTn id="11" fill="hold" nodeType="afterGroup">
                            <p:stCondLst>
                              <p:cond delay="2000"/>
                            </p:stCondLst>
                            <p:childTnLst>
                              <p:par>
                                <p:cTn id="12" presetID="26" presetClass="emph" presetSubtype="0" fill="hold" grpId="1" nodeType="afterEffect">
                                  <p:stCondLst>
                                    <p:cond delay="0"/>
                                  </p:stCondLst>
                                  <p:childTnLst>
                                    <p:animEffect transition="out" filter="fade">
                                      <p:cBhvr>
                                        <p:cTn id="13" dur="1000" tmFilter="0, 0; .2, .5; .8, .5; 1, 0"/>
                                        <p:tgtEl>
                                          <p:spTgt spid="197636"/>
                                        </p:tgtEl>
                                      </p:cBhvr>
                                    </p:animEffect>
                                    <p:animScale>
                                      <p:cBhvr>
                                        <p:cTn id="14" dur="500" autoRev="1" fill="hold"/>
                                        <p:tgtEl>
                                          <p:spTgt spid="197636"/>
                                        </p:tgtEl>
                                      </p:cBhvr>
                                      <p:by x="105000" y="105000"/>
                                    </p:animScale>
                                  </p:childTnLst>
                                </p:cTn>
                              </p:par>
                            </p:childTnLst>
                          </p:cTn>
                        </p:par>
                        <p:par>
                          <p:cTn id="15" fill="hold" nodeType="afterGroup">
                            <p:stCondLst>
                              <p:cond delay="3000"/>
                            </p:stCondLst>
                            <p:childTnLst>
                              <p:par>
                                <p:cTn id="16" presetID="2" presetClass="entr" presetSubtype="8" fill="hold" nodeType="afterEffect">
                                  <p:stCondLst>
                                    <p:cond delay="0"/>
                                  </p:stCondLst>
                                  <p:childTnLst>
                                    <p:set>
                                      <p:cBhvr>
                                        <p:cTn id="17" dur="1" fill="hold">
                                          <p:stCondLst>
                                            <p:cond delay="0"/>
                                          </p:stCondLst>
                                        </p:cTn>
                                        <p:tgtEl>
                                          <p:spTgt spid="197657"/>
                                        </p:tgtEl>
                                        <p:attrNameLst>
                                          <p:attrName>style.visibility</p:attrName>
                                        </p:attrNameLst>
                                      </p:cBhvr>
                                      <p:to>
                                        <p:strVal val="visible"/>
                                      </p:to>
                                    </p:set>
                                    <p:anim calcmode="lin" valueType="num">
                                      <p:cBhvr additive="base">
                                        <p:cTn id="18" dur="1000" fill="hold"/>
                                        <p:tgtEl>
                                          <p:spTgt spid="197657"/>
                                        </p:tgtEl>
                                        <p:attrNameLst>
                                          <p:attrName>ppt_x</p:attrName>
                                        </p:attrNameLst>
                                      </p:cBhvr>
                                      <p:tavLst>
                                        <p:tav tm="0">
                                          <p:val>
                                            <p:strVal val="0-#ppt_w/2"/>
                                          </p:val>
                                        </p:tav>
                                        <p:tav tm="100000">
                                          <p:val>
                                            <p:strVal val="#ppt_x"/>
                                          </p:val>
                                        </p:tav>
                                      </p:tavLst>
                                    </p:anim>
                                    <p:anim calcmode="lin" valueType="num">
                                      <p:cBhvr additive="base">
                                        <p:cTn id="19" dur="1000" fill="hold"/>
                                        <p:tgtEl>
                                          <p:spTgt spid="197657"/>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4000"/>
                            </p:stCondLst>
                            <p:childTnLst>
                              <p:par>
                                <p:cTn id="21" presetID="3" presetClass="exit" presetSubtype="5" fill="hold" nodeType="afterEffect">
                                  <p:stCondLst>
                                    <p:cond delay="2000"/>
                                  </p:stCondLst>
                                  <p:childTnLst>
                                    <p:animEffect transition="out" filter="blinds(vertical)">
                                      <p:cBhvr>
                                        <p:cTn id="22" dur="1000"/>
                                        <p:tgtEl>
                                          <p:spTgt spid="197657"/>
                                        </p:tgtEl>
                                      </p:cBhvr>
                                    </p:animEffect>
                                    <p:set>
                                      <p:cBhvr>
                                        <p:cTn id="23" dur="1" fill="hold">
                                          <p:stCondLst>
                                            <p:cond delay="999"/>
                                          </p:stCondLst>
                                        </p:cTn>
                                        <p:tgtEl>
                                          <p:spTgt spid="197657"/>
                                        </p:tgtEl>
                                        <p:attrNameLst>
                                          <p:attrName>style.visibility</p:attrName>
                                        </p:attrNameLst>
                                      </p:cBhvr>
                                      <p:to>
                                        <p:strVal val="hidden"/>
                                      </p:to>
                                    </p:set>
                                  </p:childTnLst>
                                </p:cTn>
                              </p:par>
                            </p:childTnLst>
                          </p:cTn>
                        </p:par>
                        <p:par>
                          <p:cTn id="24" fill="hold" nodeType="afterGroup">
                            <p:stCondLst>
                              <p:cond delay="7000"/>
                            </p:stCondLst>
                            <p:childTnLst>
                              <p:par>
                                <p:cTn id="25" presetID="26" presetClass="emph" presetSubtype="0" fill="hold" grpId="0" nodeType="afterEffect">
                                  <p:stCondLst>
                                    <p:cond delay="0"/>
                                  </p:stCondLst>
                                  <p:childTnLst>
                                    <p:animEffect transition="out" filter="fade">
                                      <p:cBhvr>
                                        <p:cTn id="26" dur="1000" tmFilter="0, 0; .2, .5; .8, .5; 1, 0"/>
                                        <p:tgtEl>
                                          <p:spTgt spid="197639"/>
                                        </p:tgtEl>
                                      </p:cBhvr>
                                    </p:animEffect>
                                    <p:animScale>
                                      <p:cBhvr>
                                        <p:cTn id="27" dur="500" autoRev="1" fill="hold"/>
                                        <p:tgtEl>
                                          <p:spTgt spid="197639"/>
                                        </p:tgtEl>
                                      </p:cBhvr>
                                      <p:by x="105000" y="105000"/>
                                    </p:animScale>
                                  </p:childTnLst>
                                </p:cTn>
                              </p:par>
                            </p:childTnLst>
                          </p:cTn>
                        </p:par>
                        <p:par>
                          <p:cTn id="28" fill="hold" nodeType="afterGroup">
                            <p:stCondLst>
                              <p:cond delay="8000"/>
                            </p:stCondLst>
                            <p:childTnLst>
                              <p:par>
                                <p:cTn id="29" presetID="35" presetClass="path" presetSubtype="0" accel="50000" decel="50000" fill="hold" nodeType="afterEffect">
                                  <p:stCondLst>
                                    <p:cond delay="0"/>
                                  </p:stCondLst>
                                  <p:childTnLst>
                                    <p:animMotion origin="layout" path="M 3.05556E-6 3.7037E-6 L -0.11181 3.7037E-6 " pathEditMode="relative" rAng="0" ptsTypes="AA">
                                      <p:cBhvr>
                                        <p:cTn id="30" dur="1000" fill="hold"/>
                                        <p:tgtEl>
                                          <p:spTgt spid="197663"/>
                                        </p:tgtEl>
                                        <p:attrNameLst>
                                          <p:attrName>ppt_x</p:attrName>
                                          <p:attrName>ppt_y</p:attrName>
                                        </p:attrNameLst>
                                      </p:cBhvr>
                                      <p:rCtr x="-5590" y="0"/>
                                    </p:animMotion>
                                  </p:childTnLst>
                                </p:cTn>
                              </p:par>
                            </p:childTnLst>
                          </p:cTn>
                        </p:par>
                        <p:par>
                          <p:cTn id="31" fill="hold" nodeType="afterGroup">
                            <p:stCondLst>
                              <p:cond delay="9000"/>
                            </p:stCondLst>
                            <p:childTnLst>
                              <p:par>
                                <p:cTn id="32" presetID="26" presetClass="emph" presetSubtype="0" fill="hold" grpId="2" nodeType="afterEffect">
                                  <p:stCondLst>
                                    <p:cond delay="0"/>
                                  </p:stCondLst>
                                  <p:childTnLst>
                                    <p:animEffect transition="out" filter="fade">
                                      <p:cBhvr>
                                        <p:cTn id="33" dur="1000" tmFilter="0, 0; .2, .5; .8, .5; 1, 0"/>
                                        <p:tgtEl>
                                          <p:spTgt spid="197638"/>
                                        </p:tgtEl>
                                      </p:cBhvr>
                                    </p:animEffect>
                                    <p:animScale>
                                      <p:cBhvr>
                                        <p:cTn id="34" dur="500" autoRev="1" fill="hold"/>
                                        <p:tgtEl>
                                          <p:spTgt spid="197638"/>
                                        </p:tgtEl>
                                      </p:cBhvr>
                                      <p:by x="105000" y="105000"/>
                                    </p:animScale>
                                  </p:childTnLst>
                                </p:cTn>
                              </p:par>
                            </p:childTnLst>
                          </p:cTn>
                        </p:par>
                        <p:par>
                          <p:cTn id="35" fill="hold" nodeType="afterGroup">
                            <p:stCondLst>
                              <p:cond delay="10000"/>
                            </p:stCondLst>
                            <p:childTnLst>
                              <p:par>
                                <p:cTn id="36" presetID="2" presetClass="entr" presetSubtype="2" fill="hold" nodeType="afterEffect">
                                  <p:stCondLst>
                                    <p:cond delay="0"/>
                                  </p:stCondLst>
                                  <p:childTnLst>
                                    <p:set>
                                      <p:cBhvr>
                                        <p:cTn id="37" dur="1" fill="hold">
                                          <p:stCondLst>
                                            <p:cond delay="0"/>
                                          </p:stCondLst>
                                        </p:cTn>
                                        <p:tgtEl>
                                          <p:spTgt spid="197666"/>
                                        </p:tgtEl>
                                        <p:attrNameLst>
                                          <p:attrName>style.visibility</p:attrName>
                                        </p:attrNameLst>
                                      </p:cBhvr>
                                      <p:to>
                                        <p:strVal val="visible"/>
                                      </p:to>
                                    </p:set>
                                    <p:anim calcmode="lin" valueType="num">
                                      <p:cBhvr additive="base">
                                        <p:cTn id="38" dur="1000" fill="hold"/>
                                        <p:tgtEl>
                                          <p:spTgt spid="197666"/>
                                        </p:tgtEl>
                                        <p:attrNameLst>
                                          <p:attrName>ppt_x</p:attrName>
                                        </p:attrNameLst>
                                      </p:cBhvr>
                                      <p:tavLst>
                                        <p:tav tm="0">
                                          <p:val>
                                            <p:strVal val="1+#ppt_w/2"/>
                                          </p:val>
                                        </p:tav>
                                        <p:tav tm="100000">
                                          <p:val>
                                            <p:strVal val="#ppt_x"/>
                                          </p:val>
                                        </p:tav>
                                      </p:tavLst>
                                    </p:anim>
                                    <p:anim calcmode="lin" valueType="num">
                                      <p:cBhvr additive="base">
                                        <p:cTn id="39" dur="1000" fill="hold"/>
                                        <p:tgtEl>
                                          <p:spTgt spid="197666"/>
                                        </p:tgtEl>
                                        <p:attrNameLst>
                                          <p:attrName>ppt_y</p:attrName>
                                        </p:attrNameLst>
                                      </p:cBhvr>
                                      <p:tavLst>
                                        <p:tav tm="0">
                                          <p:val>
                                            <p:strVal val="#ppt_y"/>
                                          </p:val>
                                        </p:tav>
                                        <p:tav tm="100000">
                                          <p:val>
                                            <p:strVal val="#ppt_y"/>
                                          </p:val>
                                        </p:tav>
                                      </p:tavLst>
                                    </p:anim>
                                  </p:childTnLst>
                                </p:cTn>
                              </p:par>
                            </p:childTnLst>
                          </p:cTn>
                        </p:par>
                        <p:par>
                          <p:cTn id="40" fill="hold" nodeType="afterGroup">
                            <p:stCondLst>
                              <p:cond delay="11000"/>
                            </p:stCondLst>
                            <p:childTnLst>
                              <p:par>
                                <p:cTn id="41" presetID="3" presetClass="exit" presetSubtype="5" fill="hold" nodeType="afterEffect">
                                  <p:stCondLst>
                                    <p:cond delay="2000"/>
                                  </p:stCondLst>
                                  <p:childTnLst>
                                    <p:animEffect transition="out" filter="blinds(vertical)">
                                      <p:cBhvr>
                                        <p:cTn id="42" dur="1000"/>
                                        <p:tgtEl>
                                          <p:spTgt spid="197666"/>
                                        </p:tgtEl>
                                      </p:cBhvr>
                                    </p:animEffect>
                                    <p:set>
                                      <p:cBhvr>
                                        <p:cTn id="43" dur="1" fill="hold">
                                          <p:stCondLst>
                                            <p:cond delay="999"/>
                                          </p:stCondLst>
                                        </p:cTn>
                                        <p:tgtEl>
                                          <p:spTgt spid="197666"/>
                                        </p:tgtEl>
                                        <p:attrNameLst>
                                          <p:attrName>style.visibility</p:attrName>
                                        </p:attrNameLst>
                                      </p:cBhvr>
                                      <p:to>
                                        <p:strVal val="hidden"/>
                                      </p:to>
                                    </p:set>
                                  </p:childTnLst>
                                </p:cTn>
                              </p:par>
                            </p:childTnLst>
                          </p:cTn>
                        </p:par>
                        <p:par>
                          <p:cTn id="44" fill="hold" nodeType="afterGroup">
                            <p:stCondLst>
                              <p:cond delay="14000"/>
                            </p:stCondLst>
                            <p:childTnLst>
                              <p:par>
                                <p:cTn id="45" presetID="42" presetClass="path" presetSubtype="0" accel="50000" decel="50000" fill="hold" grpId="0" nodeType="afterEffect">
                                  <p:stCondLst>
                                    <p:cond delay="0"/>
                                  </p:stCondLst>
                                  <p:childTnLst>
                                    <p:animMotion origin="layout" path="M 4.44444E-6 2.59259E-6 L -0.09653 0.23125 " pathEditMode="relative" rAng="0" ptsTypes="AA">
                                      <p:cBhvr>
                                        <p:cTn id="46" dur="1000" fill="hold"/>
                                        <p:tgtEl>
                                          <p:spTgt spid="197638"/>
                                        </p:tgtEl>
                                        <p:attrNameLst>
                                          <p:attrName>ppt_x</p:attrName>
                                          <p:attrName>ppt_y</p:attrName>
                                        </p:attrNameLst>
                                      </p:cBhvr>
                                      <p:rCtr x="-4826" y="11551"/>
                                    </p:animMotion>
                                  </p:childTnLst>
                                </p:cTn>
                              </p:par>
                            </p:childTnLst>
                          </p:cTn>
                        </p:par>
                        <p:par>
                          <p:cTn id="47" fill="hold" nodeType="afterGroup">
                            <p:stCondLst>
                              <p:cond delay="15000"/>
                            </p:stCondLst>
                            <p:childTnLst>
                              <p:par>
                                <p:cTn id="48" presetID="63" presetClass="path" presetSubtype="0" accel="50000" decel="50000" fill="hold" grpId="0" nodeType="afterEffect">
                                  <p:stCondLst>
                                    <p:cond delay="0"/>
                                  </p:stCondLst>
                                  <p:childTnLst>
                                    <p:animMotion origin="layout" path="M 0.00226 2.59259E-6 L 0.22379 2.59259E-6 " pathEditMode="relative" rAng="0" ptsTypes="AA">
                                      <p:cBhvr>
                                        <p:cTn id="49" dur="1000" fill="hold"/>
                                        <p:tgtEl>
                                          <p:spTgt spid="197636"/>
                                        </p:tgtEl>
                                        <p:attrNameLst>
                                          <p:attrName>ppt_x</p:attrName>
                                          <p:attrName>ppt_y</p:attrName>
                                        </p:attrNameLst>
                                      </p:cBhvr>
                                      <p:rCtr x="11076" y="0"/>
                                    </p:animMotion>
                                  </p:childTnLst>
                                </p:cTn>
                              </p:par>
                            </p:childTnLst>
                          </p:cTn>
                        </p:par>
                        <p:par>
                          <p:cTn id="50" fill="hold" nodeType="afterGroup">
                            <p:stCondLst>
                              <p:cond delay="16000"/>
                            </p:stCondLst>
                            <p:childTnLst>
                              <p:par>
                                <p:cTn id="51" presetID="64" presetClass="path" presetSubtype="0" accel="50000" decel="50000" fill="hold" grpId="1" nodeType="afterEffect">
                                  <p:stCondLst>
                                    <p:cond delay="0"/>
                                  </p:stCondLst>
                                  <p:childTnLst>
                                    <p:animMotion origin="layout" path="M -0.09653 0.23125 L -0.21997 0.00232 " pathEditMode="relative" rAng="0" ptsTypes="AA">
                                      <p:cBhvr>
                                        <p:cTn id="52" dur="1000" fill="hold"/>
                                        <p:tgtEl>
                                          <p:spTgt spid="197638"/>
                                        </p:tgtEl>
                                        <p:attrNameLst>
                                          <p:attrName>ppt_x</p:attrName>
                                          <p:attrName>ppt_y</p:attrName>
                                        </p:attrNameLst>
                                      </p:cBhvr>
                                      <p:rCtr x="-6181" y="-11458"/>
                                    </p:animMotion>
                                  </p:childTnLst>
                                </p:cTn>
                              </p:par>
                            </p:childTnLst>
                          </p:cTn>
                        </p:par>
                        <p:par>
                          <p:cTn id="53" fill="hold" nodeType="afterGroup">
                            <p:stCondLst>
                              <p:cond delay="17000"/>
                            </p:stCondLst>
                            <p:childTnLst>
                              <p:par>
                                <p:cTn id="54" presetID="63" presetClass="path" presetSubtype="0" accel="50000" decel="50000" fill="hold" nodeType="afterEffect">
                                  <p:stCondLst>
                                    <p:cond delay="0"/>
                                  </p:stCondLst>
                                  <p:childTnLst>
                                    <p:animMotion origin="layout" path="M 0.1132 3.7037E-6 L 0.22309 3.7037E-6 " pathEditMode="relative" rAng="0" ptsTypes="AA">
                                      <p:cBhvr>
                                        <p:cTn id="55" dur="1000" fill="hold"/>
                                        <p:tgtEl>
                                          <p:spTgt spid="197660"/>
                                        </p:tgtEl>
                                        <p:attrNameLst>
                                          <p:attrName>ppt_x</p:attrName>
                                          <p:attrName>ppt_y</p:attrName>
                                        </p:attrNameLst>
                                      </p:cBhvr>
                                      <p:rCtr x="5486" y="0"/>
                                    </p:animMotion>
                                  </p:childTnLst>
                                </p:cTn>
                              </p:par>
                              <p:par>
                                <p:cTn id="56" presetID="35" presetClass="path" presetSubtype="0" accel="50000" decel="50000" fill="hold" nodeType="withEffect">
                                  <p:stCondLst>
                                    <p:cond delay="0"/>
                                  </p:stCondLst>
                                  <p:childTnLst>
                                    <p:animMotion origin="layout" path="M -0.1118 3.7037E-6 L -0.22326 3.7037E-6 " pathEditMode="relative" rAng="0" ptsTypes="AA">
                                      <p:cBhvr>
                                        <p:cTn id="57" dur="1000" fill="hold"/>
                                        <p:tgtEl>
                                          <p:spTgt spid="197663"/>
                                        </p:tgtEl>
                                        <p:attrNameLst>
                                          <p:attrName>ppt_x</p:attrName>
                                          <p:attrName>ppt_y</p:attrName>
                                        </p:attrNameLst>
                                      </p:cBhvr>
                                      <p:rCtr x="-5573" y="0"/>
                                    </p:animMotion>
                                  </p:childTnLst>
                                </p:cTn>
                              </p:par>
                            </p:childTnLst>
                          </p:cTn>
                        </p:par>
                        <p:par>
                          <p:cTn id="58" fill="hold" nodeType="afterGroup">
                            <p:stCondLst>
                              <p:cond delay="18000"/>
                            </p:stCondLst>
                            <p:childTnLst>
                              <p:par>
                                <p:cTn id="59" presetID="26" presetClass="emph" presetSubtype="0" fill="hold" grpId="0" nodeType="afterEffect">
                                  <p:stCondLst>
                                    <p:cond delay="0"/>
                                  </p:stCondLst>
                                  <p:iterate type="lt">
                                    <p:tmPct val="0"/>
                                  </p:iterate>
                                  <p:childTnLst>
                                    <p:animEffect transition="out" filter="fade">
                                      <p:cBhvr>
                                        <p:cTn id="60" dur="1000" tmFilter="0, 0; .2, .5; .8, .5; 1, 0"/>
                                        <p:tgtEl>
                                          <p:spTgt spid="197637"/>
                                        </p:tgtEl>
                                      </p:cBhvr>
                                    </p:animEffect>
                                    <p:animScale>
                                      <p:cBhvr>
                                        <p:cTn id="61" dur="500" autoRev="1" fill="hold"/>
                                        <p:tgtEl>
                                          <p:spTgt spid="197637"/>
                                        </p:tgtEl>
                                      </p:cBhvr>
                                      <p:by x="105000" y="105000"/>
                                    </p:animScale>
                                  </p:childTnLst>
                                </p:cTn>
                              </p:par>
                            </p:childTnLst>
                          </p:cTn>
                        </p:par>
                        <p:par>
                          <p:cTn id="62" fill="hold" nodeType="afterGroup">
                            <p:stCondLst>
                              <p:cond delay="19000"/>
                            </p:stCondLst>
                            <p:childTnLst>
                              <p:par>
                                <p:cTn id="63" presetID="2" presetClass="entr" presetSubtype="8" fill="hold" nodeType="afterEffect">
                                  <p:stCondLst>
                                    <p:cond delay="0"/>
                                  </p:stCondLst>
                                  <p:childTnLst>
                                    <p:set>
                                      <p:cBhvr>
                                        <p:cTn id="64" dur="1" fill="hold">
                                          <p:stCondLst>
                                            <p:cond delay="0"/>
                                          </p:stCondLst>
                                        </p:cTn>
                                        <p:tgtEl>
                                          <p:spTgt spid="197657"/>
                                        </p:tgtEl>
                                        <p:attrNameLst>
                                          <p:attrName>style.visibility</p:attrName>
                                        </p:attrNameLst>
                                      </p:cBhvr>
                                      <p:to>
                                        <p:strVal val="visible"/>
                                      </p:to>
                                    </p:set>
                                    <p:anim calcmode="lin" valueType="num">
                                      <p:cBhvr additive="base">
                                        <p:cTn id="65" dur="1000" fill="hold"/>
                                        <p:tgtEl>
                                          <p:spTgt spid="197657"/>
                                        </p:tgtEl>
                                        <p:attrNameLst>
                                          <p:attrName>ppt_x</p:attrName>
                                        </p:attrNameLst>
                                      </p:cBhvr>
                                      <p:tavLst>
                                        <p:tav tm="0">
                                          <p:val>
                                            <p:strVal val="0-#ppt_w/2"/>
                                          </p:val>
                                        </p:tav>
                                        <p:tav tm="100000">
                                          <p:val>
                                            <p:strVal val="#ppt_x"/>
                                          </p:val>
                                        </p:tav>
                                      </p:tavLst>
                                    </p:anim>
                                    <p:anim calcmode="lin" valueType="num">
                                      <p:cBhvr additive="base">
                                        <p:cTn id="66" dur="1000" fill="hold"/>
                                        <p:tgtEl>
                                          <p:spTgt spid="197657"/>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20000"/>
                            </p:stCondLst>
                            <p:childTnLst>
                              <p:par>
                                <p:cTn id="68" presetID="3" presetClass="exit" presetSubtype="10" fill="hold" nodeType="afterEffect">
                                  <p:stCondLst>
                                    <p:cond delay="2000"/>
                                  </p:stCondLst>
                                  <p:childTnLst>
                                    <p:animEffect transition="out" filter="blinds(horizontal)">
                                      <p:cBhvr>
                                        <p:cTn id="69" dur="1000"/>
                                        <p:tgtEl>
                                          <p:spTgt spid="197657"/>
                                        </p:tgtEl>
                                      </p:cBhvr>
                                    </p:animEffect>
                                    <p:set>
                                      <p:cBhvr>
                                        <p:cTn id="70" dur="1" fill="hold">
                                          <p:stCondLst>
                                            <p:cond delay="999"/>
                                          </p:stCondLst>
                                        </p:cTn>
                                        <p:tgtEl>
                                          <p:spTgt spid="197657"/>
                                        </p:tgtEl>
                                        <p:attrNameLst>
                                          <p:attrName>style.visibility</p:attrName>
                                        </p:attrNameLst>
                                      </p:cBhvr>
                                      <p:to>
                                        <p:strVal val="hidden"/>
                                      </p:to>
                                    </p:set>
                                  </p:childTnLst>
                                </p:cTn>
                              </p:par>
                            </p:childTnLst>
                          </p:cTn>
                        </p:par>
                        <p:par>
                          <p:cTn id="71" fill="hold" nodeType="afterGroup">
                            <p:stCondLst>
                              <p:cond delay="23000"/>
                            </p:stCondLst>
                            <p:childTnLst>
                              <p:par>
                                <p:cTn id="72" presetID="26" presetClass="emph" presetSubtype="0" fill="hold" grpId="1" nodeType="afterEffect">
                                  <p:stCondLst>
                                    <p:cond delay="0"/>
                                  </p:stCondLst>
                                  <p:iterate type="lt">
                                    <p:tmPct val="0"/>
                                  </p:iterate>
                                  <p:childTnLst>
                                    <p:animEffect transition="out" filter="fade">
                                      <p:cBhvr>
                                        <p:cTn id="73" dur="1000" tmFilter="0, 0; .2, .5; .8, .5; 1, 0"/>
                                        <p:tgtEl>
                                          <p:spTgt spid="197637"/>
                                        </p:tgtEl>
                                      </p:cBhvr>
                                    </p:animEffect>
                                    <p:animScale>
                                      <p:cBhvr>
                                        <p:cTn id="74" dur="500" autoRev="1" fill="hold"/>
                                        <p:tgtEl>
                                          <p:spTgt spid="197637"/>
                                        </p:tgtEl>
                                      </p:cBhvr>
                                      <p:by x="105000" y="105000"/>
                                    </p:animScale>
                                  </p:childTnLst>
                                </p:cTn>
                              </p:par>
                            </p:childTnLst>
                          </p:cTn>
                        </p:par>
                        <p:par>
                          <p:cTn id="75" fill="hold" nodeType="afterGroup">
                            <p:stCondLst>
                              <p:cond delay="24000"/>
                            </p:stCondLst>
                            <p:childTnLst>
                              <p:par>
                                <p:cTn id="76" presetID="2" presetClass="entr" presetSubtype="2" fill="hold" nodeType="afterEffect">
                                  <p:stCondLst>
                                    <p:cond delay="0"/>
                                  </p:stCondLst>
                                  <p:childTnLst>
                                    <p:set>
                                      <p:cBhvr>
                                        <p:cTn id="77" dur="1" fill="hold">
                                          <p:stCondLst>
                                            <p:cond delay="0"/>
                                          </p:stCondLst>
                                        </p:cTn>
                                        <p:tgtEl>
                                          <p:spTgt spid="197666"/>
                                        </p:tgtEl>
                                        <p:attrNameLst>
                                          <p:attrName>style.visibility</p:attrName>
                                        </p:attrNameLst>
                                      </p:cBhvr>
                                      <p:to>
                                        <p:strVal val="visible"/>
                                      </p:to>
                                    </p:set>
                                    <p:anim calcmode="lin" valueType="num">
                                      <p:cBhvr additive="base">
                                        <p:cTn id="78" dur="1000" fill="hold"/>
                                        <p:tgtEl>
                                          <p:spTgt spid="197666"/>
                                        </p:tgtEl>
                                        <p:attrNameLst>
                                          <p:attrName>ppt_x</p:attrName>
                                        </p:attrNameLst>
                                      </p:cBhvr>
                                      <p:tavLst>
                                        <p:tav tm="0">
                                          <p:val>
                                            <p:strVal val="1+#ppt_w/2"/>
                                          </p:val>
                                        </p:tav>
                                        <p:tav tm="100000">
                                          <p:val>
                                            <p:strVal val="#ppt_x"/>
                                          </p:val>
                                        </p:tav>
                                      </p:tavLst>
                                    </p:anim>
                                    <p:anim calcmode="lin" valueType="num">
                                      <p:cBhvr additive="base">
                                        <p:cTn id="79" dur="1000" fill="hold"/>
                                        <p:tgtEl>
                                          <p:spTgt spid="197666"/>
                                        </p:tgtEl>
                                        <p:attrNameLst>
                                          <p:attrName>ppt_y</p:attrName>
                                        </p:attrNameLst>
                                      </p:cBhvr>
                                      <p:tavLst>
                                        <p:tav tm="0">
                                          <p:val>
                                            <p:strVal val="#ppt_y"/>
                                          </p:val>
                                        </p:tav>
                                        <p:tav tm="100000">
                                          <p:val>
                                            <p:strVal val="#ppt_y"/>
                                          </p:val>
                                        </p:tav>
                                      </p:tavLst>
                                    </p:anim>
                                  </p:childTnLst>
                                </p:cTn>
                              </p:par>
                            </p:childTnLst>
                          </p:cTn>
                        </p:par>
                        <p:par>
                          <p:cTn id="80" fill="hold" nodeType="afterGroup">
                            <p:stCondLst>
                              <p:cond delay="25000"/>
                            </p:stCondLst>
                            <p:childTnLst>
                              <p:par>
                                <p:cTn id="81" presetID="3" presetClass="exit" presetSubtype="10" fill="hold" nodeType="afterEffect">
                                  <p:stCondLst>
                                    <p:cond delay="2000"/>
                                  </p:stCondLst>
                                  <p:childTnLst>
                                    <p:animEffect transition="out" filter="blinds(horizontal)">
                                      <p:cBhvr>
                                        <p:cTn id="82" dur="1000"/>
                                        <p:tgtEl>
                                          <p:spTgt spid="197666"/>
                                        </p:tgtEl>
                                      </p:cBhvr>
                                    </p:animEffect>
                                    <p:set>
                                      <p:cBhvr>
                                        <p:cTn id="83" dur="1" fill="hold">
                                          <p:stCondLst>
                                            <p:cond delay="999"/>
                                          </p:stCondLst>
                                        </p:cTn>
                                        <p:tgtEl>
                                          <p:spTgt spid="197666"/>
                                        </p:tgtEl>
                                        <p:attrNameLst>
                                          <p:attrName>style.visibility</p:attrName>
                                        </p:attrNameLst>
                                      </p:cBhvr>
                                      <p:to>
                                        <p:strVal val="hidden"/>
                                      </p:to>
                                    </p:set>
                                  </p:childTnLst>
                                </p:cTn>
                              </p:par>
                            </p:childTnLst>
                          </p:cTn>
                        </p:par>
                        <p:par>
                          <p:cTn id="84" fill="hold" nodeType="afterGroup">
                            <p:stCondLst>
                              <p:cond delay="28000"/>
                            </p:stCondLst>
                            <p:childTnLst>
                              <p:par>
                                <p:cTn id="85" presetID="36" presetClass="emph" presetSubtype="0" fill="hold" grpId="2" nodeType="afterEffect">
                                  <p:stCondLst>
                                    <p:cond delay="0"/>
                                  </p:stCondLst>
                                  <p:iterate type="lt">
                                    <p:tmPct val="10000"/>
                                  </p:iterate>
                                  <p:childTnLst>
                                    <p:animScale>
                                      <p:cBhvr>
                                        <p:cTn id="86" dur="500" autoRev="1" fill="hold">
                                          <p:stCondLst>
                                            <p:cond delay="0"/>
                                          </p:stCondLst>
                                        </p:cTn>
                                        <p:tgtEl>
                                          <p:spTgt spid="197637"/>
                                        </p:tgtEl>
                                      </p:cBhvr>
                                      <p:to x="80000" y="100000"/>
                                    </p:animScale>
                                    <p:anim by="(#ppt_w*0.10)" calcmode="lin" valueType="num">
                                      <p:cBhvr>
                                        <p:cTn id="87" dur="500" autoRev="1" fill="hold">
                                          <p:stCondLst>
                                            <p:cond delay="0"/>
                                          </p:stCondLst>
                                        </p:cTn>
                                        <p:tgtEl>
                                          <p:spTgt spid="197637"/>
                                        </p:tgtEl>
                                        <p:attrNameLst>
                                          <p:attrName>ppt_x</p:attrName>
                                        </p:attrNameLst>
                                      </p:cBhvr>
                                    </p:anim>
                                    <p:anim by="(-#ppt_w*0.10)" calcmode="lin" valueType="num">
                                      <p:cBhvr>
                                        <p:cTn id="88" dur="500" autoRev="1" fill="hold">
                                          <p:stCondLst>
                                            <p:cond delay="0"/>
                                          </p:stCondLst>
                                        </p:cTn>
                                        <p:tgtEl>
                                          <p:spTgt spid="197637"/>
                                        </p:tgtEl>
                                        <p:attrNameLst>
                                          <p:attrName>ppt_y</p:attrName>
                                        </p:attrNameLst>
                                      </p:cBhvr>
                                    </p:anim>
                                    <p:animRot by="-480000">
                                      <p:cBhvr>
                                        <p:cTn id="89" dur="500" autoRev="1" fill="hold">
                                          <p:stCondLst>
                                            <p:cond delay="0"/>
                                          </p:stCondLst>
                                        </p:cTn>
                                        <p:tgtEl>
                                          <p:spTgt spid="197637"/>
                                        </p:tgtEl>
                                        <p:attrNameLst>
                                          <p:attrName>r</p:attrName>
                                        </p:attrNameLst>
                                      </p:cBhvr>
                                    </p:animRot>
                                  </p:childTnLst>
                                </p:cTn>
                              </p:par>
                            </p:childTnLst>
                          </p:cTn>
                        </p:par>
                        <p:par>
                          <p:cTn id="90" fill="hold" nodeType="afterGroup">
                            <p:stCondLst>
                              <p:cond delay="29000"/>
                            </p:stCondLst>
                            <p:childTnLst>
                              <p:par>
                                <p:cTn id="91" presetID="63" presetClass="path" presetSubtype="0" accel="50000" decel="50000" fill="hold" nodeType="afterEffect">
                                  <p:stCondLst>
                                    <p:cond delay="0"/>
                                  </p:stCondLst>
                                  <p:childTnLst>
                                    <p:animMotion origin="layout" path="M 0.22309 3.7037E-6 L 0.33646 3.7037E-6 " pathEditMode="relative" rAng="0" ptsTypes="AA">
                                      <p:cBhvr>
                                        <p:cTn id="92" dur="1000" fill="hold"/>
                                        <p:tgtEl>
                                          <p:spTgt spid="197660"/>
                                        </p:tgtEl>
                                        <p:attrNameLst>
                                          <p:attrName>ppt_x</p:attrName>
                                          <p:attrName>ppt_y</p:attrName>
                                        </p:attrNameLst>
                                      </p:cBhvr>
                                      <p:rCtr x="5660" y="0"/>
                                    </p:animMotion>
                                  </p:childTnLst>
                                </p:cTn>
                              </p:par>
                              <p:par>
                                <p:cTn id="93" presetID="35" presetClass="path" presetSubtype="0" accel="50000" decel="50000" fill="hold" nodeType="withEffect">
                                  <p:stCondLst>
                                    <p:cond delay="0"/>
                                  </p:stCondLst>
                                  <p:childTnLst>
                                    <p:animMotion origin="layout" path="M -0.22448 3.7037E-6 L -0.33611 3.7037E-6 " pathEditMode="relative" rAng="0" ptsTypes="AA">
                                      <p:cBhvr>
                                        <p:cTn id="94" dur="1000" fill="hold"/>
                                        <p:tgtEl>
                                          <p:spTgt spid="197663"/>
                                        </p:tgtEl>
                                        <p:attrNameLst>
                                          <p:attrName>ppt_x</p:attrName>
                                          <p:attrName>ppt_y</p:attrName>
                                        </p:attrNameLst>
                                      </p:cBhvr>
                                      <p:rCtr x="-5590" y="0"/>
                                    </p:animMotion>
                                  </p:childTnLst>
                                </p:cTn>
                              </p:par>
                            </p:childTnLst>
                          </p:cTn>
                        </p:par>
                        <p:par>
                          <p:cTn id="95" fill="hold" nodeType="afterGroup">
                            <p:stCondLst>
                              <p:cond delay="30000"/>
                            </p:stCondLst>
                            <p:childTnLst>
                              <p:par>
                                <p:cTn id="96" presetID="47" presetClass="exit" presetSubtype="0" fill="hold" grpId="0" nodeType="afterEffect">
                                  <p:stCondLst>
                                    <p:cond delay="0"/>
                                  </p:stCondLst>
                                  <p:childTnLst>
                                    <p:animEffect transition="out" filter="fade">
                                      <p:cBhvr>
                                        <p:cTn id="97" dur="1000"/>
                                        <p:tgtEl>
                                          <p:spTgt spid="197669"/>
                                        </p:tgtEl>
                                      </p:cBhvr>
                                    </p:animEffect>
                                    <p:anim calcmode="lin" valueType="num">
                                      <p:cBhvr>
                                        <p:cTn id="98" dur="1000"/>
                                        <p:tgtEl>
                                          <p:spTgt spid="197669"/>
                                        </p:tgtEl>
                                        <p:attrNameLst>
                                          <p:attrName>ppt_x</p:attrName>
                                        </p:attrNameLst>
                                      </p:cBhvr>
                                      <p:tavLst>
                                        <p:tav tm="0">
                                          <p:val>
                                            <p:strVal val="ppt_x"/>
                                          </p:val>
                                        </p:tav>
                                        <p:tav tm="100000">
                                          <p:val>
                                            <p:strVal val="ppt_x"/>
                                          </p:val>
                                        </p:tav>
                                      </p:tavLst>
                                    </p:anim>
                                    <p:anim calcmode="lin" valueType="num">
                                      <p:cBhvr>
                                        <p:cTn id="99" dur="1000"/>
                                        <p:tgtEl>
                                          <p:spTgt spid="197669"/>
                                        </p:tgtEl>
                                        <p:attrNameLst>
                                          <p:attrName>ppt_y</p:attrName>
                                        </p:attrNameLst>
                                      </p:cBhvr>
                                      <p:tavLst>
                                        <p:tav tm="0">
                                          <p:val>
                                            <p:strVal val="ppt_y"/>
                                          </p:val>
                                        </p:tav>
                                        <p:tav tm="100000">
                                          <p:val>
                                            <p:strVal val="ppt_y-.1"/>
                                          </p:val>
                                        </p:tav>
                                      </p:tavLst>
                                    </p:anim>
                                    <p:set>
                                      <p:cBhvr>
                                        <p:cTn id="100" dur="1" fill="hold">
                                          <p:stCondLst>
                                            <p:cond delay="999"/>
                                          </p:stCondLst>
                                        </p:cTn>
                                        <p:tgtEl>
                                          <p:spTgt spid="1976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animBg="1"/>
      <p:bldP spid="197636" grpId="0" animBg="1"/>
      <p:bldP spid="197636" grpId="1" animBg="1"/>
      <p:bldP spid="197637" grpId="0" animBg="1"/>
      <p:bldP spid="197637" grpId="1" animBg="1"/>
      <p:bldP spid="197637" grpId="2" animBg="1"/>
      <p:bldP spid="197638" grpId="0" animBg="1"/>
      <p:bldP spid="197638" grpId="1" animBg="1"/>
      <p:bldP spid="197638" grpId="2" animBg="1"/>
      <p:bldP spid="197639" grpId="0" animBg="1"/>
      <p:bldP spid="19766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bwMode="auto">
          <a:noFill/>
          <a:ln/>
        </p:spPr>
        <p:txBody>
          <a:bodyPr/>
          <a:lstStyle/>
          <a:p>
            <a:r>
              <a:rPr lang="en-US" dirty="0"/>
              <a:t>Quick Sort: Minh </a:t>
            </a:r>
            <a:r>
              <a:rPr lang="en-US" dirty="0" err="1"/>
              <a:t>họa</a:t>
            </a:r>
            <a:endParaRPr lang="en-US" dirty="0"/>
          </a:p>
        </p:txBody>
      </p:sp>
      <p:sp>
        <p:nvSpPr>
          <p:cNvPr id="2" name="Content Placeholder 1"/>
          <p:cNvSpPr>
            <a:spLocks noGrp="1"/>
          </p:cNvSpPr>
          <p:nvPr>
            <p:ph idx="1"/>
          </p:nvPr>
        </p:nvSpPr>
        <p:spPr/>
        <p:txBody>
          <a:bodyPr/>
          <a:lstStyle/>
          <a:p>
            <a:endParaRPr lang="en-US"/>
          </a:p>
        </p:txBody>
      </p:sp>
      <p:sp>
        <p:nvSpPr>
          <p:cNvPr id="198659" name="Oval 3"/>
          <p:cNvSpPr>
            <a:spLocks noChangeArrowheads="1"/>
          </p:cNvSpPr>
          <p:nvPr/>
        </p:nvSpPr>
        <p:spPr bwMode="auto">
          <a:xfrm>
            <a:off x="2044212" y="2914651"/>
            <a:ext cx="731226" cy="609155"/>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2</a:t>
            </a:r>
          </a:p>
        </p:txBody>
      </p:sp>
      <p:sp>
        <p:nvSpPr>
          <p:cNvPr id="198660" name="Oval 4"/>
          <p:cNvSpPr>
            <a:spLocks noChangeArrowheads="1"/>
          </p:cNvSpPr>
          <p:nvPr/>
        </p:nvSpPr>
        <p:spPr bwMode="auto">
          <a:xfrm>
            <a:off x="3068516" y="2914651"/>
            <a:ext cx="729762" cy="609155"/>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1</a:t>
            </a:r>
          </a:p>
        </p:txBody>
      </p:sp>
      <p:sp>
        <p:nvSpPr>
          <p:cNvPr id="198661" name="Oval 5"/>
          <p:cNvSpPr>
            <a:spLocks noChangeArrowheads="1"/>
          </p:cNvSpPr>
          <p:nvPr/>
        </p:nvSpPr>
        <p:spPr bwMode="auto">
          <a:xfrm>
            <a:off x="4091354" y="2914651"/>
            <a:ext cx="729762" cy="609155"/>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5</a:t>
            </a:r>
          </a:p>
        </p:txBody>
      </p:sp>
      <p:sp>
        <p:nvSpPr>
          <p:cNvPr id="198662" name="Oval 6"/>
          <p:cNvSpPr>
            <a:spLocks noChangeArrowheads="1"/>
          </p:cNvSpPr>
          <p:nvPr/>
        </p:nvSpPr>
        <p:spPr bwMode="auto">
          <a:xfrm>
            <a:off x="5115658" y="2914651"/>
            <a:ext cx="729762" cy="609155"/>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8</a:t>
            </a:r>
          </a:p>
        </p:txBody>
      </p:sp>
      <p:sp>
        <p:nvSpPr>
          <p:cNvPr id="198663" name="Oval 7"/>
          <p:cNvSpPr>
            <a:spLocks noChangeArrowheads="1"/>
          </p:cNvSpPr>
          <p:nvPr/>
        </p:nvSpPr>
        <p:spPr bwMode="auto">
          <a:xfrm>
            <a:off x="6137031" y="2914651"/>
            <a:ext cx="731227" cy="609155"/>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6</a:t>
            </a:r>
          </a:p>
        </p:txBody>
      </p:sp>
      <p:sp>
        <p:nvSpPr>
          <p:cNvPr id="198664" name="Oval 8"/>
          <p:cNvSpPr>
            <a:spLocks noChangeArrowheads="1"/>
          </p:cNvSpPr>
          <p:nvPr/>
        </p:nvSpPr>
        <p:spPr bwMode="auto">
          <a:xfrm>
            <a:off x="7161335" y="2914651"/>
            <a:ext cx="729762" cy="609155"/>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12</a:t>
            </a:r>
          </a:p>
        </p:txBody>
      </p:sp>
      <p:sp>
        <p:nvSpPr>
          <p:cNvPr id="198665" name="Oval 9"/>
          <p:cNvSpPr>
            <a:spLocks noChangeArrowheads="1"/>
          </p:cNvSpPr>
          <p:nvPr/>
        </p:nvSpPr>
        <p:spPr bwMode="auto">
          <a:xfrm>
            <a:off x="8185639" y="2914651"/>
            <a:ext cx="729762" cy="609155"/>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15</a:t>
            </a:r>
          </a:p>
        </p:txBody>
      </p:sp>
      <p:sp>
        <p:nvSpPr>
          <p:cNvPr id="198666" name="Oval 10"/>
          <p:cNvSpPr>
            <a:spLocks noChangeArrowheads="1"/>
          </p:cNvSpPr>
          <p:nvPr/>
        </p:nvSpPr>
        <p:spPr bwMode="auto">
          <a:xfrm>
            <a:off x="1022839" y="2914651"/>
            <a:ext cx="729762" cy="609155"/>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4</a:t>
            </a:r>
          </a:p>
        </p:txBody>
      </p:sp>
      <p:grpSp>
        <p:nvGrpSpPr>
          <p:cNvPr id="198667" name="Group 11"/>
          <p:cNvGrpSpPr>
            <a:grpSpLocks/>
          </p:cNvGrpSpPr>
          <p:nvPr/>
        </p:nvGrpSpPr>
        <p:grpSpPr bwMode="auto">
          <a:xfrm>
            <a:off x="1022839" y="2375390"/>
            <a:ext cx="7892562" cy="609600"/>
            <a:chOff x="644" y="1153"/>
            <a:chExt cx="4972" cy="416"/>
          </a:xfrm>
        </p:grpSpPr>
        <p:sp>
          <p:nvSpPr>
            <p:cNvPr id="198668" name="Oval 12"/>
            <p:cNvSpPr>
              <a:spLocks noChangeArrowheads="1"/>
            </p:cNvSpPr>
            <p:nvPr/>
          </p:nvSpPr>
          <p:spPr bwMode="auto">
            <a:xfrm>
              <a:off x="1288"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2</a:t>
              </a:r>
            </a:p>
          </p:txBody>
        </p:sp>
        <p:sp>
          <p:nvSpPr>
            <p:cNvPr id="198669" name="Oval 13"/>
            <p:cNvSpPr>
              <a:spLocks noChangeArrowheads="1"/>
            </p:cNvSpPr>
            <p:nvPr/>
          </p:nvSpPr>
          <p:spPr bwMode="auto">
            <a:xfrm>
              <a:off x="1933"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3</a:t>
              </a:r>
            </a:p>
          </p:txBody>
        </p:sp>
        <p:sp>
          <p:nvSpPr>
            <p:cNvPr id="198670" name="Oval 14"/>
            <p:cNvSpPr>
              <a:spLocks noChangeArrowheads="1"/>
            </p:cNvSpPr>
            <p:nvPr/>
          </p:nvSpPr>
          <p:spPr bwMode="auto">
            <a:xfrm>
              <a:off x="2577"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4</a:t>
              </a:r>
            </a:p>
          </p:txBody>
        </p:sp>
        <p:sp>
          <p:nvSpPr>
            <p:cNvPr id="198671" name="Oval 15"/>
            <p:cNvSpPr>
              <a:spLocks noChangeArrowheads="1"/>
            </p:cNvSpPr>
            <p:nvPr/>
          </p:nvSpPr>
          <p:spPr bwMode="auto">
            <a:xfrm>
              <a:off x="3222"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5</a:t>
              </a:r>
            </a:p>
          </p:txBody>
        </p:sp>
        <p:sp>
          <p:nvSpPr>
            <p:cNvPr id="198672" name="Oval 16"/>
            <p:cNvSpPr>
              <a:spLocks noChangeArrowheads="1"/>
            </p:cNvSpPr>
            <p:nvPr/>
          </p:nvSpPr>
          <p:spPr bwMode="auto">
            <a:xfrm>
              <a:off x="3866"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6</a:t>
              </a:r>
            </a:p>
          </p:txBody>
        </p:sp>
        <p:sp>
          <p:nvSpPr>
            <p:cNvPr id="198673" name="Oval 17"/>
            <p:cNvSpPr>
              <a:spLocks noChangeArrowheads="1"/>
            </p:cNvSpPr>
            <p:nvPr/>
          </p:nvSpPr>
          <p:spPr bwMode="auto">
            <a:xfrm>
              <a:off x="4511"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7</a:t>
              </a:r>
            </a:p>
          </p:txBody>
        </p:sp>
        <p:sp>
          <p:nvSpPr>
            <p:cNvPr id="198674" name="Oval 18"/>
            <p:cNvSpPr>
              <a:spLocks noChangeArrowheads="1"/>
            </p:cNvSpPr>
            <p:nvPr/>
          </p:nvSpPr>
          <p:spPr bwMode="auto">
            <a:xfrm>
              <a:off x="5156"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8</a:t>
              </a:r>
            </a:p>
          </p:txBody>
        </p:sp>
        <p:sp>
          <p:nvSpPr>
            <p:cNvPr id="198675" name="Oval 19"/>
            <p:cNvSpPr>
              <a:spLocks noChangeArrowheads="1"/>
            </p:cNvSpPr>
            <p:nvPr/>
          </p:nvSpPr>
          <p:spPr bwMode="auto">
            <a:xfrm>
              <a:off x="644"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1</a:t>
              </a:r>
            </a:p>
          </p:txBody>
        </p:sp>
      </p:grpSp>
      <p:sp>
        <p:nvSpPr>
          <p:cNvPr id="198676" name="AutoShape 20"/>
          <p:cNvSpPr>
            <a:spLocks noChangeArrowheads="1"/>
          </p:cNvSpPr>
          <p:nvPr/>
        </p:nvSpPr>
        <p:spPr bwMode="auto">
          <a:xfrm>
            <a:off x="908538" y="3569677"/>
            <a:ext cx="914400" cy="747409"/>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a:latin typeface="VNI-Helve" pitchFamily="2" charset="0"/>
              </a:rPr>
              <a:t>left</a:t>
            </a:r>
          </a:p>
        </p:txBody>
      </p:sp>
      <p:sp>
        <p:nvSpPr>
          <p:cNvPr id="198677" name="AutoShape 21"/>
          <p:cNvSpPr>
            <a:spLocks noChangeArrowheads="1"/>
          </p:cNvSpPr>
          <p:nvPr/>
        </p:nvSpPr>
        <p:spPr bwMode="auto">
          <a:xfrm>
            <a:off x="8084527" y="3541836"/>
            <a:ext cx="914400" cy="747409"/>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a:latin typeface="VNI-Helve" pitchFamily="2" charset="0"/>
              </a:rPr>
              <a:t>right</a:t>
            </a:r>
          </a:p>
        </p:txBody>
      </p:sp>
      <p:grpSp>
        <p:nvGrpSpPr>
          <p:cNvPr id="198678" name="Group 22"/>
          <p:cNvGrpSpPr>
            <a:grpSpLocks/>
          </p:cNvGrpSpPr>
          <p:nvPr/>
        </p:nvGrpSpPr>
        <p:grpSpPr bwMode="auto">
          <a:xfrm>
            <a:off x="5008685" y="1978270"/>
            <a:ext cx="914400" cy="945174"/>
            <a:chOff x="575" y="1170"/>
            <a:chExt cx="576" cy="645"/>
          </a:xfrm>
        </p:grpSpPr>
        <p:sp>
          <p:nvSpPr>
            <p:cNvPr id="198679" name="AutoShape 23"/>
            <p:cNvSpPr>
              <a:spLocks noChangeArrowheads="1"/>
            </p:cNvSpPr>
            <p:nvPr/>
          </p:nvSpPr>
          <p:spPr bwMode="auto">
            <a:xfrm>
              <a:off x="575" y="1305"/>
              <a:ext cx="576" cy="510"/>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a:latin typeface="VNI-Helve" pitchFamily="2" charset="0"/>
                </a:rPr>
                <a:t>i</a:t>
              </a:r>
            </a:p>
          </p:txBody>
        </p:sp>
        <p:sp>
          <p:nvSpPr>
            <p:cNvPr id="198680" name="Line 24"/>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8681" name="Group 25"/>
          <p:cNvGrpSpPr>
            <a:grpSpLocks/>
          </p:cNvGrpSpPr>
          <p:nvPr/>
        </p:nvGrpSpPr>
        <p:grpSpPr bwMode="auto">
          <a:xfrm>
            <a:off x="2973266" y="1976806"/>
            <a:ext cx="914400" cy="946639"/>
            <a:chOff x="5083" y="1169"/>
            <a:chExt cx="576" cy="646"/>
          </a:xfrm>
        </p:grpSpPr>
        <p:sp>
          <p:nvSpPr>
            <p:cNvPr id="198682" name="AutoShape 26"/>
            <p:cNvSpPr>
              <a:spLocks noChangeArrowheads="1"/>
            </p:cNvSpPr>
            <p:nvPr/>
          </p:nvSpPr>
          <p:spPr bwMode="auto">
            <a:xfrm>
              <a:off x="5083" y="1305"/>
              <a:ext cx="576" cy="510"/>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a:latin typeface="VNI-Helve" pitchFamily="2" charset="0"/>
                </a:rPr>
                <a:t>j</a:t>
              </a:r>
            </a:p>
          </p:txBody>
        </p:sp>
        <p:sp>
          <p:nvSpPr>
            <p:cNvPr id="198683" name="Line 27"/>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8684" name="Text Box 28"/>
          <p:cNvSpPr txBox="1">
            <a:spLocks noChangeArrowheads="1"/>
          </p:cNvSpPr>
          <p:nvPr/>
        </p:nvSpPr>
        <p:spPr bwMode="auto">
          <a:xfrm>
            <a:off x="6934200" y="5300297"/>
            <a:ext cx="11268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atin typeface="VNI-Helve" pitchFamily="2" charset="0"/>
            </a:endParaRPr>
          </a:p>
        </p:txBody>
      </p:sp>
      <p:sp>
        <p:nvSpPr>
          <p:cNvPr id="3" name="Footer Placeholder 2"/>
          <p:cNvSpPr>
            <a:spLocks noGrp="1"/>
          </p:cNvSpPr>
          <p:nvPr>
            <p:ph type="ftr" sz="quarter" idx="11"/>
          </p:nvPr>
        </p:nvSpPr>
        <p:spPr/>
        <p:txBody>
          <a:bodyPr/>
          <a:lstStyle/>
          <a:p>
            <a:pPr>
              <a:defRPr/>
            </a:pPr>
            <a:r>
              <a:rPr lang="en-US"/>
              <a:t>DSA</a:t>
            </a:r>
            <a:endParaRPr lang="en-US" dirty="0"/>
          </a:p>
        </p:txBody>
      </p:sp>
      <p:sp>
        <p:nvSpPr>
          <p:cNvPr id="4" name="Slide Number Placeholder 3"/>
          <p:cNvSpPr>
            <a:spLocks noGrp="1"/>
          </p:cNvSpPr>
          <p:nvPr>
            <p:ph type="sldNum" sz="quarter" idx="12"/>
          </p:nvPr>
        </p:nvSpPr>
        <p:spPr/>
        <p:txBody>
          <a:bodyPr/>
          <a:lstStyle/>
          <a:p>
            <a:pPr>
              <a:defRPr/>
            </a:pPr>
            <a:fld id="{9341A368-4C28-4393-9F29-3C50F2E74AB6}" type="slidenum">
              <a:rPr lang="en-US" smtClean="0"/>
              <a:pPr>
                <a:defRPr/>
              </a:pPr>
              <a:t>14</a:t>
            </a:fld>
            <a:endParaRPr lang="en-US" dirty="0"/>
          </a:p>
        </p:txBody>
      </p:sp>
    </p:spTree>
    <p:extLst>
      <p:ext uri="{BB962C8B-B14F-4D97-AF65-F5344CB8AC3E}">
        <p14:creationId xmlns:p14="http://schemas.microsoft.com/office/powerpoint/2010/main" val="132080254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9682" name="Group 2"/>
          <p:cNvGrpSpPr>
            <a:grpSpLocks/>
          </p:cNvGrpSpPr>
          <p:nvPr/>
        </p:nvGrpSpPr>
        <p:grpSpPr bwMode="auto">
          <a:xfrm>
            <a:off x="6035653" y="1660281"/>
            <a:ext cx="1477374" cy="609599"/>
            <a:chOff x="1566" y="837"/>
            <a:chExt cx="931" cy="416"/>
          </a:xfrm>
        </p:grpSpPr>
        <p:sp>
          <p:nvSpPr>
            <p:cNvPr id="199683" name="Oval 3"/>
            <p:cNvSpPr>
              <a:spLocks noChangeArrowheads="1"/>
            </p:cNvSpPr>
            <p:nvPr/>
          </p:nvSpPr>
          <p:spPr bwMode="auto">
            <a:xfrm>
              <a:off x="2037" y="837"/>
              <a:ext cx="460" cy="416"/>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6</a:t>
              </a:r>
            </a:p>
          </p:txBody>
        </p:sp>
        <p:sp>
          <p:nvSpPr>
            <p:cNvPr id="199684" name="Text Box 4"/>
            <p:cNvSpPr txBox="1">
              <a:spLocks noChangeArrowheads="1"/>
            </p:cNvSpPr>
            <p:nvPr/>
          </p:nvSpPr>
          <p:spPr bwMode="auto">
            <a:xfrm>
              <a:off x="1566" y="887"/>
              <a:ext cx="709"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sz="2215" dirty="0">
                  <a:latin typeface="VNI-Helve" pitchFamily="2" charset="0"/>
                </a:rPr>
                <a:t>pivot</a:t>
              </a:r>
            </a:p>
          </p:txBody>
        </p:sp>
      </p:grpSp>
      <p:sp>
        <p:nvSpPr>
          <p:cNvPr id="199685" name="Rectangle 5"/>
          <p:cNvSpPr>
            <a:spLocks noGrp="1" noChangeArrowheads="1"/>
          </p:cNvSpPr>
          <p:nvPr>
            <p:ph type="title"/>
          </p:nvPr>
        </p:nvSpPr>
        <p:spPr bwMode="auto">
          <a:noFill/>
          <a:ln/>
        </p:spPr>
        <p:txBody>
          <a:bodyPr/>
          <a:lstStyle/>
          <a:p>
            <a:r>
              <a:rPr lang="en-US" dirty="0"/>
              <a:t>Quick Sort: Minh </a:t>
            </a:r>
            <a:r>
              <a:rPr lang="en-US" dirty="0" err="1"/>
              <a:t>họa</a:t>
            </a:r>
            <a:endParaRPr lang="en-US" dirty="0"/>
          </a:p>
        </p:txBody>
      </p:sp>
      <p:sp>
        <p:nvSpPr>
          <p:cNvPr id="2" name="Content Placeholder 1"/>
          <p:cNvSpPr>
            <a:spLocks noGrp="1"/>
          </p:cNvSpPr>
          <p:nvPr>
            <p:ph idx="1"/>
          </p:nvPr>
        </p:nvSpPr>
        <p:spPr/>
        <p:txBody>
          <a:bodyPr/>
          <a:lstStyle/>
          <a:p>
            <a:pPr lvl="2"/>
            <a:endParaRPr lang="en-US" dirty="0"/>
          </a:p>
        </p:txBody>
      </p:sp>
      <p:sp>
        <p:nvSpPr>
          <p:cNvPr id="199686" name="Oval 6"/>
          <p:cNvSpPr>
            <a:spLocks noChangeArrowheads="1"/>
          </p:cNvSpPr>
          <p:nvPr/>
        </p:nvSpPr>
        <p:spPr bwMode="auto">
          <a:xfrm>
            <a:off x="2044212" y="2914651"/>
            <a:ext cx="731226" cy="609155"/>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dirty="0">
                <a:latin typeface="VNI-Helve" pitchFamily="2" charset="0"/>
              </a:rPr>
              <a:t>2</a:t>
            </a:r>
          </a:p>
        </p:txBody>
      </p:sp>
      <p:sp>
        <p:nvSpPr>
          <p:cNvPr id="199687" name="Oval 7"/>
          <p:cNvSpPr>
            <a:spLocks noChangeArrowheads="1"/>
          </p:cNvSpPr>
          <p:nvPr/>
        </p:nvSpPr>
        <p:spPr bwMode="auto">
          <a:xfrm>
            <a:off x="3068516" y="2914651"/>
            <a:ext cx="729762" cy="609155"/>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4</a:t>
            </a:r>
          </a:p>
        </p:txBody>
      </p:sp>
      <p:sp>
        <p:nvSpPr>
          <p:cNvPr id="199688" name="Oval 8"/>
          <p:cNvSpPr>
            <a:spLocks noChangeArrowheads="1"/>
          </p:cNvSpPr>
          <p:nvPr/>
        </p:nvSpPr>
        <p:spPr bwMode="auto">
          <a:xfrm>
            <a:off x="4091354" y="2914651"/>
            <a:ext cx="729762" cy="609155"/>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5</a:t>
            </a:r>
          </a:p>
        </p:txBody>
      </p:sp>
      <p:sp>
        <p:nvSpPr>
          <p:cNvPr id="199689" name="Oval 9"/>
          <p:cNvSpPr>
            <a:spLocks noChangeArrowheads="1"/>
          </p:cNvSpPr>
          <p:nvPr/>
        </p:nvSpPr>
        <p:spPr bwMode="auto">
          <a:xfrm>
            <a:off x="5115658" y="2914651"/>
            <a:ext cx="729762" cy="609155"/>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8</a:t>
            </a:r>
          </a:p>
        </p:txBody>
      </p:sp>
      <p:sp>
        <p:nvSpPr>
          <p:cNvPr id="199690" name="Oval 10"/>
          <p:cNvSpPr>
            <a:spLocks noChangeArrowheads="1"/>
          </p:cNvSpPr>
          <p:nvPr/>
        </p:nvSpPr>
        <p:spPr bwMode="auto">
          <a:xfrm>
            <a:off x="6137031" y="2914651"/>
            <a:ext cx="731227" cy="609155"/>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6</a:t>
            </a:r>
          </a:p>
        </p:txBody>
      </p:sp>
      <p:sp>
        <p:nvSpPr>
          <p:cNvPr id="199691" name="Oval 11"/>
          <p:cNvSpPr>
            <a:spLocks noChangeArrowheads="1"/>
          </p:cNvSpPr>
          <p:nvPr/>
        </p:nvSpPr>
        <p:spPr bwMode="auto">
          <a:xfrm>
            <a:off x="7161335" y="2914651"/>
            <a:ext cx="729762" cy="609155"/>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12</a:t>
            </a:r>
          </a:p>
        </p:txBody>
      </p:sp>
      <p:sp>
        <p:nvSpPr>
          <p:cNvPr id="199692" name="Oval 12"/>
          <p:cNvSpPr>
            <a:spLocks noChangeArrowheads="1"/>
          </p:cNvSpPr>
          <p:nvPr/>
        </p:nvSpPr>
        <p:spPr bwMode="auto">
          <a:xfrm>
            <a:off x="8185639" y="2914651"/>
            <a:ext cx="729762" cy="609155"/>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15</a:t>
            </a:r>
          </a:p>
        </p:txBody>
      </p:sp>
      <p:sp>
        <p:nvSpPr>
          <p:cNvPr id="199693" name="Oval 13"/>
          <p:cNvSpPr>
            <a:spLocks noChangeArrowheads="1"/>
          </p:cNvSpPr>
          <p:nvPr/>
        </p:nvSpPr>
        <p:spPr bwMode="auto">
          <a:xfrm>
            <a:off x="1022839" y="2914651"/>
            <a:ext cx="729762" cy="609155"/>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1</a:t>
            </a:r>
          </a:p>
        </p:txBody>
      </p:sp>
      <p:grpSp>
        <p:nvGrpSpPr>
          <p:cNvPr id="199694" name="Group 14"/>
          <p:cNvGrpSpPr>
            <a:grpSpLocks/>
          </p:cNvGrpSpPr>
          <p:nvPr/>
        </p:nvGrpSpPr>
        <p:grpSpPr bwMode="auto">
          <a:xfrm>
            <a:off x="1022839" y="2375390"/>
            <a:ext cx="7892562" cy="609600"/>
            <a:chOff x="644" y="1153"/>
            <a:chExt cx="4972" cy="416"/>
          </a:xfrm>
        </p:grpSpPr>
        <p:sp>
          <p:nvSpPr>
            <p:cNvPr id="199695" name="Oval 15"/>
            <p:cNvSpPr>
              <a:spLocks noChangeArrowheads="1"/>
            </p:cNvSpPr>
            <p:nvPr/>
          </p:nvSpPr>
          <p:spPr bwMode="auto">
            <a:xfrm>
              <a:off x="1288"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2</a:t>
              </a:r>
            </a:p>
          </p:txBody>
        </p:sp>
        <p:sp>
          <p:nvSpPr>
            <p:cNvPr id="199696" name="Oval 16"/>
            <p:cNvSpPr>
              <a:spLocks noChangeArrowheads="1"/>
            </p:cNvSpPr>
            <p:nvPr/>
          </p:nvSpPr>
          <p:spPr bwMode="auto">
            <a:xfrm>
              <a:off x="1933"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3</a:t>
              </a:r>
            </a:p>
          </p:txBody>
        </p:sp>
        <p:sp>
          <p:nvSpPr>
            <p:cNvPr id="199697" name="Oval 17"/>
            <p:cNvSpPr>
              <a:spLocks noChangeArrowheads="1"/>
            </p:cNvSpPr>
            <p:nvPr/>
          </p:nvSpPr>
          <p:spPr bwMode="auto">
            <a:xfrm>
              <a:off x="2577"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4</a:t>
              </a:r>
            </a:p>
          </p:txBody>
        </p:sp>
        <p:sp>
          <p:nvSpPr>
            <p:cNvPr id="199698" name="Oval 18"/>
            <p:cNvSpPr>
              <a:spLocks noChangeArrowheads="1"/>
            </p:cNvSpPr>
            <p:nvPr/>
          </p:nvSpPr>
          <p:spPr bwMode="auto">
            <a:xfrm>
              <a:off x="3222"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5</a:t>
              </a:r>
            </a:p>
          </p:txBody>
        </p:sp>
        <p:sp>
          <p:nvSpPr>
            <p:cNvPr id="199699" name="Oval 19"/>
            <p:cNvSpPr>
              <a:spLocks noChangeArrowheads="1"/>
            </p:cNvSpPr>
            <p:nvPr/>
          </p:nvSpPr>
          <p:spPr bwMode="auto">
            <a:xfrm>
              <a:off x="3866"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6</a:t>
              </a:r>
            </a:p>
          </p:txBody>
        </p:sp>
        <p:sp>
          <p:nvSpPr>
            <p:cNvPr id="199700" name="Oval 20"/>
            <p:cNvSpPr>
              <a:spLocks noChangeArrowheads="1"/>
            </p:cNvSpPr>
            <p:nvPr/>
          </p:nvSpPr>
          <p:spPr bwMode="auto">
            <a:xfrm>
              <a:off x="4511"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7</a:t>
              </a:r>
            </a:p>
          </p:txBody>
        </p:sp>
        <p:sp>
          <p:nvSpPr>
            <p:cNvPr id="199701" name="Oval 21"/>
            <p:cNvSpPr>
              <a:spLocks noChangeArrowheads="1"/>
            </p:cNvSpPr>
            <p:nvPr/>
          </p:nvSpPr>
          <p:spPr bwMode="auto">
            <a:xfrm>
              <a:off x="5156"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8</a:t>
              </a:r>
            </a:p>
          </p:txBody>
        </p:sp>
        <p:sp>
          <p:nvSpPr>
            <p:cNvPr id="199702" name="Oval 22"/>
            <p:cNvSpPr>
              <a:spLocks noChangeArrowheads="1"/>
            </p:cNvSpPr>
            <p:nvPr/>
          </p:nvSpPr>
          <p:spPr bwMode="auto">
            <a:xfrm>
              <a:off x="644"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1</a:t>
              </a:r>
            </a:p>
          </p:txBody>
        </p:sp>
      </p:grpSp>
      <p:sp>
        <p:nvSpPr>
          <p:cNvPr id="199703" name="AutoShape 23"/>
          <p:cNvSpPr>
            <a:spLocks noChangeArrowheads="1"/>
          </p:cNvSpPr>
          <p:nvPr/>
        </p:nvSpPr>
        <p:spPr bwMode="auto">
          <a:xfrm>
            <a:off x="5004289" y="3569677"/>
            <a:ext cx="914400" cy="747409"/>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a:latin typeface="VNI-Helve" pitchFamily="2" charset="0"/>
              </a:rPr>
              <a:t>left</a:t>
            </a:r>
          </a:p>
        </p:txBody>
      </p:sp>
      <p:sp>
        <p:nvSpPr>
          <p:cNvPr id="199704" name="AutoShape 24"/>
          <p:cNvSpPr>
            <a:spLocks noChangeArrowheads="1"/>
          </p:cNvSpPr>
          <p:nvPr/>
        </p:nvSpPr>
        <p:spPr bwMode="auto">
          <a:xfrm>
            <a:off x="8084527" y="3541836"/>
            <a:ext cx="914400" cy="747409"/>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a:latin typeface="VNI-Helve" pitchFamily="2" charset="0"/>
              </a:rPr>
              <a:t>right</a:t>
            </a:r>
          </a:p>
        </p:txBody>
      </p:sp>
      <p:grpSp>
        <p:nvGrpSpPr>
          <p:cNvPr id="199705" name="Group 25"/>
          <p:cNvGrpSpPr>
            <a:grpSpLocks/>
          </p:cNvGrpSpPr>
          <p:nvPr/>
        </p:nvGrpSpPr>
        <p:grpSpPr bwMode="auto">
          <a:xfrm>
            <a:off x="5008685" y="1978270"/>
            <a:ext cx="914400" cy="945174"/>
            <a:chOff x="575" y="1170"/>
            <a:chExt cx="576" cy="645"/>
          </a:xfrm>
        </p:grpSpPr>
        <p:sp>
          <p:nvSpPr>
            <p:cNvPr id="199706" name="AutoShape 26"/>
            <p:cNvSpPr>
              <a:spLocks noChangeArrowheads="1"/>
            </p:cNvSpPr>
            <p:nvPr/>
          </p:nvSpPr>
          <p:spPr bwMode="auto">
            <a:xfrm>
              <a:off x="575" y="1305"/>
              <a:ext cx="576" cy="510"/>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a:latin typeface="VNI-Helve" pitchFamily="2" charset="0"/>
                </a:rPr>
                <a:t>i</a:t>
              </a:r>
            </a:p>
          </p:txBody>
        </p:sp>
        <p:sp>
          <p:nvSpPr>
            <p:cNvPr id="199707" name="Line 27"/>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99708" name="Group 28"/>
          <p:cNvGrpSpPr>
            <a:grpSpLocks/>
          </p:cNvGrpSpPr>
          <p:nvPr/>
        </p:nvGrpSpPr>
        <p:grpSpPr bwMode="auto">
          <a:xfrm>
            <a:off x="8069874" y="1976806"/>
            <a:ext cx="914400" cy="946639"/>
            <a:chOff x="5083" y="1169"/>
            <a:chExt cx="576" cy="646"/>
          </a:xfrm>
        </p:grpSpPr>
        <p:sp>
          <p:nvSpPr>
            <p:cNvPr id="199709" name="AutoShape 29"/>
            <p:cNvSpPr>
              <a:spLocks noChangeArrowheads="1"/>
            </p:cNvSpPr>
            <p:nvPr/>
          </p:nvSpPr>
          <p:spPr bwMode="auto">
            <a:xfrm>
              <a:off x="5083" y="1305"/>
              <a:ext cx="576" cy="510"/>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a:latin typeface="VNI-Helve" pitchFamily="2" charset="0"/>
                </a:rPr>
                <a:t>j</a:t>
              </a:r>
            </a:p>
          </p:txBody>
        </p:sp>
        <p:sp>
          <p:nvSpPr>
            <p:cNvPr id="199710" name="Line 30"/>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99711" name="Text Box 31"/>
          <p:cNvSpPr txBox="1">
            <a:spLocks noChangeArrowheads="1"/>
          </p:cNvSpPr>
          <p:nvPr/>
        </p:nvSpPr>
        <p:spPr bwMode="auto">
          <a:xfrm>
            <a:off x="6934200" y="5300297"/>
            <a:ext cx="11268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atin typeface="VNI-Helve" pitchFamily="2" charset="0"/>
            </a:endParaRPr>
          </a:p>
        </p:txBody>
      </p:sp>
      <p:grpSp>
        <p:nvGrpSpPr>
          <p:cNvPr id="199712" name="Group 32"/>
          <p:cNvGrpSpPr>
            <a:grpSpLocks/>
          </p:cNvGrpSpPr>
          <p:nvPr/>
        </p:nvGrpSpPr>
        <p:grpSpPr bwMode="auto">
          <a:xfrm>
            <a:off x="3579968" y="4447444"/>
            <a:ext cx="2712427" cy="1138604"/>
            <a:chOff x="949" y="2788"/>
            <a:chExt cx="1709" cy="777"/>
          </a:xfrm>
        </p:grpSpPr>
        <p:sp>
          <p:nvSpPr>
            <p:cNvPr id="199713" name="AutoShape 33"/>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lstStyle/>
            <a:p>
              <a:pPr algn="ctr" eaLnBrk="0" hangingPunct="0">
                <a:spcBef>
                  <a:spcPct val="50000"/>
                </a:spcBef>
              </a:pPr>
              <a:r>
                <a:rPr lang="en-US" sz="2400" b="1">
                  <a:solidFill>
                    <a:schemeClr val="bg1"/>
                  </a:solidFill>
                  <a:latin typeface="VNI-Helve" pitchFamily="2" charset="0"/>
                </a:rPr>
                <a:t>STOP </a:t>
              </a:r>
            </a:p>
          </p:txBody>
        </p:sp>
        <p:sp>
          <p:nvSpPr>
            <p:cNvPr id="199714" name="Text Box 34"/>
            <p:cNvSpPr txBox="1">
              <a:spLocks noChangeArrowheads="1"/>
            </p:cNvSpPr>
            <p:nvPr/>
          </p:nvSpPr>
          <p:spPr bwMode="auto">
            <a:xfrm>
              <a:off x="949" y="3269"/>
              <a:ext cx="1709"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215" dirty="0" err="1"/>
                <a:t>Không</a:t>
              </a:r>
              <a:r>
                <a:rPr lang="en-US" sz="2215" dirty="0"/>
                <a:t> </a:t>
              </a:r>
              <a:r>
                <a:rPr lang="en-US" sz="2215" dirty="0" err="1"/>
                <a:t>nhỏ</a:t>
              </a:r>
              <a:r>
                <a:rPr lang="en-US" sz="2215" dirty="0"/>
                <a:t> </a:t>
              </a:r>
              <a:r>
                <a:rPr lang="en-US" sz="2215" dirty="0" err="1"/>
                <a:t>hơn</a:t>
              </a:r>
              <a:r>
                <a:rPr lang="en-US" sz="2215" dirty="0"/>
                <a:t> pivot</a:t>
              </a:r>
            </a:p>
          </p:txBody>
        </p:sp>
      </p:grpSp>
      <p:grpSp>
        <p:nvGrpSpPr>
          <p:cNvPr id="199715" name="Group 35"/>
          <p:cNvGrpSpPr>
            <a:grpSpLocks/>
          </p:cNvGrpSpPr>
          <p:nvPr/>
        </p:nvGrpSpPr>
        <p:grpSpPr bwMode="auto">
          <a:xfrm>
            <a:off x="6292362" y="4456238"/>
            <a:ext cx="2713892" cy="1118089"/>
            <a:chOff x="1382" y="2788"/>
            <a:chExt cx="1709" cy="763"/>
          </a:xfrm>
        </p:grpSpPr>
        <p:sp>
          <p:nvSpPr>
            <p:cNvPr id="199716" name="AutoShape 36"/>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lstStyle/>
            <a:p>
              <a:pPr algn="ctr" eaLnBrk="0" hangingPunct="0">
                <a:spcBef>
                  <a:spcPct val="50000"/>
                </a:spcBef>
              </a:pPr>
              <a:r>
                <a:rPr lang="en-US" sz="2400" b="1">
                  <a:solidFill>
                    <a:schemeClr val="bg1"/>
                  </a:solidFill>
                  <a:latin typeface="VNI-Helve" pitchFamily="2" charset="0"/>
                </a:rPr>
                <a:t>STOP </a:t>
              </a:r>
            </a:p>
          </p:txBody>
        </p:sp>
        <p:sp>
          <p:nvSpPr>
            <p:cNvPr id="199717" name="Text Box 37"/>
            <p:cNvSpPr txBox="1">
              <a:spLocks noChangeArrowheads="1"/>
            </p:cNvSpPr>
            <p:nvPr/>
          </p:nvSpPr>
          <p:spPr bwMode="auto">
            <a:xfrm>
              <a:off x="1382" y="3255"/>
              <a:ext cx="1709"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sz="2215" dirty="0" err="1"/>
                <a:t>Không</a:t>
              </a:r>
              <a:r>
                <a:rPr lang="en-US" sz="2215" dirty="0"/>
                <a:t> </a:t>
              </a:r>
              <a:r>
                <a:rPr lang="en-US" sz="2215" dirty="0" err="1"/>
                <a:t>lớn</a:t>
              </a:r>
              <a:r>
                <a:rPr lang="en-US" sz="2215" dirty="0"/>
                <a:t> </a:t>
              </a:r>
              <a:r>
                <a:rPr lang="en-US" sz="2215" dirty="0" err="1"/>
                <a:t>hơn</a:t>
              </a:r>
              <a:r>
                <a:rPr lang="en-US" sz="2215" dirty="0"/>
                <a:t> pivot</a:t>
              </a:r>
            </a:p>
          </p:txBody>
        </p:sp>
      </p:grpSp>
      <p:sp>
        <p:nvSpPr>
          <p:cNvPr id="199718" name="Text Box 38"/>
          <p:cNvSpPr txBox="1">
            <a:spLocks noChangeArrowheads="1"/>
          </p:cNvSpPr>
          <p:nvPr/>
        </p:nvSpPr>
        <p:spPr bwMode="auto">
          <a:xfrm>
            <a:off x="1022839" y="4396154"/>
            <a:ext cx="2326993" cy="430887"/>
          </a:xfrm>
          <a:prstGeom prst="rect">
            <a:avLst/>
          </a:prstGeom>
          <a:solidFill>
            <a:schemeClr val="bg1">
              <a:lumMod val="75000"/>
            </a:schemeClr>
          </a:solidFill>
          <a:ln>
            <a:noFill/>
          </a:ln>
          <a:effectLst/>
        </p:spPr>
        <p:txBody>
          <a:bodyPr wrap="square">
            <a:spAutoFit/>
          </a:bodyPr>
          <a:lstStyle/>
          <a:p>
            <a:pPr algn="ctr"/>
            <a:r>
              <a:rPr lang="en-US" sz="2200" b="1" dirty="0" err="1"/>
              <a:t>Sắp</a:t>
            </a:r>
            <a:r>
              <a:rPr lang="en-US" sz="2200" b="1" dirty="0"/>
              <a:t> </a:t>
            </a:r>
            <a:r>
              <a:rPr lang="en-US" sz="2200" b="1" dirty="0" err="1"/>
              <a:t>xếp</a:t>
            </a:r>
            <a:r>
              <a:rPr lang="en-US" sz="2200" b="1" dirty="0"/>
              <a:t> </a:t>
            </a:r>
            <a:r>
              <a:rPr lang="en-US" sz="2200" b="1" dirty="0" err="1"/>
              <a:t>đoạn</a:t>
            </a:r>
            <a:r>
              <a:rPr lang="en-US" sz="2200" b="1" dirty="0"/>
              <a:t> 3</a:t>
            </a:r>
          </a:p>
        </p:txBody>
      </p:sp>
      <p:sp>
        <p:nvSpPr>
          <p:cNvPr id="199719" name="Text Box 39"/>
          <p:cNvSpPr txBox="1">
            <a:spLocks noChangeArrowheads="1"/>
          </p:cNvSpPr>
          <p:nvPr/>
        </p:nvSpPr>
        <p:spPr bwMode="auto">
          <a:xfrm>
            <a:off x="5577254" y="983274"/>
            <a:ext cx="3125666" cy="484748"/>
          </a:xfrm>
          <a:prstGeom prst="rect">
            <a:avLst/>
          </a:prstGeom>
          <a:solidFill>
            <a:schemeClr val="bg1">
              <a:lumMod val="75000"/>
            </a:schemeClr>
          </a:solidFill>
          <a:ln>
            <a:noFill/>
          </a:ln>
          <a:effectLst/>
        </p:spPr>
        <p:txBody>
          <a:bodyPr>
            <a:spAutoFit/>
          </a:bodyPr>
          <a:lstStyle/>
          <a:p>
            <a:pPr algn="ctr">
              <a:spcBef>
                <a:spcPct val="50000"/>
              </a:spcBef>
            </a:pPr>
            <a:r>
              <a:rPr lang="en-US" sz="2550" b="1" dirty="0" err="1">
                <a:solidFill>
                  <a:srgbClr val="0070C0"/>
                </a:solidFill>
                <a:latin typeface="Times New Roman" panose="02020603050405020304" pitchFamily="18" charset="0"/>
                <a:cs typeface="Times New Roman" panose="02020603050405020304" pitchFamily="18" charset="0"/>
              </a:rPr>
              <a:t>Phân</a:t>
            </a:r>
            <a:r>
              <a:rPr lang="en-US" sz="2550" b="1" dirty="0">
                <a:solidFill>
                  <a:srgbClr val="0070C0"/>
                </a:solidFill>
                <a:latin typeface="Times New Roman" panose="02020603050405020304" pitchFamily="18" charset="0"/>
                <a:cs typeface="Times New Roman" panose="02020603050405020304" pitchFamily="18" charset="0"/>
              </a:rPr>
              <a:t> </a:t>
            </a:r>
            <a:r>
              <a:rPr lang="en-US" sz="2550" b="1" dirty="0" err="1">
                <a:solidFill>
                  <a:srgbClr val="0070C0"/>
                </a:solidFill>
                <a:latin typeface="Times New Roman" panose="02020603050405020304" pitchFamily="18" charset="0"/>
                <a:cs typeface="Times New Roman" panose="02020603050405020304" pitchFamily="18" charset="0"/>
              </a:rPr>
              <a:t>hoạch</a:t>
            </a:r>
            <a:r>
              <a:rPr lang="en-US" sz="2550" b="1" dirty="0">
                <a:solidFill>
                  <a:srgbClr val="0070C0"/>
                </a:solidFill>
                <a:latin typeface="Times New Roman" panose="02020603050405020304" pitchFamily="18" charset="0"/>
                <a:cs typeface="Times New Roman" panose="02020603050405020304" pitchFamily="18" charset="0"/>
              </a:rPr>
              <a:t> </a:t>
            </a:r>
            <a:r>
              <a:rPr lang="en-US" sz="2550" b="1" dirty="0" err="1">
                <a:solidFill>
                  <a:srgbClr val="0070C0"/>
                </a:solidFill>
                <a:latin typeface="Times New Roman" panose="02020603050405020304" pitchFamily="18" charset="0"/>
                <a:cs typeface="Times New Roman" panose="02020603050405020304" pitchFamily="18" charset="0"/>
              </a:rPr>
              <a:t>dãy</a:t>
            </a:r>
            <a:endParaRPr lang="en-US" sz="2550" b="1" dirty="0">
              <a:solidFill>
                <a:srgbClr val="0070C0"/>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pPr>
              <a:defRPr/>
            </a:pPr>
            <a:r>
              <a:rPr lang="en-US"/>
              <a:t>DSA</a:t>
            </a:r>
            <a:endParaRPr lang="en-US" dirty="0"/>
          </a:p>
        </p:txBody>
      </p:sp>
      <p:sp>
        <p:nvSpPr>
          <p:cNvPr id="4" name="Slide Number Placeholder 3"/>
          <p:cNvSpPr>
            <a:spLocks noGrp="1"/>
          </p:cNvSpPr>
          <p:nvPr>
            <p:ph type="sldNum" sz="quarter" idx="12"/>
          </p:nvPr>
        </p:nvSpPr>
        <p:spPr/>
        <p:txBody>
          <a:bodyPr/>
          <a:lstStyle/>
          <a:p>
            <a:pPr>
              <a:defRPr/>
            </a:pPr>
            <a:fld id="{9341A368-4C28-4393-9F29-3C50F2E74AB6}" type="slidenum">
              <a:rPr lang="en-US" smtClean="0"/>
              <a:pPr>
                <a:defRPr/>
              </a:pPr>
              <a:t>15</a:t>
            </a:fld>
            <a:endParaRPr lang="en-US" dirty="0"/>
          </a:p>
        </p:txBody>
      </p:sp>
    </p:spTree>
    <p:extLst>
      <p:ext uri="{BB962C8B-B14F-4D97-AF65-F5344CB8AC3E}">
        <p14:creationId xmlns:p14="http://schemas.microsoft.com/office/powerpoint/2010/main" val="2592710285"/>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718"/>
                                        </p:tgtEl>
                                        <p:attrNameLst>
                                          <p:attrName>style.visibility</p:attrName>
                                        </p:attrNameLst>
                                      </p:cBhvr>
                                      <p:to>
                                        <p:strVal val="visible"/>
                                      </p:to>
                                    </p:set>
                                    <p:anim calcmode="lin" valueType="num">
                                      <p:cBhvr additive="base">
                                        <p:cTn id="7" dur="1000" fill="hold"/>
                                        <p:tgtEl>
                                          <p:spTgt spid="199718"/>
                                        </p:tgtEl>
                                        <p:attrNameLst>
                                          <p:attrName>ppt_x</p:attrName>
                                        </p:attrNameLst>
                                      </p:cBhvr>
                                      <p:tavLst>
                                        <p:tav tm="0">
                                          <p:val>
                                            <p:strVal val="0-#ppt_w/2"/>
                                          </p:val>
                                        </p:tav>
                                        <p:tav tm="100000">
                                          <p:val>
                                            <p:strVal val="#ppt_x"/>
                                          </p:val>
                                        </p:tav>
                                      </p:tavLst>
                                    </p:anim>
                                    <p:anim calcmode="lin" valueType="num">
                                      <p:cBhvr additive="base">
                                        <p:cTn id="8" dur="1000" fill="hold"/>
                                        <p:tgtEl>
                                          <p:spTgt spid="1997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99719"/>
                                        </p:tgtEl>
                                        <p:attrNameLst>
                                          <p:attrName>style.visibility</p:attrName>
                                        </p:attrNameLst>
                                      </p:cBhvr>
                                      <p:to>
                                        <p:strVal val="visible"/>
                                      </p:to>
                                    </p:set>
                                    <p:anim calcmode="lin" valueType="num">
                                      <p:cBhvr additive="base">
                                        <p:cTn id="13" dur="1000" fill="hold"/>
                                        <p:tgtEl>
                                          <p:spTgt spid="199719"/>
                                        </p:tgtEl>
                                        <p:attrNameLst>
                                          <p:attrName>ppt_x</p:attrName>
                                        </p:attrNameLst>
                                      </p:cBhvr>
                                      <p:tavLst>
                                        <p:tav tm="0">
                                          <p:val>
                                            <p:strVal val="#ppt_x"/>
                                          </p:val>
                                        </p:tav>
                                        <p:tav tm="100000">
                                          <p:val>
                                            <p:strVal val="#ppt_x"/>
                                          </p:val>
                                        </p:tav>
                                      </p:tavLst>
                                    </p:anim>
                                    <p:anim calcmode="lin" valueType="num">
                                      <p:cBhvr additive="base">
                                        <p:cTn id="14" dur="1000" fill="hold"/>
                                        <p:tgtEl>
                                          <p:spTgt spid="199719"/>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199703"/>
                                        </p:tgtEl>
                                        <p:attrNameLst>
                                          <p:attrName>style.visibility</p:attrName>
                                        </p:attrNameLst>
                                      </p:cBhvr>
                                      <p:to>
                                        <p:strVal val="visible"/>
                                      </p:to>
                                    </p:set>
                                    <p:animEffect transition="in" filter="blinds(horizontal)">
                                      <p:cBhvr>
                                        <p:cTn id="18" dur="1000"/>
                                        <p:tgtEl>
                                          <p:spTgt spid="19970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99704"/>
                                        </p:tgtEl>
                                        <p:attrNameLst>
                                          <p:attrName>style.visibility</p:attrName>
                                        </p:attrNameLst>
                                      </p:cBhvr>
                                      <p:to>
                                        <p:strVal val="visible"/>
                                      </p:to>
                                    </p:set>
                                    <p:animEffect transition="in" filter="blinds(horizontal)">
                                      <p:cBhvr>
                                        <p:cTn id="21" dur="1000"/>
                                        <p:tgtEl>
                                          <p:spTgt spid="199704"/>
                                        </p:tgtEl>
                                      </p:cBhvr>
                                    </p:animEffect>
                                  </p:childTnLst>
                                </p:cTn>
                              </p:par>
                            </p:childTnLst>
                          </p:cTn>
                        </p:par>
                        <p:par>
                          <p:cTn id="22" fill="hold" nodeType="afterGroup">
                            <p:stCondLst>
                              <p:cond delay="2000"/>
                            </p:stCondLst>
                            <p:childTnLst>
                              <p:par>
                                <p:cTn id="23" presetID="2" presetClass="entr" presetSubtype="2" fill="hold" nodeType="afterEffect">
                                  <p:stCondLst>
                                    <p:cond delay="0"/>
                                  </p:stCondLst>
                                  <p:childTnLst>
                                    <p:set>
                                      <p:cBhvr>
                                        <p:cTn id="24" dur="1" fill="hold">
                                          <p:stCondLst>
                                            <p:cond delay="0"/>
                                          </p:stCondLst>
                                        </p:cTn>
                                        <p:tgtEl>
                                          <p:spTgt spid="199682"/>
                                        </p:tgtEl>
                                        <p:attrNameLst>
                                          <p:attrName>style.visibility</p:attrName>
                                        </p:attrNameLst>
                                      </p:cBhvr>
                                      <p:to>
                                        <p:strVal val="visible"/>
                                      </p:to>
                                    </p:set>
                                    <p:anim calcmode="lin" valueType="num">
                                      <p:cBhvr additive="base">
                                        <p:cTn id="25" dur="1000" fill="hold"/>
                                        <p:tgtEl>
                                          <p:spTgt spid="199682"/>
                                        </p:tgtEl>
                                        <p:attrNameLst>
                                          <p:attrName>ppt_x</p:attrName>
                                        </p:attrNameLst>
                                      </p:cBhvr>
                                      <p:tavLst>
                                        <p:tav tm="0">
                                          <p:val>
                                            <p:strVal val="1+#ppt_w/2"/>
                                          </p:val>
                                        </p:tav>
                                        <p:tav tm="100000">
                                          <p:val>
                                            <p:strVal val="#ppt_x"/>
                                          </p:val>
                                        </p:tav>
                                      </p:tavLst>
                                    </p:anim>
                                    <p:anim calcmode="lin" valueType="num">
                                      <p:cBhvr additive="base">
                                        <p:cTn id="26" dur="1000" fill="hold"/>
                                        <p:tgtEl>
                                          <p:spTgt spid="199682"/>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3000"/>
                            </p:stCondLst>
                            <p:childTnLst>
                              <p:par>
                                <p:cTn id="28" presetID="3" presetClass="entr" presetSubtype="10" fill="hold" nodeType="afterEffect">
                                  <p:stCondLst>
                                    <p:cond delay="0"/>
                                  </p:stCondLst>
                                  <p:childTnLst>
                                    <p:set>
                                      <p:cBhvr>
                                        <p:cTn id="29" dur="1" fill="hold">
                                          <p:stCondLst>
                                            <p:cond delay="0"/>
                                          </p:stCondLst>
                                        </p:cTn>
                                        <p:tgtEl>
                                          <p:spTgt spid="199705"/>
                                        </p:tgtEl>
                                        <p:attrNameLst>
                                          <p:attrName>style.visibility</p:attrName>
                                        </p:attrNameLst>
                                      </p:cBhvr>
                                      <p:to>
                                        <p:strVal val="visible"/>
                                      </p:to>
                                    </p:set>
                                    <p:animEffect transition="in" filter="blinds(horizontal)">
                                      <p:cBhvr>
                                        <p:cTn id="30" dur="1000"/>
                                        <p:tgtEl>
                                          <p:spTgt spid="199705"/>
                                        </p:tgtEl>
                                      </p:cBhvr>
                                    </p:animEffect>
                                  </p:childTnLst>
                                </p:cTn>
                              </p:par>
                            </p:childTnLst>
                          </p:cTn>
                        </p:par>
                        <p:par>
                          <p:cTn id="31" fill="hold" nodeType="afterGroup">
                            <p:stCondLst>
                              <p:cond delay="4000"/>
                            </p:stCondLst>
                            <p:childTnLst>
                              <p:par>
                                <p:cTn id="32" presetID="26" presetClass="emph" presetSubtype="0" fill="hold" grpId="0" nodeType="afterEffect">
                                  <p:stCondLst>
                                    <p:cond delay="0"/>
                                  </p:stCondLst>
                                  <p:childTnLst>
                                    <p:animEffect transition="out" filter="fade">
                                      <p:cBhvr>
                                        <p:cTn id="33" dur="1000" tmFilter="0, 0; .2, .5; .8, .5; 1, 0"/>
                                        <p:tgtEl>
                                          <p:spTgt spid="199689"/>
                                        </p:tgtEl>
                                      </p:cBhvr>
                                    </p:animEffect>
                                    <p:animScale>
                                      <p:cBhvr>
                                        <p:cTn id="34" dur="500" autoRev="1" fill="hold"/>
                                        <p:tgtEl>
                                          <p:spTgt spid="199689"/>
                                        </p:tgtEl>
                                      </p:cBhvr>
                                      <p:by x="105000" y="105000"/>
                                    </p:animScale>
                                  </p:childTnLst>
                                </p:cTn>
                              </p:par>
                              <p:par>
                                <p:cTn id="35" presetID="26" presetClass="emph" presetSubtype="0" fill="hold" nodeType="withEffect">
                                  <p:stCondLst>
                                    <p:cond delay="0"/>
                                  </p:stCondLst>
                                  <p:childTnLst>
                                    <p:animEffect transition="out" filter="fade">
                                      <p:cBhvr>
                                        <p:cTn id="36" dur="1000" tmFilter="0, 0; .2, .5; .8, .5; 1, 0"/>
                                        <p:tgtEl>
                                          <p:spTgt spid="199682"/>
                                        </p:tgtEl>
                                      </p:cBhvr>
                                    </p:animEffect>
                                    <p:animScale>
                                      <p:cBhvr>
                                        <p:cTn id="37" dur="500" autoRev="1" fill="hold"/>
                                        <p:tgtEl>
                                          <p:spTgt spid="199682"/>
                                        </p:tgtEl>
                                      </p:cBhvr>
                                      <p:by x="105000" y="105000"/>
                                    </p:animScale>
                                  </p:childTnLst>
                                </p:cTn>
                              </p:par>
                            </p:childTnLst>
                          </p:cTn>
                        </p:par>
                        <p:par>
                          <p:cTn id="38" fill="hold" nodeType="afterGroup">
                            <p:stCondLst>
                              <p:cond delay="5000"/>
                            </p:stCondLst>
                            <p:childTnLst>
                              <p:par>
                                <p:cTn id="39" presetID="2" presetClass="entr" presetSubtype="1" fill="hold" nodeType="afterEffect">
                                  <p:stCondLst>
                                    <p:cond delay="0"/>
                                  </p:stCondLst>
                                  <p:childTnLst>
                                    <p:set>
                                      <p:cBhvr>
                                        <p:cTn id="40" dur="1" fill="hold">
                                          <p:stCondLst>
                                            <p:cond delay="0"/>
                                          </p:stCondLst>
                                        </p:cTn>
                                        <p:tgtEl>
                                          <p:spTgt spid="199712"/>
                                        </p:tgtEl>
                                        <p:attrNameLst>
                                          <p:attrName>style.visibility</p:attrName>
                                        </p:attrNameLst>
                                      </p:cBhvr>
                                      <p:to>
                                        <p:strVal val="visible"/>
                                      </p:to>
                                    </p:set>
                                    <p:anim calcmode="lin" valueType="num">
                                      <p:cBhvr additive="base">
                                        <p:cTn id="41" dur="1000" fill="hold"/>
                                        <p:tgtEl>
                                          <p:spTgt spid="199712"/>
                                        </p:tgtEl>
                                        <p:attrNameLst>
                                          <p:attrName>ppt_x</p:attrName>
                                        </p:attrNameLst>
                                      </p:cBhvr>
                                      <p:tavLst>
                                        <p:tav tm="0">
                                          <p:val>
                                            <p:strVal val="#ppt_x"/>
                                          </p:val>
                                        </p:tav>
                                        <p:tav tm="100000">
                                          <p:val>
                                            <p:strVal val="#ppt_x"/>
                                          </p:val>
                                        </p:tav>
                                      </p:tavLst>
                                    </p:anim>
                                    <p:anim calcmode="lin" valueType="num">
                                      <p:cBhvr additive="base">
                                        <p:cTn id="42" dur="1000" fill="hold"/>
                                        <p:tgtEl>
                                          <p:spTgt spid="199712"/>
                                        </p:tgtEl>
                                        <p:attrNameLst>
                                          <p:attrName>ppt_y</p:attrName>
                                        </p:attrNameLst>
                                      </p:cBhvr>
                                      <p:tavLst>
                                        <p:tav tm="0">
                                          <p:val>
                                            <p:strVal val="0-#ppt_h/2"/>
                                          </p:val>
                                        </p:tav>
                                        <p:tav tm="100000">
                                          <p:val>
                                            <p:strVal val="#ppt_y"/>
                                          </p:val>
                                        </p:tav>
                                      </p:tavLst>
                                    </p:anim>
                                  </p:childTnLst>
                                </p:cTn>
                              </p:par>
                            </p:childTnLst>
                          </p:cTn>
                        </p:par>
                        <p:par>
                          <p:cTn id="43" fill="hold" nodeType="afterGroup">
                            <p:stCondLst>
                              <p:cond delay="6000"/>
                            </p:stCondLst>
                            <p:childTnLst>
                              <p:par>
                                <p:cTn id="44" presetID="3" presetClass="exit" presetSubtype="10" fill="hold" nodeType="afterEffect">
                                  <p:stCondLst>
                                    <p:cond delay="2000"/>
                                  </p:stCondLst>
                                  <p:childTnLst>
                                    <p:animEffect transition="out" filter="blinds(horizontal)">
                                      <p:cBhvr>
                                        <p:cTn id="45" dur="1000"/>
                                        <p:tgtEl>
                                          <p:spTgt spid="199712"/>
                                        </p:tgtEl>
                                      </p:cBhvr>
                                    </p:animEffect>
                                    <p:set>
                                      <p:cBhvr>
                                        <p:cTn id="46" dur="1" fill="hold">
                                          <p:stCondLst>
                                            <p:cond delay="999"/>
                                          </p:stCondLst>
                                        </p:cTn>
                                        <p:tgtEl>
                                          <p:spTgt spid="199712"/>
                                        </p:tgtEl>
                                        <p:attrNameLst>
                                          <p:attrName>style.visibility</p:attrName>
                                        </p:attrNameLst>
                                      </p:cBhvr>
                                      <p:to>
                                        <p:strVal val="hidden"/>
                                      </p:to>
                                    </p:set>
                                  </p:childTnLst>
                                </p:cTn>
                              </p:par>
                            </p:childTnLst>
                          </p:cTn>
                        </p:par>
                        <p:par>
                          <p:cTn id="47" fill="hold" nodeType="afterGroup">
                            <p:stCondLst>
                              <p:cond delay="9000"/>
                            </p:stCondLst>
                            <p:childTnLst>
                              <p:par>
                                <p:cTn id="48" presetID="3" presetClass="entr" presetSubtype="10" fill="hold" nodeType="afterEffect">
                                  <p:stCondLst>
                                    <p:cond delay="0"/>
                                  </p:stCondLst>
                                  <p:childTnLst>
                                    <p:set>
                                      <p:cBhvr>
                                        <p:cTn id="49" dur="1" fill="hold">
                                          <p:stCondLst>
                                            <p:cond delay="0"/>
                                          </p:stCondLst>
                                        </p:cTn>
                                        <p:tgtEl>
                                          <p:spTgt spid="199708"/>
                                        </p:tgtEl>
                                        <p:attrNameLst>
                                          <p:attrName>style.visibility</p:attrName>
                                        </p:attrNameLst>
                                      </p:cBhvr>
                                      <p:to>
                                        <p:strVal val="visible"/>
                                      </p:to>
                                    </p:set>
                                    <p:animEffect transition="in" filter="blinds(horizontal)">
                                      <p:cBhvr>
                                        <p:cTn id="50" dur="1000"/>
                                        <p:tgtEl>
                                          <p:spTgt spid="199708"/>
                                        </p:tgtEl>
                                      </p:cBhvr>
                                    </p:animEffect>
                                  </p:childTnLst>
                                </p:cTn>
                              </p:par>
                            </p:childTnLst>
                          </p:cTn>
                        </p:par>
                        <p:par>
                          <p:cTn id="51" fill="hold" nodeType="afterGroup">
                            <p:stCondLst>
                              <p:cond delay="10000"/>
                            </p:stCondLst>
                            <p:childTnLst>
                              <p:par>
                                <p:cTn id="52" presetID="26" presetClass="emph" presetSubtype="0" fill="hold" grpId="0" nodeType="afterEffect">
                                  <p:stCondLst>
                                    <p:cond delay="0"/>
                                  </p:stCondLst>
                                  <p:childTnLst>
                                    <p:animEffect transition="out" filter="fade">
                                      <p:cBhvr>
                                        <p:cTn id="53" dur="1000" tmFilter="0, 0; .2, .5; .8, .5; 1, 0"/>
                                        <p:tgtEl>
                                          <p:spTgt spid="199692"/>
                                        </p:tgtEl>
                                      </p:cBhvr>
                                    </p:animEffect>
                                    <p:animScale>
                                      <p:cBhvr>
                                        <p:cTn id="54" dur="500" autoRev="1" fill="hold"/>
                                        <p:tgtEl>
                                          <p:spTgt spid="199692"/>
                                        </p:tgtEl>
                                      </p:cBhvr>
                                      <p:by x="105000" y="105000"/>
                                    </p:animScale>
                                  </p:childTnLst>
                                </p:cTn>
                              </p:par>
                              <p:par>
                                <p:cTn id="55" presetID="26" presetClass="emph" presetSubtype="0" fill="hold" nodeType="withEffect">
                                  <p:stCondLst>
                                    <p:cond delay="0"/>
                                  </p:stCondLst>
                                  <p:childTnLst>
                                    <p:animEffect transition="out" filter="fade">
                                      <p:cBhvr>
                                        <p:cTn id="56" dur="1000" tmFilter="0, 0; .2, .5; .8, .5; 1, 0"/>
                                        <p:tgtEl>
                                          <p:spTgt spid="199682"/>
                                        </p:tgtEl>
                                      </p:cBhvr>
                                    </p:animEffect>
                                    <p:animScale>
                                      <p:cBhvr>
                                        <p:cTn id="57" dur="500" autoRev="1" fill="hold"/>
                                        <p:tgtEl>
                                          <p:spTgt spid="199682"/>
                                        </p:tgtEl>
                                      </p:cBhvr>
                                      <p:by x="105000" y="105000"/>
                                    </p:animScale>
                                  </p:childTnLst>
                                </p:cTn>
                              </p:par>
                            </p:childTnLst>
                          </p:cTn>
                        </p:par>
                        <p:par>
                          <p:cTn id="58" fill="hold" nodeType="afterGroup">
                            <p:stCondLst>
                              <p:cond delay="11000"/>
                            </p:stCondLst>
                            <p:childTnLst>
                              <p:par>
                                <p:cTn id="59" presetID="35" presetClass="path" presetSubtype="0" accel="50000" decel="50000" fill="hold" nodeType="afterEffect">
                                  <p:stCondLst>
                                    <p:cond delay="0"/>
                                  </p:stCondLst>
                                  <p:childTnLst>
                                    <p:animMotion origin="layout" path="M 4.72222E-6 3.7037E-6 L -0.11007 3.7037E-6 " pathEditMode="relative" rAng="0" ptsTypes="AA">
                                      <p:cBhvr>
                                        <p:cTn id="60" dur="1000" fill="hold"/>
                                        <p:tgtEl>
                                          <p:spTgt spid="199708"/>
                                        </p:tgtEl>
                                        <p:attrNameLst>
                                          <p:attrName>ppt_x</p:attrName>
                                          <p:attrName>ppt_y</p:attrName>
                                        </p:attrNameLst>
                                      </p:cBhvr>
                                      <p:rCtr x="-5503" y="0"/>
                                    </p:animMotion>
                                  </p:childTnLst>
                                </p:cTn>
                              </p:par>
                            </p:childTnLst>
                          </p:cTn>
                        </p:par>
                        <p:par>
                          <p:cTn id="61" fill="hold" nodeType="afterGroup">
                            <p:stCondLst>
                              <p:cond delay="12000"/>
                            </p:stCondLst>
                            <p:childTnLst>
                              <p:par>
                                <p:cTn id="62" presetID="26" presetClass="emph" presetSubtype="0" fill="hold" grpId="0" nodeType="afterEffect">
                                  <p:stCondLst>
                                    <p:cond delay="0"/>
                                  </p:stCondLst>
                                  <p:childTnLst>
                                    <p:animEffect transition="out" filter="fade">
                                      <p:cBhvr>
                                        <p:cTn id="63" dur="1000" tmFilter="0, 0; .2, .5; .8, .5; 1, 0"/>
                                        <p:tgtEl>
                                          <p:spTgt spid="199691"/>
                                        </p:tgtEl>
                                      </p:cBhvr>
                                    </p:animEffect>
                                    <p:animScale>
                                      <p:cBhvr>
                                        <p:cTn id="64" dur="500" autoRev="1" fill="hold"/>
                                        <p:tgtEl>
                                          <p:spTgt spid="199691"/>
                                        </p:tgtEl>
                                      </p:cBhvr>
                                      <p:by x="105000" y="105000"/>
                                    </p:animScale>
                                  </p:childTnLst>
                                </p:cTn>
                              </p:par>
                              <p:par>
                                <p:cTn id="65" presetID="26" presetClass="emph" presetSubtype="0" fill="hold" nodeType="withEffect">
                                  <p:stCondLst>
                                    <p:cond delay="0"/>
                                  </p:stCondLst>
                                  <p:childTnLst>
                                    <p:animEffect transition="out" filter="fade">
                                      <p:cBhvr>
                                        <p:cTn id="66" dur="1000" tmFilter="0, 0; .2, .5; .8, .5; 1, 0"/>
                                        <p:tgtEl>
                                          <p:spTgt spid="199682"/>
                                        </p:tgtEl>
                                      </p:cBhvr>
                                    </p:animEffect>
                                    <p:animScale>
                                      <p:cBhvr>
                                        <p:cTn id="67" dur="500" autoRev="1" fill="hold"/>
                                        <p:tgtEl>
                                          <p:spTgt spid="199682"/>
                                        </p:tgtEl>
                                      </p:cBhvr>
                                      <p:by x="105000" y="105000"/>
                                    </p:animScale>
                                  </p:childTnLst>
                                </p:cTn>
                              </p:par>
                            </p:childTnLst>
                          </p:cTn>
                        </p:par>
                        <p:par>
                          <p:cTn id="68" fill="hold" nodeType="afterGroup">
                            <p:stCondLst>
                              <p:cond delay="13000"/>
                            </p:stCondLst>
                            <p:childTnLst>
                              <p:par>
                                <p:cTn id="69" presetID="35" presetClass="path" presetSubtype="0" accel="50000" decel="50000" fill="hold" nodeType="afterEffect">
                                  <p:stCondLst>
                                    <p:cond delay="0"/>
                                  </p:stCondLst>
                                  <p:childTnLst>
                                    <p:animMotion origin="layout" path="M -0.11007 3.7037E-6 L -0.22171 3.7037E-6 " pathEditMode="relative" rAng="0" ptsTypes="AA">
                                      <p:cBhvr>
                                        <p:cTn id="70" dur="1000" fill="hold"/>
                                        <p:tgtEl>
                                          <p:spTgt spid="199708"/>
                                        </p:tgtEl>
                                        <p:attrNameLst>
                                          <p:attrName>ppt_x</p:attrName>
                                          <p:attrName>ppt_y</p:attrName>
                                        </p:attrNameLst>
                                      </p:cBhvr>
                                      <p:rCtr x="-5590" y="0"/>
                                    </p:animMotion>
                                  </p:childTnLst>
                                </p:cTn>
                              </p:par>
                            </p:childTnLst>
                          </p:cTn>
                        </p:par>
                        <p:par>
                          <p:cTn id="71" fill="hold" nodeType="afterGroup">
                            <p:stCondLst>
                              <p:cond delay="14000"/>
                            </p:stCondLst>
                            <p:childTnLst>
                              <p:par>
                                <p:cTn id="72" presetID="26" presetClass="emph" presetSubtype="0" fill="hold" grpId="0" nodeType="afterEffect">
                                  <p:stCondLst>
                                    <p:cond delay="0"/>
                                  </p:stCondLst>
                                  <p:childTnLst>
                                    <p:animEffect transition="out" filter="fade">
                                      <p:cBhvr>
                                        <p:cTn id="73" dur="1000" tmFilter="0, 0; .2, .5; .8, .5; 1, 0"/>
                                        <p:tgtEl>
                                          <p:spTgt spid="199690"/>
                                        </p:tgtEl>
                                      </p:cBhvr>
                                    </p:animEffect>
                                    <p:animScale>
                                      <p:cBhvr>
                                        <p:cTn id="74" dur="500" autoRev="1" fill="hold"/>
                                        <p:tgtEl>
                                          <p:spTgt spid="199690"/>
                                        </p:tgtEl>
                                      </p:cBhvr>
                                      <p:by x="105000" y="105000"/>
                                    </p:animScale>
                                  </p:childTnLst>
                                </p:cTn>
                              </p:par>
                              <p:par>
                                <p:cTn id="75" presetID="26" presetClass="emph" presetSubtype="0" fill="hold" nodeType="withEffect">
                                  <p:stCondLst>
                                    <p:cond delay="0"/>
                                  </p:stCondLst>
                                  <p:childTnLst>
                                    <p:animEffect transition="out" filter="fade">
                                      <p:cBhvr>
                                        <p:cTn id="76" dur="1000" tmFilter="0, 0; .2, .5; .8, .5; 1, 0"/>
                                        <p:tgtEl>
                                          <p:spTgt spid="199682"/>
                                        </p:tgtEl>
                                      </p:cBhvr>
                                    </p:animEffect>
                                    <p:animScale>
                                      <p:cBhvr>
                                        <p:cTn id="77" dur="500" autoRev="1" fill="hold"/>
                                        <p:tgtEl>
                                          <p:spTgt spid="199682"/>
                                        </p:tgtEl>
                                      </p:cBhvr>
                                      <p:by x="105000" y="105000"/>
                                    </p:animScale>
                                  </p:childTnLst>
                                </p:cTn>
                              </p:par>
                            </p:childTnLst>
                          </p:cTn>
                        </p:par>
                        <p:par>
                          <p:cTn id="78" fill="hold" nodeType="afterGroup">
                            <p:stCondLst>
                              <p:cond delay="15000"/>
                            </p:stCondLst>
                            <p:childTnLst>
                              <p:par>
                                <p:cTn id="79" presetID="2" presetClass="entr" presetSubtype="1" fill="hold" nodeType="afterEffect">
                                  <p:stCondLst>
                                    <p:cond delay="0"/>
                                  </p:stCondLst>
                                  <p:childTnLst>
                                    <p:set>
                                      <p:cBhvr>
                                        <p:cTn id="80" dur="1" fill="hold">
                                          <p:stCondLst>
                                            <p:cond delay="0"/>
                                          </p:stCondLst>
                                        </p:cTn>
                                        <p:tgtEl>
                                          <p:spTgt spid="199715"/>
                                        </p:tgtEl>
                                        <p:attrNameLst>
                                          <p:attrName>style.visibility</p:attrName>
                                        </p:attrNameLst>
                                      </p:cBhvr>
                                      <p:to>
                                        <p:strVal val="visible"/>
                                      </p:to>
                                    </p:set>
                                    <p:anim calcmode="lin" valueType="num">
                                      <p:cBhvr additive="base">
                                        <p:cTn id="81" dur="1000" fill="hold"/>
                                        <p:tgtEl>
                                          <p:spTgt spid="199715"/>
                                        </p:tgtEl>
                                        <p:attrNameLst>
                                          <p:attrName>ppt_x</p:attrName>
                                        </p:attrNameLst>
                                      </p:cBhvr>
                                      <p:tavLst>
                                        <p:tav tm="0">
                                          <p:val>
                                            <p:strVal val="#ppt_x"/>
                                          </p:val>
                                        </p:tav>
                                        <p:tav tm="100000">
                                          <p:val>
                                            <p:strVal val="#ppt_x"/>
                                          </p:val>
                                        </p:tav>
                                      </p:tavLst>
                                    </p:anim>
                                    <p:anim calcmode="lin" valueType="num">
                                      <p:cBhvr additive="base">
                                        <p:cTn id="82" dur="1000" fill="hold"/>
                                        <p:tgtEl>
                                          <p:spTgt spid="199715"/>
                                        </p:tgtEl>
                                        <p:attrNameLst>
                                          <p:attrName>ppt_y</p:attrName>
                                        </p:attrNameLst>
                                      </p:cBhvr>
                                      <p:tavLst>
                                        <p:tav tm="0">
                                          <p:val>
                                            <p:strVal val="0-#ppt_h/2"/>
                                          </p:val>
                                        </p:tav>
                                        <p:tav tm="100000">
                                          <p:val>
                                            <p:strVal val="#ppt_y"/>
                                          </p:val>
                                        </p:tav>
                                      </p:tavLst>
                                    </p:anim>
                                  </p:childTnLst>
                                </p:cTn>
                              </p:par>
                            </p:childTnLst>
                          </p:cTn>
                        </p:par>
                        <p:par>
                          <p:cTn id="83" fill="hold" nodeType="afterGroup">
                            <p:stCondLst>
                              <p:cond delay="16000"/>
                            </p:stCondLst>
                            <p:childTnLst>
                              <p:par>
                                <p:cTn id="84" presetID="3" presetClass="exit" presetSubtype="10" fill="hold" nodeType="afterEffect">
                                  <p:stCondLst>
                                    <p:cond delay="2000"/>
                                  </p:stCondLst>
                                  <p:childTnLst>
                                    <p:animEffect transition="out" filter="blinds(horizontal)">
                                      <p:cBhvr>
                                        <p:cTn id="85" dur="1000"/>
                                        <p:tgtEl>
                                          <p:spTgt spid="199715"/>
                                        </p:tgtEl>
                                      </p:cBhvr>
                                    </p:animEffect>
                                    <p:set>
                                      <p:cBhvr>
                                        <p:cTn id="86" dur="1" fill="hold">
                                          <p:stCondLst>
                                            <p:cond delay="999"/>
                                          </p:stCondLst>
                                        </p:cTn>
                                        <p:tgtEl>
                                          <p:spTgt spid="199715"/>
                                        </p:tgtEl>
                                        <p:attrNameLst>
                                          <p:attrName>style.visibility</p:attrName>
                                        </p:attrNameLst>
                                      </p:cBhvr>
                                      <p:to>
                                        <p:strVal val="hidden"/>
                                      </p:to>
                                    </p:set>
                                  </p:childTnLst>
                                </p:cTn>
                              </p:par>
                            </p:childTnLst>
                          </p:cTn>
                        </p:par>
                        <p:par>
                          <p:cTn id="87" fill="hold" nodeType="afterGroup">
                            <p:stCondLst>
                              <p:cond delay="19000"/>
                            </p:stCondLst>
                            <p:childTnLst>
                              <p:par>
                                <p:cTn id="88" presetID="42" presetClass="path" presetSubtype="0" accel="50000" decel="50000" fill="hold" grpId="1" nodeType="afterEffect">
                                  <p:stCondLst>
                                    <p:cond delay="0"/>
                                  </p:stCondLst>
                                  <p:childTnLst>
                                    <p:animMotion origin="layout" path="M -0.00174 0.00023 L -0.05347 0.23819 " pathEditMode="relative" rAng="0" ptsTypes="AA">
                                      <p:cBhvr>
                                        <p:cTn id="89" dur="1000" fill="hold"/>
                                        <p:tgtEl>
                                          <p:spTgt spid="199690"/>
                                        </p:tgtEl>
                                        <p:attrNameLst>
                                          <p:attrName>ppt_x</p:attrName>
                                          <p:attrName>ppt_y</p:attrName>
                                        </p:attrNameLst>
                                      </p:cBhvr>
                                      <p:rCtr x="-2587" y="11898"/>
                                    </p:animMotion>
                                  </p:childTnLst>
                                </p:cTn>
                              </p:par>
                            </p:childTnLst>
                          </p:cTn>
                        </p:par>
                        <p:par>
                          <p:cTn id="90" fill="hold" nodeType="afterGroup">
                            <p:stCondLst>
                              <p:cond delay="20000"/>
                            </p:stCondLst>
                            <p:childTnLst>
                              <p:par>
                                <p:cTn id="91" presetID="63" presetClass="path" presetSubtype="0" accel="50000" decel="50000" fill="hold" grpId="1" nodeType="afterEffect">
                                  <p:stCondLst>
                                    <p:cond delay="0"/>
                                  </p:stCondLst>
                                  <p:childTnLst>
                                    <p:animMotion origin="layout" path="M -1.66667E-6 2.59259E-6 L 0.11007 0.00023 " pathEditMode="relative" rAng="0" ptsTypes="AA">
                                      <p:cBhvr>
                                        <p:cTn id="92" dur="1000" fill="hold"/>
                                        <p:tgtEl>
                                          <p:spTgt spid="199689"/>
                                        </p:tgtEl>
                                        <p:attrNameLst>
                                          <p:attrName>ppt_x</p:attrName>
                                          <p:attrName>ppt_y</p:attrName>
                                        </p:attrNameLst>
                                      </p:cBhvr>
                                      <p:rCtr x="5503" y="0"/>
                                    </p:animMotion>
                                  </p:childTnLst>
                                </p:cTn>
                              </p:par>
                            </p:childTnLst>
                          </p:cTn>
                        </p:par>
                        <p:par>
                          <p:cTn id="93" fill="hold" nodeType="afterGroup">
                            <p:stCondLst>
                              <p:cond delay="21000"/>
                            </p:stCondLst>
                            <p:childTnLst>
                              <p:par>
                                <p:cTn id="94" presetID="64" presetClass="path" presetSubtype="0" accel="50000" decel="50000" fill="hold" grpId="2" nodeType="afterEffect">
                                  <p:stCondLst>
                                    <p:cond delay="0"/>
                                  </p:stCondLst>
                                  <p:childTnLst>
                                    <p:animMotion origin="layout" path="M -0.05347 0.23819 L -0.11684 0.00023 " pathEditMode="relative" rAng="0" ptsTypes="AA">
                                      <p:cBhvr>
                                        <p:cTn id="95" dur="1000" fill="hold"/>
                                        <p:tgtEl>
                                          <p:spTgt spid="199690"/>
                                        </p:tgtEl>
                                        <p:attrNameLst>
                                          <p:attrName>ppt_x</p:attrName>
                                          <p:attrName>ppt_y</p:attrName>
                                        </p:attrNameLst>
                                      </p:cBhvr>
                                      <p:rCtr x="-3177" y="-11898"/>
                                    </p:animMotion>
                                  </p:childTnLst>
                                </p:cTn>
                              </p:par>
                            </p:childTnLst>
                          </p:cTn>
                        </p:par>
                        <p:par>
                          <p:cTn id="96" fill="hold" nodeType="afterGroup">
                            <p:stCondLst>
                              <p:cond delay="22000"/>
                            </p:stCondLst>
                            <p:childTnLst>
                              <p:par>
                                <p:cTn id="97" presetID="63" presetClass="path" presetSubtype="0" accel="50000" decel="50000" fill="hold" nodeType="afterEffect">
                                  <p:stCondLst>
                                    <p:cond delay="0"/>
                                  </p:stCondLst>
                                  <p:childTnLst>
                                    <p:animMotion origin="layout" path="M -3.05556E-6 3.7037E-6 L 0.11007 3.7037E-6 " pathEditMode="relative" rAng="0" ptsTypes="AA">
                                      <p:cBhvr>
                                        <p:cTn id="98" dur="1000" fill="hold"/>
                                        <p:tgtEl>
                                          <p:spTgt spid="199705"/>
                                        </p:tgtEl>
                                        <p:attrNameLst>
                                          <p:attrName>ppt_x</p:attrName>
                                          <p:attrName>ppt_y</p:attrName>
                                        </p:attrNameLst>
                                      </p:cBhvr>
                                      <p:rCtr x="5503" y="0"/>
                                    </p:animMotion>
                                  </p:childTnLst>
                                </p:cTn>
                              </p:par>
                              <p:par>
                                <p:cTn id="99" presetID="35" presetClass="path" presetSubtype="0" accel="50000" decel="50000" fill="hold" nodeType="withEffect">
                                  <p:stCondLst>
                                    <p:cond delay="0"/>
                                  </p:stCondLst>
                                  <p:childTnLst>
                                    <p:animMotion origin="layout" path="M -0.22344 3.7037E-6 L -0.3349 3.7037E-6 " pathEditMode="relative" rAng="0" ptsTypes="AA">
                                      <p:cBhvr>
                                        <p:cTn id="100" dur="1000" fill="hold"/>
                                        <p:tgtEl>
                                          <p:spTgt spid="199708"/>
                                        </p:tgtEl>
                                        <p:attrNameLst>
                                          <p:attrName>ppt_x</p:attrName>
                                          <p:attrName>ppt_y</p:attrName>
                                        </p:attrNameLst>
                                      </p:cBhvr>
                                      <p:rCtr x="-5573" y="0"/>
                                    </p:animMotion>
                                  </p:childTnLst>
                                </p:cTn>
                              </p:par>
                            </p:childTnLst>
                          </p:cTn>
                        </p:par>
                        <p:par>
                          <p:cTn id="101" fill="hold" nodeType="afterGroup">
                            <p:stCondLst>
                              <p:cond delay="23000"/>
                            </p:stCondLst>
                            <p:childTnLst>
                              <p:par>
                                <p:cTn id="102" presetID="47" presetClass="exit" presetSubtype="0" fill="hold" nodeType="afterEffect">
                                  <p:stCondLst>
                                    <p:cond delay="0"/>
                                  </p:stCondLst>
                                  <p:childTnLst>
                                    <p:animEffect transition="out" filter="fade">
                                      <p:cBhvr>
                                        <p:cTn id="103" dur="1000"/>
                                        <p:tgtEl>
                                          <p:spTgt spid="199682"/>
                                        </p:tgtEl>
                                      </p:cBhvr>
                                    </p:animEffect>
                                    <p:anim calcmode="lin" valueType="num">
                                      <p:cBhvr>
                                        <p:cTn id="104" dur="1000"/>
                                        <p:tgtEl>
                                          <p:spTgt spid="199682"/>
                                        </p:tgtEl>
                                        <p:attrNameLst>
                                          <p:attrName>ppt_x</p:attrName>
                                        </p:attrNameLst>
                                      </p:cBhvr>
                                      <p:tavLst>
                                        <p:tav tm="0">
                                          <p:val>
                                            <p:strVal val="ppt_x"/>
                                          </p:val>
                                        </p:tav>
                                        <p:tav tm="100000">
                                          <p:val>
                                            <p:strVal val="ppt_x"/>
                                          </p:val>
                                        </p:tav>
                                      </p:tavLst>
                                    </p:anim>
                                    <p:anim calcmode="lin" valueType="num">
                                      <p:cBhvr>
                                        <p:cTn id="105" dur="1000"/>
                                        <p:tgtEl>
                                          <p:spTgt spid="199682"/>
                                        </p:tgtEl>
                                        <p:attrNameLst>
                                          <p:attrName>ppt_y</p:attrName>
                                        </p:attrNameLst>
                                      </p:cBhvr>
                                      <p:tavLst>
                                        <p:tav tm="0">
                                          <p:val>
                                            <p:strVal val="ppt_y"/>
                                          </p:val>
                                        </p:tav>
                                        <p:tav tm="100000">
                                          <p:val>
                                            <p:strVal val="ppt_y-.1"/>
                                          </p:val>
                                        </p:tav>
                                      </p:tavLst>
                                    </p:anim>
                                    <p:set>
                                      <p:cBhvr>
                                        <p:cTn id="106" dur="1" fill="hold">
                                          <p:stCondLst>
                                            <p:cond delay="999"/>
                                          </p:stCondLst>
                                        </p:cTn>
                                        <p:tgtEl>
                                          <p:spTgt spid="199682"/>
                                        </p:tgtEl>
                                        <p:attrNameLst>
                                          <p:attrName>style.visibility</p:attrName>
                                        </p:attrNameLst>
                                      </p:cBhvr>
                                      <p:to>
                                        <p:strVal val="hidden"/>
                                      </p:to>
                                    </p:set>
                                  </p:childTnLst>
                                </p:cTn>
                              </p:par>
                            </p:childTnLst>
                          </p:cTn>
                        </p:par>
                        <p:par>
                          <p:cTn id="107" fill="hold" nodeType="afterGroup">
                            <p:stCondLst>
                              <p:cond delay="24000"/>
                            </p:stCondLst>
                            <p:childTnLst>
                              <p:par>
                                <p:cTn id="108" presetID="2" presetClass="exit" presetSubtype="4" fill="hold" grpId="1" nodeType="afterEffect">
                                  <p:stCondLst>
                                    <p:cond delay="0"/>
                                  </p:stCondLst>
                                  <p:childTnLst>
                                    <p:anim calcmode="lin" valueType="num">
                                      <p:cBhvr additive="base">
                                        <p:cTn id="109" dur="1000"/>
                                        <p:tgtEl>
                                          <p:spTgt spid="199719"/>
                                        </p:tgtEl>
                                        <p:attrNameLst>
                                          <p:attrName>ppt_x</p:attrName>
                                        </p:attrNameLst>
                                      </p:cBhvr>
                                      <p:tavLst>
                                        <p:tav tm="0">
                                          <p:val>
                                            <p:strVal val="ppt_x"/>
                                          </p:val>
                                        </p:tav>
                                        <p:tav tm="100000">
                                          <p:val>
                                            <p:strVal val="ppt_x"/>
                                          </p:val>
                                        </p:tav>
                                      </p:tavLst>
                                    </p:anim>
                                    <p:anim calcmode="lin" valueType="num">
                                      <p:cBhvr additive="base">
                                        <p:cTn id="110" dur="1000"/>
                                        <p:tgtEl>
                                          <p:spTgt spid="199719"/>
                                        </p:tgtEl>
                                        <p:attrNameLst>
                                          <p:attrName>ppt_y</p:attrName>
                                        </p:attrNameLst>
                                      </p:cBhvr>
                                      <p:tavLst>
                                        <p:tav tm="0">
                                          <p:val>
                                            <p:strVal val="ppt_y"/>
                                          </p:val>
                                        </p:tav>
                                        <p:tav tm="100000">
                                          <p:val>
                                            <p:strVal val="1+ppt_h/2"/>
                                          </p:val>
                                        </p:tav>
                                      </p:tavLst>
                                    </p:anim>
                                    <p:set>
                                      <p:cBhvr>
                                        <p:cTn id="111" dur="1" fill="hold">
                                          <p:stCondLst>
                                            <p:cond delay="999"/>
                                          </p:stCondLst>
                                        </p:cTn>
                                        <p:tgtEl>
                                          <p:spTgt spid="1997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9" grpId="0" animBg="1"/>
      <p:bldP spid="199689" grpId="1" animBg="1"/>
      <p:bldP spid="199690" grpId="0" animBg="1"/>
      <p:bldP spid="199690" grpId="1" animBg="1"/>
      <p:bldP spid="199690" grpId="2" animBg="1"/>
      <p:bldP spid="199691" grpId="0" animBg="1"/>
      <p:bldP spid="199692" grpId="0" animBg="1"/>
      <p:bldP spid="199703" grpId="0" animBg="1"/>
      <p:bldP spid="199704" grpId="0" animBg="1"/>
      <p:bldP spid="199718" grpId="0" animBg="1"/>
      <p:bldP spid="199719" grpId="0" animBg="1"/>
      <p:bldP spid="199719"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bwMode="auto">
          <a:noFill/>
          <a:ln/>
        </p:spPr>
        <p:txBody>
          <a:bodyPr/>
          <a:lstStyle/>
          <a:p>
            <a:r>
              <a:rPr lang="en-US" dirty="0"/>
              <a:t>Quick Sort: Minh </a:t>
            </a:r>
            <a:r>
              <a:rPr lang="en-US" dirty="0" err="1"/>
              <a:t>họa</a:t>
            </a:r>
            <a:endParaRPr lang="en-US" dirty="0"/>
          </a:p>
        </p:txBody>
      </p:sp>
      <p:sp>
        <p:nvSpPr>
          <p:cNvPr id="2" name="Content Placeholder 1"/>
          <p:cNvSpPr>
            <a:spLocks noGrp="1"/>
          </p:cNvSpPr>
          <p:nvPr>
            <p:ph idx="1"/>
          </p:nvPr>
        </p:nvSpPr>
        <p:spPr/>
        <p:txBody>
          <a:bodyPr/>
          <a:lstStyle/>
          <a:p>
            <a:endParaRPr lang="en-US" dirty="0"/>
          </a:p>
        </p:txBody>
      </p:sp>
      <p:sp>
        <p:nvSpPr>
          <p:cNvPr id="200707" name="Oval 3"/>
          <p:cNvSpPr>
            <a:spLocks noChangeArrowheads="1"/>
          </p:cNvSpPr>
          <p:nvPr/>
        </p:nvSpPr>
        <p:spPr bwMode="auto">
          <a:xfrm>
            <a:off x="2044212" y="2914651"/>
            <a:ext cx="731226" cy="609155"/>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2</a:t>
            </a:r>
          </a:p>
        </p:txBody>
      </p:sp>
      <p:sp>
        <p:nvSpPr>
          <p:cNvPr id="200708" name="Oval 4"/>
          <p:cNvSpPr>
            <a:spLocks noChangeArrowheads="1"/>
          </p:cNvSpPr>
          <p:nvPr/>
        </p:nvSpPr>
        <p:spPr bwMode="auto">
          <a:xfrm>
            <a:off x="3068516" y="2914651"/>
            <a:ext cx="729762" cy="609155"/>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4</a:t>
            </a:r>
          </a:p>
        </p:txBody>
      </p:sp>
      <p:sp>
        <p:nvSpPr>
          <p:cNvPr id="200709" name="Oval 5"/>
          <p:cNvSpPr>
            <a:spLocks noChangeArrowheads="1"/>
          </p:cNvSpPr>
          <p:nvPr/>
        </p:nvSpPr>
        <p:spPr bwMode="auto">
          <a:xfrm>
            <a:off x="4091354" y="2914651"/>
            <a:ext cx="729762" cy="609155"/>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5</a:t>
            </a:r>
          </a:p>
        </p:txBody>
      </p:sp>
      <p:sp>
        <p:nvSpPr>
          <p:cNvPr id="200710" name="Oval 6"/>
          <p:cNvSpPr>
            <a:spLocks noChangeArrowheads="1"/>
          </p:cNvSpPr>
          <p:nvPr/>
        </p:nvSpPr>
        <p:spPr bwMode="auto">
          <a:xfrm>
            <a:off x="5115658" y="2914651"/>
            <a:ext cx="729762" cy="609155"/>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6</a:t>
            </a:r>
          </a:p>
        </p:txBody>
      </p:sp>
      <p:sp>
        <p:nvSpPr>
          <p:cNvPr id="200711" name="Oval 7"/>
          <p:cNvSpPr>
            <a:spLocks noChangeArrowheads="1"/>
          </p:cNvSpPr>
          <p:nvPr/>
        </p:nvSpPr>
        <p:spPr bwMode="auto">
          <a:xfrm>
            <a:off x="6137031" y="2914651"/>
            <a:ext cx="731227" cy="609155"/>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8</a:t>
            </a:r>
          </a:p>
        </p:txBody>
      </p:sp>
      <p:sp>
        <p:nvSpPr>
          <p:cNvPr id="200712" name="Oval 8"/>
          <p:cNvSpPr>
            <a:spLocks noChangeArrowheads="1"/>
          </p:cNvSpPr>
          <p:nvPr/>
        </p:nvSpPr>
        <p:spPr bwMode="auto">
          <a:xfrm>
            <a:off x="7161335" y="2914651"/>
            <a:ext cx="729762" cy="609155"/>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12</a:t>
            </a:r>
          </a:p>
        </p:txBody>
      </p:sp>
      <p:sp>
        <p:nvSpPr>
          <p:cNvPr id="200713" name="Oval 9"/>
          <p:cNvSpPr>
            <a:spLocks noChangeArrowheads="1"/>
          </p:cNvSpPr>
          <p:nvPr/>
        </p:nvSpPr>
        <p:spPr bwMode="auto">
          <a:xfrm>
            <a:off x="8185639" y="2914651"/>
            <a:ext cx="729762" cy="609155"/>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15</a:t>
            </a:r>
          </a:p>
        </p:txBody>
      </p:sp>
      <p:sp>
        <p:nvSpPr>
          <p:cNvPr id="200714" name="Oval 10"/>
          <p:cNvSpPr>
            <a:spLocks noChangeArrowheads="1"/>
          </p:cNvSpPr>
          <p:nvPr/>
        </p:nvSpPr>
        <p:spPr bwMode="auto">
          <a:xfrm>
            <a:off x="1022839" y="2914651"/>
            <a:ext cx="729762" cy="609155"/>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1</a:t>
            </a:r>
          </a:p>
        </p:txBody>
      </p:sp>
      <p:grpSp>
        <p:nvGrpSpPr>
          <p:cNvPr id="200715" name="Group 11"/>
          <p:cNvGrpSpPr>
            <a:grpSpLocks/>
          </p:cNvGrpSpPr>
          <p:nvPr/>
        </p:nvGrpSpPr>
        <p:grpSpPr bwMode="auto">
          <a:xfrm>
            <a:off x="1022839" y="2375390"/>
            <a:ext cx="7892562" cy="609600"/>
            <a:chOff x="644" y="1153"/>
            <a:chExt cx="4972" cy="416"/>
          </a:xfrm>
        </p:grpSpPr>
        <p:sp>
          <p:nvSpPr>
            <p:cNvPr id="200716" name="Oval 12"/>
            <p:cNvSpPr>
              <a:spLocks noChangeArrowheads="1"/>
            </p:cNvSpPr>
            <p:nvPr/>
          </p:nvSpPr>
          <p:spPr bwMode="auto">
            <a:xfrm>
              <a:off x="1288"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2</a:t>
              </a:r>
            </a:p>
          </p:txBody>
        </p:sp>
        <p:sp>
          <p:nvSpPr>
            <p:cNvPr id="200717" name="Oval 13"/>
            <p:cNvSpPr>
              <a:spLocks noChangeArrowheads="1"/>
            </p:cNvSpPr>
            <p:nvPr/>
          </p:nvSpPr>
          <p:spPr bwMode="auto">
            <a:xfrm>
              <a:off x="1933"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3</a:t>
              </a:r>
            </a:p>
          </p:txBody>
        </p:sp>
        <p:sp>
          <p:nvSpPr>
            <p:cNvPr id="200718" name="Oval 14"/>
            <p:cNvSpPr>
              <a:spLocks noChangeArrowheads="1"/>
            </p:cNvSpPr>
            <p:nvPr/>
          </p:nvSpPr>
          <p:spPr bwMode="auto">
            <a:xfrm>
              <a:off x="2577"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4</a:t>
              </a:r>
            </a:p>
          </p:txBody>
        </p:sp>
        <p:sp>
          <p:nvSpPr>
            <p:cNvPr id="200719" name="Oval 15"/>
            <p:cNvSpPr>
              <a:spLocks noChangeArrowheads="1"/>
            </p:cNvSpPr>
            <p:nvPr/>
          </p:nvSpPr>
          <p:spPr bwMode="auto">
            <a:xfrm>
              <a:off x="3222"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5</a:t>
              </a:r>
            </a:p>
          </p:txBody>
        </p:sp>
        <p:sp>
          <p:nvSpPr>
            <p:cNvPr id="200720" name="Oval 16"/>
            <p:cNvSpPr>
              <a:spLocks noChangeArrowheads="1"/>
            </p:cNvSpPr>
            <p:nvPr/>
          </p:nvSpPr>
          <p:spPr bwMode="auto">
            <a:xfrm>
              <a:off x="3866"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6</a:t>
              </a:r>
            </a:p>
          </p:txBody>
        </p:sp>
        <p:sp>
          <p:nvSpPr>
            <p:cNvPr id="200721" name="Oval 17"/>
            <p:cNvSpPr>
              <a:spLocks noChangeArrowheads="1"/>
            </p:cNvSpPr>
            <p:nvPr/>
          </p:nvSpPr>
          <p:spPr bwMode="auto">
            <a:xfrm>
              <a:off x="4511"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7</a:t>
              </a:r>
            </a:p>
          </p:txBody>
        </p:sp>
        <p:sp>
          <p:nvSpPr>
            <p:cNvPr id="200722" name="Oval 18"/>
            <p:cNvSpPr>
              <a:spLocks noChangeArrowheads="1"/>
            </p:cNvSpPr>
            <p:nvPr/>
          </p:nvSpPr>
          <p:spPr bwMode="auto">
            <a:xfrm>
              <a:off x="5156"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8</a:t>
              </a:r>
            </a:p>
          </p:txBody>
        </p:sp>
        <p:sp>
          <p:nvSpPr>
            <p:cNvPr id="200723" name="Oval 19"/>
            <p:cNvSpPr>
              <a:spLocks noChangeArrowheads="1"/>
            </p:cNvSpPr>
            <p:nvPr/>
          </p:nvSpPr>
          <p:spPr bwMode="auto">
            <a:xfrm>
              <a:off x="644" y="1153"/>
              <a:ext cx="460" cy="41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b="1">
                  <a:latin typeface="VNI-Helve" pitchFamily="2" charset="0"/>
                </a:rPr>
                <a:t>1</a:t>
              </a:r>
            </a:p>
          </p:txBody>
        </p:sp>
      </p:grpSp>
      <p:sp>
        <p:nvSpPr>
          <p:cNvPr id="200724" name="AutoShape 20"/>
          <p:cNvSpPr>
            <a:spLocks noChangeArrowheads="1"/>
          </p:cNvSpPr>
          <p:nvPr/>
        </p:nvSpPr>
        <p:spPr bwMode="auto">
          <a:xfrm>
            <a:off x="5004289" y="3569677"/>
            <a:ext cx="914400" cy="747409"/>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a:latin typeface="VNI-Helve" pitchFamily="2" charset="0"/>
              </a:rPr>
              <a:t>left</a:t>
            </a:r>
          </a:p>
        </p:txBody>
      </p:sp>
      <p:sp>
        <p:nvSpPr>
          <p:cNvPr id="200725" name="AutoShape 21"/>
          <p:cNvSpPr>
            <a:spLocks noChangeArrowheads="1"/>
          </p:cNvSpPr>
          <p:nvPr/>
        </p:nvSpPr>
        <p:spPr bwMode="auto">
          <a:xfrm>
            <a:off x="8084527" y="3541836"/>
            <a:ext cx="914400" cy="747409"/>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a:latin typeface="VNI-Helve" pitchFamily="2" charset="0"/>
              </a:rPr>
              <a:t>right</a:t>
            </a:r>
          </a:p>
        </p:txBody>
      </p:sp>
      <p:grpSp>
        <p:nvGrpSpPr>
          <p:cNvPr id="200726" name="Group 22"/>
          <p:cNvGrpSpPr>
            <a:grpSpLocks/>
          </p:cNvGrpSpPr>
          <p:nvPr/>
        </p:nvGrpSpPr>
        <p:grpSpPr bwMode="auto">
          <a:xfrm>
            <a:off x="6024197" y="1978270"/>
            <a:ext cx="914400" cy="945174"/>
            <a:chOff x="575" y="1170"/>
            <a:chExt cx="576" cy="645"/>
          </a:xfrm>
        </p:grpSpPr>
        <p:sp>
          <p:nvSpPr>
            <p:cNvPr id="200727" name="AutoShape 23"/>
            <p:cNvSpPr>
              <a:spLocks noChangeArrowheads="1"/>
            </p:cNvSpPr>
            <p:nvPr/>
          </p:nvSpPr>
          <p:spPr bwMode="auto">
            <a:xfrm>
              <a:off x="575" y="1305"/>
              <a:ext cx="576" cy="510"/>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a:latin typeface="VNI-Helve" pitchFamily="2" charset="0"/>
                </a:rPr>
                <a:t>i</a:t>
              </a:r>
            </a:p>
          </p:txBody>
        </p:sp>
        <p:sp>
          <p:nvSpPr>
            <p:cNvPr id="200728" name="Line 24"/>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00729" name="Group 25"/>
          <p:cNvGrpSpPr>
            <a:grpSpLocks/>
          </p:cNvGrpSpPr>
          <p:nvPr/>
        </p:nvGrpSpPr>
        <p:grpSpPr bwMode="auto">
          <a:xfrm>
            <a:off x="5005754" y="1976806"/>
            <a:ext cx="914400" cy="946639"/>
            <a:chOff x="5083" y="1169"/>
            <a:chExt cx="576" cy="646"/>
          </a:xfrm>
        </p:grpSpPr>
        <p:sp>
          <p:nvSpPr>
            <p:cNvPr id="200730" name="AutoShape 26"/>
            <p:cNvSpPr>
              <a:spLocks noChangeArrowheads="1"/>
            </p:cNvSpPr>
            <p:nvPr/>
          </p:nvSpPr>
          <p:spPr bwMode="auto">
            <a:xfrm>
              <a:off x="5083" y="1305"/>
              <a:ext cx="576" cy="510"/>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2215">
                  <a:latin typeface="VNI-Helve" pitchFamily="2" charset="0"/>
                </a:rPr>
                <a:t>j</a:t>
              </a:r>
            </a:p>
          </p:txBody>
        </p:sp>
        <p:sp>
          <p:nvSpPr>
            <p:cNvPr id="200731" name="Line 27"/>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0732" name="Text Box 28"/>
          <p:cNvSpPr txBox="1">
            <a:spLocks noChangeArrowheads="1"/>
          </p:cNvSpPr>
          <p:nvPr/>
        </p:nvSpPr>
        <p:spPr bwMode="auto">
          <a:xfrm>
            <a:off x="6934200" y="5300297"/>
            <a:ext cx="11268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atin typeface="VNI-Helve" pitchFamily="2" charset="0"/>
            </a:endParaRPr>
          </a:p>
        </p:txBody>
      </p:sp>
      <p:sp>
        <p:nvSpPr>
          <p:cNvPr id="200733" name="Text Box 29"/>
          <p:cNvSpPr txBox="1">
            <a:spLocks noChangeArrowheads="1"/>
          </p:cNvSpPr>
          <p:nvPr/>
        </p:nvSpPr>
        <p:spPr bwMode="auto">
          <a:xfrm>
            <a:off x="1022839" y="4396154"/>
            <a:ext cx="2253761" cy="430887"/>
          </a:xfrm>
          <a:prstGeom prst="rect">
            <a:avLst/>
          </a:prstGeom>
          <a:solidFill>
            <a:schemeClr val="bg1">
              <a:lumMod val="75000"/>
            </a:schemeClr>
          </a:solidFill>
          <a:ln>
            <a:noFill/>
          </a:ln>
          <a:effectLst/>
        </p:spPr>
        <p:txBody>
          <a:bodyPr wrap="square">
            <a:spAutoFit/>
          </a:bodyPr>
          <a:lstStyle/>
          <a:p>
            <a:r>
              <a:rPr lang="en-US" sz="2200" b="1" dirty="0" err="1"/>
              <a:t>Sắp</a:t>
            </a:r>
            <a:r>
              <a:rPr lang="en-US" sz="2200" b="1" dirty="0"/>
              <a:t> </a:t>
            </a:r>
            <a:r>
              <a:rPr lang="en-US" sz="2200" b="1" dirty="0" err="1"/>
              <a:t>xếp</a:t>
            </a:r>
            <a:r>
              <a:rPr lang="en-US" sz="2200" b="1" dirty="0"/>
              <a:t> </a:t>
            </a:r>
            <a:r>
              <a:rPr lang="en-US" sz="2200" b="1" dirty="0" err="1"/>
              <a:t>đoạn</a:t>
            </a:r>
            <a:r>
              <a:rPr lang="en-US" sz="2200" b="1" dirty="0"/>
              <a:t> 3</a:t>
            </a:r>
          </a:p>
        </p:txBody>
      </p:sp>
      <p:sp>
        <p:nvSpPr>
          <p:cNvPr id="3" name="Footer Placeholder 2"/>
          <p:cNvSpPr>
            <a:spLocks noGrp="1"/>
          </p:cNvSpPr>
          <p:nvPr>
            <p:ph type="ftr" sz="quarter" idx="11"/>
          </p:nvPr>
        </p:nvSpPr>
        <p:spPr/>
        <p:txBody>
          <a:bodyPr/>
          <a:lstStyle/>
          <a:p>
            <a:pPr>
              <a:defRPr/>
            </a:pPr>
            <a:r>
              <a:rPr lang="en-US"/>
              <a:t>DSA</a:t>
            </a:r>
            <a:endParaRPr lang="en-US" dirty="0"/>
          </a:p>
        </p:txBody>
      </p:sp>
      <p:sp>
        <p:nvSpPr>
          <p:cNvPr id="4" name="Slide Number Placeholder 3"/>
          <p:cNvSpPr>
            <a:spLocks noGrp="1"/>
          </p:cNvSpPr>
          <p:nvPr>
            <p:ph type="sldNum" sz="quarter" idx="12"/>
          </p:nvPr>
        </p:nvSpPr>
        <p:spPr/>
        <p:txBody>
          <a:bodyPr/>
          <a:lstStyle/>
          <a:p>
            <a:pPr>
              <a:defRPr/>
            </a:pPr>
            <a:fld id="{9341A368-4C28-4393-9F29-3C50F2E74AB6}" type="slidenum">
              <a:rPr lang="en-US" smtClean="0"/>
              <a:pPr>
                <a:defRPr/>
              </a:pPr>
              <a:t>16</a:t>
            </a:fld>
            <a:endParaRPr lang="en-US" dirty="0"/>
          </a:p>
        </p:txBody>
      </p:sp>
    </p:spTree>
    <p:extLst>
      <p:ext uri="{BB962C8B-B14F-4D97-AF65-F5344CB8AC3E}">
        <p14:creationId xmlns:p14="http://schemas.microsoft.com/office/powerpoint/2010/main" val="6691300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xit" presetSubtype="10" fill="hold" grpId="0" nodeType="afterEffect">
                                  <p:stCondLst>
                                    <p:cond delay="0"/>
                                  </p:stCondLst>
                                  <p:childTnLst>
                                    <p:animEffect transition="out" filter="checkerboard(across)">
                                      <p:cBhvr>
                                        <p:cTn id="6" dur="500"/>
                                        <p:tgtEl>
                                          <p:spTgt spid="200733"/>
                                        </p:tgtEl>
                                      </p:cBhvr>
                                    </p:animEffect>
                                    <p:set>
                                      <p:cBhvr>
                                        <p:cTn id="7" dur="1" fill="hold">
                                          <p:stCondLst>
                                            <p:cond delay="499"/>
                                          </p:stCondLst>
                                        </p:cTn>
                                        <p:tgtEl>
                                          <p:spTgt spid="2007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bwMode="auto">
          <a:noFill/>
          <a:ln/>
        </p:spPr>
        <p:txBody>
          <a:bodyPr/>
          <a:lstStyle/>
          <a:p>
            <a:r>
              <a:rPr lang="en-US" dirty="0"/>
              <a:t>Quick Sort: </a:t>
            </a:r>
            <a:r>
              <a:rPr lang="en-US" dirty="0" err="1"/>
              <a:t>Độ</a:t>
            </a:r>
            <a:r>
              <a:rPr lang="en-US" dirty="0"/>
              <a:t> </a:t>
            </a:r>
            <a:r>
              <a:rPr lang="en-US" dirty="0" err="1"/>
              <a:t>phức</a:t>
            </a:r>
            <a:r>
              <a:rPr lang="en-US" dirty="0"/>
              <a:t> </a:t>
            </a:r>
            <a:r>
              <a:rPr lang="en-US" dirty="0" err="1"/>
              <a:t>tạp</a:t>
            </a:r>
            <a:endParaRPr lang="en-US" dirty="0"/>
          </a:p>
        </p:txBody>
      </p:sp>
      <p:sp>
        <p:nvSpPr>
          <p:cNvPr id="3" name="Content Placeholder 2"/>
          <p:cNvSpPr>
            <a:spLocks noGrp="1"/>
          </p:cNvSpPr>
          <p:nvPr>
            <p:ph idx="1"/>
          </p:nvPr>
        </p:nvSpPr>
        <p:spPr/>
        <p:txBody>
          <a:bodyPr>
            <a:noAutofit/>
          </a:bodyPr>
          <a:lstStyle/>
          <a:p>
            <a:pPr fontAlgn="base"/>
            <a:r>
              <a:rPr lang="en-US" sz="2200" dirty="0"/>
              <a:t>The worst case depends on strategy for choosing pivot: leftmost (or rightmost) element is chosen as pivot, the worst occurs in following cases.</a:t>
            </a:r>
          </a:p>
          <a:p>
            <a:pPr marL="971550" lvl="2" indent="-457200" fontAlgn="base">
              <a:buFont typeface="+mj-lt"/>
              <a:buAutoNum type="arabicPeriod"/>
            </a:pPr>
            <a:r>
              <a:rPr lang="en-US" dirty="0"/>
              <a:t>Array is already sorted in same order.</a:t>
            </a:r>
          </a:p>
          <a:p>
            <a:pPr marL="971550" lvl="2" indent="-457200" fontAlgn="base">
              <a:buFont typeface="+mj-lt"/>
              <a:buAutoNum type="arabicPeriod"/>
            </a:pPr>
            <a:r>
              <a:rPr lang="en-US" dirty="0"/>
              <a:t>Array is already sorted in reverse order.</a:t>
            </a:r>
          </a:p>
          <a:p>
            <a:pPr marL="971550" lvl="2" indent="-457200" fontAlgn="base">
              <a:buFont typeface="+mj-lt"/>
              <a:buAutoNum type="arabicPeriod"/>
            </a:pPr>
            <a:r>
              <a:rPr lang="en-US" dirty="0"/>
              <a:t>All elements are same (special case of case 1 and 2)</a:t>
            </a:r>
            <a:endParaRPr lang="en-US" sz="2200" dirty="0"/>
          </a:p>
          <a:p>
            <a:endParaRPr lang="en-US" sz="2200" dirty="0"/>
          </a:p>
          <a:p>
            <a:endParaRPr lang="en-US" sz="2200" dirty="0"/>
          </a:p>
          <a:p>
            <a:endParaRPr lang="en-US" sz="2200" dirty="0"/>
          </a:p>
          <a:p>
            <a:r>
              <a:rPr lang="en-US" sz="2200" dirty="0"/>
              <a:t>Quicksort </a:t>
            </a:r>
            <a:r>
              <a:rPr lang="en-US" sz="2200" dirty="0" err="1"/>
              <a:t>là</a:t>
            </a:r>
            <a:r>
              <a:rPr lang="en-US" sz="2200" dirty="0"/>
              <a:t> </a:t>
            </a:r>
            <a:r>
              <a:rPr lang="en-US" sz="2200" dirty="0" err="1"/>
              <a:t>một</a:t>
            </a:r>
            <a:r>
              <a:rPr lang="en-US" sz="2200" dirty="0"/>
              <a:t> </a:t>
            </a:r>
            <a:r>
              <a:rPr lang="en-US" sz="2200" dirty="0" err="1"/>
              <a:t>trong</a:t>
            </a:r>
            <a:r>
              <a:rPr lang="en-US" sz="2200" dirty="0"/>
              <a:t> </a:t>
            </a:r>
            <a:r>
              <a:rPr lang="en-US" sz="2200" dirty="0" err="1"/>
              <a:t>những</a:t>
            </a:r>
            <a:r>
              <a:rPr lang="en-US" sz="2200" dirty="0"/>
              <a:t> </a:t>
            </a:r>
            <a:r>
              <a:rPr lang="en-US" sz="2200" dirty="0" err="1"/>
              <a:t>thuật</a:t>
            </a:r>
            <a:r>
              <a:rPr lang="en-US" sz="2200" dirty="0"/>
              <a:t> </a:t>
            </a:r>
            <a:r>
              <a:rPr lang="en-US" sz="2200" dirty="0" err="1"/>
              <a:t>toán</a:t>
            </a:r>
            <a:r>
              <a:rPr lang="en-US" sz="2200" dirty="0"/>
              <a:t> </a:t>
            </a:r>
            <a:r>
              <a:rPr lang="en-US" sz="2200" dirty="0" err="1"/>
              <a:t>hiệu</a:t>
            </a:r>
            <a:r>
              <a:rPr lang="en-US" sz="2200" dirty="0"/>
              <a:t> </a:t>
            </a:r>
            <a:r>
              <a:rPr lang="en-US" sz="2200" dirty="0" err="1"/>
              <a:t>quả</a:t>
            </a:r>
            <a:r>
              <a:rPr lang="en-US" sz="2200" dirty="0"/>
              <a:t> </a:t>
            </a:r>
            <a:r>
              <a:rPr lang="en-US" sz="2200" dirty="0" err="1"/>
              <a:t>nhất</a:t>
            </a:r>
            <a:r>
              <a:rPr lang="en-US" sz="2200" dirty="0"/>
              <a:t> </a:t>
            </a:r>
            <a:r>
              <a:rPr lang="en-US" sz="2200" dirty="0" err="1"/>
              <a:t>sử</a:t>
            </a:r>
            <a:r>
              <a:rPr lang="en-US" sz="2200" dirty="0"/>
              <a:t> </a:t>
            </a:r>
            <a:r>
              <a:rPr lang="en-US" sz="2200" dirty="0" err="1"/>
              <a:t>dụng</a:t>
            </a:r>
            <a:r>
              <a:rPr lang="en-US" sz="2200" dirty="0"/>
              <a:t> </a:t>
            </a:r>
            <a:r>
              <a:rPr lang="en-US" sz="2200" dirty="0" err="1"/>
              <a:t>phép</a:t>
            </a:r>
            <a:r>
              <a:rPr lang="en-US" sz="2200" dirty="0"/>
              <a:t> so </a:t>
            </a:r>
            <a:r>
              <a:rPr lang="en-US" sz="2200" dirty="0" err="1"/>
              <a:t>sánh</a:t>
            </a:r>
            <a:r>
              <a:rPr lang="en-US" sz="2200" dirty="0"/>
              <a:t>.</a:t>
            </a:r>
            <a:br>
              <a:rPr lang="en-US" sz="2200" dirty="0"/>
            </a:br>
            <a:endParaRPr lang="en-US" sz="2200"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565736374"/>
                  </p:ext>
                </p:extLst>
              </p:nvPr>
            </p:nvGraphicFramePr>
            <p:xfrm>
              <a:off x="2072640" y="3429000"/>
              <a:ext cx="4267200" cy="1584960"/>
            </p:xfrm>
            <a:graphic>
              <a:graphicData uri="http://schemas.openxmlformats.org/drawingml/2006/table">
                <a:tbl>
                  <a:tblPr firstRow="1" bandRow="1">
                    <a:tableStyleId>{5C22544A-7EE6-4342-B048-85BDC9FD1C3A}</a:tableStyleId>
                  </a:tblPr>
                  <a:tblGrid>
                    <a:gridCol w="1720645">
                      <a:extLst>
                        <a:ext uri="{9D8B030D-6E8A-4147-A177-3AD203B41FA5}">
                          <a16:colId xmlns:a16="http://schemas.microsoft.com/office/drawing/2014/main" val="1171351615"/>
                        </a:ext>
                      </a:extLst>
                    </a:gridCol>
                    <a:gridCol w="2546555">
                      <a:extLst>
                        <a:ext uri="{9D8B030D-6E8A-4147-A177-3AD203B41FA5}">
                          <a16:colId xmlns:a16="http://schemas.microsoft.com/office/drawing/2014/main" val="1882019754"/>
                        </a:ext>
                      </a:extLst>
                    </a:gridCol>
                  </a:tblGrid>
                  <a:tr h="370840">
                    <a:tc>
                      <a:txBody>
                        <a:bodyPr/>
                        <a:lstStyle/>
                        <a:p>
                          <a:pPr algn="ctr"/>
                          <a:r>
                            <a:rPr lang="en-US" sz="2000" dirty="0" err="1"/>
                            <a:t>Trường</a:t>
                          </a:r>
                          <a:r>
                            <a:rPr lang="en-US" sz="2000" baseline="0" dirty="0"/>
                            <a:t> </a:t>
                          </a:r>
                          <a:r>
                            <a:rPr lang="en-US" sz="2000" baseline="0" dirty="0" err="1"/>
                            <a:t>hợp</a:t>
                          </a:r>
                          <a:endParaRPr lang="en-US" sz="2000" dirty="0"/>
                        </a:p>
                      </a:txBody>
                      <a:tcPr/>
                    </a:tc>
                    <a:tc>
                      <a:txBody>
                        <a:bodyPr/>
                        <a:lstStyle/>
                        <a:p>
                          <a:pPr algn="ctr"/>
                          <a:r>
                            <a:rPr lang="en-US" sz="2000" dirty="0" err="1"/>
                            <a:t>Độ</a:t>
                          </a:r>
                          <a:r>
                            <a:rPr lang="en-US" sz="2000" baseline="0" dirty="0"/>
                            <a:t> </a:t>
                          </a:r>
                          <a:r>
                            <a:rPr lang="en-US" sz="2000" baseline="0" dirty="0" err="1"/>
                            <a:t>phức</a:t>
                          </a:r>
                          <a:r>
                            <a:rPr lang="en-US" sz="2000" baseline="0" dirty="0"/>
                            <a:t> </a:t>
                          </a:r>
                          <a:r>
                            <a:rPr lang="en-US" sz="2000" baseline="0" dirty="0" err="1"/>
                            <a:t>tạp</a:t>
                          </a:r>
                          <a:endParaRPr lang="en-US" sz="2000" dirty="0"/>
                        </a:p>
                      </a:txBody>
                      <a:tcPr/>
                    </a:tc>
                    <a:extLst>
                      <a:ext uri="{0D108BD9-81ED-4DB2-BD59-A6C34878D82A}">
                        <a16:rowId xmlns:a16="http://schemas.microsoft.com/office/drawing/2014/main" val="888926561"/>
                      </a:ext>
                    </a:extLst>
                  </a:tr>
                  <a:tr h="370840">
                    <a:tc>
                      <a:txBody>
                        <a:bodyPr/>
                        <a:lstStyle/>
                        <a:p>
                          <a:pPr algn="ctr"/>
                          <a:r>
                            <a:rPr lang="en-US" sz="2000" dirty="0" err="1"/>
                            <a:t>Tốt</a:t>
                          </a:r>
                          <a:r>
                            <a:rPr lang="en-US" sz="2000" baseline="0" dirty="0"/>
                            <a:t> </a:t>
                          </a:r>
                          <a:r>
                            <a:rPr lang="en-US" sz="2000" baseline="0" dirty="0" err="1"/>
                            <a:t>nhất</a:t>
                          </a:r>
                          <a:endParaRPr lang="en-US" sz="20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𝑛𝑙𝑜</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𝑔</m:t>
                                    </m:r>
                                  </m:e>
                                  <m:sub>
                                    <m:r>
                                      <a:rPr lang="en-US" sz="2000" b="0" i="1" dirty="0" smtClean="0">
                                        <a:latin typeface="Cambria Math" panose="02040503050406030204" pitchFamily="18" charset="0"/>
                                      </a:rPr>
                                      <m:t>2</m:t>
                                    </m:r>
                                  </m:sub>
                                </m:sSub>
                                <m:r>
                                  <a:rPr lang="en-US" sz="2000" i="1" dirty="0" smtClean="0">
                                    <a:latin typeface="Cambria Math" panose="02040503050406030204" pitchFamily="18" charset="0"/>
                                  </a:rPr>
                                  <m:t>𝑛</m:t>
                                </m:r>
                              </m:oMath>
                            </m:oMathPara>
                          </a14:m>
                          <a:endParaRPr lang="en-US" sz="2000" dirty="0"/>
                        </a:p>
                      </a:txBody>
                      <a:tcPr anchor="ctr"/>
                    </a:tc>
                    <a:extLst>
                      <a:ext uri="{0D108BD9-81ED-4DB2-BD59-A6C34878D82A}">
                        <a16:rowId xmlns:a16="http://schemas.microsoft.com/office/drawing/2014/main" val="2069860193"/>
                      </a:ext>
                    </a:extLst>
                  </a:tr>
                  <a:tr h="370840">
                    <a:tc>
                      <a:txBody>
                        <a:bodyPr/>
                        <a:lstStyle/>
                        <a:p>
                          <a:pPr algn="ctr"/>
                          <a:r>
                            <a:rPr lang="en-US" sz="2000" dirty="0" err="1"/>
                            <a:t>Trung</a:t>
                          </a:r>
                          <a:r>
                            <a:rPr lang="en-US" sz="2000" dirty="0"/>
                            <a:t> </a:t>
                          </a:r>
                          <a:r>
                            <a:rPr lang="en-US" sz="2000" dirty="0" err="1"/>
                            <a:t>bình</a:t>
                          </a:r>
                          <a:endParaRPr lang="en-US" sz="20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𝑛𝑙𝑜</m:t>
                                </m:r>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𝑔</m:t>
                                    </m:r>
                                  </m:e>
                                  <m:sub>
                                    <m:r>
                                      <a:rPr lang="en-US" sz="2000" b="0" i="1" dirty="0" smtClean="0">
                                        <a:latin typeface="Cambria Math" panose="02040503050406030204" pitchFamily="18" charset="0"/>
                                      </a:rPr>
                                      <m:t>2</m:t>
                                    </m:r>
                                  </m:sub>
                                </m:sSub>
                                <m:r>
                                  <a:rPr lang="en-US" sz="2000" i="1" dirty="0" smtClean="0">
                                    <a:latin typeface="Cambria Math" panose="02040503050406030204" pitchFamily="18" charset="0"/>
                                  </a:rPr>
                                  <m:t>𝑛</m:t>
                                </m:r>
                              </m:oMath>
                            </m:oMathPara>
                          </a14:m>
                          <a:endParaRPr lang="en-US" sz="2000" dirty="0"/>
                        </a:p>
                      </a:txBody>
                      <a:tcPr anchor="ctr"/>
                    </a:tc>
                    <a:extLst>
                      <a:ext uri="{0D108BD9-81ED-4DB2-BD59-A6C34878D82A}">
                        <a16:rowId xmlns:a16="http://schemas.microsoft.com/office/drawing/2014/main" val="784669889"/>
                      </a:ext>
                    </a:extLst>
                  </a:tr>
                  <a:tr h="370840">
                    <a:tc>
                      <a:txBody>
                        <a:bodyPr/>
                        <a:lstStyle/>
                        <a:p>
                          <a:pPr algn="ctr"/>
                          <a:r>
                            <a:rPr lang="en-US" sz="2000" dirty="0" err="1"/>
                            <a:t>Xấu</a:t>
                          </a:r>
                          <a:r>
                            <a:rPr lang="en-US" sz="2000" baseline="0" dirty="0"/>
                            <a:t> </a:t>
                          </a:r>
                          <a:r>
                            <a:rPr lang="en-US" sz="2000" baseline="0" dirty="0" err="1"/>
                            <a:t>nhất</a:t>
                          </a:r>
                          <a:endParaRPr lang="en-US" sz="2000"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oMath>
                            </m:oMathPara>
                          </a14:m>
                          <a:endParaRPr lang="en-US" sz="2000" dirty="0"/>
                        </a:p>
                      </a:txBody>
                      <a:tcPr anchor="ctr"/>
                    </a:tc>
                    <a:extLst>
                      <a:ext uri="{0D108BD9-81ED-4DB2-BD59-A6C34878D82A}">
                        <a16:rowId xmlns:a16="http://schemas.microsoft.com/office/drawing/2014/main" val="81934028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565736374"/>
                  </p:ext>
                </p:extLst>
              </p:nvPr>
            </p:nvGraphicFramePr>
            <p:xfrm>
              <a:off x="2072640" y="3429000"/>
              <a:ext cx="4267200" cy="1584960"/>
            </p:xfrm>
            <a:graphic>
              <a:graphicData uri="http://schemas.openxmlformats.org/drawingml/2006/table">
                <a:tbl>
                  <a:tblPr firstRow="1" bandRow="1">
                    <a:tableStyleId>{5C22544A-7EE6-4342-B048-85BDC9FD1C3A}</a:tableStyleId>
                  </a:tblPr>
                  <a:tblGrid>
                    <a:gridCol w="1720645">
                      <a:extLst>
                        <a:ext uri="{9D8B030D-6E8A-4147-A177-3AD203B41FA5}">
                          <a16:colId xmlns:a16="http://schemas.microsoft.com/office/drawing/2014/main" val="1171351615"/>
                        </a:ext>
                      </a:extLst>
                    </a:gridCol>
                    <a:gridCol w="2546555">
                      <a:extLst>
                        <a:ext uri="{9D8B030D-6E8A-4147-A177-3AD203B41FA5}">
                          <a16:colId xmlns:a16="http://schemas.microsoft.com/office/drawing/2014/main" val="1882019754"/>
                        </a:ext>
                      </a:extLst>
                    </a:gridCol>
                  </a:tblGrid>
                  <a:tr h="396240">
                    <a:tc>
                      <a:txBody>
                        <a:bodyPr/>
                        <a:lstStyle/>
                        <a:p>
                          <a:pPr algn="ctr"/>
                          <a:r>
                            <a:rPr lang="en-US" sz="2000" dirty="0" err="1"/>
                            <a:t>Trường</a:t>
                          </a:r>
                          <a:r>
                            <a:rPr lang="en-US" sz="2000" baseline="0" dirty="0"/>
                            <a:t> </a:t>
                          </a:r>
                          <a:r>
                            <a:rPr lang="en-US" sz="2000" baseline="0" dirty="0" err="1"/>
                            <a:t>hợp</a:t>
                          </a:r>
                          <a:endParaRPr lang="en-US" sz="2000" dirty="0"/>
                        </a:p>
                      </a:txBody>
                      <a:tcPr/>
                    </a:tc>
                    <a:tc>
                      <a:txBody>
                        <a:bodyPr/>
                        <a:lstStyle/>
                        <a:p>
                          <a:pPr algn="ctr"/>
                          <a:r>
                            <a:rPr lang="en-US" sz="2000" dirty="0" err="1"/>
                            <a:t>Độ</a:t>
                          </a:r>
                          <a:r>
                            <a:rPr lang="en-US" sz="2000" baseline="0" dirty="0"/>
                            <a:t> </a:t>
                          </a:r>
                          <a:r>
                            <a:rPr lang="en-US" sz="2000" baseline="0" dirty="0" err="1"/>
                            <a:t>phức</a:t>
                          </a:r>
                          <a:r>
                            <a:rPr lang="en-US" sz="2000" baseline="0" dirty="0"/>
                            <a:t> </a:t>
                          </a:r>
                          <a:r>
                            <a:rPr lang="en-US" sz="2000" baseline="0" dirty="0" err="1"/>
                            <a:t>tạp</a:t>
                          </a:r>
                          <a:endParaRPr lang="en-US" sz="2000" dirty="0"/>
                        </a:p>
                      </a:txBody>
                      <a:tcPr/>
                    </a:tc>
                    <a:extLst>
                      <a:ext uri="{0D108BD9-81ED-4DB2-BD59-A6C34878D82A}">
                        <a16:rowId xmlns:a16="http://schemas.microsoft.com/office/drawing/2014/main" val="888926561"/>
                      </a:ext>
                    </a:extLst>
                  </a:tr>
                  <a:tr h="396240">
                    <a:tc>
                      <a:txBody>
                        <a:bodyPr/>
                        <a:lstStyle/>
                        <a:p>
                          <a:pPr algn="ctr"/>
                          <a:r>
                            <a:rPr lang="en-US" sz="2000" dirty="0" err="1"/>
                            <a:t>Tốt</a:t>
                          </a:r>
                          <a:r>
                            <a:rPr lang="en-US" sz="2000" baseline="0" dirty="0"/>
                            <a:t> </a:t>
                          </a:r>
                          <a:r>
                            <a:rPr lang="en-US" sz="2000" baseline="0" dirty="0" err="1"/>
                            <a:t>nhất</a:t>
                          </a:r>
                          <a:endParaRPr lang="en-US" sz="2000" dirty="0"/>
                        </a:p>
                      </a:txBody>
                      <a:tcPr anchor="ctr"/>
                    </a:tc>
                    <a:tc>
                      <a:txBody>
                        <a:bodyPr/>
                        <a:lstStyle/>
                        <a:p>
                          <a:endParaRPr lang="en-US"/>
                        </a:p>
                      </a:txBody>
                      <a:tcPr anchor="ctr">
                        <a:blipFill>
                          <a:blip r:embed="rId2"/>
                          <a:stretch>
                            <a:fillRect l="-67943" t="-106061" r="-1196" b="-222727"/>
                          </a:stretch>
                        </a:blipFill>
                      </a:tcPr>
                    </a:tc>
                    <a:extLst>
                      <a:ext uri="{0D108BD9-81ED-4DB2-BD59-A6C34878D82A}">
                        <a16:rowId xmlns:a16="http://schemas.microsoft.com/office/drawing/2014/main" val="2069860193"/>
                      </a:ext>
                    </a:extLst>
                  </a:tr>
                  <a:tr h="396240">
                    <a:tc>
                      <a:txBody>
                        <a:bodyPr/>
                        <a:lstStyle/>
                        <a:p>
                          <a:pPr algn="ctr"/>
                          <a:r>
                            <a:rPr lang="en-US" sz="2000" dirty="0" err="1"/>
                            <a:t>Trung</a:t>
                          </a:r>
                          <a:r>
                            <a:rPr lang="en-US" sz="2000" dirty="0"/>
                            <a:t> </a:t>
                          </a:r>
                          <a:r>
                            <a:rPr lang="en-US" sz="2000" dirty="0" err="1"/>
                            <a:t>bình</a:t>
                          </a:r>
                          <a:endParaRPr lang="en-US" sz="2000" dirty="0"/>
                        </a:p>
                      </a:txBody>
                      <a:tcPr anchor="ctr"/>
                    </a:tc>
                    <a:tc>
                      <a:txBody>
                        <a:bodyPr/>
                        <a:lstStyle/>
                        <a:p>
                          <a:endParaRPr lang="en-US"/>
                        </a:p>
                      </a:txBody>
                      <a:tcPr anchor="ctr">
                        <a:blipFill>
                          <a:blip r:embed="rId2"/>
                          <a:stretch>
                            <a:fillRect l="-67943" t="-209231" r="-1196" b="-126154"/>
                          </a:stretch>
                        </a:blipFill>
                      </a:tcPr>
                    </a:tc>
                    <a:extLst>
                      <a:ext uri="{0D108BD9-81ED-4DB2-BD59-A6C34878D82A}">
                        <a16:rowId xmlns:a16="http://schemas.microsoft.com/office/drawing/2014/main" val="784669889"/>
                      </a:ext>
                    </a:extLst>
                  </a:tr>
                  <a:tr h="396240">
                    <a:tc>
                      <a:txBody>
                        <a:bodyPr/>
                        <a:lstStyle/>
                        <a:p>
                          <a:pPr algn="ctr"/>
                          <a:r>
                            <a:rPr lang="en-US" sz="2000" dirty="0" err="1"/>
                            <a:t>Xấu</a:t>
                          </a:r>
                          <a:r>
                            <a:rPr lang="en-US" sz="2000" baseline="0" dirty="0"/>
                            <a:t> </a:t>
                          </a:r>
                          <a:r>
                            <a:rPr lang="en-US" sz="2000" baseline="0" dirty="0" err="1"/>
                            <a:t>nhất</a:t>
                          </a:r>
                          <a:endParaRPr lang="en-US" sz="2000" dirty="0"/>
                        </a:p>
                      </a:txBody>
                      <a:tcPr anchor="ctr"/>
                    </a:tc>
                    <a:tc>
                      <a:txBody>
                        <a:bodyPr/>
                        <a:lstStyle/>
                        <a:p>
                          <a:endParaRPr lang="en-US"/>
                        </a:p>
                      </a:txBody>
                      <a:tcPr anchor="ctr">
                        <a:blipFill>
                          <a:blip r:embed="rId2"/>
                          <a:stretch>
                            <a:fillRect l="-67943" t="-309231" r="-1196" b="-26154"/>
                          </a:stretch>
                        </a:blipFill>
                      </a:tcPr>
                    </a:tc>
                    <a:extLst>
                      <a:ext uri="{0D108BD9-81ED-4DB2-BD59-A6C34878D82A}">
                        <a16:rowId xmlns:a16="http://schemas.microsoft.com/office/drawing/2014/main" val="819340284"/>
                      </a:ext>
                    </a:extLst>
                  </a:tr>
                </a:tbl>
              </a:graphicData>
            </a:graphic>
          </p:graphicFrame>
        </mc:Fallback>
      </mc:AlternateContent>
      <p:sp>
        <p:nvSpPr>
          <p:cNvPr id="2" name="Footer Placeholder 1"/>
          <p:cNvSpPr>
            <a:spLocks noGrp="1"/>
          </p:cNvSpPr>
          <p:nvPr>
            <p:ph type="ftr" sz="quarter" idx="11"/>
          </p:nvPr>
        </p:nvSpPr>
        <p:spPr/>
        <p:txBody>
          <a:bodyPr/>
          <a:lstStyle/>
          <a:p>
            <a:pPr>
              <a:defRPr/>
            </a:pPr>
            <a:r>
              <a:rPr lang="en-US" dirty="0"/>
              <a:t>DSA</a:t>
            </a:r>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17</a:t>
            </a:fld>
            <a:endParaRPr lang="en-US" dirty="0"/>
          </a:p>
        </p:txBody>
      </p:sp>
    </p:spTree>
    <p:extLst>
      <p:ext uri="{BB962C8B-B14F-4D97-AF65-F5344CB8AC3E}">
        <p14:creationId xmlns:p14="http://schemas.microsoft.com/office/powerpoint/2010/main" val="113265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bwMode="auto">
          <a:noFill/>
          <a:ln/>
        </p:spPr>
        <p:txBody>
          <a:bodyPr/>
          <a:lstStyle/>
          <a:p>
            <a:r>
              <a:rPr lang="en-US" sz="2585" dirty="0" err="1"/>
              <a:t>Nội</a:t>
            </a:r>
            <a:r>
              <a:rPr lang="en-US" sz="2585" dirty="0"/>
              <a:t> dung</a:t>
            </a:r>
          </a:p>
        </p:txBody>
      </p:sp>
      <p:sp>
        <p:nvSpPr>
          <p:cNvPr id="251907" name="Rectangle 3"/>
          <p:cNvSpPr>
            <a:spLocks noGrp="1" noChangeArrowheads="1"/>
          </p:cNvSpPr>
          <p:nvPr>
            <p:ph idx="1"/>
          </p:nvPr>
        </p:nvSpPr>
        <p:spPr/>
        <p:txBody>
          <a:bodyPr>
            <a:normAutofit/>
          </a:bodyPr>
          <a:lstStyle/>
          <a:p>
            <a:pPr>
              <a:spcBef>
                <a:spcPts val="1662"/>
              </a:spcBef>
              <a:buNone/>
            </a:pPr>
            <a:r>
              <a:rPr lang="en-US" dirty="0"/>
              <a:t>8. Quick Sort</a:t>
            </a:r>
          </a:p>
          <a:p>
            <a:pPr>
              <a:spcBef>
                <a:spcPts val="1662"/>
              </a:spcBef>
              <a:buNone/>
            </a:pPr>
            <a:r>
              <a:rPr lang="en-US" b="1"/>
              <a:t>10</a:t>
            </a:r>
            <a:r>
              <a:rPr lang="en-US" b="1" dirty="0"/>
              <a:t>. Merge Sort</a:t>
            </a:r>
            <a:endParaRPr lang="en-US" dirty="0"/>
          </a:p>
          <a:p>
            <a:pPr>
              <a:spcBef>
                <a:spcPts val="1662"/>
              </a:spcBef>
              <a:buNone/>
            </a:pPr>
            <a:endParaRPr lang="en-US" dirty="0"/>
          </a:p>
          <a:p>
            <a:pPr marL="527552" indent="-527552">
              <a:spcBef>
                <a:spcPts val="1108"/>
              </a:spcBef>
              <a:buNone/>
            </a:pPr>
            <a:endParaRPr lang="en-US" dirty="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18</a:t>
            </a:fld>
            <a:endParaRPr lang="en-US" dirty="0"/>
          </a:p>
        </p:txBody>
      </p:sp>
    </p:spTree>
    <p:extLst>
      <p:ext uri="{BB962C8B-B14F-4D97-AF65-F5344CB8AC3E}">
        <p14:creationId xmlns:p14="http://schemas.microsoft.com/office/powerpoint/2010/main" val="188782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7C54C4ED-DA8D-42DE-96EC-8A5A6359D3E7}"/>
              </a:ext>
            </a:extLst>
          </p:cNvPr>
          <p:cNvSpPr txBox="1">
            <a:spLocks noChangeArrowheads="1"/>
          </p:cNvSpPr>
          <p:nvPr/>
        </p:nvSpPr>
        <p:spPr bwMode="auto">
          <a:xfrm>
            <a:off x="0" y="292100"/>
            <a:ext cx="9144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eaLnBrk="1" fontAlgn="auto" hangingPunct="1">
              <a:spcBef>
                <a:spcPct val="0"/>
              </a:spcBef>
              <a:spcAft>
                <a:spcPts val="0"/>
              </a:spcAft>
              <a:buFontTx/>
              <a:buNone/>
              <a:defRPr/>
            </a:pPr>
            <a:r>
              <a:rPr lang="en-US" altLang="en-US" sz="3600" b="1" kern="0">
                <a:solidFill>
                  <a:srgbClr val="FF0000"/>
                </a:solidFill>
                <a:latin typeface="Verdana" panose="020B0604030504040204" pitchFamily="34" charset="0"/>
                <a:cs typeface="Tahoma" panose="020B0604030504040204" pitchFamily="34" charset="0"/>
              </a:rPr>
              <a:t>     III. CÁC GIẢI THUẬT SẮP XẾP</a:t>
            </a:r>
          </a:p>
        </p:txBody>
      </p:sp>
      <p:sp>
        <p:nvSpPr>
          <p:cNvPr id="37891" name="Text Box 2">
            <a:extLst>
              <a:ext uri="{FF2B5EF4-FFF2-40B4-BE49-F238E27FC236}">
                <a16:creationId xmlns:a16="http://schemas.microsoft.com/office/drawing/2014/main" id="{8E09E2A9-6B6C-486E-8B0E-0175BB3A055A}"/>
              </a:ext>
            </a:extLst>
          </p:cNvPr>
          <p:cNvSpPr txBox="1">
            <a:spLocks noChangeArrowheads="1"/>
          </p:cNvSpPr>
          <p:nvPr/>
        </p:nvSpPr>
        <p:spPr bwMode="auto">
          <a:xfrm>
            <a:off x="457200" y="1524000"/>
            <a:ext cx="82296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25438" indent="-325438">
              <a:spcBef>
                <a:spcPct val="20000"/>
              </a:spcBef>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000">
                <a:solidFill>
                  <a:schemeClr val="tx1"/>
                </a:solidFill>
                <a:latin typeface="Calibri" panose="020F0502020204030204" pitchFamily="34" charset="0"/>
              </a:defRPr>
            </a:lvl9pPr>
          </a:lstStyle>
          <a:p>
            <a:pPr eaLnBrk="1" fontAlgn="auto" hangingPunct="1">
              <a:spcBef>
                <a:spcPts val="700"/>
              </a:spcBef>
              <a:spcAft>
                <a:spcPts val="0"/>
              </a:spcAft>
              <a:buClr>
                <a:srgbClr val="4C59D2"/>
              </a:buClr>
              <a:buFont typeface="Wingdings" panose="05000000000000000000" pitchFamily="2" charset="2"/>
              <a:buChar char="v"/>
              <a:defRPr/>
            </a:pPr>
            <a:r>
              <a:rPr lang="en-US" altLang="en-US" b="1" kern="0">
                <a:solidFill>
                  <a:srgbClr val="004586"/>
                </a:solidFill>
                <a:latin typeface="Arial" panose="020B0604020202020204" pitchFamily="34" charset="0"/>
                <a:cs typeface="Arial" panose="020B0604020202020204" pitchFamily="34" charset="0"/>
              </a:rPr>
              <a:t>PHƯƠNG PHÁP TRỘN</a:t>
            </a:r>
          </a:p>
          <a:p>
            <a:pPr marL="0" indent="0" eaLnBrk="1" fontAlgn="auto" hangingPunct="1">
              <a:spcBef>
                <a:spcPts val="700"/>
              </a:spcBef>
              <a:spcAft>
                <a:spcPts val="0"/>
              </a:spcAft>
              <a:buClr>
                <a:srgbClr val="4C59D2"/>
              </a:buClr>
              <a:buFont typeface="Arial" panose="020B0604020202020204" pitchFamily="34" charset="0"/>
              <a:buNone/>
              <a:defRPr/>
            </a:pPr>
            <a:r>
              <a:rPr lang="en-US" altLang="en-US" sz="2800" b="1" u="sng" kern="0">
                <a:solidFill>
                  <a:srgbClr val="004586"/>
                </a:solidFill>
                <a:latin typeface="Arial" panose="020B0604020202020204" pitchFamily="34" charset="0"/>
                <a:cs typeface="Arial" panose="020B0604020202020204" pitchFamily="34" charset="0"/>
              </a:rPr>
              <a:t>Từ khóa</a:t>
            </a:r>
            <a:r>
              <a:rPr lang="en-US" altLang="en-US" sz="2800" kern="0">
                <a:solidFill>
                  <a:srgbClr val="004586"/>
                </a:solidFill>
                <a:latin typeface="Arial" panose="020B0604020202020204" pitchFamily="34" charset="0"/>
                <a:cs typeface="Arial" panose="020B0604020202020204" pitchFamily="34" charset="0"/>
              </a:rPr>
              <a:t>: Merge Sort</a:t>
            </a:r>
          </a:p>
          <a:p>
            <a:pPr marL="0" indent="0" eaLnBrk="1" fontAlgn="auto" hangingPunct="1">
              <a:spcBef>
                <a:spcPts val="700"/>
              </a:spcBef>
              <a:spcAft>
                <a:spcPts val="0"/>
              </a:spcAft>
              <a:buClr>
                <a:srgbClr val="4C59D2"/>
              </a:buClr>
              <a:buFont typeface="Arial" panose="020B0604020202020204" pitchFamily="34" charset="0"/>
              <a:buNone/>
              <a:defRPr/>
            </a:pPr>
            <a:endParaRPr lang="en-US" altLang="en-US" sz="2800" kern="0">
              <a:solidFill>
                <a:srgbClr val="004586"/>
              </a:solidFill>
              <a:latin typeface="Arial" panose="020B0604020202020204" pitchFamily="34" charset="0"/>
              <a:cs typeface="Arial" panose="020B0604020202020204" pitchFamily="34" charset="0"/>
            </a:endParaRPr>
          </a:p>
          <a:p>
            <a:pPr marL="0" indent="0" eaLnBrk="1" fontAlgn="auto" hangingPunct="1">
              <a:spcBef>
                <a:spcPts val="700"/>
              </a:spcBef>
              <a:spcAft>
                <a:spcPts val="0"/>
              </a:spcAft>
              <a:buClr>
                <a:srgbClr val="4C59D2"/>
              </a:buClr>
              <a:buFont typeface="Arial" panose="020B0604020202020204" pitchFamily="34" charset="0"/>
              <a:buNone/>
              <a:defRPr/>
            </a:pPr>
            <a:r>
              <a:rPr lang="en-US" altLang="en-US" sz="2800" b="1" u="sng" kern="0">
                <a:solidFill>
                  <a:srgbClr val="004586"/>
                </a:solidFill>
                <a:latin typeface="Arial" panose="020B0604020202020204" pitchFamily="34" charset="0"/>
                <a:cs typeface="Arial" panose="020B0604020202020204" pitchFamily="34" charset="0"/>
              </a:rPr>
              <a:t>Phân tích</a:t>
            </a:r>
            <a:r>
              <a:rPr lang="en-US" altLang="en-US" sz="2800" kern="0">
                <a:solidFill>
                  <a:srgbClr val="004586"/>
                </a:solidFill>
                <a:latin typeface="Arial" panose="020B0604020202020204" pitchFamily="34" charset="0"/>
                <a:cs typeface="Arial" panose="020B0604020202020204" pitchFamily="34" charset="0"/>
              </a:rPr>
              <a:t>: Giả sử dãy </a:t>
            </a:r>
            <a:r>
              <a:rPr lang="en-US" altLang="en-US" sz="2800" b="1" kern="0">
                <a:solidFill>
                  <a:srgbClr val="FF0000"/>
                </a:solidFill>
                <a:latin typeface="Arial" panose="020B0604020202020204" pitchFamily="34" charset="0"/>
                <a:cs typeface="Arial" panose="020B0604020202020204" pitchFamily="34" charset="0"/>
              </a:rPr>
              <a:t>A</a:t>
            </a:r>
            <a:r>
              <a:rPr lang="en-US" altLang="en-US" sz="2800" b="1" kern="0" baseline="-25000">
                <a:solidFill>
                  <a:srgbClr val="FF0000"/>
                </a:solidFill>
                <a:latin typeface="Arial" panose="020B0604020202020204" pitchFamily="34" charset="0"/>
                <a:cs typeface="Arial" panose="020B0604020202020204" pitchFamily="34" charset="0"/>
              </a:rPr>
              <a:t>1</a:t>
            </a:r>
            <a:r>
              <a:rPr lang="en-US" altLang="en-US" sz="2800" b="1" kern="0">
                <a:solidFill>
                  <a:srgbClr val="FF0000"/>
                </a:solidFill>
                <a:latin typeface="Arial" panose="020B0604020202020204" pitchFamily="34" charset="0"/>
                <a:cs typeface="Arial" panose="020B0604020202020204" pitchFamily="34" charset="0"/>
              </a:rPr>
              <a:t> </a:t>
            </a:r>
            <a:r>
              <a:rPr lang="en-US" altLang="en-US" sz="2800" kern="0">
                <a:solidFill>
                  <a:srgbClr val="004586"/>
                </a:solidFill>
                <a:latin typeface="Arial" panose="020B0604020202020204" pitchFamily="34" charset="0"/>
                <a:cs typeface="Arial" panose="020B0604020202020204" pitchFamily="34" charset="0"/>
              </a:rPr>
              <a:t>và</a:t>
            </a:r>
            <a:r>
              <a:rPr lang="en-US" altLang="en-US" sz="2800" b="1" kern="0">
                <a:solidFill>
                  <a:srgbClr val="FF0000"/>
                </a:solidFill>
                <a:latin typeface="Arial" panose="020B0604020202020204" pitchFamily="34" charset="0"/>
                <a:cs typeface="Arial" panose="020B0604020202020204" pitchFamily="34" charset="0"/>
              </a:rPr>
              <a:t> A</a:t>
            </a:r>
            <a:r>
              <a:rPr lang="en-US" altLang="en-US" sz="2800" b="1" kern="0" baseline="-25000">
                <a:solidFill>
                  <a:srgbClr val="FF0000"/>
                </a:solidFill>
                <a:latin typeface="Arial" panose="020B0604020202020204" pitchFamily="34" charset="0"/>
                <a:cs typeface="Arial" panose="020B0604020202020204" pitchFamily="34" charset="0"/>
              </a:rPr>
              <a:t>2</a:t>
            </a:r>
            <a:r>
              <a:rPr lang="en-US" altLang="en-US" sz="2800" kern="0">
                <a:solidFill>
                  <a:srgbClr val="004586"/>
                </a:solidFill>
                <a:latin typeface="Arial" panose="020B0604020202020204" pitchFamily="34" charset="0"/>
                <a:cs typeface="Arial" panose="020B0604020202020204" pitchFamily="34" charset="0"/>
              </a:rPr>
              <a:t> có </a:t>
            </a:r>
            <a:r>
              <a:rPr lang="en-US" altLang="en-US" sz="2800" b="1" kern="0">
                <a:solidFill>
                  <a:srgbClr val="FF0000"/>
                </a:solidFill>
                <a:latin typeface="Arial" panose="020B0604020202020204" pitchFamily="34" charset="0"/>
                <a:cs typeface="Arial" panose="020B0604020202020204" pitchFamily="34" charset="0"/>
              </a:rPr>
              <a:t>k</a:t>
            </a:r>
            <a:r>
              <a:rPr lang="en-US" altLang="en-US" sz="2800" kern="0">
                <a:solidFill>
                  <a:srgbClr val="004586"/>
                </a:solidFill>
                <a:latin typeface="Arial" panose="020B0604020202020204" pitchFamily="34" charset="0"/>
                <a:cs typeface="Arial" panose="020B0604020202020204" pitchFamily="34" charset="0"/>
              </a:rPr>
              <a:t> phần tử đã có thứ tự </a:t>
            </a:r>
            <a:r>
              <a:rPr lang="en-US" altLang="en-US" sz="2800" b="1" kern="0">
                <a:solidFill>
                  <a:srgbClr val="FF0000"/>
                </a:solidFill>
                <a:latin typeface="Consolas" panose="020B0609020204030204" pitchFamily="49" charset="0"/>
                <a:cs typeface="Consolas" panose="020B0609020204030204" pitchFamily="49" charset="0"/>
                <a:sym typeface="Symbol" panose="05050102010706020507" pitchFamily="18" charset="2"/>
              </a:rPr>
              <a:t></a:t>
            </a:r>
            <a:r>
              <a:rPr lang="en-US" altLang="en-US" sz="2800" kern="0">
                <a:solidFill>
                  <a:srgbClr val="004586"/>
                </a:solidFill>
                <a:latin typeface="Arial" panose="020B0604020202020204" pitchFamily="34" charset="0"/>
                <a:cs typeface="Arial" panose="020B0604020202020204" pitchFamily="34" charset="0"/>
              </a:rPr>
              <a:t>, khi đó, có thể tạo dãy </a:t>
            </a:r>
            <a:r>
              <a:rPr lang="en-US" altLang="en-US" sz="2800" b="1" kern="0">
                <a:solidFill>
                  <a:srgbClr val="FF0000"/>
                </a:solidFill>
                <a:latin typeface="Arial" panose="020B0604020202020204" pitchFamily="34" charset="0"/>
                <a:cs typeface="Arial" panose="020B0604020202020204" pitchFamily="34" charset="0"/>
              </a:rPr>
              <a:t>A</a:t>
            </a:r>
            <a:r>
              <a:rPr lang="en-US" altLang="en-US" sz="2800" kern="0">
                <a:solidFill>
                  <a:srgbClr val="004586"/>
                </a:solidFill>
                <a:latin typeface="Arial" panose="020B0604020202020204" pitchFamily="34" charset="0"/>
                <a:cs typeface="Arial" panose="020B0604020202020204" pitchFamily="34" charset="0"/>
              </a:rPr>
              <a:t> có thứ tự </a:t>
            </a:r>
            <a:r>
              <a:rPr lang="en-US" altLang="en-US" sz="2800" b="1" kern="0">
                <a:solidFill>
                  <a:srgbClr val="FF0000"/>
                </a:solidFill>
                <a:latin typeface="Consolas" panose="020B0609020204030204" pitchFamily="49" charset="0"/>
                <a:cs typeface="Consolas" panose="020B0609020204030204" pitchFamily="49" charset="0"/>
                <a:sym typeface="Symbol" panose="05050102010706020507" pitchFamily="18" charset="2"/>
              </a:rPr>
              <a:t> </a:t>
            </a:r>
            <a:r>
              <a:rPr lang="en-US" altLang="en-US" sz="2800" kern="0">
                <a:solidFill>
                  <a:srgbClr val="004586"/>
                </a:solidFill>
                <a:latin typeface="Arial" panose="020B0604020202020204" pitchFamily="34" charset="0"/>
                <a:cs typeface="Arial" panose="020B0604020202020204" pitchFamily="34" charset="0"/>
              </a:rPr>
              <a:t>gồm các phần tử của </a:t>
            </a:r>
            <a:r>
              <a:rPr lang="en-US" altLang="en-US" sz="2800" b="1" kern="0">
                <a:solidFill>
                  <a:srgbClr val="FF0000"/>
                </a:solidFill>
                <a:latin typeface="Arial" panose="020B0604020202020204" pitchFamily="34" charset="0"/>
                <a:cs typeface="Arial" panose="020B0604020202020204" pitchFamily="34" charset="0"/>
              </a:rPr>
              <a:t>A</a:t>
            </a:r>
            <a:r>
              <a:rPr lang="en-US" altLang="en-US" sz="2800" b="1" kern="0" baseline="-25000">
                <a:solidFill>
                  <a:srgbClr val="FF0000"/>
                </a:solidFill>
                <a:latin typeface="Arial" panose="020B0604020202020204" pitchFamily="34" charset="0"/>
                <a:cs typeface="Arial" panose="020B0604020202020204" pitchFamily="34" charset="0"/>
              </a:rPr>
              <a:t>1</a:t>
            </a:r>
            <a:r>
              <a:rPr lang="en-US" altLang="en-US" sz="2800" kern="0">
                <a:solidFill>
                  <a:srgbClr val="004586"/>
                </a:solidFill>
                <a:latin typeface="Arial" panose="020B0604020202020204" pitchFamily="34" charset="0"/>
                <a:cs typeface="Arial" panose="020B0604020202020204" pitchFamily="34" charset="0"/>
              </a:rPr>
              <a:t> và </a:t>
            </a:r>
            <a:r>
              <a:rPr lang="en-US" altLang="en-US" sz="2800" b="1" kern="0">
                <a:solidFill>
                  <a:srgbClr val="FF0000"/>
                </a:solidFill>
                <a:latin typeface="Arial" panose="020B0604020202020204" pitchFamily="34" charset="0"/>
                <a:cs typeface="Arial" panose="020B0604020202020204" pitchFamily="34" charset="0"/>
              </a:rPr>
              <a:t>A</a:t>
            </a:r>
            <a:r>
              <a:rPr lang="en-US" altLang="en-US" sz="2800" b="1" kern="0" baseline="-25000">
                <a:solidFill>
                  <a:srgbClr val="FF0000"/>
                </a:solidFill>
                <a:latin typeface="Arial" panose="020B0604020202020204" pitchFamily="34" charset="0"/>
                <a:cs typeface="Arial" panose="020B0604020202020204" pitchFamily="34" charset="0"/>
              </a:rPr>
              <a:t>2</a:t>
            </a:r>
            <a:r>
              <a:rPr lang="en-US" altLang="en-US" sz="2800" kern="0">
                <a:solidFill>
                  <a:srgbClr val="004586"/>
                </a:solidFill>
                <a:latin typeface="Arial" panose="020B0604020202020204" pitchFamily="34" charset="0"/>
                <a:cs typeface="Arial" panose="020B0604020202020204" pitchFamily="34" charset="0"/>
              </a:rPr>
              <a:t> với:</a:t>
            </a:r>
          </a:p>
          <a:p>
            <a:pPr eaLnBrk="1" fontAlgn="auto" hangingPunct="1">
              <a:spcBef>
                <a:spcPts val="700"/>
              </a:spcBef>
              <a:spcAft>
                <a:spcPts val="0"/>
              </a:spcAft>
              <a:buClr>
                <a:srgbClr val="4C59D2"/>
              </a:buClr>
              <a:buFontTx/>
              <a:buChar char="-"/>
              <a:defRPr/>
            </a:pPr>
            <a:r>
              <a:rPr lang="en-US" altLang="en-US" sz="2800" kern="0">
                <a:solidFill>
                  <a:srgbClr val="004586"/>
                </a:solidFill>
                <a:latin typeface="Arial" panose="020B0604020202020204" pitchFamily="34" charset="0"/>
                <a:cs typeface="Arial" panose="020B0604020202020204" pitchFamily="34" charset="0"/>
              </a:rPr>
              <a:t>Chi phí thời gian là </a:t>
            </a:r>
            <a:r>
              <a:rPr lang="en-US" altLang="en-US" sz="2800" b="1" kern="0">
                <a:solidFill>
                  <a:srgbClr val="FF0000"/>
                </a:solidFill>
                <a:latin typeface="Arial" panose="020B0604020202020204" pitchFamily="34" charset="0"/>
                <a:cs typeface="Arial" panose="020B0604020202020204" pitchFamily="34" charset="0"/>
              </a:rPr>
              <a:t>O(k) </a:t>
            </a:r>
          </a:p>
          <a:p>
            <a:pPr eaLnBrk="1" fontAlgn="auto" hangingPunct="1">
              <a:spcBef>
                <a:spcPts val="700"/>
              </a:spcBef>
              <a:spcAft>
                <a:spcPts val="0"/>
              </a:spcAft>
              <a:buClr>
                <a:srgbClr val="4C59D2"/>
              </a:buClr>
              <a:buFontTx/>
              <a:buChar char="-"/>
              <a:defRPr/>
            </a:pPr>
            <a:r>
              <a:rPr lang="en-US" altLang="en-US" sz="2800" kern="0">
                <a:solidFill>
                  <a:srgbClr val="004586"/>
                </a:solidFill>
                <a:latin typeface="Arial" panose="020B0604020202020204" pitchFamily="34" charset="0"/>
                <a:cs typeface="Arial" panose="020B0604020202020204" pitchFamily="34" charset="0"/>
              </a:rPr>
              <a:t>Trộn từng theo thứ tự từ đầu danh sách.</a:t>
            </a:r>
          </a:p>
          <a:p>
            <a:pPr eaLnBrk="1" fontAlgn="auto" hangingPunct="1">
              <a:spcBef>
                <a:spcPts val="700"/>
              </a:spcBef>
              <a:spcAft>
                <a:spcPts val="0"/>
              </a:spcAft>
              <a:buClr>
                <a:srgbClr val="4C59D2"/>
              </a:buClr>
              <a:buFontTx/>
              <a:buChar char="-"/>
              <a:defRPr/>
            </a:pPr>
            <a:r>
              <a:rPr lang="en-US" altLang="en-US" sz="2800" kern="0">
                <a:solidFill>
                  <a:srgbClr val="004586"/>
                </a:solidFill>
                <a:latin typeface="Arial" panose="020B0604020202020204" pitchFamily="34" charset="0"/>
                <a:cs typeface="Arial" panose="020B0604020202020204" pitchFamily="34" charset="0"/>
              </a:rPr>
              <a:t>Phần tử trên hai danh sách được trộn theo thứ tự </a:t>
            </a:r>
            <a:r>
              <a:rPr lang="en-US" altLang="en-US" sz="2800" b="1" kern="0">
                <a:solidFill>
                  <a:srgbClr val="FF0000"/>
                </a:solidFill>
                <a:latin typeface="Consolas" panose="020B0609020204030204" pitchFamily="49" charset="0"/>
                <a:cs typeface="Consolas" panose="020B0609020204030204" pitchFamily="49" charset="0"/>
                <a:sym typeface="Symbol" panose="05050102010706020507" pitchFamily="18" charset="2"/>
              </a:rPr>
              <a:t></a:t>
            </a:r>
            <a:endParaRPr lang="en-US" altLang="en-US" sz="2800" kern="0">
              <a:solidFill>
                <a:srgbClr val="004586"/>
              </a:solidFill>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bwMode="auto">
          <a:noFill/>
          <a:ln/>
        </p:spPr>
        <p:txBody>
          <a:bodyPr/>
          <a:lstStyle/>
          <a:p>
            <a:r>
              <a:rPr lang="en-US" sz="2585" dirty="0" err="1"/>
              <a:t>Nội</a:t>
            </a:r>
            <a:r>
              <a:rPr lang="en-US" sz="2585" dirty="0"/>
              <a:t> dung</a:t>
            </a:r>
          </a:p>
        </p:txBody>
      </p:sp>
      <p:sp>
        <p:nvSpPr>
          <p:cNvPr id="251907" name="Rectangle 3"/>
          <p:cNvSpPr>
            <a:spLocks noGrp="1" noChangeArrowheads="1"/>
          </p:cNvSpPr>
          <p:nvPr>
            <p:ph idx="1"/>
          </p:nvPr>
        </p:nvSpPr>
        <p:spPr/>
        <p:txBody>
          <a:bodyPr>
            <a:normAutofit fontScale="77500" lnSpcReduction="20000"/>
          </a:bodyPr>
          <a:lstStyle/>
          <a:p>
            <a:pPr>
              <a:lnSpc>
                <a:spcPct val="150000"/>
              </a:lnSpc>
              <a:spcBef>
                <a:spcPct val="60000"/>
              </a:spcBef>
            </a:pPr>
            <a:r>
              <a:rPr lang="en-US" dirty="0" err="1"/>
              <a:t>Các</a:t>
            </a:r>
            <a:r>
              <a:rPr lang="en-US" dirty="0"/>
              <a:t> </a:t>
            </a:r>
            <a:r>
              <a:rPr lang="en-US" dirty="0" err="1"/>
              <a:t>giải</a:t>
            </a:r>
            <a:r>
              <a:rPr lang="en-US" dirty="0"/>
              <a:t> </a:t>
            </a:r>
            <a:r>
              <a:rPr lang="en-US" dirty="0" err="1"/>
              <a:t>thuật</a:t>
            </a:r>
            <a:r>
              <a:rPr lang="en-US" dirty="0"/>
              <a:t> </a:t>
            </a:r>
            <a:r>
              <a:rPr lang="en-US" dirty="0" err="1"/>
              <a:t>sắp</a:t>
            </a:r>
            <a:r>
              <a:rPr lang="en-US" dirty="0"/>
              <a:t> </a:t>
            </a:r>
            <a:r>
              <a:rPr lang="en-US" dirty="0" err="1"/>
              <a:t>xếp</a:t>
            </a:r>
            <a:r>
              <a:rPr lang="en-US" dirty="0"/>
              <a:t> </a:t>
            </a:r>
            <a:r>
              <a:rPr lang="en-US" dirty="0" err="1"/>
              <a:t>nội</a:t>
            </a:r>
            <a:r>
              <a:rPr lang="en-US" dirty="0"/>
              <a:t>:</a:t>
            </a:r>
          </a:p>
          <a:p>
            <a:pPr>
              <a:lnSpc>
                <a:spcPct val="150000"/>
              </a:lnSpc>
              <a:spcBef>
                <a:spcPts val="1108"/>
              </a:spcBef>
              <a:buNone/>
            </a:pPr>
            <a:r>
              <a:rPr lang="en-US" dirty="0"/>
              <a:t>1. </a:t>
            </a:r>
            <a:r>
              <a:rPr lang="en-US" dirty="0" err="1"/>
              <a:t>Chọn</a:t>
            </a:r>
            <a:r>
              <a:rPr lang="en-US" dirty="0"/>
              <a:t> </a:t>
            </a:r>
            <a:r>
              <a:rPr lang="en-US" dirty="0" err="1"/>
              <a:t>trực</a:t>
            </a:r>
            <a:r>
              <a:rPr lang="en-US" dirty="0"/>
              <a:t> </a:t>
            </a:r>
            <a:r>
              <a:rPr lang="en-US" dirty="0" err="1"/>
              <a:t>tiếp</a:t>
            </a:r>
            <a:r>
              <a:rPr lang="en-US" dirty="0"/>
              <a:t> - Selection Sort</a:t>
            </a:r>
          </a:p>
          <a:p>
            <a:pPr>
              <a:lnSpc>
                <a:spcPct val="150000"/>
              </a:lnSpc>
              <a:spcBef>
                <a:spcPts val="1800"/>
              </a:spcBef>
              <a:buNone/>
            </a:pPr>
            <a:r>
              <a:rPr lang="en-US" dirty="0"/>
              <a:t>2. </a:t>
            </a:r>
            <a:r>
              <a:rPr lang="en-US" dirty="0" err="1"/>
              <a:t>Đổi</a:t>
            </a:r>
            <a:r>
              <a:rPr lang="en-US" dirty="0"/>
              <a:t> </a:t>
            </a:r>
            <a:r>
              <a:rPr lang="en-US" dirty="0" err="1"/>
              <a:t>chỗ</a:t>
            </a:r>
            <a:r>
              <a:rPr lang="en-US" dirty="0"/>
              <a:t> </a:t>
            </a:r>
            <a:r>
              <a:rPr lang="en-US" dirty="0" err="1"/>
              <a:t>trực</a:t>
            </a:r>
            <a:r>
              <a:rPr lang="en-US" dirty="0"/>
              <a:t> </a:t>
            </a:r>
            <a:r>
              <a:rPr lang="en-US" dirty="0" err="1"/>
              <a:t>tiếp</a:t>
            </a:r>
            <a:r>
              <a:rPr lang="en-US" dirty="0"/>
              <a:t> - Interchange Sort</a:t>
            </a:r>
          </a:p>
          <a:p>
            <a:pPr>
              <a:lnSpc>
                <a:spcPct val="150000"/>
              </a:lnSpc>
              <a:spcBef>
                <a:spcPts val="1662"/>
              </a:spcBef>
              <a:buNone/>
            </a:pPr>
            <a:r>
              <a:rPr lang="en-US"/>
              <a:t>3. </a:t>
            </a:r>
            <a:r>
              <a:rPr lang="en-US" dirty="0" err="1"/>
              <a:t>Chèn</a:t>
            </a:r>
            <a:r>
              <a:rPr lang="en-US" dirty="0"/>
              <a:t> </a:t>
            </a:r>
            <a:r>
              <a:rPr lang="en-US" dirty="0" err="1"/>
              <a:t>trực</a:t>
            </a:r>
            <a:r>
              <a:rPr lang="en-US" dirty="0"/>
              <a:t> </a:t>
            </a:r>
            <a:r>
              <a:rPr lang="en-US" dirty="0" err="1"/>
              <a:t>tiếp</a:t>
            </a:r>
            <a:r>
              <a:rPr lang="en-US" dirty="0"/>
              <a:t> - Insertion Sort</a:t>
            </a:r>
          </a:p>
          <a:p>
            <a:pPr marL="527552" indent="-527552">
              <a:lnSpc>
                <a:spcPct val="150000"/>
              </a:lnSpc>
              <a:spcBef>
                <a:spcPts val="1108"/>
              </a:spcBef>
              <a:buNone/>
            </a:pPr>
            <a:r>
              <a:rPr lang="en-US" dirty="0"/>
              <a:t>4</a:t>
            </a:r>
            <a:r>
              <a:rPr lang="en-US"/>
              <a:t>. </a:t>
            </a:r>
            <a:r>
              <a:rPr lang="en-US" dirty="0" err="1"/>
              <a:t>Chèn</a:t>
            </a:r>
            <a:r>
              <a:rPr lang="en-US" dirty="0"/>
              <a:t> </a:t>
            </a:r>
            <a:r>
              <a:rPr lang="en-US" dirty="0" err="1"/>
              <a:t>nhị</a:t>
            </a:r>
            <a:r>
              <a:rPr lang="en-US" dirty="0"/>
              <a:t> </a:t>
            </a:r>
            <a:r>
              <a:rPr lang="en-US" dirty="0" err="1"/>
              <a:t>phân</a:t>
            </a:r>
            <a:r>
              <a:rPr lang="en-US" dirty="0"/>
              <a:t> - Binary </a:t>
            </a:r>
            <a:r>
              <a:rPr lang="en-US"/>
              <a:t>Insertion Sort</a:t>
            </a:r>
            <a:endParaRPr lang="en-US" dirty="0"/>
          </a:p>
          <a:p>
            <a:pPr>
              <a:lnSpc>
                <a:spcPct val="150000"/>
              </a:lnSpc>
              <a:spcBef>
                <a:spcPts val="1662"/>
              </a:spcBef>
              <a:buNone/>
            </a:pPr>
            <a:r>
              <a:rPr lang="en-US" b="1" dirty="0"/>
              <a:t>5</a:t>
            </a:r>
            <a:r>
              <a:rPr lang="en-US" b="1"/>
              <a:t>. </a:t>
            </a:r>
            <a:r>
              <a:rPr lang="en-US" b="1" dirty="0"/>
              <a:t>Quick Sort </a:t>
            </a:r>
          </a:p>
          <a:p>
            <a:pPr>
              <a:lnSpc>
                <a:spcPct val="150000"/>
              </a:lnSpc>
              <a:spcBef>
                <a:spcPts val="1662"/>
              </a:spcBef>
              <a:buNone/>
            </a:pPr>
            <a:r>
              <a:rPr lang="en-US" dirty="0"/>
              <a:t>6</a:t>
            </a:r>
            <a:r>
              <a:rPr lang="en-US"/>
              <a:t>. </a:t>
            </a:r>
            <a:r>
              <a:rPr lang="en-US" dirty="0"/>
              <a:t>Heap Sort </a:t>
            </a:r>
          </a:p>
          <a:p>
            <a:pPr>
              <a:lnSpc>
                <a:spcPct val="150000"/>
              </a:lnSpc>
              <a:spcBef>
                <a:spcPts val="1662"/>
              </a:spcBef>
              <a:buNone/>
            </a:pPr>
            <a:r>
              <a:rPr lang="en-US"/>
              <a:t>7. Merge Sort</a:t>
            </a:r>
            <a:endParaRPr lang="en-US" dirty="0"/>
          </a:p>
        </p:txBody>
      </p:sp>
      <p:sp>
        <p:nvSpPr>
          <p:cNvPr id="2" name="Footer Placeholder 1"/>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all"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DSA</a:t>
            </a:r>
            <a:endParaRPr kumimoji="0" lang="en-US" sz="1600" b="0" i="0" u="none" strike="noStrike" kern="1200" cap="all"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341A368-4C28-4393-9F29-3C50F2E74AB6}" type="slidenum">
              <a:rPr kumimoji="0" 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189894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8A32153C-461C-43E4-A105-483EBE447347}"/>
              </a:ext>
            </a:extLst>
          </p:cNvPr>
          <p:cNvSpPr txBox="1">
            <a:spLocks noChangeArrowheads="1"/>
          </p:cNvSpPr>
          <p:nvPr/>
        </p:nvSpPr>
        <p:spPr bwMode="auto">
          <a:xfrm>
            <a:off x="0" y="292100"/>
            <a:ext cx="9144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eaLnBrk="1" fontAlgn="auto" hangingPunct="1">
              <a:spcBef>
                <a:spcPct val="0"/>
              </a:spcBef>
              <a:spcAft>
                <a:spcPts val="0"/>
              </a:spcAft>
              <a:buFontTx/>
              <a:buNone/>
              <a:defRPr/>
            </a:pPr>
            <a:r>
              <a:rPr lang="en-US" altLang="en-US" sz="3600" b="1" kern="0">
                <a:solidFill>
                  <a:srgbClr val="FF0000"/>
                </a:solidFill>
                <a:latin typeface="Verdana" panose="020B0604030504040204" pitchFamily="34" charset="0"/>
                <a:cs typeface="Tahoma" panose="020B0604030504040204" pitchFamily="34" charset="0"/>
              </a:rPr>
              <a:t>     III. CÁC GIẢI THUẬT SẮP XẾP</a:t>
            </a:r>
          </a:p>
        </p:txBody>
      </p:sp>
      <p:sp>
        <p:nvSpPr>
          <p:cNvPr id="37891" name="Text Box 2">
            <a:extLst>
              <a:ext uri="{FF2B5EF4-FFF2-40B4-BE49-F238E27FC236}">
                <a16:creationId xmlns:a16="http://schemas.microsoft.com/office/drawing/2014/main" id="{161D1E96-C1BB-4E03-8678-5CD270C04601}"/>
              </a:ext>
            </a:extLst>
          </p:cNvPr>
          <p:cNvSpPr txBox="1">
            <a:spLocks noChangeArrowheads="1"/>
          </p:cNvSpPr>
          <p:nvPr/>
        </p:nvSpPr>
        <p:spPr bwMode="auto">
          <a:xfrm>
            <a:off x="457200" y="1524000"/>
            <a:ext cx="83820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25438" indent="-325438">
              <a:spcBef>
                <a:spcPct val="20000"/>
              </a:spcBef>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000">
                <a:solidFill>
                  <a:schemeClr val="tx1"/>
                </a:solidFill>
                <a:latin typeface="Calibri" panose="020F0502020204030204" pitchFamily="34" charset="0"/>
              </a:defRPr>
            </a:lvl9pPr>
          </a:lstStyle>
          <a:p>
            <a:pPr eaLnBrk="1" fontAlgn="auto" hangingPunct="1">
              <a:spcBef>
                <a:spcPts val="700"/>
              </a:spcBef>
              <a:spcAft>
                <a:spcPts val="0"/>
              </a:spcAft>
              <a:buClr>
                <a:srgbClr val="4C59D2"/>
              </a:buClr>
              <a:buFont typeface="Wingdings" panose="05000000000000000000" pitchFamily="2" charset="2"/>
              <a:buChar char="v"/>
              <a:defRPr/>
            </a:pPr>
            <a:r>
              <a:rPr lang="en-US" altLang="en-US" b="1" kern="0">
                <a:solidFill>
                  <a:srgbClr val="004586"/>
                </a:solidFill>
                <a:latin typeface="Arial" panose="020B0604020202020204" pitchFamily="34" charset="0"/>
                <a:cs typeface="Arial" panose="020B0604020202020204" pitchFamily="34" charset="0"/>
              </a:rPr>
              <a:t>PHƯƠNG PHÁP TRỘN</a:t>
            </a:r>
          </a:p>
          <a:p>
            <a:pPr marL="0" indent="0" eaLnBrk="1" fontAlgn="auto" hangingPunct="1">
              <a:spcBef>
                <a:spcPts val="700"/>
              </a:spcBef>
              <a:spcAft>
                <a:spcPts val="0"/>
              </a:spcAft>
              <a:buClr>
                <a:srgbClr val="4C59D2"/>
              </a:buClr>
              <a:buFont typeface="Arial" panose="020B0604020202020204" pitchFamily="34" charset="0"/>
              <a:buNone/>
              <a:defRPr/>
            </a:pPr>
            <a:r>
              <a:rPr lang="en-US" altLang="en-US" sz="2800" b="1" u="sng" kern="0">
                <a:solidFill>
                  <a:srgbClr val="004586"/>
                </a:solidFill>
                <a:latin typeface="Arial" panose="020B0604020202020204" pitchFamily="34" charset="0"/>
                <a:cs typeface="Arial" panose="020B0604020202020204" pitchFamily="34" charset="0"/>
              </a:rPr>
              <a:t>Ý tưởng</a:t>
            </a:r>
            <a:r>
              <a:rPr lang="en-US" altLang="en-US" sz="2800" kern="0">
                <a:solidFill>
                  <a:srgbClr val="004586"/>
                </a:solidFill>
                <a:latin typeface="Arial" panose="020B0604020202020204" pitchFamily="34" charset="0"/>
                <a:cs typeface="Arial" panose="020B0604020202020204" pitchFamily="34" charset="0"/>
              </a:rPr>
              <a:t>: Áp dụng chiến lược chia để trị:</a:t>
            </a:r>
          </a:p>
          <a:p>
            <a:pPr eaLnBrk="1" fontAlgn="auto" hangingPunct="1">
              <a:spcBef>
                <a:spcPts val="700"/>
              </a:spcBef>
              <a:spcAft>
                <a:spcPts val="0"/>
              </a:spcAft>
              <a:buClr>
                <a:srgbClr val="4C59D2"/>
              </a:buClr>
              <a:buFontTx/>
              <a:buChar char="-"/>
              <a:defRPr/>
            </a:pPr>
            <a:r>
              <a:rPr lang="en-US" altLang="en-US" sz="2800" kern="0">
                <a:solidFill>
                  <a:srgbClr val="004586"/>
                </a:solidFill>
                <a:latin typeface="Arial" panose="020B0604020202020204" pitchFamily="34" charset="0"/>
                <a:cs typeface="Arial" panose="020B0604020202020204" pitchFamily="34" charset="0"/>
              </a:rPr>
              <a:t>Danh sách có 1 phần tử luôn có thứ thự</a:t>
            </a:r>
            <a:r>
              <a:rPr lang="en-US" altLang="en-US" sz="2800" kern="0">
                <a:solidFill>
                  <a:srgbClr val="004586"/>
                </a:solidFill>
                <a:latin typeface="Arial" panose="020B0604020202020204" pitchFamily="34" charset="0"/>
                <a:cs typeface="Arial" panose="020B0604020202020204" pitchFamily="34" charset="0"/>
                <a:sym typeface="Wingdings" panose="05000000000000000000" pitchFamily="2" charset="2"/>
              </a:rPr>
              <a:t>.</a:t>
            </a:r>
            <a:endParaRPr lang="en-US" altLang="en-US" sz="2800" kern="0">
              <a:solidFill>
                <a:srgbClr val="004586"/>
              </a:solidFill>
              <a:latin typeface="Arial" panose="020B0604020202020204" pitchFamily="34" charset="0"/>
              <a:cs typeface="Arial" panose="020B0604020202020204" pitchFamily="34" charset="0"/>
            </a:endParaRPr>
          </a:p>
          <a:p>
            <a:pPr eaLnBrk="1" fontAlgn="auto" hangingPunct="1">
              <a:spcBef>
                <a:spcPts val="700"/>
              </a:spcBef>
              <a:spcAft>
                <a:spcPts val="0"/>
              </a:spcAft>
              <a:buClr>
                <a:srgbClr val="4C59D2"/>
              </a:buClr>
              <a:buFontTx/>
              <a:buChar char="-"/>
              <a:defRPr/>
            </a:pPr>
            <a:r>
              <a:rPr lang="en-US" altLang="en-US" sz="2800" kern="0">
                <a:solidFill>
                  <a:srgbClr val="004586"/>
                </a:solidFill>
                <a:latin typeface="Arial" panose="020B0604020202020204" pitchFamily="34" charset="0"/>
                <a:cs typeface="Arial" panose="020B0604020202020204" pitchFamily="34" charset="0"/>
              </a:rPr>
              <a:t>Để sắp xếp danh sách </a:t>
            </a:r>
            <a:r>
              <a:rPr lang="en-US" altLang="en-US" sz="2800" b="1" kern="0">
                <a:solidFill>
                  <a:srgbClr val="FF0000"/>
                </a:solidFill>
                <a:latin typeface="Arial" panose="020B0604020202020204" pitchFamily="34" charset="0"/>
                <a:cs typeface="Arial" panose="020B0604020202020204" pitchFamily="34" charset="0"/>
              </a:rPr>
              <a:t>A</a:t>
            </a:r>
            <a:r>
              <a:rPr lang="en-US" altLang="en-US" sz="2800" kern="0">
                <a:solidFill>
                  <a:srgbClr val="004586"/>
                </a:solidFill>
                <a:latin typeface="Arial" panose="020B0604020202020204" pitchFamily="34" charset="0"/>
                <a:cs typeface="Arial" panose="020B0604020202020204" pitchFamily="34" charset="0"/>
              </a:rPr>
              <a:t>:</a:t>
            </a:r>
            <a:endParaRPr lang="en-US" altLang="en-US" sz="2800" b="1" kern="0">
              <a:solidFill>
                <a:srgbClr val="FF0000"/>
              </a:solidFill>
              <a:latin typeface="Arial" panose="020B0604020202020204" pitchFamily="34" charset="0"/>
              <a:cs typeface="Arial" panose="020B0604020202020204" pitchFamily="34" charset="0"/>
            </a:endParaRPr>
          </a:p>
          <a:p>
            <a:pPr lvl="1" indent="-396875" eaLnBrk="1" fontAlgn="auto" hangingPunct="1">
              <a:spcBef>
                <a:spcPts val="700"/>
              </a:spcBef>
              <a:spcAft>
                <a:spcPts val="0"/>
              </a:spcAft>
              <a:buClr>
                <a:srgbClr val="4C59D2"/>
              </a:buClr>
              <a:buFont typeface="Arial" panose="020B0604020202020204" pitchFamily="34" charset="0"/>
              <a:buChar char="•"/>
              <a:defRPr/>
            </a:pPr>
            <a:r>
              <a:rPr lang="en-US" altLang="en-US" kern="0">
                <a:solidFill>
                  <a:srgbClr val="004586"/>
                </a:solidFill>
                <a:latin typeface="Arial" panose="020B0604020202020204" pitchFamily="34" charset="0"/>
                <a:cs typeface="Arial" panose="020B0604020202020204" pitchFamily="34" charset="0"/>
              </a:rPr>
              <a:t>Chia </a:t>
            </a:r>
            <a:r>
              <a:rPr lang="en-US" altLang="en-US" b="1" kern="0">
                <a:solidFill>
                  <a:srgbClr val="FF0000"/>
                </a:solidFill>
                <a:latin typeface="Arial" panose="020B0604020202020204" pitchFamily="34" charset="0"/>
                <a:cs typeface="Arial" panose="020B0604020202020204" pitchFamily="34" charset="0"/>
              </a:rPr>
              <a:t>A</a:t>
            </a:r>
            <a:r>
              <a:rPr lang="en-US" altLang="en-US" kern="0">
                <a:solidFill>
                  <a:srgbClr val="004586"/>
                </a:solidFill>
                <a:latin typeface="Arial" panose="020B0604020202020204" pitchFamily="34" charset="0"/>
                <a:cs typeface="Arial" panose="020B0604020202020204" pitchFamily="34" charset="0"/>
              </a:rPr>
              <a:t> thành hai danh sách </a:t>
            </a:r>
            <a:r>
              <a:rPr lang="en-US" altLang="en-US" b="1" kern="0">
                <a:solidFill>
                  <a:srgbClr val="FF0000"/>
                </a:solidFill>
                <a:latin typeface="Arial" panose="020B0604020202020204" pitchFamily="34" charset="0"/>
                <a:cs typeface="Arial" panose="020B0604020202020204" pitchFamily="34" charset="0"/>
              </a:rPr>
              <a:t>A</a:t>
            </a:r>
            <a:r>
              <a:rPr lang="en-US" altLang="en-US" b="1" kern="0" baseline="-25000">
                <a:solidFill>
                  <a:srgbClr val="FF0000"/>
                </a:solidFill>
                <a:latin typeface="Arial" panose="020B0604020202020204" pitchFamily="34" charset="0"/>
                <a:cs typeface="Arial" panose="020B0604020202020204" pitchFamily="34" charset="0"/>
              </a:rPr>
              <a:t>1</a:t>
            </a:r>
            <a:r>
              <a:rPr lang="en-US" altLang="en-US" kern="0">
                <a:solidFill>
                  <a:srgbClr val="004586"/>
                </a:solidFill>
                <a:latin typeface="Arial" panose="020B0604020202020204" pitchFamily="34" charset="0"/>
                <a:cs typeface="Arial" panose="020B0604020202020204" pitchFamily="34" charset="0"/>
              </a:rPr>
              <a:t> và </a:t>
            </a:r>
            <a:r>
              <a:rPr lang="en-US" altLang="en-US" b="1" kern="0">
                <a:solidFill>
                  <a:srgbClr val="FF0000"/>
                </a:solidFill>
                <a:latin typeface="Arial" panose="020B0604020202020204" pitchFamily="34" charset="0"/>
                <a:cs typeface="Arial" panose="020B0604020202020204" pitchFamily="34" charset="0"/>
              </a:rPr>
              <a:t>A</a:t>
            </a:r>
            <a:r>
              <a:rPr lang="en-US" altLang="en-US" b="1" kern="0" baseline="-25000">
                <a:solidFill>
                  <a:srgbClr val="FF0000"/>
                </a:solidFill>
                <a:latin typeface="Arial" panose="020B0604020202020204" pitchFamily="34" charset="0"/>
                <a:cs typeface="Arial" panose="020B0604020202020204" pitchFamily="34" charset="0"/>
              </a:rPr>
              <a:t>2</a:t>
            </a:r>
          </a:p>
          <a:p>
            <a:pPr lvl="1" indent="-396875" eaLnBrk="1" fontAlgn="auto" hangingPunct="1">
              <a:spcBef>
                <a:spcPts val="700"/>
              </a:spcBef>
              <a:spcAft>
                <a:spcPts val="0"/>
              </a:spcAft>
              <a:buClr>
                <a:srgbClr val="4C59D2"/>
              </a:buClr>
              <a:buFont typeface="Arial" panose="020B0604020202020204" pitchFamily="34" charset="0"/>
              <a:buChar char="•"/>
              <a:defRPr/>
            </a:pPr>
            <a:r>
              <a:rPr lang="en-US" altLang="en-US" kern="0">
                <a:solidFill>
                  <a:srgbClr val="004586"/>
                </a:solidFill>
                <a:latin typeface="Arial" panose="020B0604020202020204" pitchFamily="34" charset="0"/>
                <a:cs typeface="Arial" panose="020B0604020202020204" pitchFamily="34" charset="0"/>
              </a:rPr>
              <a:t>Sắp xếp </a:t>
            </a:r>
            <a:r>
              <a:rPr lang="en-US" altLang="en-US" b="1" kern="0">
                <a:solidFill>
                  <a:srgbClr val="FF0000"/>
                </a:solidFill>
                <a:latin typeface="Arial" panose="020B0604020202020204" pitchFamily="34" charset="0"/>
                <a:cs typeface="Arial" panose="020B0604020202020204" pitchFamily="34" charset="0"/>
              </a:rPr>
              <a:t>A</a:t>
            </a:r>
            <a:r>
              <a:rPr lang="en-US" altLang="en-US" b="1" kern="0" baseline="-25000">
                <a:solidFill>
                  <a:srgbClr val="FF0000"/>
                </a:solidFill>
                <a:latin typeface="Arial" panose="020B0604020202020204" pitchFamily="34" charset="0"/>
                <a:cs typeface="Arial" panose="020B0604020202020204" pitchFamily="34" charset="0"/>
              </a:rPr>
              <a:t>1</a:t>
            </a:r>
            <a:r>
              <a:rPr lang="en-US" altLang="en-US" kern="0">
                <a:solidFill>
                  <a:srgbClr val="004586"/>
                </a:solidFill>
                <a:latin typeface="Arial" panose="020B0604020202020204" pitchFamily="34" charset="0"/>
                <a:cs typeface="Arial" panose="020B0604020202020204" pitchFamily="34" charset="0"/>
              </a:rPr>
              <a:t> và </a:t>
            </a:r>
            <a:r>
              <a:rPr lang="en-US" altLang="en-US" b="1" kern="0">
                <a:solidFill>
                  <a:srgbClr val="FF0000"/>
                </a:solidFill>
                <a:latin typeface="Arial" panose="020B0604020202020204" pitchFamily="34" charset="0"/>
                <a:cs typeface="Arial" panose="020B0604020202020204" pitchFamily="34" charset="0"/>
              </a:rPr>
              <a:t>A</a:t>
            </a:r>
            <a:r>
              <a:rPr lang="en-US" altLang="en-US" b="1" kern="0" baseline="-25000">
                <a:solidFill>
                  <a:srgbClr val="FF0000"/>
                </a:solidFill>
                <a:latin typeface="Arial" panose="020B0604020202020204" pitchFamily="34" charset="0"/>
                <a:cs typeface="Arial" panose="020B0604020202020204" pitchFamily="34" charset="0"/>
              </a:rPr>
              <a:t>2</a:t>
            </a:r>
            <a:r>
              <a:rPr lang="en-US" altLang="en-US" kern="0" baseline="-25000">
                <a:solidFill>
                  <a:srgbClr val="004586"/>
                </a:solidFill>
                <a:latin typeface="Arial" panose="020B0604020202020204" pitchFamily="34" charset="0"/>
                <a:cs typeface="Arial" panose="020B0604020202020204" pitchFamily="34" charset="0"/>
              </a:rPr>
              <a:t> </a:t>
            </a:r>
            <a:r>
              <a:rPr lang="en-US" altLang="en-US" kern="0">
                <a:solidFill>
                  <a:srgbClr val="004586"/>
                </a:solidFill>
                <a:latin typeface="Arial" panose="020B0604020202020204" pitchFamily="34" charset="0"/>
                <a:cs typeface="Arial" panose="020B0604020202020204" pitchFamily="34" charset="0"/>
              </a:rPr>
              <a:t>theo thứ tự </a:t>
            </a:r>
            <a:r>
              <a:rPr lang="en-US" altLang="en-US" b="1" kern="0">
                <a:solidFill>
                  <a:srgbClr val="FF0000"/>
                </a:solidFill>
                <a:latin typeface="Consolas" panose="020B0609020204030204" pitchFamily="49" charset="0"/>
                <a:cs typeface="Consolas" panose="020B0609020204030204" pitchFamily="49" charset="0"/>
                <a:sym typeface="Symbol" panose="05050102010706020507" pitchFamily="18" charset="2"/>
              </a:rPr>
              <a:t></a:t>
            </a:r>
            <a:endParaRPr lang="en-US" altLang="en-US" kern="0" baseline="-25000">
              <a:solidFill>
                <a:srgbClr val="004586"/>
              </a:solidFill>
              <a:latin typeface="Arial" panose="020B0604020202020204" pitchFamily="34" charset="0"/>
              <a:cs typeface="Arial" panose="020B0604020202020204" pitchFamily="34" charset="0"/>
            </a:endParaRPr>
          </a:p>
          <a:p>
            <a:pPr lvl="1" indent="-396875" eaLnBrk="1" fontAlgn="auto" hangingPunct="1">
              <a:spcBef>
                <a:spcPts val="700"/>
              </a:spcBef>
              <a:spcAft>
                <a:spcPts val="0"/>
              </a:spcAft>
              <a:buClr>
                <a:srgbClr val="4C59D2"/>
              </a:buClr>
              <a:buFont typeface="Arial" panose="020B0604020202020204" pitchFamily="34" charset="0"/>
              <a:buChar char="•"/>
              <a:defRPr/>
            </a:pPr>
            <a:r>
              <a:rPr lang="en-US" altLang="en-US" kern="0">
                <a:solidFill>
                  <a:srgbClr val="004586"/>
                </a:solidFill>
                <a:latin typeface="Arial" panose="020B0604020202020204" pitchFamily="34" charset="0"/>
                <a:cs typeface="Arial" panose="020B0604020202020204" pitchFamily="34" charset="0"/>
              </a:rPr>
              <a:t>Trộn </a:t>
            </a:r>
            <a:r>
              <a:rPr lang="en-US" altLang="en-US" b="1" kern="0">
                <a:solidFill>
                  <a:srgbClr val="FF0000"/>
                </a:solidFill>
                <a:latin typeface="Arial" panose="020B0604020202020204" pitchFamily="34" charset="0"/>
                <a:cs typeface="Arial" panose="020B0604020202020204" pitchFamily="34" charset="0"/>
              </a:rPr>
              <a:t>A</a:t>
            </a:r>
            <a:r>
              <a:rPr lang="en-US" altLang="en-US" b="1" kern="0" baseline="-25000">
                <a:solidFill>
                  <a:srgbClr val="FF0000"/>
                </a:solidFill>
                <a:latin typeface="Arial" panose="020B0604020202020204" pitchFamily="34" charset="0"/>
                <a:cs typeface="Arial" panose="020B0604020202020204" pitchFamily="34" charset="0"/>
              </a:rPr>
              <a:t>1</a:t>
            </a:r>
            <a:r>
              <a:rPr lang="en-US" altLang="en-US" kern="0">
                <a:solidFill>
                  <a:srgbClr val="004586"/>
                </a:solidFill>
                <a:latin typeface="Arial" panose="020B0604020202020204" pitchFamily="34" charset="0"/>
                <a:cs typeface="Arial" panose="020B0604020202020204" pitchFamily="34" charset="0"/>
              </a:rPr>
              <a:t> và </a:t>
            </a:r>
            <a:r>
              <a:rPr lang="en-US" altLang="en-US" b="1" kern="0">
                <a:solidFill>
                  <a:srgbClr val="FF0000"/>
                </a:solidFill>
                <a:latin typeface="Arial" panose="020B0604020202020204" pitchFamily="34" charset="0"/>
                <a:cs typeface="Arial" panose="020B0604020202020204" pitchFamily="34" charset="0"/>
              </a:rPr>
              <a:t>A</a:t>
            </a:r>
            <a:r>
              <a:rPr lang="en-US" altLang="en-US" b="1" kern="0" baseline="-25000">
                <a:solidFill>
                  <a:srgbClr val="FF0000"/>
                </a:solidFill>
                <a:latin typeface="Arial" panose="020B0604020202020204" pitchFamily="34" charset="0"/>
                <a:cs typeface="Arial" panose="020B0604020202020204" pitchFamily="34" charset="0"/>
              </a:rPr>
              <a:t>2</a:t>
            </a:r>
            <a:r>
              <a:rPr lang="en-US" altLang="en-US" kern="0">
                <a:solidFill>
                  <a:srgbClr val="004586"/>
                </a:solidFill>
                <a:latin typeface="Arial" panose="020B0604020202020204" pitchFamily="34" charset="0"/>
                <a:cs typeface="Arial" panose="020B0604020202020204" pitchFamily="34" charset="0"/>
              </a:rPr>
              <a:t> theo thứ tự </a:t>
            </a:r>
            <a:r>
              <a:rPr lang="en-US" altLang="en-US" b="1" kern="0">
                <a:solidFill>
                  <a:srgbClr val="FF0000"/>
                </a:solidFill>
                <a:latin typeface="Consolas" panose="020B0609020204030204" pitchFamily="49" charset="0"/>
                <a:cs typeface="Consolas" panose="020B0609020204030204" pitchFamily="49" charset="0"/>
                <a:sym typeface="Symbol" panose="05050102010706020507" pitchFamily="18" charset="2"/>
              </a:rPr>
              <a:t></a:t>
            </a:r>
            <a:endParaRPr lang="en-US" altLang="en-US" kern="0">
              <a:solidFill>
                <a:srgbClr val="004586"/>
              </a:solidFill>
              <a:latin typeface="Arial" panose="020B0604020202020204" pitchFamily="34" charset="0"/>
              <a:cs typeface="Arial" panose="020B0604020202020204" pitchFamily="34" charset="0"/>
            </a:endParaRPr>
          </a:p>
          <a:p>
            <a:pPr marL="346075" lvl="1" indent="0" eaLnBrk="1" fontAlgn="auto" hangingPunct="1">
              <a:spcBef>
                <a:spcPts val="700"/>
              </a:spcBef>
              <a:spcAft>
                <a:spcPts val="0"/>
              </a:spcAft>
              <a:buClr>
                <a:srgbClr val="4C59D2"/>
              </a:buClr>
              <a:buFont typeface="Arial" panose="020B0604020202020204" pitchFamily="34" charset="0"/>
              <a:buNone/>
              <a:defRPr/>
            </a:pPr>
            <a:endParaRPr lang="en-US" altLang="en-US" b="1" kern="0">
              <a:solidFill>
                <a:srgbClr val="FF0000"/>
              </a:solidFill>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4821EFD7-AFD9-4418-BBFA-7138A80CB60B}"/>
              </a:ext>
            </a:extLst>
          </p:cNvPr>
          <p:cNvSpPr txBox="1">
            <a:spLocks noChangeArrowheads="1"/>
          </p:cNvSpPr>
          <p:nvPr/>
        </p:nvSpPr>
        <p:spPr bwMode="auto">
          <a:xfrm>
            <a:off x="0" y="292100"/>
            <a:ext cx="9144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lvl1pPr>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9pPr>
          </a:lstStyle>
          <a:p>
            <a:pPr eaLnBrk="1" fontAlgn="auto" hangingPunct="1">
              <a:spcBef>
                <a:spcPct val="0"/>
              </a:spcBef>
              <a:spcAft>
                <a:spcPts val="0"/>
              </a:spcAft>
              <a:buFontTx/>
              <a:buNone/>
              <a:defRPr/>
            </a:pPr>
            <a:r>
              <a:rPr lang="en-US" altLang="en-US" sz="3600" b="1" kern="0">
                <a:solidFill>
                  <a:srgbClr val="FF0000"/>
                </a:solidFill>
                <a:latin typeface="Verdana" panose="020B0604030504040204" pitchFamily="34" charset="0"/>
                <a:cs typeface="Tahoma" panose="020B0604030504040204" pitchFamily="34" charset="0"/>
              </a:rPr>
              <a:t>     III. CÁC GIẢI THUẬT SẮP XẾP</a:t>
            </a:r>
          </a:p>
        </p:txBody>
      </p:sp>
      <p:sp>
        <p:nvSpPr>
          <p:cNvPr id="37891" name="Text Box 2">
            <a:extLst>
              <a:ext uri="{FF2B5EF4-FFF2-40B4-BE49-F238E27FC236}">
                <a16:creationId xmlns:a16="http://schemas.microsoft.com/office/drawing/2014/main" id="{08DDC53C-67F3-463B-AD8E-CA3B7A2A476A}"/>
              </a:ext>
            </a:extLst>
          </p:cNvPr>
          <p:cNvSpPr txBox="1">
            <a:spLocks noChangeArrowheads="1"/>
          </p:cNvSpPr>
          <p:nvPr/>
        </p:nvSpPr>
        <p:spPr bwMode="auto">
          <a:xfrm>
            <a:off x="457200" y="1524000"/>
            <a:ext cx="82296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25438" indent="-325438">
              <a:spcBef>
                <a:spcPct val="20000"/>
              </a:spcBef>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325438" algn="l"/>
                <a:tab pos="782638" algn="l"/>
                <a:tab pos="1239838" algn="l"/>
                <a:tab pos="1697038" algn="l"/>
                <a:tab pos="2154238" algn="l"/>
                <a:tab pos="2611438" algn="l"/>
                <a:tab pos="3068638" algn="l"/>
                <a:tab pos="3525838" algn="l"/>
                <a:tab pos="3983038" algn="l"/>
                <a:tab pos="4440238" algn="l"/>
                <a:tab pos="4897438" algn="l"/>
                <a:tab pos="5354638" algn="l"/>
                <a:tab pos="5811838" algn="l"/>
                <a:tab pos="6269038" algn="l"/>
                <a:tab pos="6726238" algn="l"/>
                <a:tab pos="7183438" algn="l"/>
                <a:tab pos="7640638" algn="l"/>
                <a:tab pos="8097838" algn="l"/>
                <a:tab pos="8555038" algn="l"/>
                <a:tab pos="9012238" algn="l"/>
                <a:tab pos="9469438" algn="l"/>
              </a:tabLst>
              <a:defRPr sz="2000">
                <a:solidFill>
                  <a:schemeClr val="tx1"/>
                </a:solidFill>
                <a:latin typeface="Calibri" panose="020F0502020204030204" pitchFamily="34" charset="0"/>
              </a:defRPr>
            </a:lvl9pPr>
          </a:lstStyle>
          <a:p>
            <a:pPr eaLnBrk="1" fontAlgn="auto" hangingPunct="1">
              <a:spcBef>
                <a:spcPts val="700"/>
              </a:spcBef>
              <a:spcAft>
                <a:spcPts val="0"/>
              </a:spcAft>
              <a:buClr>
                <a:srgbClr val="4C59D2"/>
              </a:buClr>
              <a:buFont typeface="Wingdings" panose="05000000000000000000" pitchFamily="2" charset="2"/>
              <a:buChar char="v"/>
              <a:defRPr/>
            </a:pPr>
            <a:r>
              <a:rPr lang="en-US" altLang="en-US" b="1" kern="0">
                <a:solidFill>
                  <a:srgbClr val="004586"/>
                </a:solidFill>
                <a:latin typeface="Arial" panose="020B0604020202020204" pitchFamily="34" charset="0"/>
                <a:cs typeface="Arial" panose="020B0604020202020204" pitchFamily="34" charset="0"/>
              </a:rPr>
              <a:t>PHƯƠNG PHÁP TRỘN</a:t>
            </a:r>
          </a:p>
          <a:p>
            <a:pPr marL="0" indent="0" eaLnBrk="1" fontAlgn="auto" hangingPunct="1">
              <a:spcBef>
                <a:spcPts val="700"/>
              </a:spcBef>
              <a:spcAft>
                <a:spcPts val="0"/>
              </a:spcAft>
              <a:buClr>
                <a:srgbClr val="4C59D2"/>
              </a:buClr>
              <a:buFont typeface="Arial" panose="020B0604020202020204" pitchFamily="34" charset="0"/>
              <a:buNone/>
              <a:defRPr/>
            </a:pPr>
            <a:r>
              <a:rPr lang="en-US" altLang="en-US" sz="2800" b="1" u="sng" kern="0">
                <a:solidFill>
                  <a:srgbClr val="004586"/>
                </a:solidFill>
                <a:latin typeface="Arial" panose="020B0604020202020204" pitchFamily="34" charset="0"/>
                <a:cs typeface="Arial" panose="020B0604020202020204" pitchFamily="34" charset="0"/>
              </a:rPr>
              <a:t>Thuật toán</a:t>
            </a:r>
            <a:r>
              <a:rPr lang="en-US" altLang="en-US" sz="2800" kern="0">
                <a:solidFill>
                  <a:srgbClr val="004586"/>
                </a:solidFill>
                <a:latin typeface="Arial" panose="020B0604020202020204" pitchFamily="34" charset="0"/>
                <a:cs typeface="Arial" panose="020B0604020202020204" pitchFamily="34" charset="0"/>
              </a:rPr>
              <a:t>:</a:t>
            </a:r>
          </a:p>
          <a:p>
            <a:pPr marL="0" indent="0" eaLnBrk="1" fontAlgn="auto" hangingPunct="1">
              <a:spcBef>
                <a:spcPts val="700"/>
              </a:spcBef>
              <a:spcAft>
                <a:spcPts val="0"/>
              </a:spcAft>
              <a:buClr>
                <a:srgbClr val="4C59D2"/>
              </a:buClr>
              <a:buFont typeface="Arial" panose="020B0604020202020204" pitchFamily="34" charset="0"/>
              <a:buNone/>
              <a:defRPr/>
            </a:pPr>
            <a:r>
              <a:rPr lang="en-US" altLang="en-US" sz="2800" kern="0">
                <a:solidFill>
                  <a:srgbClr val="004586"/>
                </a:solidFill>
                <a:latin typeface="Arial" panose="020B0604020202020204" pitchFamily="34" charset="0"/>
                <a:cs typeface="Arial" panose="020B0604020202020204" pitchFamily="34" charset="0"/>
              </a:rPr>
              <a:t>mergeSort(A)</a:t>
            </a:r>
          </a:p>
          <a:p>
            <a:pPr marL="0" indent="0" eaLnBrk="1" fontAlgn="auto" hangingPunct="1">
              <a:spcBef>
                <a:spcPts val="700"/>
              </a:spcBef>
              <a:spcAft>
                <a:spcPts val="0"/>
              </a:spcAft>
              <a:buClr>
                <a:srgbClr val="4C59D2"/>
              </a:buClr>
              <a:buFont typeface="Arial" panose="020B0604020202020204" pitchFamily="34" charset="0"/>
              <a:buNone/>
              <a:defRPr/>
            </a:pPr>
            <a:r>
              <a:rPr lang="en-US" altLang="en-US" sz="2800" kern="0">
                <a:solidFill>
                  <a:srgbClr val="004586"/>
                </a:solidFill>
                <a:latin typeface="Arial" panose="020B0604020202020204" pitchFamily="34" charset="0"/>
                <a:cs typeface="Arial" panose="020B0604020202020204" pitchFamily="34" charset="0"/>
              </a:rPr>
              <a:t>Đầu vào: 	</a:t>
            </a:r>
            <a:r>
              <a:rPr lang="en-US" altLang="en-US" sz="2800" b="1" i="1" kern="0">
                <a:solidFill>
                  <a:srgbClr val="C00000"/>
                </a:solidFill>
                <a:latin typeface="Arial" panose="020B0604020202020204" pitchFamily="34" charset="0"/>
                <a:cs typeface="Arial" panose="020B0604020202020204" pitchFamily="34" charset="0"/>
              </a:rPr>
              <a:t>A</a:t>
            </a:r>
            <a:r>
              <a:rPr lang="en-US" altLang="en-US" sz="2800" kern="0">
                <a:solidFill>
                  <a:srgbClr val="004586"/>
                </a:solidFill>
                <a:latin typeface="Arial" panose="020B0604020202020204" pitchFamily="34" charset="0"/>
                <a:cs typeface="Arial" panose="020B0604020202020204" pitchFamily="34" charset="0"/>
              </a:rPr>
              <a:t>={</a:t>
            </a:r>
            <a:r>
              <a:rPr lang="en-US" altLang="en-US" sz="2800" b="1" i="1" kern="0">
                <a:solidFill>
                  <a:srgbClr val="C00000"/>
                </a:solidFill>
                <a:latin typeface="Arial" panose="020B0604020202020204" pitchFamily="34" charset="0"/>
                <a:cs typeface="Arial" panose="020B0604020202020204" pitchFamily="34" charset="0"/>
              </a:rPr>
              <a:t>a</a:t>
            </a:r>
            <a:r>
              <a:rPr lang="en-US" altLang="en-US" sz="2800" b="1" i="1" kern="0" baseline="-25000">
                <a:solidFill>
                  <a:srgbClr val="C00000"/>
                </a:solidFill>
                <a:latin typeface="Arial" panose="020B0604020202020204" pitchFamily="34" charset="0"/>
                <a:cs typeface="Arial" panose="020B0604020202020204" pitchFamily="34" charset="0"/>
              </a:rPr>
              <a:t>0</a:t>
            </a:r>
            <a:r>
              <a:rPr lang="en-US" altLang="en-US" sz="2800" b="1" i="1" kern="0">
                <a:solidFill>
                  <a:srgbClr val="C00000"/>
                </a:solidFill>
                <a:latin typeface="Arial" panose="020B0604020202020204" pitchFamily="34" charset="0"/>
                <a:cs typeface="Arial" panose="020B0604020202020204" pitchFamily="34" charset="0"/>
              </a:rPr>
              <a:t>, a</a:t>
            </a:r>
            <a:r>
              <a:rPr lang="en-US" altLang="en-US" sz="2800" b="1" i="1" kern="0" baseline="-25000">
                <a:solidFill>
                  <a:srgbClr val="C00000"/>
                </a:solidFill>
                <a:latin typeface="Arial" panose="020B0604020202020204" pitchFamily="34" charset="0"/>
                <a:cs typeface="Arial" panose="020B0604020202020204" pitchFamily="34" charset="0"/>
              </a:rPr>
              <a:t>1</a:t>
            </a:r>
            <a:r>
              <a:rPr lang="en-US" altLang="en-US" sz="2800" b="1" i="1" kern="0">
                <a:solidFill>
                  <a:srgbClr val="C00000"/>
                </a:solidFill>
                <a:latin typeface="Arial" panose="020B0604020202020204" pitchFamily="34" charset="0"/>
                <a:cs typeface="Arial" panose="020B0604020202020204" pitchFamily="34" charset="0"/>
              </a:rPr>
              <a:t>, .., a</a:t>
            </a:r>
            <a:r>
              <a:rPr lang="en-US" altLang="en-US" sz="2800" b="1" i="1" kern="0" baseline="-25000">
                <a:solidFill>
                  <a:srgbClr val="C00000"/>
                </a:solidFill>
                <a:latin typeface="Arial" panose="020B0604020202020204" pitchFamily="34" charset="0"/>
                <a:cs typeface="Arial" panose="020B0604020202020204" pitchFamily="34" charset="0"/>
              </a:rPr>
              <a:t>n-1</a:t>
            </a:r>
            <a:r>
              <a:rPr lang="en-US" altLang="en-US" sz="2800" kern="0">
                <a:solidFill>
                  <a:srgbClr val="004586"/>
                </a:solidFill>
                <a:latin typeface="Arial" panose="020B0604020202020204" pitchFamily="34" charset="0"/>
                <a:cs typeface="Arial" panose="020B0604020202020204" pitchFamily="34" charset="0"/>
              </a:rPr>
              <a:t>} chưa có thứ tự </a:t>
            </a:r>
            <a:r>
              <a:rPr lang="en-US" altLang="en-US" sz="2800" b="1" kern="0">
                <a:solidFill>
                  <a:srgbClr val="FF0000"/>
                </a:solidFill>
                <a:latin typeface="Consolas" panose="020B0609020204030204" pitchFamily="49" charset="0"/>
                <a:cs typeface="Consolas" panose="020B0609020204030204" pitchFamily="49" charset="0"/>
                <a:sym typeface="Symbol" panose="05050102010706020507" pitchFamily="18" charset="2"/>
              </a:rPr>
              <a:t></a:t>
            </a:r>
          </a:p>
          <a:p>
            <a:pPr marL="0" indent="0" eaLnBrk="1" fontAlgn="auto" hangingPunct="1">
              <a:spcBef>
                <a:spcPts val="700"/>
              </a:spcBef>
              <a:spcAft>
                <a:spcPts val="0"/>
              </a:spcAft>
              <a:buClr>
                <a:srgbClr val="4C59D2"/>
              </a:buClr>
              <a:buFont typeface="Arial" panose="020B0604020202020204" pitchFamily="34" charset="0"/>
              <a:buNone/>
              <a:defRPr/>
            </a:pPr>
            <a:r>
              <a:rPr lang="en-US" altLang="en-US" sz="2800" kern="0">
                <a:solidFill>
                  <a:srgbClr val="004586"/>
                </a:solidFill>
                <a:latin typeface="Arial" panose="020B0604020202020204" pitchFamily="34" charset="0"/>
                <a:cs typeface="Arial" panose="020B0604020202020204" pitchFamily="34" charset="0"/>
              </a:rPr>
              <a:t>Đầu ra: 	</a:t>
            </a:r>
            <a:r>
              <a:rPr lang="en-US" altLang="en-US" sz="2800" b="1" i="1" kern="0">
                <a:solidFill>
                  <a:srgbClr val="C00000"/>
                </a:solidFill>
                <a:latin typeface="Arial" panose="020B0604020202020204" pitchFamily="34" charset="0"/>
                <a:cs typeface="Arial" panose="020B0604020202020204" pitchFamily="34" charset="0"/>
              </a:rPr>
              <a:t>A</a:t>
            </a:r>
            <a:r>
              <a:rPr lang="en-US" altLang="en-US" sz="2800" kern="0">
                <a:solidFill>
                  <a:srgbClr val="004586"/>
                </a:solidFill>
                <a:latin typeface="Arial" panose="020B0604020202020204" pitchFamily="34" charset="0"/>
                <a:cs typeface="Arial" panose="020B0604020202020204" pitchFamily="34" charset="0"/>
              </a:rPr>
              <a:t>={</a:t>
            </a:r>
            <a:r>
              <a:rPr lang="en-US" altLang="en-US" sz="2800" b="1" i="1" kern="0">
                <a:solidFill>
                  <a:srgbClr val="C00000"/>
                </a:solidFill>
                <a:latin typeface="Arial" panose="020B0604020202020204" pitchFamily="34" charset="0"/>
                <a:cs typeface="Arial" panose="020B0604020202020204" pitchFamily="34" charset="0"/>
              </a:rPr>
              <a:t>a</a:t>
            </a:r>
            <a:r>
              <a:rPr lang="en-US" altLang="en-US" sz="2800" b="1" i="1" kern="0" baseline="-25000">
                <a:solidFill>
                  <a:srgbClr val="C00000"/>
                </a:solidFill>
                <a:latin typeface="Arial" panose="020B0604020202020204" pitchFamily="34" charset="0"/>
                <a:cs typeface="Arial" panose="020B0604020202020204" pitchFamily="34" charset="0"/>
              </a:rPr>
              <a:t>0</a:t>
            </a:r>
            <a:r>
              <a:rPr lang="en-US" altLang="en-US" sz="2800" b="1" i="1" kern="0">
                <a:solidFill>
                  <a:srgbClr val="C00000"/>
                </a:solidFill>
                <a:latin typeface="Arial" panose="020B0604020202020204" pitchFamily="34" charset="0"/>
                <a:cs typeface="Arial" panose="020B0604020202020204" pitchFamily="34" charset="0"/>
              </a:rPr>
              <a:t>, a</a:t>
            </a:r>
            <a:r>
              <a:rPr lang="en-US" altLang="en-US" sz="2800" b="1" i="1" kern="0" baseline="-25000">
                <a:solidFill>
                  <a:srgbClr val="C00000"/>
                </a:solidFill>
                <a:latin typeface="Arial" panose="020B0604020202020204" pitchFamily="34" charset="0"/>
                <a:cs typeface="Arial" panose="020B0604020202020204" pitchFamily="34" charset="0"/>
              </a:rPr>
              <a:t>1</a:t>
            </a:r>
            <a:r>
              <a:rPr lang="en-US" altLang="en-US" sz="2800" b="1" i="1" kern="0">
                <a:solidFill>
                  <a:srgbClr val="C00000"/>
                </a:solidFill>
                <a:latin typeface="Arial" panose="020B0604020202020204" pitchFamily="34" charset="0"/>
                <a:cs typeface="Arial" panose="020B0604020202020204" pitchFamily="34" charset="0"/>
              </a:rPr>
              <a:t>, .., a</a:t>
            </a:r>
            <a:r>
              <a:rPr lang="en-US" altLang="en-US" sz="2800" b="1" i="1" kern="0" baseline="-25000">
                <a:solidFill>
                  <a:srgbClr val="C00000"/>
                </a:solidFill>
                <a:latin typeface="Arial" panose="020B0604020202020204" pitchFamily="34" charset="0"/>
                <a:cs typeface="Arial" panose="020B0604020202020204" pitchFamily="34" charset="0"/>
              </a:rPr>
              <a:t>n-1</a:t>
            </a:r>
            <a:r>
              <a:rPr lang="en-US" altLang="en-US" sz="2800" kern="0">
                <a:solidFill>
                  <a:srgbClr val="004586"/>
                </a:solidFill>
                <a:latin typeface="Arial" panose="020B0604020202020204" pitchFamily="34" charset="0"/>
                <a:cs typeface="Arial" panose="020B0604020202020204" pitchFamily="34" charset="0"/>
              </a:rPr>
              <a:t>} đã có thứ tự </a:t>
            </a:r>
            <a:r>
              <a:rPr lang="en-US" altLang="en-US" sz="2800" b="1" kern="0">
                <a:solidFill>
                  <a:srgbClr val="FF0000"/>
                </a:solidFill>
                <a:latin typeface="Consolas" panose="020B0609020204030204" pitchFamily="49" charset="0"/>
                <a:cs typeface="Consolas" panose="020B0609020204030204" pitchFamily="49" charset="0"/>
                <a:sym typeface="Symbol" panose="05050102010706020507" pitchFamily="18" charset="2"/>
              </a:rPr>
              <a:t></a:t>
            </a:r>
          </a:p>
          <a:p>
            <a:pPr marL="0" indent="0" eaLnBrk="1" fontAlgn="auto" hangingPunct="1">
              <a:spcBef>
                <a:spcPts val="700"/>
              </a:spcBef>
              <a:spcAft>
                <a:spcPts val="0"/>
              </a:spcAft>
              <a:buClr>
                <a:srgbClr val="4C59D2"/>
              </a:buClr>
              <a:buFont typeface="Arial" panose="020B0604020202020204" pitchFamily="34" charset="0"/>
              <a:buNone/>
              <a:defRPr/>
            </a:pPr>
            <a:endParaRPr lang="en-US" altLang="en-US" sz="2800" b="1" kern="0">
              <a:solidFill>
                <a:srgbClr val="FF0000"/>
              </a:solidFill>
              <a:latin typeface="Consolas" panose="020B0609020204030204" pitchFamily="49" charset="0"/>
              <a:cs typeface="Consolas" panose="020B0609020204030204" pitchFamily="49" charset="0"/>
              <a:sym typeface="Symbol" panose="05050102010706020507" pitchFamily="18" charset="2"/>
            </a:endParaRPr>
          </a:p>
          <a:p>
            <a:pPr marL="0" indent="0" eaLnBrk="1" fontAlgn="auto" hangingPunct="1">
              <a:spcBef>
                <a:spcPts val="700"/>
              </a:spcBef>
              <a:spcAft>
                <a:spcPts val="0"/>
              </a:spcAft>
              <a:buClr>
                <a:srgbClr val="4C59D2"/>
              </a:buClr>
              <a:buFont typeface="Arial" panose="020B0604020202020204" pitchFamily="34" charset="0"/>
              <a:buNone/>
              <a:defRPr/>
            </a:pPr>
            <a:endParaRPr lang="en-US" altLang="en-US" sz="2800" kern="0">
              <a:solidFill>
                <a:srgbClr val="004586"/>
              </a:solidFill>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bwMode="auto">
          <a:noFill/>
          <a:ln/>
        </p:spPr>
        <p:txBody>
          <a:bodyPr/>
          <a:lstStyle/>
          <a:p>
            <a:r>
              <a:rPr lang="en-US" sz="2585" dirty="0" err="1"/>
              <a:t>Nội</a:t>
            </a:r>
            <a:r>
              <a:rPr lang="en-US" sz="2585" dirty="0"/>
              <a:t> dung</a:t>
            </a:r>
          </a:p>
        </p:txBody>
      </p:sp>
      <p:sp>
        <p:nvSpPr>
          <p:cNvPr id="251907" name="Rectangle 3"/>
          <p:cNvSpPr>
            <a:spLocks noGrp="1" noChangeArrowheads="1"/>
          </p:cNvSpPr>
          <p:nvPr>
            <p:ph idx="1"/>
          </p:nvPr>
        </p:nvSpPr>
        <p:spPr/>
        <p:txBody>
          <a:bodyPr>
            <a:normAutofit fontScale="77500" lnSpcReduction="20000"/>
          </a:bodyPr>
          <a:lstStyle/>
          <a:p>
            <a:pPr>
              <a:lnSpc>
                <a:spcPct val="150000"/>
              </a:lnSpc>
              <a:spcBef>
                <a:spcPct val="60000"/>
              </a:spcBef>
            </a:pPr>
            <a:r>
              <a:rPr lang="en-US" dirty="0" err="1"/>
              <a:t>Các</a:t>
            </a:r>
            <a:r>
              <a:rPr lang="en-US" dirty="0"/>
              <a:t> </a:t>
            </a:r>
            <a:r>
              <a:rPr lang="en-US" dirty="0" err="1"/>
              <a:t>giải</a:t>
            </a:r>
            <a:r>
              <a:rPr lang="en-US" dirty="0"/>
              <a:t> </a:t>
            </a:r>
            <a:r>
              <a:rPr lang="en-US" dirty="0" err="1"/>
              <a:t>thuật</a:t>
            </a:r>
            <a:r>
              <a:rPr lang="en-US" dirty="0"/>
              <a:t> </a:t>
            </a:r>
            <a:r>
              <a:rPr lang="en-US" dirty="0" err="1"/>
              <a:t>sắp</a:t>
            </a:r>
            <a:r>
              <a:rPr lang="en-US" dirty="0"/>
              <a:t> </a:t>
            </a:r>
            <a:r>
              <a:rPr lang="en-US" dirty="0" err="1"/>
              <a:t>xếp</a:t>
            </a:r>
            <a:r>
              <a:rPr lang="en-US" dirty="0"/>
              <a:t> </a:t>
            </a:r>
            <a:r>
              <a:rPr lang="en-US" dirty="0" err="1"/>
              <a:t>nội</a:t>
            </a:r>
            <a:r>
              <a:rPr lang="en-US" dirty="0"/>
              <a:t>:</a:t>
            </a:r>
          </a:p>
          <a:p>
            <a:pPr>
              <a:lnSpc>
                <a:spcPct val="150000"/>
              </a:lnSpc>
              <a:spcBef>
                <a:spcPts val="1108"/>
              </a:spcBef>
              <a:buNone/>
            </a:pPr>
            <a:r>
              <a:rPr lang="en-US" dirty="0"/>
              <a:t>1. </a:t>
            </a:r>
            <a:r>
              <a:rPr lang="en-US" dirty="0" err="1"/>
              <a:t>Chọn</a:t>
            </a:r>
            <a:r>
              <a:rPr lang="en-US" dirty="0"/>
              <a:t> </a:t>
            </a:r>
            <a:r>
              <a:rPr lang="en-US" dirty="0" err="1"/>
              <a:t>trực</a:t>
            </a:r>
            <a:r>
              <a:rPr lang="en-US" dirty="0"/>
              <a:t> </a:t>
            </a:r>
            <a:r>
              <a:rPr lang="en-US" dirty="0" err="1"/>
              <a:t>tiếp</a:t>
            </a:r>
            <a:r>
              <a:rPr lang="en-US" dirty="0"/>
              <a:t> - Selection Sort</a:t>
            </a:r>
          </a:p>
          <a:p>
            <a:pPr>
              <a:lnSpc>
                <a:spcPct val="150000"/>
              </a:lnSpc>
              <a:spcBef>
                <a:spcPts val="1800"/>
              </a:spcBef>
              <a:buNone/>
            </a:pPr>
            <a:r>
              <a:rPr lang="en-US" dirty="0"/>
              <a:t>2. </a:t>
            </a:r>
            <a:r>
              <a:rPr lang="en-US" dirty="0" err="1"/>
              <a:t>Đổi</a:t>
            </a:r>
            <a:r>
              <a:rPr lang="en-US" dirty="0"/>
              <a:t> </a:t>
            </a:r>
            <a:r>
              <a:rPr lang="en-US" dirty="0" err="1"/>
              <a:t>chỗ</a:t>
            </a:r>
            <a:r>
              <a:rPr lang="en-US" dirty="0"/>
              <a:t> </a:t>
            </a:r>
            <a:r>
              <a:rPr lang="en-US" dirty="0" err="1"/>
              <a:t>trực</a:t>
            </a:r>
            <a:r>
              <a:rPr lang="en-US" dirty="0"/>
              <a:t> </a:t>
            </a:r>
            <a:r>
              <a:rPr lang="en-US" dirty="0" err="1"/>
              <a:t>tiếp</a:t>
            </a:r>
            <a:r>
              <a:rPr lang="en-US" dirty="0"/>
              <a:t> - Interchange Sort</a:t>
            </a:r>
          </a:p>
          <a:p>
            <a:pPr>
              <a:lnSpc>
                <a:spcPct val="150000"/>
              </a:lnSpc>
              <a:spcBef>
                <a:spcPts val="1662"/>
              </a:spcBef>
              <a:buNone/>
            </a:pPr>
            <a:r>
              <a:rPr lang="en-US"/>
              <a:t>3. </a:t>
            </a:r>
            <a:r>
              <a:rPr lang="en-US" dirty="0" err="1"/>
              <a:t>Chèn</a:t>
            </a:r>
            <a:r>
              <a:rPr lang="en-US" dirty="0"/>
              <a:t> </a:t>
            </a:r>
            <a:r>
              <a:rPr lang="en-US" dirty="0" err="1"/>
              <a:t>trực</a:t>
            </a:r>
            <a:r>
              <a:rPr lang="en-US" dirty="0"/>
              <a:t> </a:t>
            </a:r>
            <a:r>
              <a:rPr lang="en-US" dirty="0" err="1"/>
              <a:t>tiếp</a:t>
            </a:r>
            <a:r>
              <a:rPr lang="en-US" dirty="0"/>
              <a:t> - Insertion Sort</a:t>
            </a:r>
          </a:p>
          <a:p>
            <a:pPr marL="527552" indent="-527552">
              <a:lnSpc>
                <a:spcPct val="150000"/>
              </a:lnSpc>
              <a:spcBef>
                <a:spcPts val="1108"/>
              </a:spcBef>
              <a:buNone/>
            </a:pPr>
            <a:r>
              <a:rPr lang="en-US" dirty="0"/>
              <a:t>4</a:t>
            </a:r>
            <a:r>
              <a:rPr lang="en-US"/>
              <a:t>. </a:t>
            </a:r>
            <a:r>
              <a:rPr lang="en-US" dirty="0" err="1"/>
              <a:t>Chèn</a:t>
            </a:r>
            <a:r>
              <a:rPr lang="en-US" dirty="0"/>
              <a:t> </a:t>
            </a:r>
            <a:r>
              <a:rPr lang="en-US" dirty="0" err="1"/>
              <a:t>nhị</a:t>
            </a:r>
            <a:r>
              <a:rPr lang="en-US" dirty="0"/>
              <a:t> </a:t>
            </a:r>
            <a:r>
              <a:rPr lang="en-US" dirty="0" err="1"/>
              <a:t>phân</a:t>
            </a:r>
            <a:r>
              <a:rPr lang="en-US" dirty="0"/>
              <a:t> - Binary </a:t>
            </a:r>
            <a:r>
              <a:rPr lang="en-US"/>
              <a:t>Insertion Sort</a:t>
            </a:r>
            <a:endParaRPr lang="en-US" dirty="0"/>
          </a:p>
          <a:p>
            <a:pPr>
              <a:lnSpc>
                <a:spcPct val="150000"/>
              </a:lnSpc>
              <a:spcBef>
                <a:spcPts val="1662"/>
              </a:spcBef>
              <a:buNone/>
            </a:pPr>
            <a:r>
              <a:rPr lang="en-US" dirty="0"/>
              <a:t>5</a:t>
            </a:r>
            <a:r>
              <a:rPr lang="en-US"/>
              <a:t>. </a:t>
            </a:r>
            <a:r>
              <a:rPr lang="en-US" dirty="0"/>
              <a:t>Quick Sort </a:t>
            </a:r>
          </a:p>
          <a:p>
            <a:pPr>
              <a:lnSpc>
                <a:spcPct val="150000"/>
              </a:lnSpc>
              <a:spcBef>
                <a:spcPts val="1662"/>
              </a:spcBef>
              <a:buNone/>
            </a:pPr>
            <a:r>
              <a:rPr lang="en-US"/>
              <a:t>6. Heap Sort </a:t>
            </a:r>
          </a:p>
          <a:p>
            <a:pPr>
              <a:lnSpc>
                <a:spcPct val="150000"/>
              </a:lnSpc>
              <a:spcBef>
                <a:spcPts val="1662"/>
              </a:spcBef>
              <a:buNone/>
            </a:pPr>
            <a:r>
              <a:rPr lang="en-US" b="1"/>
              <a:t>7. Merge Sort</a:t>
            </a:r>
            <a:endParaRPr lang="en-US" b="1" dirty="0"/>
          </a:p>
        </p:txBody>
      </p:sp>
      <p:sp>
        <p:nvSpPr>
          <p:cNvPr id="2" name="Footer Placeholder 1"/>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all"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DSA</a:t>
            </a:r>
            <a:endParaRPr kumimoji="0" lang="en-US" sz="1600" b="0" i="0" u="none" strike="noStrike" kern="1200" cap="all"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341A368-4C28-4393-9F29-3C50F2E74AB6}" type="slidenum">
              <a:rPr kumimoji="0" lang="en-US" sz="16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96752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noAutofit/>
          </a:bodyPr>
          <a:lstStyle/>
          <a:p>
            <a:pPr>
              <a:lnSpc>
                <a:spcPct val="150000"/>
              </a:lnSpc>
            </a:pPr>
            <a:r>
              <a:rPr lang="en-US" sz="2200" dirty="0" err="1"/>
              <a:t>Thuật</a:t>
            </a:r>
            <a:r>
              <a:rPr lang="en-US" sz="2200" dirty="0"/>
              <a:t> </a:t>
            </a:r>
            <a:r>
              <a:rPr lang="en-US" sz="2200" dirty="0" err="1"/>
              <a:t>toán</a:t>
            </a:r>
            <a:r>
              <a:rPr lang="en-US" sz="2200" dirty="0"/>
              <a:t> </a:t>
            </a:r>
            <a:r>
              <a:rPr lang="en-US" sz="2200" dirty="0" err="1"/>
              <a:t>Mergesort</a:t>
            </a:r>
            <a:r>
              <a:rPr lang="en-US" sz="2200" dirty="0"/>
              <a:t> </a:t>
            </a:r>
            <a:r>
              <a:rPr lang="en-US" sz="2200" dirty="0" err="1"/>
              <a:t>áp</a:t>
            </a:r>
            <a:r>
              <a:rPr lang="en-US" sz="2200" dirty="0"/>
              <a:t> </a:t>
            </a:r>
            <a:r>
              <a:rPr lang="en-US" sz="2200" dirty="0" err="1"/>
              <a:t>dụng</a:t>
            </a:r>
            <a:r>
              <a:rPr lang="en-US" sz="2200" dirty="0"/>
              <a:t> </a:t>
            </a:r>
            <a:r>
              <a:rPr lang="en-US" sz="2200" dirty="0" err="1"/>
              <a:t>thuật</a:t>
            </a:r>
            <a:r>
              <a:rPr lang="en-US" sz="2200" dirty="0"/>
              <a:t> </a:t>
            </a:r>
            <a:r>
              <a:rPr lang="en-US" sz="2200" dirty="0" err="1"/>
              <a:t>toán</a:t>
            </a:r>
            <a:r>
              <a:rPr lang="en-US" sz="2200" dirty="0"/>
              <a:t> chia </a:t>
            </a:r>
            <a:r>
              <a:rPr lang="en-US" sz="2200" dirty="0" err="1"/>
              <a:t>để</a:t>
            </a:r>
            <a:r>
              <a:rPr lang="en-US" sz="2200" dirty="0"/>
              <a:t> </a:t>
            </a:r>
            <a:r>
              <a:rPr lang="en-US" sz="2200" dirty="0" err="1"/>
              <a:t>trị</a:t>
            </a:r>
            <a:r>
              <a:rPr lang="en-US" sz="2200" dirty="0"/>
              <a:t> (divide and conquer) </a:t>
            </a:r>
            <a:r>
              <a:rPr lang="en-US" sz="2200" dirty="0" err="1"/>
              <a:t>được</a:t>
            </a:r>
            <a:r>
              <a:rPr lang="en-US" sz="2200" dirty="0"/>
              <a:t> </a:t>
            </a:r>
            <a:r>
              <a:rPr lang="en-US" sz="2200" dirty="0" err="1"/>
              <a:t>phát</a:t>
            </a:r>
            <a:r>
              <a:rPr lang="en-US" sz="2200" dirty="0"/>
              <a:t> </a:t>
            </a:r>
            <a:r>
              <a:rPr lang="en-US" sz="2200" dirty="0" err="1"/>
              <a:t>minh</a:t>
            </a:r>
            <a:r>
              <a:rPr lang="en-US" sz="2200" dirty="0"/>
              <a:t> </a:t>
            </a:r>
            <a:r>
              <a:rPr lang="en-US" sz="2200" dirty="0" err="1"/>
              <a:t>bởi</a:t>
            </a:r>
            <a:r>
              <a:rPr lang="en-US" sz="2200" dirty="0"/>
              <a:t> </a:t>
            </a:r>
            <a:r>
              <a:rPr lang="de-DE" dirty="0">
                <a:hlinkClick r:id="rId2"/>
              </a:rPr>
              <a:t>John von Neumann</a:t>
            </a:r>
            <a:r>
              <a:rPr lang="de-DE" dirty="0"/>
              <a:t> in 1945.</a:t>
            </a:r>
            <a:endParaRPr lang="en-US" sz="2200" dirty="0"/>
          </a:p>
          <a:p>
            <a:pPr>
              <a:lnSpc>
                <a:spcPct val="150000"/>
              </a:lnSpc>
            </a:pPr>
            <a:r>
              <a:rPr lang="vi-VN" sz="2200" dirty="0"/>
              <a:t>Về mặt khái niệm, </a:t>
            </a:r>
            <a:r>
              <a:rPr lang="en-US" sz="2200" dirty="0" err="1"/>
              <a:t>Thuật</a:t>
            </a:r>
            <a:r>
              <a:rPr lang="en-US" sz="2200" dirty="0"/>
              <a:t> </a:t>
            </a:r>
            <a:r>
              <a:rPr lang="en-US" sz="2200" dirty="0" err="1"/>
              <a:t>toán</a:t>
            </a:r>
            <a:r>
              <a:rPr lang="en-US" sz="2200" dirty="0"/>
              <a:t> </a:t>
            </a:r>
            <a:r>
              <a:rPr lang="en-US" sz="2200" dirty="0" err="1"/>
              <a:t>Mergesort</a:t>
            </a:r>
            <a:r>
              <a:rPr lang="en-US" sz="2200" dirty="0"/>
              <a:t> </a:t>
            </a:r>
            <a:r>
              <a:rPr lang="vi-VN" sz="2200" dirty="0"/>
              <a:t>hoạt động như sau:</a:t>
            </a:r>
          </a:p>
          <a:p>
            <a:pPr lvl="1">
              <a:lnSpc>
                <a:spcPct val="150000"/>
              </a:lnSpc>
            </a:pPr>
            <a:r>
              <a:rPr lang="en-US" dirty="0"/>
              <a:t>Chia </a:t>
            </a:r>
            <a:r>
              <a:rPr lang="en-US" dirty="0" err="1"/>
              <a:t>danh</a:t>
            </a:r>
            <a:r>
              <a:rPr lang="en-US" dirty="0"/>
              <a:t> </a:t>
            </a:r>
            <a:r>
              <a:rPr lang="en-US" dirty="0" err="1"/>
              <a:t>sách</a:t>
            </a:r>
            <a:r>
              <a:rPr lang="en-US" dirty="0"/>
              <a:t> </a:t>
            </a:r>
            <a:r>
              <a:rPr lang="en-US" dirty="0" err="1"/>
              <a:t>gồm</a:t>
            </a:r>
            <a:r>
              <a:rPr lang="en-US" dirty="0"/>
              <a:t> n </a:t>
            </a:r>
            <a:r>
              <a:rPr lang="en-US" dirty="0" err="1"/>
              <a:t>phần</a:t>
            </a:r>
            <a:r>
              <a:rPr lang="en-US" dirty="0"/>
              <a:t> </a:t>
            </a:r>
            <a:r>
              <a:rPr lang="en-US" dirty="0" err="1"/>
              <a:t>tử</a:t>
            </a:r>
            <a:r>
              <a:rPr lang="en-US" dirty="0"/>
              <a:t> ban </a:t>
            </a:r>
            <a:r>
              <a:rPr lang="en-US" dirty="0" err="1"/>
              <a:t>đầu</a:t>
            </a:r>
            <a:r>
              <a:rPr lang="en-US" dirty="0"/>
              <a:t> </a:t>
            </a:r>
            <a:r>
              <a:rPr lang="en-US" dirty="0" err="1"/>
              <a:t>thành</a:t>
            </a:r>
            <a:r>
              <a:rPr lang="en-US" dirty="0"/>
              <a:t> n </a:t>
            </a:r>
            <a:r>
              <a:rPr lang="en-US" dirty="0" err="1"/>
              <a:t>danh</a:t>
            </a:r>
            <a:r>
              <a:rPr lang="en-US" dirty="0"/>
              <a:t> </a:t>
            </a:r>
            <a:r>
              <a:rPr lang="en-US" dirty="0" err="1"/>
              <a:t>sách</a:t>
            </a:r>
            <a:r>
              <a:rPr lang="en-US" dirty="0"/>
              <a:t> con (</a:t>
            </a:r>
            <a:r>
              <a:rPr lang="en-US" dirty="0" err="1"/>
              <a:t>sublist</a:t>
            </a:r>
            <a:r>
              <a:rPr lang="en-US" dirty="0"/>
              <a:t>), </a:t>
            </a:r>
            <a:r>
              <a:rPr lang="en-US" dirty="0" err="1"/>
              <a:t>mỗi</a:t>
            </a:r>
            <a:r>
              <a:rPr lang="en-US" dirty="0"/>
              <a:t> </a:t>
            </a:r>
            <a:r>
              <a:rPr lang="en-US" dirty="0" err="1"/>
              <a:t>danh</a:t>
            </a:r>
            <a:r>
              <a:rPr lang="en-US" dirty="0"/>
              <a:t> </a:t>
            </a:r>
            <a:r>
              <a:rPr lang="en-US" dirty="0" err="1"/>
              <a:t>sách</a:t>
            </a:r>
            <a:r>
              <a:rPr lang="en-US" dirty="0"/>
              <a:t> </a:t>
            </a:r>
            <a:r>
              <a:rPr lang="en-US" dirty="0" err="1"/>
              <a:t>chứa</a:t>
            </a:r>
            <a:r>
              <a:rPr lang="en-US" dirty="0"/>
              <a:t> 1 </a:t>
            </a:r>
            <a:r>
              <a:rPr lang="en-US" dirty="0" err="1"/>
              <a:t>phần</a:t>
            </a:r>
            <a:r>
              <a:rPr lang="en-US" dirty="0"/>
              <a:t> </a:t>
            </a:r>
            <a:r>
              <a:rPr lang="en-US" dirty="0" err="1"/>
              <a:t>tử</a:t>
            </a:r>
            <a:r>
              <a:rPr lang="en-US" dirty="0"/>
              <a:t> </a:t>
            </a:r>
            <a:r>
              <a:rPr lang="vi-VN" dirty="0"/>
              <a:t>(danh sách 1 phần tử</a:t>
            </a:r>
            <a:r>
              <a:rPr lang="en-US" dirty="0"/>
              <a:t> </a:t>
            </a:r>
            <a:r>
              <a:rPr lang="en-US" dirty="0" err="1"/>
              <a:t>là</a:t>
            </a:r>
            <a:r>
              <a:rPr lang="en-US" dirty="0"/>
              <a:t> </a:t>
            </a:r>
            <a:r>
              <a:rPr lang="en-US" dirty="0" err="1"/>
              <a:t>danh</a:t>
            </a:r>
            <a:r>
              <a:rPr lang="en-US" dirty="0"/>
              <a:t> </a:t>
            </a:r>
            <a:r>
              <a:rPr lang="en-US" dirty="0" err="1"/>
              <a:t>sách</a:t>
            </a:r>
            <a:r>
              <a:rPr lang="en-US" dirty="0"/>
              <a:t> </a:t>
            </a:r>
            <a:r>
              <a:rPr lang="en-US" dirty="0" err="1"/>
              <a:t>có</a:t>
            </a:r>
            <a:r>
              <a:rPr lang="en-US" dirty="0"/>
              <a:t> </a:t>
            </a:r>
            <a:r>
              <a:rPr lang="en-US" dirty="0" err="1"/>
              <a:t>thứ</a:t>
            </a:r>
            <a:r>
              <a:rPr lang="en-US" dirty="0"/>
              <a:t> </a:t>
            </a:r>
            <a:r>
              <a:rPr lang="en-US" dirty="0" err="1"/>
              <a:t>tự</a:t>
            </a:r>
            <a:r>
              <a:rPr lang="en-US" dirty="0"/>
              <a:t>)</a:t>
            </a:r>
            <a:r>
              <a:rPr lang="vi-VN" dirty="0"/>
              <a:t>.</a:t>
            </a:r>
          </a:p>
          <a:p>
            <a:pPr lvl="1">
              <a:lnSpc>
                <a:spcPct val="150000"/>
              </a:lnSpc>
            </a:pPr>
            <a:r>
              <a:rPr lang="en-US" dirty="0" err="1"/>
              <a:t>Lặp</a:t>
            </a:r>
            <a:r>
              <a:rPr lang="en-US" dirty="0"/>
              <a:t> </a:t>
            </a:r>
            <a:r>
              <a:rPr lang="en-US" dirty="0" err="1"/>
              <a:t>lại</a:t>
            </a:r>
            <a:r>
              <a:rPr lang="en-US" dirty="0"/>
              <a:t> </a:t>
            </a:r>
            <a:r>
              <a:rPr lang="en-US" dirty="0" err="1"/>
              <a:t>việc</a:t>
            </a:r>
            <a:r>
              <a:rPr lang="en-US" dirty="0"/>
              <a:t> </a:t>
            </a:r>
            <a:r>
              <a:rPr lang="en-US" dirty="0" err="1"/>
              <a:t>trộn</a:t>
            </a:r>
            <a:r>
              <a:rPr lang="en-US" dirty="0"/>
              <a:t> (merge) </a:t>
            </a:r>
            <a:r>
              <a:rPr lang="en-US" dirty="0" err="1"/>
              <a:t>để</a:t>
            </a:r>
            <a:r>
              <a:rPr lang="en-US" dirty="0"/>
              <a:t> </a:t>
            </a:r>
            <a:r>
              <a:rPr lang="en-US" dirty="0" err="1"/>
              <a:t>tạo</a:t>
            </a:r>
            <a:r>
              <a:rPr lang="en-US" dirty="0"/>
              <a:t> </a:t>
            </a:r>
            <a:r>
              <a:rPr lang="en-US" dirty="0" err="1"/>
              <a:t>ra</a:t>
            </a:r>
            <a:r>
              <a:rPr lang="en-US" dirty="0"/>
              <a:t> </a:t>
            </a:r>
            <a:r>
              <a:rPr lang="en-US" dirty="0" err="1"/>
              <a:t>các</a:t>
            </a:r>
            <a:r>
              <a:rPr lang="en-US" dirty="0"/>
              <a:t> </a:t>
            </a:r>
            <a:r>
              <a:rPr lang="en-US" dirty="0" err="1"/>
              <a:t>danh</a:t>
            </a:r>
            <a:r>
              <a:rPr lang="en-US" dirty="0"/>
              <a:t> </a:t>
            </a:r>
            <a:r>
              <a:rPr lang="en-US" dirty="0" err="1"/>
              <a:t>sách</a:t>
            </a:r>
            <a:r>
              <a:rPr lang="en-US" dirty="0"/>
              <a:t> con </a:t>
            </a:r>
            <a:r>
              <a:rPr lang="en-US" dirty="0" err="1"/>
              <a:t>mới</a:t>
            </a:r>
            <a:r>
              <a:rPr lang="en-US" dirty="0"/>
              <a:t> </a:t>
            </a:r>
            <a:r>
              <a:rPr lang="en-US" dirty="0" err="1"/>
              <a:t>có</a:t>
            </a:r>
            <a:r>
              <a:rPr lang="en-US" dirty="0"/>
              <a:t> </a:t>
            </a:r>
            <a:r>
              <a:rPr lang="en-US" dirty="0" err="1"/>
              <a:t>thứ</a:t>
            </a:r>
            <a:r>
              <a:rPr lang="en-US" dirty="0"/>
              <a:t> </a:t>
            </a:r>
            <a:r>
              <a:rPr lang="en-US" dirty="0" err="1"/>
              <a:t>tự</a:t>
            </a:r>
            <a:r>
              <a:rPr lang="en-US" dirty="0"/>
              <a:t> </a:t>
            </a:r>
            <a:r>
              <a:rPr lang="en-US" dirty="0" err="1"/>
              <a:t>cho</a:t>
            </a:r>
            <a:r>
              <a:rPr lang="en-US" dirty="0"/>
              <a:t> </a:t>
            </a:r>
            <a:r>
              <a:rPr lang="en-US" dirty="0" err="1"/>
              <a:t>tới</a:t>
            </a:r>
            <a:r>
              <a:rPr lang="en-US" dirty="0"/>
              <a:t> </a:t>
            </a:r>
            <a:r>
              <a:rPr lang="en-US" dirty="0" err="1"/>
              <a:t>khi</a:t>
            </a:r>
            <a:r>
              <a:rPr lang="en-US" dirty="0"/>
              <a:t> </a:t>
            </a:r>
            <a:r>
              <a:rPr lang="en-US" dirty="0" err="1"/>
              <a:t>chỉ</a:t>
            </a:r>
            <a:r>
              <a:rPr lang="en-US" dirty="0"/>
              <a:t> </a:t>
            </a:r>
            <a:r>
              <a:rPr lang="en-US" dirty="0" err="1"/>
              <a:t>còn</a:t>
            </a:r>
            <a:r>
              <a:rPr lang="en-US" dirty="0"/>
              <a:t> 1 </a:t>
            </a:r>
            <a:r>
              <a:rPr lang="en-US" dirty="0" err="1"/>
              <a:t>danh</a:t>
            </a:r>
            <a:r>
              <a:rPr lang="en-US" dirty="0"/>
              <a:t> </a:t>
            </a:r>
            <a:r>
              <a:rPr lang="en-US" dirty="0" err="1"/>
              <a:t>sách</a:t>
            </a:r>
            <a:r>
              <a:rPr lang="en-US" dirty="0"/>
              <a:t> con. </a:t>
            </a:r>
            <a:r>
              <a:rPr lang="vi-VN" dirty="0"/>
              <a:t>Đây sẽ là danh sách được sắp xếp.</a:t>
            </a:r>
            <a:r>
              <a:rPr lang="en-US" dirty="0"/>
              <a:t> </a:t>
            </a:r>
            <a:br>
              <a:rPr lang="en-US" dirty="0"/>
            </a:br>
            <a:endParaRPr lang="en-US" dirty="0"/>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23</a:t>
            </a:fld>
            <a:endParaRPr lang="en-US" dirty="0"/>
          </a:p>
        </p:txBody>
      </p:sp>
    </p:spTree>
    <p:extLst>
      <p:ext uri="{BB962C8B-B14F-4D97-AF65-F5344CB8AC3E}">
        <p14:creationId xmlns:p14="http://schemas.microsoft.com/office/powerpoint/2010/main" val="332264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Top-down Merge Sort: Minh </a:t>
            </a:r>
            <a:r>
              <a:rPr lang="en-US" dirty="0" err="1"/>
              <a:t>họa</a:t>
            </a:r>
            <a:endParaRPr lang="en-US" dirty="0"/>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24</a:t>
            </a:fld>
            <a:endParaRPr lang="en-US" dirty="0"/>
          </a:p>
        </p:txBody>
      </p:sp>
      <p:pic>
        <p:nvPicPr>
          <p:cNvPr id="6" name="Picture 5"/>
          <p:cNvPicPr>
            <a:picLocks noChangeAspect="1"/>
          </p:cNvPicPr>
          <p:nvPr/>
        </p:nvPicPr>
        <p:blipFill>
          <a:blip r:embed="rId2"/>
          <a:stretch>
            <a:fillRect/>
          </a:stretch>
        </p:blipFill>
        <p:spPr>
          <a:xfrm>
            <a:off x="3622854" y="727364"/>
            <a:ext cx="3886200" cy="645513"/>
          </a:xfrm>
          <a:prstGeom prst="rect">
            <a:avLst/>
          </a:prstGeom>
        </p:spPr>
      </p:pic>
      <p:pic>
        <p:nvPicPr>
          <p:cNvPr id="7" name="Picture 6"/>
          <p:cNvPicPr>
            <a:picLocks noChangeAspect="1"/>
          </p:cNvPicPr>
          <p:nvPr/>
        </p:nvPicPr>
        <p:blipFill>
          <a:blip r:embed="rId3"/>
          <a:stretch>
            <a:fillRect/>
          </a:stretch>
        </p:blipFill>
        <p:spPr>
          <a:xfrm>
            <a:off x="2908498" y="1312029"/>
            <a:ext cx="5219204" cy="913003"/>
          </a:xfrm>
          <a:prstGeom prst="rect">
            <a:avLst/>
          </a:prstGeom>
        </p:spPr>
      </p:pic>
      <p:pic>
        <p:nvPicPr>
          <p:cNvPr id="8" name="Picture 7"/>
          <p:cNvPicPr>
            <a:picLocks noChangeAspect="1"/>
          </p:cNvPicPr>
          <p:nvPr/>
        </p:nvPicPr>
        <p:blipFill>
          <a:blip r:embed="rId4"/>
          <a:stretch>
            <a:fillRect/>
          </a:stretch>
        </p:blipFill>
        <p:spPr>
          <a:xfrm>
            <a:off x="2438399" y="2178570"/>
            <a:ext cx="2911943" cy="932513"/>
          </a:xfrm>
          <a:prstGeom prst="rect">
            <a:avLst/>
          </a:prstGeom>
        </p:spPr>
      </p:pic>
      <p:pic>
        <p:nvPicPr>
          <p:cNvPr id="9" name="Picture 8"/>
          <p:cNvPicPr>
            <a:picLocks noChangeAspect="1"/>
          </p:cNvPicPr>
          <p:nvPr/>
        </p:nvPicPr>
        <p:blipFill>
          <a:blip r:embed="rId5"/>
          <a:stretch>
            <a:fillRect/>
          </a:stretch>
        </p:blipFill>
        <p:spPr>
          <a:xfrm>
            <a:off x="6243060" y="2179274"/>
            <a:ext cx="2062739" cy="890329"/>
          </a:xfrm>
          <a:prstGeom prst="rect">
            <a:avLst/>
          </a:prstGeom>
        </p:spPr>
      </p:pic>
      <p:pic>
        <p:nvPicPr>
          <p:cNvPr id="11" name="Picture 10"/>
          <p:cNvPicPr>
            <a:picLocks noChangeAspect="1"/>
          </p:cNvPicPr>
          <p:nvPr/>
        </p:nvPicPr>
        <p:blipFill>
          <a:blip r:embed="rId6"/>
          <a:stretch>
            <a:fillRect/>
          </a:stretch>
        </p:blipFill>
        <p:spPr>
          <a:xfrm>
            <a:off x="2286000" y="3027668"/>
            <a:ext cx="1473242" cy="904665"/>
          </a:xfrm>
          <a:prstGeom prst="rect">
            <a:avLst/>
          </a:prstGeom>
        </p:spPr>
      </p:pic>
      <p:pic>
        <p:nvPicPr>
          <p:cNvPr id="12" name="Picture 11"/>
          <p:cNvPicPr>
            <a:picLocks noChangeAspect="1"/>
          </p:cNvPicPr>
          <p:nvPr/>
        </p:nvPicPr>
        <p:blipFill>
          <a:blip r:embed="rId7"/>
          <a:stretch>
            <a:fillRect/>
          </a:stretch>
        </p:blipFill>
        <p:spPr>
          <a:xfrm>
            <a:off x="4078261" y="3062455"/>
            <a:ext cx="1439839" cy="879618"/>
          </a:xfrm>
          <a:prstGeom prst="rect">
            <a:avLst/>
          </a:prstGeom>
        </p:spPr>
      </p:pic>
      <p:pic>
        <p:nvPicPr>
          <p:cNvPr id="13" name="Picture 12"/>
          <p:cNvPicPr>
            <a:picLocks noChangeAspect="1"/>
          </p:cNvPicPr>
          <p:nvPr/>
        </p:nvPicPr>
        <p:blipFill>
          <a:blip r:embed="rId8"/>
          <a:stretch>
            <a:fillRect/>
          </a:stretch>
        </p:blipFill>
        <p:spPr>
          <a:xfrm>
            <a:off x="6042396" y="3001653"/>
            <a:ext cx="1400756" cy="878263"/>
          </a:xfrm>
          <a:prstGeom prst="rect">
            <a:avLst/>
          </a:prstGeom>
        </p:spPr>
      </p:pic>
      <p:pic>
        <p:nvPicPr>
          <p:cNvPr id="14" name="Picture 13"/>
          <p:cNvPicPr>
            <a:picLocks noChangeAspect="1"/>
          </p:cNvPicPr>
          <p:nvPr/>
        </p:nvPicPr>
        <p:blipFill>
          <a:blip r:embed="rId9"/>
          <a:stretch>
            <a:fillRect/>
          </a:stretch>
        </p:blipFill>
        <p:spPr>
          <a:xfrm>
            <a:off x="7705683" y="2993798"/>
            <a:ext cx="585712" cy="894549"/>
          </a:xfrm>
          <a:prstGeom prst="rect">
            <a:avLst/>
          </a:prstGeom>
        </p:spPr>
      </p:pic>
      <p:pic>
        <p:nvPicPr>
          <p:cNvPr id="15" name="Picture 14"/>
          <p:cNvPicPr>
            <a:picLocks noChangeAspect="1"/>
          </p:cNvPicPr>
          <p:nvPr/>
        </p:nvPicPr>
        <p:blipFill>
          <a:blip r:embed="rId10"/>
          <a:stretch>
            <a:fillRect/>
          </a:stretch>
        </p:blipFill>
        <p:spPr>
          <a:xfrm>
            <a:off x="2566432" y="3918033"/>
            <a:ext cx="1083141" cy="850882"/>
          </a:xfrm>
          <a:prstGeom prst="rect">
            <a:avLst/>
          </a:prstGeom>
        </p:spPr>
      </p:pic>
      <p:pic>
        <p:nvPicPr>
          <p:cNvPr id="16" name="Picture 15"/>
          <p:cNvPicPr>
            <a:picLocks noChangeAspect="1"/>
          </p:cNvPicPr>
          <p:nvPr/>
        </p:nvPicPr>
        <p:blipFill>
          <a:blip r:embed="rId11"/>
          <a:stretch>
            <a:fillRect/>
          </a:stretch>
        </p:blipFill>
        <p:spPr>
          <a:xfrm>
            <a:off x="4267199" y="3916117"/>
            <a:ext cx="1104035" cy="867295"/>
          </a:xfrm>
          <a:prstGeom prst="rect">
            <a:avLst/>
          </a:prstGeom>
        </p:spPr>
      </p:pic>
      <p:pic>
        <p:nvPicPr>
          <p:cNvPr id="18" name="Picture 17"/>
          <p:cNvPicPr>
            <a:picLocks noChangeAspect="1"/>
          </p:cNvPicPr>
          <p:nvPr/>
        </p:nvPicPr>
        <p:blipFill>
          <a:blip r:embed="rId12"/>
          <a:stretch>
            <a:fillRect/>
          </a:stretch>
        </p:blipFill>
        <p:spPr>
          <a:xfrm>
            <a:off x="7696199" y="3869012"/>
            <a:ext cx="605365" cy="877948"/>
          </a:xfrm>
          <a:prstGeom prst="rect">
            <a:avLst/>
          </a:prstGeom>
        </p:spPr>
      </p:pic>
      <p:pic>
        <p:nvPicPr>
          <p:cNvPr id="19" name="Picture 18"/>
          <p:cNvPicPr>
            <a:picLocks noChangeAspect="1"/>
          </p:cNvPicPr>
          <p:nvPr/>
        </p:nvPicPr>
        <p:blipFill>
          <a:blip r:embed="rId13"/>
          <a:stretch>
            <a:fillRect/>
          </a:stretch>
        </p:blipFill>
        <p:spPr>
          <a:xfrm>
            <a:off x="2951502" y="4705479"/>
            <a:ext cx="2088862" cy="901604"/>
          </a:xfrm>
          <a:prstGeom prst="rect">
            <a:avLst/>
          </a:prstGeom>
        </p:spPr>
      </p:pic>
      <p:pic>
        <p:nvPicPr>
          <p:cNvPr id="20" name="Picture 19"/>
          <p:cNvPicPr>
            <a:picLocks noChangeAspect="1"/>
          </p:cNvPicPr>
          <p:nvPr/>
        </p:nvPicPr>
        <p:blipFill>
          <a:blip r:embed="rId14"/>
          <a:stretch>
            <a:fillRect/>
          </a:stretch>
        </p:blipFill>
        <p:spPr>
          <a:xfrm>
            <a:off x="6381609" y="4705480"/>
            <a:ext cx="1634183" cy="927036"/>
          </a:xfrm>
          <a:prstGeom prst="rect">
            <a:avLst/>
          </a:prstGeom>
        </p:spPr>
      </p:pic>
      <p:pic>
        <p:nvPicPr>
          <p:cNvPr id="21" name="Picture 20"/>
          <p:cNvPicPr>
            <a:picLocks noChangeAspect="1"/>
          </p:cNvPicPr>
          <p:nvPr/>
        </p:nvPicPr>
        <p:blipFill>
          <a:blip r:embed="rId15"/>
          <a:stretch>
            <a:fillRect/>
          </a:stretch>
        </p:blipFill>
        <p:spPr>
          <a:xfrm>
            <a:off x="3505199" y="5553946"/>
            <a:ext cx="4100825" cy="916770"/>
          </a:xfrm>
          <a:prstGeom prst="rect">
            <a:avLst/>
          </a:prstGeom>
        </p:spPr>
      </p:pic>
      <p:pic>
        <p:nvPicPr>
          <p:cNvPr id="22" name="Picture 21"/>
          <p:cNvPicPr>
            <a:picLocks noChangeAspect="1"/>
          </p:cNvPicPr>
          <p:nvPr/>
        </p:nvPicPr>
        <p:blipFill>
          <a:blip r:embed="rId16"/>
          <a:stretch>
            <a:fillRect/>
          </a:stretch>
        </p:blipFill>
        <p:spPr>
          <a:xfrm>
            <a:off x="6219477" y="3875801"/>
            <a:ext cx="1124234" cy="883163"/>
          </a:xfrm>
          <a:prstGeom prst="rect">
            <a:avLst/>
          </a:prstGeom>
        </p:spPr>
      </p:pic>
      <p:pic>
        <p:nvPicPr>
          <p:cNvPr id="23" name="Picture 22"/>
          <p:cNvPicPr>
            <a:picLocks noChangeAspect="1"/>
          </p:cNvPicPr>
          <p:nvPr/>
        </p:nvPicPr>
        <p:blipFill>
          <a:blip r:embed="rId17"/>
          <a:stretch>
            <a:fillRect/>
          </a:stretch>
        </p:blipFill>
        <p:spPr>
          <a:xfrm>
            <a:off x="33945" y="823464"/>
            <a:ext cx="2099655" cy="3215136"/>
          </a:xfrm>
          <a:prstGeom prst="rect">
            <a:avLst/>
          </a:prstGeom>
        </p:spPr>
      </p:pic>
      <p:pic>
        <p:nvPicPr>
          <p:cNvPr id="24" name="Picture 23"/>
          <p:cNvPicPr>
            <a:picLocks noChangeAspect="1"/>
          </p:cNvPicPr>
          <p:nvPr/>
        </p:nvPicPr>
        <p:blipFill>
          <a:blip r:embed="rId18"/>
          <a:stretch>
            <a:fillRect/>
          </a:stretch>
        </p:blipFill>
        <p:spPr>
          <a:xfrm>
            <a:off x="197427" y="4004400"/>
            <a:ext cx="1965921" cy="2466315"/>
          </a:xfrm>
          <a:prstGeom prst="rect">
            <a:avLst/>
          </a:prstGeom>
        </p:spPr>
      </p:pic>
    </p:spTree>
    <p:extLst>
      <p:ext uri="{BB962C8B-B14F-4D97-AF65-F5344CB8AC3E}">
        <p14:creationId xmlns:p14="http://schemas.microsoft.com/office/powerpoint/2010/main" val="66351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fade">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500"/>
                                        <p:tgtEl>
                                          <p:spTgt spid="2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Top-down Merge Sort: Code C/C++</a:t>
            </a:r>
          </a:p>
        </p:txBody>
      </p:sp>
      <p:sp>
        <p:nvSpPr>
          <p:cNvPr id="3" name="Content Placeholder 2"/>
          <p:cNvSpPr>
            <a:spLocks noGrp="1"/>
          </p:cNvSpPr>
          <p:nvPr>
            <p:ph idx="1"/>
          </p:nvPr>
        </p:nvSpPr>
        <p:spPr/>
        <p:txBody>
          <a:bodyPr>
            <a:noAutofit/>
          </a:bodyPr>
          <a:lstStyle/>
          <a:p>
            <a:pPr marL="34290" indent="0">
              <a:lnSpc>
                <a:spcPct val="100000"/>
              </a:lnSpc>
              <a:spcBef>
                <a:spcPts val="0"/>
              </a:spcBef>
              <a:buNone/>
            </a:pPr>
            <a:r>
              <a:rPr lang="en-US" sz="2000">
                <a:solidFill>
                  <a:srgbClr val="0000FF"/>
                </a:solidFill>
                <a:latin typeface="Consolas" panose="020B0609020204030204" pitchFamily="49" charset="0"/>
              </a:rPr>
              <a:t>void</a:t>
            </a:r>
            <a:r>
              <a:rPr lang="en-US" sz="2000">
                <a:solidFill>
                  <a:srgbClr val="000000"/>
                </a:solidFill>
                <a:latin typeface="Consolas" panose="020B0609020204030204" pitchFamily="49" charset="0"/>
              </a:rPr>
              <a:t> </a:t>
            </a:r>
            <a:r>
              <a:rPr lang="en-US" sz="2000" dirty="0" err="1">
                <a:solidFill>
                  <a:srgbClr val="483D8B"/>
                </a:solidFill>
                <a:latin typeface="Consolas" panose="020B0609020204030204" pitchFamily="49" charset="0"/>
              </a:rPr>
              <a:t>TopDownMergeSort</a:t>
            </a:r>
            <a:r>
              <a:rPr lang="en-US" sz="2000" dirty="0">
                <a:solidFill>
                  <a:srgbClr val="000000"/>
                </a:solidFill>
                <a:latin typeface="Consolas" panose="020B0609020204030204" pitchFamily="49" charset="0"/>
              </a:rPr>
              <a:t>(</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l</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r</a:t>
            </a:r>
            <a:r>
              <a:rPr lang="en-US" sz="2000" dirty="0">
                <a:solidFill>
                  <a:srgbClr val="000000"/>
                </a:solidFill>
                <a:latin typeface="Consolas" panose="020B0609020204030204" pitchFamily="49" charset="0"/>
              </a:rPr>
              <a:t>) {</a:t>
            </a:r>
          </a:p>
          <a:p>
            <a:pPr marL="754380" lvl="3" indent="0">
              <a:lnSpc>
                <a:spcPct val="100000"/>
              </a:lnSpc>
              <a:spcBef>
                <a:spcPts val="0"/>
              </a:spcBef>
              <a:buNone/>
            </a:pP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l</a:t>
            </a:r>
            <a:r>
              <a:rPr lang="en-US" dirty="0">
                <a:solidFill>
                  <a:srgbClr val="000000"/>
                </a:solidFill>
                <a:latin typeface="Consolas" panose="020B0609020204030204" pitchFamily="49" charset="0"/>
              </a:rPr>
              <a:t> &lt; r) {</a:t>
            </a:r>
          </a:p>
          <a:p>
            <a:pPr marL="1474470" lvl="6" indent="0">
              <a:lnSpc>
                <a:spcPct val="100000"/>
              </a:lnSpc>
              <a:spcBef>
                <a:spcPts val="0"/>
              </a:spcBef>
              <a:buNone/>
            </a:pP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mid = (</a:t>
            </a:r>
            <a:r>
              <a:rPr lang="en-US" sz="2000" dirty="0">
                <a:solidFill>
                  <a:srgbClr val="808080"/>
                </a:solidFill>
                <a:latin typeface="Consolas" panose="020B0609020204030204" pitchFamily="49" charset="0"/>
              </a:rPr>
              <a:t>l</a:t>
            </a:r>
            <a:r>
              <a:rPr lang="en-US" sz="2000" dirty="0">
                <a:solidFill>
                  <a:srgbClr val="000000"/>
                </a:solidFill>
                <a:latin typeface="Consolas" panose="020B0609020204030204" pitchFamily="49" charset="0"/>
              </a:rPr>
              <a:t> + </a:t>
            </a:r>
            <a:r>
              <a:rPr lang="en-US" sz="2000" dirty="0">
                <a:solidFill>
                  <a:srgbClr val="808080"/>
                </a:solidFill>
                <a:latin typeface="Consolas" panose="020B0609020204030204" pitchFamily="49" charset="0"/>
              </a:rPr>
              <a:t>r</a:t>
            </a:r>
            <a:r>
              <a:rPr lang="en-US" sz="2000" dirty="0">
                <a:solidFill>
                  <a:srgbClr val="000000"/>
                </a:solidFill>
                <a:latin typeface="Consolas" panose="020B0609020204030204" pitchFamily="49" charset="0"/>
              </a:rPr>
              <a:t>) / 2;</a:t>
            </a:r>
          </a:p>
          <a:p>
            <a:pPr marL="1474470" lvl="6" indent="0">
              <a:lnSpc>
                <a:spcPct val="100000"/>
              </a:lnSpc>
              <a:spcBef>
                <a:spcPts val="0"/>
              </a:spcBef>
              <a:buNone/>
            </a:pPr>
            <a:r>
              <a:rPr lang="en-US" sz="2000" dirty="0" err="1">
                <a:solidFill>
                  <a:srgbClr val="483D8B"/>
                </a:solidFill>
                <a:latin typeface="Consolas" panose="020B0609020204030204" pitchFamily="49" charset="0"/>
              </a:rPr>
              <a:t>TopDownMergeSort</a:t>
            </a:r>
            <a:r>
              <a:rPr lang="en-US" sz="2000" dirty="0">
                <a:solidFill>
                  <a:srgbClr val="000000"/>
                </a:solidFill>
                <a:latin typeface="Consolas" panose="020B0609020204030204" pitchFamily="49" charset="0"/>
              </a:rPr>
              <a:t>(</a:t>
            </a:r>
            <a:r>
              <a:rPr lang="en-US" sz="2000" dirty="0">
                <a:solidFill>
                  <a:srgbClr val="808080"/>
                </a:solidFill>
                <a:latin typeface="Consolas" panose="020B0609020204030204" pitchFamily="49" charset="0"/>
              </a:rPr>
              <a:t>a</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l</a:t>
            </a:r>
            <a:r>
              <a:rPr lang="en-US" sz="2000" dirty="0">
                <a:solidFill>
                  <a:srgbClr val="000000"/>
                </a:solidFill>
                <a:latin typeface="Consolas" panose="020B0609020204030204" pitchFamily="49" charset="0"/>
              </a:rPr>
              <a:t>, mid);</a:t>
            </a:r>
          </a:p>
          <a:p>
            <a:pPr marL="1474470" lvl="6" indent="0">
              <a:lnSpc>
                <a:spcPct val="100000"/>
              </a:lnSpc>
              <a:spcBef>
                <a:spcPts val="0"/>
              </a:spcBef>
              <a:buNone/>
            </a:pPr>
            <a:r>
              <a:rPr lang="en-US" sz="2000" dirty="0" err="1">
                <a:solidFill>
                  <a:srgbClr val="483D8B"/>
                </a:solidFill>
                <a:latin typeface="Consolas" panose="020B0609020204030204" pitchFamily="49" charset="0"/>
              </a:rPr>
              <a:t>TopDownMergeSort</a:t>
            </a:r>
            <a:r>
              <a:rPr lang="en-US" sz="2000" dirty="0">
                <a:solidFill>
                  <a:srgbClr val="000000"/>
                </a:solidFill>
                <a:latin typeface="Consolas" panose="020B0609020204030204" pitchFamily="49" charset="0"/>
              </a:rPr>
              <a:t>(</a:t>
            </a:r>
            <a:r>
              <a:rPr lang="en-US" sz="2000" dirty="0">
                <a:solidFill>
                  <a:srgbClr val="808080"/>
                </a:solidFill>
                <a:latin typeface="Consolas" panose="020B0609020204030204" pitchFamily="49" charset="0"/>
              </a:rPr>
              <a:t>a</a:t>
            </a:r>
            <a:r>
              <a:rPr lang="en-US" sz="2000" dirty="0">
                <a:solidFill>
                  <a:srgbClr val="000000"/>
                </a:solidFill>
                <a:latin typeface="Consolas" panose="020B0609020204030204" pitchFamily="49" charset="0"/>
              </a:rPr>
              <a:t>, mid + 1, </a:t>
            </a:r>
            <a:r>
              <a:rPr lang="en-US" sz="2000" dirty="0">
                <a:solidFill>
                  <a:srgbClr val="808080"/>
                </a:solidFill>
                <a:latin typeface="Consolas" panose="020B0609020204030204" pitchFamily="49" charset="0"/>
              </a:rPr>
              <a:t>r</a:t>
            </a:r>
            <a:r>
              <a:rPr lang="en-US" sz="2000" dirty="0">
                <a:solidFill>
                  <a:srgbClr val="000000"/>
                </a:solidFill>
                <a:latin typeface="Consolas" panose="020B0609020204030204" pitchFamily="49" charset="0"/>
              </a:rPr>
              <a:t>);</a:t>
            </a:r>
          </a:p>
          <a:p>
            <a:pPr marL="1474470" lvl="6" indent="0">
              <a:lnSpc>
                <a:spcPct val="100000"/>
              </a:lnSpc>
              <a:spcBef>
                <a:spcPts val="0"/>
              </a:spcBef>
              <a:buNone/>
            </a:pPr>
            <a:r>
              <a:rPr lang="en-US" sz="2000" dirty="0" err="1">
                <a:solidFill>
                  <a:srgbClr val="483D8B"/>
                </a:solidFill>
                <a:latin typeface="Consolas" panose="020B0609020204030204" pitchFamily="49" charset="0"/>
              </a:rPr>
              <a:t>TopDownMerge</a:t>
            </a:r>
            <a:r>
              <a:rPr lang="en-US" sz="2000" dirty="0">
                <a:solidFill>
                  <a:srgbClr val="000000"/>
                </a:solidFill>
                <a:latin typeface="Consolas" panose="020B0609020204030204" pitchFamily="49" charset="0"/>
              </a:rPr>
              <a:t>(</a:t>
            </a:r>
            <a:r>
              <a:rPr lang="en-US" sz="2000" dirty="0">
                <a:solidFill>
                  <a:srgbClr val="808080"/>
                </a:solidFill>
                <a:latin typeface="Consolas" panose="020B0609020204030204" pitchFamily="49" charset="0"/>
              </a:rPr>
              <a:t>a</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l</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r</a:t>
            </a:r>
            <a:r>
              <a:rPr lang="en-US" sz="2000" dirty="0">
                <a:solidFill>
                  <a:srgbClr val="000000"/>
                </a:solidFill>
                <a:latin typeface="Consolas" panose="020B0609020204030204" pitchFamily="49" charset="0"/>
              </a:rPr>
              <a:t>);</a:t>
            </a:r>
          </a:p>
          <a:p>
            <a:pPr marL="754380" lvl="3" indent="0">
              <a:lnSpc>
                <a:spcPct val="100000"/>
              </a:lnSpc>
              <a:spcBef>
                <a:spcPts val="0"/>
              </a:spcBef>
              <a:buNone/>
            </a:pPr>
            <a:r>
              <a:rPr lang="en-US" dirty="0">
                <a:solidFill>
                  <a:srgbClr val="000000"/>
                </a:solidFill>
                <a:latin typeface="Consolas" panose="020B0609020204030204" pitchFamily="49" charset="0"/>
              </a:rPr>
              <a:t>}</a:t>
            </a:r>
          </a:p>
          <a:p>
            <a:pPr marL="34290" indent="0">
              <a:lnSpc>
                <a:spcPct val="100000"/>
              </a:lnSpc>
              <a:spcBef>
                <a:spcPts val="0"/>
              </a:spcBef>
              <a:buNone/>
            </a:pPr>
            <a:r>
              <a:rPr lang="en-US" sz="2000">
                <a:solidFill>
                  <a:srgbClr val="000000"/>
                </a:solidFill>
                <a:latin typeface="Consolas" panose="020B0609020204030204" pitchFamily="49" charset="0"/>
              </a:rPr>
              <a:t>}</a:t>
            </a:r>
          </a:p>
          <a:p>
            <a:pPr marL="34290" indent="0">
              <a:lnSpc>
                <a:spcPct val="100000"/>
              </a:lnSpc>
              <a:spcBef>
                <a:spcPts val="0"/>
              </a:spcBef>
              <a:buNone/>
            </a:pPr>
            <a:endParaRPr lang="en-US" sz="2000">
              <a:solidFill>
                <a:srgbClr val="000000"/>
              </a:solidFill>
              <a:latin typeface="Consolas" panose="020B0609020204030204" pitchFamily="49" charset="0"/>
            </a:endParaRPr>
          </a:p>
          <a:p>
            <a:pPr marL="34290" indent="0">
              <a:lnSpc>
                <a:spcPct val="100000"/>
              </a:lnSpc>
              <a:spcBef>
                <a:spcPts val="0"/>
              </a:spcBef>
              <a:buNone/>
            </a:pPr>
            <a:r>
              <a:rPr lang="en-US" sz="2000">
                <a:solidFill>
                  <a:srgbClr val="0000FF"/>
                </a:solidFill>
                <a:latin typeface="Consolas" panose="020B0609020204030204" pitchFamily="49" charset="0"/>
              </a:rPr>
              <a:t>void</a:t>
            </a:r>
            <a:r>
              <a:rPr lang="en-US" sz="2000">
                <a:solidFill>
                  <a:srgbClr val="000000"/>
                </a:solidFill>
                <a:latin typeface="Consolas" panose="020B0609020204030204" pitchFamily="49" charset="0"/>
              </a:rPr>
              <a:t> </a:t>
            </a:r>
            <a:r>
              <a:rPr lang="en-US" sz="2000">
                <a:solidFill>
                  <a:srgbClr val="483D8B"/>
                </a:solidFill>
                <a:latin typeface="Consolas" panose="020B0609020204030204" pitchFamily="49" charset="0"/>
              </a:rPr>
              <a:t>MergeSort</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t>
            </a:r>
            <a:r>
              <a:rPr lang="en-US" sz="2000">
                <a:solidFill>
                  <a:srgbClr val="808080"/>
                </a:solidFill>
                <a:latin typeface="Consolas" panose="020B0609020204030204" pitchFamily="49" charset="0"/>
              </a:rPr>
              <a:t>a</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t>
            </a:r>
            <a:r>
              <a:rPr lang="en-US" sz="2000">
                <a:solidFill>
                  <a:srgbClr val="808080"/>
                </a:solidFill>
                <a:latin typeface="Consolas" panose="020B0609020204030204" pitchFamily="49" charset="0"/>
              </a:rPr>
              <a:t>n</a:t>
            </a:r>
            <a:r>
              <a:rPr lang="en-US" sz="2000">
                <a:solidFill>
                  <a:srgbClr val="000000"/>
                </a:solidFill>
                <a:latin typeface="Consolas" panose="020B0609020204030204" pitchFamily="49" charset="0"/>
              </a:rPr>
              <a:t>) {</a:t>
            </a:r>
          </a:p>
          <a:p>
            <a:pPr marL="34290" indent="0">
              <a:lnSpc>
                <a:spcPct val="100000"/>
              </a:lnSpc>
              <a:spcBef>
                <a:spcPts val="0"/>
              </a:spcBef>
              <a:buNone/>
            </a:pPr>
            <a:r>
              <a:rPr lang="pt-BR" sz="2000">
                <a:solidFill>
                  <a:srgbClr val="483D8B"/>
                </a:solidFill>
                <a:latin typeface="Consolas" panose="020B0609020204030204" pitchFamily="49" charset="0"/>
              </a:rPr>
              <a:t>	</a:t>
            </a:r>
            <a:r>
              <a:rPr lang="en-US" sz="2000">
                <a:solidFill>
                  <a:srgbClr val="483D8B"/>
                </a:solidFill>
                <a:latin typeface="Consolas" panose="020B0609020204030204" pitchFamily="49" charset="0"/>
              </a:rPr>
              <a:t> TopDownMergeSort</a:t>
            </a:r>
            <a:r>
              <a:rPr lang="pt-BR" sz="2000">
                <a:solidFill>
                  <a:srgbClr val="000000"/>
                </a:solidFill>
                <a:latin typeface="Consolas" panose="020B0609020204030204" pitchFamily="49" charset="0"/>
              </a:rPr>
              <a:t>(</a:t>
            </a:r>
            <a:r>
              <a:rPr lang="pt-BR" sz="2000">
                <a:solidFill>
                  <a:srgbClr val="808080"/>
                </a:solidFill>
                <a:latin typeface="Consolas" panose="020B0609020204030204" pitchFamily="49" charset="0"/>
              </a:rPr>
              <a:t>a</a:t>
            </a:r>
            <a:r>
              <a:rPr lang="pt-BR" sz="2000">
                <a:solidFill>
                  <a:srgbClr val="000000"/>
                </a:solidFill>
                <a:latin typeface="Consolas" panose="020B0609020204030204" pitchFamily="49" charset="0"/>
              </a:rPr>
              <a:t>, 0, </a:t>
            </a:r>
            <a:r>
              <a:rPr lang="pt-BR" sz="2000">
                <a:solidFill>
                  <a:srgbClr val="808080"/>
                </a:solidFill>
                <a:latin typeface="Consolas" panose="020B0609020204030204" pitchFamily="49" charset="0"/>
              </a:rPr>
              <a:t>n</a:t>
            </a:r>
            <a:r>
              <a:rPr lang="pt-BR" sz="2000">
                <a:solidFill>
                  <a:srgbClr val="000000"/>
                </a:solidFill>
                <a:latin typeface="Consolas" panose="020B0609020204030204" pitchFamily="49" charset="0"/>
              </a:rPr>
              <a:t> - 1);</a:t>
            </a:r>
          </a:p>
          <a:p>
            <a:pPr marL="34290" indent="0">
              <a:lnSpc>
                <a:spcPct val="100000"/>
              </a:lnSpc>
              <a:spcBef>
                <a:spcPts val="0"/>
              </a:spcBef>
              <a:buNone/>
            </a:pPr>
            <a:r>
              <a:rPr lang="en-US" sz="200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a:lnSpc>
                <a:spcPct val="100000"/>
              </a:lnSpc>
            </a:pPr>
            <a:endParaRPr lang="en-US" sz="2000" dirty="0">
              <a:latin typeface="Consolas" panose="020B0609020204030204" pitchFamily="49" charset="0"/>
            </a:endParaRPr>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25</a:t>
            </a:fld>
            <a:endParaRPr lang="en-US" dirty="0"/>
          </a:p>
        </p:txBody>
      </p:sp>
    </p:spTree>
    <p:extLst>
      <p:ext uri="{BB962C8B-B14F-4D97-AF65-F5344CB8AC3E}">
        <p14:creationId xmlns:p14="http://schemas.microsoft.com/office/powerpoint/2010/main" val="380656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Top-down Merge Sort: Code C/C++ (</a:t>
            </a:r>
            <a:r>
              <a:rPr lang="en-US" dirty="0" err="1"/>
              <a:t>tt</a:t>
            </a:r>
            <a:r>
              <a:rPr lang="en-US" dirty="0"/>
              <a:t>)</a:t>
            </a:r>
          </a:p>
        </p:txBody>
      </p:sp>
      <p:sp>
        <p:nvSpPr>
          <p:cNvPr id="3" name="Content Placeholder 2"/>
          <p:cNvSpPr>
            <a:spLocks noGrp="1"/>
          </p:cNvSpPr>
          <p:nvPr>
            <p:ph idx="1"/>
          </p:nvPr>
        </p:nvSpPr>
        <p:spPr>
          <a:xfrm>
            <a:off x="197427" y="727364"/>
            <a:ext cx="8749146" cy="5694219"/>
          </a:xfrm>
        </p:spPr>
        <p:txBody>
          <a:bodyPr>
            <a:noAutofit/>
          </a:bodyPr>
          <a:lstStyle/>
          <a:p>
            <a:pPr marL="34290" indent="0">
              <a:lnSpc>
                <a:spcPct val="100000"/>
              </a:lnSpc>
              <a:spcBef>
                <a:spcPts val="0"/>
              </a:spcBef>
              <a:buNone/>
            </a:pP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483D8B"/>
                </a:solidFill>
                <a:latin typeface="Consolas" panose="020B0609020204030204" pitchFamily="49" charset="0"/>
              </a:rPr>
              <a:t>TopDownMerge</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l</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r</a:t>
            </a:r>
            <a:r>
              <a:rPr lang="en-US" sz="1600" dirty="0">
                <a:solidFill>
                  <a:srgbClr val="000000"/>
                </a:solidFill>
                <a:latin typeface="Consolas" panose="020B0609020204030204" pitchFamily="49" charset="0"/>
              </a:rPr>
              <a:t>) {</a:t>
            </a:r>
          </a:p>
          <a:p>
            <a:pPr marL="514350" lvl="2" indent="0">
              <a:lnSpc>
                <a:spcPct val="100000"/>
              </a:lnSpc>
              <a:spcBef>
                <a:spcPts val="0"/>
              </a:spcBef>
              <a:buNone/>
            </a:pPr>
            <a:r>
              <a:rPr lang="pt-BR" sz="1600" dirty="0">
                <a:solidFill>
                  <a:srgbClr val="0000FF"/>
                </a:solidFill>
                <a:latin typeface="Consolas" panose="020B0609020204030204" pitchFamily="49" charset="0"/>
              </a:rPr>
              <a:t>int</a:t>
            </a:r>
            <a:r>
              <a:rPr lang="pt-BR" sz="1600" dirty="0">
                <a:solidFill>
                  <a:srgbClr val="000000"/>
                </a:solidFill>
                <a:latin typeface="Consolas" panose="020B0609020204030204" pitchFamily="49" charset="0"/>
              </a:rPr>
              <a:t> *b, nb = </a:t>
            </a:r>
            <a:r>
              <a:rPr lang="pt-BR" sz="1600" dirty="0">
                <a:solidFill>
                  <a:srgbClr val="808080"/>
                </a:solidFill>
                <a:latin typeface="Consolas" panose="020B0609020204030204" pitchFamily="49" charset="0"/>
              </a:rPr>
              <a:t>r</a:t>
            </a:r>
            <a:r>
              <a:rPr lang="pt-BR" sz="1600" dirty="0">
                <a:solidFill>
                  <a:srgbClr val="000000"/>
                </a:solidFill>
                <a:latin typeface="Consolas" panose="020B0609020204030204" pitchFamily="49" charset="0"/>
              </a:rPr>
              <a:t> - </a:t>
            </a:r>
            <a:r>
              <a:rPr lang="pt-BR" sz="1600" dirty="0">
                <a:solidFill>
                  <a:srgbClr val="808080"/>
                </a:solidFill>
                <a:latin typeface="Consolas" panose="020B0609020204030204" pitchFamily="49" charset="0"/>
              </a:rPr>
              <a:t>l</a:t>
            </a:r>
            <a:r>
              <a:rPr lang="pt-BR" sz="1600" dirty="0">
                <a:solidFill>
                  <a:srgbClr val="000000"/>
                </a:solidFill>
                <a:latin typeface="Consolas" panose="020B0609020204030204" pitchFamily="49" charset="0"/>
              </a:rPr>
              <a:t> + 1;</a:t>
            </a:r>
            <a:r>
              <a:rPr lang="en-US" sz="1600" dirty="0">
                <a:solidFill>
                  <a:srgbClr val="000000"/>
                </a:solidFill>
                <a:latin typeface="Consolas" panose="020B0609020204030204" pitchFamily="49" charset="0"/>
              </a:rPr>
              <a:t> /</a:t>
            </a:r>
            <a:r>
              <a:rPr lang="vi-VN" sz="1600" dirty="0">
                <a:solidFill>
                  <a:srgbClr val="008000"/>
                </a:solidFill>
                <a:latin typeface="Consolas" panose="020B0609020204030204" pitchFamily="49" charset="0"/>
              </a:rPr>
              <a:t>/ Tạo mảng </a:t>
            </a:r>
            <a:r>
              <a:rPr lang="en-US" sz="1600" dirty="0">
                <a:solidFill>
                  <a:srgbClr val="008000"/>
                </a:solidFill>
                <a:latin typeface="Consolas" panose="020B0609020204030204" pitchFamily="49" charset="0"/>
              </a:rPr>
              <a:t>b</a:t>
            </a:r>
            <a:r>
              <a:rPr lang="vi-VN" sz="1600" dirty="0">
                <a:solidFill>
                  <a:srgbClr val="008000"/>
                </a:solidFill>
                <a:latin typeface="Consolas" panose="020B0609020204030204" pitchFamily="49" charset="0"/>
              </a:rPr>
              <a:t> lưu giá trị mảng a[l-&gt;r]</a:t>
            </a:r>
            <a:endParaRPr lang="en-US" sz="1600" dirty="0">
              <a:solidFill>
                <a:srgbClr val="008000"/>
              </a:solidFill>
              <a:latin typeface="Consolas" panose="020B0609020204030204" pitchFamily="49" charset="0"/>
            </a:endParaRPr>
          </a:p>
          <a:p>
            <a:pPr marL="514350" lvl="2" indent="0">
              <a:lnSpc>
                <a:spcPct val="100000"/>
              </a:lnSpc>
              <a:spcBef>
                <a:spcPts val="0"/>
              </a:spcBef>
              <a:buNone/>
            </a:pPr>
            <a:r>
              <a:rPr lang="en-US" sz="1600" dirty="0">
                <a:solidFill>
                  <a:srgbClr val="000000"/>
                </a:solidFill>
                <a:latin typeface="Consolas" panose="020B0609020204030204" pitchFamily="49" charset="0"/>
              </a:rPr>
              <a:t>b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nb</a:t>
            </a:r>
            <a:r>
              <a:rPr lang="en-US" sz="1600" dirty="0">
                <a:solidFill>
                  <a:srgbClr val="000000"/>
                </a:solidFill>
                <a:latin typeface="Consolas" panose="020B0609020204030204" pitchFamily="49" charset="0"/>
              </a:rPr>
              <a:t>];</a:t>
            </a:r>
            <a:endParaRPr lang="en-US" sz="1600" dirty="0">
              <a:solidFill>
                <a:srgbClr val="008000"/>
              </a:solidFill>
              <a:latin typeface="Consolas" panose="020B0609020204030204" pitchFamily="49" charset="0"/>
            </a:endParaRPr>
          </a:p>
          <a:p>
            <a:pPr marL="514350" lvl="2" indent="0">
              <a:lnSpc>
                <a:spcPct val="100000"/>
              </a:lnSpc>
              <a:spcBef>
                <a:spcPts val="0"/>
              </a:spcBef>
              <a:buNone/>
            </a:pPr>
            <a:r>
              <a:rPr lang="pt-BR" sz="1600" dirty="0">
                <a:solidFill>
                  <a:srgbClr val="483D8B"/>
                </a:solidFill>
                <a:latin typeface="Consolas" panose="020B0609020204030204" pitchFamily="49" charset="0"/>
              </a:rPr>
              <a:t>Copy</a:t>
            </a:r>
            <a:r>
              <a:rPr lang="pt-BR" sz="1600" dirty="0">
                <a:solidFill>
                  <a:srgbClr val="000000"/>
                </a:solidFill>
                <a:latin typeface="Consolas" panose="020B0609020204030204" pitchFamily="49" charset="0"/>
              </a:rPr>
              <a:t>(b, </a:t>
            </a:r>
            <a:r>
              <a:rPr lang="pt-BR" sz="1600" dirty="0">
                <a:solidFill>
                  <a:srgbClr val="808080"/>
                </a:solidFill>
                <a:latin typeface="Consolas" panose="020B0609020204030204" pitchFamily="49" charset="0"/>
              </a:rPr>
              <a:t>a</a:t>
            </a:r>
            <a:r>
              <a:rPr lang="pt-BR" sz="1600" dirty="0">
                <a:solidFill>
                  <a:srgbClr val="000000"/>
                </a:solidFill>
                <a:latin typeface="Consolas" panose="020B0609020204030204" pitchFamily="49" charset="0"/>
              </a:rPr>
              <a:t>, </a:t>
            </a:r>
            <a:r>
              <a:rPr lang="pt-BR" sz="1600" dirty="0">
                <a:solidFill>
                  <a:srgbClr val="808080"/>
                </a:solidFill>
                <a:latin typeface="Consolas" panose="020B0609020204030204" pitchFamily="49" charset="0"/>
              </a:rPr>
              <a:t>l</a:t>
            </a:r>
            <a:r>
              <a:rPr lang="pt-BR" sz="1600" dirty="0">
                <a:solidFill>
                  <a:srgbClr val="000000"/>
                </a:solidFill>
                <a:latin typeface="Consolas" panose="020B0609020204030204" pitchFamily="49" charset="0"/>
              </a:rPr>
              <a:t>, </a:t>
            </a:r>
            <a:r>
              <a:rPr lang="pt-BR" sz="1600" dirty="0">
                <a:solidFill>
                  <a:srgbClr val="808080"/>
                </a:solidFill>
                <a:latin typeface="Consolas" panose="020B0609020204030204" pitchFamily="49" charset="0"/>
              </a:rPr>
              <a:t>r</a:t>
            </a:r>
            <a:r>
              <a:rPr lang="pt-BR" sz="1600" dirty="0">
                <a:solidFill>
                  <a:srgbClr val="000000"/>
                </a:solidFill>
                <a:latin typeface="Consolas" panose="020B0609020204030204" pitchFamily="49" charset="0"/>
              </a:rPr>
              <a:t>);</a:t>
            </a:r>
          </a:p>
          <a:p>
            <a:pPr marL="514350" lvl="2" indent="0">
              <a:lnSpc>
                <a:spcPct val="100000"/>
              </a:lnSpc>
              <a:spcBef>
                <a:spcPts val="0"/>
              </a:spcBef>
              <a:buNone/>
            </a:pPr>
            <a:endParaRPr lang="en-US" sz="1600" dirty="0">
              <a:solidFill>
                <a:srgbClr val="000000"/>
              </a:solidFill>
              <a:latin typeface="Consolas" panose="020B0609020204030204" pitchFamily="49" charset="0"/>
            </a:endParaRPr>
          </a:p>
          <a:p>
            <a:pPr marL="514350" lvl="2" indent="0">
              <a:lnSpc>
                <a:spcPct val="100000"/>
              </a:lnSpc>
              <a:spcBef>
                <a:spcPts val="0"/>
              </a:spcBef>
              <a:buNone/>
            </a:pP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mid = (nb-1) / 2;</a:t>
            </a:r>
          </a:p>
          <a:p>
            <a:pPr marL="514350" lvl="2" indent="0">
              <a:lnSpc>
                <a:spcPct val="100000"/>
              </a:lnSpc>
              <a:spcBef>
                <a:spcPts val="0"/>
              </a:spcBef>
              <a:buNone/>
            </a:pPr>
            <a:r>
              <a:rPr lang="en-US" sz="1600" dirty="0">
                <a:solidFill>
                  <a:srgbClr val="008000"/>
                </a:solidFill>
                <a:latin typeface="Consolas" panose="020B0609020204030204" pitchFamily="49" charset="0"/>
              </a:rPr>
              <a:t>// i0 </a:t>
            </a:r>
            <a:r>
              <a:rPr lang="en-US" sz="1600" dirty="0" err="1">
                <a:solidFill>
                  <a:srgbClr val="008000"/>
                </a:solidFill>
                <a:latin typeface="Consolas" panose="020B0609020204030204" pitchFamily="49" charset="0"/>
              </a:rPr>
              <a:t>là</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phần</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từ</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đầu</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tiên</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của</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dãy</a:t>
            </a:r>
            <a:r>
              <a:rPr lang="en-US" sz="1600" dirty="0">
                <a:solidFill>
                  <a:srgbClr val="008000"/>
                </a:solidFill>
                <a:latin typeface="Consolas" panose="020B0609020204030204" pitchFamily="49" charset="0"/>
              </a:rPr>
              <a:t> con </a:t>
            </a:r>
            <a:r>
              <a:rPr lang="en-US" sz="1600" dirty="0" err="1">
                <a:solidFill>
                  <a:srgbClr val="008000"/>
                </a:solidFill>
                <a:latin typeface="Consolas" panose="020B0609020204030204" pitchFamily="49" charset="0"/>
              </a:rPr>
              <a:t>thứ</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nhất</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trong</a:t>
            </a:r>
            <a:r>
              <a:rPr lang="en-US" sz="1600" dirty="0">
                <a:solidFill>
                  <a:srgbClr val="008000"/>
                </a:solidFill>
                <a:latin typeface="Consolas" panose="020B0609020204030204" pitchFamily="49" charset="0"/>
              </a:rPr>
              <a:t> b[0-&gt;mid]</a:t>
            </a:r>
            <a:endParaRPr lang="en-US" sz="1600" dirty="0">
              <a:solidFill>
                <a:srgbClr val="000000"/>
              </a:solidFill>
              <a:latin typeface="Consolas" panose="020B0609020204030204" pitchFamily="49" charset="0"/>
            </a:endParaRPr>
          </a:p>
          <a:p>
            <a:pPr marL="514350" lvl="2" indent="0">
              <a:lnSpc>
                <a:spcPct val="100000"/>
              </a:lnSpc>
              <a:spcBef>
                <a:spcPts val="0"/>
              </a:spcBef>
              <a:buNone/>
            </a:pPr>
            <a:r>
              <a:rPr lang="en-US" sz="1600" dirty="0">
                <a:solidFill>
                  <a:srgbClr val="008000"/>
                </a:solidFill>
                <a:latin typeface="Consolas" panose="020B0609020204030204" pitchFamily="49" charset="0"/>
              </a:rPr>
              <a:t>// i1 </a:t>
            </a:r>
            <a:r>
              <a:rPr lang="en-US" sz="1600" dirty="0" err="1">
                <a:solidFill>
                  <a:srgbClr val="008000"/>
                </a:solidFill>
                <a:latin typeface="Consolas" panose="020B0609020204030204" pitchFamily="49" charset="0"/>
              </a:rPr>
              <a:t>là</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phần</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từ</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đầu</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tiên</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của</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dãy</a:t>
            </a:r>
            <a:r>
              <a:rPr lang="en-US" sz="1600" dirty="0">
                <a:solidFill>
                  <a:srgbClr val="008000"/>
                </a:solidFill>
                <a:latin typeface="Consolas" panose="020B0609020204030204" pitchFamily="49" charset="0"/>
              </a:rPr>
              <a:t> con </a:t>
            </a:r>
            <a:r>
              <a:rPr lang="en-US" sz="1600" dirty="0" err="1">
                <a:solidFill>
                  <a:srgbClr val="008000"/>
                </a:solidFill>
                <a:latin typeface="Consolas" panose="020B0609020204030204" pitchFamily="49" charset="0"/>
              </a:rPr>
              <a:t>thứ</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nhất</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trong</a:t>
            </a:r>
            <a:r>
              <a:rPr lang="en-US" sz="1600" dirty="0">
                <a:solidFill>
                  <a:srgbClr val="008000"/>
                </a:solidFill>
                <a:latin typeface="Consolas" panose="020B0609020204030204" pitchFamily="49" charset="0"/>
              </a:rPr>
              <a:t> b[mid+1..nb-1]</a:t>
            </a:r>
            <a:endParaRPr lang="en-US" sz="1600" dirty="0">
              <a:solidFill>
                <a:srgbClr val="000000"/>
              </a:solidFill>
              <a:latin typeface="Consolas" panose="020B0609020204030204" pitchFamily="49" charset="0"/>
            </a:endParaRPr>
          </a:p>
          <a:p>
            <a:pPr marL="514350" lvl="2" indent="0">
              <a:lnSpc>
                <a:spcPct val="100000"/>
              </a:lnSpc>
              <a:spcBef>
                <a:spcPts val="0"/>
              </a:spcBef>
              <a:buNone/>
            </a:pPr>
            <a:r>
              <a:rPr lang="nn-NO" sz="1600" dirty="0">
                <a:solidFill>
                  <a:srgbClr val="0000FF"/>
                </a:solidFill>
                <a:latin typeface="Consolas" panose="020B0609020204030204" pitchFamily="49" charset="0"/>
              </a:rPr>
              <a:t>int</a:t>
            </a:r>
            <a:r>
              <a:rPr lang="nn-NO" sz="1600" dirty="0">
                <a:solidFill>
                  <a:srgbClr val="000000"/>
                </a:solidFill>
                <a:latin typeface="Consolas" panose="020B0609020204030204" pitchFamily="49" charset="0"/>
              </a:rPr>
              <a:t> i0 = 0, i1 = mid + 1;</a:t>
            </a:r>
          </a:p>
          <a:p>
            <a:pPr marL="514350" lvl="2" indent="0">
              <a:lnSpc>
                <a:spcPct val="100000"/>
              </a:lnSpc>
              <a:spcBef>
                <a:spcPts val="0"/>
              </a:spcBef>
              <a:buNone/>
            </a:pPr>
            <a:endParaRPr lang="en-US" sz="1600" dirty="0">
              <a:solidFill>
                <a:srgbClr val="000000"/>
              </a:solidFill>
              <a:latin typeface="Consolas" panose="020B0609020204030204" pitchFamily="49" charset="0"/>
            </a:endParaRPr>
          </a:p>
          <a:p>
            <a:pPr marL="514350" lvl="2" indent="0">
              <a:lnSpc>
                <a:spcPct val="100000"/>
              </a:lnSpc>
              <a:spcBef>
                <a:spcPts val="0"/>
              </a:spcBef>
              <a:buNone/>
            </a:pP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j = </a:t>
            </a:r>
            <a:r>
              <a:rPr lang="en-US" sz="1600" dirty="0">
                <a:solidFill>
                  <a:srgbClr val="808080"/>
                </a:solidFill>
                <a:latin typeface="Consolas" panose="020B0609020204030204" pitchFamily="49" charset="0"/>
              </a:rPr>
              <a:t>l</a:t>
            </a:r>
            <a:r>
              <a:rPr lang="en-US" sz="1600" dirty="0">
                <a:solidFill>
                  <a:srgbClr val="000000"/>
                </a:solidFill>
                <a:latin typeface="Consolas" panose="020B0609020204030204" pitchFamily="49" charset="0"/>
              </a:rPr>
              <a:t>; j &lt;= </a:t>
            </a:r>
            <a:r>
              <a:rPr lang="en-US" sz="1600" dirty="0">
                <a:solidFill>
                  <a:srgbClr val="808080"/>
                </a:solidFill>
                <a:latin typeface="Consolas" panose="020B0609020204030204" pitchFamily="49" charset="0"/>
              </a:rPr>
              <a:t>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j++</a:t>
            </a:r>
            <a:r>
              <a:rPr lang="en-US" sz="1600" dirty="0">
                <a:solidFill>
                  <a:srgbClr val="000000"/>
                </a:solidFill>
                <a:latin typeface="Consolas" panose="020B0609020204030204" pitchFamily="49" charset="0"/>
              </a:rPr>
              <a:t>) {</a:t>
            </a:r>
          </a:p>
          <a:p>
            <a:pPr marL="754380" lvl="3" indent="0">
              <a:lnSpc>
                <a:spcPct val="100000"/>
              </a:lnSpc>
              <a:spcBef>
                <a:spcPts val="0"/>
              </a:spcBef>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(i0 &lt;= mid &amp;&amp; (i1 &gt;= </a:t>
            </a:r>
            <a:r>
              <a:rPr lang="en-US" sz="1600" dirty="0" err="1">
                <a:solidFill>
                  <a:srgbClr val="000000"/>
                </a:solidFill>
                <a:latin typeface="Consolas" panose="020B0609020204030204" pitchFamily="49" charset="0"/>
              </a:rPr>
              <a:t>nb</a:t>
            </a:r>
            <a:r>
              <a:rPr lang="en-US" sz="1600" dirty="0">
                <a:solidFill>
                  <a:srgbClr val="000000"/>
                </a:solidFill>
                <a:latin typeface="Consolas" panose="020B0609020204030204" pitchFamily="49" charset="0"/>
              </a:rPr>
              <a:t> || b[i0] &lt; b[i1]))</a:t>
            </a:r>
          </a:p>
          <a:p>
            <a:pPr marL="754380" lvl="3" indent="0">
              <a:lnSpc>
                <a:spcPct val="100000"/>
              </a:lnSpc>
              <a:spcBef>
                <a:spcPts val="0"/>
              </a:spcBef>
              <a:buNone/>
            </a:pPr>
            <a:r>
              <a:rPr lang="en-US" sz="1600" dirty="0">
                <a:solidFill>
                  <a:srgbClr val="808080"/>
                </a:solidFill>
                <a:latin typeface="Consolas" panose="020B0609020204030204" pitchFamily="49" charset="0"/>
              </a:rPr>
              <a:t>	a</a:t>
            </a:r>
            <a:r>
              <a:rPr lang="en-US" sz="1600" dirty="0">
                <a:solidFill>
                  <a:srgbClr val="000000"/>
                </a:solidFill>
                <a:latin typeface="Consolas" panose="020B0609020204030204" pitchFamily="49" charset="0"/>
              </a:rPr>
              <a:t>[j] = b[i0++];</a:t>
            </a:r>
          </a:p>
          <a:p>
            <a:pPr marL="754380" lvl="3" indent="0">
              <a:lnSpc>
                <a:spcPct val="100000"/>
              </a:lnSpc>
              <a:spcBef>
                <a:spcPts val="0"/>
              </a:spcBef>
              <a:buNone/>
            </a:pPr>
            <a:r>
              <a:rPr lang="en-US" sz="1600" dirty="0">
                <a:solidFill>
                  <a:srgbClr val="0000FF"/>
                </a:solidFill>
                <a:latin typeface="Consolas" panose="020B0609020204030204" pitchFamily="49" charset="0"/>
              </a:rPr>
              <a:t>else</a:t>
            </a:r>
            <a:endParaRPr lang="en-US" sz="1600" dirty="0">
              <a:solidFill>
                <a:srgbClr val="000000"/>
              </a:solidFill>
              <a:latin typeface="Consolas" panose="020B0609020204030204" pitchFamily="49" charset="0"/>
            </a:endParaRPr>
          </a:p>
          <a:p>
            <a:pPr marL="754380" lvl="3" indent="0">
              <a:lnSpc>
                <a:spcPct val="100000"/>
              </a:lnSpc>
              <a:spcBef>
                <a:spcPts val="0"/>
              </a:spcBef>
              <a:buNone/>
            </a:pPr>
            <a:r>
              <a:rPr lang="en-US" sz="1600" dirty="0">
                <a:solidFill>
                  <a:srgbClr val="808080"/>
                </a:solidFill>
                <a:latin typeface="Consolas" panose="020B0609020204030204" pitchFamily="49" charset="0"/>
              </a:rPr>
              <a:t>	a</a:t>
            </a:r>
            <a:r>
              <a:rPr lang="en-US" sz="1600" dirty="0">
                <a:solidFill>
                  <a:srgbClr val="000000"/>
                </a:solidFill>
                <a:latin typeface="Consolas" panose="020B0609020204030204" pitchFamily="49" charset="0"/>
              </a:rPr>
              <a:t>[j] = b[i1++];</a:t>
            </a:r>
          </a:p>
          <a:p>
            <a:pPr marL="514350" lvl="2" indent="0">
              <a:lnSpc>
                <a:spcPct val="100000"/>
              </a:lnSpc>
              <a:spcBef>
                <a:spcPts val="0"/>
              </a:spcBef>
              <a:buNone/>
            </a:pPr>
            <a:r>
              <a:rPr lang="en-US" sz="1600" dirty="0">
                <a:solidFill>
                  <a:srgbClr val="000000"/>
                </a:solidFill>
                <a:latin typeface="Consolas" panose="020B0609020204030204" pitchFamily="49" charset="0"/>
              </a:rPr>
              <a:t>}</a:t>
            </a:r>
          </a:p>
          <a:p>
            <a:pPr marL="34290" indent="0">
              <a:lnSpc>
                <a:spcPct val="100000"/>
              </a:lnSpc>
              <a:spcBef>
                <a:spcPts val="0"/>
              </a:spcBef>
              <a:buNone/>
            </a:pPr>
            <a:r>
              <a:rPr lang="en-US" sz="1600" dirty="0">
                <a:solidFill>
                  <a:srgbClr val="000000"/>
                </a:solidFill>
                <a:latin typeface="Consolas" panose="020B0609020204030204" pitchFamily="49" charset="0"/>
              </a:rPr>
              <a:t>}</a:t>
            </a:r>
            <a:endParaRPr lang="en-US" sz="1600" dirty="0">
              <a:solidFill>
                <a:srgbClr val="0000FF"/>
              </a:solidFill>
              <a:latin typeface="Consolas" panose="020B0609020204030204" pitchFamily="49" charset="0"/>
            </a:endParaRPr>
          </a:p>
          <a:p>
            <a:pPr marL="34290" indent="0">
              <a:lnSpc>
                <a:spcPct val="100000"/>
              </a:lnSpc>
              <a:spcBef>
                <a:spcPts val="0"/>
              </a:spcBef>
              <a:buNone/>
            </a:pP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a:solidFill>
                  <a:srgbClr val="483D8B"/>
                </a:solidFill>
                <a:latin typeface="Consolas" panose="020B0609020204030204" pitchFamily="49" charset="0"/>
              </a:rPr>
              <a:t>Copy</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b</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l</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r</a:t>
            </a:r>
            <a:r>
              <a:rPr lang="en-US" sz="1600" dirty="0">
                <a:solidFill>
                  <a:srgbClr val="000000"/>
                </a:solidFill>
                <a:latin typeface="Consolas" panose="020B0609020204030204" pitchFamily="49" charset="0"/>
              </a:rPr>
              <a:t>) {</a:t>
            </a:r>
          </a:p>
          <a:p>
            <a:pPr marL="34290" indent="0">
              <a:lnSpc>
                <a:spcPct val="100000"/>
              </a:lnSpc>
              <a:spcBef>
                <a:spcPts val="0"/>
              </a:spcBef>
              <a:buNone/>
            </a:pPr>
            <a:r>
              <a:rPr lang="en-US" sz="1600" dirty="0">
                <a:solidFill>
                  <a:srgbClr val="000000"/>
                </a:solidFill>
                <a:latin typeface="Consolas" panose="020B0609020204030204" pitchFamily="49" charset="0"/>
              </a:rPr>
              <a:t>    </a:t>
            </a:r>
            <a:r>
              <a:rPr lang="pt-BR" sz="1600" dirty="0">
                <a:solidFill>
                  <a:srgbClr val="0000FF"/>
                </a:solidFill>
                <a:latin typeface="Consolas" panose="020B0609020204030204" pitchFamily="49" charset="0"/>
              </a:rPr>
              <a:t>int</a:t>
            </a:r>
            <a:r>
              <a:rPr lang="pt-BR" sz="1600" dirty="0">
                <a:solidFill>
                  <a:srgbClr val="000000"/>
                </a:solidFill>
                <a:latin typeface="Consolas" panose="020B0609020204030204" pitchFamily="49" charset="0"/>
              </a:rPr>
              <a:t> nb = </a:t>
            </a:r>
            <a:r>
              <a:rPr lang="pt-BR" sz="1600" dirty="0">
                <a:solidFill>
                  <a:srgbClr val="808080"/>
                </a:solidFill>
                <a:latin typeface="Consolas" panose="020B0609020204030204" pitchFamily="49" charset="0"/>
              </a:rPr>
              <a:t>r</a:t>
            </a:r>
            <a:r>
              <a:rPr lang="pt-BR" sz="1600" dirty="0">
                <a:solidFill>
                  <a:srgbClr val="000000"/>
                </a:solidFill>
                <a:latin typeface="Consolas" panose="020B0609020204030204" pitchFamily="49" charset="0"/>
              </a:rPr>
              <a:t> - </a:t>
            </a:r>
            <a:r>
              <a:rPr lang="pt-BR" sz="1600" dirty="0">
                <a:solidFill>
                  <a:srgbClr val="808080"/>
                </a:solidFill>
                <a:latin typeface="Consolas" panose="020B0609020204030204" pitchFamily="49" charset="0"/>
              </a:rPr>
              <a:t>l</a:t>
            </a:r>
            <a:r>
              <a:rPr lang="pt-BR" sz="1600" dirty="0">
                <a:solidFill>
                  <a:srgbClr val="000000"/>
                </a:solidFill>
                <a:latin typeface="Consolas" panose="020B0609020204030204" pitchFamily="49" charset="0"/>
              </a:rPr>
              <a:t> + 1; </a:t>
            </a:r>
          </a:p>
          <a:p>
            <a:pPr marL="34290" indent="0">
              <a:lnSpc>
                <a:spcPct val="100000"/>
              </a:lnSpc>
              <a:spcBef>
                <a:spcPts val="0"/>
              </a:spcBef>
              <a:buNone/>
            </a:pPr>
            <a:r>
              <a:rPr lang="pt-BR" sz="1600" dirty="0">
                <a:solidFill>
                  <a:srgbClr val="000000"/>
                </a:solidFill>
                <a:latin typeface="Consolas" panose="020B0609020204030204" pitchFamily="49" charset="0"/>
              </a:rPr>
              <a:t>    </a:t>
            </a:r>
            <a:r>
              <a:rPr lang="nn-NO" sz="1600" dirty="0">
                <a:solidFill>
                  <a:srgbClr val="0000FF"/>
                </a:solidFill>
                <a:latin typeface="Consolas" panose="020B0609020204030204" pitchFamily="49" charset="0"/>
              </a:rPr>
              <a:t>for</a:t>
            </a:r>
            <a:r>
              <a:rPr lang="nn-NO" sz="1600" dirty="0">
                <a:solidFill>
                  <a:srgbClr val="000000"/>
                </a:solidFill>
                <a:latin typeface="Consolas" panose="020B0609020204030204" pitchFamily="49" charset="0"/>
              </a:rPr>
              <a:t> (</a:t>
            </a:r>
            <a:r>
              <a:rPr lang="nn-NO" sz="1600" dirty="0">
                <a:solidFill>
                  <a:srgbClr val="0000FF"/>
                </a:solidFill>
                <a:latin typeface="Consolas" panose="020B0609020204030204" pitchFamily="49" charset="0"/>
              </a:rPr>
              <a:t>int</a:t>
            </a:r>
            <a:r>
              <a:rPr lang="nn-NO" sz="1600" dirty="0">
                <a:solidFill>
                  <a:srgbClr val="000000"/>
                </a:solidFill>
                <a:latin typeface="Consolas" panose="020B0609020204030204" pitchFamily="49" charset="0"/>
              </a:rPr>
              <a:t> i = 0; i &lt; nb; i++)</a:t>
            </a:r>
          </a:p>
          <a:p>
            <a:pPr marL="514350" lvl="2" indent="0">
              <a:lnSpc>
                <a:spcPct val="100000"/>
              </a:lnSpc>
              <a:spcBef>
                <a:spcPts val="0"/>
              </a:spcBef>
              <a:buNone/>
            </a:pPr>
            <a:r>
              <a:rPr lang="en-US" sz="1600" dirty="0">
                <a:solidFill>
                  <a:srgbClr val="808080"/>
                </a:solidFill>
                <a:latin typeface="Consolas" panose="020B0609020204030204" pitchFamily="49" charset="0"/>
              </a:rPr>
              <a:t>	   b</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a:solidFill>
                  <a:srgbClr val="808080"/>
                </a:solidFill>
                <a:latin typeface="Consolas" panose="020B0609020204030204" pitchFamily="49" charset="0"/>
              </a:rPr>
              <a:t>a</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a:t>
            </a:r>
            <a:r>
              <a:rPr lang="en-US" sz="1600" dirty="0" err="1">
                <a:solidFill>
                  <a:srgbClr val="808080"/>
                </a:solidFill>
                <a:latin typeface="Consolas" panose="020B0609020204030204" pitchFamily="49" charset="0"/>
              </a:rPr>
              <a:t>l</a:t>
            </a:r>
            <a:r>
              <a:rPr lang="en-US" sz="1600" dirty="0">
                <a:solidFill>
                  <a:srgbClr val="000000"/>
                </a:solidFill>
                <a:latin typeface="Consolas" panose="020B0609020204030204" pitchFamily="49" charset="0"/>
              </a:rPr>
              <a:t>];</a:t>
            </a:r>
          </a:p>
          <a:p>
            <a:pPr marL="34290" indent="0">
              <a:lnSpc>
                <a:spcPct val="100000"/>
              </a:lnSpc>
              <a:spcBef>
                <a:spcPts val="0"/>
              </a:spcBef>
              <a:buNone/>
            </a:pPr>
            <a:r>
              <a:rPr lang="en-US" sz="1600" dirty="0">
                <a:solidFill>
                  <a:srgbClr val="000000"/>
                </a:solidFill>
                <a:latin typeface="Consolas" panose="020B0609020204030204" pitchFamily="49" charset="0"/>
              </a:rPr>
              <a:t>}</a:t>
            </a:r>
          </a:p>
          <a:p>
            <a:pPr marL="34290" indent="0">
              <a:lnSpc>
                <a:spcPct val="100000"/>
              </a:lnSpc>
              <a:spcBef>
                <a:spcPts val="0"/>
              </a:spcBef>
              <a:buNone/>
            </a:pPr>
            <a:endParaRPr lang="en-US" sz="1600" dirty="0">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26</a:t>
            </a:fld>
            <a:endParaRPr lang="en-US" dirty="0"/>
          </a:p>
        </p:txBody>
      </p:sp>
    </p:spTree>
    <p:extLst>
      <p:ext uri="{BB962C8B-B14F-4D97-AF65-F5344CB8AC3E}">
        <p14:creationId xmlns:p14="http://schemas.microsoft.com/office/powerpoint/2010/main" val="2785960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7" y="51945"/>
            <a:ext cx="8749146" cy="675418"/>
          </a:xfrm>
        </p:spPr>
        <p:txBody>
          <a:bodyPr/>
          <a:lstStyle/>
          <a:p>
            <a:r>
              <a:rPr lang="en-US" dirty="0"/>
              <a:t>Bottom-up Merge Sort: Minh </a:t>
            </a:r>
            <a:r>
              <a:rPr lang="en-US" dirty="0" err="1"/>
              <a:t>họa</a:t>
            </a:r>
            <a:endParaRPr lang="en-US" dirty="0"/>
          </a:p>
        </p:txBody>
      </p:sp>
      <p:sp>
        <p:nvSpPr>
          <p:cNvPr id="4" name="Footer Placeholder 3"/>
          <p:cNvSpPr>
            <a:spLocks noGrp="1"/>
          </p:cNvSpPr>
          <p:nvPr>
            <p:ph type="ftr" sz="quarter" idx="11"/>
          </p:nvPr>
        </p:nvSpPr>
        <p:spPr>
          <a:xfrm>
            <a:off x="197427" y="6561034"/>
            <a:ext cx="6355773" cy="220766"/>
          </a:xfrm>
        </p:spPr>
        <p:txBody>
          <a:bodyPr/>
          <a:lstStyle/>
          <a:p>
            <a:pPr>
              <a:defRPr/>
            </a:pPr>
            <a:r>
              <a:rPr lang="en-US"/>
              <a:t>DSA</a:t>
            </a:r>
            <a:endParaRPr lang="en-US" dirty="0"/>
          </a:p>
        </p:txBody>
      </p:sp>
      <p:sp>
        <p:nvSpPr>
          <p:cNvPr id="5" name="Slide Number Placeholder 4"/>
          <p:cNvSpPr>
            <a:spLocks noGrp="1"/>
          </p:cNvSpPr>
          <p:nvPr>
            <p:ph type="sldNum" sz="quarter" idx="12"/>
          </p:nvPr>
        </p:nvSpPr>
        <p:spPr>
          <a:xfrm>
            <a:off x="7746422" y="6561034"/>
            <a:ext cx="711777" cy="220766"/>
          </a:xfrm>
        </p:spPr>
        <p:txBody>
          <a:bodyPr/>
          <a:lstStyle/>
          <a:p>
            <a:pPr>
              <a:defRPr/>
            </a:pPr>
            <a:fld id="{9341A368-4C28-4393-9F29-3C50F2E74AB6}" type="slidenum">
              <a:rPr lang="en-US" smtClean="0"/>
              <a:pPr>
                <a:defRPr/>
              </a:pPr>
              <a:t>27</a:t>
            </a:fld>
            <a:endParaRPr lang="en-US" dirty="0"/>
          </a:p>
        </p:txBody>
      </p:sp>
      <p:pic>
        <p:nvPicPr>
          <p:cNvPr id="6" name="Picture 5"/>
          <p:cNvPicPr>
            <a:picLocks noChangeAspect="1"/>
          </p:cNvPicPr>
          <p:nvPr/>
        </p:nvPicPr>
        <p:blipFill>
          <a:blip r:embed="rId2"/>
          <a:stretch>
            <a:fillRect/>
          </a:stretch>
        </p:blipFill>
        <p:spPr>
          <a:xfrm>
            <a:off x="2362198" y="762000"/>
            <a:ext cx="4671440" cy="762000"/>
          </a:xfrm>
          <a:prstGeom prst="rect">
            <a:avLst/>
          </a:prstGeom>
        </p:spPr>
      </p:pic>
      <p:pic>
        <p:nvPicPr>
          <p:cNvPr id="7" name="Picture 6"/>
          <p:cNvPicPr>
            <a:picLocks noChangeAspect="1"/>
          </p:cNvPicPr>
          <p:nvPr/>
        </p:nvPicPr>
        <p:blipFill>
          <a:blip r:embed="rId3"/>
          <a:stretch>
            <a:fillRect/>
          </a:stretch>
        </p:blipFill>
        <p:spPr>
          <a:xfrm>
            <a:off x="962840" y="1981200"/>
            <a:ext cx="7647760" cy="762000"/>
          </a:xfrm>
          <a:prstGeom prst="rect">
            <a:avLst/>
          </a:prstGeom>
        </p:spPr>
      </p:pic>
      <p:pic>
        <p:nvPicPr>
          <p:cNvPr id="9" name="Picture 8"/>
          <p:cNvPicPr>
            <a:picLocks noChangeAspect="1"/>
          </p:cNvPicPr>
          <p:nvPr/>
        </p:nvPicPr>
        <p:blipFill>
          <a:blip r:embed="rId4"/>
          <a:stretch>
            <a:fillRect/>
          </a:stretch>
        </p:blipFill>
        <p:spPr>
          <a:xfrm>
            <a:off x="1295400" y="1471389"/>
            <a:ext cx="6908609" cy="509811"/>
          </a:xfrm>
          <a:prstGeom prst="rect">
            <a:avLst/>
          </a:prstGeom>
        </p:spPr>
      </p:pic>
      <p:pic>
        <p:nvPicPr>
          <p:cNvPr id="10" name="Picture 9"/>
          <p:cNvPicPr>
            <a:picLocks noChangeAspect="1"/>
          </p:cNvPicPr>
          <p:nvPr/>
        </p:nvPicPr>
        <p:blipFill>
          <a:blip r:embed="rId5"/>
          <a:stretch>
            <a:fillRect/>
          </a:stretch>
        </p:blipFill>
        <p:spPr>
          <a:xfrm>
            <a:off x="1219200" y="2674259"/>
            <a:ext cx="1419171" cy="1288141"/>
          </a:xfrm>
          <a:prstGeom prst="rect">
            <a:avLst/>
          </a:prstGeom>
        </p:spPr>
      </p:pic>
      <p:pic>
        <p:nvPicPr>
          <p:cNvPr id="11" name="Picture 10"/>
          <p:cNvPicPr>
            <a:picLocks noChangeAspect="1"/>
          </p:cNvPicPr>
          <p:nvPr/>
        </p:nvPicPr>
        <p:blipFill>
          <a:blip r:embed="rId6"/>
          <a:stretch>
            <a:fillRect/>
          </a:stretch>
        </p:blipFill>
        <p:spPr>
          <a:xfrm>
            <a:off x="3505200" y="2674259"/>
            <a:ext cx="1419171" cy="1288141"/>
          </a:xfrm>
          <a:prstGeom prst="rect">
            <a:avLst/>
          </a:prstGeom>
        </p:spPr>
      </p:pic>
      <p:pic>
        <p:nvPicPr>
          <p:cNvPr id="12" name="Picture 11"/>
          <p:cNvPicPr>
            <a:picLocks noChangeAspect="1"/>
          </p:cNvPicPr>
          <p:nvPr/>
        </p:nvPicPr>
        <p:blipFill>
          <a:blip r:embed="rId7"/>
          <a:stretch>
            <a:fillRect/>
          </a:stretch>
        </p:blipFill>
        <p:spPr>
          <a:xfrm>
            <a:off x="5859003" y="2674259"/>
            <a:ext cx="1419171" cy="1288141"/>
          </a:xfrm>
          <a:prstGeom prst="rect">
            <a:avLst/>
          </a:prstGeom>
        </p:spPr>
      </p:pic>
      <p:pic>
        <p:nvPicPr>
          <p:cNvPr id="13" name="Picture 12"/>
          <p:cNvPicPr>
            <a:picLocks noChangeAspect="1"/>
          </p:cNvPicPr>
          <p:nvPr/>
        </p:nvPicPr>
        <p:blipFill>
          <a:blip r:embed="rId8"/>
          <a:stretch>
            <a:fillRect/>
          </a:stretch>
        </p:blipFill>
        <p:spPr>
          <a:xfrm>
            <a:off x="7857740" y="2654732"/>
            <a:ext cx="768718" cy="1288139"/>
          </a:xfrm>
          <a:prstGeom prst="rect">
            <a:avLst/>
          </a:prstGeom>
        </p:spPr>
      </p:pic>
      <p:pic>
        <p:nvPicPr>
          <p:cNvPr id="14" name="Picture 13"/>
          <p:cNvPicPr>
            <a:picLocks noChangeAspect="1"/>
          </p:cNvPicPr>
          <p:nvPr/>
        </p:nvPicPr>
        <p:blipFill>
          <a:blip r:embed="rId9"/>
          <a:stretch>
            <a:fillRect/>
          </a:stretch>
        </p:blipFill>
        <p:spPr>
          <a:xfrm>
            <a:off x="1715374" y="3893459"/>
            <a:ext cx="2720079" cy="1288141"/>
          </a:xfrm>
          <a:prstGeom prst="rect">
            <a:avLst/>
          </a:prstGeom>
        </p:spPr>
      </p:pic>
      <p:pic>
        <p:nvPicPr>
          <p:cNvPr id="15" name="Picture 14"/>
          <p:cNvPicPr>
            <a:picLocks noChangeAspect="1"/>
          </p:cNvPicPr>
          <p:nvPr/>
        </p:nvPicPr>
        <p:blipFill>
          <a:blip r:embed="rId10"/>
          <a:stretch>
            <a:fillRect/>
          </a:stretch>
        </p:blipFill>
        <p:spPr>
          <a:xfrm>
            <a:off x="6312374" y="3877846"/>
            <a:ext cx="2069626" cy="1288141"/>
          </a:xfrm>
          <a:prstGeom prst="rect">
            <a:avLst/>
          </a:prstGeom>
        </p:spPr>
      </p:pic>
      <p:pic>
        <p:nvPicPr>
          <p:cNvPr id="16" name="Picture 15"/>
          <p:cNvPicPr>
            <a:picLocks noChangeAspect="1"/>
          </p:cNvPicPr>
          <p:nvPr/>
        </p:nvPicPr>
        <p:blipFill>
          <a:blip r:embed="rId11"/>
          <a:stretch>
            <a:fillRect/>
          </a:stretch>
        </p:blipFill>
        <p:spPr>
          <a:xfrm>
            <a:off x="2256261" y="5080002"/>
            <a:ext cx="4917825" cy="1396998"/>
          </a:xfrm>
          <a:prstGeom prst="rect">
            <a:avLst/>
          </a:prstGeom>
        </p:spPr>
      </p:pic>
    </p:spTree>
    <p:extLst>
      <p:ext uri="{BB962C8B-B14F-4D97-AF65-F5344CB8AC3E}">
        <p14:creationId xmlns:p14="http://schemas.microsoft.com/office/powerpoint/2010/main" val="292874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Bottom-up Merge Sort: Code C/C++ (</a:t>
            </a:r>
            <a:r>
              <a:rPr lang="en-US" dirty="0" err="1"/>
              <a:t>tt</a:t>
            </a:r>
            <a:r>
              <a:rPr lang="en-US" dirty="0"/>
              <a:t>)</a:t>
            </a:r>
          </a:p>
        </p:txBody>
      </p:sp>
      <p:sp>
        <p:nvSpPr>
          <p:cNvPr id="3" name="Content Placeholder 2"/>
          <p:cNvSpPr>
            <a:spLocks noGrp="1"/>
          </p:cNvSpPr>
          <p:nvPr>
            <p:ph idx="1"/>
          </p:nvPr>
        </p:nvSpPr>
        <p:spPr>
          <a:xfrm>
            <a:off x="197427" y="751194"/>
            <a:ext cx="8456122" cy="5527964"/>
          </a:xfrm>
        </p:spPr>
        <p:txBody>
          <a:bodyPr>
            <a:noAutofit/>
          </a:bodyPr>
          <a:lstStyle/>
          <a:p>
            <a:pPr marL="34290" indent="0">
              <a:spcBef>
                <a:spcPts val="0"/>
              </a:spcBef>
              <a:spcAft>
                <a:spcPts val="0"/>
              </a:spcAft>
              <a:buNone/>
            </a:pPr>
            <a:r>
              <a:rPr lang="en-US" sz="1300">
                <a:latin typeface="Consolas" panose="020B0609020204030204" pitchFamily="49" charset="0"/>
              </a:rPr>
              <a:t>void Merge(int a[], int left, int middle, int right, int b[]) {</a:t>
            </a:r>
          </a:p>
          <a:p>
            <a:pPr marL="34290" indent="0">
              <a:spcBef>
                <a:spcPts val="0"/>
              </a:spcBef>
              <a:spcAft>
                <a:spcPts val="0"/>
              </a:spcAft>
              <a:buNone/>
            </a:pPr>
            <a:r>
              <a:rPr lang="en-US" sz="1300">
                <a:latin typeface="Consolas" panose="020B0609020204030204" pitchFamily="49" charset="0"/>
              </a:rPr>
              <a:t>    int i = left, j = middle;</a:t>
            </a:r>
          </a:p>
          <a:p>
            <a:pPr marL="34290" indent="0">
              <a:spcBef>
                <a:spcPts val="0"/>
              </a:spcBef>
              <a:spcAft>
                <a:spcPts val="0"/>
              </a:spcAft>
              <a:buNone/>
            </a:pPr>
            <a:r>
              <a:rPr lang="en-US" sz="1300">
                <a:latin typeface="Consolas" panose="020B0609020204030204" pitchFamily="49" charset="0"/>
              </a:rPr>
              <a:t>    for (int k = left; k &lt;= right; k++)</a:t>
            </a:r>
          </a:p>
          <a:p>
            <a:pPr marL="798513" indent="0">
              <a:spcBef>
                <a:spcPts val="0"/>
              </a:spcBef>
              <a:spcAft>
                <a:spcPts val="0"/>
              </a:spcAft>
              <a:buNone/>
            </a:pPr>
            <a:r>
              <a:rPr lang="en-US" sz="1300">
                <a:latin typeface="Consolas" panose="020B0609020204030204" pitchFamily="49" charset="0"/>
              </a:rPr>
              <a:t>if (i &lt; middle &amp;&amp; (j &gt; right || a[i] &lt;= a[j])) </a:t>
            </a:r>
          </a:p>
          <a:p>
            <a:pPr marL="798513" indent="0">
              <a:spcBef>
                <a:spcPts val="0"/>
              </a:spcBef>
              <a:spcAft>
                <a:spcPts val="0"/>
              </a:spcAft>
              <a:buNone/>
            </a:pPr>
            <a:r>
              <a:rPr lang="en-US" sz="1300">
                <a:latin typeface="Consolas" panose="020B0609020204030204" pitchFamily="49" charset="0"/>
              </a:rPr>
              <a:t>   b[k] = a[i++];</a:t>
            </a:r>
          </a:p>
          <a:p>
            <a:pPr marL="798513" indent="0">
              <a:spcBef>
                <a:spcPts val="0"/>
              </a:spcBef>
              <a:spcAft>
                <a:spcPts val="0"/>
              </a:spcAft>
              <a:buNone/>
            </a:pPr>
            <a:r>
              <a:rPr lang="en-US" sz="1300">
                <a:latin typeface="Consolas" panose="020B0609020204030204" pitchFamily="49" charset="0"/>
              </a:rPr>
              <a:t>else b[k] = a[j++];</a:t>
            </a:r>
          </a:p>
          <a:p>
            <a:pPr marL="34290" indent="0">
              <a:spcBef>
                <a:spcPts val="0"/>
              </a:spcBef>
              <a:spcAft>
                <a:spcPts val="0"/>
              </a:spcAft>
              <a:buNone/>
            </a:pPr>
            <a:r>
              <a:rPr lang="en-US" sz="1300">
                <a:latin typeface="Consolas" panose="020B0609020204030204" pitchFamily="49" charset="0"/>
              </a:rPr>
              <a:t>}</a:t>
            </a:r>
          </a:p>
          <a:p>
            <a:pPr marL="34290" indent="0">
              <a:spcBef>
                <a:spcPts val="0"/>
              </a:spcBef>
              <a:spcAft>
                <a:spcPts val="0"/>
              </a:spcAft>
              <a:buNone/>
            </a:pPr>
            <a:r>
              <a:rPr lang="en-US" sz="1300">
                <a:latin typeface="Consolas" panose="020B0609020204030204" pitchFamily="49" charset="0"/>
              </a:rPr>
              <a:t>void BottomUpMergeSort(int a[], int n) {</a:t>
            </a:r>
          </a:p>
          <a:p>
            <a:pPr marL="34290" indent="0">
              <a:spcBef>
                <a:spcPts val="0"/>
              </a:spcBef>
              <a:spcAft>
                <a:spcPts val="0"/>
              </a:spcAft>
              <a:buNone/>
            </a:pPr>
            <a:r>
              <a:rPr lang="en-US" sz="1300">
                <a:latin typeface="Consolas" panose="020B0609020204030204" pitchFamily="49" charset="0"/>
              </a:rPr>
              <a:t>    int left, middle, right;</a:t>
            </a:r>
          </a:p>
          <a:p>
            <a:pPr marL="34290" indent="0">
              <a:spcBef>
                <a:spcPts val="0"/>
              </a:spcBef>
              <a:spcAft>
                <a:spcPts val="0"/>
              </a:spcAft>
              <a:buNone/>
            </a:pPr>
            <a:r>
              <a:rPr lang="en-US" sz="1300">
                <a:latin typeface="Consolas" panose="020B0609020204030204" pitchFamily="49" charset="0"/>
              </a:rPr>
              <a:t>    int *b = new int[n];</a:t>
            </a:r>
          </a:p>
          <a:p>
            <a:pPr marL="34290" indent="0">
              <a:spcBef>
                <a:spcPts val="0"/>
              </a:spcBef>
              <a:spcAft>
                <a:spcPts val="0"/>
              </a:spcAft>
              <a:buNone/>
            </a:pPr>
            <a:r>
              <a:rPr lang="en-US" sz="1300">
                <a:latin typeface="Consolas" panose="020B0609020204030204" pitchFamily="49" charset="0"/>
              </a:rPr>
              <a:t>    for (int width = 1; width &lt; n; width = 2 * width) {</a:t>
            </a:r>
          </a:p>
          <a:p>
            <a:pPr marL="34290" indent="0">
              <a:spcBef>
                <a:spcPts val="0"/>
              </a:spcBef>
              <a:spcAft>
                <a:spcPts val="0"/>
              </a:spcAft>
              <a:buNone/>
            </a:pPr>
            <a:r>
              <a:rPr lang="en-US" sz="1300">
                <a:latin typeface="Consolas" panose="020B0609020204030204" pitchFamily="49" charset="0"/>
              </a:rPr>
              <a:t>        for (int i = 0; i &lt; n; i = i + 2 * width) {</a:t>
            </a:r>
          </a:p>
          <a:p>
            <a:pPr marL="34290" indent="0">
              <a:spcBef>
                <a:spcPts val="0"/>
              </a:spcBef>
              <a:spcAft>
                <a:spcPts val="0"/>
              </a:spcAft>
              <a:buNone/>
            </a:pPr>
            <a:r>
              <a:rPr lang="en-US" sz="1300">
                <a:latin typeface="Consolas" panose="020B0609020204030204" pitchFamily="49" charset="0"/>
              </a:rPr>
              <a:t>            left = i; middle = </a:t>
            </a:r>
            <a:r>
              <a:rPr lang="en-US" sz="1300" b="1" u="sng">
                <a:latin typeface="Consolas" panose="020B0609020204030204" pitchFamily="49" charset="0"/>
              </a:rPr>
              <a:t>min(i+width, n); </a:t>
            </a:r>
          </a:p>
          <a:p>
            <a:pPr marL="34290" indent="0">
              <a:spcBef>
                <a:spcPts val="0"/>
              </a:spcBef>
              <a:spcAft>
                <a:spcPts val="0"/>
              </a:spcAft>
              <a:buNone/>
            </a:pPr>
            <a:r>
              <a:rPr lang="en-US" sz="1300">
                <a:latin typeface="Consolas" panose="020B0609020204030204" pitchFamily="49" charset="0"/>
              </a:rPr>
              <a:t>            right = </a:t>
            </a:r>
            <a:r>
              <a:rPr lang="en-US" sz="1300" b="1" u="sng">
                <a:latin typeface="Consolas" panose="020B0609020204030204" pitchFamily="49" charset="0"/>
              </a:rPr>
              <a:t>min(i+2*width, n)</a:t>
            </a:r>
            <a:r>
              <a:rPr lang="en-US" sz="1300" b="1">
                <a:latin typeface="Consolas" panose="020B0609020204030204" pitchFamily="49" charset="0"/>
              </a:rPr>
              <a:t>-</a:t>
            </a:r>
            <a:r>
              <a:rPr lang="en-US" sz="1300">
                <a:latin typeface="Consolas" panose="020B0609020204030204" pitchFamily="49" charset="0"/>
              </a:rPr>
              <a:t>1;</a:t>
            </a:r>
          </a:p>
          <a:p>
            <a:pPr marL="34290" indent="0">
              <a:spcBef>
                <a:spcPts val="0"/>
              </a:spcBef>
              <a:spcAft>
                <a:spcPts val="0"/>
              </a:spcAft>
              <a:buNone/>
            </a:pPr>
            <a:r>
              <a:rPr lang="en-US" sz="1300">
                <a:latin typeface="Consolas" panose="020B0609020204030204" pitchFamily="49" charset="0"/>
              </a:rPr>
              <a:t>            Merge(a, left, middle, right, b);</a:t>
            </a:r>
          </a:p>
          <a:p>
            <a:pPr marL="34290" indent="0">
              <a:spcBef>
                <a:spcPts val="0"/>
              </a:spcBef>
              <a:spcAft>
                <a:spcPts val="0"/>
              </a:spcAft>
              <a:buNone/>
            </a:pPr>
            <a:r>
              <a:rPr lang="en-US" sz="1300">
                <a:latin typeface="Consolas" panose="020B0609020204030204" pitchFamily="49" charset="0"/>
              </a:rPr>
              <a:t>        }</a:t>
            </a:r>
          </a:p>
          <a:p>
            <a:pPr marL="34290" indent="0">
              <a:spcBef>
                <a:spcPts val="0"/>
              </a:spcBef>
              <a:spcAft>
                <a:spcPts val="0"/>
              </a:spcAft>
              <a:buNone/>
            </a:pPr>
            <a:r>
              <a:rPr lang="en-US" sz="1300">
                <a:latin typeface="Consolas" panose="020B0609020204030204" pitchFamily="49" charset="0"/>
              </a:rPr>
              <a:t>        Copy(a, b, 0, n - 1);</a:t>
            </a:r>
          </a:p>
          <a:p>
            <a:pPr marL="34290" indent="0">
              <a:spcBef>
                <a:spcPts val="0"/>
              </a:spcBef>
              <a:spcAft>
                <a:spcPts val="0"/>
              </a:spcAft>
              <a:buNone/>
            </a:pPr>
            <a:r>
              <a:rPr lang="en-US" sz="1300">
                <a:latin typeface="Consolas" panose="020B0609020204030204" pitchFamily="49" charset="0"/>
              </a:rPr>
              <a:t>    }</a:t>
            </a:r>
          </a:p>
          <a:p>
            <a:pPr marL="34290" indent="0">
              <a:spcBef>
                <a:spcPts val="0"/>
              </a:spcBef>
              <a:spcAft>
                <a:spcPts val="0"/>
              </a:spcAft>
              <a:buNone/>
            </a:pPr>
            <a:r>
              <a:rPr lang="en-US" sz="1300">
                <a:latin typeface="Consolas" panose="020B0609020204030204" pitchFamily="49" charset="0"/>
              </a:rPr>
              <a:t>}</a:t>
            </a:r>
            <a:endParaRPr lang="en-US" sz="1300" dirty="0">
              <a:latin typeface="Consolas" panose="020B0609020204030204" pitchFamily="49" charset="0"/>
            </a:endParaRPr>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28</a:t>
            </a:fld>
            <a:endParaRPr lang="en-US" dirty="0"/>
          </a:p>
        </p:txBody>
      </p:sp>
    </p:spTree>
    <p:extLst>
      <p:ext uri="{BB962C8B-B14F-4D97-AF65-F5344CB8AC3E}">
        <p14:creationId xmlns:p14="http://schemas.microsoft.com/office/powerpoint/2010/main" val="108751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E842-8B73-4C54-9052-FE71DC6077ED}"/>
              </a:ext>
            </a:extLst>
          </p:cNvPr>
          <p:cNvSpPr>
            <a:spLocks noGrp="1"/>
          </p:cNvSpPr>
          <p:nvPr>
            <p:ph type="title"/>
          </p:nvPr>
        </p:nvSpPr>
        <p:spPr/>
        <p:txBody>
          <a:bodyPr/>
          <a:lstStyle/>
          <a:p>
            <a:r>
              <a:rPr lang="en-US"/>
              <a:t>Minh họa thuật toán</a:t>
            </a:r>
          </a:p>
        </p:txBody>
      </p:sp>
      <p:sp>
        <p:nvSpPr>
          <p:cNvPr id="4" name="Footer Placeholder 3">
            <a:extLst>
              <a:ext uri="{FF2B5EF4-FFF2-40B4-BE49-F238E27FC236}">
                <a16:creationId xmlns:a16="http://schemas.microsoft.com/office/drawing/2014/main" id="{CB7EF6AC-2312-4205-8C03-F8CCA8146CED}"/>
              </a:ext>
            </a:extLst>
          </p:cNvPr>
          <p:cNvSpPr>
            <a:spLocks noGrp="1"/>
          </p:cNvSpPr>
          <p:nvPr>
            <p:ph type="ftr" sz="quarter" idx="11"/>
          </p:nvPr>
        </p:nvSpPr>
        <p:spPr/>
        <p:txBody>
          <a:bodyPr/>
          <a:lstStyle/>
          <a:p>
            <a:pPr>
              <a:defRPr/>
            </a:pPr>
            <a:r>
              <a:rPr lang="en-US"/>
              <a:t>DSA- tHs. NguyễN thị ngọc diễm</a:t>
            </a:r>
            <a:endParaRPr lang="en-US" dirty="0"/>
          </a:p>
        </p:txBody>
      </p:sp>
      <p:sp>
        <p:nvSpPr>
          <p:cNvPr id="5" name="Slide Number Placeholder 4">
            <a:extLst>
              <a:ext uri="{FF2B5EF4-FFF2-40B4-BE49-F238E27FC236}">
                <a16:creationId xmlns:a16="http://schemas.microsoft.com/office/drawing/2014/main" id="{9F3CD5CF-2032-4B54-A5C2-99FA5ABAD852}"/>
              </a:ext>
            </a:extLst>
          </p:cNvPr>
          <p:cNvSpPr>
            <a:spLocks noGrp="1"/>
          </p:cNvSpPr>
          <p:nvPr>
            <p:ph type="sldNum" sz="quarter" idx="12"/>
          </p:nvPr>
        </p:nvSpPr>
        <p:spPr/>
        <p:txBody>
          <a:bodyPr/>
          <a:lstStyle/>
          <a:p>
            <a:pPr>
              <a:defRPr/>
            </a:pPr>
            <a:fld id="{9341A368-4C28-4393-9F29-3C50F2E74AB6}" type="slidenum">
              <a:rPr lang="en-US" smtClean="0"/>
              <a:pPr>
                <a:defRPr/>
              </a:pPr>
              <a:t>29</a:t>
            </a:fld>
            <a:endParaRPr lang="en-US" dirty="0"/>
          </a:p>
        </p:txBody>
      </p:sp>
      <p:graphicFrame>
        <p:nvGraphicFramePr>
          <p:cNvPr id="7" name="Table 7">
            <a:extLst>
              <a:ext uri="{FF2B5EF4-FFF2-40B4-BE49-F238E27FC236}">
                <a16:creationId xmlns:a16="http://schemas.microsoft.com/office/drawing/2014/main" id="{85E0C39F-4877-4B83-9221-DF304A32C9F8}"/>
              </a:ext>
            </a:extLst>
          </p:cNvPr>
          <p:cNvGraphicFramePr>
            <a:graphicFrameLocks noGrp="1"/>
          </p:cNvGraphicFramePr>
          <p:nvPr>
            <p:extLst>
              <p:ext uri="{D42A27DB-BD31-4B8C-83A1-F6EECF244321}">
                <p14:modId xmlns:p14="http://schemas.microsoft.com/office/powerpoint/2010/main" val="3763896573"/>
              </p:ext>
            </p:extLst>
          </p:nvPr>
        </p:nvGraphicFramePr>
        <p:xfrm>
          <a:off x="440575" y="1055294"/>
          <a:ext cx="7178035" cy="3569352"/>
        </p:xfrm>
        <a:graphic>
          <a:graphicData uri="http://schemas.openxmlformats.org/drawingml/2006/table">
            <a:tbl>
              <a:tblPr firstRow="1" bandRow="1">
                <a:tableStyleId>{5C22544A-7EE6-4342-B048-85BDC9FD1C3A}</a:tableStyleId>
              </a:tblPr>
              <a:tblGrid>
                <a:gridCol w="806334">
                  <a:extLst>
                    <a:ext uri="{9D8B030D-6E8A-4147-A177-3AD203B41FA5}">
                      <a16:colId xmlns:a16="http://schemas.microsoft.com/office/drawing/2014/main" val="2522192730"/>
                    </a:ext>
                  </a:extLst>
                </a:gridCol>
                <a:gridCol w="2651760">
                  <a:extLst>
                    <a:ext uri="{9D8B030D-6E8A-4147-A177-3AD203B41FA5}">
                      <a16:colId xmlns:a16="http://schemas.microsoft.com/office/drawing/2014/main" val="3510295831"/>
                    </a:ext>
                  </a:extLst>
                </a:gridCol>
                <a:gridCol w="656706">
                  <a:extLst>
                    <a:ext uri="{9D8B030D-6E8A-4147-A177-3AD203B41FA5}">
                      <a16:colId xmlns:a16="http://schemas.microsoft.com/office/drawing/2014/main" val="2972341887"/>
                    </a:ext>
                  </a:extLst>
                </a:gridCol>
                <a:gridCol w="532014">
                  <a:extLst>
                    <a:ext uri="{9D8B030D-6E8A-4147-A177-3AD203B41FA5}">
                      <a16:colId xmlns:a16="http://schemas.microsoft.com/office/drawing/2014/main" val="3266778805"/>
                    </a:ext>
                  </a:extLst>
                </a:gridCol>
                <a:gridCol w="498764">
                  <a:extLst>
                    <a:ext uri="{9D8B030D-6E8A-4147-A177-3AD203B41FA5}">
                      <a16:colId xmlns:a16="http://schemas.microsoft.com/office/drawing/2014/main" val="160752514"/>
                    </a:ext>
                  </a:extLst>
                </a:gridCol>
                <a:gridCol w="465512">
                  <a:extLst>
                    <a:ext uri="{9D8B030D-6E8A-4147-A177-3AD203B41FA5}">
                      <a16:colId xmlns:a16="http://schemas.microsoft.com/office/drawing/2014/main" val="3420861741"/>
                    </a:ext>
                  </a:extLst>
                </a:gridCol>
                <a:gridCol w="507077">
                  <a:extLst>
                    <a:ext uri="{9D8B030D-6E8A-4147-A177-3AD203B41FA5}">
                      <a16:colId xmlns:a16="http://schemas.microsoft.com/office/drawing/2014/main" val="3464443791"/>
                    </a:ext>
                  </a:extLst>
                </a:gridCol>
                <a:gridCol w="490451">
                  <a:extLst>
                    <a:ext uri="{9D8B030D-6E8A-4147-A177-3AD203B41FA5}">
                      <a16:colId xmlns:a16="http://schemas.microsoft.com/office/drawing/2014/main" val="2832144150"/>
                    </a:ext>
                  </a:extLst>
                </a:gridCol>
                <a:gridCol w="569417">
                  <a:extLst>
                    <a:ext uri="{9D8B030D-6E8A-4147-A177-3AD203B41FA5}">
                      <a16:colId xmlns:a16="http://schemas.microsoft.com/office/drawing/2014/main" val="3898793995"/>
                    </a:ext>
                  </a:extLst>
                </a:gridCol>
              </a:tblGrid>
              <a:tr h="370840">
                <a:tc>
                  <a:txBody>
                    <a:bodyPr/>
                    <a:lstStyle/>
                    <a:p>
                      <a:pPr algn="ctr"/>
                      <a:r>
                        <a:rPr lang="en-US" sz="2000">
                          <a:latin typeface="Times New Roman" panose="02020603050405020304" pitchFamily="18" charset="0"/>
                          <a:cs typeface="Times New Roman" panose="02020603050405020304" pitchFamily="18" charset="0"/>
                        </a:rPr>
                        <a:t>width</a:t>
                      </a:r>
                    </a:p>
                  </a:txBody>
                  <a:tcPr anchor="ctr"/>
                </a:tc>
                <a:tc>
                  <a:txBody>
                    <a:bodyPr/>
                    <a:lstStyle/>
                    <a:p>
                      <a:pPr algn="ctr"/>
                      <a:r>
                        <a:rPr lang="en-US" sz="2000">
                          <a:latin typeface="Times New Roman" panose="02020603050405020304" pitchFamily="18" charset="0"/>
                          <a:cs typeface="Times New Roman" panose="02020603050405020304" pitchFamily="18" charset="0"/>
                        </a:rPr>
                        <a:t>Các bước</a:t>
                      </a:r>
                    </a:p>
                  </a:txBody>
                  <a:tcPr anchor="ctr"/>
                </a:tc>
                <a:tc>
                  <a:txBody>
                    <a:bodyPr/>
                    <a:lstStyle/>
                    <a:p>
                      <a:pPr marL="34290" indent="0" algn="ctr">
                        <a:buNone/>
                      </a:pPr>
                      <a:r>
                        <a:rPr lang="en-US" sz="2000">
                          <a:solidFill>
                            <a:srgbClr val="000000"/>
                          </a:solidFill>
                          <a:latin typeface="Times New Roman" panose="02020603050405020304" pitchFamily="18" charset="0"/>
                          <a:cs typeface="Times New Roman" panose="02020603050405020304" pitchFamily="18" charset="0"/>
                        </a:rPr>
                        <a:t>0</a:t>
                      </a:r>
                    </a:p>
                  </a:txBody>
                  <a:tcPr anchor="ctr"/>
                </a:tc>
                <a:tc>
                  <a:txBody>
                    <a:bodyPr/>
                    <a:lstStyle/>
                    <a:p>
                      <a:pPr marL="34290" indent="0" algn="ctr">
                        <a:buNone/>
                      </a:pPr>
                      <a:r>
                        <a:rPr lang="en-US" sz="2000">
                          <a:solidFill>
                            <a:srgbClr val="000000"/>
                          </a:solidFill>
                          <a:latin typeface="Times New Roman" panose="02020603050405020304" pitchFamily="18" charset="0"/>
                          <a:cs typeface="Times New Roman" panose="02020603050405020304" pitchFamily="18" charset="0"/>
                        </a:rPr>
                        <a:t>1</a:t>
                      </a:r>
                    </a:p>
                  </a:txBody>
                  <a:tcPr anchor="ctr"/>
                </a:tc>
                <a:tc>
                  <a:txBody>
                    <a:bodyPr/>
                    <a:lstStyle/>
                    <a:p>
                      <a:pPr marL="34290" indent="0" algn="ctr">
                        <a:buNone/>
                      </a:pPr>
                      <a:r>
                        <a:rPr lang="en-US" sz="2000">
                          <a:solidFill>
                            <a:srgbClr val="000000"/>
                          </a:solidFill>
                          <a:latin typeface="Times New Roman" panose="02020603050405020304" pitchFamily="18" charset="0"/>
                          <a:cs typeface="Times New Roman" panose="02020603050405020304" pitchFamily="18" charset="0"/>
                        </a:rPr>
                        <a:t>2</a:t>
                      </a:r>
                    </a:p>
                  </a:txBody>
                  <a:tcPr anchor="ctr"/>
                </a:tc>
                <a:tc>
                  <a:txBody>
                    <a:bodyPr/>
                    <a:lstStyle/>
                    <a:p>
                      <a:pPr marL="34290" indent="0" algn="ctr">
                        <a:buNone/>
                      </a:pPr>
                      <a:r>
                        <a:rPr lang="en-US" sz="2000">
                          <a:solidFill>
                            <a:srgbClr val="000000"/>
                          </a:solidFill>
                          <a:latin typeface="Times New Roman" panose="02020603050405020304" pitchFamily="18" charset="0"/>
                          <a:cs typeface="Times New Roman" panose="02020603050405020304" pitchFamily="18" charset="0"/>
                        </a:rPr>
                        <a:t>3</a:t>
                      </a:r>
                    </a:p>
                  </a:txBody>
                  <a:tcPr anchor="ctr"/>
                </a:tc>
                <a:tc>
                  <a:txBody>
                    <a:bodyPr/>
                    <a:lstStyle/>
                    <a:p>
                      <a:pPr marL="34290" indent="0" algn="ctr">
                        <a:buNone/>
                      </a:pPr>
                      <a:r>
                        <a:rPr lang="en-US" sz="2000">
                          <a:solidFill>
                            <a:srgbClr val="000000"/>
                          </a:solidFill>
                          <a:latin typeface="Times New Roman" panose="02020603050405020304" pitchFamily="18" charset="0"/>
                          <a:cs typeface="Times New Roman" panose="02020603050405020304" pitchFamily="18" charset="0"/>
                        </a:rPr>
                        <a:t>4</a:t>
                      </a:r>
                    </a:p>
                  </a:txBody>
                  <a:tcPr anchor="ctr"/>
                </a:tc>
                <a:tc>
                  <a:txBody>
                    <a:bodyPr/>
                    <a:lstStyle/>
                    <a:p>
                      <a:pPr marL="34290" indent="0" algn="ctr">
                        <a:buNone/>
                      </a:pPr>
                      <a:r>
                        <a:rPr lang="en-US" sz="2000">
                          <a:solidFill>
                            <a:srgbClr val="000000"/>
                          </a:solidFill>
                          <a:latin typeface="Times New Roman" panose="02020603050405020304" pitchFamily="18" charset="0"/>
                          <a:cs typeface="Times New Roman" panose="02020603050405020304" pitchFamily="18" charset="0"/>
                        </a:rPr>
                        <a:t>5</a:t>
                      </a:r>
                    </a:p>
                  </a:txBody>
                  <a:tcPr anchor="ctr"/>
                </a:tc>
                <a:tc>
                  <a:txBody>
                    <a:bodyPr/>
                    <a:lstStyle/>
                    <a:p>
                      <a:pPr marL="34290" indent="0" algn="ctr">
                        <a:buNone/>
                      </a:pPr>
                      <a:r>
                        <a:rPr lang="en-US" sz="2000">
                          <a:solidFill>
                            <a:srgbClr val="000000"/>
                          </a:solidFill>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2989566949"/>
                  </a:ext>
                </a:extLst>
              </a:tr>
              <a:tr h="202697">
                <a:tc>
                  <a:txBody>
                    <a:bodyPr/>
                    <a:lstStyle/>
                    <a:p>
                      <a:endParaRPr lang="en-US" sz="2000">
                        <a:latin typeface="Times New Roman" panose="02020603050405020304" pitchFamily="18" charset="0"/>
                        <a:cs typeface="Times New Roman" panose="02020603050405020304" pitchFamily="18" charset="0"/>
                      </a:endParaRPr>
                    </a:p>
                  </a:txBody>
                  <a:tcPr anchor="ctr"/>
                </a:tc>
                <a:tc>
                  <a:txBody>
                    <a:bodyPr/>
                    <a:lstStyle/>
                    <a:p>
                      <a:pPr marL="34290" indent="0">
                        <a:buNone/>
                      </a:pPr>
                      <a:endParaRPr lang="en-US" sz="2000">
                        <a:solidFill>
                          <a:srgbClr val="00000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30</a:t>
                      </a:r>
                      <a:endParaRPr lang="en-US" sz="200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25</a:t>
                      </a:r>
                      <a:endParaRPr lang="en-US" sz="200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40</a:t>
                      </a:r>
                      <a:endParaRPr lang="en-US" sz="200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200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200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50</a:t>
                      </a:r>
                    </a:p>
                  </a:txBody>
                  <a:tcPr anchor="ctr"/>
                </a:tc>
                <a:tc>
                  <a:txBody>
                    <a:bodyPr/>
                    <a:lstStyle/>
                    <a:p>
                      <a:pPr algn="ctr"/>
                      <a:r>
                        <a:rPr lang="en-US" sz="200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20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24668199"/>
                  </a:ext>
                </a:extLst>
              </a:tr>
              <a:tr h="202697">
                <a:tc>
                  <a:txBody>
                    <a:bodyPr/>
                    <a:lstStyle/>
                    <a:p>
                      <a:r>
                        <a:rPr lang="en-US" sz="2000">
                          <a:solidFill>
                            <a:srgbClr val="000000"/>
                          </a:solidFill>
                          <a:latin typeface="Times New Roman" panose="02020603050405020304" pitchFamily="18" charset="0"/>
                          <a:cs typeface="Times New Roman" panose="02020603050405020304" pitchFamily="18" charset="0"/>
                        </a:rPr>
                        <a:t>w=1</a:t>
                      </a:r>
                      <a:endParaRPr lang="en-US" sz="2000">
                        <a:latin typeface="Times New Roman" panose="02020603050405020304" pitchFamily="18" charset="0"/>
                        <a:cs typeface="Times New Roman" panose="02020603050405020304" pitchFamily="18" charset="0"/>
                      </a:endParaRPr>
                    </a:p>
                  </a:txBody>
                  <a:tcPr anchor="ctr"/>
                </a:tc>
                <a:tc>
                  <a:txBody>
                    <a:bodyPr/>
                    <a:lstStyle/>
                    <a:p>
                      <a:pPr marL="34290" indent="0">
                        <a:buNone/>
                      </a:pPr>
                      <a:r>
                        <a:rPr lang="en-US" sz="2000">
                          <a:solidFill>
                            <a:srgbClr val="000000"/>
                          </a:solidFill>
                          <a:latin typeface="Times New Roman" panose="02020603050405020304" pitchFamily="18" charset="0"/>
                          <a:cs typeface="Times New Roman" panose="02020603050405020304" pitchFamily="18" charset="0"/>
                        </a:rPr>
                        <a:t>i=0  Merge(a, 0, 1, 1, b)</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b="1">
                          <a:solidFill>
                            <a:srgbClr val="3A3A3A"/>
                          </a:solidFill>
                          <a:effectLst/>
                          <a:latin typeface="Times New Roman" panose="02020603050405020304" pitchFamily="18" charset="0"/>
                          <a:cs typeface="Times New Roman" panose="02020603050405020304" pitchFamily="18" charset="0"/>
                        </a:rPr>
                        <a:t>25</a:t>
                      </a:r>
                      <a:endParaRPr lang="en-US" sz="2000" b="1">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b="1">
                          <a:solidFill>
                            <a:srgbClr val="3A3A3A"/>
                          </a:solidFill>
                          <a:effectLst/>
                          <a:latin typeface="Times New Roman" panose="02020603050405020304" pitchFamily="18" charset="0"/>
                          <a:cs typeface="Times New Roman" panose="02020603050405020304" pitchFamily="18" charset="0"/>
                        </a:rPr>
                        <a:t>30</a:t>
                      </a:r>
                      <a:endParaRPr lang="en-US" sz="2000" b="1">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40</a:t>
                      </a:r>
                      <a:endParaRPr lang="en-US" sz="200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200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200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50</a:t>
                      </a:r>
                    </a:p>
                  </a:txBody>
                  <a:tcPr anchor="ctr"/>
                </a:tc>
                <a:tc>
                  <a:txBody>
                    <a:bodyPr/>
                    <a:lstStyle/>
                    <a:p>
                      <a:pPr algn="ctr"/>
                      <a:r>
                        <a:rPr lang="en-US" sz="200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20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14270363"/>
                  </a:ext>
                </a:extLst>
              </a:tr>
              <a:tr h="370840">
                <a:tc>
                  <a:txBody>
                    <a:bodyPr/>
                    <a:lstStyle/>
                    <a:p>
                      <a:endParaRPr lang="en-US" sz="200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sz="2000">
                          <a:solidFill>
                            <a:srgbClr val="000000"/>
                          </a:solidFill>
                          <a:latin typeface="Times New Roman" panose="02020603050405020304" pitchFamily="18" charset="0"/>
                          <a:cs typeface="Times New Roman" panose="02020603050405020304" pitchFamily="18" charset="0"/>
                        </a:rPr>
                        <a:t>i=2  Merge(a, 2, 3, 3, b)</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b="0">
                          <a:solidFill>
                            <a:srgbClr val="3A3A3A"/>
                          </a:solidFill>
                          <a:effectLst/>
                          <a:latin typeface="Times New Roman" panose="02020603050405020304" pitchFamily="18" charset="0"/>
                          <a:cs typeface="Times New Roman" panose="02020603050405020304" pitchFamily="18" charset="0"/>
                        </a:rPr>
                        <a:t>25</a:t>
                      </a:r>
                      <a:endParaRPr lang="en-US" sz="2000" b="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b="0">
                          <a:solidFill>
                            <a:srgbClr val="3A3A3A"/>
                          </a:solidFill>
                          <a:effectLst/>
                          <a:latin typeface="Times New Roman" panose="02020603050405020304" pitchFamily="18" charset="0"/>
                          <a:cs typeface="Times New Roman" panose="02020603050405020304" pitchFamily="18" charset="0"/>
                        </a:rPr>
                        <a:t>30</a:t>
                      </a:r>
                      <a:endParaRPr lang="en-US" sz="2000" b="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b="1">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2000" b="1">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b="1">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40</a:t>
                      </a:r>
                      <a:endParaRPr lang="en-US" sz="2000" b="1">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200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50</a:t>
                      </a:r>
                    </a:p>
                  </a:txBody>
                  <a:tcPr anchor="ctr"/>
                </a:tc>
                <a:tc>
                  <a:txBody>
                    <a:bodyPr/>
                    <a:lstStyle/>
                    <a:p>
                      <a:pPr algn="ctr"/>
                      <a:r>
                        <a:rPr lang="en-US" sz="200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20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61945478"/>
                  </a:ext>
                </a:extLst>
              </a:tr>
              <a:tr h="399432">
                <a:tc>
                  <a:txBody>
                    <a:bodyPr/>
                    <a:lstStyle/>
                    <a:p>
                      <a:endParaRPr lang="en-US" sz="2000">
                        <a:latin typeface="Times New Roman" panose="02020603050405020304" pitchFamily="18" charset="0"/>
                        <a:cs typeface="Times New Roman" panose="02020603050405020304" pitchFamily="18" charset="0"/>
                      </a:endParaRPr>
                    </a:p>
                  </a:txBody>
                  <a:tcPr anchor="ctr"/>
                </a:tc>
                <a:tc>
                  <a:txBody>
                    <a:bodyPr/>
                    <a:lstStyle/>
                    <a:p>
                      <a:pPr marL="34290" indent="0">
                        <a:buNone/>
                      </a:pPr>
                      <a:r>
                        <a:rPr lang="en-US" sz="2000">
                          <a:solidFill>
                            <a:srgbClr val="000000"/>
                          </a:solidFill>
                          <a:latin typeface="Times New Roman" panose="02020603050405020304" pitchFamily="18" charset="0"/>
                          <a:cs typeface="Times New Roman" panose="02020603050405020304" pitchFamily="18" charset="0"/>
                        </a:rPr>
                        <a:t>i=4  Merge(a, 4, 5, 5, b)</a:t>
                      </a:r>
                      <a:endParaRPr lang="en-US" sz="200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b="0">
                          <a:solidFill>
                            <a:srgbClr val="3A3A3A"/>
                          </a:solidFill>
                          <a:effectLst/>
                          <a:latin typeface="Times New Roman" panose="02020603050405020304" pitchFamily="18" charset="0"/>
                          <a:cs typeface="Times New Roman" panose="02020603050405020304" pitchFamily="18" charset="0"/>
                        </a:rPr>
                        <a:t>25</a:t>
                      </a:r>
                      <a:endParaRPr lang="en-US" sz="2000" b="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b="0">
                          <a:solidFill>
                            <a:srgbClr val="3A3A3A"/>
                          </a:solidFill>
                          <a:effectLst/>
                          <a:latin typeface="Times New Roman" panose="02020603050405020304" pitchFamily="18" charset="0"/>
                          <a:cs typeface="Times New Roman" panose="02020603050405020304" pitchFamily="18" charset="0"/>
                        </a:rPr>
                        <a:t>30</a:t>
                      </a:r>
                      <a:endParaRPr lang="en-US" sz="2000" b="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b="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2000" b="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b="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40</a:t>
                      </a:r>
                      <a:endParaRPr lang="en-US" sz="2000" b="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b="1">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2000" b="1">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b="1">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50</a:t>
                      </a:r>
                    </a:p>
                  </a:txBody>
                  <a:tcPr anchor="ctr"/>
                </a:tc>
                <a:tc>
                  <a:txBody>
                    <a:bodyPr/>
                    <a:lstStyle/>
                    <a:p>
                      <a:pPr algn="ctr"/>
                      <a:r>
                        <a:rPr lang="en-US" sz="200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20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78063248"/>
                  </a:ext>
                </a:extLst>
              </a:tr>
              <a:tr h="370840">
                <a:tc>
                  <a:txBody>
                    <a:bodyPr/>
                    <a:lstStyle/>
                    <a:p>
                      <a:endParaRPr lang="en-US" sz="200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sz="2000">
                          <a:solidFill>
                            <a:srgbClr val="000000"/>
                          </a:solidFill>
                          <a:latin typeface="Times New Roman" panose="02020603050405020304" pitchFamily="18" charset="0"/>
                          <a:cs typeface="Times New Roman" panose="02020603050405020304" pitchFamily="18" charset="0"/>
                        </a:rPr>
                        <a:t>i=6  Merge(a, 6, </a:t>
                      </a:r>
                      <a:r>
                        <a:rPr lang="en-US" sz="2000">
                          <a:solidFill>
                            <a:srgbClr val="FF0000"/>
                          </a:solidFill>
                          <a:latin typeface="Times New Roman" panose="02020603050405020304" pitchFamily="18" charset="0"/>
                          <a:cs typeface="Times New Roman" panose="02020603050405020304" pitchFamily="18" charset="0"/>
                        </a:rPr>
                        <a:t>7</a:t>
                      </a:r>
                      <a:r>
                        <a:rPr lang="en-US" sz="2000">
                          <a:solidFill>
                            <a:srgbClr val="000000"/>
                          </a:solidFill>
                          <a:latin typeface="Times New Roman" panose="02020603050405020304" pitchFamily="18" charset="0"/>
                          <a:cs typeface="Times New Roman" panose="02020603050405020304" pitchFamily="18" charset="0"/>
                        </a:rPr>
                        <a:t>,</a:t>
                      </a:r>
                      <a:r>
                        <a:rPr lang="en-US" sz="2000">
                          <a:solidFill>
                            <a:srgbClr val="FF0000"/>
                          </a:solidFill>
                          <a:latin typeface="Times New Roman" panose="02020603050405020304" pitchFamily="18" charset="0"/>
                          <a:cs typeface="Times New Roman" panose="02020603050405020304" pitchFamily="18" charset="0"/>
                        </a:rPr>
                        <a:t> 6</a:t>
                      </a:r>
                      <a:r>
                        <a:rPr lang="en-US" sz="2000">
                          <a:solidFill>
                            <a:srgbClr val="000000"/>
                          </a:solidFill>
                          <a:latin typeface="Times New Roman" panose="02020603050405020304" pitchFamily="18" charset="0"/>
                          <a:cs typeface="Times New Roman" panose="02020603050405020304" pitchFamily="18" charset="0"/>
                        </a:rPr>
                        <a:t>, b)</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b="0">
                          <a:solidFill>
                            <a:srgbClr val="3A3A3A"/>
                          </a:solidFill>
                          <a:effectLst/>
                          <a:latin typeface="Times New Roman" panose="02020603050405020304" pitchFamily="18" charset="0"/>
                          <a:cs typeface="Times New Roman" panose="02020603050405020304" pitchFamily="18" charset="0"/>
                        </a:rPr>
                        <a:t>25</a:t>
                      </a:r>
                      <a:endParaRPr lang="en-US" sz="2000" b="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b="0">
                          <a:solidFill>
                            <a:srgbClr val="3A3A3A"/>
                          </a:solidFill>
                          <a:effectLst/>
                          <a:latin typeface="Times New Roman" panose="02020603050405020304" pitchFamily="18" charset="0"/>
                          <a:cs typeface="Times New Roman" panose="02020603050405020304" pitchFamily="18" charset="0"/>
                        </a:rPr>
                        <a:t>30</a:t>
                      </a:r>
                      <a:endParaRPr lang="en-US" sz="2000" b="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b="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US" sz="2000" b="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b="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40</a:t>
                      </a:r>
                      <a:endParaRPr lang="en-US" sz="2000" b="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b="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2000" b="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b="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50</a:t>
                      </a:r>
                    </a:p>
                  </a:txBody>
                  <a:tcPr anchor="ctr"/>
                </a:tc>
                <a:tc>
                  <a:txBody>
                    <a:bodyPr/>
                    <a:lstStyle/>
                    <a:p>
                      <a:pPr algn="ctr"/>
                      <a:r>
                        <a:rPr lang="en-US" sz="2000" b="1">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2000" b="1">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97684090"/>
                  </a:ext>
                </a:extLst>
              </a:tr>
              <a:tr h="370840">
                <a:tc>
                  <a:txBody>
                    <a:bodyPr/>
                    <a:lstStyle/>
                    <a:p>
                      <a:r>
                        <a:rPr lang="en-US" sz="2000">
                          <a:solidFill>
                            <a:srgbClr val="000000"/>
                          </a:solidFill>
                          <a:latin typeface="Times New Roman" panose="02020603050405020304" pitchFamily="18" charset="0"/>
                          <a:cs typeface="Times New Roman" panose="02020603050405020304" pitchFamily="18" charset="0"/>
                        </a:rPr>
                        <a:t>w=2</a:t>
                      </a:r>
                      <a:endParaRPr lang="en-US" sz="200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sz="2000">
                          <a:solidFill>
                            <a:srgbClr val="000000"/>
                          </a:solidFill>
                          <a:latin typeface="Times New Roman" panose="02020603050405020304" pitchFamily="18" charset="0"/>
                          <a:cs typeface="Times New Roman" panose="02020603050405020304" pitchFamily="18" charset="0"/>
                        </a:rPr>
                        <a:t>i=0  Merge(a, 0, 2, 3, b)</a:t>
                      </a:r>
                    </a:p>
                  </a:txBody>
                  <a:tcPr anchor="ctr"/>
                </a:tc>
                <a:tc>
                  <a:txBody>
                    <a:bodyPr/>
                    <a:lstStyle/>
                    <a:p>
                      <a:pPr algn="ctr"/>
                      <a:r>
                        <a:rPr lang="en-US" sz="2000" b="1">
                          <a:latin typeface="Times New Roman" panose="02020603050405020304" pitchFamily="18" charset="0"/>
                          <a:cs typeface="Times New Roman" panose="02020603050405020304" pitchFamily="18" charset="0"/>
                        </a:rPr>
                        <a:t>10</a:t>
                      </a:r>
                    </a:p>
                  </a:txBody>
                  <a:tcPr anchor="ctr"/>
                </a:tc>
                <a:tc>
                  <a:txBody>
                    <a:bodyPr/>
                    <a:lstStyle/>
                    <a:p>
                      <a:pPr algn="ctr"/>
                      <a:r>
                        <a:rPr lang="en-US" sz="2000" b="1">
                          <a:latin typeface="Times New Roman" panose="02020603050405020304" pitchFamily="18" charset="0"/>
                          <a:cs typeface="Times New Roman" panose="02020603050405020304" pitchFamily="18" charset="0"/>
                        </a:rPr>
                        <a:t>25</a:t>
                      </a:r>
                    </a:p>
                  </a:txBody>
                  <a:tcPr anchor="ctr"/>
                </a:tc>
                <a:tc>
                  <a:txBody>
                    <a:bodyPr/>
                    <a:lstStyle/>
                    <a:p>
                      <a:pPr algn="ctr"/>
                      <a:r>
                        <a:rPr lang="en-US" sz="2000" b="1">
                          <a:latin typeface="Times New Roman" panose="02020603050405020304" pitchFamily="18" charset="0"/>
                          <a:cs typeface="Times New Roman" panose="02020603050405020304" pitchFamily="18" charset="0"/>
                        </a:rPr>
                        <a:t>30</a:t>
                      </a:r>
                    </a:p>
                  </a:txBody>
                  <a:tcPr anchor="ctr"/>
                </a:tc>
                <a:tc>
                  <a:txBody>
                    <a:bodyPr/>
                    <a:lstStyle/>
                    <a:p>
                      <a:pPr algn="ctr"/>
                      <a:r>
                        <a:rPr lang="en-US" sz="2000" b="1">
                          <a:latin typeface="Times New Roman" panose="02020603050405020304" pitchFamily="18" charset="0"/>
                          <a:cs typeface="Times New Roman" panose="02020603050405020304" pitchFamily="18" charset="0"/>
                        </a:rPr>
                        <a:t>40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b="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2000" b="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b="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50</a:t>
                      </a:r>
                    </a:p>
                  </a:txBody>
                  <a:tcPr anchor="ctr"/>
                </a:tc>
                <a:tc>
                  <a:txBody>
                    <a:bodyPr/>
                    <a:lstStyle/>
                    <a:p>
                      <a:pPr algn="ctr"/>
                      <a:r>
                        <a:rPr lang="en-US" sz="2000" b="0">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US" sz="2000" b="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95563576"/>
                  </a:ext>
                </a:extLst>
              </a:tr>
              <a:tr h="370840">
                <a:tc>
                  <a:txBody>
                    <a:bodyPr/>
                    <a:lstStyle/>
                    <a:p>
                      <a:endParaRPr lang="en-US" sz="200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sz="2000">
                          <a:solidFill>
                            <a:srgbClr val="000000"/>
                          </a:solidFill>
                          <a:latin typeface="Times New Roman" panose="02020603050405020304" pitchFamily="18" charset="0"/>
                          <a:cs typeface="Times New Roman" panose="02020603050405020304" pitchFamily="18" charset="0"/>
                        </a:rPr>
                        <a:t>i=4  Merge(a, 4, 6, </a:t>
                      </a:r>
                      <a:r>
                        <a:rPr lang="en-US" sz="2000">
                          <a:solidFill>
                            <a:srgbClr val="FF0000"/>
                          </a:solidFill>
                          <a:latin typeface="Times New Roman" panose="02020603050405020304" pitchFamily="18" charset="0"/>
                          <a:cs typeface="Times New Roman" panose="02020603050405020304" pitchFamily="18" charset="0"/>
                        </a:rPr>
                        <a:t>6</a:t>
                      </a:r>
                      <a:r>
                        <a:rPr lang="en-US" sz="2000">
                          <a:solidFill>
                            <a:srgbClr val="000000"/>
                          </a:solidFill>
                          <a:latin typeface="Times New Roman" panose="02020603050405020304" pitchFamily="18" charset="0"/>
                          <a:cs typeface="Times New Roman" panose="02020603050405020304" pitchFamily="18" charset="0"/>
                        </a:rPr>
                        <a:t>, b)</a:t>
                      </a:r>
                    </a:p>
                  </a:txBody>
                  <a:tcPr anchor="ctr"/>
                </a:tc>
                <a:tc>
                  <a:txBody>
                    <a:bodyPr/>
                    <a:lstStyle/>
                    <a:p>
                      <a:pPr algn="ctr"/>
                      <a:r>
                        <a:rPr lang="en-US" sz="2000" b="0">
                          <a:latin typeface="Times New Roman" panose="02020603050405020304" pitchFamily="18" charset="0"/>
                          <a:cs typeface="Times New Roman" panose="02020603050405020304" pitchFamily="18" charset="0"/>
                        </a:rPr>
                        <a:t>10</a:t>
                      </a:r>
                    </a:p>
                  </a:txBody>
                  <a:tcPr anchor="ctr"/>
                </a:tc>
                <a:tc>
                  <a:txBody>
                    <a:bodyPr/>
                    <a:lstStyle/>
                    <a:p>
                      <a:pPr algn="ctr"/>
                      <a:r>
                        <a:rPr lang="en-US" sz="2000" b="0">
                          <a:latin typeface="Times New Roman" panose="02020603050405020304" pitchFamily="18" charset="0"/>
                          <a:cs typeface="Times New Roman" panose="02020603050405020304" pitchFamily="18" charset="0"/>
                        </a:rPr>
                        <a:t>25</a:t>
                      </a:r>
                    </a:p>
                  </a:txBody>
                  <a:tcPr anchor="ctr"/>
                </a:tc>
                <a:tc>
                  <a:txBody>
                    <a:bodyPr/>
                    <a:lstStyle/>
                    <a:p>
                      <a:pPr algn="ctr"/>
                      <a:r>
                        <a:rPr lang="en-US" sz="2000" b="0">
                          <a:latin typeface="Times New Roman" panose="02020603050405020304" pitchFamily="18" charset="0"/>
                          <a:cs typeface="Times New Roman" panose="02020603050405020304" pitchFamily="18" charset="0"/>
                        </a:rPr>
                        <a:t>30</a:t>
                      </a:r>
                    </a:p>
                  </a:txBody>
                  <a:tcPr anchor="ctr"/>
                </a:tc>
                <a:tc>
                  <a:txBody>
                    <a:bodyPr/>
                    <a:lstStyle/>
                    <a:p>
                      <a:pPr algn="ctr"/>
                      <a:r>
                        <a:rPr lang="en-US" sz="2000" b="0">
                          <a:latin typeface="Times New Roman" panose="02020603050405020304" pitchFamily="18" charset="0"/>
                          <a:cs typeface="Times New Roman" panose="02020603050405020304" pitchFamily="18" charset="0"/>
                        </a:rPr>
                        <a:t>40</a:t>
                      </a: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b="1">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2000" b="1">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b="1">
                          <a:solidFill>
                            <a:srgbClr val="3A3A3A"/>
                          </a:solidFill>
                          <a:effectLst/>
                          <a:latin typeface="Times New Roman" panose="02020603050405020304" pitchFamily="18" charset="0"/>
                          <a:ea typeface="Times New Roman" panose="02020603050405020304" pitchFamily="18" charset="0"/>
                          <a:cs typeface="Times New Roman" panose="02020603050405020304" pitchFamily="18" charset="0"/>
                        </a:rPr>
                        <a:t>20</a:t>
                      </a:r>
                    </a:p>
                  </a:txBody>
                  <a:tcPr anchor="ctr"/>
                </a:tc>
                <a:tc>
                  <a:txBody>
                    <a:bodyPr/>
                    <a:lstStyle/>
                    <a:p>
                      <a:pPr algn="ctr"/>
                      <a:r>
                        <a:rPr lang="en-US" sz="2000" b="1">
                          <a:solidFill>
                            <a:srgbClr val="3A3A3A"/>
                          </a:solidFill>
                          <a:effectLst/>
                          <a:latin typeface="Times New Roman" panose="02020603050405020304" pitchFamily="18" charset="0"/>
                          <a:cs typeface="Times New Roman" panose="02020603050405020304" pitchFamily="18" charset="0"/>
                        </a:rPr>
                        <a:t>50</a:t>
                      </a:r>
                      <a:endParaRPr lang="en-US" sz="2000" b="1">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65899320"/>
                  </a:ext>
                </a:extLst>
              </a:tr>
              <a:tr h="370840">
                <a:tc>
                  <a:txBody>
                    <a:bodyPr/>
                    <a:lstStyle/>
                    <a:p>
                      <a:r>
                        <a:rPr lang="en-US" sz="2000">
                          <a:solidFill>
                            <a:srgbClr val="000000"/>
                          </a:solidFill>
                          <a:latin typeface="Times New Roman" panose="02020603050405020304" pitchFamily="18" charset="0"/>
                          <a:cs typeface="Times New Roman" panose="02020603050405020304" pitchFamily="18" charset="0"/>
                        </a:rPr>
                        <a:t>w=4</a:t>
                      </a:r>
                      <a:endParaRPr lang="en-US" sz="200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en-US" sz="2000">
                          <a:solidFill>
                            <a:srgbClr val="000000"/>
                          </a:solidFill>
                          <a:latin typeface="Times New Roman" panose="02020603050405020304" pitchFamily="18" charset="0"/>
                          <a:cs typeface="Times New Roman" panose="02020603050405020304" pitchFamily="18" charset="0"/>
                        </a:rPr>
                        <a:t>i=0  Merge(a, 0, 4, 6, b)</a:t>
                      </a:r>
                    </a:p>
                  </a:txBody>
                  <a:tcPr anchor="ctr"/>
                </a:tc>
                <a:tc>
                  <a:txBody>
                    <a:bodyPr/>
                    <a:lstStyle/>
                    <a:p>
                      <a:pPr algn="ctr"/>
                      <a:r>
                        <a:rPr lang="en-US" sz="2000">
                          <a:latin typeface="Times New Roman" panose="02020603050405020304" pitchFamily="18" charset="0"/>
                          <a:cs typeface="Times New Roman" panose="02020603050405020304" pitchFamily="18" charset="0"/>
                        </a:rPr>
                        <a:t>10</a:t>
                      </a:r>
                    </a:p>
                  </a:txBody>
                  <a:tcPr anchor="ctr"/>
                </a:tc>
                <a:tc>
                  <a:txBody>
                    <a:bodyPr/>
                    <a:lstStyle/>
                    <a:p>
                      <a:pPr algn="ctr"/>
                      <a:r>
                        <a:rPr lang="en-US" sz="2000">
                          <a:latin typeface="Times New Roman" panose="02020603050405020304" pitchFamily="18" charset="0"/>
                          <a:cs typeface="Times New Roman" panose="02020603050405020304" pitchFamily="18" charset="0"/>
                        </a:rPr>
                        <a:t>15</a:t>
                      </a:r>
                    </a:p>
                  </a:txBody>
                  <a:tcPr anchor="ctr"/>
                </a:tc>
                <a:tc>
                  <a:txBody>
                    <a:bodyPr/>
                    <a:lstStyle/>
                    <a:p>
                      <a:pPr algn="ctr"/>
                      <a:r>
                        <a:rPr lang="en-US" sz="2000">
                          <a:latin typeface="Times New Roman" panose="02020603050405020304" pitchFamily="18" charset="0"/>
                          <a:cs typeface="Times New Roman" panose="02020603050405020304" pitchFamily="18" charset="0"/>
                        </a:rPr>
                        <a:t>20</a:t>
                      </a:r>
                    </a:p>
                  </a:txBody>
                  <a:tcPr anchor="ctr"/>
                </a:tc>
                <a:tc>
                  <a:txBody>
                    <a:bodyPr/>
                    <a:lstStyle/>
                    <a:p>
                      <a:pPr algn="ctr"/>
                      <a:r>
                        <a:rPr lang="en-US" sz="2000">
                          <a:latin typeface="Times New Roman" panose="02020603050405020304" pitchFamily="18" charset="0"/>
                          <a:cs typeface="Times New Roman" panose="02020603050405020304" pitchFamily="18" charset="0"/>
                        </a:rPr>
                        <a:t>25</a:t>
                      </a:r>
                    </a:p>
                  </a:txBody>
                  <a:tcPr anchor="ctr"/>
                </a:tc>
                <a:tc>
                  <a:txBody>
                    <a:bodyPr/>
                    <a:lstStyle/>
                    <a:p>
                      <a:pPr algn="ctr"/>
                      <a:r>
                        <a:rPr lang="en-US" sz="2000">
                          <a:latin typeface="Times New Roman" panose="02020603050405020304" pitchFamily="18" charset="0"/>
                          <a:cs typeface="Times New Roman" panose="02020603050405020304" pitchFamily="18" charset="0"/>
                        </a:rPr>
                        <a:t>30</a:t>
                      </a:r>
                    </a:p>
                  </a:txBody>
                  <a:tcPr anchor="ctr"/>
                </a:tc>
                <a:tc>
                  <a:txBody>
                    <a:bodyPr/>
                    <a:lstStyle/>
                    <a:p>
                      <a:pPr algn="ctr"/>
                      <a:r>
                        <a:rPr lang="en-US" sz="2000">
                          <a:latin typeface="Times New Roman" panose="02020603050405020304" pitchFamily="18" charset="0"/>
                          <a:cs typeface="Times New Roman" panose="02020603050405020304" pitchFamily="18" charset="0"/>
                        </a:rPr>
                        <a:t>40</a:t>
                      </a:r>
                    </a:p>
                  </a:txBody>
                  <a:tcPr anchor="ctr"/>
                </a:tc>
                <a:tc>
                  <a:txBody>
                    <a:bodyPr/>
                    <a:lstStyle/>
                    <a:p>
                      <a:pPr algn="ctr"/>
                      <a:r>
                        <a:rPr lang="en-US" sz="2000">
                          <a:latin typeface="Times New Roman" panose="02020603050405020304" pitchFamily="18" charset="0"/>
                          <a:cs typeface="Times New Roman" panose="02020603050405020304" pitchFamily="18" charset="0"/>
                        </a:rPr>
                        <a:t>50</a:t>
                      </a:r>
                    </a:p>
                  </a:txBody>
                  <a:tcPr anchor="ctr"/>
                </a:tc>
                <a:extLst>
                  <a:ext uri="{0D108BD9-81ED-4DB2-BD59-A6C34878D82A}">
                    <a16:rowId xmlns:a16="http://schemas.microsoft.com/office/drawing/2014/main" val="146136159"/>
                  </a:ext>
                </a:extLst>
              </a:tr>
            </a:tbl>
          </a:graphicData>
        </a:graphic>
      </p:graphicFrame>
    </p:spTree>
    <p:extLst>
      <p:ext uri="{BB962C8B-B14F-4D97-AF65-F5344CB8AC3E}">
        <p14:creationId xmlns:p14="http://schemas.microsoft.com/office/powerpoint/2010/main" val="307542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3" name="Content Placeholder 2"/>
          <p:cNvSpPr>
            <a:spLocks noGrp="1"/>
          </p:cNvSpPr>
          <p:nvPr>
            <p:ph idx="1"/>
          </p:nvPr>
        </p:nvSpPr>
        <p:spPr/>
        <p:txBody>
          <a:bodyPr/>
          <a:lstStyle/>
          <a:p>
            <a:r>
              <a:rPr lang="en-US" dirty="0" err="1"/>
              <a:t>Được</a:t>
            </a:r>
            <a:r>
              <a:rPr lang="en-US" dirty="0"/>
              <a:t> </a:t>
            </a:r>
            <a:r>
              <a:rPr lang="en-US" dirty="0" err="1"/>
              <a:t>phát</a:t>
            </a:r>
            <a:r>
              <a:rPr lang="en-US" dirty="0"/>
              <a:t> </a:t>
            </a:r>
            <a:r>
              <a:rPr lang="en-US" dirty="0" err="1"/>
              <a:t>triển</a:t>
            </a:r>
            <a:r>
              <a:rPr lang="en-US" dirty="0"/>
              <a:t> </a:t>
            </a:r>
            <a:r>
              <a:rPr lang="en-US" dirty="0" err="1"/>
              <a:t>bởi</a:t>
            </a:r>
            <a:r>
              <a:rPr lang="en-US" dirty="0"/>
              <a:t> Tony Hoare </a:t>
            </a:r>
            <a:r>
              <a:rPr lang="en-US" dirty="0" err="1"/>
              <a:t>vào</a:t>
            </a:r>
            <a:r>
              <a:rPr lang="en-US" dirty="0"/>
              <a:t> </a:t>
            </a:r>
            <a:r>
              <a:rPr lang="en-US" dirty="0" err="1"/>
              <a:t>năm</a:t>
            </a:r>
            <a:r>
              <a:rPr lang="en-US" dirty="0"/>
              <a:t> 1959</a:t>
            </a:r>
          </a:p>
          <a:p>
            <a:r>
              <a:rPr lang="en-US" dirty="0" err="1"/>
              <a:t>Thuật</a:t>
            </a:r>
            <a:r>
              <a:rPr lang="en-US" dirty="0"/>
              <a:t> </a:t>
            </a:r>
            <a:r>
              <a:rPr lang="en-US" dirty="0" err="1"/>
              <a:t>toán</a:t>
            </a:r>
            <a:r>
              <a:rPr lang="en-US" dirty="0"/>
              <a:t> Quicksort </a:t>
            </a:r>
            <a:r>
              <a:rPr lang="en-US" dirty="0" err="1"/>
              <a:t>dựa</a:t>
            </a:r>
            <a:r>
              <a:rPr lang="en-US" dirty="0"/>
              <a:t> </a:t>
            </a:r>
            <a:r>
              <a:rPr lang="en-US" dirty="0" err="1"/>
              <a:t>trên</a:t>
            </a:r>
            <a:r>
              <a:rPr lang="en-US" dirty="0"/>
              <a:t> </a:t>
            </a:r>
            <a:r>
              <a:rPr lang="en-US" dirty="0" err="1"/>
              <a:t>chiến</a:t>
            </a:r>
            <a:r>
              <a:rPr lang="en-US" dirty="0"/>
              <a:t> </a:t>
            </a:r>
            <a:r>
              <a:rPr lang="en-US" dirty="0" err="1"/>
              <a:t>lược</a:t>
            </a:r>
            <a:r>
              <a:rPr lang="en-US" dirty="0"/>
              <a:t> chia </a:t>
            </a:r>
            <a:r>
              <a:rPr lang="en-US" dirty="0" err="1"/>
              <a:t>để</a:t>
            </a:r>
            <a:r>
              <a:rPr lang="en-US" dirty="0"/>
              <a:t> </a:t>
            </a:r>
            <a:r>
              <a:rPr lang="en-US" dirty="0" err="1"/>
              <a:t>trị</a:t>
            </a:r>
            <a:r>
              <a:rPr lang="en-US" dirty="0"/>
              <a:t> (</a:t>
            </a:r>
            <a:r>
              <a:rPr lang="en-US" i="1" dirty="0"/>
              <a:t>divide-and-conquer)</a:t>
            </a:r>
            <a:r>
              <a:rPr lang="en-US" dirty="0"/>
              <a:t>. </a:t>
            </a:r>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3</a:t>
            </a:fld>
            <a:endParaRPr lang="en-US" dirty="0"/>
          </a:p>
        </p:txBody>
      </p:sp>
    </p:spTree>
    <p:extLst>
      <p:ext uri="{BB962C8B-B14F-4D97-AF65-F5344CB8AC3E}">
        <p14:creationId xmlns:p14="http://schemas.microsoft.com/office/powerpoint/2010/main" val="404428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8972-CC41-46E7-8322-06E57D379065}"/>
              </a:ext>
            </a:extLst>
          </p:cNvPr>
          <p:cNvSpPr>
            <a:spLocks noGrp="1"/>
          </p:cNvSpPr>
          <p:nvPr>
            <p:ph type="title"/>
          </p:nvPr>
        </p:nvSpPr>
        <p:spPr/>
        <p:txBody>
          <a:bodyPr/>
          <a:lstStyle/>
          <a:p>
            <a:r>
              <a:rPr lang="en-US" dirty="0"/>
              <a:t>Merge Sort: </a:t>
            </a:r>
            <a:r>
              <a:rPr lang="en-US" dirty="0" err="1"/>
              <a:t>Phân</a:t>
            </a:r>
            <a:r>
              <a:rPr lang="en-US" dirty="0"/>
              <a:t> </a:t>
            </a:r>
            <a:r>
              <a:rPr lang="en-US" dirty="0" err="1"/>
              <a:t>tích</a:t>
            </a:r>
            <a:r>
              <a:rPr lang="en-US" dirty="0"/>
              <a:t> </a:t>
            </a:r>
            <a:r>
              <a:rPr lang="en-US" dirty="0" err="1"/>
              <a:t>độ</a:t>
            </a:r>
            <a:r>
              <a:rPr lang="en-US" dirty="0"/>
              <a:t> </a:t>
            </a:r>
            <a:r>
              <a:rPr lang="en-US" dirty="0" err="1"/>
              <a:t>phức</a:t>
            </a:r>
            <a:r>
              <a:rPr lang="en-US" dirty="0"/>
              <a:t> </a:t>
            </a:r>
            <a:r>
              <a:rPr lang="en-US" dirty="0" err="1"/>
              <a:t>tạp</a:t>
            </a:r>
            <a:endParaRPr lang="en-US" dirty="0"/>
          </a:p>
        </p:txBody>
      </p:sp>
      <p:sp>
        <p:nvSpPr>
          <p:cNvPr id="3" name="Content Placeholder 2">
            <a:extLst>
              <a:ext uri="{FF2B5EF4-FFF2-40B4-BE49-F238E27FC236}">
                <a16:creationId xmlns:a16="http://schemas.microsoft.com/office/drawing/2014/main" id="{B4EA89D3-C470-4AFC-B66B-F744133D8501}"/>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CBDFE13-CC3A-40A7-99F5-496E066D57DF}"/>
              </a:ext>
            </a:extLst>
          </p:cNvPr>
          <p:cNvSpPr>
            <a:spLocks noGrp="1"/>
          </p:cNvSpPr>
          <p:nvPr>
            <p:ph type="ftr" sz="quarter" idx="11"/>
          </p:nvPr>
        </p:nvSpPr>
        <p:spPr/>
        <p:txBody>
          <a:bodyPr/>
          <a:lstStyle/>
          <a:p>
            <a:pPr>
              <a:defRPr/>
            </a:pPr>
            <a:r>
              <a:rPr lang="en-US"/>
              <a:t>DSA</a:t>
            </a:r>
            <a:endParaRPr lang="en-US" dirty="0"/>
          </a:p>
        </p:txBody>
      </p:sp>
      <p:sp>
        <p:nvSpPr>
          <p:cNvPr id="5" name="Slide Number Placeholder 4">
            <a:extLst>
              <a:ext uri="{FF2B5EF4-FFF2-40B4-BE49-F238E27FC236}">
                <a16:creationId xmlns:a16="http://schemas.microsoft.com/office/drawing/2014/main" id="{DED199F8-28CE-4B20-90D5-06CFA303CC8F}"/>
              </a:ext>
            </a:extLst>
          </p:cNvPr>
          <p:cNvSpPr>
            <a:spLocks noGrp="1"/>
          </p:cNvSpPr>
          <p:nvPr>
            <p:ph type="sldNum" sz="quarter" idx="12"/>
          </p:nvPr>
        </p:nvSpPr>
        <p:spPr/>
        <p:txBody>
          <a:bodyPr/>
          <a:lstStyle/>
          <a:p>
            <a:pPr>
              <a:defRPr/>
            </a:pPr>
            <a:fld id="{9341A368-4C28-4393-9F29-3C50F2E74AB6}" type="slidenum">
              <a:rPr lang="en-US" smtClean="0"/>
              <a:pPr>
                <a:defRPr/>
              </a:pPr>
              <a:t>30</a:t>
            </a:fld>
            <a:endParaRPr lang="en-US" dirty="0"/>
          </a:p>
        </p:txBody>
      </p:sp>
      <p:pic>
        <p:nvPicPr>
          <p:cNvPr id="6" name="Picture 5">
            <a:extLst>
              <a:ext uri="{FF2B5EF4-FFF2-40B4-BE49-F238E27FC236}">
                <a16:creationId xmlns:a16="http://schemas.microsoft.com/office/drawing/2014/main" id="{35BAA530-B5B9-48D6-9A5B-C96F6B17DF68}"/>
              </a:ext>
            </a:extLst>
          </p:cNvPr>
          <p:cNvPicPr>
            <a:picLocks noChangeAspect="1"/>
          </p:cNvPicPr>
          <p:nvPr/>
        </p:nvPicPr>
        <p:blipFill>
          <a:blip r:embed="rId2"/>
          <a:stretch>
            <a:fillRect/>
          </a:stretch>
        </p:blipFill>
        <p:spPr>
          <a:xfrm>
            <a:off x="228600" y="914400"/>
            <a:ext cx="8534400" cy="4634508"/>
          </a:xfrm>
          <a:prstGeom prst="rect">
            <a:avLst/>
          </a:prstGeom>
        </p:spPr>
      </p:pic>
    </p:spTree>
    <p:extLst>
      <p:ext uri="{BB962C8B-B14F-4D97-AF65-F5344CB8AC3E}">
        <p14:creationId xmlns:p14="http://schemas.microsoft.com/office/powerpoint/2010/main" val="5899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11BE-5250-4E38-889A-E1BEC1E56471}"/>
              </a:ext>
            </a:extLst>
          </p:cNvPr>
          <p:cNvSpPr>
            <a:spLocks noGrp="1"/>
          </p:cNvSpPr>
          <p:nvPr>
            <p:ph type="title"/>
          </p:nvPr>
        </p:nvSpPr>
        <p:spPr/>
        <p:txBody>
          <a:bodyPr/>
          <a:lstStyle/>
          <a:p>
            <a:r>
              <a:rPr lang="en-US" dirty="0"/>
              <a:t>Merge Sort: </a:t>
            </a:r>
            <a:r>
              <a:rPr lang="en-US" dirty="0" err="1"/>
              <a:t>Phân</a:t>
            </a:r>
            <a:r>
              <a:rPr lang="en-US" dirty="0"/>
              <a:t> </a:t>
            </a:r>
            <a:r>
              <a:rPr lang="en-US" dirty="0" err="1"/>
              <a:t>tích</a:t>
            </a:r>
            <a:r>
              <a:rPr lang="en-US" dirty="0"/>
              <a:t> </a:t>
            </a:r>
            <a:r>
              <a:rPr lang="en-US" dirty="0" err="1"/>
              <a:t>độ</a:t>
            </a:r>
            <a:r>
              <a:rPr lang="en-US" dirty="0"/>
              <a:t> </a:t>
            </a:r>
            <a:r>
              <a:rPr lang="en-US" dirty="0" err="1"/>
              <a:t>phức</a:t>
            </a:r>
            <a:r>
              <a:rPr lang="en-US" dirty="0"/>
              <a:t> </a:t>
            </a:r>
            <a:r>
              <a:rPr lang="en-US" dirty="0" err="1"/>
              <a:t>tạp</a:t>
            </a:r>
            <a:endParaRPr lang="en-US" dirty="0"/>
          </a:p>
        </p:txBody>
      </p:sp>
      <p:sp>
        <p:nvSpPr>
          <p:cNvPr id="3" name="Content Placeholder 2">
            <a:extLst>
              <a:ext uri="{FF2B5EF4-FFF2-40B4-BE49-F238E27FC236}">
                <a16:creationId xmlns:a16="http://schemas.microsoft.com/office/drawing/2014/main" id="{29A48D44-907D-4B21-8EF5-25E17800087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BF8C964-1883-46F9-B508-DD3038694A2B}"/>
              </a:ext>
            </a:extLst>
          </p:cNvPr>
          <p:cNvSpPr>
            <a:spLocks noGrp="1"/>
          </p:cNvSpPr>
          <p:nvPr>
            <p:ph type="ftr" sz="quarter" idx="11"/>
          </p:nvPr>
        </p:nvSpPr>
        <p:spPr/>
        <p:txBody>
          <a:bodyPr/>
          <a:lstStyle/>
          <a:p>
            <a:pPr>
              <a:defRPr/>
            </a:pPr>
            <a:r>
              <a:rPr lang="en-US"/>
              <a:t>DSA</a:t>
            </a:r>
            <a:endParaRPr lang="en-US" dirty="0"/>
          </a:p>
        </p:txBody>
      </p:sp>
      <p:sp>
        <p:nvSpPr>
          <p:cNvPr id="5" name="Slide Number Placeholder 4">
            <a:extLst>
              <a:ext uri="{FF2B5EF4-FFF2-40B4-BE49-F238E27FC236}">
                <a16:creationId xmlns:a16="http://schemas.microsoft.com/office/drawing/2014/main" id="{3AA73327-3DF1-48CE-9A34-21C7B8599B58}"/>
              </a:ext>
            </a:extLst>
          </p:cNvPr>
          <p:cNvSpPr>
            <a:spLocks noGrp="1"/>
          </p:cNvSpPr>
          <p:nvPr>
            <p:ph type="sldNum" sz="quarter" idx="12"/>
          </p:nvPr>
        </p:nvSpPr>
        <p:spPr/>
        <p:txBody>
          <a:bodyPr/>
          <a:lstStyle/>
          <a:p>
            <a:pPr>
              <a:defRPr/>
            </a:pPr>
            <a:fld id="{9341A368-4C28-4393-9F29-3C50F2E74AB6}" type="slidenum">
              <a:rPr lang="en-US" smtClean="0"/>
              <a:pPr>
                <a:defRPr/>
              </a:pPr>
              <a:t>31</a:t>
            </a:fld>
            <a:endParaRPr lang="en-US" dirty="0"/>
          </a:p>
        </p:txBody>
      </p:sp>
      <p:pic>
        <p:nvPicPr>
          <p:cNvPr id="7" name="Picture 6">
            <a:extLst>
              <a:ext uri="{FF2B5EF4-FFF2-40B4-BE49-F238E27FC236}">
                <a16:creationId xmlns:a16="http://schemas.microsoft.com/office/drawing/2014/main" id="{2786BFF8-3115-4A54-B57A-2024039C6E09}"/>
              </a:ext>
            </a:extLst>
          </p:cNvPr>
          <p:cNvPicPr>
            <a:picLocks noChangeAspect="1"/>
          </p:cNvPicPr>
          <p:nvPr/>
        </p:nvPicPr>
        <p:blipFill>
          <a:blip r:embed="rId2"/>
          <a:stretch>
            <a:fillRect/>
          </a:stretch>
        </p:blipFill>
        <p:spPr>
          <a:xfrm>
            <a:off x="304800" y="809594"/>
            <a:ext cx="7158037" cy="5235328"/>
          </a:xfrm>
          <a:prstGeom prst="rect">
            <a:avLst/>
          </a:prstGeom>
        </p:spPr>
      </p:pic>
    </p:spTree>
    <p:extLst>
      <p:ext uri="{BB962C8B-B14F-4D97-AF65-F5344CB8AC3E}">
        <p14:creationId xmlns:p14="http://schemas.microsoft.com/office/powerpoint/2010/main" val="266611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305E-B0E6-42B7-9DF4-DBA0043B0489}"/>
              </a:ext>
            </a:extLst>
          </p:cNvPr>
          <p:cNvSpPr>
            <a:spLocks noGrp="1"/>
          </p:cNvSpPr>
          <p:nvPr>
            <p:ph type="title"/>
          </p:nvPr>
        </p:nvSpPr>
        <p:spPr/>
        <p:txBody>
          <a:bodyPr/>
          <a:lstStyle/>
          <a:p>
            <a:r>
              <a:rPr lang="en-US" dirty="0"/>
              <a:t>Merge Sort: </a:t>
            </a:r>
            <a:r>
              <a:rPr lang="en-US" dirty="0" err="1"/>
              <a:t>Phân</a:t>
            </a:r>
            <a:r>
              <a:rPr lang="en-US" dirty="0"/>
              <a:t> </a:t>
            </a:r>
            <a:r>
              <a:rPr lang="en-US" dirty="0" err="1"/>
              <a:t>tích</a:t>
            </a:r>
            <a:r>
              <a:rPr lang="en-US" dirty="0"/>
              <a:t> </a:t>
            </a:r>
            <a:r>
              <a:rPr lang="en-US" dirty="0" err="1"/>
              <a:t>độ</a:t>
            </a:r>
            <a:r>
              <a:rPr lang="en-US" dirty="0"/>
              <a:t> </a:t>
            </a:r>
            <a:r>
              <a:rPr lang="en-US" dirty="0" err="1"/>
              <a:t>phức</a:t>
            </a:r>
            <a:r>
              <a:rPr lang="en-US" dirty="0"/>
              <a:t> </a:t>
            </a:r>
            <a:r>
              <a:rPr lang="en-US" dirty="0" err="1"/>
              <a:t>tạp</a:t>
            </a:r>
            <a:endParaRPr lang="en-US" dirty="0"/>
          </a:p>
        </p:txBody>
      </p:sp>
      <p:sp>
        <p:nvSpPr>
          <p:cNvPr id="3" name="Content Placeholder 2">
            <a:extLst>
              <a:ext uri="{FF2B5EF4-FFF2-40B4-BE49-F238E27FC236}">
                <a16:creationId xmlns:a16="http://schemas.microsoft.com/office/drawing/2014/main" id="{F08ECA17-4EBE-433B-AA69-FC65610ABBE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E643FD6-C720-4890-B128-FE11AEDF4B8D}"/>
              </a:ext>
            </a:extLst>
          </p:cNvPr>
          <p:cNvSpPr>
            <a:spLocks noGrp="1"/>
          </p:cNvSpPr>
          <p:nvPr>
            <p:ph type="ftr" sz="quarter" idx="11"/>
          </p:nvPr>
        </p:nvSpPr>
        <p:spPr/>
        <p:txBody>
          <a:bodyPr/>
          <a:lstStyle/>
          <a:p>
            <a:pPr>
              <a:defRPr/>
            </a:pPr>
            <a:r>
              <a:rPr lang="en-US"/>
              <a:t>DSA</a:t>
            </a:r>
            <a:endParaRPr lang="en-US" dirty="0"/>
          </a:p>
        </p:txBody>
      </p:sp>
      <p:sp>
        <p:nvSpPr>
          <p:cNvPr id="5" name="Slide Number Placeholder 4">
            <a:extLst>
              <a:ext uri="{FF2B5EF4-FFF2-40B4-BE49-F238E27FC236}">
                <a16:creationId xmlns:a16="http://schemas.microsoft.com/office/drawing/2014/main" id="{485A701E-1746-4322-ADEB-FDD6194F528D}"/>
              </a:ext>
            </a:extLst>
          </p:cNvPr>
          <p:cNvSpPr>
            <a:spLocks noGrp="1"/>
          </p:cNvSpPr>
          <p:nvPr>
            <p:ph type="sldNum" sz="quarter" idx="12"/>
          </p:nvPr>
        </p:nvSpPr>
        <p:spPr/>
        <p:txBody>
          <a:bodyPr/>
          <a:lstStyle/>
          <a:p>
            <a:pPr>
              <a:defRPr/>
            </a:pPr>
            <a:fld id="{9341A368-4C28-4393-9F29-3C50F2E74AB6}" type="slidenum">
              <a:rPr lang="en-US" smtClean="0"/>
              <a:pPr>
                <a:defRPr/>
              </a:pPr>
              <a:t>32</a:t>
            </a:fld>
            <a:endParaRPr lang="en-US" dirty="0"/>
          </a:p>
        </p:txBody>
      </p:sp>
      <p:pic>
        <p:nvPicPr>
          <p:cNvPr id="6" name="Picture 5">
            <a:extLst>
              <a:ext uri="{FF2B5EF4-FFF2-40B4-BE49-F238E27FC236}">
                <a16:creationId xmlns:a16="http://schemas.microsoft.com/office/drawing/2014/main" id="{FDDF2314-2AEF-415F-A71F-EB0F7F3DBA96}"/>
              </a:ext>
            </a:extLst>
          </p:cNvPr>
          <p:cNvPicPr>
            <a:picLocks noChangeAspect="1"/>
          </p:cNvPicPr>
          <p:nvPr/>
        </p:nvPicPr>
        <p:blipFill>
          <a:blip r:embed="rId2"/>
          <a:stretch>
            <a:fillRect/>
          </a:stretch>
        </p:blipFill>
        <p:spPr>
          <a:xfrm>
            <a:off x="123825" y="966787"/>
            <a:ext cx="8896350" cy="4924425"/>
          </a:xfrm>
          <a:prstGeom prst="rect">
            <a:avLst/>
          </a:prstGeom>
        </p:spPr>
      </p:pic>
    </p:spTree>
    <p:extLst>
      <p:ext uri="{BB962C8B-B14F-4D97-AF65-F5344CB8AC3E}">
        <p14:creationId xmlns:p14="http://schemas.microsoft.com/office/powerpoint/2010/main" val="286015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2CF7-0C17-4FDA-93B8-DF091C927CE1}"/>
              </a:ext>
            </a:extLst>
          </p:cNvPr>
          <p:cNvSpPr>
            <a:spLocks noGrp="1"/>
          </p:cNvSpPr>
          <p:nvPr>
            <p:ph type="title"/>
          </p:nvPr>
        </p:nvSpPr>
        <p:spPr/>
        <p:txBody>
          <a:bodyPr/>
          <a:lstStyle/>
          <a:p>
            <a:r>
              <a:rPr lang="en-US" dirty="0"/>
              <a:t>Merge Sort: </a:t>
            </a:r>
            <a:r>
              <a:rPr lang="en-US" dirty="0" err="1"/>
              <a:t>Phân</a:t>
            </a:r>
            <a:r>
              <a:rPr lang="en-US" dirty="0"/>
              <a:t> </a:t>
            </a:r>
            <a:r>
              <a:rPr lang="en-US" dirty="0" err="1"/>
              <a:t>tích</a:t>
            </a:r>
            <a:r>
              <a:rPr lang="en-US" dirty="0"/>
              <a:t> </a:t>
            </a:r>
            <a:r>
              <a:rPr lang="en-US" dirty="0" err="1"/>
              <a:t>độ</a:t>
            </a:r>
            <a:r>
              <a:rPr lang="en-US" dirty="0"/>
              <a:t> </a:t>
            </a:r>
            <a:r>
              <a:rPr lang="en-US" dirty="0" err="1"/>
              <a:t>phức</a:t>
            </a:r>
            <a:r>
              <a:rPr lang="en-US" dirty="0"/>
              <a:t> </a:t>
            </a:r>
            <a:r>
              <a:rPr lang="en-US" dirty="0" err="1"/>
              <a:t>tạp</a:t>
            </a:r>
            <a:endParaRPr lang="en-US" dirty="0"/>
          </a:p>
        </p:txBody>
      </p:sp>
      <p:sp>
        <p:nvSpPr>
          <p:cNvPr id="3" name="Content Placeholder 2">
            <a:extLst>
              <a:ext uri="{FF2B5EF4-FFF2-40B4-BE49-F238E27FC236}">
                <a16:creationId xmlns:a16="http://schemas.microsoft.com/office/drawing/2014/main" id="{C40FB3A7-8FA2-4865-BD1A-598DEA425A54}"/>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402E4D56-A3D0-4E74-8EF4-032A8772377D}"/>
              </a:ext>
            </a:extLst>
          </p:cNvPr>
          <p:cNvSpPr>
            <a:spLocks noGrp="1"/>
          </p:cNvSpPr>
          <p:nvPr>
            <p:ph type="ftr" sz="quarter" idx="11"/>
          </p:nvPr>
        </p:nvSpPr>
        <p:spPr/>
        <p:txBody>
          <a:bodyPr/>
          <a:lstStyle/>
          <a:p>
            <a:pPr>
              <a:defRPr/>
            </a:pPr>
            <a:r>
              <a:rPr lang="en-US"/>
              <a:t>DSA</a:t>
            </a:r>
            <a:endParaRPr lang="en-US" dirty="0"/>
          </a:p>
        </p:txBody>
      </p:sp>
      <p:sp>
        <p:nvSpPr>
          <p:cNvPr id="5" name="Slide Number Placeholder 4">
            <a:extLst>
              <a:ext uri="{FF2B5EF4-FFF2-40B4-BE49-F238E27FC236}">
                <a16:creationId xmlns:a16="http://schemas.microsoft.com/office/drawing/2014/main" id="{A3E1677D-2700-4B7B-8A2C-7B9A70B3F8C3}"/>
              </a:ext>
            </a:extLst>
          </p:cNvPr>
          <p:cNvSpPr>
            <a:spLocks noGrp="1"/>
          </p:cNvSpPr>
          <p:nvPr>
            <p:ph type="sldNum" sz="quarter" idx="12"/>
          </p:nvPr>
        </p:nvSpPr>
        <p:spPr/>
        <p:txBody>
          <a:bodyPr/>
          <a:lstStyle/>
          <a:p>
            <a:pPr>
              <a:defRPr/>
            </a:pPr>
            <a:fld id="{9341A368-4C28-4393-9F29-3C50F2E74AB6}" type="slidenum">
              <a:rPr lang="en-US" smtClean="0"/>
              <a:pPr>
                <a:defRPr/>
              </a:pPr>
              <a:t>33</a:t>
            </a:fld>
            <a:endParaRPr lang="en-US" dirty="0"/>
          </a:p>
        </p:txBody>
      </p:sp>
      <p:pic>
        <p:nvPicPr>
          <p:cNvPr id="6" name="Picture 5">
            <a:extLst>
              <a:ext uri="{FF2B5EF4-FFF2-40B4-BE49-F238E27FC236}">
                <a16:creationId xmlns:a16="http://schemas.microsoft.com/office/drawing/2014/main" id="{0388C2D4-F769-4966-9188-A952E9EA0FC6}"/>
              </a:ext>
            </a:extLst>
          </p:cNvPr>
          <p:cNvPicPr>
            <a:picLocks noChangeAspect="1"/>
          </p:cNvPicPr>
          <p:nvPr/>
        </p:nvPicPr>
        <p:blipFill>
          <a:blip r:embed="rId2"/>
          <a:stretch>
            <a:fillRect/>
          </a:stretch>
        </p:blipFill>
        <p:spPr>
          <a:xfrm>
            <a:off x="295275" y="847725"/>
            <a:ext cx="8553450" cy="5162550"/>
          </a:xfrm>
          <a:prstGeom prst="rect">
            <a:avLst/>
          </a:prstGeom>
        </p:spPr>
      </p:pic>
    </p:spTree>
    <p:extLst>
      <p:ext uri="{BB962C8B-B14F-4D97-AF65-F5344CB8AC3E}">
        <p14:creationId xmlns:p14="http://schemas.microsoft.com/office/powerpoint/2010/main" val="397869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EF77-D7C5-4FBE-BD2B-C184A1E1AF24}"/>
              </a:ext>
            </a:extLst>
          </p:cNvPr>
          <p:cNvSpPr>
            <a:spLocks noGrp="1"/>
          </p:cNvSpPr>
          <p:nvPr>
            <p:ph type="title"/>
          </p:nvPr>
        </p:nvSpPr>
        <p:spPr/>
        <p:txBody>
          <a:bodyPr/>
          <a:lstStyle/>
          <a:p>
            <a:r>
              <a:rPr lang="en-US" dirty="0"/>
              <a:t>Merge Sort: </a:t>
            </a:r>
            <a:r>
              <a:rPr lang="en-US" dirty="0" err="1"/>
              <a:t>Phân</a:t>
            </a:r>
            <a:r>
              <a:rPr lang="en-US" dirty="0"/>
              <a:t> </a:t>
            </a:r>
            <a:r>
              <a:rPr lang="en-US" dirty="0" err="1"/>
              <a:t>tích</a:t>
            </a:r>
            <a:r>
              <a:rPr lang="en-US" dirty="0"/>
              <a:t> </a:t>
            </a:r>
            <a:r>
              <a:rPr lang="en-US" dirty="0" err="1"/>
              <a:t>độ</a:t>
            </a:r>
            <a:r>
              <a:rPr lang="en-US" dirty="0"/>
              <a:t> </a:t>
            </a:r>
            <a:r>
              <a:rPr lang="en-US" dirty="0" err="1"/>
              <a:t>phức</a:t>
            </a:r>
            <a:r>
              <a:rPr lang="en-US" dirty="0"/>
              <a:t> </a:t>
            </a:r>
            <a:r>
              <a:rPr lang="en-US" dirty="0" err="1"/>
              <a:t>tạp</a:t>
            </a:r>
            <a:endParaRPr lang="en-US" dirty="0"/>
          </a:p>
        </p:txBody>
      </p:sp>
      <p:sp>
        <p:nvSpPr>
          <p:cNvPr id="3" name="Content Placeholder 2">
            <a:extLst>
              <a:ext uri="{FF2B5EF4-FFF2-40B4-BE49-F238E27FC236}">
                <a16:creationId xmlns:a16="http://schemas.microsoft.com/office/drawing/2014/main" id="{270DD4EE-6D00-4C1E-8084-679648DDED4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EE1EBC36-A7A6-40D4-BEE1-88754D7637DD}"/>
              </a:ext>
            </a:extLst>
          </p:cNvPr>
          <p:cNvSpPr>
            <a:spLocks noGrp="1"/>
          </p:cNvSpPr>
          <p:nvPr>
            <p:ph type="ftr" sz="quarter" idx="11"/>
          </p:nvPr>
        </p:nvSpPr>
        <p:spPr/>
        <p:txBody>
          <a:bodyPr/>
          <a:lstStyle/>
          <a:p>
            <a:pPr>
              <a:defRPr/>
            </a:pPr>
            <a:r>
              <a:rPr lang="en-US"/>
              <a:t>DSA</a:t>
            </a:r>
            <a:endParaRPr lang="en-US" dirty="0"/>
          </a:p>
        </p:txBody>
      </p:sp>
      <p:sp>
        <p:nvSpPr>
          <p:cNvPr id="5" name="Slide Number Placeholder 4">
            <a:extLst>
              <a:ext uri="{FF2B5EF4-FFF2-40B4-BE49-F238E27FC236}">
                <a16:creationId xmlns:a16="http://schemas.microsoft.com/office/drawing/2014/main" id="{8BD91452-B8AE-41D1-A276-693DCED89146}"/>
              </a:ext>
            </a:extLst>
          </p:cNvPr>
          <p:cNvSpPr>
            <a:spLocks noGrp="1"/>
          </p:cNvSpPr>
          <p:nvPr>
            <p:ph type="sldNum" sz="quarter" idx="12"/>
          </p:nvPr>
        </p:nvSpPr>
        <p:spPr/>
        <p:txBody>
          <a:bodyPr/>
          <a:lstStyle/>
          <a:p>
            <a:pPr>
              <a:defRPr/>
            </a:pPr>
            <a:fld id="{9341A368-4C28-4393-9F29-3C50F2E74AB6}" type="slidenum">
              <a:rPr lang="en-US" smtClean="0"/>
              <a:pPr>
                <a:defRPr/>
              </a:pPr>
              <a:t>34</a:t>
            </a:fld>
            <a:endParaRPr lang="en-US" dirty="0"/>
          </a:p>
        </p:txBody>
      </p:sp>
      <p:pic>
        <p:nvPicPr>
          <p:cNvPr id="6" name="Picture 5">
            <a:extLst>
              <a:ext uri="{FF2B5EF4-FFF2-40B4-BE49-F238E27FC236}">
                <a16:creationId xmlns:a16="http://schemas.microsoft.com/office/drawing/2014/main" id="{1C30AF2A-FB19-4AC9-9F17-926215C35B6F}"/>
              </a:ext>
            </a:extLst>
          </p:cNvPr>
          <p:cNvPicPr>
            <a:picLocks noChangeAspect="1"/>
          </p:cNvPicPr>
          <p:nvPr/>
        </p:nvPicPr>
        <p:blipFill>
          <a:blip r:embed="rId2"/>
          <a:stretch>
            <a:fillRect/>
          </a:stretch>
        </p:blipFill>
        <p:spPr>
          <a:xfrm>
            <a:off x="228600" y="839665"/>
            <a:ext cx="7886700" cy="5561135"/>
          </a:xfrm>
          <a:prstGeom prst="rect">
            <a:avLst/>
          </a:prstGeom>
        </p:spPr>
      </p:pic>
    </p:spTree>
    <p:extLst>
      <p:ext uri="{BB962C8B-B14F-4D97-AF65-F5344CB8AC3E}">
        <p14:creationId xmlns:p14="http://schemas.microsoft.com/office/powerpoint/2010/main" val="395736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368B-D319-4872-89E4-E0004AB0A787}"/>
              </a:ext>
            </a:extLst>
          </p:cNvPr>
          <p:cNvSpPr>
            <a:spLocks noGrp="1"/>
          </p:cNvSpPr>
          <p:nvPr>
            <p:ph type="title"/>
          </p:nvPr>
        </p:nvSpPr>
        <p:spPr/>
        <p:txBody>
          <a:bodyPr/>
          <a:lstStyle/>
          <a:p>
            <a:r>
              <a:rPr lang="en-US" dirty="0"/>
              <a:t>Merge Sort: </a:t>
            </a:r>
            <a:r>
              <a:rPr lang="en-US" dirty="0" err="1"/>
              <a:t>Đánh</a:t>
            </a:r>
            <a:r>
              <a:rPr lang="en-US" dirty="0"/>
              <a:t> </a:t>
            </a:r>
            <a:r>
              <a:rPr lang="en-US" dirty="0" err="1"/>
              <a:t>giá</a:t>
            </a:r>
            <a:endParaRPr lang="en-US" dirty="0"/>
          </a:p>
        </p:txBody>
      </p:sp>
      <p:sp>
        <p:nvSpPr>
          <p:cNvPr id="3" name="Content Placeholder 2">
            <a:extLst>
              <a:ext uri="{FF2B5EF4-FFF2-40B4-BE49-F238E27FC236}">
                <a16:creationId xmlns:a16="http://schemas.microsoft.com/office/drawing/2014/main" id="{04902B08-BDF1-41BA-85C6-6E05032C89D6}"/>
              </a:ext>
            </a:extLst>
          </p:cNvPr>
          <p:cNvSpPr>
            <a:spLocks noGrp="1"/>
          </p:cNvSpPr>
          <p:nvPr>
            <p:ph idx="1"/>
          </p:nvPr>
        </p:nvSpPr>
        <p:spPr/>
        <p:txBody>
          <a:bodyPr>
            <a:normAutofit/>
          </a:bodyPr>
          <a:lstStyle/>
          <a:p>
            <a:r>
              <a:rPr lang="en-US" altLang="en-US" sz="2800" kern="0" dirty="0" err="1"/>
              <a:t>Trong</a:t>
            </a:r>
            <a:r>
              <a:rPr lang="en-US" altLang="en-US" sz="2800" kern="0" dirty="0"/>
              <a:t> </a:t>
            </a:r>
            <a:r>
              <a:rPr lang="en-US" altLang="en-US" sz="2800" kern="0" dirty="0" err="1"/>
              <a:t>mọi</a:t>
            </a:r>
            <a:r>
              <a:rPr lang="en-US" altLang="en-US" sz="2800" kern="0" dirty="0"/>
              <a:t> </a:t>
            </a:r>
            <a:r>
              <a:rPr lang="en-US" altLang="en-US" sz="2800" kern="0" dirty="0" err="1"/>
              <a:t>trường</a:t>
            </a:r>
            <a:r>
              <a:rPr lang="en-US" altLang="en-US" sz="2800" kern="0" dirty="0"/>
              <a:t> </a:t>
            </a:r>
            <a:r>
              <a:rPr lang="en-US" altLang="en-US" sz="2800" kern="0" dirty="0" err="1"/>
              <a:t>hợp</a:t>
            </a:r>
            <a:r>
              <a:rPr lang="en-US" altLang="en-US" sz="2800" kern="0" dirty="0"/>
              <a:t> </a:t>
            </a:r>
            <a:r>
              <a:rPr lang="en-US" altLang="en-US" sz="2800" kern="0" dirty="0" err="1"/>
              <a:t>độ</a:t>
            </a:r>
            <a:r>
              <a:rPr lang="en-US" altLang="en-US" sz="2800" kern="0" dirty="0"/>
              <a:t> </a:t>
            </a:r>
            <a:r>
              <a:rPr lang="en-US" altLang="en-US" sz="2800" kern="0" dirty="0" err="1"/>
              <a:t>phức</a:t>
            </a:r>
            <a:r>
              <a:rPr lang="en-US" altLang="en-US" sz="2800" kern="0" dirty="0"/>
              <a:t> </a:t>
            </a:r>
            <a:r>
              <a:rPr lang="en-US" altLang="en-US" sz="2800" kern="0" dirty="0" err="1"/>
              <a:t>tạp</a:t>
            </a:r>
            <a:r>
              <a:rPr lang="en-US" altLang="en-US" sz="2800" kern="0" dirty="0"/>
              <a:t> </a:t>
            </a:r>
            <a:r>
              <a:rPr lang="en-US" altLang="en-US" sz="2800" kern="0" dirty="0" err="1"/>
              <a:t>tính</a:t>
            </a:r>
            <a:r>
              <a:rPr lang="en-US" altLang="en-US" sz="2800" kern="0" dirty="0"/>
              <a:t> </a:t>
            </a:r>
            <a:r>
              <a:rPr lang="en-US" altLang="en-US" sz="2800" kern="0" dirty="0" err="1"/>
              <a:t>toán</a:t>
            </a:r>
            <a:r>
              <a:rPr lang="en-US" altLang="en-US" sz="2800" kern="0" dirty="0"/>
              <a:t> </a:t>
            </a:r>
            <a:r>
              <a:rPr lang="en-US" altLang="en-US" sz="2800" kern="0" dirty="0" err="1"/>
              <a:t>của</a:t>
            </a:r>
            <a:r>
              <a:rPr lang="en-US" altLang="en-US" sz="2800" kern="0" dirty="0"/>
              <a:t> </a:t>
            </a:r>
            <a:r>
              <a:rPr lang="en-US" altLang="en-US" sz="2800" kern="0" dirty="0" err="1"/>
              <a:t>phương</a:t>
            </a:r>
            <a:r>
              <a:rPr lang="en-US" altLang="en-US" sz="2800" kern="0" dirty="0"/>
              <a:t> </a:t>
            </a:r>
            <a:r>
              <a:rPr lang="en-US" altLang="en-US" sz="2800" kern="0" dirty="0" err="1"/>
              <a:t>pháp</a:t>
            </a:r>
            <a:r>
              <a:rPr lang="en-US" altLang="en-US" sz="2800" kern="0" dirty="0"/>
              <a:t> </a:t>
            </a:r>
            <a:r>
              <a:rPr lang="en-US" altLang="en-US" sz="2800" kern="0" dirty="0" err="1"/>
              <a:t>trộn</a:t>
            </a:r>
            <a:r>
              <a:rPr lang="en-US" altLang="en-US" sz="2800" kern="0" dirty="0"/>
              <a:t> </a:t>
            </a:r>
            <a:r>
              <a:rPr lang="en-US" altLang="en-US" sz="2800" kern="0" dirty="0" err="1"/>
              <a:t>là</a:t>
            </a:r>
            <a:r>
              <a:rPr lang="en-US" altLang="en-US" sz="2800" kern="0" dirty="0"/>
              <a:t> </a:t>
            </a:r>
            <a:r>
              <a:rPr lang="en-US" altLang="en-US" sz="2800" b="1" kern="0" dirty="0"/>
              <a:t>O(</a:t>
            </a:r>
            <a:r>
              <a:rPr lang="en-US" altLang="en-US" sz="2800" b="1" kern="0" dirty="0" err="1"/>
              <a:t>nlogn</a:t>
            </a:r>
            <a:r>
              <a:rPr lang="en-US" altLang="en-US" sz="2800" b="1" kern="0" dirty="0"/>
              <a:t>).</a:t>
            </a:r>
          </a:p>
          <a:p>
            <a:endParaRPr lang="en-US" altLang="en-US" sz="2800" b="1" kern="0" dirty="0"/>
          </a:p>
          <a:p>
            <a:endParaRPr lang="en-US" altLang="en-US" sz="2800" b="1" kern="0" dirty="0"/>
          </a:p>
          <a:p>
            <a:endParaRPr lang="en-US" altLang="en-US" sz="2800" b="1" kern="0" dirty="0"/>
          </a:p>
          <a:p>
            <a:r>
              <a:rPr lang="en-US" b="1" dirty="0"/>
              <a:t>Auxiliary Space:</a:t>
            </a:r>
            <a:r>
              <a:rPr lang="en-US" dirty="0"/>
              <a:t> O(n)</a:t>
            </a:r>
            <a:endParaRPr lang="en-US" altLang="en-US" sz="2800" b="1" kern="0" dirty="0"/>
          </a:p>
        </p:txBody>
      </p:sp>
      <p:sp>
        <p:nvSpPr>
          <p:cNvPr id="4" name="Footer Placeholder 3">
            <a:extLst>
              <a:ext uri="{FF2B5EF4-FFF2-40B4-BE49-F238E27FC236}">
                <a16:creationId xmlns:a16="http://schemas.microsoft.com/office/drawing/2014/main" id="{119B0FF6-D570-4BF5-85CF-CFC786FE8A4E}"/>
              </a:ext>
            </a:extLst>
          </p:cNvPr>
          <p:cNvSpPr>
            <a:spLocks noGrp="1"/>
          </p:cNvSpPr>
          <p:nvPr>
            <p:ph type="ftr" sz="quarter" idx="11"/>
          </p:nvPr>
        </p:nvSpPr>
        <p:spPr/>
        <p:txBody>
          <a:bodyPr/>
          <a:lstStyle/>
          <a:p>
            <a:pPr>
              <a:defRPr/>
            </a:pPr>
            <a:r>
              <a:rPr lang="en-US"/>
              <a:t>DSA</a:t>
            </a:r>
            <a:endParaRPr lang="en-US" dirty="0"/>
          </a:p>
        </p:txBody>
      </p:sp>
      <p:sp>
        <p:nvSpPr>
          <p:cNvPr id="5" name="Slide Number Placeholder 4">
            <a:extLst>
              <a:ext uri="{FF2B5EF4-FFF2-40B4-BE49-F238E27FC236}">
                <a16:creationId xmlns:a16="http://schemas.microsoft.com/office/drawing/2014/main" id="{1C2B532D-6A7D-4A5B-B855-322F91AF9058}"/>
              </a:ext>
            </a:extLst>
          </p:cNvPr>
          <p:cNvSpPr>
            <a:spLocks noGrp="1"/>
          </p:cNvSpPr>
          <p:nvPr>
            <p:ph type="sldNum" sz="quarter" idx="12"/>
          </p:nvPr>
        </p:nvSpPr>
        <p:spPr/>
        <p:txBody>
          <a:bodyPr/>
          <a:lstStyle/>
          <a:p>
            <a:pPr>
              <a:defRPr/>
            </a:pPr>
            <a:fld id="{9341A368-4C28-4393-9F29-3C50F2E74AB6}" type="slidenum">
              <a:rPr lang="en-US" smtClean="0"/>
              <a:pPr>
                <a:defRPr/>
              </a:pPr>
              <a:t>35</a:t>
            </a:fld>
            <a:endParaRPr lang="en-US" dirty="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11A4464B-65EB-4BD1-8F93-FE15EC37779B}"/>
                  </a:ext>
                </a:extLst>
              </p:cNvPr>
              <p:cNvGraphicFramePr>
                <a:graphicFrameLocks noGrp="1"/>
              </p:cNvGraphicFramePr>
              <p:nvPr>
                <p:extLst>
                  <p:ext uri="{D42A27DB-BD31-4B8C-83A1-F6EECF244321}">
                    <p14:modId xmlns:p14="http://schemas.microsoft.com/office/powerpoint/2010/main" val="3852574479"/>
                  </p:ext>
                </p:extLst>
              </p:nvPr>
            </p:nvGraphicFramePr>
            <p:xfrm>
              <a:off x="2209800" y="2325189"/>
              <a:ext cx="4724400" cy="170688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1171351615"/>
                        </a:ext>
                      </a:extLst>
                    </a:gridCol>
                    <a:gridCol w="2819400">
                      <a:extLst>
                        <a:ext uri="{9D8B030D-6E8A-4147-A177-3AD203B41FA5}">
                          <a16:colId xmlns:a16="http://schemas.microsoft.com/office/drawing/2014/main" val="1882019754"/>
                        </a:ext>
                      </a:extLst>
                    </a:gridCol>
                  </a:tblGrid>
                  <a:tr h="370840">
                    <a:tc>
                      <a:txBody>
                        <a:bodyPr/>
                        <a:lstStyle/>
                        <a:p>
                          <a:pPr algn="ctr"/>
                          <a:r>
                            <a:rPr lang="en-US" sz="2200" dirty="0" err="1"/>
                            <a:t>Trường</a:t>
                          </a:r>
                          <a:r>
                            <a:rPr lang="en-US" sz="2200" baseline="0" dirty="0"/>
                            <a:t> </a:t>
                          </a:r>
                          <a:r>
                            <a:rPr lang="en-US" sz="2200" baseline="0" dirty="0" err="1"/>
                            <a:t>hợp</a:t>
                          </a:r>
                          <a:endParaRPr lang="en-US" sz="2200" dirty="0"/>
                        </a:p>
                      </a:txBody>
                      <a:tcPr/>
                    </a:tc>
                    <a:tc>
                      <a:txBody>
                        <a:bodyPr/>
                        <a:lstStyle/>
                        <a:p>
                          <a:pPr algn="ctr"/>
                          <a:r>
                            <a:rPr lang="en-US" sz="2200" dirty="0" err="1"/>
                            <a:t>Độ</a:t>
                          </a:r>
                          <a:r>
                            <a:rPr lang="en-US" sz="2200" baseline="0" dirty="0"/>
                            <a:t> </a:t>
                          </a:r>
                          <a:r>
                            <a:rPr lang="en-US" sz="2200" baseline="0" dirty="0" err="1"/>
                            <a:t>phức</a:t>
                          </a:r>
                          <a:r>
                            <a:rPr lang="en-US" sz="2200" baseline="0" dirty="0"/>
                            <a:t> </a:t>
                          </a:r>
                          <a:r>
                            <a:rPr lang="en-US" sz="2200" baseline="0" dirty="0" err="1"/>
                            <a:t>tạp</a:t>
                          </a:r>
                          <a:endParaRPr lang="en-US" sz="2200" dirty="0"/>
                        </a:p>
                      </a:txBody>
                      <a:tcPr/>
                    </a:tc>
                    <a:extLst>
                      <a:ext uri="{0D108BD9-81ED-4DB2-BD59-A6C34878D82A}">
                        <a16:rowId xmlns:a16="http://schemas.microsoft.com/office/drawing/2014/main" val="888926561"/>
                      </a:ext>
                    </a:extLst>
                  </a:tr>
                  <a:tr h="370840">
                    <a:tc>
                      <a:txBody>
                        <a:bodyPr/>
                        <a:lstStyle/>
                        <a:p>
                          <a:pPr algn="ctr"/>
                          <a:r>
                            <a:rPr lang="en-US" sz="2200" dirty="0" err="1"/>
                            <a:t>Tốt</a:t>
                          </a:r>
                          <a:r>
                            <a:rPr lang="en-US" sz="2200" baseline="0" dirty="0"/>
                            <a:t> </a:t>
                          </a:r>
                          <a:r>
                            <a:rPr lang="en-US" sz="2200" baseline="0" dirty="0" err="1"/>
                            <a:t>nhất</a:t>
                          </a:r>
                          <a:endParaRPr lang="en-US" sz="22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𝑛𝑙𝑜</m:t>
                                </m:r>
                                <m:sSub>
                                  <m:sSubPr>
                                    <m:ctrlPr>
                                      <a:rPr lang="en-US" sz="2200" b="0" i="1" dirty="0" smtClean="0">
                                        <a:latin typeface="Cambria Math" panose="02040503050406030204" pitchFamily="18" charset="0"/>
                                      </a:rPr>
                                    </m:ctrlPr>
                                  </m:sSubPr>
                                  <m:e>
                                    <m:r>
                                      <a:rPr lang="en-US" sz="2200" i="1" dirty="0" smtClean="0">
                                        <a:latin typeface="Cambria Math" panose="02040503050406030204" pitchFamily="18" charset="0"/>
                                      </a:rPr>
                                      <m:t>𝑔</m:t>
                                    </m:r>
                                  </m:e>
                                  <m:sub>
                                    <m:r>
                                      <a:rPr lang="en-US" sz="2200" b="0" i="1" dirty="0" smtClean="0">
                                        <a:latin typeface="Cambria Math" panose="02040503050406030204" pitchFamily="18" charset="0"/>
                                      </a:rPr>
                                      <m:t>2</m:t>
                                    </m:r>
                                  </m:sub>
                                </m:sSub>
                                <m:r>
                                  <a:rPr lang="en-US" sz="2200" i="1" dirty="0" smtClean="0">
                                    <a:latin typeface="Cambria Math" panose="02040503050406030204" pitchFamily="18" charset="0"/>
                                  </a:rPr>
                                  <m:t>𝑛</m:t>
                                </m:r>
                              </m:oMath>
                            </m:oMathPara>
                          </a14:m>
                          <a:endParaRPr lang="en-US" sz="2200" dirty="0"/>
                        </a:p>
                      </a:txBody>
                      <a:tcPr anchor="ctr"/>
                    </a:tc>
                    <a:extLst>
                      <a:ext uri="{0D108BD9-81ED-4DB2-BD59-A6C34878D82A}">
                        <a16:rowId xmlns:a16="http://schemas.microsoft.com/office/drawing/2014/main" val="2069860193"/>
                      </a:ext>
                    </a:extLst>
                  </a:tr>
                  <a:tr h="370840">
                    <a:tc>
                      <a:txBody>
                        <a:bodyPr/>
                        <a:lstStyle/>
                        <a:p>
                          <a:pPr algn="ctr"/>
                          <a:r>
                            <a:rPr lang="en-US" sz="2200" dirty="0" err="1"/>
                            <a:t>Trung</a:t>
                          </a:r>
                          <a:r>
                            <a:rPr lang="en-US" sz="2200" dirty="0"/>
                            <a:t> </a:t>
                          </a:r>
                          <a:r>
                            <a:rPr lang="en-US" sz="2200" dirty="0" err="1"/>
                            <a:t>bình</a:t>
                          </a:r>
                          <a:endParaRPr lang="en-US" sz="2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𝑛𝑙𝑜</m:t>
                                </m:r>
                                <m:sSub>
                                  <m:sSubPr>
                                    <m:ctrlPr>
                                      <a:rPr lang="en-US" sz="2200" b="0" i="1" dirty="0" smtClean="0">
                                        <a:latin typeface="Cambria Math" panose="02040503050406030204" pitchFamily="18" charset="0"/>
                                      </a:rPr>
                                    </m:ctrlPr>
                                  </m:sSubPr>
                                  <m:e>
                                    <m:r>
                                      <a:rPr lang="en-US" sz="2200" i="1" dirty="0" smtClean="0">
                                        <a:latin typeface="Cambria Math" panose="02040503050406030204" pitchFamily="18" charset="0"/>
                                      </a:rPr>
                                      <m:t>𝑔</m:t>
                                    </m:r>
                                  </m:e>
                                  <m:sub>
                                    <m:r>
                                      <a:rPr lang="en-US" sz="2200" b="0" i="1" dirty="0" smtClean="0">
                                        <a:latin typeface="Cambria Math" panose="02040503050406030204" pitchFamily="18" charset="0"/>
                                      </a:rPr>
                                      <m:t>2</m:t>
                                    </m:r>
                                  </m:sub>
                                </m:sSub>
                                <m:r>
                                  <a:rPr lang="en-US" sz="2200" i="1" dirty="0" smtClean="0">
                                    <a:latin typeface="Cambria Math" panose="02040503050406030204" pitchFamily="18" charset="0"/>
                                  </a:rPr>
                                  <m:t>𝑛</m:t>
                                </m:r>
                              </m:oMath>
                            </m:oMathPara>
                          </a14:m>
                          <a:endParaRPr lang="en-US" sz="2200" dirty="0"/>
                        </a:p>
                      </a:txBody>
                      <a:tcPr anchor="ctr"/>
                    </a:tc>
                    <a:extLst>
                      <a:ext uri="{0D108BD9-81ED-4DB2-BD59-A6C34878D82A}">
                        <a16:rowId xmlns:a16="http://schemas.microsoft.com/office/drawing/2014/main" val="784669889"/>
                      </a:ext>
                    </a:extLst>
                  </a:tr>
                  <a:tr h="370840">
                    <a:tc>
                      <a:txBody>
                        <a:bodyPr/>
                        <a:lstStyle/>
                        <a:p>
                          <a:pPr algn="ctr"/>
                          <a:r>
                            <a:rPr lang="en-US" sz="2200" dirty="0" err="1"/>
                            <a:t>Xấu</a:t>
                          </a:r>
                          <a:r>
                            <a:rPr lang="en-US" sz="2200" baseline="0" dirty="0"/>
                            <a:t> </a:t>
                          </a:r>
                          <a:r>
                            <a:rPr lang="en-US" sz="2200" baseline="0" dirty="0" err="1"/>
                            <a:t>nhất</a:t>
                          </a:r>
                          <a:endParaRPr lang="en-US" sz="2200" dirty="0"/>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rPr>
                                  <m:t>𝑛𝑙𝑜</m:t>
                                </m:r>
                                <m:sSub>
                                  <m:sSubPr>
                                    <m:ctrlPr>
                                      <a:rPr lang="en-US" sz="2200" b="0" i="1" dirty="0" smtClean="0">
                                        <a:latin typeface="Cambria Math" panose="02040503050406030204" pitchFamily="18" charset="0"/>
                                      </a:rPr>
                                    </m:ctrlPr>
                                  </m:sSubPr>
                                  <m:e>
                                    <m:r>
                                      <a:rPr lang="en-US" sz="2200" i="1" dirty="0" smtClean="0">
                                        <a:latin typeface="Cambria Math" panose="02040503050406030204" pitchFamily="18" charset="0"/>
                                      </a:rPr>
                                      <m:t>𝑔</m:t>
                                    </m:r>
                                  </m:e>
                                  <m:sub>
                                    <m:r>
                                      <a:rPr lang="en-US" sz="2200" b="0" i="1" dirty="0" smtClean="0">
                                        <a:latin typeface="Cambria Math" panose="02040503050406030204" pitchFamily="18" charset="0"/>
                                      </a:rPr>
                                      <m:t>2</m:t>
                                    </m:r>
                                  </m:sub>
                                </m:sSub>
                                <m:r>
                                  <a:rPr lang="en-US" sz="2200" i="1" dirty="0" smtClean="0">
                                    <a:latin typeface="Cambria Math" panose="02040503050406030204" pitchFamily="18" charset="0"/>
                                  </a:rPr>
                                  <m:t>𝑛</m:t>
                                </m:r>
                              </m:oMath>
                            </m:oMathPara>
                          </a14:m>
                          <a:endParaRPr lang="en-US" sz="2200" dirty="0"/>
                        </a:p>
                      </a:txBody>
                      <a:tcPr anchor="ctr"/>
                    </a:tc>
                    <a:extLst>
                      <a:ext uri="{0D108BD9-81ED-4DB2-BD59-A6C34878D82A}">
                        <a16:rowId xmlns:a16="http://schemas.microsoft.com/office/drawing/2014/main" val="819340284"/>
                      </a:ext>
                    </a:extLst>
                  </a:tr>
                </a:tbl>
              </a:graphicData>
            </a:graphic>
          </p:graphicFrame>
        </mc:Choice>
        <mc:Fallback xmlns="">
          <p:graphicFrame>
            <p:nvGraphicFramePr>
              <p:cNvPr id="6" name="Table 5">
                <a:extLst>
                  <a:ext uri="{FF2B5EF4-FFF2-40B4-BE49-F238E27FC236}">
                    <a16:creationId xmlns:a16="http://schemas.microsoft.com/office/drawing/2014/main" id="{11A4464B-65EB-4BD1-8F93-FE15EC37779B}"/>
                  </a:ext>
                </a:extLst>
              </p:cNvPr>
              <p:cNvGraphicFramePr>
                <a:graphicFrameLocks noGrp="1"/>
              </p:cNvGraphicFramePr>
              <p:nvPr>
                <p:extLst>
                  <p:ext uri="{D42A27DB-BD31-4B8C-83A1-F6EECF244321}">
                    <p14:modId xmlns:p14="http://schemas.microsoft.com/office/powerpoint/2010/main" val="3852574479"/>
                  </p:ext>
                </p:extLst>
              </p:nvPr>
            </p:nvGraphicFramePr>
            <p:xfrm>
              <a:off x="2209800" y="2325189"/>
              <a:ext cx="4724400" cy="170688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1171351615"/>
                        </a:ext>
                      </a:extLst>
                    </a:gridCol>
                    <a:gridCol w="2819400">
                      <a:extLst>
                        <a:ext uri="{9D8B030D-6E8A-4147-A177-3AD203B41FA5}">
                          <a16:colId xmlns:a16="http://schemas.microsoft.com/office/drawing/2014/main" val="1882019754"/>
                        </a:ext>
                      </a:extLst>
                    </a:gridCol>
                  </a:tblGrid>
                  <a:tr h="426720">
                    <a:tc>
                      <a:txBody>
                        <a:bodyPr/>
                        <a:lstStyle/>
                        <a:p>
                          <a:pPr algn="ctr"/>
                          <a:r>
                            <a:rPr lang="en-US" sz="2200" dirty="0" err="1"/>
                            <a:t>Trường</a:t>
                          </a:r>
                          <a:r>
                            <a:rPr lang="en-US" sz="2200" baseline="0" dirty="0"/>
                            <a:t> </a:t>
                          </a:r>
                          <a:r>
                            <a:rPr lang="en-US" sz="2200" baseline="0" dirty="0" err="1"/>
                            <a:t>hợp</a:t>
                          </a:r>
                          <a:endParaRPr lang="en-US" sz="2200" dirty="0"/>
                        </a:p>
                      </a:txBody>
                      <a:tcPr/>
                    </a:tc>
                    <a:tc>
                      <a:txBody>
                        <a:bodyPr/>
                        <a:lstStyle/>
                        <a:p>
                          <a:pPr algn="ctr"/>
                          <a:r>
                            <a:rPr lang="en-US" sz="2200" dirty="0" err="1"/>
                            <a:t>Độ</a:t>
                          </a:r>
                          <a:r>
                            <a:rPr lang="en-US" sz="2200" baseline="0" dirty="0"/>
                            <a:t> </a:t>
                          </a:r>
                          <a:r>
                            <a:rPr lang="en-US" sz="2200" baseline="0" dirty="0" err="1"/>
                            <a:t>phức</a:t>
                          </a:r>
                          <a:r>
                            <a:rPr lang="en-US" sz="2200" baseline="0" dirty="0"/>
                            <a:t> </a:t>
                          </a:r>
                          <a:r>
                            <a:rPr lang="en-US" sz="2200" baseline="0" dirty="0" err="1"/>
                            <a:t>tạp</a:t>
                          </a:r>
                          <a:endParaRPr lang="en-US" sz="2200" dirty="0"/>
                        </a:p>
                      </a:txBody>
                      <a:tcPr/>
                    </a:tc>
                    <a:extLst>
                      <a:ext uri="{0D108BD9-81ED-4DB2-BD59-A6C34878D82A}">
                        <a16:rowId xmlns:a16="http://schemas.microsoft.com/office/drawing/2014/main" val="888926561"/>
                      </a:ext>
                    </a:extLst>
                  </a:tr>
                  <a:tr h="426720">
                    <a:tc>
                      <a:txBody>
                        <a:bodyPr/>
                        <a:lstStyle/>
                        <a:p>
                          <a:pPr algn="ctr"/>
                          <a:r>
                            <a:rPr lang="en-US" sz="2200" dirty="0" err="1"/>
                            <a:t>Tốt</a:t>
                          </a:r>
                          <a:r>
                            <a:rPr lang="en-US" sz="2200" baseline="0" dirty="0"/>
                            <a:t> </a:t>
                          </a:r>
                          <a:r>
                            <a:rPr lang="en-US" sz="2200" baseline="0" dirty="0" err="1"/>
                            <a:t>nhất</a:t>
                          </a:r>
                          <a:endParaRPr lang="en-US" sz="2200" dirty="0"/>
                        </a:p>
                      </a:txBody>
                      <a:tcPr anchor="ctr"/>
                    </a:tc>
                    <a:tc>
                      <a:txBody>
                        <a:bodyPr/>
                        <a:lstStyle/>
                        <a:p>
                          <a:endParaRPr lang="en-US"/>
                        </a:p>
                      </a:txBody>
                      <a:tcPr anchor="ctr">
                        <a:blipFill>
                          <a:blip r:embed="rId2"/>
                          <a:stretch>
                            <a:fillRect l="-67819" t="-107042" r="-864" b="-225352"/>
                          </a:stretch>
                        </a:blipFill>
                      </a:tcPr>
                    </a:tc>
                    <a:extLst>
                      <a:ext uri="{0D108BD9-81ED-4DB2-BD59-A6C34878D82A}">
                        <a16:rowId xmlns:a16="http://schemas.microsoft.com/office/drawing/2014/main" val="2069860193"/>
                      </a:ext>
                    </a:extLst>
                  </a:tr>
                  <a:tr h="426720">
                    <a:tc>
                      <a:txBody>
                        <a:bodyPr/>
                        <a:lstStyle/>
                        <a:p>
                          <a:pPr algn="ctr"/>
                          <a:r>
                            <a:rPr lang="en-US" sz="2200" dirty="0" err="1"/>
                            <a:t>Trung</a:t>
                          </a:r>
                          <a:r>
                            <a:rPr lang="en-US" sz="2200" dirty="0"/>
                            <a:t> </a:t>
                          </a:r>
                          <a:r>
                            <a:rPr lang="en-US" sz="2200" dirty="0" err="1"/>
                            <a:t>bình</a:t>
                          </a:r>
                          <a:endParaRPr lang="en-US" sz="2200" dirty="0"/>
                        </a:p>
                      </a:txBody>
                      <a:tcPr anchor="ctr"/>
                    </a:tc>
                    <a:tc>
                      <a:txBody>
                        <a:bodyPr/>
                        <a:lstStyle/>
                        <a:p>
                          <a:endParaRPr lang="en-US"/>
                        </a:p>
                      </a:txBody>
                      <a:tcPr anchor="ctr">
                        <a:blipFill>
                          <a:blip r:embed="rId2"/>
                          <a:stretch>
                            <a:fillRect l="-67819" t="-210000" r="-864" b="-128571"/>
                          </a:stretch>
                        </a:blipFill>
                      </a:tcPr>
                    </a:tc>
                    <a:extLst>
                      <a:ext uri="{0D108BD9-81ED-4DB2-BD59-A6C34878D82A}">
                        <a16:rowId xmlns:a16="http://schemas.microsoft.com/office/drawing/2014/main" val="784669889"/>
                      </a:ext>
                    </a:extLst>
                  </a:tr>
                  <a:tr h="426720">
                    <a:tc>
                      <a:txBody>
                        <a:bodyPr/>
                        <a:lstStyle/>
                        <a:p>
                          <a:pPr algn="ctr"/>
                          <a:r>
                            <a:rPr lang="en-US" sz="2200" dirty="0" err="1"/>
                            <a:t>Xấu</a:t>
                          </a:r>
                          <a:r>
                            <a:rPr lang="en-US" sz="2200" baseline="0" dirty="0"/>
                            <a:t> </a:t>
                          </a:r>
                          <a:r>
                            <a:rPr lang="en-US" sz="2200" baseline="0" dirty="0" err="1"/>
                            <a:t>nhất</a:t>
                          </a:r>
                          <a:endParaRPr lang="en-US" sz="2200" dirty="0"/>
                        </a:p>
                      </a:txBody>
                      <a:tcPr anchor="ctr"/>
                    </a:tc>
                    <a:tc>
                      <a:txBody>
                        <a:bodyPr/>
                        <a:lstStyle/>
                        <a:p>
                          <a:endParaRPr lang="en-US"/>
                        </a:p>
                      </a:txBody>
                      <a:tcPr anchor="ctr">
                        <a:blipFill>
                          <a:blip r:embed="rId2"/>
                          <a:stretch>
                            <a:fillRect l="-67819" t="-310000" r="-864" b="-28571"/>
                          </a:stretch>
                        </a:blipFill>
                      </a:tcPr>
                    </a:tc>
                    <a:extLst>
                      <a:ext uri="{0D108BD9-81ED-4DB2-BD59-A6C34878D82A}">
                        <a16:rowId xmlns:a16="http://schemas.microsoft.com/office/drawing/2014/main" val="819340284"/>
                      </a:ext>
                    </a:extLst>
                  </a:tr>
                </a:tbl>
              </a:graphicData>
            </a:graphic>
          </p:graphicFrame>
        </mc:Fallback>
      </mc:AlternateContent>
    </p:spTree>
    <p:extLst>
      <p:ext uri="{BB962C8B-B14F-4D97-AF65-F5344CB8AC3E}">
        <p14:creationId xmlns:p14="http://schemas.microsoft.com/office/powerpoint/2010/main" val="193482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 </a:t>
            </a:r>
            <a:r>
              <a:rPr lang="en-US" dirty="0" err="1"/>
              <a:t>Đánh</a:t>
            </a:r>
            <a:r>
              <a:rPr lang="en-US" dirty="0"/>
              <a:t> </a:t>
            </a:r>
            <a:r>
              <a:rPr lang="en-US" dirty="0" err="1"/>
              <a:t>giá</a:t>
            </a:r>
            <a:endParaRPr lang="en-US" dirty="0"/>
          </a:p>
        </p:txBody>
      </p:sp>
      <p:sp>
        <p:nvSpPr>
          <p:cNvPr id="3" name="Content Placeholder 2"/>
          <p:cNvSpPr>
            <a:spLocks noGrp="1"/>
          </p:cNvSpPr>
          <p:nvPr>
            <p:ph idx="1"/>
          </p:nvPr>
        </p:nvSpPr>
        <p:spPr/>
        <p:txBody>
          <a:bodyPr/>
          <a:lstStyle/>
          <a:p>
            <a:pPr>
              <a:lnSpc>
                <a:spcPct val="100000"/>
              </a:lnSpc>
              <a:spcBef>
                <a:spcPts val="600"/>
              </a:spcBef>
              <a:spcAft>
                <a:spcPts val="600"/>
              </a:spcAft>
              <a:buClr>
                <a:srgbClr val="4C59D2"/>
              </a:buClr>
              <a:defRPr/>
            </a:pPr>
            <a:r>
              <a:rPr lang="en-US" altLang="en-US" sz="2400" kern="0" dirty="0" err="1">
                <a:latin typeface="Times New Roman" panose="02020603050405020304" pitchFamily="18" charset="0"/>
                <a:cs typeface="Times New Roman" panose="02020603050405020304" pitchFamily="18" charset="0"/>
              </a:rPr>
              <a:t>Thích</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hợp</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cho</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các</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danh</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sách</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truy</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xuất</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tuần</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tự</a:t>
            </a:r>
            <a:r>
              <a:rPr lang="en-US" altLang="en-US" sz="2400" kern="0" dirty="0">
                <a:latin typeface="Times New Roman" panose="02020603050405020304" pitchFamily="18" charset="0"/>
                <a:cs typeface="Times New Roman" panose="02020603050405020304" pitchFamily="18" charset="0"/>
              </a:rPr>
              <a:t> (file, </a:t>
            </a:r>
            <a:r>
              <a:rPr lang="en-US" altLang="en-US" sz="2400" kern="0" dirty="0" err="1">
                <a:latin typeface="Times New Roman" panose="02020603050405020304" pitchFamily="18" charset="0"/>
                <a:cs typeface="Times New Roman" panose="02020603050405020304" pitchFamily="18" charset="0"/>
              </a:rPr>
              <a:t>danh</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sách</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đơn</a:t>
            </a:r>
            <a:r>
              <a:rPr lang="en-US" altLang="en-US" sz="2400" kern="0" dirty="0">
                <a:latin typeface="Times New Roman" panose="02020603050405020304" pitchFamily="18" charset="0"/>
                <a:cs typeface="Times New Roman" panose="02020603050405020304" pitchFamily="18" charset="0"/>
              </a:rPr>
              <a:t>).</a:t>
            </a:r>
          </a:p>
          <a:p>
            <a:pPr>
              <a:lnSpc>
                <a:spcPct val="100000"/>
              </a:lnSpc>
              <a:spcBef>
                <a:spcPts val="600"/>
              </a:spcBef>
              <a:spcAft>
                <a:spcPts val="600"/>
              </a:spcAft>
              <a:buClr>
                <a:srgbClr val="4C59D2"/>
              </a:buClr>
              <a:defRPr/>
            </a:pPr>
            <a:r>
              <a:rPr lang="en-US" sz="2400" dirty="0" err="1"/>
              <a:t>Mergesort</a:t>
            </a:r>
            <a:r>
              <a:rPr lang="en-US" sz="2400" dirty="0"/>
              <a:t> requires an extra array whose size equals to the size of the original array. </a:t>
            </a:r>
          </a:p>
          <a:p>
            <a:pPr>
              <a:lnSpc>
                <a:spcPct val="100000"/>
              </a:lnSpc>
              <a:spcBef>
                <a:spcPts val="600"/>
              </a:spcBef>
              <a:spcAft>
                <a:spcPts val="600"/>
              </a:spcAft>
              <a:buClr>
                <a:srgbClr val="4C59D2"/>
              </a:buClr>
              <a:defRPr/>
            </a:pPr>
            <a:r>
              <a:rPr lang="en-US" sz="2400" dirty="0"/>
              <a:t>If we use a linked list, we do not need an extra array </a:t>
            </a:r>
            <a:endParaRPr lang="en-US" altLang="en-US" sz="2400" kern="0" dirty="0">
              <a:latin typeface="Times New Roman" panose="02020603050405020304" pitchFamily="18" charset="0"/>
              <a:cs typeface="Times New Roman" panose="02020603050405020304" pitchFamily="18" charset="0"/>
            </a:endParaRPr>
          </a:p>
          <a:p>
            <a:pPr>
              <a:lnSpc>
                <a:spcPct val="100000"/>
              </a:lnSpc>
              <a:spcBef>
                <a:spcPts val="600"/>
              </a:spcBef>
              <a:spcAft>
                <a:spcPts val="600"/>
              </a:spcAft>
              <a:buClr>
                <a:srgbClr val="4C59D2"/>
              </a:buClr>
              <a:defRPr/>
            </a:pPr>
            <a:r>
              <a:rPr lang="en-US" altLang="en-US" sz="2400" kern="0" dirty="0">
                <a:latin typeface="Times New Roman" panose="02020603050405020304" pitchFamily="18" charset="0"/>
                <a:cs typeface="Times New Roman" panose="02020603050405020304" pitchFamily="18" charset="0"/>
              </a:rPr>
              <a:t>Có </a:t>
            </a:r>
            <a:r>
              <a:rPr lang="en-US" altLang="en-US" sz="2400" kern="0" dirty="0" err="1">
                <a:latin typeface="Times New Roman" panose="02020603050405020304" pitchFamily="18" charset="0"/>
                <a:cs typeface="Times New Roman" panose="02020603050405020304" pitchFamily="18" charset="0"/>
              </a:rPr>
              <a:t>thể</a:t>
            </a:r>
            <a:r>
              <a:rPr lang="en-US" altLang="en-US" sz="2400" kern="0" dirty="0">
                <a:latin typeface="Times New Roman" panose="02020603050405020304" pitchFamily="18" charset="0"/>
                <a:cs typeface="Times New Roman" panose="02020603050405020304" pitchFamily="18" charset="0"/>
              </a:rPr>
              <a:t> thực </a:t>
            </a:r>
            <a:r>
              <a:rPr lang="en-US" altLang="en-US" sz="2400" kern="0" dirty="0" err="1">
                <a:latin typeface="Times New Roman" panose="02020603050405020304" pitchFamily="18" charset="0"/>
                <a:cs typeface="Times New Roman" panose="02020603050405020304" pitchFamily="18" charset="0"/>
              </a:rPr>
              <a:t>hiện</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sắp</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xếp</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mà</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không</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cần</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nạp</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toàn</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bộ</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danh</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sách</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lên</a:t>
            </a:r>
            <a:r>
              <a:rPr lang="en-US" altLang="en-US" sz="2400" kern="0" dirty="0">
                <a:latin typeface="Times New Roman" panose="02020603050405020304" pitchFamily="18" charset="0"/>
                <a:cs typeface="Times New Roman" panose="02020603050405020304" pitchFamily="18" charset="0"/>
              </a:rPr>
              <a:t> RAM (</a:t>
            </a:r>
            <a:r>
              <a:rPr lang="en-US" altLang="en-US" sz="2400" b="1" kern="0" dirty="0">
                <a:latin typeface="Times New Roman" panose="02020603050405020304" pitchFamily="18" charset="0"/>
                <a:cs typeface="Times New Roman" panose="02020603050405020304" pitchFamily="18" charset="0"/>
              </a:rPr>
              <a:t>External Sorting</a:t>
            </a:r>
            <a:r>
              <a:rPr lang="en-US" altLang="en-US" sz="2400" kern="0" dirty="0">
                <a:latin typeface="Times New Roman" panose="02020603050405020304" pitchFamily="18" charset="0"/>
                <a:cs typeface="Times New Roman" panose="02020603050405020304" pitchFamily="18" charset="0"/>
              </a:rPr>
              <a:t>).</a:t>
            </a:r>
          </a:p>
          <a:p>
            <a:pPr>
              <a:lnSpc>
                <a:spcPct val="100000"/>
              </a:lnSpc>
              <a:spcBef>
                <a:spcPts val="600"/>
              </a:spcBef>
              <a:spcAft>
                <a:spcPts val="600"/>
              </a:spcAft>
              <a:buClr>
                <a:srgbClr val="4C59D2"/>
              </a:buClr>
              <a:defRPr/>
            </a:pPr>
            <a:r>
              <a:rPr lang="en-US" altLang="en-US" sz="2400" kern="0" dirty="0" err="1">
                <a:latin typeface="Times New Roman" panose="02020603050405020304" pitchFamily="18" charset="0"/>
                <a:cs typeface="Times New Roman" panose="02020603050405020304" pitchFamily="18" charset="0"/>
              </a:rPr>
              <a:t>Trường</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hợp</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danh</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sách</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đã</a:t>
            </a:r>
            <a:r>
              <a:rPr lang="en-US" altLang="en-US" sz="2400" kern="0" dirty="0">
                <a:latin typeface="Times New Roman" panose="02020603050405020304" pitchFamily="18" charset="0"/>
                <a:cs typeface="Times New Roman" panose="02020603050405020304" pitchFamily="18" charset="0"/>
              </a:rPr>
              <a:t> có </a:t>
            </a:r>
            <a:r>
              <a:rPr lang="en-US" altLang="en-US" sz="2400" kern="0" dirty="0" err="1">
                <a:latin typeface="Times New Roman" panose="02020603050405020304" pitchFamily="18" charset="0"/>
                <a:cs typeface="Times New Roman" panose="02020603050405020304" pitchFamily="18" charset="0"/>
              </a:rPr>
              <a:t>những</a:t>
            </a:r>
            <a:r>
              <a:rPr lang="en-US" altLang="en-US" sz="2400" kern="0" dirty="0">
                <a:latin typeface="Times New Roman" panose="02020603050405020304" pitchFamily="18" charset="0"/>
                <a:cs typeface="Times New Roman" panose="02020603050405020304" pitchFamily="18" charset="0"/>
              </a:rPr>
              <a:t> </a:t>
            </a:r>
            <a:r>
              <a:rPr lang="en-US" altLang="en-US" sz="2400" kern="0" dirty="0" err="1">
                <a:latin typeface="Times New Roman" panose="02020603050405020304" pitchFamily="18" charset="0"/>
                <a:cs typeface="Times New Roman" panose="02020603050405020304" pitchFamily="18" charset="0"/>
              </a:rPr>
              <a:t>đoạn</a:t>
            </a:r>
            <a:r>
              <a:rPr lang="en-US" altLang="en-US" sz="2400" kern="0" dirty="0">
                <a:latin typeface="Times New Roman" panose="02020603050405020304" pitchFamily="18" charset="0"/>
                <a:cs typeface="Times New Roman" panose="02020603050405020304" pitchFamily="18" charset="0"/>
              </a:rPr>
              <a:t> con có thứ </a:t>
            </a:r>
            <a:r>
              <a:rPr lang="en-US" altLang="en-US" sz="2400" kern="0" dirty="0" err="1">
                <a:latin typeface="Times New Roman" panose="02020603050405020304" pitchFamily="18" charset="0"/>
                <a:cs typeface="Times New Roman" panose="02020603050405020304" pitchFamily="18" charset="0"/>
              </a:rPr>
              <a:t>tự</a:t>
            </a:r>
            <a:r>
              <a:rPr lang="en-US" altLang="en-US" sz="2400" kern="0" dirty="0">
                <a:latin typeface="Times New Roman" panose="02020603050405020304" pitchFamily="18" charset="0"/>
                <a:cs typeface="Times New Roman" panose="02020603050405020304" pitchFamily="18" charset="0"/>
              </a:rPr>
              <a:t> </a:t>
            </a:r>
            <a:r>
              <a:rPr lang="en-US" altLang="en-US" sz="2400" kern="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kern="0" dirty="0" err="1">
                <a:latin typeface="Times New Roman" panose="02020603050405020304" pitchFamily="18" charset="0"/>
                <a:cs typeface="Times New Roman" panose="02020603050405020304" pitchFamily="18" charset="0"/>
                <a:sym typeface="Wingdings" panose="05000000000000000000" pitchFamily="2" charset="2"/>
              </a:rPr>
              <a:t>Trộn</a:t>
            </a:r>
            <a:r>
              <a:rPr lang="en-US" altLang="en-US" sz="2400" kern="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kern="0" dirty="0" err="1">
                <a:latin typeface="Times New Roman" panose="02020603050405020304" pitchFamily="18" charset="0"/>
                <a:cs typeface="Times New Roman" panose="02020603050405020304" pitchFamily="18" charset="0"/>
                <a:sym typeface="Wingdings" panose="05000000000000000000" pitchFamily="2" charset="2"/>
              </a:rPr>
              <a:t>tự</a:t>
            </a:r>
            <a:r>
              <a:rPr lang="en-US" altLang="en-US" sz="2400" kern="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kern="0" dirty="0" err="1">
                <a:latin typeface="Times New Roman" panose="02020603050405020304" pitchFamily="18" charset="0"/>
                <a:cs typeface="Times New Roman" panose="02020603050405020304" pitchFamily="18" charset="0"/>
                <a:sym typeface="Wingdings" panose="05000000000000000000" pitchFamily="2" charset="2"/>
              </a:rPr>
              <a:t>nhiên</a:t>
            </a:r>
            <a:r>
              <a:rPr lang="en-US" altLang="en-US" sz="2400" kern="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b="1" kern="0" dirty="0">
                <a:latin typeface="Times New Roman" panose="02020603050405020304" pitchFamily="18" charset="0"/>
                <a:cs typeface="Times New Roman" panose="02020603050405020304" pitchFamily="18" charset="0"/>
                <a:sym typeface="Wingdings" panose="05000000000000000000" pitchFamily="2" charset="2"/>
              </a:rPr>
              <a:t>Natural Merge Sort</a:t>
            </a:r>
            <a:r>
              <a:rPr lang="en-US" altLang="en-US" sz="2400" kern="0"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en-US" sz="2400" kern="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36</a:t>
            </a:fld>
            <a:endParaRPr lang="en-US" dirty="0"/>
          </a:p>
        </p:txBody>
      </p:sp>
    </p:spTree>
    <p:extLst>
      <p:ext uri="{BB962C8B-B14F-4D97-AF65-F5344CB8AC3E}">
        <p14:creationId xmlns:p14="http://schemas.microsoft.com/office/powerpoint/2010/main" val="146576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Comparison of Sorting Algorithms</a:t>
            </a:r>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37</a:t>
            </a:fld>
            <a:endParaRPr lang="en-US" dirty="0"/>
          </a:p>
        </p:txBody>
      </p:sp>
      <p:graphicFrame>
        <p:nvGraphicFramePr>
          <p:cNvPr id="10" name="Content Placeholder 9">
            <a:extLst>
              <a:ext uri="{FF2B5EF4-FFF2-40B4-BE49-F238E27FC236}">
                <a16:creationId xmlns:a16="http://schemas.microsoft.com/office/drawing/2014/main" id="{A9DC7946-BA39-4287-98E9-4591182B738D}"/>
              </a:ext>
            </a:extLst>
          </p:cNvPr>
          <p:cNvGraphicFramePr>
            <a:graphicFrameLocks noGrp="1"/>
          </p:cNvGraphicFramePr>
          <p:nvPr>
            <p:ph idx="1"/>
          </p:nvPr>
        </p:nvGraphicFramePr>
        <p:xfrm>
          <a:off x="1066801" y="1143000"/>
          <a:ext cx="6781799" cy="4841065"/>
        </p:xfrm>
        <a:graphic>
          <a:graphicData uri="http://schemas.openxmlformats.org/drawingml/2006/table">
            <a:tbl>
              <a:tblPr>
                <a:tableStyleId>{5C22544A-7EE6-4342-B048-85BDC9FD1C3A}</a:tableStyleId>
              </a:tblPr>
              <a:tblGrid>
                <a:gridCol w="1986587">
                  <a:extLst>
                    <a:ext uri="{9D8B030D-6E8A-4147-A177-3AD203B41FA5}">
                      <a16:colId xmlns:a16="http://schemas.microsoft.com/office/drawing/2014/main" val="3971948588"/>
                    </a:ext>
                  </a:extLst>
                </a:gridCol>
                <a:gridCol w="1507067">
                  <a:extLst>
                    <a:ext uri="{9D8B030D-6E8A-4147-A177-3AD203B41FA5}">
                      <a16:colId xmlns:a16="http://schemas.microsoft.com/office/drawing/2014/main" val="1427322755"/>
                    </a:ext>
                  </a:extLst>
                </a:gridCol>
                <a:gridCol w="1575570">
                  <a:extLst>
                    <a:ext uri="{9D8B030D-6E8A-4147-A177-3AD203B41FA5}">
                      <a16:colId xmlns:a16="http://schemas.microsoft.com/office/drawing/2014/main" val="1930246948"/>
                    </a:ext>
                  </a:extLst>
                </a:gridCol>
                <a:gridCol w="1712575">
                  <a:extLst>
                    <a:ext uri="{9D8B030D-6E8A-4147-A177-3AD203B41FA5}">
                      <a16:colId xmlns:a16="http://schemas.microsoft.com/office/drawing/2014/main" val="3762893927"/>
                    </a:ext>
                  </a:extLst>
                </a:gridCol>
              </a:tblGrid>
              <a:tr h="226233">
                <a:tc>
                  <a:txBody>
                    <a:bodyPr/>
                    <a:lstStyle/>
                    <a:p>
                      <a:pPr algn="ctr" fontAlgn="ctr"/>
                      <a:r>
                        <a:rPr lang="en-US" sz="2200" b="1" u="none" strike="noStrike" dirty="0">
                          <a:effectLst/>
                          <a:latin typeface="Times New Roman" panose="02020603050405020304" pitchFamily="18" charset="0"/>
                          <a:cs typeface="Times New Roman" panose="02020603050405020304" pitchFamily="18" charset="0"/>
                        </a:rPr>
                        <a:t>Algorithm</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gridSpan="3">
                  <a:txBody>
                    <a:bodyPr/>
                    <a:lstStyle/>
                    <a:p>
                      <a:pPr algn="ctr" fontAlgn="ctr"/>
                      <a:r>
                        <a:rPr lang="en-US" sz="2200" b="1" u="none" strike="noStrike">
                          <a:effectLst/>
                          <a:latin typeface="Times New Roman" panose="02020603050405020304" pitchFamily="18" charset="0"/>
                          <a:cs typeface="Times New Roman" panose="02020603050405020304" pitchFamily="18" charset="0"/>
                        </a:rPr>
                        <a:t>Time Complexity</a:t>
                      </a:r>
                      <a:endParaRPr lang="en-US" sz="2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69350731"/>
                  </a:ext>
                </a:extLst>
              </a:tr>
              <a:tr h="666395">
                <a:tc>
                  <a:txBody>
                    <a:bodyPr/>
                    <a:lstStyle/>
                    <a:p>
                      <a:pPr algn="l" fontAlgn="ctr"/>
                      <a:r>
                        <a:rPr lang="en-US" sz="2200" b="1" u="none" strike="noStrike" dirty="0">
                          <a:effectLst/>
                          <a:latin typeface="Times New Roman" panose="02020603050405020304" pitchFamily="18" charset="0"/>
                          <a:cs typeface="Times New Roman" panose="02020603050405020304" pitchFamily="18" charset="0"/>
                        </a:rPr>
                        <a:t> </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n-US" sz="2200" b="1" u="none" strike="noStrike">
                          <a:effectLst/>
                          <a:latin typeface="Times New Roman" panose="02020603050405020304" pitchFamily="18" charset="0"/>
                          <a:cs typeface="Times New Roman" panose="02020603050405020304" pitchFamily="18" charset="0"/>
                        </a:rPr>
                        <a:t>  Best</a:t>
                      </a:r>
                      <a:endParaRPr lang="en-US" sz="2200" b="1" i="0" u="none" strike="noStrike">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n-US" sz="2200" b="1" u="none" strike="noStrike">
                          <a:effectLst/>
                          <a:latin typeface="Times New Roman" panose="02020603050405020304" pitchFamily="18" charset="0"/>
                          <a:cs typeface="Times New Roman" panose="02020603050405020304" pitchFamily="18" charset="0"/>
                        </a:rPr>
                        <a:t>Average</a:t>
                      </a:r>
                      <a:endParaRPr lang="en-US" sz="2200" b="1" i="0" u="none" strike="noStrike">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n-US" sz="2200" b="1" u="none" strike="noStrike" dirty="0">
                          <a:effectLst/>
                          <a:latin typeface="Times New Roman" panose="02020603050405020304" pitchFamily="18" charset="0"/>
                          <a:cs typeface="Times New Roman" panose="02020603050405020304" pitchFamily="18" charset="0"/>
                        </a:rPr>
                        <a:t>Worst</a:t>
                      </a:r>
                      <a:endParaRPr lang="en-US"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extLst>
                  <a:ext uri="{0D108BD9-81ED-4DB2-BD59-A6C34878D82A}">
                    <a16:rowId xmlns:a16="http://schemas.microsoft.com/office/drawing/2014/main" val="3621870164"/>
                  </a:ext>
                </a:extLst>
              </a:tr>
              <a:tr h="363488">
                <a:tc>
                  <a:txBody>
                    <a:bodyPr/>
                    <a:lstStyle/>
                    <a:p>
                      <a:pPr algn="l" fontAlgn="ctr"/>
                      <a:r>
                        <a:rPr lang="en-US" sz="2200" u="sng" strike="noStrike">
                          <a:effectLst/>
                          <a:latin typeface="Times New Roman" panose="02020603050405020304" pitchFamily="18" charset="0"/>
                          <a:cs typeface="Times New Roman" panose="02020603050405020304" pitchFamily="18" charset="0"/>
                          <a:hlinkClick r:id="rId2"/>
                        </a:rPr>
                        <a:t>Selection Sort</a:t>
                      </a:r>
                      <a:endParaRPr lang="en-US" sz="2200" b="0" i="0" u="sng" strike="noStrike">
                        <a:solidFill>
                          <a:srgbClr val="0563C1"/>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l-GR" sz="2200" u="none" strike="noStrike">
                          <a:effectLst/>
                          <a:latin typeface="Times New Roman" panose="02020603050405020304" pitchFamily="18" charset="0"/>
                          <a:cs typeface="Times New Roman" panose="02020603050405020304" pitchFamily="18" charset="0"/>
                        </a:rPr>
                        <a:t>Ω(</a:t>
                      </a:r>
                      <a:r>
                        <a:rPr lang="en-US" sz="2200" u="none" strike="noStrike">
                          <a:effectLst/>
                          <a:latin typeface="Times New Roman" panose="02020603050405020304" pitchFamily="18" charset="0"/>
                          <a:cs typeface="Times New Roman" panose="02020603050405020304" pitchFamily="18" charset="0"/>
                        </a:rPr>
                        <a:t>n^2)</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l-GR" sz="2200" u="none" strike="noStrike">
                          <a:effectLst/>
                          <a:latin typeface="Times New Roman" panose="02020603050405020304" pitchFamily="18" charset="0"/>
                          <a:cs typeface="Times New Roman" panose="02020603050405020304" pitchFamily="18" charset="0"/>
                        </a:rPr>
                        <a:t>θ(</a:t>
                      </a:r>
                      <a:r>
                        <a:rPr lang="en-US" sz="2200" u="none" strike="noStrike">
                          <a:effectLst/>
                          <a:latin typeface="Times New Roman" panose="02020603050405020304" pitchFamily="18" charset="0"/>
                          <a:cs typeface="Times New Roman" panose="02020603050405020304" pitchFamily="18" charset="0"/>
                        </a:rPr>
                        <a:t>n^2)</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n-US" sz="2200" u="none" strike="noStrike">
                          <a:effectLst/>
                          <a:latin typeface="Times New Roman" panose="02020603050405020304" pitchFamily="18" charset="0"/>
                          <a:cs typeface="Times New Roman" panose="02020603050405020304" pitchFamily="18" charset="0"/>
                        </a:rPr>
                        <a:t>O(n^2)</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extLst>
                  <a:ext uri="{0D108BD9-81ED-4DB2-BD59-A6C34878D82A}">
                    <a16:rowId xmlns:a16="http://schemas.microsoft.com/office/drawing/2014/main" val="98416016"/>
                  </a:ext>
                </a:extLst>
              </a:tr>
              <a:tr h="363488">
                <a:tc>
                  <a:txBody>
                    <a:bodyPr/>
                    <a:lstStyle/>
                    <a:p>
                      <a:pPr algn="l" fontAlgn="ctr"/>
                      <a:r>
                        <a:rPr lang="en-US" sz="2200" u="sng" strike="noStrike">
                          <a:effectLst/>
                          <a:latin typeface="Times New Roman" panose="02020603050405020304" pitchFamily="18" charset="0"/>
                          <a:cs typeface="Times New Roman" panose="02020603050405020304" pitchFamily="18" charset="0"/>
                          <a:hlinkClick r:id="rId3"/>
                        </a:rPr>
                        <a:t>Bubble Sort</a:t>
                      </a:r>
                      <a:endParaRPr lang="en-US" sz="2200" b="0" i="0" u="sng" strike="noStrike">
                        <a:solidFill>
                          <a:srgbClr val="0563C1"/>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l-GR" sz="2200" u="none" strike="noStrike">
                          <a:effectLst/>
                          <a:latin typeface="Times New Roman" panose="02020603050405020304" pitchFamily="18" charset="0"/>
                          <a:cs typeface="Times New Roman" panose="02020603050405020304" pitchFamily="18" charset="0"/>
                        </a:rPr>
                        <a:t>Ω(</a:t>
                      </a:r>
                      <a:r>
                        <a:rPr lang="en-US" sz="2200" u="none" strike="noStrike">
                          <a:effectLst/>
                          <a:latin typeface="Times New Roman" panose="02020603050405020304" pitchFamily="18" charset="0"/>
                          <a:cs typeface="Times New Roman" panose="02020603050405020304" pitchFamily="18" charset="0"/>
                        </a:rPr>
                        <a:t>n)</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l-GR" sz="2200" u="none" strike="noStrike" dirty="0">
                          <a:effectLst/>
                          <a:latin typeface="Times New Roman" panose="02020603050405020304" pitchFamily="18" charset="0"/>
                          <a:cs typeface="Times New Roman" panose="02020603050405020304" pitchFamily="18" charset="0"/>
                        </a:rPr>
                        <a:t>θ(</a:t>
                      </a:r>
                      <a:r>
                        <a:rPr lang="en-US" sz="2200" u="none" strike="noStrike" dirty="0">
                          <a:effectLst/>
                          <a:latin typeface="Times New Roman" panose="02020603050405020304" pitchFamily="18" charset="0"/>
                          <a:cs typeface="Times New Roman" panose="02020603050405020304" pitchFamily="18" charset="0"/>
                        </a:rPr>
                        <a:t>n^2)</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n-US" sz="2200" u="none" strike="noStrike" dirty="0">
                          <a:effectLst/>
                          <a:latin typeface="Times New Roman" panose="02020603050405020304" pitchFamily="18" charset="0"/>
                          <a:cs typeface="Times New Roman" panose="02020603050405020304" pitchFamily="18" charset="0"/>
                        </a:rPr>
                        <a:t>O(n^2)</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extLst>
                  <a:ext uri="{0D108BD9-81ED-4DB2-BD59-A6C34878D82A}">
                    <a16:rowId xmlns:a16="http://schemas.microsoft.com/office/drawing/2014/main" val="750018038"/>
                  </a:ext>
                </a:extLst>
              </a:tr>
              <a:tr h="363488">
                <a:tc>
                  <a:txBody>
                    <a:bodyPr/>
                    <a:lstStyle/>
                    <a:p>
                      <a:pPr algn="l" fontAlgn="ctr"/>
                      <a:r>
                        <a:rPr lang="en-US" sz="2200" u="sng" strike="noStrike">
                          <a:effectLst/>
                          <a:latin typeface="Times New Roman" panose="02020603050405020304" pitchFamily="18" charset="0"/>
                          <a:cs typeface="Times New Roman" panose="02020603050405020304" pitchFamily="18" charset="0"/>
                          <a:hlinkClick r:id="rId4"/>
                        </a:rPr>
                        <a:t>Insertion Sort</a:t>
                      </a:r>
                      <a:endParaRPr lang="en-US" sz="2200" b="0" i="0" u="sng" strike="noStrike">
                        <a:solidFill>
                          <a:srgbClr val="0563C1"/>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l-GR" sz="2200" u="none" strike="noStrike">
                          <a:effectLst/>
                          <a:latin typeface="Times New Roman" panose="02020603050405020304" pitchFamily="18" charset="0"/>
                          <a:cs typeface="Times New Roman" panose="02020603050405020304" pitchFamily="18" charset="0"/>
                        </a:rPr>
                        <a:t>Ω(</a:t>
                      </a:r>
                      <a:r>
                        <a:rPr lang="en-US" sz="2200" u="none" strike="noStrike">
                          <a:effectLst/>
                          <a:latin typeface="Times New Roman" panose="02020603050405020304" pitchFamily="18" charset="0"/>
                          <a:cs typeface="Times New Roman" panose="02020603050405020304" pitchFamily="18" charset="0"/>
                        </a:rPr>
                        <a:t>n)</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l-GR" sz="2200" u="none" strike="noStrike">
                          <a:effectLst/>
                          <a:latin typeface="Times New Roman" panose="02020603050405020304" pitchFamily="18" charset="0"/>
                          <a:cs typeface="Times New Roman" panose="02020603050405020304" pitchFamily="18" charset="0"/>
                        </a:rPr>
                        <a:t>θ(</a:t>
                      </a:r>
                      <a:r>
                        <a:rPr lang="en-US" sz="2200" u="none" strike="noStrike">
                          <a:effectLst/>
                          <a:latin typeface="Times New Roman" panose="02020603050405020304" pitchFamily="18" charset="0"/>
                          <a:cs typeface="Times New Roman" panose="02020603050405020304" pitchFamily="18" charset="0"/>
                        </a:rPr>
                        <a:t>n^2)</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n-US" sz="2200" u="none" strike="noStrike">
                          <a:effectLst/>
                          <a:latin typeface="Times New Roman" panose="02020603050405020304" pitchFamily="18" charset="0"/>
                          <a:cs typeface="Times New Roman" panose="02020603050405020304" pitchFamily="18" charset="0"/>
                        </a:rPr>
                        <a:t>O(n^2)</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extLst>
                  <a:ext uri="{0D108BD9-81ED-4DB2-BD59-A6C34878D82A}">
                    <a16:rowId xmlns:a16="http://schemas.microsoft.com/office/drawing/2014/main" val="30630479"/>
                  </a:ext>
                </a:extLst>
              </a:tr>
              <a:tr h="666395">
                <a:tc>
                  <a:txBody>
                    <a:bodyPr/>
                    <a:lstStyle/>
                    <a:p>
                      <a:pPr algn="l" fontAlgn="ctr"/>
                      <a:r>
                        <a:rPr lang="en-US" sz="2200" u="sng" strike="noStrike" dirty="0">
                          <a:effectLst/>
                          <a:latin typeface="Times New Roman" panose="02020603050405020304" pitchFamily="18" charset="0"/>
                          <a:cs typeface="Times New Roman" panose="02020603050405020304" pitchFamily="18" charset="0"/>
                          <a:hlinkClick r:id="rId5"/>
                        </a:rPr>
                        <a:t>Heap Sort</a:t>
                      </a:r>
                      <a:endParaRPr lang="en-US" sz="2200" b="0" i="0" u="sng" strike="noStrike" dirty="0">
                        <a:solidFill>
                          <a:srgbClr val="0563C1"/>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l-GR" sz="2200" u="none" strike="noStrike" dirty="0">
                          <a:effectLst/>
                          <a:latin typeface="Times New Roman" panose="02020603050405020304" pitchFamily="18" charset="0"/>
                          <a:cs typeface="Times New Roman" panose="02020603050405020304" pitchFamily="18" charset="0"/>
                        </a:rPr>
                        <a:t>Ω(</a:t>
                      </a:r>
                      <a:r>
                        <a:rPr lang="en-US" sz="2200" u="none" strike="noStrike" dirty="0">
                          <a:effectLst/>
                          <a:latin typeface="Times New Roman" panose="02020603050405020304" pitchFamily="18" charset="0"/>
                          <a:cs typeface="Times New Roman" panose="02020603050405020304" pitchFamily="18" charset="0"/>
                        </a:rPr>
                        <a:t>n log(n))</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l-GR" sz="2200" u="none" strike="noStrike">
                          <a:effectLst/>
                          <a:latin typeface="Times New Roman" panose="02020603050405020304" pitchFamily="18" charset="0"/>
                          <a:cs typeface="Times New Roman" panose="02020603050405020304" pitchFamily="18" charset="0"/>
                        </a:rPr>
                        <a:t>θ(</a:t>
                      </a:r>
                      <a:r>
                        <a:rPr lang="en-US" sz="2200" u="none" strike="noStrike">
                          <a:effectLst/>
                          <a:latin typeface="Times New Roman" panose="02020603050405020304" pitchFamily="18" charset="0"/>
                          <a:cs typeface="Times New Roman" panose="02020603050405020304" pitchFamily="18" charset="0"/>
                        </a:rPr>
                        <a:t>n log(n))</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n-US" sz="2200" u="none" strike="noStrike">
                          <a:effectLst/>
                          <a:latin typeface="Times New Roman" panose="02020603050405020304" pitchFamily="18" charset="0"/>
                          <a:cs typeface="Times New Roman" panose="02020603050405020304" pitchFamily="18" charset="0"/>
                        </a:rPr>
                        <a:t>O(n log(n))</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extLst>
                  <a:ext uri="{0D108BD9-81ED-4DB2-BD59-A6C34878D82A}">
                    <a16:rowId xmlns:a16="http://schemas.microsoft.com/office/drawing/2014/main" val="2577024441"/>
                  </a:ext>
                </a:extLst>
              </a:tr>
              <a:tr h="666395">
                <a:tc>
                  <a:txBody>
                    <a:bodyPr/>
                    <a:lstStyle/>
                    <a:p>
                      <a:pPr algn="l" fontAlgn="ctr"/>
                      <a:r>
                        <a:rPr lang="en-US" sz="2200" u="sng" strike="noStrike">
                          <a:effectLst/>
                          <a:latin typeface="Times New Roman" panose="02020603050405020304" pitchFamily="18" charset="0"/>
                          <a:cs typeface="Times New Roman" panose="02020603050405020304" pitchFamily="18" charset="0"/>
                          <a:hlinkClick r:id="rId6"/>
                        </a:rPr>
                        <a:t>Quick Sort</a:t>
                      </a:r>
                      <a:endParaRPr lang="en-US" sz="2200" b="0" i="0" u="sng" strike="noStrike">
                        <a:solidFill>
                          <a:srgbClr val="0563C1"/>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l-GR" sz="2200" u="none" strike="noStrike">
                          <a:effectLst/>
                          <a:latin typeface="Times New Roman" panose="02020603050405020304" pitchFamily="18" charset="0"/>
                          <a:cs typeface="Times New Roman" panose="02020603050405020304" pitchFamily="18" charset="0"/>
                        </a:rPr>
                        <a:t>Ω(</a:t>
                      </a:r>
                      <a:r>
                        <a:rPr lang="en-US" sz="2200" u="none" strike="noStrike">
                          <a:effectLst/>
                          <a:latin typeface="Times New Roman" panose="02020603050405020304" pitchFamily="18" charset="0"/>
                          <a:cs typeface="Times New Roman" panose="02020603050405020304" pitchFamily="18" charset="0"/>
                        </a:rPr>
                        <a:t>n log(n))</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l-GR" sz="2200" u="none" strike="noStrike" dirty="0">
                          <a:effectLst/>
                          <a:latin typeface="Times New Roman" panose="02020603050405020304" pitchFamily="18" charset="0"/>
                          <a:cs typeface="Times New Roman" panose="02020603050405020304" pitchFamily="18" charset="0"/>
                        </a:rPr>
                        <a:t>θ(</a:t>
                      </a:r>
                      <a:r>
                        <a:rPr lang="en-US" sz="2200" u="none" strike="noStrike" dirty="0">
                          <a:effectLst/>
                          <a:latin typeface="Times New Roman" panose="02020603050405020304" pitchFamily="18" charset="0"/>
                          <a:cs typeface="Times New Roman" panose="02020603050405020304" pitchFamily="18" charset="0"/>
                        </a:rPr>
                        <a:t>n log(n))</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n-US" sz="2200" u="none" strike="noStrike">
                          <a:effectLst/>
                          <a:latin typeface="Times New Roman" panose="02020603050405020304" pitchFamily="18" charset="0"/>
                          <a:cs typeface="Times New Roman" panose="02020603050405020304" pitchFamily="18" charset="0"/>
                        </a:rPr>
                        <a:t>O(n^2)</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extLst>
                  <a:ext uri="{0D108BD9-81ED-4DB2-BD59-A6C34878D82A}">
                    <a16:rowId xmlns:a16="http://schemas.microsoft.com/office/drawing/2014/main" val="3615178177"/>
                  </a:ext>
                </a:extLst>
              </a:tr>
              <a:tr h="666395">
                <a:tc>
                  <a:txBody>
                    <a:bodyPr/>
                    <a:lstStyle/>
                    <a:p>
                      <a:pPr algn="l" fontAlgn="ctr"/>
                      <a:r>
                        <a:rPr lang="en-US" sz="2200" u="sng" strike="noStrike">
                          <a:effectLst/>
                          <a:latin typeface="Times New Roman" panose="02020603050405020304" pitchFamily="18" charset="0"/>
                          <a:cs typeface="Times New Roman" panose="02020603050405020304" pitchFamily="18" charset="0"/>
                          <a:hlinkClick r:id="rId7"/>
                        </a:rPr>
                        <a:t>Merge Sort</a:t>
                      </a:r>
                      <a:endParaRPr lang="en-US" sz="2200" b="0" i="0" u="sng" strike="noStrike">
                        <a:solidFill>
                          <a:srgbClr val="0563C1"/>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l-GR" sz="2200" u="none" strike="noStrike">
                          <a:effectLst/>
                          <a:latin typeface="Times New Roman" panose="02020603050405020304" pitchFamily="18" charset="0"/>
                          <a:cs typeface="Times New Roman" panose="02020603050405020304" pitchFamily="18" charset="0"/>
                        </a:rPr>
                        <a:t>Ω(</a:t>
                      </a:r>
                      <a:r>
                        <a:rPr lang="en-US" sz="2200" u="none" strike="noStrike">
                          <a:effectLst/>
                          <a:latin typeface="Times New Roman" panose="02020603050405020304" pitchFamily="18" charset="0"/>
                          <a:cs typeface="Times New Roman" panose="02020603050405020304" pitchFamily="18" charset="0"/>
                        </a:rPr>
                        <a:t>n log(n))</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l-GR" sz="2200" u="none" strike="noStrike">
                          <a:effectLst/>
                          <a:latin typeface="Times New Roman" panose="02020603050405020304" pitchFamily="18" charset="0"/>
                          <a:cs typeface="Times New Roman" panose="02020603050405020304" pitchFamily="18" charset="0"/>
                        </a:rPr>
                        <a:t>θ(</a:t>
                      </a:r>
                      <a:r>
                        <a:rPr lang="en-US" sz="2200" u="none" strike="noStrike">
                          <a:effectLst/>
                          <a:latin typeface="Times New Roman" panose="02020603050405020304" pitchFamily="18" charset="0"/>
                          <a:cs typeface="Times New Roman" panose="02020603050405020304" pitchFamily="18" charset="0"/>
                        </a:rPr>
                        <a:t>n log(n))</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n-US" sz="2200" u="none" strike="noStrike">
                          <a:effectLst/>
                          <a:latin typeface="Times New Roman" panose="02020603050405020304" pitchFamily="18" charset="0"/>
                          <a:cs typeface="Times New Roman" panose="02020603050405020304" pitchFamily="18" charset="0"/>
                        </a:rPr>
                        <a:t>O(n log(n))</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extLst>
                  <a:ext uri="{0D108BD9-81ED-4DB2-BD59-A6C34878D82A}">
                    <a16:rowId xmlns:a16="http://schemas.microsoft.com/office/drawing/2014/main" val="995832596"/>
                  </a:ext>
                </a:extLst>
              </a:tr>
              <a:tr h="363488">
                <a:tc>
                  <a:txBody>
                    <a:bodyPr/>
                    <a:lstStyle/>
                    <a:p>
                      <a:pPr algn="l" fontAlgn="ctr"/>
                      <a:r>
                        <a:rPr lang="en-US" sz="2200" u="sng" strike="noStrike" dirty="0">
                          <a:effectLst/>
                          <a:latin typeface="Times New Roman" panose="02020603050405020304" pitchFamily="18" charset="0"/>
                          <a:cs typeface="Times New Roman" panose="02020603050405020304" pitchFamily="18" charset="0"/>
                          <a:hlinkClick r:id="rId8"/>
                        </a:rPr>
                        <a:t>Counting Sort</a:t>
                      </a:r>
                      <a:endParaRPr lang="en-US" sz="2200" b="0" i="0" u="sng" strike="noStrike" dirty="0">
                        <a:solidFill>
                          <a:srgbClr val="0563C1"/>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l-GR" sz="2200" u="none" strike="noStrike">
                          <a:effectLst/>
                          <a:latin typeface="Times New Roman" panose="02020603050405020304" pitchFamily="18" charset="0"/>
                          <a:cs typeface="Times New Roman" panose="02020603050405020304" pitchFamily="18" charset="0"/>
                        </a:rPr>
                        <a:t>Ω(</a:t>
                      </a:r>
                      <a:r>
                        <a:rPr lang="en-US" sz="2200" u="none" strike="noStrike">
                          <a:effectLst/>
                          <a:latin typeface="Times New Roman" panose="02020603050405020304" pitchFamily="18" charset="0"/>
                          <a:cs typeface="Times New Roman" panose="02020603050405020304" pitchFamily="18" charset="0"/>
                        </a:rPr>
                        <a:t>n+k)</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l-GR" sz="2200" u="none" strike="noStrike">
                          <a:effectLst/>
                          <a:latin typeface="Times New Roman" panose="02020603050405020304" pitchFamily="18" charset="0"/>
                          <a:cs typeface="Times New Roman" panose="02020603050405020304" pitchFamily="18" charset="0"/>
                        </a:rPr>
                        <a:t>θ(</a:t>
                      </a:r>
                      <a:r>
                        <a:rPr lang="en-US" sz="2200" u="none" strike="noStrike">
                          <a:effectLst/>
                          <a:latin typeface="Times New Roman" panose="02020603050405020304" pitchFamily="18" charset="0"/>
                          <a:cs typeface="Times New Roman" panose="02020603050405020304" pitchFamily="18" charset="0"/>
                        </a:rPr>
                        <a:t>n+k)</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n-US" sz="2200" u="none" strike="noStrike" dirty="0">
                          <a:effectLst/>
                          <a:latin typeface="Times New Roman" panose="02020603050405020304" pitchFamily="18" charset="0"/>
                          <a:cs typeface="Times New Roman" panose="02020603050405020304" pitchFamily="18" charset="0"/>
                        </a:rPr>
                        <a:t>O(</a:t>
                      </a:r>
                      <a:r>
                        <a:rPr lang="en-US" sz="2200" u="none" strike="noStrike" dirty="0" err="1">
                          <a:effectLst/>
                          <a:latin typeface="Times New Roman" panose="02020603050405020304" pitchFamily="18" charset="0"/>
                          <a:cs typeface="Times New Roman" panose="02020603050405020304" pitchFamily="18" charset="0"/>
                        </a:rPr>
                        <a:t>n+k</a:t>
                      </a:r>
                      <a:r>
                        <a:rPr lang="en-US" sz="2200" u="none" strike="noStrike" dirty="0">
                          <a:effectLst/>
                          <a:latin typeface="Times New Roman" panose="02020603050405020304" pitchFamily="18" charset="0"/>
                          <a:cs typeface="Times New Roman" panose="02020603050405020304" pitchFamily="18" charset="0"/>
                        </a:rPr>
                        <a:t>)</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extLst>
                  <a:ext uri="{0D108BD9-81ED-4DB2-BD59-A6C34878D82A}">
                    <a16:rowId xmlns:a16="http://schemas.microsoft.com/office/drawing/2014/main" val="1664335504"/>
                  </a:ext>
                </a:extLst>
              </a:tr>
              <a:tr h="378633">
                <a:tc>
                  <a:txBody>
                    <a:bodyPr/>
                    <a:lstStyle/>
                    <a:p>
                      <a:pPr algn="l" fontAlgn="ctr"/>
                      <a:r>
                        <a:rPr lang="en-US" sz="2200" u="sng" strike="noStrike" dirty="0">
                          <a:effectLst/>
                          <a:latin typeface="Times New Roman" panose="02020603050405020304" pitchFamily="18" charset="0"/>
                          <a:cs typeface="Times New Roman" panose="02020603050405020304" pitchFamily="18" charset="0"/>
                          <a:hlinkClick r:id="rId9"/>
                        </a:rPr>
                        <a:t>Radix Sort</a:t>
                      </a:r>
                      <a:endParaRPr lang="en-US" sz="2200" b="0" i="0" u="sng" strike="noStrike" dirty="0">
                        <a:solidFill>
                          <a:srgbClr val="0563C1"/>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l-GR" sz="2200" u="none" strike="noStrike">
                          <a:effectLst/>
                          <a:latin typeface="Times New Roman" panose="02020603050405020304" pitchFamily="18" charset="0"/>
                          <a:cs typeface="Times New Roman" panose="02020603050405020304" pitchFamily="18" charset="0"/>
                        </a:rPr>
                        <a:t>Ω(</a:t>
                      </a:r>
                      <a:r>
                        <a:rPr lang="en-US" sz="2200" u="none" strike="noStrike">
                          <a:effectLst/>
                          <a:latin typeface="Times New Roman" panose="02020603050405020304" pitchFamily="18" charset="0"/>
                          <a:cs typeface="Times New Roman" panose="02020603050405020304" pitchFamily="18" charset="0"/>
                        </a:rPr>
                        <a:t>nk)</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l-GR" sz="2200" u="none" strike="noStrike">
                          <a:effectLst/>
                          <a:latin typeface="Times New Roman" panose="02020603050405020304" pitchFamily="18" charset="0"/>
                          <a:cs typeface="Times New Roman" panose="02020603050405020304" pitchFamily="18" charset="0"/>
                        </a:rPr>
                        <a:t>θ(</a:t>
                      </a:r>
                      <a:r>
                        <a:rPr lang="en-US" sz="2200" u="none" strike="noStrike">
                          <a:effectLst/>
                          <a:latin typeface="Times New Roman" panose="02020603050405020304" pitchFamily="18" charset="0"/>
                          <a:cs typeface="Times New Roman" panose="02020603050405020304" pitchFamily="18" charset="0"/>
                        </a:rPr>
                        <a:t>nk)</a:t>
                      </a:r>
                      <a:endParaRPr lang="en-US" sz="2200" b="0" i="0" u="none" strike="noStrike">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tc>
                  <a:txBody>
                    <a:bodyPr/>
                    <a:lstStyle/>
                    <a:p>
                      <a:pPr algn="l" fontAlgn="ctr"/>
                      <a:r>
                        <a:rPr lang="en-US" sz="2200" u="none" strike="noStrike" dirty="0">
                          <a:effectLst/>
                          <a:latin typeface="Times New Roman" panose="02020603050405020304" pitchFamily="18" charset="0"/>
                          <a:cs typeface="Times New Roman" panose="02020603050405020304" pitchFamily="18" charset="0"/>
                        </a:rPr>
                        <a:t>O(</a:t>
                      </a:r>
                      <a:r>
                        <a:rPr lang="en-US" sz="2200" u="none" strike="noStrike" dirty="0" err="1">
                          <a:effectLst/>
                          <a:latin typeface="Times New Roman" panose="02020603050405020304" pitchFamily="18" charset="0"/>
                          <a:cs typeface="Times New Roman" panose="02020603050405020304" pitchFamily="18" charset="0"/>
                        </a:rPr>
                        <a:t>nk</a:t>
                      </a:r>
                      <a:r>
                        <a:rPr lang="en-US" sz="2200" u="none" strike="noStrike" dirty="0">
                          <a:effectLst/>
                          <a:latin typeface="Times New Roman" panose="02020603050405020304" pitchFamily="18" charset="0"/>
                          <a:cs typeface="Times New Roman" panose="02020603050405020304" pitchFamily="18" charset="0"/>
                        </a:rPr>
                        <a:t>)</a:t>
                      </a:r>
                      <a:endParaRPr lang="en-US" sz="2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R="7620" marT="7620" marB="0" anchor="ctr"/>
                </a:tc>
                <a:extLst>
                  <a:ext uri="{0D108BD9-81ED-4DB2-BD59-A6C34878D82A}">
                    <a16:rowId xmlns:a16="http://schemas.microsoft.com/office/drawing/2014/main" val="742526015"/>
                  </a:ext>
                </a:extLst>
              </a:tr>
            </a:tbl>
          </a:graphicData>
        </a:graphic>
      </p:graphicFrame>
    </p:spTree>
    <p:extLst>
      <p:ext uri="{BB962C8B-B14F-4D97-AF65-F5344CB8AC3E}">
        <p14:creationId xmlns:p14="http://schemas.microsoft.com/office/powerpoint/2010/main" val="23661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bwMode="auto">
          <a:noFill/>
          <a:ln/>
        </p:spPr>
        <p:txBody>
          <a:bodyPr/>
          <a:lstStyle/>
          <a:p>
            <a:r>
              <a:rPr lang="en-US" sz="2585" dirty="0" err="1"/>
              <a:t>Câu</a:t>
            </a:r>
            <a:r>
              <a:rPr lang="en-US" sz="2585" dirty="0"/>
              <a:t> </a:t>
            </a:r>
            <a:r>
              <a:rPr lang="en-US" sz="2585" dirty="0" err="1"/>
              <a:t>hỏi</a:t>
            </a:r>
            <a:r>
              <a:rPr lang="en-US" sz="2585" dirty="0"/>
              <a:t> </a:t>
            </a:r>
            <a:r>
              <a:rPr lang="en-US" sz="2585" dirty="0" err="1"/>
              <a:t>và</a:t>
            </a:r>
            <a:r>
              <a:rPr lang="en-US" sz="2585" dirty="0"/>
              <a:t> </a:t>
            </a:r>
            <a:r>
              <a:rPr lang="en-US" sz="2585" dirty="0" err="1"/>
              <a:t>Bài</a:t>
            </a:r>
            <a:r>
              <a:rPr lang="en-US" sz="2585" dirty="0"/>
              <a:t> </a:t>
            </a:r>
            <a:r>
              <a:rPr lang="en-US" sz="2585" dirty="0" err="1"/>
              <a:t>tập</a:t>
            </a:r>
            <a:endParaRPr lang="en-US" sz="2585" dirty="0"/>
          </a:p>
        </p:txBody>
      </p:sp>
      <p:sp>
        <p:nvSpPr>
          <p:cNvPr id="258051" name="Rectangle 3"/>
          <p:cNvSpPr>
            <a:spLocks noGrp="1" noChangeArrowheads="1"/>
          </p:cNvSpPr>
          <p:nvPr>
            <p:ph idx="1"/>
          </p:nvPr>
        </p:nvSpPr>
        <p:spPr/>
        <p:txBody>
          <a:bodyPr>
            <a:normAutofit fontScale="85000" lnSpcReduction="10000"/>
          </a:bodyPr>
          <a:lstStyle/>
          <a:p>
            <a:pPr marL="0" indent="0" algn="just">
              <a:spcBef>
                <a:spcPct val="30000"/>
              </a:spcBef>
              <a:buNone/>
            </a:pPr>
            <a:r>
              <a:rPr lang="en-US" dirty="0"/>
              <a:t>1. </a:t>
            </a:r>
            <a:r>
              <a:rPr lang="vi-VN" dirty="0">
                <a:latin typeface="Times New Roman" panose="02020603050405020304" pitchFamily="18" charset="0"/>
              </a:rPr>
              <a:t>Trình bày </a:t>
            </a:r>
            <a:r>
              <a:rPr lang="en-US" dirty="0"/>
              <a:t>ý</a:t>
            </a:r>
            <a:r>
              <a:rPr lang="vi-VN" dirty="0">
                <a:latin typeface="Times New Roman" panose="02020603050405020304" pitchFamily="18" charset="0"/>
              </a:rPr>
              <a:t> tưởng của </a:t>
            </a:r>
            <a:r>
              <a:rPr lang="en-US" dirty="0"/>
              <a:t>3 </a:t>
            </a:r>
            <a:r>
              <a:rPr lang="vi-VN" dirty="0">
                <a:latin typeface="Times New Roman" panose="02020603050405020304" pitchFamily="18" charset="0"/>
              </a:rPr>
              <a:t>thuật toán sắp xếp</a:t>
            </a:r>
            <a:r>
              <a:rPr lang="en-US" dirty="0"/>
              <a:t> </a:t>
            </a:r>
            <a:r>
              <a:rPr lang="en-US" dirty="0">
                <a:solidFill>
                  <a:schemeClr val="tx1"/>
                </a:solidFill>
              </a:rPr>
              <a:t>Quick sort</a:t>
            </a:r>
            <a:r>
              <a:rPr lang="en-US" dirty="0"/>
              <a:t>,</a:t>
            </a:r>
            <a:r>
              <a:rPr lang="en-US" dirty="0">
                <a:solidFill>
                  <a:schemeClr val="tx1"/>
                </a:solidFill>
              </a:rPr>
              <a:t> Merge sort, Radix sort</a:t>
            </a:r>
            <a:r>
              <a:rPr lang="vi-VN" dirty="0">
                <a:latin typeface="Times New Roman" panose="02020603050405020304" pitchFamily="18" charset="0"/>
              </a:rPr>
              <a:t>?</a:t>
            </a:r>
            <a:endParaRPr lang="en-US" dirty="0"/>
          </a:p>
          <a:p>
            <a:pPr marL="0" indent="0" algn="just">
              <a:spcBef>
                <a:spcPct val="30000"/>
              </a:spcBef>
              <a:buNone/>
            </a:pPr>
            <a:r>
              <a:rPr lang="en-US" dirty="0"/>
              <a:t>2. </a:t>
            </a:r>
            <a:r>
              <a:rPr lang="vi-VN" dirty="0">
                <a:latin typeface="Times New Roman" panose="02020603050405020304" pitchFamily="18" charset="0"/>
              </a:rPr>
              <a:t>Hãy trình bày những ưu khuyết điểm của </a:t>
            </a:r>
            <a:r>
              <a:rPr lang="en-US" dirty="0"/>
              <a:t>3 </a:t>
            </a:r>
            <a:r>
              <a:rPr lang="vi-VN" dirty="0">
                <a:latin typeface="Times New Roman" panose="02020603050405020304" pitchFamily="18" charset="0"/>
              </a:rPr>
              <a:t>thuật toán sắp xếp</a:t>
            </a:r>
            <a:r>
              <a:rPr lang="en-US" dirty="0"/>
              <a:t> ở </a:t>
            </a:r>
            <a:r>
              <a:rPr lang="en-US" dirty="0" err="1"/>
              <a:t>câu</a:t>
            </a:r>
            <a:r>
              <a:rPr lang="en-US" dirty="0"/>
              <a:t> 1</a:t>
            </a:r>
            <a:r>
              <a:rPr lang="vi-VN" dirty="0">
                <a:latin typeface="Times New Roman" panose="02020603050405020304" pitchFamily="18" charset="0"/>
              </a:rPr>
              <a:t>?</a:t>
            </a:r>
            <a:r>
              <a:rPr lang="en-US" dirty="0"/>
              <a:t> </a:t>
            </a:r>
            <a:r>
              <a:rPr lang="vi-VN" dirty="0">
                <a:latin typeface="Times New Roman" panose="02020603050405020304" pitchFamily="18" charset="0"/>
              </a:rPr>
              <a:t>Theo bạn cách khắc phục những nhược điểm này là như thế nào?</a:t>
            </a:r>
            <a:endParaRPr lang="en-US" dirty="0"/>
          </a:p>
          <a:p>
            <a:pPr marL="0" indent="0" algn="just">
              <a:spcBef>
                <a:spcPct val="30000"/>
              </a:spcBef>
              <a:buNone/>
            </a:pPr>
            <a:r>
              <a:rPr lang="en-US" dirty="0"/>
              <a:t>3. </a:t>
            </a:r>
            <a:r>
              <a:rPr lang="vi-VN" dirty="0">
                <a:latin typeface="Times New Roman" panose="02020603050405020304" pitchFamily="18" charset="0"/>
              </a:rPr>
              <a:t>Sử  dụng  hàm  random  trong  C  để  tạo  ra  một  dãy  M  có  1.000  số  nguyên.  Vận  dụng </a:t>
            </a:r>
            <a:r>
              <a:rPr lang="en-US" dirty="0"/>
              <a:t>3</a:t>
            </a:r>
            <a:r>
              <a:rPr lang="vi-VN" dirty="0">
                <a:latin typeface="Times New Roman" panose="02020603050405020304" pitchFamily="18" charset="0"/>
              </a:rPr>
              <a:t> thuật toán sắp xếp</a:t>
            </a:r>
            <a:r>
              <a:rPr lang="en-US" dirty="0"/>
              <a:t> ở </a:t>
            </a:r>
            <a:r>
              <a:rPr lang="en-US" dirty="0" err="1"/>
              <a:t>câu</a:t>
            </a:r>
            <a:r>
              <a:rPr lang="en-US" dirty="0"/>
              <a:t> 1</a:t>
            </a:r>
            <a:r>
              <a:rPr lang="vi-VN" dirty="0">
                <a:latin typeface="Times New Roman" panose="02020603050405020304" pitchFamily="18" charset="0"/>
              </a:rPr>
              <a:t> để sắp xếp các phần tử của mảng M theo thứ tự tăng dần về mặt  giá  trị.  Với  cùng  một  dữ  liệu  như  nhau,  cho  biết  thời  gian  thực  hiện  các  thuật toán?</a:t>
            </a:r>
            <a:endParaRPr lang="en-US" dirty="0"/>
          </a:p>
          <a:p>
            <a:pPr marL="0" indent="0" algn="just">
              <a:spcBef>
                <a:spcPct val="30000"/>
              </a:spcBef>
              <a:buNone/>
            </a:pPr>
            <a:endParaRPr lang="en-US" sz="2400" dirty="0"/>
          </a:p>
        </p:txBody>
      </p:sp>
    </p:spTree>
    <p:extLst>
      <p:ext uri="{BB962C8B-B14F-4D97-AF65-F5344CB8AC3E}">
        <p14:creationId xmlns:p14="http://schemas.microsoft.com/office/powerpoint/2010/main" val="173884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bwMode="auto">
          <a:noFill/>
          <a:ln/>
        </p:spPr>
        <p:txBody>
          <a:bodyPr/>
          <a:lstStyle/>
          <a:p>
            <a:r>
              <a:rPr lang="en-US" sz="2585" dirty="0" err="1"/>
              <a:t>Câu</a:t>
            </a:r>
            <a:r>
              <a:rPr lang="en-US" sz="2585" dirty="0"/>
              <a:t> </a:t>
            </a:r>
            <a:r>
              <a:rPr lang="en-US" sz="2585" dirty="0" err="1"/>
              <a:t>hỏi</a:t>
            </a:r>
            <a:r>
              <a:rPr lang="en-US" sz="2585" dirty="0"/>
              <a:t> </a:t>
            </a:r>
            <a:r>
              <a:rPr lang="en-US" sz="2585" dirty="0" err="1"/>
              <a:t>và</a:t>
            </a:r>
            <a:r>
              <a:rPr lang="en-US" sz="2585" dirty="0"/>
              <a:t> </a:t>
            </a:r>
            <a:r>
              <a:rPr lang="en-US" sz="2585" dirty="0" err="1"/>
              <a:t>Bài</a:t>
            </a:r>
            <a:r>
              <a:rPr lang="en-US" sz="2585" dirty="0"/>
              <a:t> </a:t>
            </a:r>
            <a:r>
              <a:rPr lang="en-US" sz="2585" dirty="0" err="1"/>
              <a:t>tập</a:t>
            </a:r>
            <a:endParaRPr lang="en-US" sz="2585" dirty="0">
              <a:solidFill>
                <a:srgbClr val="FFF3F3"/>
              </a:solidFill>
            </a:endParaRPr>
          </a:p>
        </p:txBody>
      </p:sp>
      <p:sp>
        <p:nvSpPr>
          <p:cNvPr id="258051" name="Rectangle 3"/>
          <p:cNvSpPr>
            <a:spLocks noGrp="1" noChangeArrowheads="1"/>
          </p:cNvSpPr>
          <p:nvPr>
            <p:ph idx="1"/>
          </p:nvPr>
        </p:nvSpPr>
        <p:spPr/>
        <p:txBody>
          <a:bodyPr>
            <a:noAutofit/>
          </a:bodyPr>
          <a:lstStyle/>
          <a:p>
            <a:pPr marL="0" indent="0" algn="just">
              <a:spcBef>
                <a:spcPct val="30000"/>
              </a:spcBef>
              <a:buNone/>
            </a:pPr>
            <a:r>
              <a:rPr lang="en-US" sz="2400" dirty="0"/>
              <a:t>4. </a:t>
            </a:r>
            <a:r>
              <a:rPr lang="vi-VN" sz="2400" dirty="0">
                <a:latin typeface="Times New Roman" panose="02020603050405020304" pitchFamily="18" charset="0"/>
              </a:rPr>
              <a:t>Thông tin về một sinh viên bao gồm: Mã số </a:t>
            </a:r>
            <a:r>
              <a:rPr lang="en-US" sz="2400" dirty="0"/>
              <a:t>(</a:t>
            </a:r>
            <a:r>
              <a:rPr lang="en-US" sz="2400" dirty="0" err="1"/>
              <a:t>là</a:t>
            </a:r>
            <a:r>
              <a:rPr lang="en-US" sz="2400" dirty="0"/>
              <a:t> </a:t>
            </a:r>
            <a:r>
              <a:rPr lang="vi-VN" sz="2400" dirty="0">
                <a:latin typeface="Times New Roman" panose="02020603050405020304" pitchFamily="18" charset="0"/>
              </a:rPr>
              <a:t>một số nguyên dương</a:t>
            </a:r>
            <a:r>
              <a:rPr lang="en-US" sz="2400" dirty="0"/>
              <a:t>)</a:t>
            </a:r>
            <a:r>
              <a:rPr lang="vi-VN" sz="2400" dirty="0">
                <a:latin typeface="Times New Roman" panose="02020603050405020304" pitchFamily="18" charset="0"/>
              </a:rPr>
              <a:t>, Họ và đệm </a:t>
            </a:r>
            <a:r>
              <a:rPr lang="en-US" sz="2400" dirty="0"/>
              <a:t>(</a:t>
            </a:r>
            <a:r>
              <a:rPr lang="vi-VN" sz="2400" dirty="0">
                <a:latin typeface="Times New Roman" panose="02020603050405020304" pitchFamily="18" charset="0"/>
              </a:rPr>
              <a:t>là một chuỗi có tối đa 20  ký tự</a:t>
            </a:r>
            <a:r>
              <a:rPr lang="en-US" sz="2400" dirty="0"/>
              <a:t>)</a:t>
            </a:r>
            <a:r>
              <a:rPr lang="vi-VN" sz="2400" dirty="0">
                <a:latin typeface="Times New Roman" panose="02020603050405020304" pitchFamily="18" charset="0"/>
              </a:rPr>
              <a:t>, Tên sinh viên </a:t>
            </a:r>
            <a:r>
              <a:rPr lang="en-US" sz="2400" dirty="0"/>
              <a:t>(</a:t>
            </a:r>
            <a:r>
              <a:rPr lang="vi-VN" sz="2400" dirty="0">
                <a:latin typeface="Times New Roman" panose="02020603050405020304" pitchFamily="18" charset="0"/>
              </a:rPr>
              <a:t>là một chuỗi có tối đa 10 ký tự</a:t>
            </a:r>
            <a:r>
              <a:rPr lang="en-US" sz="2400" dirty="0"/>
              <a:t>)</a:t>
            </a:r>
            <a:r>
              <a:rPr lang="vi-VN" sz="2400" dirty="0">
                <a:latin typeface="Times New Roman" panose="02020603050405020304" pitchFamily="18" charset="0"/>
              </a:rPr>
              <a:t>, Ngày, tháng, năm sinh </a:t>
            </a:r>
            <a:r>
              <a:rPr lang="en-US" sz="2400" dirty="0"/>
              <a:t>(</a:t>
            </a:r>
            <a:r>
              <a:rPr lang="en-US" sz="2400" dirty="0" err="1"/>
              <a:t>là</a:t>
            </a:r>
            <a:r>
              <a:rPr lang="en-US" sz="2400" dirty="0"/>
              <a:t> </a:t>
            </a:r>
            <a:r>
              <a:rPr lang="vi-VN" sz="2400" dirty="0">
                <a:latin typeface="Times New Roman" panose="02020603050405020304" pitchFamily="18" charset="0"/>
              </a:rPr>
              <a:t>các số nguyên dương</a:t>
            </a:r>
            <a:r>
              <a:rPr lang="en-US" sz="2400" dirty="0"/>
              <a:t>)</a:t>
            </a:r>
            <a:r>
              <a:rPr lang="vi-VN" sz="2400" dirty="0">
                <a:latin typeface="Times New Roman" panose="02020603050405020304" pitchFamily="18" charset="0"/>
              </a:rPr>
              <a:t>, Điểm trung bình </a:t>
            </a:r>
            <a:r>
              <a:rPr lang="en-US" sz="2400" dirty="0"/>
              <a:t>(</a:t>
            </a:r>
            <a:r>
              <a:rPr lang="vi-VN" sz="2400" dirty="0">
                <a:latin typeface="Times New Roman" panose="02020603050405020304" pitchFamily="18" charset="0"/>
              </a:rPr>
              <a:t>là các số thực có giá trị từ 0.00 ? 10.00</a:t>
            </a:r>
            <a:r>
              <a:rPr lang="en-US" sz="2400" dirty="0"/>
              <a:t>)</a:t>
            </a:r>
            <a:r>
              <a:rPr lang="vi-VN" sz="2400" dirty="0">
                <a:latin typeface="Times New Roman" panose="02020603050405020304" pitchFamily="18" charset="0"/>
              </a:rPr>
              <a:t>. </a:t>
            </a:r>
            <a:endParaRPr lang="en-US" sz="2400" dirty="0"/>
          </a:p>
          <a:p>
            <a:pPr marL="0" indent="0" algn="just">
              <a:spcBef>
                <a:spcPct val="30000"/>
              </a:spcBef>
              <a:buNone/>
              <a:tabLst>
                <a:tab pos="369286" algn="l"/>
              </a:tabLst>
            </a:pPr>
            <a:r>
              <a:rPr lang="en-US" sz="2400" dirty="0"/>
              <a:t>	</a:t>
            </a:r>
            <a:r>
              <a:rPr lang="vi-VN" sz="2400" dirty="0">
                <a:latin typeface="Times New Roman" panose="02020603050405020304" pitchFamily="18" charset="0"/>
              </a:rPr>
              <a:t>Viết chương trình nhập vào danh sách sinh viên (ít nhất là 10 sinh viên, không nhập trùng mã giữa các sinh viên với nhau), sau đó vận dụng các thuật toán sắp xếp để sắp xếp danh sách sinh viên theo thứ tự tăng dần theo Mã sinh viên. In danh sách sinh viên sau khi sắp xếp ra màn hình.</a:t>
            </a:r>
            <a:endParaRPr lang="en-US" sz="2400" dirty="0"/>
          </a:p>
        </p:txBody>
      </p:sp>
    </p:spTree>
    <p:extLst>
      <p:ext uri="{BB962C8B-B14F-4D97-AF65-F5344CB8AC3E}">
        <p14:creationId xmlns:p14="http://schemas.microsoft.com/office/powerpoint/2010/main" val="276471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3031-AEC9-4621-84FA-83186BDB60FB}"/>
              </a:ext>
            </a:extLst>
          </p:cNvPr>
          <p:cNvSpPr>
            <a:spLocks noGrp="1"/>
          </p:cNvSpPr>
          <p:nvPr>
            <p:ph type="title"/>
          </p:nvPr>
        </p:nvSpPr>
        <p:spPr/>
        <p:txBody>
          <a:bodyPr/>
          <a:lstStyle/>
          <a:p>
            <a:r>
              <a:rPr lang="en-US" dirty="0"/>
              <a:t>Quick sort</a:t>
            </a:r>
          </a:p>
        </p:txBody>
      </p:sp>
      <p:sp>
        <p:nvSpPr>
          <p:cNvPr id="3" name="Content Placeholder 2">
            <a:extLst>
              <a:ext uri="{FF2B5EF4-FFF2-40B4-BE49-F238E27FC236}">
                <a16:creationId xmlns:a16="http://schemas.microsoft.com/office/drawing/2014/main" id="{29FEA40B-D137-4322-81F5-8E6AD7496974}"/>
              </a:ext>
            </a:extLst>
          </p:cNvPr>
          <p:cNvSpPr>
            <a:spLocks noGrp="1"/>
          </p:cNvSpPr>
          <p:nvPr>
            <p:ph idx="1"/>
          </p:nvPr>
        </p:nvSpPr>
        <p:spPr/>
        <p:txBody>
          <a:bodyPr>
            <a:normAutofit fontScale="92500" lnSpcReduction="20000"/>
          </a:bodyPr>
          <a:lstStyle/>
          <a:p>
            <a:r>
              <a:rPr lang="en-US" dirty="0"/>
              <a:t>Like </a:t>
            </a:r>
            <a:r>
              <a:rPr lang="en-US" dirty="0" err="1"/>
              <a:t>mergesort</a:t>
            </a:r>
            <a:r>
              <a:rPr lang="en-US" dirty="0"/>
              <a:t>, Quicksort is also based on the divide-and-conquer paradigm. </a:t>
            </a:r>
          </a:p>
          <a:p>
            <a:r>
              <a:rPr lang="en-US" dirty="0"/>
              <a:t>But it uses this technique in a somewhat opposite manner, as all the hard work is done before the recursive calls. </a:t>
            </a:r>
          </a:p>
          <a:p>
            <a:r>
              <a:rPr lang="en-US" dirty="0"/>
              <a:t>It works as follows: </a:t>
            </a:r>
          </a:p>
          <a:p>
            <a:pPr marL="34290" indent="0">
              <a:buNone/>
            </a:pPr>
            <a:r>
              <a:rPr lang="en-US" dirty="0"/>
              <a:t>	</a:t>
            </a:r>
            <a:r>
              <a:rPr lang="en-US" i="1" dirty="0"/>
              <a:t>1. First, it partitions an array into two parts, </a:t>
            </a:r>
          </a:p>
          <a:p>
            <a:pPr marL="34290" indent="0">
              <a:buNone/>
            </a:pPr>
            <a:r>
              <a:rPr lang="en-US" i="1" dirty="0"/>
              <a:t>	2. Then, it sorts the parts independently, </a:t>
            </a:r>
          </a:p>
          <a:p>
            <a:pPr marL="34290" indent="0">
              <a:buNone/>
            </a:pPr>
            <a:r>
              <a:rPr lang="en-US" i="1" dirty="0"/>
              <a:t> 	3. Finally, it combines the sorted subsequences by a simple concatenation.</a:t>
            </a:r>
          </a:p>
        </p:txBody>
      </p:sp>
      <p:sp>
        <p:nvSpPr>
          <p:cNvPr id="4" name="Footer Placeholder 3">
            <a:extLst>
              <a:ext uri="{FF2B5EF4-FFF2-40B4-BE49-F238E27FC236}">
                <a16:creationId xmlns:a16="http://schemas.microsoft.com/office/drawing/2014/main" id="{09880E47-F598-41A0-9353-767F1C0AFE05}"/>
              </a:ext>
            </a:extLst>
          </p:cNvPr>
          <p:cNvSpPr>
            <a:spLocks noGrp="1"/>
          </p:cNvSpPr>
          <p:nvPr>
            <p:ph type="ftr" sz="quarter" idx="11"/>
          </p:nvPr>
        </p:nvSpPr>
        <p:spPr/>
        <p:txBody>
          <a:bodyPr/>
          <a:lstStyle/>
          <a:p>
            <a:pPr>
              <a:defRPr/>
            </a:pPr>
            <a:r>
              <a:rPr lang="en-US"/>
              <a:t>DSA</a:t>
            </a:r>
            <a:endParaRPr lang="en-US" dirty="0"/>
          </a:p>
        </p:txBody>
      </p:sp>
      <p:sp>
        <p:nvSpPr>
          <p:cNvPr id="5" name="Slide Number Placeholder 4">
            <a:extLst>
              <a:ext uri="{FF2B5EF4-FFF2-40B4-BE49-F238E27FC236}">
                <a16:creationId xmlns:a16="http://schemas.microsoft.com/office/drawing/2014/main" id="{3618D607-7546-47D4-85C2-AC76C76323ED}"/>
              </a:ext>
            </a:extLst>
          </p:cNvPr>
          <p:cNvSpPr>
            <a:spLocks noGrp="1"/>
          </p:cNvSpPr>
          <p:nvPr>
            <p:ph type="sldNum" sz="quarter" idx="12"/>
          </p:nvPr>
        </p:nvSpPr>
        <p:spPr/>
        <p:txBody>
          <a:bodyPr/>
          <a:lstStyle/>
          <a:p>
            <a:pPr>
              <a:defRPr/>
            </a:pPr>
            <a:fld id="{9341A368-4C28-4393-9F29-3C50F2E74AB6}" type="slidenum">
              <a:rPr lang="en-US" smtClean="0"/>
              <a:pPr>
                <a:defRPr/>
              </a:pPr>
              <a:t>4</a:t>
            </a:fld>
            <a:endParaRPr lang="en-US" dirty="0"/>
          </a:p>
        </p:txBody>
      </p:sp>
    </p:spTree>
    <p:extLst>
      <p:ext uri="{BB962C8B-B14F-4D97-AF65-F5344CB8AC3E}">
        <p14:creationId xmlns:p14="http://schemas.microsoft.com/office/powerpoint/2010/main" val="74822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6554" y="1811655"/>
            <a:ext cx="4850892" cy="3234690"/>
          </a:xfrm>
          <a:prstGeom prst="rect">
            <a:avLst/>
          </a:prstGeom>
        </p:spPr>
      </p:pic>
      <p:sp>
        <p:nvSpPr>
          <p:cNvPr id="7" name="Title 6"/>
          <p:cNvSpPr>
            <a:spLocks noGrp="1"/>
          </p:cNvSpPr>
          <p:nvPr>
            <p:ph type="title"/>
          </p:nvPr>
        </p:nvSpPr>
        <p:spPr/>
        <p:txBody>
          <a:bodyPr/>
          <a:lstStyle/>
          <a:p>
            <a:endParaRPr lang="en-US"/>
          </a:p>
        </p:txBody>
      </p:sp>
      <p:sp>
        <p:nvSpPr>
          <p:cNvPr id="2" name="Content Placeholder 1"/>
          <p:cNvSpPr>
            <a:spLocks noGrp="1"/>
          </p:cNvSpPr>
          <p:nvPr>
            <p:ph idx="1"/>
          </p:nvPr>
        </p:nvSpPr>
        <p:spPr/>
        <p:txBody>
          <a:bodyPr/>
          <a:lstStyle/>
          <a:p>
            <a:pPr marL="61722" indent="0" algn="ctr">
              <a:buNone/>
            </a:pPr>
            <a:r>
              <a:rPr lang="en-US" sz="3750" b="1">
                <a:solidFill>
                  <a:srgbClr val="FF0000"/>
                </a:solidFill>
                <a:latin typeface="Times New Roman" panose="02020603050405020304" pitchFamily="18" charset="0"/>
                <a:cs typeface="Times New Roman" panose="02020603050405020304" pitchFamily="18" charset="0"/>
              </a:rPr>
              <a:t>Chúc các em học tốt!</a:t>
            </a:r>
          </a:p>
        </p:txBody>
      </p:sp>
      <p:sp>
        <p:nvSpPr>
          <p:cNvPr id="5" name="Footer Placeholder 4"/>
          <p:cNvSpPr>
            <a:spLocks noGrp="1"/>
          </p:cNvSpPr>
          <p:nvPr>
            <p:ph type="ftr" sz="quarter" idx="11"/>
          </p:nvPr>
        </p:nvSpPr>
        <p:spPr/>
        <p:txBody>
          <a:bodyPr/>
          <a:lstStyle/>
          <a:p>
            <a:pPr>
              <a:defRPr/>
            </a:pPr>
            <a:r>
              <a:rPr lang="vi-VN" dirty="0"/>
              <a:t>DSA</a:t>
            </a:r>
            <a:endParaRPr lang="en-US" dirty="0"/>
          </a:p>
        </p:txBody>
      </p:sp>
      <p:sp>
        <p:nvSpPr>
          <p:cNvPr id="4" name="Slide Number Placeholder 3"/>
          <p:cNvSpPr>
            <a:spLocks noGrp="1"/>
          </p:cNvSpPr>
          <p:nvPr>
            <p:ph type="sldNum" sz="quarter" idx="12"/>
          </p:nvPr>
        </p:nvSpPr>
        <p:spPr/>
        <p:txBody>
          <a:bodyPr/>
          <a:lstStyle/>
          <a:p>
            <a:pPr>
              <a:defRPr/>
            </a:pPr>
            <a:fld id="{911E73EA-86F5-468B-9B45-B5D7D819D999}" type="slidenum">
              <a:rPr lang="en-US"/>
              <a:pPr>
                <a:defRPr/>
              </a:pPr>
              <a:t>40</a:t>
            </a:fld>
            <a:endParaRPr lang="en-US" dirty="0"/>
          </a:p>
        </p:txBody>
      </p:sp>
    </p:spTree>
    <p:extLst>
      <p:ext uri="{BB962C8B-B14F-4D97-AF65-F5344CB8AC3E}">
        <p14:creationId xmlns:p14="http://schemas.microsoft.com/office/powerpoint/2010/main" val="332969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D1C5-903C-449E-8EE9-53353D23FF5A}"/>
              </a:ext>
            </a:extLst>
          </p:cNvPr>
          <p:cNvSpPr>
            <a:spLocks noGrp="1"/>
          </p:cNvSpPr>
          <p:nvPr>
            <p:ph type="title"/>
          </p:nvPr>
        </p:nvSpPr>
        <p:spPr/>
        <p:txBody>
          <a:bodyPr/>
          <a:lstStyle/>
          <a:p>
            <a:r>
              <a:rPr lang="en-US" dirty="0"/>
              <a:t>Quick sort</a:t>
            </a:r>
          </a:p>
        </p:txBody>
      </p:sp>
      <p:sp>
        <p:nvSpPr>
          <p:cNvPr id="3" name="Content Placeholder 2">
            <a:extLst>
              <a:ext uri="{FF2B5EF4-FFF2-40B4-BE49-F238E27FC236}">
                <a16:creationId xmlns:a16="http://schemas.microsoft.com/office/drawing/2014/main" id="{256C84EF-B078-48B3-8E24-37C98E393057}"/>
              </a:ext>
            </a:extLst>
          </p:cNvPr>
          <p:cNvSpPr>
            <a:spLocks noGrp="1"/>
          </p:cNvSpPr>
          <p:nvPr>
            <p:ph idx="1"/>
          </p:nvPr>
        </p:nvSpPr>
        <p:spPr/>
        <p:txBody>
          <a:bodyPr>
            <a:normAutofit fontScale="77500" lnSpcReduction="20000"/>
          </a:bodyPr>
          <a:lstStyle/>
          <a:p>
            <a:pPr marL="34290" indent="0">
              <a:lnSpc>
                <a:spcPct val="150000"/>
              </a:lnSpc>
              <a:spcBef>
                <a:spcPts val="600"/>
              </a:spcBef>
              <a:spcAft>
                <a:spcPts val="600"/>
              </a:spcAft>
              <a:buNone/>
            </a:pPr>
            <a:r>
              <a:rPr lang="en-US" dirty="0"/>
              <a:t>The quick-sort algorithm consists of the following three steps:</a:t>
            </a:r>
          </a:p>
          <a:p>
            <a:pPr marL="34290" indent="0">
              <a:lnSpc>
                <a:spcPct val="150000"/>
              </a:lnSpc>
              <a:spcBef>
                <a:spcPts val="600"/>
              </a:spcBef>
              <a:spcAft>
                <a:spcPts val="600"/>
              </a:spcAft>
              <a:buNone/>
            </a:pPr>
            <a:r>
              <a:rPr lang="en-US" dirty="0"/>
              <a:t>1. </a:t>
            </a:r>
            <a:r>
              <a:rPr lang="en-US" b="1" dirty="0"/>
              <a:t>Divide</a:t>
            </a:r>
            <a:r>
              <a:rPr lang="en-US" dirty="0"/>
              <a:t>: Partition the list. </a:t>
            </a:r>
          </a:p>
          <a:p>
            <a:pPr marL="461963" indent="0">
              <a:lnSpc>
                <a:spcPct val="150000"/>
              </a:lnSpc>
              <a:spcBef>
                <a:spcPts val="600"/>
              </a:spcBef>
              <a:spcAft>
                <a:spcPts val="600"/>
              </a:spcAft>
              <a:buNone/>
            </a:pPr>
            <a:r>
              <a:rPr lang="en-US" dirty="0"/>
              <a:t>• To partition the list, we first choose element (call pivot) from the list for which we hope about half the elements will come before and half after. Call this element the pivot.</a:t>
            </a:r>
          </a:p>
          <a:p>
            <a:pPr marL="461963" indent="0">
              <a:lnSpc>
                <a:spcPct val="150000"/>
              </a:lnSpc>
              <a:spcBef>
                <a:spcPts val="600"/>
              </a:spcBef>
              <a:spcAft>
                <a:spcPts val="600"/>
              </a:spcAft>
              <a:buNone/>
            </a:pPr>
            <a:r>
              <a:rPr lang="en-US" dirty="0"/>
              <a:t>• Then we partition the elements so that all those with values less than the pivot come in one </a:t>
            </a:r>
            <a:r>
              <a:rPr lang="en-US" dirty="0" err="1"/>
              <a:t>sublist</a:t>
            </a:r>
            <a:r>
              <a:rPr lang="en-US" dirty="0"/>
              <a:t> and all those with greater values come in another. </a:t>
            </a:r>
          </a:p>
          <a:p>
            <a:pPr marL="34290" indent="0">
              <a:lnSpc>
                <a:spcPct val="150000"/>
              </a:lnSpc>
              <a:spcBef>
                <a:spcPts val="600"/>
              </a:spcBef>
              <a:spcAft>
                <a:spcPts val="600"/>
              </a:spcAft>
              <a:buNone/>
            </a:pPr>
            <a:r>
              <a:rPr lang="en-US" dirty="0"/>
              <a:t>2. </a:t>
            </a:r>
            <a:r>
              <a:rPr lang="en-US" b="1" dirty="0"/>
              <a:t>Recursion</a:t>
            </a:r>
            <a:r>
              <a:rPr lang="en-US" dirty="0"/>
              <a:t>: Recursively sort the </a:t>
            </a:r>
            <a:r>
              <a:rPr lang="en-US" dirty="0" err="1"/>
              <a:t>sublists</a:t>
            </a:r>
            <a:r>
              <a:rPr lang="en-US" dirty="0"/>
              <a:t> separately. </a:t>
            </a:r>
          </a:p>
          <a:p>
            <a:pPr marL="34290" indent="0">
              <a:lnSpc>
                <a:spcPct val="150000"/>
              </a:lnSpc>
              <a:spcBef>
                <a:spcPts val="600"/>
              </a:spcBef>
              <a:spcAft>
                <a:spcPts val="600"/>
              </a:spcAft>
              <a:buNone/>
            </a:pPr>
            <a:r>
              <a:rPr lang="en-US" dirty="0"/>
              <a:t>3. </a:t>
            </a:r>
            <a:r>
              <a:rPr lang="en-US" b="1" dirty="0"/>
              <a:t>Conquer</a:t>
            </a:r>
            <a:r>
              <a:rPr lang="en-US" dirty="0"/>
              <a:t>: Put the sorted </a:t>
            </a:r>
            <a:r>
              <a:rPr lang="en-US" dirty="0" err="1"/>
              <a:t>sublists</a:t>
            </a:r>
            <a:r>
              <a:rPr lang="en-US" dirty="0"/>
              <a:t> together.</a:t>
            </a:r>
          </a:p>
        </p:txBody>
      </p:sp>
      <p:sp>
        <p:nvSpPr>
          <p:cNvPr id="4" name="Footer Placeholder 3">
            <a:extLst>
              <a:ext uri="{FF2B5EF4-FFF2-40B4-BE49-F238E27FC236}">
                <a16:creationId xmlns:a16="http://schemas.microsoft.com/office/drawing/2014/main" id="{49E62DB2-7479-498C-88AA-641D959931A8}"/>
              </a:ext>
            </a:extLst>
          </p:cNvPr>
          <p:cNvSpPr>
            <a:spLocks noGrp="1"/>
          </p:cNvSpPr>
          <p:nvPr>
            <p:ph type="ftr" sz="quarter" idx="11"/>
          </p:nvPr>
        </p:nvSpPr>
        <p:spPr/>
        <p:txBody>
          <a:bodyPr/>
          <a:lstStyle/>
          <a:p>
            <a:pPr>
              <a:defRPr/>
            </a:pPr>
            <a:r>
              <a:rPr lang="en-US"/>
              <a:t>DSA</a:t>
            </a:r>
            <a:endParaRPr lang="en-US" dirty="0"/>
          </a:p>
        </p:txBody>
      </p:sp>
      <p:sp>
        <p:nvSpPr>
          <p:cNvPr id="5" name="Slide Number Placeholder 4">
            <a:extLst>
              <a:ext uri="{FF2B5EF4-FFF2-40B4-BE49-F238E27FC236}">
                <a16:creationId xmlns:a16="http://schemas.microsoft.com/office/drawing/2014/main" id="{0ED4C249-0C20-47E6-8A66-F9FC8B9B6F32}"/>
              </a:ext>
            </a:extLst>
          </p:cNvPr>
          <p:cNvSpPr>
            <a:spLocks noGrp="1"/>
          </p:cNvSpPr>
          <p:nvPr>
            <p:ph type="sldNum" sz="quarter" idx="12"/>
          </p:nvPr>
        </p:nvSpPr>
        <p:spPr/>
        <p:txBody>
          <a:bodyPr/>
          <a:lstStyle/>
          <a:p>
            <a:pPr>
              <a:defRPr/>
            </a:pPr>
            <a:fld id="{9341A368-4C28-4393-9F29-3C50F2E74AB6}" type="slidenum">
              <a:rPr lang="en-US" smtClean="0"/>
              <a:pPr>
                <a:defRPr/>
              </a:pPr>
              <a:t>5</a:t>
            </a:fld>
            <a:endParaRPr lang="en-US" dirty="0"/>
          </a:p>
        </p:txBody>
      </p:sp>
    </p:spTree>
    <p:extLst>
      <p:ext uri="{BB962C8B-B14F-4D97-AF65-F5344CB8AC3E}">
        <p14:creationId xmlns:p14="http://schemas.microsoft.com/office/powerpoint/2010/main" val="68919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bwMode="auto">
          <a:noFill/>
          <a:ln/>
        </p:spPr>
        <p:txBody>
          <a:bodyPr/>
          <a:lstStyle/>
          <a:p>
            <a:r>
              <a:rPr lang="en-US" dirty="0"/>
              <a:t>Quick Sort: Ý </a:t>
            </a:r>
            <a:r>
              <a:rPr lang="en-US" dirty="0" err="1"/>
              <a:t>tưởng</a:t>
            </a:r>
            <a:endParaRPr lang="en-US" dirty="0">
              <a:latin typeface="Times New Roman" pitchFamily="18" charset="0"/>
            </a:endParaRPr>
          </a:p>
        </p:txBody>
      </p:sp>
      <mc:AlternateContent xmlns:mc="http://schemas.openxmlformats.org/markup-compatibility/2006" xmlns:a14="http://schemas.microsoft.com/office/drawing/2010/main">
        <mc:Choice Requires="a14">
          <p:sp>
            <p:nvSpPr>
              <p:cNvPr id="189443" name="Rectangle 3"/>
              <p:cNvSpPr>
                <a:spLocks noGrp="1" noChangeArrowheads="1"/>
              </p:cNvSpPr>
              <p:nvPr>
                <p:ph idx="1"/>
              </p:nvPr>
            </p:nvSpPr>
            <p:spPr/>
            <p:txBody>
              <a:bodyPr>
                <a:noAutofit/>
              </a:bodyPr>
              <a:lstStyle/>
              <a:p>
                <a:pPr>
                  <a:spcBef>
                    <a:spcPct val="60000"/>
                  </a:spcBef>
                </a:pPr>
                <a:r>
                  <a:rPr lang="en-US" sz="2000" dirty="0" err="1"/>
                  <a:t>Giải</a:t>
                </a:r>
                <a:r>
                  <a:rPr lang="en-US" sz="2000" dirty="0"/>
                  <a:t> </a:t>
                </a:r>
                <a:r>
                  <a:rPr lang="en-US" sz="2000" dirty="0" err="1"/>
                  <a:t>thuật</a:t>
                </a:r>
                <a:r>
                  <a:rPr lang="en-US" sz="2000" dirty="0"/>
                  <a:t> </a:t>
                </a:r>
                <a:r>
                  <a:rPr lang="en-US" sz="2000" dirty="0" err="1"/>
                  <a:t>QuickSort</a:t>
                </a:r>
                <a:r>
                  <a:rPr lang="en-US" sz="2000" dirty="0"/>
                  <a:t> </a:t>
                </a:r>
                <a:r>
                  <a:rPr lang="en-US" sz="2000" dirty="0" err="1"/>
                  <a:t>sắp</a:t>
                </a:r>
                <a:r>
                  <a:rPr lang="en-US" sz="2000" dirty="0"/>
                  <a:t> </a:t>
                </a:r>
                <a:r>
                  <a:rPr lang="en-US" sz="2000" dirty="0" err="1"/>
                  <a:t>xếp</a:t>
                </a:r>
                <a:r>
                  <a:rPr lang="en-US" sz="2000" dirty="0"/>
                  <a:t> </a:t>
                </a:r>
                <a:r>
                  <a:rPr lang="en-US" sz="2000" dirty="0" err="1"/>
                  <a:t>dãy</a:t>
                </a:r>
                <a:r>
                  <a:rPr lang="en-US" sz="2000" b="1" dirty="0"/>
                  <a:t> a</a:t>
                </a:r>
                <a:r>
                  <a:rPr lang="en-US" sz="2000" b="1" baseline="-30000" dirty="0"/>
                  <a:t>0</a:t>
                </a:r>
                <a:r>
                  <a:rPr lang="en-US" sz="2000" b="1" dirty="0"/>
                  <a:t>, a</a:t>
                </a:r>
                <a:r>
                  <a:rPr lang="en-US" sz="2000" b="1" baseline="-30000" dirty="0"/>
                  <a:t>1</a:t>
                </a:r>
                <a:r>
                  <a:rPr lang="en-US" sz="2000" b="1" dirty="0"/>
                  <a:t> ..., a</a:t>
                </a:r>
                <a:r>
                  <a:rPr lang="en-US" sz="2000" b="1" baseline="-25000" dirty="0"/>
                  <a:t>n-1</a:t>
                </a:r>
                <a:r>
                  <a:rPr lang="en-US" sz="2000" dirty="0"/>
                  <a:t> </a:t>
                </a:r>
                <a:r>
                  <a:rPr lang="en-US" sz="2000" dirty="0" err="1"/>
                  <a:t>dựa</a:t>
                </a:r>
                <a:r>
                  <a:rPr lang="en-US" sz="2000" dirty="0"/>
                  <a:t> </a:t>
                </a:r>
                <a:r>
                  <a:rPr lang="en-US" sz="2000" dirty="0" err="1"/>
                  <a:t>trên</a:t>
                </a:r>
                <a:r>
                  <a:rPr lang="en-US" sz="2000" dirty="0"/>
                  <a:t> </a:t>
                </a:r>
                <a:r>
                  <a:rPr lang="en-US" sz="2000" dirty="0" err="1"/>
                  <a:t>việc</a:t>
                </a:r>
                <a:r>
                  <a:rPr lang="en-US" sz="2000" dirty="0"/>
                  <a:t> </a:t>
                </a:r>
                <a:r>
                  <a:rPr lang="en-US" sz="2000" dirty="0" err="1"/>
                  <a:t>phân</a:t>
                </a:r>
                <a:r>
                  <a:rPr lang="en-US" sz="2000" dirty="0"/>
                  <a:t> </a:t>
                </a:r>
                <a:r>
                  <a:rPr lang="en-US" sz="2000" dirty="0" err="1"/>
                  <a:t>hoạch</a:t>
                </a:r>
                <a:r>
                  <a:rPr lang="en-US" sz="2000" dirty="0"/>
                  <a:t> </a:t>
                </a:r>
                <a:r>
                  <a:rPr lang="en-US" sz="2000" dirty="0" err="1"/>
                  <a:t>dãy</a:t>
                </a:r>
                <a:r>
                  <a:rPr lang="en-US" sz="2000" dirty="0"/>
                  <a:t> ban </a:t>
                </a:r>
                <a:r>
                  <a:rPr lang="en-US" sz="2000" dirty="0" err="1"/>
                  <a:t>đầu</a:t>
                </a:r>
                <a:r>
                  <a:rPr lang="en-US" sz="2000" dirty="0"/>
                  <a:t> </a:t>
                </a:r>
                <a:r>
                  <a:rPr lang="en-US" sz="2000" dirty="0" err="1"/>
                  <a:t>thành</a:t>
                </a:r>
                <a:r>
                  <a:rPr lang="en-US" sz="2000" dirty="0"/>
                  <a:t> 3 </a:t>
                </a:r>
                <a:r>
                  <a:rPr lang="en-US" sz="2000" dirty="0" err="1"/>
                  <a:t>phần</a:t>
                </a:r>
                <a:r>
                  <a:rPr lang="en-US" sz="2000" dirty="0"/>
                  <a:t> </a:t>
                </a:r>
                <a:r>
                  <a:rPr lang="en-US" sz="2000" dirty="0" err="1"/>
                  <a:t>với</a:t>
                </a:r>
                <a:r>
                  <a:rPr lang="en-US" sz="2000" dirty="0"/>
                  <a:t> pivot </a:t>
                </a:r>
                <a:r>
                  <a:rPr lang="en-US" sz="2000" dirty="0" err="1"/>
                  <a:t>là</a:t>
                </a:r>
                <a:r>
                  <a:rPr lang="en-US" sz="2000" dirty="0"/>
                  <a:t> </a:t>
                </a:r>
                <a:r>
                  <a:rPr lang="en-US" sz="2000" dirty="0" err="1"/>
                  <a:t>giá</a:t>
                </a:r>
                <a:r>
                  <a:rPr lang="en-US" sz="2000" dirty="0"/>
                  <a:t> </a:t>
                </a:r>
                <a:r>
                  <a:rPr lang="en-US" sz="2000" dirty="0" err="1"/>
                  <a:t>trị</a:t>
                </a:r>
                <a:r>
                  <a:rPr lang="en-US" sz="2000" dirty="0"/>
                  <a:t> </a:t>
                </a:r>
                <a:r>
                  <a:rPr lang="en-US" sz="2000" dirty="0" err="1"/>
                  <a:t>của</a:t>
                </a:r>
                <a:r>
                  <a:rPr lang="en-US" sz="2000" dirty="0"/>
                  <a:t> </a:t>
                </a:r>
                <a:r>
                  <a:rPr lang="en-US" sz="2000" dirty="0" err="1"/>
                  <a:t>một</a:t>
                </a:r>
                <a:r>
                  <a:rPr lang="en-US" sz="2000" dirty="0"/>
                  <a:t> </a:t>
                </a:r>
                <a:r>
                  <a:rPr lang="en-US" sz="2000" dirty="0" err="1"/>
                  <a:t>phần</a:t>
                </a:r>
                <a:r>
                  <a:rPr lang="en-US" sz="2000" dirty="0"/>
                  <a:t> </a:t>
                </a:r>
                <a:r>
                  <a:rPr lang="en-US" sz="2000" dirty="0" err="1"/>
                  <a:t>tử</a:t>
                </a:r>
                <a:r>
                  <a:rPr lang="en-US" sz="2000" dirty="0"/>
                  <a:t> </a:t>
                </a:r>
                <a:r>
                  <a:rPr lang="en-US" sz="2000" b="1" dirty="0" err="1"/>
                  <a:t>tùy</a:t>
                </a:r>
                <a:r>
                  <a:rPr lang="en-US" sz="2000" b="1" dirty="0"/>
                  <a:t> ý</a:t>
                </a:r>
                <a:r>
                  <a:rPr lang="en-US" sz="2000" dirty="0"/>
                  <a:t> </a:t>
                </a:r>
                <a:r>
                  <a:rPr lang="en-US" sz="2000" dirty="0" err="1"/>
                  <a:t>trong</a:t>
                </a:r>
                <a:r>
                  <a:rPr lang="en-US" sz="2000" dirty="0"/>
                  <a:t> </a:t>
                </a:r>
                <a:r>
                  <a:rPr lang="en-US" sz="2000" dirty="0" err="1"/>
                  <a:t>dãy</a:t>
                </a:r>
                <a:r>
                  <a:rPr lang="en-US" sz="2000" dirty="0"/>
                  <a:t> ban </a:t>
                </a:r>
                <a:r>
                  <a:rPr lang="en-US" sz="2000" dirty="0" err="1"/>
                  <a:t>đầu</a:t>
                </a:r>
                <a:r>
                  <a:rPr lang="en-US" sz="2000" dirty="0"/>
                  <a:t>. </a:t>
                </a:r>
              </a:p>
              <a:p>
                <a:pPr>
                  <a:spcBef>
                    <a:spcPct val="60000"/>
                  </a:spcBef>
                </a:pPr>
                <a:endParaRPr lang="en-US" sz="2000" dirty="0"/>
              </a:p>
              <a:p>
                <a:pPr>
                  <a:spcBef>
                    <a:spcPct val="60000"/>
                  </a:spcBef>
                </a:pPr>
                <a:r>
                  <a:rPr lang="en-US" sz="2000" dirty="0" err="1"/>
                  <a:t>Nếu</a:t>
                </a:r>
                <a:r>
                  <a:rPr lang="en-US" sz="2000" dirty="0"/>
                  <a:t> </a:t>
                </a:r>
                <a:r>
                  <a:rPr lang="en-US" sz="2000" dirty="0" err="1"/>
                  <a:t>các</a:t>
                </a:r>
                <a:r>
                  <a:rPr lang="en-US" sz="2000" dirty="0"/>
                  <a:t> </a:t>
                </a:r>
                <a:r>
                  <a:rPr lang="en-US" sz="2000" dirty="0" err="1"/>
                  <a:t>đoạn</a:t>
                </a:r>
                <a:r>
                  <a:rPr lang="en-US" sz="2000" dirty="0"/>
                  <a:t> S1 </a:t>
                </a:r>
                <a:r>
                  <a:rPr lang="en-US" sz="2000" dirty="0" err="1"/>
                  <a:t>và</a:t>
                </a:r>
                <a:r>
                  <a:rPr lang="en-US" sz="2000" dirty="0"/>
                  <a:t> S3 </a:t>
                </a:r>
                <a:r>
                  <a:rPr lang="en-US" sz="2000" dirty="0" err="1"/>
                  <a:t>chỉ</a:t>
                </a:r>
                <a:r>
                  <a:rPr lang="en-US" sz="2000" dirty="0"/>
                  <a:t> có 1 </a:t>
                </a:r>
                <a:r>
                  <a:rPr lang="en-US" sz="2000" dirty="0" err="1"/>
                  <a:t>phần</a:t>
                </a:r>
                <a:r>
                  <a:rPr lang="en-US" sz="2000" dirty="0"/>
                  <a:t> </a:t>
                </a:r>
                <a:r>
                  <a:rPr lang="en-US" sz="2000" dirty="0" err="1"/>
                  <a:t>tử</a:t>
                </a:r>
                <a:r>
                  <a:rPr lang="en-US" sz="2000" dirty="0"/>
                  <a:t>: </a:t>
                </a:r>
                <a:r>
                  <a:rPr lang="en-US" sz="2000" dirty="0" err="1"/>
                  <a:t>đã</a:t>
                </a:r>
                <a:r>
                  <a:rPr lang="en-US" sz="2000" dirty="0"/>
                  <a:t> có thứ </a:t>
                </a:r>
                <a:r>
                  <a:rPr lang="en-US" sz="2000" dirty="0" err="1"/>
                  <a:t>tự</a:t>
                </a:r>
                <a:r>
                  <a:rPr lang="en-US" sz="2000" dirty="0"/>
                  <a:t> </a:t>
                </a:r>
                <a14:m>
                  <m:oMath xmlns:m="http://schemas.openxmlformats.org/officeDocument/2006/math">
                    <m:r>
                      <a:rPr lang="en-US" sz="2000" i="1">
                        <a:latin typeface="Cambria Math" panose="02040503050406030204" pitchFamily="18" charset="0"/>
                      </a:rPr>
                      <m:t>→</m:t>
                    </m:r>
                  </m:oMath>
                </a14:m>
                <a:r>
                  <a:rPr lang="en-US" sz="2000" dirty="0"/>
                  <a:t> </a:t>
                </a:r>
                <a:r>
                  <a:rPr lang="en-US" sz="2000" dirty="0" err="1"/>
                  <a:t>khi</a:t>
                </a:r>
                <a:r>
                  <a:rPr lang="en-US" sz="2000" dirty="0"/>
                  <a:t> </a:t>
                </a:r>
                <a:r>
                  <a:rPr lang="en-US" sz="2000" dirty="0" err="1"/>
                  <a:t>đó</a:t>
                </a:r>
                <a:r>
                  <a:rPr lang="en-US" sz="2000" dirty="0"/>
                  <a:t> </a:t>
                </a:r>
                <a:r>
                  <a:rPr lang="en-US" sz="2000" dirty="0" err="1"/>
                  <a:t>dãy</a:t>
                </a:r>
                <a:r>
                  <a:rPr lang="en-US" sz="2000" dirty="0"/>
                  <a:t> con ban </a:t>
                </a:r>
                <a:r>
                  <a:rPr lang="en-US" sz="2000" dirty="0" err="1"/>
                  <a:t>đầu</a:t>
                </a:r>
                <a:r>
                  <a:rPr lang="en-US" sz="2000" dirty="0"/>
                  <a:t> </a:t>
                </a:r>
                <a:r>
                  <a:rPr lang="en-US" sz="2000" dirty="0" err="1"/>
                  <a:t>đã</a:t>
                </a:r>
                <a:r>
                  <a:rPr lang="en-US" sz="2000" dirty="0"/>
                  <a:t> </a:t>
                </a:r>
                <a:r>
                  <a:rPr lang="en-US" sz="2000" dirty="0" err="1"/>
                  <a:t>được</a:t>
                </a:r>
                <a:r>
                  <a:rPr lang="en-US" sz="2000" dirty="0"/>
                  <a:t> </a:t>
                </a:r>
                <a:r>
                  <a:rPr lang="en-US" sz="2000" dirty="0" err="1"/>
                  <a:t>sắp</a:t>
                </a:r>
                <a:r>
                  <a:rPr lang="en-US" sz="2000" dirty="0"/>
                  <a:t>. </a:t>
                </a:r>
              </a:p>
              <a:p>
                <a:pPr>
                  <a:spcBef>
                    <a:spcPct val="60000"/>
                  </a:spcBef>
                </a:pPr>
                <a:r>
                  <a:rPr lang="en-US" sz="2000" dirty="0" err="1"/>
                  <a:t>Nếu</a:t>
                </a:r>
                <a:r>
                  <a:rPr lang="en-US" sz="2000" dirty="0"/>
                  <a:t> </a:t>
                </a:r>
                <a:r>
                  <a:rPr lang="en-US" sz="2000" dirty="0" err="1"/>
                  <a:t>các</a:t>
                </a:r>
                <a:r>
                  <a:rPr lang="en-US" sz="2000" dirty="0"/>
                  <a:t> </a:t>
                </a:r>
                <a:r>
                  <a:rPr lang="en-US" sz="2000" dirty="0" err="1"/>
                  <a:t>đoạn</a:t>
                </a:r>
                <a:r>
                  <a:rPr lang="en-US" sz="2000" dirty="0"/>
                  <a:t> S1 </a:t>
                </a:r>
                <a:r>
                  <a:rPr lang="en-US" sz="2000" dirty="0" err="1"/>
                  <a:t>và</a:t>
                </a:r>
                <a:r>
                  <a:rPr lang="en-US" sz="2000" dirty="0"/>
                  <a:t> S3 có </a:t>
                </a:r>
                <a:r>
                  <a:rPr lang="en-US" sz="2000" dirty="0" err="1"/>
                  <a:t>nhiều</a:t>
                </a:r>
                <a:r>
                  <a:rPr lang="en-US" sz="2000" dirty="0"/>
                  <a:t> hơn 1 </a:t>
                </a:r>
                <a:r>
                  <a:rPr lang="en-US" sz="2000" dirty="0" err="1"/>
                  <a:t>phần</a:t>
                </a:r>
                <a:r>
                  <a:rPr lang="en-US" sz="2000" dirty="0"/>
                  <a:t> </a:t>
                </a:r>
                <a:r>
                  <a:rPr lang="en-US" sz="2000" dirty="0" err="1"/>
                  <a:t>tử</a:t>
                </a:r>
                <a:r>
                  <a:rPr lang="en-US" sz="2000" dirty="0"/>
                  <a:t> </a:t>
                </a:r>
                <a:r>
                  <a:rPr lang="en-US" sz="2000" dirty="0" err="1"/>
                  <a:t>thì</a:t>
                </a:r>
                <a:r>
                  <a:rPr lang="en-US" sz="2000" dirty="0"/>
                  <a:t> </a:t>
                </a:r>
                <a:r>
                  <a:rPr lang="en-US" sz="2000" dirty="0" err="1"/>
                  <a:t>dãy</a:t>
                </a:r>
                <a:r>
                  <a:rPr lang="en-US" sz="2000" dirty="0"/>
                  <a:t> ban </a:t>
                </a:r>
                <a:r>
                  <a:rPr lang="en-US" sz="2000" dirty="0" err="1"/>
                  <a:t>đầu</a:t>
                </a:r>
                <a:r>
                  <a:rPr lang="en-US" sz="2000" dirty="0"/>
                  <a:t> </a:t>
                </a:r>
                <a:r>
                  <a:rPr lang="en-US" sz="2000" dirty="0" err="1"/>
                  <a:t>chỉ</a:t>
                </a:r>
                <a:r>
                  <a:rPr lang="en-US" sz="2000" dirty="0"/>
                  <a:t> có thứ </a:t>
                </a:r>
                <a:r>
                  <a:rPr lang="en-US" sz="2000" dirty="0" err="1"/>
                  <a:t>tự</a:t>
                </a:r>
                <a:r>
                  <a:rPr lang="en-US" sz="2000" dirty="0"/>
                  <a:t> </a:t>
                </a:r>
                <a:r>
                  <a:rPr lang="en-US" sz="2000" dirty="0" err="1"/>
                  <a:t>khi</a:t>
                </a:r>
                <a:r>
                  <a:rPr lang="en-US" sz="2000" dirty="0"/>
                  <a:t> </a:t>
                </a:r>
                <a:r>
                  <a:rPr lang="en-US" sz="2000" dirty="0" err="1"/>
                  <a:t>các</a:t>
                </a:r>
                <a:r>
                  <a:rPr lang="en-US" sz="2000" dirty="0"/>
                  <a:t> </a:t>
                </a:r>
                <a:r>
                  <a:rPr lang="en-US" sz="2000" dirty="0" err="1"/>
                  <a:t>đoạn</a:t>
                </a:r>
                <a:r>
                  <a:rPr lang="en-US" sz="2000" dirty="0"/>
                  <a:t> S1, S3 </a:t>
                </a:r>
                <a:r>
                  <a:rPr lang="en-US" sz="2000" dirty="0" err="1"/>
                  <a:t>được</a:t>
                </a:r>
                <a:r>
                  <a:rPr lang="en-US" sz="2000" dirty="0"/>
                  <a:t> </a:t>
                </a:r>
                <a:r>
                  <a:rPr lang="en-US" sz="2000" dirty="0" err="1"/>
                  <a:t>sắp</a:t>
                </a:r>
                <a:r>
                  <a:rPr lang="en-US" sz="2000" dirty="0"/>
                  <a:t>. </a:t>
                </a:r>
              </a:p>
              <a:p>
                <a:pPr marL="274320" lvl="1" indent="0">
                  <a:spcBef>
                    <a:spcPct val="60000"/>
                  </a:spcBef>
                  <a:buNone/>
                </a:pPr>
                <a:r>
                  <a:rPr lang="en-US" sz="2000" dirty="0"/>
                  <a:t>=&gt; Để </a:t>
                </a:r>
                <a:r>
                  <a:rPr lang="en-US" sz="2000" dirty="0" err="1"/>
                  <a:t>sắp</a:t>
                </a:r>
                <a:r>
                  <a:rPr lang="en-US" sz="2000" dirty="0"/>
                  <a:t> </a:t>
                </a:r>
                <a:r>
                  <a:rPr lang="en-US" sz="2000" dirty="0" err="1"/>
                  <a:t>xếp</a:t>
                </a:r>
                <a:r>
                  <a:rPr lang="en-US" sz="2000" dirty="0"/>
                  <a:t> </a:t>
                </a:r>
                <a:r>
                  <a:rPr lang="en-US" sz="2000" dirty="0" err="1"/>
                  <a:t>các</a:t>
                </a:r>
                <a:r>
                  <a:rPr lang="en-US" sz="2000" dirty="0"/>
                  <a:t> </a:t>
                </a:r>
                <a:r>
                  <a:rPr lang="en-US" sz="2000" dirty="0" err="1"/>
                  <a:t>Đoạn</a:t>
                </a:r>
                <a:r>
                  <a:rPr lang="en-US" sz="2000" dirty="0"/>
                  <a:t> S1 </a:t>
                </a:r>
                <a:r>
                  <a:rPr lang="en-US" sz="2000" dirty="0" err="1"/>
                  <a:t>và</a:t>
                </a:r>
                <a:r>
                  <a:rPr lang="en-US" sz="2000" dirty="0"/>
                  <a:t> S3, ta </a:t>
                </a:r>
                <a:r>
                  <a:rPr lang="en-US" sz="2000" dirty="0" err="1"/>
                  <a:t>lần</a:t>
                </a:r>
                <a:r>
                  <a:rPr lang="en-US" sz="2000" dirty="0"/>
                  <a:t> </a:t>
                </a:r>
                <a:r>
                  <a:rPr lang="en-US" sz="2000" dirty="0" err="1"/>
                  <a:t>lượt</a:t>
                </a:r>
                <a:r>
                  <a:rPr lang="en-US" sz="2000" dirty="0"/>
                  <a:t> </a:t>
                </a:r>
                <a:r>
                  <a:rPr lang="en-US" sz="2000" dirty="0" err="1"/>
                  <a:t>tiến</a:t>
                </a:r>
                <a:r>
                  <a:rPr lang="en-US" sz="2000" dirty="0"/>
                  <a:t> hành </a:t>
                </a:r>
                <a:r>
                  <a:rPr lang="en-US" sz="2000" dirty="0" err="1"/>
                  <a:t>việc</a:t>
                </a:r>
                <a:r>
                  <a:rPr lang="en-US" sz="2000" dirty="0"/>
                  <a:t> </a:t>
                </a:r>
                <a:r>
                  <a:rPr lang="en-US" sz="2000" dirty="0" err="1"/>
                  <a:t>phân</a:t>
                </a:r>
                <a:r>
                  <a:rPr lang="en-US" sz="2000" dirty="0"/>
                  <a:t> </a:t>
                </a:r>
                <a:r>
                  <a:rPr lang="en-US" sz="2000" dirty="0" err="1"/>
                  <a:t>hoạch</a:t>
                </a:r>
                <a:r>
                  <a:rPr lang="en-US" sz="2000" dirty="0"/>
                  <a:t> </a:t>
                </a:r>
                <a:r>
                  <a:rPr lang="en-US" sz="2000" dirty="0" err="1"/>
                  <a:t>từng</a:t>
                </a:r>
                <a:r>
                  <a:rPr lang="en-US" sz="2000" dirty="0"/>
                  <a:t> </a:t>
                </a:r>
                <a:r>
                  <a:rPr lang="en-US" sz="2000" dirty="0" err="1"/>
                  <a:t>dãy</a:t>
                </a:r>
                <a:r>
                  <a:rPr lang="en-US" sz="2000" dirty="0"/>
                  <a:t> con </a:t>
                </a:r>
                <a:r>
                  <a:rPr lang="en-US" sz="2000" dirty="0" err="1"/>
                  <a:t>theo</a:t>
                </a:r>
                <a:r>
                  <a:rPr lang="en-US" sz="2000" dirty="0"/>
                  <a:t> </a:t>
                </a:r>
                <a:r>
                  <a:rPr lang="en-US" sz="2000" dirty="0" err="1"/>
                  <a:t>cùng</a:t>
                </a:r>
                <a:r>
                  <a:rPr lang="en-US" sz="2000" dirty="0"/>
                  <a:t> </a:t>
                </a:r>
                <a:r>
                  <a:rPr lang="en-US" sz="2000" dirty="0" err="1"/>
                  <a:t>phương</a:t>
                </a:r>
                <a:r>
                  <a:rPr lang="en-US" sz="2000" dirty="0"/>
                  <a:t> </a:t>
                </a:r>
                <a:r>
                  <a:rPr lang="en-US" sz="2000" dirty="0" err="1"/>
                  <a:t>pháp</a:t>
                </a:r>
                <a:r>
                  <a:rPr lang="en-US" sz="2000" dirty="0"/>
                  <a:t> </a:t>
                </a:r>
                <a:r>
                  <a:rPr lang="en-US" sz="2000" dirty="0" err="1"/>
                  <a:t>phân</a:t>
                </a:r>
                <a:r>
                  <a:rPr lang="en-US" sz="2000" dirty="0"/>
                  <a:t> </a:t>
                </a:r>
                <a:r>
                  <a:rPr lang="en-US" sz="2000" dirty="0" err="1"/>
                  <a:t>hoạch</a:t>
                </a:r>
                <a:r>
                  <a:rPr lang="en-US" sz="2000" dirty="0"/>
                  <a:t> </a:t>
                </a:r>
                <a:r>
                  <a:rPr lang="en-US" sz="2000" dirty="0" err="1"/>
                  <a:t>dãy</a:t>
                </a:r>
                <a:r>
                  <a:rPr lang="en-US" sz="2000" dirty="0"/>
                  <a:t> ban </a:t>
                </a:r>
                <a:r>
                  <a:rPr lang="en-US" sz="2000" dirty="0" err="1"/>
                  <a:t>đầu</a:t>
                </a:r>
                <a:r>
                  <a:rPr lang="en-US" sz="2000" dirty="0"/>
                  <a:t> </a:t>
                </a:r>
                <a:r>
                  <a:rPr lang="en-US" sz="2000" dirty="0" err="1"/>
                  <a:t>vừa</a:t>
                </a:r>
                <a:r>
                  <a:rPr lang="en-US" sz="2000" dirty="0"/>
                  <a:t> </a:t>
                </a:r>
                <a:r>
                  <a:rPr lang="en-US" sz="2000" dirty="0" err="1"/>
                  <a:t>trình</a:t>
                </a:r>
                <a:r>
                  <a:rPr lang="en-US" sz="2000" dirty="0"/>
                  <a:t> </a:t>
                </a:r>
                <a:r>
                  <a:rPr lang="en-US" sz="2000" dirty="0" err="1"/>
                  <a:t>bày</a:t>
                </a:r>
                <a:r>
                  <a:rPr lang="en-US" sz="2000" dirty="0"/>
                  <a:t> …</a:t>
                </a:r>
              </a:p>
            </p:txBody>
          </p:sp>
        </mc:Choice>
        <mc:Fallback xmlns="">
          <p:sp>
            <p:nvSpPr>
              <p:cNvPr id="189443" name="Rectangle 3"/>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graphicFrame>
        <p:nvGraphicFramePr>
          <p:cNvPr id="2" name="Table 1"/>
          <p:cNvGraphicFramePr>
            <a:graphicFrameLocks noGrp="1"/>
          </p:cNvGraphicFramePr>
          <p:nvPr>
            <p:extLst>
              <p:ext uri="{D42A27DB-BD31-4B8C-83A1-F6EECF244321}">
                <p14:modId xmlns:p14="http://schemas.microsoft.com/office/powerpoint/2010/main" val="1541331272"/>
              </p:ext>
            </p:extLst>
          </p:nvPr>
        </p:nvGraphicFramePr>
        <p:xfrm>
          <a:off x="1219200" y="2627806"/>
          <a:ext cx="6934201" cy="457200"/>
        </p:xfrm>
        <a:graphic>
          <a:graphicData uri="http://schemas.openxmlformats.org/drawingml/2006/table">
            <a:tbl>
              <a:tblPr firstRow="1" bandRow="1">
                <a:tableStyleId>{5C22544A-7EE6-4342-B048-85BDC9FD1C3A}</a:tableStyleId>
              </a:tblPr>
              <a:tblGrid>
                <a:gridCol w="2901891">
                  <a:extLst>
                    <a:ext uri="{9D8B030D-6E8A-4147-A177-3AD203B41FA5}">
                      <a16:colId xmlns:a16="http://schemas.microsoft.com/office/drawing/2014/main" val="3466831554"/>
                    </a:ext>
                  </a:extLst>
                </a:gridCol>
                <a:gridCol w="967297">
                  <a:extLst>
                    <a:ext uri="{9D8B030D-6E8A-4147-A177-3AD203B41FA5}">
                      <a16:colId xmlns:a16="http://schemas.microsoft.com/office/drawing/2014/main" val="1234829693"/>
                    </a:ext>
                  </a:extLst>
                </a:gridCol>
                <a:gridCol w="3065013">
                  <a:extLst>
                    <a:ext uri="{9D8B030D-6E8A-4147-A177-3AD203B41FA5}">
                      <a16:colId xmlns:a16="http://schemas.microsoft.com/office/drawing/2014/main" val="1826213847"/>
                    </a:ext>
                  </a:extLst>
                </a:gridCol>
              </a:tblGrid>
              <a:tr h="398812">
                <a:tc>
                  <a:txBody>
                    <a:bodyPr/>
                    <a:lstStyle/>
                    <a:p>
                      <a:pPr algn="ctr"/>
                      <a:r>
                        <a:rPr lang="en-US" sz="2400" b="0" baseline="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 pivot</a:t>
                      </a:r>
                      <a:endParaRPr lang="en-US" sz="2400" b="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b="0" baseline="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pivot</a:t>
                      </a:r>
                      <a:endParaRPr lang="en-US" sz="2400" b="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b="0" baseline="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&gt; pivot </a:t>
                      </a:r>
                      <a:endParaRPr lang="en-US" sz="2400" b="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91490635"/>
                  </a:ext>
                </a:extLst>
              </a:tr>
            </a:tbl>
          </a:graphicData>
        </a:graphic>
      </p:graphicFrame>
      <p:sp>
        <p:nvSpPr>
          <p:cNvPr id="3" name="Footer Placeholder 2"/>
          <p:cNvSpPr>
            <a:spLocks noGrp="1"/>
          </p:cNvSpPr>
          <p:nvPr>
            <p:ph type="ftr" sz="quarter" idx="11"/>
          </p:nvPr>
        </p:nvSpPr>
        <p:spPr/>
        <p:txBody>
          <a:bodyPr/>
          <a:lstStyle/>
          <a:p>
            <a:pPr>
              <a:defRPr/>
            </a:pPr>
            <a:r>
              <a:rPr lang="en-US"/>
              <a:t>DSA</a:t>
            </a:r>
            <a:endParaRPr lang="en-US" dirty="0"/>
          </a:p>
        </p:txBody>
      </p:sp>
      <p:sp>
        <p:nvSpPr>
          <p:cNvPr id="4" name="Slide Number Placeholder 3"/>
          <p:cNvSpPr>
            <a:spLocks noGrp="1"/>
          </p:cNvSpPr>
          <p:nvPr>
            <p:ph type="sldNum" sz="quarter" idx="12"/>
          </p:nvPr>
        </p:nvSpPr>
        <p:spPr/>
        <p:txBody>
          <a:bodyPr/>
          <a:lstStyle/>
          <a:p>
            <a:pPr>
              <a:defRPr/>
            </a:pPr>
            <a:fld id="{9341A368-4C28-4393-9F29-3C50F2E74AB6}" type="slidenum">
              <a:rPr lang="en-US" smtClean="0"/>
              <a:pPr>
                <a:defRPr/>
              </a:pPr>
              <a:t>6</a:t>
            </a:fld>
            <a:endParaRPr lang="en-US" dirty="0"/>
          </a:p>
        </p:txBody>
      </p:sp>
      <p:sp>
        <p:nvSpPr>
          <p:cNvPr id="7" name="Left Brace 6">
            <a:extLst>
              <a:ext uri="{FF2B5EF4-FFF2-40B4-BE49-F238E27FC236}">
                <a16:creationId xmlns:a16="http://schemas.microsoft.com/office/drawing/2014/main" id="{DA2D62D6-F8F1-47D9-83C3-5AC9675A0F40}"/>
              </a:ext>
            </a:extLst>
          </p:cNvPr>
          <p:cNvSpPr/>
          <p:nvPr/>
        </p:nvSpPr>
        <p:spPr>
          <a:xfrm rot="5400000">
            <a:off x="2536767" y="1049776"/>
            <a:ext cx="260465" cy="28956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FC793FE4-79CC-46C9-9D8F-4F382575D326}"/>
              </a:ext>
            </a:extLst>
          </p:cNvPr>
          <p:cNvSpPr txBox="1"/>
          <p:nvPr/>
        </p:nvSpPr>
        <p:spPr>
          <a:xfrm>
            <a:off x="2819400" y="2099549"/>
            <a:ext cx="466794" cy="369332"/>
          </a:xfrm>
          <a:prstGeom prst="rect">
            <a:avLst/>
          </a:prstGeom>
          <a:noFill/>
        </p:spPr>
        <p:txBody>
          <a:bodyPr wrap="none" rtlCol="0">
            <a:spAutoFit/>
          </a:bodyPr>
          <a:lstStyle/>
          <a:p>
            <a:r>
              <a:rPr lang="en-US" dirty="0"/>
              <a:t>S1</a:t>
            </a:r>
          </a:p>
        </p:txBody>
      </p:sp>
      <p:sp>
        <p:nvSpPr>
          <p:cNvPr id="11" name="Left Brace 10">
            <a:extLst>
              <a:ext uri="{FF2B5EF4-FFF2-40B4-BE49-F238E27FC236}">
                <a16:creationId xmlns:a16="http://schemas.microsoft.com/office/drawing/2014/main" id="{66A8D8AF-43B9-4FE9-AB4C-B06A8E4ABF58}"/>
              </a:ext>
            </a:extLst>
          </p:cNvPr>
          <p:cNvSpPr/>
          <p:nvPr/>
        </p:nvSpPr>
        <p:spPr>
          <a:xfrm rot="5400000">
            <a:off x="6483582" y="989161"/>
            <a:ext cx="260465" cy="3016829"/>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1BA81646-9700-40EA-B1BD-C1CBF28DC31E}"/>
              </a:ext>
            </a:extLst>
          </p:cNvPr>
          <p:cNvSpPr txBox="1"/>
          <p:nvPr/>
        </p:nvSpPr>
        <p:spPr>
          <a:xfrm>
            <a:off x="6781801" y="2099549"/>
            <a:ext cx="466794" cy="369332"/>
          </a:xfrm>
          <a:prstGeom prst="rect">
            <a:avLst/>
          </a:prstGeom>
          <a:noFill/>
        </p:spPr>
        <p:txBody>
          <a:bodyPr wrap="none" rtlCol="0">
            <a:spAutoFit/>
          </a:bodyPr>
          <a:lstStyle/>
          <a:p>
            <a:r>
              <a:rPr lang="en-US" dirty="0"/>
              <a:t>S2</a:t>
            </a:r>
          </a:p>
        </p:txBody>
      </p:sp>
    </p:spTree>
    <p:extLst>
      <p:ext uri="{BB962C8B-B14F-4D97-AF65-F5344CB8AC3E}">
        <p14:creationId xmlns:p14="http://schemas.microsoft.com/office/powerpoint/2010/main" val="387160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 </a:t>
            </a:r>
            <a:r>
              <a:rPr lang="en-US" dirty="0" err="1"/>
              <a:t>Chọn</a:t>
            </a:r>
            <a:r>
              <a:rPr lang="en-US" dirty="0"/>
              <a:t> Pivot</a:t>
            </a:r>
          </a:p>
        </p:txBody>
      </p:sp>
      <p:sp>
        <p:nvSpPr>
          <p:cNvPr id="3" name="Content Placeholder 2"/>
          <p:cNvSpPr>
            <a:spLocks noGrp="1"/>
          </p:cNvSpPr>
          <p:nvPr>
            <p:ph idx="1"/>
          </p:nvPr>
        </p:nvSpPr>
        <p:spPr/>
        <p:txBody>
          <a:bodyPr>
            <a:normAutofit lnSpcReduction="10000"/>
          </a:bodyPr>
          <a:lstStyle/>
          <a:p>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nhiên</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(Median) </a:t>
            </a:r>
            <a:r>
              <a:rPr lang="en-US" dirty="0" err="1">
                <a:latin typeface="Times New Roman" panose="02020603050405020304" pitchFamily="18" charset="0"/>
                <a:cs typeface="Times New Roman" panose="02020603050405020304" pitchFamily="18" charset="0"/>
              </a:rPr>
              <a:t>hay</a:t>
            </a:r>
            <a:r>
              <a:rPr lang="en-US" i="1" dirty="0" err="1">
                <a:latin typeface="Times New Roman" panose="02020603050405020304" pitchFamily="18" charset="0"/>
                <a:cs typeface="Times New Roman" panose="02020603050405020304" pitchFamily="18" charset="0"/>
              </a:rPr>
              <a:t>Median</a:t>
            </a:r>
            <a:r>
              <a:rPr lang="en-US" i="1" dirty="0">
                <a:latin typeface="Times New Roman" panose="02020603050405020304" pitchFamily="18" charset="0"/>
                <a:cs typeface="Times New Roman" panose="02020603050405020304" pitchFamily="18" charset="0"/>
              </a:rPr>
              <a:t>-of-Three</a:t>
            </a:r>
          </a:p>
          <a:p>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popular, uninformed choice is to use the first element as the pivot. This is acceptable if the input is random, but if the input is presorted (or input with a large presorted section) or in reverse order, then the pivot provides a poor partition, because either all the elements go into </a:t>
            </a:r>
            <a:r>
              <a:rPr lang="en-US" i="1" dirty="0">
                <a:latin typeface="Times New Roman" panose="02020603050405020304" pitchFamily="18" charset="0"/>
                <a:cs typeface="Times New Roman" panose="02020603050405020304" pitchFamily="18" charset="0"/>
              </a:rPr>
              <a:t>part </a:t>
            </a:r>
            <a:r>
              <a:rPr lang="en-US" dirty="0">
                <a:latin typeface="Times New Roman" panose="02020603050405020304" pitchFamily="18" charset="0"/>
                <a:cs typeface="Times New Roman" panose="02020603050405020304" pitchFamily="18" charset="0"/>
              </a:rPr>
              <a:t>1 or they go into </a:t>
            </a:r>
            <a:r>
              <a:rPr lang="en-US" i="1" dirty="0">
                <a:latin typeface="Times New Roman" panose="02020603050405020304" pitchFamily="18" charset="0"/>
                <a:cs typeface="Times New Roman" panose="02020603050405020304" pitchFamily="18" charset="0"/>
              </a:rPr>
              <a:t>part </a:t>
            </a:r>
            <a:r>
              <a:rPr lang="en-US" dirty="0">
                <a:latin typeface="Times New Roman" panose="02020603050405020304" pitchFamily="18" charset="0"/>
                <a:cs typeface="Times New Roman" panose="02020603050405020304" pitchFamily="18" charset="0"/>
              </a:rPr>
              <a:t>2.</a:t>
            </a:r>
          </a:p>
          <a:p>
            <a:r>
              <a:rPr lang="en-US" dirty="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a:t>DSA</a:t>
            </a:r>
            <a:endParaRPr lang="en-US" dirty="0"/>
          </a:p>
        </p:txBody>
      </p:sp>
      <p:sp>
        <p:nvSpPr>
          <p:cNvPr id="5" name="Slide Number Placeholder 4"/>
          <p:cNvSpPr>
            <a:spLocks noGrp="1"/>
          </p:cNvSpPr>
          <p:nvPr>
            <p:ph type="sldNum" sz="quarter" idx="12"/>
          </p:nvPr>
        </p:nvSpPr>
        <p:spPr/>
        <p:txBody>
          <a:bodyPr/>
          <a:lstStyle/>
          <a:p>
            <a:pPr>
              <a:defRPr/>
            </a:pPr>
            <a:fld id="{9341A368-4C28-4393-9F29-3C50F2E74AB6}" type="slidenum">
              <a:rPr lang="en-US" smtClean="0"/>
              <a:pPr>
                <a:defRPr/>
              </a:pPr>
              <a:t>7</a:t>
            </a:fld>
            <a:endParaRPr lang="en-US" dirty="0"/>
          </a:p>
        </p:txBody>
      </p:sp>
    </p:spTree>
    <p:extLst>
      <p:ext uri="{BB962C8B-B14F-4D97-AF65-F5344CB8AC3E}">
        <p14:creationId xmlns:p14="http://schemas.microsoft.com/office/powerpoint/2010/main" val="1654481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bwMode="auto">
          <a:noFill/>
          <a:ln/>
        </p:spPr>
        <p:txBody>
          <a:bodyPr/>
          <a:lstStyle/>
          <a:p>
            <a:r>
              <a:rPr lang="en-US" dirty="0"/>
              <a:t>Quick Sort: </a:t>
            </a:r>
            <a:r>
              <a:rPr lang="en-US" dirty="0" err="1"/>
              <a:t>Thuật</a:t>
            </a:r>
            <a:r>
              <a:rPr lang="en-US" dirty="0"/>
              <a:t> </a:t>
            </a:r>
            <a:r>
              <a:rPr lang="en-US" dirty="0" err="1"/>
              <a:t>toán</a:t>
            </a:r>
            <a:endParaRPr lang="en-US" dirty="0"/>
          </a:p>
        </p:txBody>
      </p:sp>
      <p:sp>
        <p:nvSpPr>
          <p:cNvPr id="194563" name="Rectangle 3"/>
          <p:cNvSpPr>
            <a:spLocks noGrp="1" noChangeArrowheads="1"/>
          </p:cNvSpPr>
          <p:nvPr>
            <p:ph idx="1"/>
          </p:nvPr>
        </p:nvSpPr>
        <p:spPr/>
        <p:txBody>
          <a:bodyPr>
            <a:normAutofit/>
          </a:bodyPr>
          <a:lstStyle/>
          <a:p>
            <a:pPr marL="34290" indent="0">
              <a:buNone/>
            </a:pPr>
            <a:r>
              <a:rPr lang="en-US" sz="2220" dirty="0" err="1"/>
              <a:t>Thuật</a:t>
            </a:r>
            <a:r>
              <a:rPr lang="en-US" sz="2220" dirty="0"/>
              <a:t> </a:t>
            </a:r>
            <a:r>
              <a:rPr lang="en-US" sz="2220" dirty="0" err="1"/>
              <a:t>toán</a:t>
            </a:r>
            <a:r>
              <a:rPr lang="en-US" sz="2220" dirty="0"/>
              <a:t>: </a:t>
            </a:r>
            <a:r>
              <a:rPr lang="en-US" sz="2220" dirty="0" err="1"/>
              <a:t>QuickSort</a:t>
            </a:r>
            <a:endParaRPr lang="en-US" sz="2220" dirty="0"/>
          </a:p>
          <a:p>
            <a:r>
              <a:rPr lang="en-US" sz="2220" b="1" dirty="0" err="1"/>
              <a:t>Bước</a:t>
            </a:r>
            <a:r>
              <a:rPr lang="en-US" sz="2220" b="1" dirty="0"/>
              <a:t> 1</a:t>
            </a:r>
            <a:r>
              <a:rPr lang="en-US" sz="2220" dirty="0"/>
              <a:t>: </a:t>
            </a:r>
            <a:r>
              <a:rPr lang="en-US" sz="2220" dirty="0" err="1"/>
              <a:t>Nếu</a:t>
            </a:r>
            <a:r>
              <a:rPr lang="en-US" sz="2220" dirty="0"/>
              <a:t> </a:t>
            </a:r>
            <a:r>
              <a:rPr lang="en-US" sz="2220" dirty="0">
                <a:solidFill>
                  <a:srgbClr val="FF3300"/>
                </a:solidFill>
              </a:rPr>
              <a:t>left ≥ right </a:t>
            </a:r>
            <a:r>
              <a:rPr lang="en-US" sz="2220" dirty="0" err="1"/>
              <a:t>thì</a:t>
            </a:r>
            <a:r>
              <a:rPr lang="en-US" sz="2220" dirty="0"/>
              <a:t> </a:t>
            </a:r>
            <a:r>
              <a:rPr lang="en-US" sz="2220" dirty="0" err="1"/>
              <a:t>Kết</a:t>
            </a:r>
            <a:r>
              <a:rPr lang="en-US" sz="2220" dirty="0"/>
              <a:t> </a:t>
            </a:r>
            <a:r>
              <a:rPr lang="en-US" sz="2220" dirty="0" err="1"/>
              <a:t>thúc</a:t>
            </a:r>
            <a:r>
              <a:rPr lang="en-US" sz="2220" dirty="0"/>
              <a:t>; // </a:t>
            </a:r>
            <a:r>
              <a:rPr lang="en-US" sz="2220" dirty="0" err="1"/>
              <a:t>dãy</a:t>
            </a:r>
            <a:r>
              <a:rPr lang="en-US" sz="2220" dirty="0"/>
              <a:t> </a:t>
            </a:r>
            <a:r>
              <a:rPr lang="en-US" sz="2220" dirty="0" err="1"/>
              <a:t>đã</a:t>
            </a:r>
            <a:r>
              <a:rPr lang="en-US" sz="2220" dirty="0"/>
              <a:t> có thứ </a:t>
            </a:r>
            <a:r>
              <a:rPr lang="en-US" sz="2220" dirty="0" err="1"/>
              <a:t>tự</a:t>
            </a:r>
            <a:endParaRPr lang="en-US" sz="2220" dirty="0"/>
          </a:p>
          <a:p>
            <a:r>
              <a:rPr lang="en-US" sz="2220" b="1" dirty="0" err="1"/>
              <a:t>Bước</a:t>
            </a:r>
            <a:r>
              <a:rPr lang="en-US" sz="2220" b="1" dirty="0"/>
              <a:t> 2</a:t>
            </a:r>
            <a:r>
              <a:rPr lang="en-US" sz="2220" dirty="0"/>
              <a:t>: </a:t>
            </a:r>
            <a:r>
              <a:rPr lang="en-US" sz="2220" dirty="0" err="1"/>
              <a:t>Phân</a:t>
            </a:r>
            <a:r>
              <a:rPr lang="en-US" sz="2220" dirty="0"/>
              <a:t> </a:t>
            </a:r>
            <a:r>
              <a:rPr lang="en-US" sz="2220" dirty="0" err="1"/>
              <a:t>hoạch</a:t>
            </a:r>
            <a:r>
              <a:rPr lang="en-US" sz="2220" dirty="0"/>
              <a:t> (Partition) </a:t>
            </a:r>
            <a:r>
              <a:rPr lang="en-US" sz="2220" dirty="0" err="1"/>
              <a:t>dãy</a:t>
            </a:r>
            <a:r>
              <a:rPr lang="en-US" sz="2220" dirty="0"/>
              <a:t> </a:t>
            </a:r>
            <a:r>
              <a:rPr lang="en-US" sz="2220" dirty="0" err="1"/>
              <a:t>a</a:t>
            </a:r>
            <a:r>
              <a:rPr lang="en-US" sz="2220" baseline="-25000" dirty="0" err="1"/>
              <a:t>left</a:t>
            </a:r>
            <a:r>
              <a:rPr lang="en-US" sz="2220" dirty="0"/>
              <a:t> .. a</a:t>
            </a:r>
            <a:r>
              <a:rPr lang="en-US" sz="2220" baseline="-25000" dirty="0"/>
              <a:t>right</a:t>
            </a:r>
            <a:r>
              <a:rPr lang="en-US" sz="2220" dirty="0"/>
              <a:t> </a:t>
            </a:r>
            <a:r>
              <a:rPr lang="en-US" sz="2220" dirty="0" err="1"/>
              <a:t>thành</a:t>
            </a:r>
            <a:r>
              <a:rPr lang="en-US" sz="2220" dirty="0"/>
              <a:t> </a:t>
            </a:r>
            <a:r>
              <a:rPr lang="en-US" sz="2220" dirty="0" err="1"/>
              <a:t>các</a:t>
            </a:r>
            <a:r>
              <a:rPr lang="en-US" sz="2220" dirty="0"/>
              <a:t> </a:t>
            </a:r>
            <a:r>
              <a:rPr lang="en-US" sz="2220" dirty="0" err="1"/>
              <a:t>đoạn</a:t>
            </a:r>
            <a:r>
              <a:rPr lang="en-US" sz="2220" dirty="0"/>
              <a:t> </a:t>
            </a:r>
            <a:r>
              <a:rPr lang="en-US" sz="2220" dirty="0" err="1"/>
              <a:t>a</a:t>
            </a:r>
            <a:r>
              <a:rPr lang="en-US" sz="2220" baseline="-25000" dirty="0" err="1"/>
              <a:t>left</a:t>
            </a:r>
            <a:r>
              <a:rPr lang="en-US" sz="2220" baseline="-25000" dirty="0"/>
              <a:t> </a:t>
            </a:r>
            <a:r>
              <a:rPr lang="en-US" sz="2220" dirty="0"/>
              <a:t>..a</a:t>
            </a:r>
            <a:r>
              <a:rPr lang="en-US" sz="2220" baseline="-25000" dirty="0"/>
              <a:t>i-1</a:t>
            </a:r>
            <a:r>
              <a:rPr lang="en-US" sz="2220" dirty="0"/>
              <a:t>,</a:t>
            </a:r>
            <a:r>
              <a:rPr lang="en-US" sz="2220" baseline="-25000" dirty="0"/>
              <a:t> </a:t>
            </a:r>
            <a:r>
              <a:rPr lang="en-US" sz="2220" dirty="0"/>
              <a:t>a</a:t>
            </a:r>
            <a:r>
              <a:rPr lang="en-US" sz="2220" baseline="-25000" dirty="0"/>
              <a:t>i</a:t>
            </a:r>
            <a:r>
              <a:rPr lang="en-US" sz="2220" dirty="0"/>
              <a:t>,</a:t>
            </a:r>
            <a:r>
              <a:rPr lang="en-US" sz="2220" baseline="-25000" dirty="0"/>
              <a:t>  </a:t>
            </a:r>
            <a:r>
              <a:rPr lang="en-US" sz="2220" dirty="0"/>
              <a:t>a</a:t>
            </a:r>
            <a:r>
              <a:rPr lang="en-US" sz="2220" baseline="-25000" dirty="0"/>
              <a:t>i+1 </a:t>
            </a:r>
            <a:r>
              <a:rPr lang="en-US" sz="2220" dirty="0"/>
              <a:t>.. a</a:t>
            </a:r>
            <a:r>
              <a:rPr lang="en-US" sz="2220" baseline="-25000" dirty="0"/>
              <a:t>right</a:t>
            </a:r>
          </a:p>
          <a:p>
            <a:pPr lvl="1">
              <a:buFont typeface="Wingdings" pitchFamily="2" charset="2"/>
              <a:buNone/>
            </a:pPr>
            <a:r>
              <a:rPr lang="en-US" sz="2220" i="1" dirty="0"/>
              <a:t>			</a:t>
            </a:r>
            <a:r>
              <a:rPr lang="en-US" sz="2220" i="1" dirty="0" err="1"/>
              <a:t>Đoạn</a:t>
            </a:r>
            <a:r>
              <a:rPr lang="en-US" sz="2220" i="1" dirty="0"/>
              <a:t> 1: </a:t>
            </a:r>
            <a:r>
              <a:rPr lang="en-US" sz="2220" i="1" dirty="0" err="1"/>
              <a:t>a</a:t>
            </a:r>
            <a:r>
              <a:rPr lang="en-US" sz="2220" i="1" baseline="-25000" dirty="0" err="1"/>
              <a:t>left</a:t>
            </a:r>
            <a:r>
              <a:rPr lang="en-US" sz="2220" i="1" baseline="-25000" dirty="0"/>
              <a:t> </a:t>
            </a:r>
            <a:r>
              <a:rPr lang="en-US" sz="2220" i="1" dirty="0"/>
              <a:t>.. a</a:t>
            </a:r>
            <a:r>
              <a:rPr lang="en-US" sz="2220" i="1" baseline="-25000" dirty="0"/>
              <a:t>i-1</a:t>
            </a:r>
            <a:r>
              <a:rPr lang="en-US" sz="2220" i="1" dirty="0"/>
              <a:t> </a:t>
            </a:r>
            <a:r>
              <a:rPr lang="en-US" sz="2220" i="1" dirty="0">
                <a:sym typeface="Symbol" pitchFamily="18" charset="2"/>
              </a:rPr>
              <a:t></a:t>
            </a:r>
            <a:r>
              <a:rPr lang="en-US" sz="2220" i="1" dirty="0"/>
              <a:t> x  </a:t>
            </a:r>
          </a:p>
          <a:p>
            <a:pPr lvl="1">
              <a:buFont typeface="Wingdings" pitchFamily="2" charset="2"/>
              <a:buNone/>
            </a:pPr>
            <a:r>
              <a:rPr lang="en-US" sz="2220" i="1" dirty="0"/>
              <a:t>			</a:t>
            </a:r>
            <a:r>
              <a:rPr lang="en-US" sz="2220" i="1" dirty="0" err="1"/>
              <a:t>Đoạn</a:t>
            </a:r>
            <a:r>
              <a:rPr lang="en-US" sz="2220" i="1" dirty="0"/>
              <a:t> 2: a</a:t>
            </a:r>
            <a:r>
              <a:rPr lang="en-US" sz="2220" i="1" baseline="-25000" dirty="0"/>
              <a:t>i</a:t>
            </a:r>
            <a:r>
              <a:rPr lang="en-US" sz="2220" i="1" dirty="0"/>
              <a:t>  = x  </a:t>
            </a:r>
          </a:p>
          <a:p>
            <a:pPr lvl="1">
              <a:buFont typeface="Wingdings" pitchFamily="2" charset="2"/>
              <a:buNone/>
            </a:pPr>
            <a:r>
              <a:rPr lang="en-US" sz="2220" i="1" dirty="0"/>
              <a:t>			</a:t>
            </a:r>
            <a:r>
              <a:rPr lang="en-US" sz="2220" i="1" dirty="0" err="1"/>
              <a:t>Đoạn</a:t>
            </a:r>
            <a:r>
              <a:rPr lang="en-US" sz="2220" i="1" dirty="0"/>
              <a:t> 3: a</a:t>
            </a:r>
            <a:r>
              <a:rPr lang="en-US" sz="2220" i="1" baseline="-25000" dirty="0"/>
              <a:t>i+1 </a:t>
            </a:r>
            <a:r>
              <a:rPr lang="en-US" sz="2220" i="1" dirty="0"/>
              <a:t>.. a</a:t>
            </a:r>
            <a:r>
              <a:rPr lang="en-US" sz="2220" i="1" baseline="-25000" dirty="0"/>
              <a:t>right</a:t>
            </a:r>
            <a:r>
              <a:rPr lang="en-US" sz="2220" i="1" dirty="0"/>
              <a:t>  </a:t>
            </a:r>
            <a:r>
              <a:rPr lang="en-US" sz="2220" i="1" dirty="0">
                <a:sym typeface="Symbol" pitchFamily="18" charset="2"/>
              </a:rPr>
              <a:t>&gt;</a:t>
            </a:r>
            <a:r>
              <a:rPr lang="en-US" sz="2220" dirty="0"/>
              <a:t> x</a:t>
            </a:r>
          </a:p>
          <a:p>
            <a:r>
              <a:rPr lang="en-US" sz="2220" b="1" dirty="0" err="1"/>
              <a:t>Bước</a:t>
            </a:r>
            <a:r>
              <a:rPr lang="en-US" sz="2220" b="1" dirty="0"/>
              <a:t> 3</a:t>
            </a:r>
            <a:r>
              <a:rPr lang="en-US" sz="2220" dirty="0"/>
              <a:t>: </a:t>
            </a:r>
            <a:r>
              <a:rPr lang="en-US" sz="2220" dirty="0" err="1"/>
              <a:t>Gọi</a:t>
            </a:r>
            <a:r>
              <a:rPr lang="en-US" sz="2220" dirty="0"/>
              <a:t> </a:t>
            </a:r>
            <a:r>
              <a:rPr lang="en-US" sz="2220" dirty="0" err="1"/>
              <a:t>đệ</a:t>
            </a:r>
            <a:r>
              <a:rPr lang="en-US" sz="2220" dirty="0"/>
              <a:t> </a:t>
            </a:r>
            <a:r>
              <a:rPr lang="en-US" sz="2220" dirty="0" err="1"/>
              <a:t>quy</a:t>
            </a:r>
            <a:r>
              <a:rPr lang="en-US" sz="2220" dirty="0"/>
              <a:t> </a:t>
            </a:r>
            <a:r>
              <a:rPr lang="en-US" sz="2220" dirty="0" err="1"/>
              <a:t>QuickSort</a:t>
            </a:r>
            <a:r>
              <a:rPr lang="en-US" sz="2220" dirty="0"/>
              <a:t> </a:t>
            </a:r>
            <a:r>
              <a:rPr lang="en-US" sz="2220" dirty="0" err="1"/>
              <a:t>sắp</a:t>
            </a:r>
            <a:r>
              <a:rPr lang="en-US" sz="2220" dirty="0"/>
              <a:t> </a:t>
            </a:r>
            <a:r>
              <a:rPr lang="en-US" sz="2220" dirty="0" err="1"/>
              <a:t>xếp</a:t>
            </a:r>
            <a:r>
              <a:rPr lang="en-US" sz="2220" dirty="0"/>
              <a:t> </a:t>
            </a:r>
            <a:r>
              <a:rPr lang="en-US" sz="2220" dirty="0" err="1"/>
              <a:t>đoạn</a:t>
            </a:r>
            <a:r>
              <a:rPr lang="en-US" sz="2220" dirty="0"/>
              <a:t> 1: </a:t>
            </a:r>
            <a:r>
              <a:rPr lang="en-US" sz="2220" dirty="0" err="1"/>
              <a:t>a</a:t>
            </a:r>
            <a:r>
              <a:rPr lang="en-US" sz="2220" baseline="-25000" dirty="0" err="1"/>
              <a:t>left</a:t>
            </a:r>
            <a:r>
              <a:rPr lang="en-US" sz="2220" baseline="-25000" dirty="0"/>
              <a:t> </a:t>
            </a:r>
            <a:r>
              <a:rPr lang="en-US" sz="2220" dirty="0"/>
              <a:t>.. a</a:t>
            </a:r>
            <a:r>
              <a:rPr lang="en-US" sz="2220" baseline="-25000" dirty="0"/>
              <a:t>i-1</a:t>
            </a:r>
          </a:p>
          <a:p>
            <a:r>
              <a:rPr lang="en-US" sz="2220" b="1" dirty="0" err="1"/>
              <a:t>Bước</a:t>
            </a:r>
            <a:r>
              <a:rPr lang="en-US" sz="2220" b="1" dirty="0"/>
              <a:t> 4</a:t>
            </a:r>
            <a:r>
              <a:rPr lang="en-US" sz="2220" dirty="0"/>
              <a:t>: </a:t>
            </a:r>
            <a:r>
              <a:rPr lang="en-US" sz="2220" dirty="0" err="1"/>
              <a:t>Gọi</a:t>
            </a:r>
            <a:r>
              <a:rPr lang="en-US" sz="2220" dirty="0"/>
              <a:t> </a:t>
            </a:r>
            <a:r>
              <a:rPr lang="en-US" sz="2220" dirty="0" err="1"/>
              <a:t>đệ</a:t>
            </a:r>
            <a:r>
              <a:rPr lang="en-US" sz="2220" dirty="0"/>
              <a:t> </a:t>
            </a:r>
            <a:r>
              <a:rPr lang="en-US" sz="2220" dirty="0" err="1"/>
              <a:t>quy</a:t>
            </a:r>
            <a:r>
              <a:rPr lang="en-US" sz="2220" dirty="0"/>
              <a:t> </a:t>
            </a:r>
            <a:r>
              <a:rPr lang="en-US" sz="2220" dirty="0" err="1"/>
              <a:t>QuickSort</a:t>
            </a:r>
            <a:r>
              <a:rPr lang="en-US" sz="2220" dirty="0"/>
              <a:t> </a:t>
            </a:r>
            <a:r>
              <a:rPr lang="en-US" sz="2220" dirty="0" err="1"/>
              <a:t>Sắp</a:t>
            </a:r>
            <a:r>
              <a:rPr lang="en-US" sz="2220" dirty="0"/>
              <a:t> </a:t>
            </a:r>
            <a:r>
              <a:rPr lang="en-US" sz="2220" dirty="0" err="1"/>
              <a:t>xếp</a:t>
            </a:r>
            <a:r>
              <a:rPr lang="en-US" sz="2220" dirty="0"/>
              <a:t> </a:t>
            </a:r>
            <a:r>
              <a:rPr lang="en-US" sz="2220" dirty="0" err="1"/>
              <a:t>đoạn</a:t>
            </a:r>
            <a:r>
              <a:rPr lang="en-US" sz="2220" dirty="0"/>
              <a:t> 3: a</a:t>
            </a:r>
            <a:r>
              <a:rPr lang="en-US" sz="2220" baseline="-25000" dirty="0"/>
              <a:t>i+1 </a:t>
            </a:r>
            <a:r>
              <a:rPr lang="en-US" sz="2220" dirty="0"/>
              <a:t>.. a</a:t>
            </a:r>
            <a:r>
              <a:rPr lang="en-US" sz="2220" baseline="-25000" dirty="0"/>
              <a:t>right</a:t>
            </a:r>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8</a:t>
            </a:fld>
            <a:endParaRPr lang="en-US" dirty="0"/>
          </a:p>
        </p:txBody>
      </p:sp>
    </p:spTree>
    <p:extLst>
      <p:ext uri="{BB962C8B-B14F-4D97-AF65-F5344CB8AC3E}">
        <p14:creationId xmlns:p14="http://schemas.microsoft.com/office/powerpoint/2010/main" val="130796820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bwMode="auto">
          <a:noFill/>
          <a:ln/>
        </p:spPr>
        <p:txBody>
          <a:bodyPr/>
          <a:lstStyle/>
          <a:p>
            <a:r>
              <a:rPr lang="en-US" dirty="0"/>
              <a:t>Quick Sort: </a:t>
            </a:r>
            <a:r>
              <a:rPr lang="en-US" dirty="0" err="1"/>
              <a:t>Giải</a:t>
            </a:r>
            <a:r>
              <a:rPr lang="en-US" dirty="0"/>
              <a:t> </a:t>
            </a:r>
            <a:r>
              <a:rPr lang="en-US" dirty="0" err="1"/>
              <a:t>thuật</a:t>
            </a:r>
            <a:r>
              <a:rPr lang="en-US" dirty="0"/>
              <a:t> Partition</a:t>
            </a:r>
          </a:p>
        </p:txBody>
      </p:sp>
      <p:sp>
        <p:nvSpPr>
          <p:cNvPr id="195587" name="Rectangle 3"/>
          <p:cNvSpPr>
            <a:spLocks noGrp="1" noChangeArrowheads="1"/>
          </p:cNvSpPr>
          <p:nvPr>
            <p:ph idx="1"/>
          </p:nvPr>
        </p:nvSpPr>
        <p:spPr>
          <a:xfrm>
            <a:off x="197426" y="893619"/>
            <a:ext cx="8870374" cy="5527964"/>
          </a:xfrm>
        </p:spPr>
        <p:txBody>
          <a:bodyPr>
            <a:normAutofit/>
          </a:bodyPr>
          <a:lstStyle/>
          <a:p>
            <a:pPr>
              <a:lnSpc>
                <a:spcPct val="90000"/>
              </a:lnSpc>
              <a:spcBef>
                <a:spcPct val="50000"/>
              </a:spcBef>
            </a:pPr>
            <a:r>
              <a:rPr lang="en-US" sz="2220" b="1" dirty="0" err="1"/>
              <a:t>Bước</a:t>
            </a:r>
            <a:r>
              <a:rPr lang="en-US" sz="2220" b="1" dirty="0"/>
              <a:t> 1</a:t>
            </a:r>
            <a:r>
              <a:rPr lang="en-US" sz="2220" dirty="0"/>
              <a:t>: </a:t>
            </a:r>
            <a:r>
              <a:rPr lang="en-US" sz="2220" dirty="0" err="1"/>
              <a:t>Chọn</a:t>
            </a:r>
            <a:r>
              <a:rPr lang="en-US" sz="2220" dirty="0"/>
              <a:t> </a:t>
            </a:r>
            <a:r>
              <a:rPr lang="en-US" sz="2220" dirty="0" err="1"/>
              <a:t>tùy</a:t>
            </a:r>
            <a:r>
              <a:rPr lang="en-US" sz="2220" dirty="0"/>
              <a:t> ý </a:t>
            </a:r>
            <a:r>
              <a:rPr lang="en-US" sz="2220" dirty="0" err="1"/>
              <a:t>một</a:t>
            </a:r>
            <a:r>
              <a:rPr lang="en-US" sz="2220" dirty="0"/>
              <a:t> </a:t>
            </a:r>
            <a:r>
              <a:rPr lang="en-US" sz="2220" dirty="0" err="1"/>
              <a:t>phần</a:t>
            </a:r>
            <a:r>
              <a:rPr lang="en-US" sz="2220" dirty="0"/>
              <a:t> </a:t>
            </a:r>
            <a:r>
              <a:rPr lang="en-US" sz="2220" dirty="0" err="1"/>
              <a:t>tử</a:t>
            </a:r>
            <a:r>
              <a:rPr lang="en-US" sz="2220" dirty="0"/>
              <a:t> a[k] </a:t>
            </a:r>
            <a:r>
              <a:rPr lang="en-US" sz="2220" dirty="0" err="1"/>
              <a:t>trong</a:t>
            </a:r>
            <a:r>
              <a:rPr lang="en-US" sz="2220" dirty="0"/>
              <a:t> </a:t>
            </a:r>
            <a:r>
              <a:rPr lang="en-US" sz="2220" dirty="0" err="1"/>
              <a:t>dãy</a:t>
            </a:r>
            <a:r>
              <a:rPr lang="en-US" sz="2220" dirty="0"/>
              <a:t> </a:t>
            </a:r>
            <a:r>
              <a:rPr lang="en-US" sz="2220" dirty="0" err="1"/>
              <a:t>làm</a:t>
            </a:r>
            <a:r>
              <a:rPr lang="en-US" sz="2220" dirty="0"/>
              <a:t> </a:t>
            </a:r>
            <a:r>
              <a:rPr lang="en-US" sz="2220" dirty="0" err="1"/>
              <a:t>giá</a:t>
            </a:r>
            <a:r>
              <a:rPr lang="en-US" sz="2220" dirty="0"/>
              <a:t> </a:t>
            </a:r>
            <a:r>
              <a:rPr lang="en-US" sz="2220" dirty="0" err="1"/>
              <a:t>trị</a:t>
            </a:r>
            <a:r>
              <a:rPr lang="en-US" sz="2220" dirty="0"/>
              <a:t> pivot</a:t>
            </a:r>
          </a:p>
          <a:p>
            <a:pPr marL="34290" indent="0">
              <a:spcBef>
                <a:spcPct val="50000"/>
              </a:spcBef>
              <a:buNone/>
            </a:pPr>
            <a:r>
              <a:rPr lang="en-US" sz="2220" dirty="0"/>
              <a:t>		(left ≤ k ≤ right): pivot</a:t>
            </a:r>
            <a:r>
              <a:rPr lang="en-US" sz="2220" b="1" dirty="0"/>
              <a:t> = a[k]; </a:t>
            </a:r>
            <a:r>
              <a:rPr lang="en-US" sz="2220" b="1" dirty="0" err="1"/>
              <a:t>i</a:t>
            </a:r>
            <a:r>
              <a:rPr lang="en-US" sz="2220" b="1" dirty="0"/>
              <a:t> = left; j = right; </a:t>
            </a:r>
          </a:p>
          <a:p>
            <a:pPr>
              <a:lnSpc>
                <a:spcPct val="90000"/>
              </a:lnSpc>
              <a:spcBef>
                <a:spcPct val="50000"/>
              </a:spcBef>
            </a:pPr>
            <a:r>
              <a:rPr lang="en-US" sz="2220" b="1" dirty="0" err="1"/>
              <a:t>Bước</a:t>
            </a:r>
            <a:r>
              <a:rPr lang="en-US" sz="2220" b="1" dirty="0"/>
              <a:t> 2</a:t>
            </a:r>
            <a:r>
              <a:rPr lang="en-US" sz="2220" dirty="0"/>
              <a:t>: </a:t>
            </a:r>
            <a:r>
              <a:rPr lang="en-US" sz="2220" dirty="0" err="1"/>
              <a:t>Phát</a:t>
            </a:r>
            <a:r>
              <a:rPr lang="en-US" sz="2220" dirty="0"/>
              <a:t> </a:t>
            </a:r>
            <a:r>
              <a:rPr lang="en-US" sz="2220" dirty="0" err="1"/>
              <a:t>hiện</a:t>
            </a:r>
            <a:r>
              <a:rPr lang="en-US" sz="2220" dirty="0"/>
              <a:t> </a:t>
            </a:r>
            <a:r>
              <a:rPr lang="en-US" sz="2220" dirty="0" err="1"/>
              <a:t>và</a:t>
            </a:r>
            <a:r>
              <a:rPr lang="en-US" sz="2220" dirty="0"/>
              <a:t> </a:t>
            </a:r>
            <a:r>
              <a:rPr lang="en-US" sz="2220" dirty="0" err="1"/>
              <a:t>hiệu</a:t>
            </a:r>
            <a:r>
              <a:rPr lang="en-US" sz="2220" dirty="0"/>
              <a:t> </a:t>
            </a:r>
            <a:r>
              <a:rPr lang="en-US" sz="2220" dirty="0" err="1"/>
              <a:t>chỉnh</a:t>
            </a:r>
            <a:r>
              <a:rPr lang="en-US" sz="2220" dirty="0"/>
              <a:t> </a:t>
            </a:r>
            <a:r>
              <a:rPr lang="en-US" sz="2220" dirty="0" err="1"/>
              <a:t>cặp</a:t>
            </a:r>
            <a:r>
              <a:rPr lang="en-US" sz="2220" dirty="0"/>
              <a:t> </a:t>
            </a:r>
            <a:r>
              <a:rPr lang="en-US" sz="2220" dirty="0" err="1"/>
              <a:t>phần</a:t>
            </a:r>
            <a:r>
              <a:rPr lang="en-US" sz="2220" dirty="0"/>
              <a:t> </a:t>
            </a:r>
            <a:r>
              <a:rPr lang="en-US" sz="2220" dirty="0" err="1"/>
              <a:t>tử</a:t>
            </a:r>
            <a:r>
              <a:rPr lang="en-US" sz="2220" dirty="0"/>
              <a:t> a[</a:t>
            </a:r>
            <a:r>
              <a:rPr lang="en-US" sz="2220" dirty="0" err="1"/>
              <a:t>i</a:t>
            </a:r>
            <a:r>
              <a:rPr lang="en-US" sz="2220" dirty="0"/>
              <a:t>], a[j] </a:t>
            </a:r>
            <a:r>
              <a:rPr lang="en-US" sz="2220" dirty="0" err="1"/>
              <a:t>nằm</a:t>
            </a:r>
            <a:r>
              <a:rPr lang="en-US" sz="2220" dirty="0"/>
              <a:t> </a:t>
            </a:r>
            <a:r>
              <a:rPr lang="en-US" sz="2220" dirty="0" err="1"/>
              <a:t>sai</a:t>
            </a:r>
            <a:r>
              <a:rPr lang="en-US" sz="2220" dirty="0"/>
              <a:t> </a:t>
            </a:r>
            <a:r>
              <a:rPr lang="en-US" sz="2220" dirty="0" err="1"/>
              <a:t>chỗ</a:t>
            </a:r>
            <a:r>
              <a:rPr lang="en-US" sz="2220" dirty="0"/>
              <a:t>: </a:t>
            </a:r>
          </a:p>
          <a:p>
            <a:pPr lvl="2">
              <a:spcBef>
                <a:spcPct val="50000"/>
              </a:spcBef>
            </a:pPr>
            <a:r>
              <a:rPr lang="en-US" sz="2220" dirty="0" err="1"/>
              <a:t>Bước</a:t>
            </a:r>
            <a:r>
              <a:rPr lang="en-US" sz="2220" dirty="0"/>
              <a:t> 2a: </a:t>
            </a:r>
            <a:r>
              <a:rPr lang="en-US" sz="2220" dirty="0" err="1"/>
              <a:t>Trong</a:t>
            </a:r>
            <a:r>
              <a:rPr lang="en-US" sz="2220" dirty="0"/>
              <a:t> </a:t>
            </a:r>
            <a:r>
              <a:rPr lang="en-US" sz="2220" dirty="0" err="1"/>
              <a:t>khi</a:t>
            </a:r>
            <a:r>
              <a:rPr lang="en-US" sz="2220" dirty="0"/>
              <a:t> (a[</a:t>
            </a:r>
            <a:r>
              <a:rPr lang="en-US" sz="2220" dirty="0" err="1"/>
              <a:t>i</a:t>
            </a:r>
            <a:r>
              <a:rPr lang="en-US" sz="2220" dirty="0"/>
              <a:t>] &lt; pivot) </a:t>
            </a:r>
            <a:r>
              <a:rPr lang="en-US" sz="2220" dirty="0" err="1"/>
              <a:t>i</a:t>
            </a:r>
            <a:r>
              <a:rPr lang="en-US" sz="2220" dirty="0"/>
              <a:t>++; </a:t>
            </a:r>
          </a:p>
          <a:p>
            <a:pPr lvl="2">
              <a:spcBef>
                <a:spcPct val="50000"/>
              </a:spcBef>
            </a:pPr>
            <a:r>
              <a:rPr lang="en-US" sz="2220" dirty="0" err="1"/>
              <a:t>Bước</a:t>
            </a:r>
            <a:r>
              <a:rPr lang="en-US" sz="2220" dirty="0"/>
              <a:t> 2b: </a:t>
            </a:r>
            <a:r>
              <a:rPr lang="en-US" sz="2220" dirty="0" err="1"/>
              <a:t>Trong</a:t>
            </a:r>
            <a:r>
              <a:rPr lang="en-US" sz="2220" dirty="0"/>
              <a:t> </a:t>
            </a:r>
            <a:r>
              <a:rPr lang="en-US" sz="2220" dirty="0" err="1"/>
              <a:t>khi</a:t>
            </a:r>
            <a:r>
              <a:rPr lang="en-US" sz="2220" dirty="0"/>
              <a:t> (a[j] &gt; pivot) j--; </a:t>
            </a:r>
          </a:p>
          <a:p>
            <a:pPr lvl="2">
              <a:spcBef>
                <a:spcPct val="50000"/>
              </a:spcBef>
            </a:pPr>
            <a:r>
              <a:rPr lang="en-US" sz="2220" dirty="0" err="1"/>
              <a:t>Bước</a:t>
            </a:r>
            <a:r>
              <a:rPr lang="en-US" sz="2220" dirty="0"/>
              <a:t> 2c: </a:t>
            </a:r>
            <a:r>
              <a:rPr lang="en-US" sz="2220" dirty="0" err="1"/>
              <a:t>Nếu</a:t>
            </a:r>
            <a:r>
              <a:rPr lang="en-US" sz="2220" dirty="0"/>
              <a:t> </a:t>
            </a:r>
            <a:r>
              <a:rPr lang="en-US" sz="2220" dirty="0" err="1"/>
              <a:t>i</a:t>
            </a:r>
            <a:r>
              <a:rPr lang="en-US" sz="2220" dirty="0"/>
              <a:t> ≤ j:</a:t>
            </a:r>
          </a:p>
          <a:p>
            <a:pPr marL="514350" lvl="2" indent="0">
              <a:spcBef>
                <a:spcPct val="50000"/>
              </a:spcBef>
              <a:buNone/>
            </a:pPr>
            <a:r>
              <a:rPr lang="en-US" sz="2220" dirty="0"/>
              <a:t>				</a:t>
            </a:r>
            <a:r>
              <a:rPr lang="en-US" sz="2220" dirty="0" err="1"/>
              <a:t>Doicho</a:t>
            </a:r>
            <a:r>
              <a:rPr lang="en-US" sz="2220" dirty="0"/>
              <a:t>(a[</a:t>
            </a:r>
            <a:r>
              <a:rPr lang="en-US" sz="2220" dirty="0" err="1"/>
              <a:t>i</a:t>
            </a:r>
            <a:r>
              <a:rPr lang="en-US" sz="2220" dirty="0"/>
              <a:t>], a[j]); </a:t>
            </a:r>
          </a:p>
          <a:p>
            <a:pPr marL="514350" lvl="2" indent="0">
              <a:spcBef>
                <a:spcPct val="50000"/>
              </a:spcBef>
              <a:buNone/>
            </a:pPr>
            <a:r>
              <a:rPr lang="en-US" sz="2220" dirty="0"/>
              <a:t>				</a:t>
            </a:r>
            <a:r>
              <a:rPr lang="en-US" sz="2220" dirty="0" err="1"/>
              <a:t>i</a:t>
            </a:r>
            <a:r>
              <a:rPr lang="en-US" sz="2220" dirty="0"/>
              <a:t>++, j--</a:t>
            </a:r>
          </a:p>
          <a:p>
            <a:pPr>
              <a:spcBef>
                <a:spcPct val="50000"/>
              </a:spcBef>
            </a:pPr>
            <a:r>
              <a:rPr lang="en-US" sz="2220" b="1" dirty="0" err="1"/>
              <a:t>Bước</a:t>
            </a:r>
            <a:r>
              <a:rPr lang="en-US" sz="2220" b="1" dirty="0"/>
              <a:t> 3</a:t>
            </a:r>
            <a:r>
              <a:rPr lang="en-US" sz="2220" dirty="0"/>
              <a:t>: </a:t>
            </a:r>
            <a:r>
              <a:rPr lang="en-US" sz="2220" dirty="0" err="1"/>
              <a:t>Nếu</a:t>
            </a:r>
            <a:r>
              <a:rPr lang="en-US" sz="2220" dirty="0"/>
              <a:t> </a:t>
            </a:r>
            <a:r>
              <a:rPr lang="en-US" sz="2220" dirty="0" err="1"/>
              <a:t>i</a:t>
            </a:r>
            <a:r>
              <a:rPr lang="en-US" sz="2220" dirty="0"/>
              <a:t> ≤ j: </a:t>
            </a:r>
            <a:r>
              <a:rPr lang="en-US" sz="2220" dirty="0" err="1"/>
              <a:t>Lặp</a:t>
            </a:r>
            <a:r>
              <a:rPr lang="en-US" sz="2220" dirty="0"/>
              <a:t> </a:t>
            </a:r>
            <a:r>
              <a:rPr lang="en-US" sz="2220" dirty="0" err="1"/>
              <a:t>lại</a:t>
            </a:r>
            <a:r>
              <a:rPr lang="en-US" sz="2220" dirty="0"/>
              <a:t> </a:t>
            </a:r>
            <a:r>
              <a:rPr lang="en-US" sz="2220" dirty="0" err="1"/>
              <a:t>Bước</a:t>
            </a:r>
            <a:r>
              <a:rPr lang="en-US" sz="2220" dirty="0"/>
              <a:t> 2.</a:t>
            </a:r>
          </a:p>
          <a:p>
            <a:pPr marL="34290" indent="0">
              <a:lnSpc>
                <a:spcPct val="90000"/>
              </a:lnSpc>
              <a:spcBef>
                <a:spcPct val="50000"/>
              </a:spcBef>
              <a:buNone/>
            </a:pPr>
            <a:r>
              <a:rPr lang="en-US" sz="2220" dirty="0"/>
              <a:t>	       </a:t>
            </a:r>
            <a:r>
              <a:rPr lang="en-US" sz="2220" dirty="0" err="1"/>
              <a:t>Ngược</a:t>
            </a:r>
            <a:r>
              <a:rPr lang="en-US" sz="2220" dirty="0"/>
              <a:t> </a:t>
            </a:r>
            <a:r>
              <a:rPr lang="en-US" sz="2220" dirty="0" err="1"/>
              <a:t>lại</a:t>
            </a:r>
            <a:r>
              <a:rPr lang="en-US" sz="2220" dirty="0"/>
              <a:t>: </a:t>
            </a:r>
            <a:r>
              <a:rPr lang="en-US" sz="2220" dirty="0" err="1"/>
              <a:t>Dừng</a:t>
            </a:r>
            <a:endParaRPr lang="en-US" sz="2220" dirty="0"/>
          </a:p>
        </p:txBody>
      </p:sp>
      <p:sp>
        <p:nvSpPr>
          <p:cNvPr id="2" name="Footer Placeholder 1"/>
          <p:cNvSpPr>
            <a:spLocks noGrp="1"/>
          </p:cNvSpPr>
          <p:nvPr>
            <p:ph type="ftr" sz="quarter" idx="11"/>
          </p:nvPr>
        </p:nvSpPr>
        <p:spPr/>
        <p:txBody>
          <a:bodyPr/>
          <a:lstStyle/>
          <a:p>
            <a:pPr>
              <a:defRPr/>
            </a:pPr>
            <a:r>
              <a:rPr lang="en-US"/>
              <a:t>DSA</a:t>
            </a:r>
            <a:endParaRPr lang="en-US" dirty="0"/>
          </a:p>
        </p:txBody>
      </p:sp>
      <p:sp>
        <p:nvSpPr>
          <p:cNvPr id="3" name="Slide Number Placeholder 2"/>
          <p:cNvSpPr>
            <a:spLocks noGrp="1"/>
          </p:cNvSpPr>
          <p:nvPr>
            <p:ph type="sldNum" sz="quarter" idx="12"/>
          </p:nvPr>
        </p:nvSpPr>
        <p:spPr/>
        <p:txBody>
          <a:bodyPr/>
          <a:lstStyle/>
          <a:p>
            <a:pPr>
              <a:defRPr/>
            </a:pPr>
            <a:fld id="{9341A368-4C28-4393-9F29-3C50F2E74AB6}" type="slidenum">
              <a:rPr lang="en-US" smtClean="0"/>
              <a:pPr>
                <a:defRPr/>
              </a:pPr>
              <a:t>9</a:t>
            </a:fld>
            <a:endParaRPr lang="en-US" dirty="0"/>
          </a:p>
        </p:txBody>
      </p:sp>
    </p:spTree>
    <p:extLst>
      <p:ext uri="{BB962C8B-B14F-4D97-AF65-F5344CB8AC3E}">
        <p14:creationId xmlns:p14="http://schemas.microsoft.com/office/powerpoint/2010/main" val="230215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pptx" id="{0EB88580-7E4D-3845-852E-76CE22F65FC8}" vid="{F399A275-A9E0-BB40-A3BD-46D1B13EF845}"/>
    </a:ext>
  </a:extLst>
</a:theme>
</file>

<file path=ppt/theme/theme2.xml><?xml version="1.0" encoding="utf-8"?>
<a:theme xmlns:a="http://schemas.openxmlformats.org/drawingml/2006/main" name="2_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3_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1149</TotalTime>
  <Words>3102</Words>
  <Application>Microsoft Office PowerPoint</Application>
  <PresentationFormat>On-screen Show (4:3)</PresentationFormat>
  <Paragraphs>553</Paragraphs>
  <Slides>40</Slides>
  <Notes>3</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40</vt:i4>
      </vt:variant>
    </vt:vector>
  </HeadingPairs>
  <TitlesOfParts>
    <vt:vector size="56" baseType="lpstr">
      <vt:lpstr>Arial</vt:lpstr>
      <vt:lpstr>Calibri</vt:lpstr>
      <vt:lpstr>Cambria Math</vt:lpstr>
      <vt:lpstr>Consolas</vt:lpstr>
      <vt:lpstr>Corbel</vt:lpstr>
      <vt:lpstr>Courier New</vt:lpstr>
      <vt:lpstr>Gill Sans MT</vt:lpstr>
      <vt:lpstr>Tahoma</vt:lpstr>
      <vt:lpstr>Tahoma (Body)</vt:lpstr>
      <vt:lpstr>Times New Roman</vt:lpstr>
      <vt:lpstr>Verdana</vt:lpstr>
      <vt:lpstr>VNI-Helve</vt:lpstr>
      <vt:lpstr>Wingdings</vt:lpstr>
      <vt:lpstr>1_Banded Design Teal 16x9</vt:lpstr>
      <vt:lpstr>2_Banded Design Teal 16x9</vt:lpstr>
      <vt:lpstr>3_Banded Design Teal 16x9</vt:lpstr>
      <vt:lpstr>INTRODUCTION TO DATA STRUCTURES AND ALGORITHM COURSE</vt:lpstr>
      <vt:lpstr>Nội dung</vt:lpstr>
      <vt:lpstr>Quick Sort</vt:lpstr>
      <vt:lpstr>Quick sort</vt:lpstr>
      <vt:lpstr>Quick sort</vt:lpstr>
      <vt:lpstr>Quick Sort: Ý tưởng</vt:lpstr>
      <vt:lpstr>Quick Sort: Chọn Pivot</vt:lpstr>
      <vt:lpstr>Quick Sort: Thuật toán</vt:lpstr>
      <vt:lpstr>Quick Sort: Giải thuật Partition</vt:lpstr>
      <vt:lpstr>Quick Sort: Code C/C++</vt:lpstr>
      <vt:lpstr>Quick Sort on Linked List</vt:lpstr>
      <vt:lpstr>Quick Sort: Minh họa</vt:lpstr>
      <vt:lpstr>Quick Sort: Minh họa</vt:lpstr>
      <vt:lpstr>Quick Sort: Minh họa</vt:lpstr>
      <vt:lpstr>Quick Sort: Minh họa</vt:lpstr>
      <vt:lpstr>Quick Sort: Minh họa</vt:lpstr>
      <vt:lpstr>Quick Sort: Độ phức tạp</vt:lpstr>
      <vt:lpstr>Nội dung</vt:lpstr>
      <vt:lpstr>PowerPoint Presentation</vt:lpstr>
      <vt:lpstr>PowerPoint Presentation</vt:lpstr>
      <vt:lpstr>PowerPoint Presentation</vt:lpstr>
      <vt:lpstr>Nội dung</vt:lpstr>
      <vt:lpstr>Merge Sort</vt:lpstr>
      <vt:lpstr>Top-down Merge Sort: Minh họa</vt:lpstr>
      <vt:lpstr>Top-down Merge Sort: Code C/C++</vt:lpstr>
      <vt:lpstr>Top-down Merge Sort: Code C/C++ (tt)</vt:lpstr>
      <vt:lpstr>Bottom-up Merge Sort: Minh họa</vt:lpstr>
      <vt:lpstr>Bottom-up Merge Sort: Code C/C++ (tt)</vt:lpstr>
      <vt:lpstr>Minh họa thuật toán</vt:lpstr>
      <vt:lpstr>Merge Sort: Phân tích độ phức tạp</vt:lpstr>
      <vt:lpstr>Merge Sort: Phân tích độ phức tạp</vt:lpstr>
      <vt:lpstr>Merge Sort: Phân tích độ phức tạp</vt:lpstr>
      <vt:lpstr>Merge Sort: Phân tích độ phức tạp</vt:lpstr>
      <vt:lpstr>Merge Sort: Phân tích độ phức tạp</vt:lpstr>
      <vt:lpstr>Merge Sort: Đánh giá</vt:lpstr>
      <vt:lpstr>Merge Sort: Đánh giá</vt:lpstr>
      <vt:lpstr>Comparison of Sorting Algorithms</vt:lpstr>
      <vt:lpstr>Câu hỏi và Bài tập</vt:lpstr>
      <vt:lpstr>Câu hỏi và Bài tập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Diem Nguyen</dc:creator>
  <cp:lastModifiedBy>Diem Nguyen</cp:lastModifiedBy>
  <cp:revision>18</cp:revision>
  <dcterms:created xsi:type="dcterms:W3CDTF">2020-04-23T13:04:55Z</dcterms:created>
  <dcterms:modified xsi:type="dcterms:W3CDTF">2021-12-16T12:38:22Z</dcterms:modified>
</cp:coreProperties>
</file>