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4146" r:id="rId2"/>
    <p:sldMasterId id="2147484158" r:id="rId3"/>
  </p:sldMasterIdLst>
  <p:notesMasterIdLst>
    <p:notesMasterId r:id="rId75"/>
  </p:notesMasterIdLst>
  <p:handoutMasterIdLst>
    <p:handoutMasterId r:id="rId76"/>
  </p:handoutMasterIdLst>
  <p:sldIdLst>
    <p:sldId id="296" r:id="rId4"/>
    <p:sldId id="600" r:id="rId5"/>
    <p:sldId id="609" r:id="rId6"/>
    <p:sldId id="672" r:id="rId7"/>
    <p:sldId id="671" r:id="rId8"/>
    <p:sldId id="692" r:id="rId9"/>
    <p:sldId id="691" r:id="rId10"/>
    <p:sldId id="697" r:id="rId11"/>
    <p:sldId id="610" r:id="rId12"/>
    <p:sldId id="611" r:id="rId13"/>
    <p:sldId id="612" r:id="rId14"/>
    <p:sldId id="613" r:id="rId15"/>
    <p:sldId id="614" r:id="rId16"/>
    <p:sldId id="678" r:id="rId17"/>
    <p:sldId id="615" r:id="rId18"/>
    <p:sldId id="616" r:id="rId19"/>
    <p:sldId id="617" r:id="rId20"/>
    <p:sldId id="666" r:id="rId21"/>
    <p:sldId id="619" r:id="rId22"/>
    <p:sldId id="620" r:id="rId23"/>
    <p:sldId id="680" r:id="rId24"/>
    <p:sldId id="695" r:id="rId25"/>
    <p:sldId id="621" r:id="rId26"/>
    <p:sldId id="693" r:id="rId27"/>
    <p:sldId id="622" r:id="rId28"/>
    <p:sldId id="623" r:id="rId29"/>
    <p:sldId id="624" r:id="rId30"/>
    <p:sldId id="625" r:id="rId31"/>
    <p:sldId id="626" r:id="rId32"/>
    <p:sldId id="628" r:id="rId33"/>
    <p:sldId id="681" r:id="rId34"/>
    <p:sldId id="629" r:id="rId35"/>
    <p:sldId id="630" r:id="rId36"/>
    <p:sldId id="632" r:id="rId37"/>
    <p:sldId id="674" r:id="rId38"/>
    <p:sldId id="698" r:id="rId39"/>
    <p:sldId id="690" r:id="rId40"/>
    <p:sldId id="696" r:id="rId41"/>
    <p:sldId id="634" r:id="rId42"/>
    <p:sldId id="635" r:id="rId43"/>
    <p:sldId id="636" r:id="rId44"/>
    <p:sldId id="637" r:id="rId45"/>
    <p:sldId id="638" r:id="rId46"/>
    <p:sldId id="676" r:id="rId47"/>
    <p:sldId id="682" r:id="rId48"/>
    <p:sldId id="642" r:id="rId49"/>
    <p:sldId id="643" r:id="rId50"/>
    <p:sldId id="686" r:id="rId51"/>
    <p:sldId id="700" r:id="rId52"/>
    <p:sldId id="689" r:id="rId53"/>
    <p:sldId id="646" r:id="rId54"/>
    <p:sldId id="647" r:id="rId55"/>
    <p:sldId id="683" r:id="rId56"/>
    <p:sldId id="648" r:id="rId57"/>
    <p:sldId id="684" r:id="rId58"/>
    <p:sldId id="685" r:id="rId59"/>
    <p:sldId id="653" r:id="rId60"/>
    <p:sldId id="654" r:id="rId61"/>
    <p:sldId id="655" r:id="rId62"/>
    <p:sldId id="656" r:id="rId63"/>
    <p:sldId id="688" r:id="rId64"/>
    <p:sldId id="657" r:id="rId65"/>
    <p:sldId id="658" r:id="rId66"/>
    <p:sldId id="659" r:id="rId67"/>
    <p:sldId id="660" r:id="rId68"/>
    <p:sldId id="661" r:id="rId69"/>
    <p:sldId id="662" r:id="rId70"/>
    <p:sldId id="701" r:id="rId71"/>
    <p:sldId id="664" r:id="rId72"/>
    <p:sldId id="665" r:id="rId73"/>
    <p:sldId id="362" r:id="rId74"/>
  </p:sldIdLst>
  <p:sldSz cx="9144000" cy="6858000" type="screen4x3"/>
  <p:notesSz cx="7315200" cy="9601200"/>
  <p:custDataLst>
    <p:tags r:id="rId7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CCFF"/>
    <a:srgbClr val="FFFF99"/>
    <a:srgbClr val="EBBE8D"/>
    <a:srgbClr val="FFCC00"/>
    <a:srgbClr val="FFCC66"/>
    <a:srgbClr val="5CAD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2" autoAdjust="0"/>
    <p:restoredTop sz="94362" autoAdjust="0"/>
  </p:normalViewPr>
  <p:slideViewPr>
    <p:cSldViewPr>
      <p:cViewPr varScale="1">
        <p:scale>
          <a:sx n="113" d="100"/>
          <a:sy n="113" d="100"/>
        </p:scale>
        <p:origin x="1272"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66" d="100"/>
        <a:sy n="66" d="100"/>
      </p:scale>
      <p:origin x="0" y="0"/>
    </p:cViewPr>
  </p:sorterViewPr>
  <p:notesViewPr>
    <p:cSldViewPr>
      <p:cViewPr varScale="1">
        <p:scale>
          <a:sx n="65" d="100"/>
          <a:sy n="65" d="100"/>
        </p:scale>
        <p:origin x="326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vi-VN"/>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9BAF4708-0CF1-4CF7-AD79-2438630E3A7F}" type="datetimeFigureOut">
              <a:rPr lang="vi-VN"/>
              <a:pPr>
                <a:defRPr/>
              </a:pPr>
              <a:t>16/12/2021</a:t>
            </a:fld>
            <a:endParaRPr lang="vi-VN"/>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vi-V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2C9346-10A6-4F74-B03F-169268EBD996}" type="slidenum">
              <a:rPr lang="vi-VN" altLang="en-US"/>
              <a:pPr>
                <a:defRPr/>
              </a:pPr>
              <a:t>‹#›</a:t>
            </a:fld>
            <a:endParaRPr lang="vi-V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cs typeface="+mn-cs"/>
              </a:defRPr>
            </a:lvl1pPr>
          </a:lstStyle>
          <a:p>
            <a:pPr>
              <a:defRPr/>
            </a:pPr>
            <a:fld id="{2DB16D6E-747D-46EB-89F9-BF8F5E077B38}" type="datetimeFigureOut">
              <a:rPr lang="en-US"/>
              <a:pPr>
                <a:defRPr/>
              </a:pPr>
              <a:t>16/12/2021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05D2DDDF-0CC7-4475-9642-7E37FDA9CA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Tham khảo: https://courses.cs.washington.edu/courses/cse326/00wi/handouts/lecture16/sld026.htm</a:t>
            </a:r>
          </a:p>
        </p:txBody>
      </p:sp>
      <p:sp>
        <p:nvSpPr>
          <p:cNvPr id="4" name="Slide Number Placeholder 3"/>
          <p:cNvSpPr>
            <a:spLocks noGrp="1"/>
          </p:cNvSpPr>
          <p:nvPr>
            <p:ph type="sldNum" sz="quarter" idx="10"/>
          </p:nvPr>
        </p:nvSpPr>
        <p:spPr/>
        <p:txBody>
          <a:bodyPr/>
          <a:lstStyle/>
          <a:p>
            <a:pPr>
              <a:defRPr/>
            </a:pPr>
            <a:fld id="{05D2DDDF-0CC7-4475-9642-7E37FDA9CA14}" type="slidenum">
              <a:rPr lang="en-US" altLang="en-US" smtClean="0"/>
              <a:pPr>
                <a:defRPr/>
              </a:pPr>
              <a:t>2</a:t>
            </a:fld>
            <a:endParaRPr lang="en-US" altLang="en-US"/>
          </a:p>
        </p:txBody>
      </p:sp>
    </p:spTree>
    <p:extLst>
      <p:ext uri="{BB962C8B-B14F-4D97-AF65-F5344CB8AC3E}">
        <p14:creationId xmlns:p14="http://schemas.microsoft.com/office/powerpoint/2010/main" val="388195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2E25DF4E-64C4-446B-AC53-6BBB414569FF}" type="slidenum">
              <a:rPr lang="en-GB" sz="1000">
                <a:latin typeface="Times New Roman" pitchFamily="18" charset="0"/>
              </a:rPr>
              <a:pPr/>
              <a:t>14</a:t>
            </a:fld>
            <a:endParaRPr lang="en-GB" sz="10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32138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0695E83-D696-4D24-8A49-AD7B420D3CFD}" type="slidenum">
              <a:rPr lang="en-GB" sz="1000">
                <a:latin typeface="Times New Roman" pitchFamily="18" charset="0"/>
              </a:rPr>
              <a:pPr/>
              <a:t>15</a:t>
            </a:fld>
            <a:endParaRPr lang="en-GB" sz="100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8489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56D66248-60C0-4932-A09D-186C95B8F9FE}" type="slidenum">
              <a:rPr lang="en-GB" sz="1000">
                <a:latin typeface="Times New Roman" pitchFamily="18" charset="0"/>
              </a:rPr>
              <a:pPr/>
              <a:t>16</a:t>
            </a:fld>
            <a:endParaRPr lang="en-GB" sz="100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93969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805B9A4-F513-4781-AFDA-F531F72E660A}" type="slidenum">
              <a:rPr lang="en-GB" sz="1000">
                <a:latin typeface="Times New Roman" pitchFamily="18" charset="0"/>
              </a:rPr>
              <a:pPr/>
              <a:t>17</a:t>
            </a:fld>
            <a:endParaRPr lang="en-GB" sz="100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020029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992EC35-A920-47CD-BF2D-1A7C7754727A}" type="slidenum">
              <a:rPr lang="en-GB" sz="1000">
                <a:latin typeface="Times New Roman" pitchFamily="18" charset="0"/>
              </a:rPr>
              <a:pPr/>
              <a:t>18</a:t>
            </a:fld>
            <a:endParaRPr lang="en-GB" sz="10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9656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992EC35-A920-47CD-BF2D-1A7C7754727A}" type="slidenum">
              <a:rPr lang="en-GB" sz="1000">
                <a:latin typeface="Times New Roman" pitchFamily="18" charset="0"/>
              </a:rPr>
              <a:pPr/>
              <a:t>19</a:t>
            </a:fld>
            <a:endParaRPr lang="en-GB" sz="10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r>
              <a:rPr lang="en-US"/>
              <a:t>https://cw.fel.cvut.cz/wiki/_media/courses/ae4b33alg/alg14e.pdf</a:t>
            </a:r>
          </a:p>
        </p:txBody>
      </p:sp>
    </p:spTree>
    <p:extLst>
      <p:ext uri="{BB962C8B-B14F-4D97-AF65-F5344CB8AC3E}">
        <p14:creationId xmlns:p14="http://schemas.microsoft.com/office/powerpoint/2010/main" val="361023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467CAF-0032-4442-84A0-0397AE788BDB}" type="slidenum">
              <a:rPr lang="en-GB" sz="1000">
                <a:latin typeface="Times New Roman" pitchFamily="18" charset="0"/>
              </a:rPr>
              <a:pPr/>
              <a:t>20</a:t>
            </a:fld>
            <a:endParaRPr lang="en-GB" sz="10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66072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83A28B-20A9-43FD-8C42-D8AA1E450687}" type="slidenum">
              <a:rPr lang="en-GB" sz="1000">
                <a:latin typeface="Times New Roman" pitchFamily="18" charset="0"/>
              </a:rPr>
              <a:pPr/>
              <a:t>21</a:t>
            </a:fld>
            <a:endParaRPr lang="en-GB" sz="10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1882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83A28B-20A9-43FD-8C42-D8AA1E450687}" type="slidenum">
              <a:rPr lang="en-GB" sz="1000">
                <a:latin typeface="Times New Roman" pitchFamily="18" charset="0"/>
              </a:rPr>
              <a:pPr/>
              <a:t>22</a:t>
            </a:fld>
            <a:endParaRPr lang="en-GB" sz="10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48719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83A28B-20A9-43FD-8C42-D8AA1E450687}" type="slidenum">
              <a:rPr lang="en-GB" sz="1000">
                <a:latin typeface="Times New Roman" pitchFamily="18" charset="0"/>
              </a:rPr>
              <a:pPr/>
              <a:t>23</a:t>
            </a:fld>
            <a:endParaRPr lang="en-GB" sz="10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1022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F339137-FCDB-4AC2-93FE-CD3E1D3238E2}" type="slidenum">
              <a:rPr lang="en-GB" sz="1000">
                <a:latin typeface="Times New Roman" pitchFamily="18" charset="0"/>
              </a:rPr>
              <a:pPr/>
              <a:t>3</a:t>
            </a:fld>
            <a:endParaRPr lang="en-GB" sz="10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17751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B204CE93-2AEC-4E9F-A2D4-495F2C69E087}" type="slidenum">
              <a:rPr lang="en-GB" sz="1000">
                <a:latin typeface="Times New Roman" pitchFamily="18" charset="0"/>
              </a:rPr>
              <a:pPr/>
              <a:t>24</a:t>
            </a:fld>
            <a:endParaRPr lang="en-GB" sz="10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551101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58930815-8AB9-4C84-AFA6-30D93CA98905}" type="slidenum">
              <a:rPr lang="en-GB" sz="1000">
                <a:latin typeface="Times New Roman" pitchFamily="18" charset="0"/>
              </a:rPr>
              <a:pPr/>
              <a:t>25</a:t>
            </a:fld>
            <a:endParaRPr lang="en-GB" sz="100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462022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86BD91D-88FE-417F-AA71-0009A2024A3C}" type="slidenum">
              <a:rPr lang="en-GB" sz="1000">
                <a:latin typeface="Times New Roman" pitchFamily="18" charset="0"/>
              </a:rPr>
              <a:pPr/>
              <a:t>26</a:t>
            </a:fld>
            <a:endParaRPr lang="en-GB" sz="100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3634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78A35AF-30FB-4348-A454-D94F4E1F5289}" type="slidenum">
              <a:rPr lang="en-GB" sz="1000">
                <a:latin typeface="Times New Roman" pitchFamily="18" charset="0"/>
              </a:rPr>
              <a:pPr/>
              <a:t>27</a:t>
            </a:fld>
            <a:endParaRPr lang="en-GB" sz="10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96752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491FA80-596F-492F-BD3F-3E1F990B8120}" type="slidenum">
              <a:rPr lang="en-GB" sz="1000">
                <a:latin typeface="Times New Roman" pitchFamily="18" charset="0"/>
              </a:rPr>
              <a:pPr/>
              <a:t>28</a:t>
            </a:fld>
            <a:endParaRPr lang="en-GB" sz="10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673448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B204CE93-2AEC-4E9F-A2D4-495F2C69E087}" type="slidenum">
              <a:rPr lang="en-GB" sz="1000">
                <a:latin typeface="Times New Roman" pitchFamily="18" charset="0"/>
              </a:rPr>
              <a:pPr/>
              <a:t>29</a:t>
            </a:fld>
            <a:endParaRPr lang="en-GB" sz="10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748027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DBFA2E8E-E293-4F6E-AE26-10CF6E6189A7}" type="slidenum">
              <a:rPr lang="en-GB" sz="1000">
                <a:latin typeface="Times New Roman" pitchFamily="18" charset="0"/>
              </a:rPr>
              <a:pPr/>
              <a:t>33</a:t>
            </a:fld>
            <a:endParaRPr lang="en-GB" sz="100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310608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B24062-9E31-4340-8282-67ACD61F1CE4}" type="slidenum">
              <a:rPr lang="en-GB" sz="1000">
                <a:latin typeface="Times New Roman" pitchFamily="18" charset="0"/>
              </a:rPr>
              <a:pPr/>
              <a:t>34</a:t>
            </a:fld>
            <a:endParaRPr lang="en-GB" sz="10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572134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2D3079E-2379-4479-B001-DDA380CF0490}" type="slidenum">
              <a:rPr lang="en-GB" sz="1000">
                <a:latin typeface="Times New Roman" pitchFamily="18" charset="0"/>
              </a:rPr>
              <a:pPr/>
              <a:t>37</a:t>
            </a:fld>
            <a:endParaRPr lang="en-GB" sz="10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28680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2D3079E-2379-4479-B001-DDA380CF0490}" type="slidenum">
              <a:rPr lang="en-GB" sz="1000">
                <a:latin typeface="Times New Roman" pitchFamily="18" charset="0"/>
              </a:rPr>
              <a:pPr/>
              <a:t>38</a:t>
            </a:fld>
            <a:endParaRPr lang="en-GB" sz="10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r>
              <a:rPr lang="en-US"/>
              <a:t>http://www.cs.princeton.edu/courses/archive/fall05/cos226/lectures/hash.pdf</a:t>
            </a:r>
          </a:p>
        </p:txBody>
      </p:sp>
    </p:spTree>
    <p:extLst>
      <p:ext uri="{BB962C8B-B14F-4D97-AF65-F5344CB8AC3E}">
        <p14:creationId xmlns:p14="http://schemas.microsoft.com/office/powerpoint/2010/main" val="44516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71E3929-7747-44ED-BBE6-767798D742FF}" type="slidenum">
              <a:rPr lang="en-GB" sz="1000">
                <a:latin typeface="Times New Roman" pitchFamily="18" charset="0"/>
              </a:rPr>
              <a:pPr/>
              <a:t>7</a:t>
            </a:fld>
            <a:endParaRPr lang="en-GB" sz="10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24165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3C50276-C7BF-49B3-B163-16488A233CEF}" type="slidenum">
              <a:rPr lang="en-GB" sz="1000">
                <a:latin typeface="Times New Roman" pitchFamily="18" charset="0"/>
              </a:rPr>
              <a:pPr/>
              <a:t>39</a:t>
            </a:fld>
            <a:endParaRPr lang="en-GB" sz="100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802661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37ECBF0-7786-4ADE-8901-8F06433BB788}" type="slidenum">
              <a:rPr lang="en-GB" sz="1000">
                <a:latin typeface="Times New Roman" pitchFamily="18" charset="0"/>
              </a:rPr>
              <a:pPr/>
              <a:t>40</a:t>
            </a:fld>
            <a:endParaRPr lang="en-GB" sz="100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12103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5F5564E-88D8-4619-837F-0708AF4580F4}" type="slidenum">
              <a:rPr lang="en-GB" sz="1000">
                <a:latin typeface="Times New Roman" pitchFamily="18" charset="0"/>
              </a:rPr>
              <a:pPr/>
              <a:t>41</a:t>
            </a:fld>
            <a:endParaRPr lang="en-GB" sz="100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39036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2934B50-FD3D-4C3F-A57F-75C883E2AF71}" type="slidenum">
              <a:rPr lang="en-GB" sz="1000">
                <a:latin typeface="Times New Roman" pitchFamily="18" charset="0"/>
              </a:rPr>
              <a:pPr/>
              <a:t>42</a:t>
            </a:fld>
            <a:endParaRPr lang="en-GB" sz="100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946676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F347F5E-A537-4BF4-856E-E8BF3653EE86}" type="slidenum">
              <a:rPr lang="en-GB" sz="1000">
                <a:latin typeface="Times New Roman" pitchFamily="18" charset="0"/>
              </a:rPr>
              <a:pPr/>
              <a:t>43</a:t>
            </a:fld>
            <a:endParaRPr lang="en-GB" sz="100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37058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F347F5E-A537-4BF4-856E-E8BF3653EE86}" type="slidenum">
              <a:rPr lang="en-GB" sz="1000">
                <a:latin typeface="Times New Roman" pitchFamily="18" charset="0"/>
              </a:rPr>
              <a:pPr/>
              <a:t>44</a:t>
            </a:fld>
            <a:endParaRPr lang="en-GB" sz="100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5622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44A79AC-8F41-4BD1-B61F-65D3B03A5432}" type="slidenum">
              <a:rPr lang="en-GB" sz="1000">
                <a:latin typeface="Times New Roman" pitchFamily="18" charset="0"/>
              </a:rPr>
              <a:pPr/>
              <a:t>46</a:t>
            </a:fld>
            <a:endParaRPr lang="en-GB" sz="100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152596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7C5B0E8-7AE4-41AF-92E8-56BCD98E153C}" type="slidenum">
              <a:rPr lang="en-GB" sz="1000">
                <a:latin typeface="Times New Roman" pitchFamily="18" charset="0"/>
              </a:rPr>
              <a:pPr/>
              <a:t>47</a:t>
            </a:fld>
            <a:endParaRPr lang="en-GB" sz="100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6302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BF13D2B-B88B-442F-868C-35512C9177E2}" type="slidenum">
              <a:rPr lang="en-GB" sz="1000">
                <a:latin typeface="Times New Roman" pitchFamily="18" charset="0"/>
              </a:rPr>
              <a:pPr/>
              <a:t>49</a:t>
            </a:fld>
            <a:endParaRPr lang="en-GB" sz="10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029919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712BC79-40C4-4589-AD1C-71DAB70B457D}" type="slidenum">
              <a:rPr lang="en-GB" sz="1000">
                <a:latin typeface="Times New Roman" pitchFamily="18" charset="0"/>
              </a:rPr>
              <a:pPr/>
              <a:t>50</a:t>
            </a:fld>
            <a:endParaRPr lang="en-GB" sz="100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5476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2D3079E-2379-4479-B001-DDA380CF0490}" type="slidenum">
              <a:rPr lang="en-GB" sz="1000">
                <a:latin typeface="Times New Roman" pitchFamily="18" charset="0"/>
              </a:rPr>
              <a:pPr/>
              <a:t>8</a:t>
            </a:fld>
            <a:endParaRPr lang="en-GB" sz="10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r>
              <a:rPr lang="en-US"/>
              <a:t>http://www.cs.princeton.edu/courses/archive/fall05/cos226/lectures/hash.pdf</a:t>
            </a:r>
          </a:p>
        </p:txBody>
      </p:sp>
    </p:spTree>
    <p:extLst>
      <p:ext uri="{BB962C8B-B14F-4D97-AF65-F5344CB8AC3E}">
        <p14:creationId xmlns:p14="http://schemas.microsoft.com/office/powerpoint/2010/main" val="3793702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65DF9DA-561E-481A-98C3-7D7AA21C6C9A}" type="slidenum">
              <a:rPr lang="en-GB" sz="1000">
                <a:latin typeface="Times New Roman" pitchFamily="18" charset="0"/>
              </a:rPr>
              <a:pPr/>
              <a:t>51</a:t>
            </a:fld>
            <a:endParaRPr lang="en-GB" sz="100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256119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06E2B4F-2C5B-4D4A-89B6-E6566A790DA8}" type="slidenum">
              <a:rPr lang="en-GB" sz="1000">
                <a:latin typeface="Times New Roman" pitchFamily="18" charset="0"/>
              </a:rPr>
              <a:pPr/>
              <a:t>52</a:t>
            </a:fld>
            <a:endParaRPr lang="en-GB" sz="100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65033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5F5564E-88D8-4619-837F-0708AF4580F4}" type="slidenum">
              <a:rPr lang="en-GB" sz="1000">
                <a:latin typeface="Times New Roman" pitchFamily="18" charset="0"/>
              </a:rPr>
              <a:pPr/>
              <a:t>53</a:t>
            </a:fld>
            <a:endParaRPr lang="en-GB" sz="100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299699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A86ECEB-C5D7-4C59-9C09-A599E1C9F722}" type="slidenum">
              <a:rPr lang="en-GB" sz="1000">
                <a:latin typeface="Times New Roman" pitchFamily="18" charset="0"/>
              </a:rPr>
              <a:pPr/>
              <a:t>54</a:t>
            </a:fld>
            <a:endParaRPr lang="en-GB" sz="100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850744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E19BEB-5BC6-44BE-A2C6-D8A6614C9E8E}" type="slidenum">
              <a:rPr lang="en-GB" sz="1000">
                <a:latin typeface="Times New Roman" pitchFamily="18" charset="0"/>
              </a:rPr>
              <a:pPr/>
              <a:t>55</a:t>
            </a:fld>
            <a:endParaRPr lang="en-GB" sz="100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002361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7D2419D-11EB-404B-882D-60583C3FA8C2}" type="slidenum">
              <a:rPr lang="en-GB" sz="1000">
                <a:latin typeface="Times New Roman" pitchFamily="18" charset="0"/>
              </a:rPr>
              <a:pPr/>
              <a:t>57</a:t>
            </a:fld>
            <a:endParaRPr lang="en-GB" sz="1000">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919960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FE33BE2-05F8-45ED-BFC9-EEB32E7FCC6D}" type="slidenum">
              <a:rPr lang="en-GB" sz="1000">
                <a:latin typeface="Times New Roman" pitchFamily="18" charset="0"/>
              </a:rPr>
              <a:pPr/>
              <a:t>58</a:t>
            </a:fld>
            <a:endParaRPr lang="en-GB" sz="100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903097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A1E5216-7895-4438-A963-B86259C0D972}" type="slidenum">
              <a:rPr lang="en-GB" sz="1000">
                <a:latin typeface="Times New Roman" pitchFamily="18" charset="0"/>
              </a:rPr>
              <a:pPr/>
              <a:t>59</a:t>
            </a:fld>
            <a:endParaRPr lang="en-GB" sz="1000">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105030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ED38A56-8586-47D8-A3B2-C48A6874D652}" type="slidenum">
              <a:rPr lang="en-GB" sz="1000">
                <a:latin typeface="Times New Roman" pitchFamily="18" charset="0"/>
              </a:rPr>
              <a:pPr/>
              <a:t>60</a:t>
            </a:fld>
            <a:endParaRPr lang="en-GB" sz="100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7477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E19BEB-5BC6-44BE-A2C6-D8A6614C9E8E}" type="slidenum">
              <a:rPr lang="en-GB" sz="1000">
                <a:latin typeface="Times New Roman" pitchFamily="18" charset="0"/>
              </a:rPr>
              <a:pPr/>
              <a:t>61</a:t>
            </a:fld>
            <a:endParaRPr lang="en-GB" sz="100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1790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1309416-03B3-4F9E-A8AC-AA4E8E5C65E1}" type="slidenum">
              <a:rPr lang="en-GB" sz="1000">
                <a:latin typeface="Times New Roman" pitchFamily="18" charset="0"/>
              </a:rPr>
              <a:pPr/>
              <a:t>9</a:t>
            </a:fld>
            <a:endParaRPr lang="en-GB" sz="10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0842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5BDDD99-66E0-4C2B-8539-BDB903804997}" type="slidenum">
              <a:rPr lang="en-GB" sz="1000">
                <a:latin typeface="Times New Roman" pitchFamily="18" charset="0"/>
              </a:rPr>
              <a:pPr/>
              <a:t>62</a:t>
            </a:fld>
            <a:endParaRPr lang="en-GB" sz="100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018949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3977EF2-B332-4A89-979A-4E60828676FA}" type="slidenum">
              <a:rPr lang="en-GB" sz="1000">
                <a:latin typeface="Times New Roman" pitchFamily="18" charset="0"/>
              </a:rPr>
              <a:pPr/>
              <a:t>63</a:t>
            </a:fld>
            <a:endParaRPr lang="en-GB" sz="1000">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282976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ED50C43-3359-4715-A5DE-3EF3C078FB14}" type="slidenum">
              <a:rPr lang="en-GB" sz="1000">
                <a:latin typeface="Times New Roman" pitchFamily="18" charset="0"/>
              </a:rPr>
              <a:pPr/>
              <a:t>64</a:t>
            </a:fld>
            <a:endParaRPr lang="en-GB" sz="100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4353326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AF49B02-FFB2-4439-A9F6-81CA847E3535}" type="slidenum">
              <a:rPr lang="en-GB" sz="1000">
                <a:latin typeface="Times New Roman" pitchFamily="18" charset="0"/>
              </a:rPr>
              <a:pPr/>
              <a:t>65</a:t>
            </a:fld>
            <a:endParaRPr lang="en-GB" sz="100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242691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CEFABAC2-1197-4E0C-9F9C-8BA00D240F03}" type="slidenum">
              <a:rPr lang="en-GB" sz="1000">
                <a:latin typeface="Times New Roman" pitchFamily="18" charset="0"/>
              </a:rPr>
              <a:pPr/>
              <a:t>66</a:t>
            </a:fld>
            <a:endParaRPr lang="en-GB" sz="100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154682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E19BEB-5BC6-44BE-A2C6-D8A6614C9E8E}" type="slidenum">
              <a:rPr lang="en-GB" sz="1000">
                <a:latin typeface="Times New Roman" pitchFamily="18" charset="0"/>
              </a:rPr>
              <a:pPr/>
              <a:t>67</a:t>
            </a:fld>
            <a:endParaRPr lang="en-GB" sz="100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397259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E19BEB-5BC6-44BE-A2C6-D8A6614C9E8E}" type="slidenum">
              <a:rPr lang="en-GB" sz="1000">
                <a:latin typeface="Times New Roman" pitchFamily="18" charset="0"/>
              </a:rPr>
              <a:pPr/>
              <a:t>68</a:t>
            </a:fld>
            <a:endParaRPr lang="en-GB" sz="100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46497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319BA32-5146-4B45-BE4E-29DCE337DFBB}" type="slidenum">
              <a:rPr lang="en-GB" sz="1000">
                <a:latin typeface="Times New Roman" pitchFamily="18" charset="0"/>
              </a:rPr>
              <a:pPr/>
              <a:t>69</a:t>
            </a:fld>
            <a:endParaRPr lang="en-GB" sz="10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98090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319BA32-5146-4B45-BE4E-29DCE337DFBB}" type="slidenum">
              <a:rPr lang="en-GB" sz="1000">
                <a:latin typeface="Times New Roman" pitchFamily="18" charset="0"/>
              </a:rPr>
              <a:pPr/>
              <a:t>70</a:t>
            </a:fld>
            <a:endParaRPr lang="en-GB" sz="10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52217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AA844C89-ACF2-4B64-B699-EB96CC47E087}" type="slidenum">
              <a:rPr lang="en-GB" sz="1000">
                <a:latin typeface="Times New Roman" pitchFamily="18" charset="0"/>
              </a:rPr>
              <a:pPr/>
              <a:t>10</a:t>
            </a:fld>
            <a:endParaRPr lang="en-GB" sz="10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9258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BB96108-D8F2-4954-8334-484AFED79CA6}" type="slidenum">
              <a:rPr lang="en-GB" sz="1000">
                <a:latin typeface="Times New Roman" pitchFamily="18" charset="0"/>
              </a:rPr>
              <a:pPr/>
              <a:t>11</a:t>
            </a:fld>
            <a:endParaRPr lang="en-GB" sz="100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7998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92EAB95-02B7-4DE9-BE51-8BCC536379FD}" type="slidenum">
              <a:rPr lang="en-GB" sz="1000">
                <a:latin typeface="Times New Roman" pitchFamily="18" charset="0"/>
              </a:rPr>
              <a:pPr/>
              <a:t>12</a:t>
            </a:fld>
            <a:endParaRPr lang="en-GB" sz="10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571868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2E25DF4E-64C4-446B-AC53-6BBB414569FF}" type="slidenum">
              <a:rPr lang="en-GB" sz="1000">
                <a:latin typeface="Times New Roman" pitchFamily="18" charset="0"/>
              </a:rPr>
              <a:pPr/>
              <a:t>13</a:t>
            </a:fld>
            <a:endParaRPr lang="en-GB" sz="10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3522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6" name="Slide Number Placeholder 5"/>
          <p:cNvSpPr>
            <a:spLocks noGrp="1"/>
          </p:cNvSpPr>
          <p:nvPr>
            <p:ph type="sldNum" sz="quarter" idx="12"/>
          </p:nvPr>
        </p:nvSpPr>
        <p:spPr/>
        <p:txBody>
          <a:bodyPr/>
          <a:lstStyle>
            <a:lvl1pPr>
              <a:defRPr/>
            </a:lvl1pPr>
          </a:lstStyle>
          <a:p>
            <a:pPr>
              <a:defRPr/>
            </a:pPr>
            <a:fld id="{C63DB76A-6A3C-4AFC-B70C-1C1C85DB8EC1}" type="slidenum">
              <a:rPr lang="en-US"/>
              <a:pPr>
                <a:defRPr/>
              </a:pPr>
              <a:t>‹#›</a:t>
            </a:fld>
            <a:endParaRPr lang="en-US"/>
          </a:p>
        </p:txBody>
      </p:sp>
    </p:spTree>
    <p:extLst>
      <p:ext uri="{BB962C8B-B14F-4D97-AF65-F5344CB8AC3E}">
        <p14:creationId xmlns:p14="http://schemas.microsoft.com/office/powerpoint/2010/main" val="282618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6" name="Slide Number Placeholder 5"/>
          <p:cNvSpPr>
            <a:spLocks noGrp="1"/>
          </p:cNvSpPr>
          <p:nvPr>
            <p:ph type="sldNum" sz="quarter" idx="12"/>
          </p:nvPr>
        </p:nvSpPr>
        <p:spPr/>
        <p:txBody>
          <a:bodyPr/>
          <a:lstStyle>
            <a:lvl1pPr>
              <a:defRPr/>
            </a:lvl1pPr>
          </a:lstStyle>
          <a:p>
            <a:pPr>
              <a:defRPr/>
            </a:pPr>
            <a:fld id="{7DD96DE6-374A-4563-98AE-EC8909AA2CF1}" type="slidenum">
              <a:rPr lang="en-US"/>
              <a:pPr>
                <a:defRPr/>
              </a:pPr>
              <a:t>‹#›</a:t>
            </a:fld>
            <a:endParaRPr lang="en-US"/>
          </a:p>
        </p:txBody>
      </p:sp>
    </p:spTree>
    <p:extLst>
      <p:ext uri="{BB962C8B-B14F-4D97-AF65-F5344CB8AC3E}">
        <p14:creationId xmlns:p14="http://schemas.microsoft.com/office/powerpoint/2010/main" val="3207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6" name="Slide Number Placeholder 5"/>
          <p:cNvSpPr>
            <a:spLocks noGrp="1"/>
          </p:cNvSpPr>
          <p:nvPr>
            <p:ph type="sldNum" sz="quarter" idx="12"/>
          </p:nvPr>
        </p:nvSpPr>
        <p:spPr/>
        <p:txBody>
          <a:bodyPr/>
          <a:lstStyle>
            <a:lvl1pPr>
              <a:defRPr/>
            </a:lvl1pPr>
          </a:lstStyle>
          <a:p>
            <a:pPr>
              <a:defRPr/>
            </a:pPr>
            <a:fld id="{23D8F511-1CEE-4489-BAB5-2BE5DDBBDAA3}" type="slidenum">
              <a:rPr lang="en-US"/>
              <a:pPr>
                <a:defRPr/>
              </a:pPr>
              <a:t>‹#›</a:t>
            </a:fld>
            <a:endParaRPr lang="en-US"/>
          </a:p>
        </p:txBody>
      </p:sp>
    </p:spTree>
    <p:extLst>
      <p:ext uri="{BB962C8B-B14F-4D97-AF65-F5344CB8AC3E}">
        <p14:creationId xmlns:p14="http://schemas.microsoft.com/office/powerpoint/2010/main" val="245056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430481"/>
            <a:ext cx="9141620" cy="3979719"/>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971550" y="2105891"/>
            <a:ext cx="7200900" cy="1517904"/>
          </a:xfrm>
        </p:spPr>
        <p:txBody>
          <a:bodyPr anchor="b"/>
          <a:lstStyle>
            <a:lvl1pPr algn="ctr">
              <a:defRPr sz="405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779243"/>
            <a:ext cx="7200900" cy="914400"/>
          </a:xfrm>
        </p:spPr>
        <p:txBody>
          <a:bodyPr>
            <a:normAutofit/>
          </a:bodyPr>
          <a:lstStyle>
            <a:lvl1pPr marL="0" indent="0" algn="ctr">
              <a:spcBef>
                <a:spcPts val="0"/>
              </a:spcBef>
              <a:buNone/>
              <a:defRPr sz="2000" cap="all"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endParaRPr dirty="0"/>
          </a:p>
        </p:txBody>
      </p:sp>
    </p:spTree>
    <p:extLst>
      <p:ext uri="{BB962C8B-B14F-4D97-AF65-F5344CB8AC3E}">
        <p14:creationId xmlns:p14="http://schemas.microsoft.com/office/powerpoint/2010/main" val="220092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dirty="0"/>
          </a:p>
        </p:txBody>
      </p:sp>
      <p:sp>
        <p:nvSpPr>
          <p:cNvPr id="8" name="Rectangle 7"/>
          <p:cNvSpPr/>
          <p:nvPr/>
        </p:nvSpPr>
        <p:spPr>
          <a:xfrm>
            <a:off x="0"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2400"/>
            </a:lvl1pPr>
            <a:lvl2pPr>
              <a:defRPr sz="2000"/>
            </a:lvl2pPr>
            <a:lvl3pPr>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1000"/>
            </a:lvl1pPr>
          </a:lstStyle>
          <a:p>
            <a:pPr>
              <a:defRPr/>
            </a:pPr>
            <a:endParaRPr lang="en-US" dirty="0"/>
          </a:p>
        </p:txBody>
      </p:sp>
      <p:sp>
        <p:nvSpPr>
          <p:cNvPr id="5" name="Footer Placeholder 4"/>
          <p:cNvSpPr>
            <a:spLocks noGrp="1"/>
          </p:cNvSpPr>
          <p:nvPr>
            <p:ph type="ftr" sz="quarter" idx="11"/>
          </p:nvPr>
        </p:nvSpPr>
        <p:spPr>
          <a:xfrm>
            <a:off x="197427" y="6601968"/>
            <a:ext cx="7548996" cy="237744"/>
          </a:xfrm>
        </p:spPr>
        <p:txBody>
          <a:bodyPr/>
          <a:lstStyle>
            <a:lvl1pPr>
              <a:defRPr sz="1000"/>
            </a:lvl1pPr>
          </a:lstStyle>
          <a:p>
            <a:pPr>
              <a:defRPr/>
            </a:pPr>
            <a:r>
              <a:rPr lang="vi-VN"/>
              <a:t>DSA</a:t>
            </a:r>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1000"/>
            </a:lvl1pPr>
          </a:lstStyle>
          <a:p>
            <a:pPr>
              <a:defRPr/>
            </a:pPr>
            <a:fld id="{911E73EA-86F5-468B-9B45-B5D7D819D999}" type="slidenum">
              <a:rPr lang="en-US" smtClean="0"/>
              <a:pPr>
                <a:defRPr/>
              </a:pPr>
              <a:t>‹#›</a:t>
            </a:fld>
            <a:endParaRPr lang="en-US"/>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0" y="80529"/>
            <a:ext cx="684376" cy="566305"/>
          </a:xfrm>
          <a:prstGeom prst="rect">
            <a:avLst/>
          </a:prstGeom>
        </p:spPr>
      </p:pic>
      <p:cxnSp>
        <p:nvCxnSpPr>
          <p:cNvPr id="11" name="Straight Connector 10"/>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2084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4050"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50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BBF75A46-EE27-4FDE-A304-930C34878C85}" type="slidenum">
              <a:rPr lang="en-US" smtClean="0"/>
              <a:pPr>
                <a:defRPr/>
              </a:pPr>
              <a:t>‹#›</a:t>
            </a:fld>
            <a:endParaRPr lang="en-US"/>
          </a:p>
        </p:txBody>
      </p:sp>
    </p:spTree>
    <p:extLst>
      <p:ext uri="{BB962C8B-B14F-4D97-AF65-F5344CB8AC3E}">
        <p14:creationId xmlns:p14="http://schemas.microsoft.com/office/powerpoint/2010/main" val="348156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7431A098-8AA2-4584-BA6A-7259965A79E9}" type="slidenum">
              <a:rPr lang="en-US" smtClean="0"/>
              <a:pPr>
                <a:defRPr/>
              </a:pPr>
              <a:t>‹#›</a:t>
            </a:fld>
            <a:endParaRPr lang="en-US"/>
          </a:p>
        </p:txBody>
      </p:sp>
    </p:spTree>
    <p:extLst>
      <p:ext uri="{BB962C8B-B14F-4D97-AF65-F5344CB8AC3E}">
        <p14:creationId xmlns:p14="http://schemas.microsoft.com/office/powerpoint/2010/main" val="201305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0584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916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D5AD17C1-2DE8-4D0A-8476-67403193D12E}" type="slidenum">
              <a:rPr lang="en-US" smtClean="0"/>
              <a:pPr>
                <a:defRPr/>
              </a:pPr>
              <a:t>‹#›</a:t>
            </a:fld>
            <a:endParaRPr lang="en-US"/>
          </a:p>
        </p:txBody>
      </p:sp>
    </p:spTree>
    <p:extLst>
      <p:ext uri="{BB962C8B-B14F-4D97-AF65-F5344CB8AC3E}">
        <p14:creationId xmlns:p14="http://schemas.microsoft.com/office/powerpoint/2010/main" val="4267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8EB20E39-E028-4E74-B393-C12B37CC39C6}" type="slidenum">
              <a:rPr lang="en-US" smtClean="0"/>
              <a:pPr>
                <a:defRPr/>
              </a:pPr>
              <a:t>‹#›</a:t>
            </a:fld>
            <a:endParaRPr lang="en-US"/>
          </a:p>
        </p:txBody>
      </p: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1775" y="523875"/>
            <a:ext cx="10826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57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2CEC5611-1CB1-4EF6-BCF1-B0C60DDFD4DB}" type="slidenum">
              <a:rPr lang="en-US" smtClean="0"/>
              <a:pPr>
                <a:defRPr/>
              </a:pPr>
              <a:t>‹#›</a:t>
            </a:fld>
            <a:endParaRPr lang="en-US"/>
          </a:p>
        </p:txBody>
      </p:sp>
    </p:spTree>
    <p:extLst>
      <p:ext uri="{BB962C8B-B14F-4D97-AF65-F5344CB8AC3E}">
        <p14:creationId xmlns:p14="http://schemas.microsoft.com/office/powerpoint/2010/main" val="87916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A38969F2-9502-4DA7-A8A8-D6AB5BB5F8DA}" type="slidenum">
              <a:rPr lang="en-US" smtClean="0"/>
              <a:pPr>
                <a:defRPr/>
              </a:pPr>
              <a:t>‹#›</a:t>
            </a:fld>
            <a:endParaRPr lang="en-US"/>
          </a:p>
        </p:txBody>
      </p:sp>
    </p:spTree>
    <p:extLst>
      <p:ext uri="{BB962C8B-B14F-4D97-AF65-F5344CB8AC3E}">
        <p14:creationId xmlns:p14="http://schemas.microsoft.com/office/powerpoint/2010/main" val="30573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6" name="Slide Number Placeholder 5"/>
          <p:cNvSpPr>
            <a:spLocks noGrp="1"/>
          </p:cNvSpPr>
          <p:nvPr>
            <p:ph type="sldNum" sz="quarter" idx="12"/>
          </p:nvPr>
        </p:nvSpPr>
        <p:spPr/>
        <p:txBody>
          <a:bodyPr/>
          <a:lstStyle>
            <a:lvl1pPr>
              <a:defRPr/>
            </a:lvl1pPr>
          </a:lstStyle>
          <a:p>
            <a:pPr>
              <a:defRPr/>
            </a:pPr>
            <a:fld id="{B1EF11A2-0D5C-4F2D-BCDA-2FDB1411F34D}" type="slidenum">
              <a:rPr lang="en-US"/>
              <a:pPr>
                <a:defRPr/>
              </a:pPr>
              <a:t>‹#›</a:t>
            </a:fld>
            <a:endParaRPr lang="en-US"/>
          </a:p>
        </p:txBody>
      </p:sp>
    </p:spTree>
    <p:extLst>
      <p:ext uri="{BB962C8B-B14F-4D97-AF65-F5344CB8AC3E}">
        <p14:creationId xmlns:p14="http://schemas.microsoft.com/office/powerpoint/2010/main" val="3904929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FE027345-41A6-41D3-8A04-0D37F1E3853A}" type="slidenum">
              <a:rPr lang="en-US" smtClean="0"/>
              <a:pPr>
                <a:defRPr/>
              </a:pPr>
              <a:t>‹#›</a:t>
            </a:fld>
            <a:endParaRPr lang="en-US"/>
          </a:p>
        </p:txBody>
      </p:sp>
    </p:spTree>
    <p:extLst>
      <p:ext uri="{BB962C8B-B14F-4D97-AF65-F5344CB8AC3E}">
        <p14:creationId xmlns:p14="http://schemas.microsoft.com/office/powerpoint/2010/main" val="353844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AAFAB40E-F58E-471C-AA32-11D8AC973E12}" type="slidenum">
              <a:rPr lang="en-US" smtClean="0"/>
              <a:pPr>
                <a:defRPr/>
              </a:pPr>
              <a:t>‹#›</a:t>
            </a:fld>
            <a:endParaRPr lang="en-US"/>
          </a:p>
        </p:txBody>
      </p:sp>
    </p:spTree>
    <p:extLst>
      <p:ext uri="{BB962C8B-B14F-4D97-AF65-F5344CB8AC3E}">
        <p14:creationId xmlns:p14="http://schemas.microsoft.com/office/powerpoint/2010/main" val="428602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93E0369D-5325-4A1B-BF0E-5B3AE7E400B0}" type="slidenum">
              <a:rPr lang="en-US" smtClean="0"/>
              <a:pPr>
                <a:defRPr/>
              </a:pPr>
              <a:t>‹#›</a:t>
            </a:fld>
            <a:endParaRPr lang="en-US"/>
          </a:p>
        </p:txBody>
      </p:sp>
    </p:spTree>
    <p:extLst>
      <p:ext uri="{BB962C8B-B14F-4D97-AF65-F5344CB8AC3E}">
        <p14:creationId xmlns:p14="http://schemas.microsoft.com/office/powerpoint/2010/main" val="8193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610590"/>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971550" y="2286000"/>
            <a:ext cx="7200900" cy="1517904"/>
          </a:xfrm>
        </p:spPr>
        <p:txBody>
          <a:bodyPr anchor="b"/>
          <a:lstStyle>
            <a:lvl1pPr algn="ctr">
              <a:defRPr sz="405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500" cap="all"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dirty="0"/>
          </a:p>
        </p:txBody>
      </p:sp>
    </p:spTree>
    <p:extLst>
      <p:ext uri="{BB962C8B-B14F-4D97-AF65-F5344CB8AC3E}">
        <p14:creationId xmlns:p14="http://schemas.microsoft.com/office/powerpoint/2010/main" val="198953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dirty="0"/>
          </a:p>
        </p:txBody>
      </p:sp>
      <p:sp>
        <p:nvSpPr>
          <p:cNvPr id="8" name="Rectangle 7"/>
          <p:cNvSpPr/>
          <p:nvPr/>
        </p:nvSpPr>
        <p:spPr>
          <a:xfrm>
            <a:off x="0" y="6421583"/>
            <a:ext cx="9141620" cy="4364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title"/>
          </p:nvPr>
        </p:nvSpPr>
        <p:spPr>
          <a:xfrm>
            <a:off x="197427" y="0"/>
            <a:ext cx="8749146" cy="727364"/>
          </a:xfrm>
        </p:spPr>
        <p:txBody>
          <a:bodyPr/>
          <a:lstStyle>
            <a:lvl1pP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2600">
                <a:latin typeface="Tahoma" panose="020B0604030504040204" pitchFamily="34" charset="0"/>
                <a:ea typeface="Tahoma" panose="020B0604030504040204" pitchFamily="34" charset="0"/>
                <a:cs typeface="Tahoma" panose="020B0604030504040204" pitchFamily="34" charset="0"/>
              </a:defRPr>
            </a:lvl1pPr>
            <a:lvl2pPr>
              <a:defRPr sz="2200">
                <a:latin typeface="Tahoma" panose="020B0604030504040204" pitchFamily="34" charset="0"/>
                <a:ea typeface="Tahoma" panose="020B0604030504040204" pitchFamily="34" charset="0"/>
                <a:cs typeface="Tahoma" panose="020B0604030504040204" pitchFamily="34" charset="0"/>
              </a:defRPr>
            </a:lvl2pPr>
            <a:lvl3pPr>
              <a:defRPr sz="22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6553200" y="6544056"/>
            <a:ext cx="1193223" cy="237744"/>
          </a:xfrm>
        </p:spPr>
        <p:txBody>
          <a:bodyPr/>
          <a:lstStyle>
            <a:lvl1pPr>
              <a:defRPr sz="1000"/>
            </a:lvl1pPr>
          </a:lstStyle>
          <a:p>
            <a:pPr>
              <a:defRPr/>
            </a:pPr>
            <a:endParaRPr lang="en-US" dirty="0"/>
          </a:p>
        </p:txBody>
      </p:sp>
      <p:sp>
        <p:nvSpPr>
          <p:cNvPr id="5" name="Footer Placeholder 4"/>
          <p:cNvSpPr>
            <a:spLocks noGrp="1"/>
          </p:cNvSpPr>
          <p:nvPr>
            <p:ph type="ftr" sz="quarter" idx="11"/>
          </p:nvPr>
        </p:nvSpPr>
        <p:spPr>
          <a:xfrm>
            <a:off x="197427" y="6544056"/>
            <a:ext cx="6355773" cy="237744"/>
          </a:xfrm>
        </p:spPr>
        <p:txBody>
          <a:bodyPr/>
          <a:lstStyle>
            <a:lvl1pPr>
              <a:defRPr sz="1600" b="0">
                <a:solidFill>
                  <a:schemeClr val="bg1"/>
                </a:solidFill>
              </a:defRPr>
            </a:lvl1pPr>
          </a:lstStyle>
          <a:p>
            <a:pPr>
              <a:defRPr/>
            </a:pPr>
            <a:r>
              <a:rPr lang="en-US" dirty="0"/>
              <a:t>DSA</a:t>
            </a:r>
          </a:p>
        </p:txBody>
      </p:sp>
      <p:sp>
        <p:nvSpPr>
          <p:cNvPr id="6" name="Slide Number Placeholder 5"/>
          <p:cNvSpPr>
            <a:spLocks noGrp="1"/>
          </p:cNvSpPr>
          <p:nvPr>
            <p:ph type="sldNum" sz="quarter" idx="12"/>
          </p:nvPr>
        </p:nvSpPr>
        <p:spPr>
          <a:xfrm>
            <a:off x="7746422" y="6544056"/>
            <a:ext cx="711777" cy="237744"/>
          </a:xfrm>
        </p:spPr>
        <p:txBody>
          <a:bodyPr/>
          <a:lstStyle>
            <a:lvl1pPr>
              <a:defRPr sz="1600" b="0">
                <a:solidFill>
                  <a:schemeClr val="bg1"/>
                </a:solidFill>
              </a:defRPr>
            </a:lvl1pPr>
          </a:lstStyle>
          <a:p>
            <a:pPr>
              <a:defRPr/>
            </a:pPr>
            <a:fld id="{9341A368-4C28-4393-9F29-3C50F2E74AB6}" type="slidenum">
              <a:rPr lang="en-US" smtClean="0"/>
              <a:pPr>
                <a:defRPr/>
              </a:pPr>
              <a:t>‹#›</a:t>
            </a:fld>
            <a:endParaRPr lang="en-US" dirty="0"/>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0" y="80529"/>
            <a:ext cx="684376" cy="566305"/>
          </a:xfrm>
          <a:prstGeom prst="rect">
            <a:avLst/>
          </a:prstGeom>
        </p:spPr>
      </p:pic>
    </p:spTree>
    <p:extLst>
      <p:ext uri="{BB962C8B-B14F-4D97-AF65-F5344CB8AC3E}">
        <p14:creationId xmlns:p14="http://schemas.microsoft.com/office/powerpoint/2010/main" val="312042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4050"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50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0F109780-4FCB-4D3D-A38A-CDFA21996D1A}" type="slidenum">
              <a:rPr lang="en-US" smtClean="0"/>
              <a:pPr>
                <a:defRPr/>
              </a:pPr>
              <a:t>‹#›</a:t>
            </a:fld>
            <a:endParaRPr lang="en-US"/>
          </a:p>
        </p:txBody>
      </p:sp>
    </p:spTree>
    <p:extLst>
      <p:ext uri="{BB962C8B-B14F-4D97-AF65-F5344CB8AC3E}">
        <p14:creationId xmlns:p14="http://schemas.microsoft.com/office/powerpoint/2010/main" val="153050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CE49F1E4-4EFC-4DD1-A4F9-AF158D68D7DA}" type="slidenum">
              <a:rPr lang="en-US" smtClean="0"/>
              <a:pPr>
                <a:defRPr/>
              </a:pPr>
              <a:t>‹#›</a:t>
            </a:fld>
            <a:endParaRPr lang="en-US"/>
          </a:p>
        </p:txBody>
      </p:sp>
    </p:spTree>
    <p:extLst>
      <p:ext uri="{BB962C8B-B14F-4D97-AF65-F5344CB8AC3E}">
        <p14:creationId xmlns:p14="http://schemas.microsoft.com/office/powerpoint/2010/main" val="137017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0584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916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039A1D45-4E9D-4F12-8269-E7808DEC6A97}" type="slidenum">
              <a:rPr lang="en-US" smtClean="0"/>
              <a:pPr>
                <a:defRPr/>
              </a:pPr>
              <a:t>‹#›</a:t>
            </a:fld>
            <a:endParaRPr lang="en-US"/>
          </a:p>
        </p:txBody>
      </p:sp>
    </p:spTree>
    <p:extLst>
      <p:ext uri="{BB962C8B-B14F-4D97-AF65-F5344CB8AC3E}">
        <p14:creationId xmlns:p14="http://schemas.microsoft.com/office/powerpoint/2010/main" val="34272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49EE0E13-7C7D-45F3-8DC6-8905351191FB}" type="slidenum">
              <a:rPr lang="en-US" smtClean="0"/>
              <a:pPr>
                <a:defRPr/>
              </a:pPr>
              <a:t>‹#›</a:t>
            </a:fld>
            <a:endParaRPr lang="en-US"/>
          </a:p>
        </p:txBody>
      </p:sp>
    </p:spTree>
    <p:extLst>
      <p:ext uri="{BB962C8B-B14F-4D97-AF65-F5344CB8AC3E}">
        <p14:creationId xmlns:p14="http://schemas.microsoft.com/office/powerpoint/2010/main" val="104731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B58606D7-6FE3-4602-B1D8-C024D79633A1}" type="slidenum">
              <a:rPr lang="en-US" smtClean="0"/>
              <a:pPr>
                <a:defRPr/>
              </a:pPr>
              <a:t>‹#›</a:t>
            </a:fld>
            <a:endParaRPr lang="en-US"/>
          </a:p>
        </p:txBody>
      </p:sp>
    </p:spTree>
    <p:extLst>
      <p:ext uri="{BB962C8B-B14F-4D97-AF65-F5344CB8AC3E}">
        <p14:creationId xmlns:p14="http://schemas.microsoft.com/office/powerpoint/2010/main" val="288355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6" name="Slide Number Placeholder 5"/>
          <p:cNvSpPr>
            <a:spLocks noGrp="1"/>
          </p:cNvSpPr>
          <p:nvPr>
            <p:ph type="sldNum" sz="quarter" idx="12"/>
          </p:nvPr>
        </p:nvSpPr>
        <p:spPr/>
        <p:txBody>
          <a:bodyPr/>
          <a:lstStyle>
            <a:lvl1pPr>
              <a:defRPr/>
            </a:lvl1pPr>
          </a:lstStyle>
          <a:p>
            <a:pPr>
              <a:defRPr/>
            </a:pPr>
            <a:fld id="{E2250601-73D5-4E84-B786-0DBBAAED1791}" type="slidenum">
              <a:rPr lang="en-US"/>
              <a:pPr>
                <a:defRPr/>
              </a:pPr>
              <a:t>‹#›</a:t>
            </a:fld>
            <a:endParaRPr lang="en-US"/>
          </a:p>
        </p:txBody>
      </p:sp>
    </p:spTree>
    <p:extLst>
      <p:ext uri="{BB962C8B-B14F-4D97-AF65-F5344CB8AC3E}">
        <p14:creationId xmlns:p14="http://schemas.microsoft.com/office/powerpoint/2010/main" val="8115518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EC7E62CD-9E06-4035-A685-3587B7E58D68}" type="slidenum">
              <a:rPr lang="en-US" smtClean="0"/>
              <a:pPr>
                <a:defRPr/>
              </a:pPr>
              <a:t>‹#›</a:t>
            </a:fld>
            <a:endParaRPr lang="en-US"/>
          </a:p>
        </p:txBody>
      </p:sp>
    </p:spTree>
    <p:extLst>
      <p:ext uri="{BB962C8B-B14F-4D97-AF65-F5344CB8AC3E}">
        <p14:creationId xmlns:p14="http://schemas.microsoft.com/office/powerpoint/2010/main" val="20541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564580E9-0F43-4939-871B-F914C180D1E9}" type="slidenum">
              <a:rPr lang="en-US" smtClean="0"/>
              <a:pPr>
                <a:defRPr/>
              </a:pPr>
              <a:t>‹#›</a:t>
            </a:fld>
            <a:endParaRPr lang="en-US"/>
          </a:p>
        </p:txBody>
      </p:sp>
    </p:spTree>
    <p:extLst>
      <p:ext uri="{BB962C8B-B14F-4D97-AF65-F5344CB8AC3E}">
        <p14:creationId xmlns:p14="http://schemas.microsoft.com/office/powerpoint/2010/main" val="15493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5B65188A-4A89-4062-894C-EA07075880DB}" type="slidenum">
              <a:rPr lang="en-US" smtClean="0"/>
              <a:pPr>
                <a:defRPr/>
              </a:pPr>
              <a:t>‹#›</a:t>
            </a:fld>
            <a:endParaRPr lang="en-US"/>
          </a:p>
        </p:txBody>
      </p:sp>
    </p:spTree>
    <p:extLst>
      <p:ext uri="{BB962C8B-B14F-4D97-AF65-F5344CB8AC3E}">
        <p14:creationId xmlns:p14="http://schemas.microsoft.com/office/powerpoint/2010/main" val="328443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19D08615-8ACB-4419-A0D2-8B4511AB7519}" type="slidenum">
              <a:rPr lang="en-US" smtClean="0"/>
              <a:pPr>
                <a:defRPr/>
              </a:pPr>
              <a:t>‹#›</a:t>
            </a:fld>
            <a:endParaRPr lang="en-US"/>
          </a:p>
        </p:txBody>
      </p:sp>
    </p:spTree>
    <p:extLst>
      <p:ext uri="{BB962C8B-B14F-4D97-AF65-F5344CB8AC3E}">
        <p14:creationId xmlns:p14="http://schemas.microsoft.com/office/powerpoint/2010/main" val="60268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6" name="Rectangle 5"/>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1" name="Text Box 14"/>
          <p:cNvSpPr txBox="1">
            <a:spLocks noChangeArrowheads="1"/>
          </p:cNvSpPr>
          <p:nvPr userDrawn="1"/>
        </p:nvSpPr>
        <p:spPr bwMode="auto">
          <a:xfrm>
            <a:off x="1143000" y="228600"/>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600">
                <a:solidFill>
                  <a:schemeClr val="tx2"/>
                </a:solidFill>
                <a:latin typeface="Tahoma" panose="020B0604030504040204" pitchFamily="34" charset="0"/>
                <a:cs typeface="Tahoma" panose="020B0604030504040204" pitchFamily="34" charset="0"/>
              </a:rPr>
              <a:t>Tr</a:t>
            </a:r>
            <a:r>
              <a:rPr lang="vi-VN" altLang="en-US" sz="1600">
                <a:solidFill>
                  <a:schemeClr val="tx2"/>
                </a:solidFill>
                <a:latin typeface="Tahoma" panose="020B0604030504040204" pitchFamily="34" charset="0"/>
                <a:cs typeface="Tahoma" panose="020B0604030504040204" pitchFamily="34" charset="0"/>
              </a:rPr>
              <a:t>ườ</a:t>
            </a:r>
            <a:r>
              <a:rPr lang="en-US" altLang="en-US" sz="16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6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600">
                <a:solidFill>
                  <a:schemeClr val="tx2"/>
                </a:solidFill>
                <a:latin typeface="Tahoma" panose="020B0604030504040204" pitchFamily="34" charset="0"/>
                <a:cs typeface="Tahoma" panose="020B0604030504040204" pitchFamily="34" charset="0"/>
              </a:rPr>
              <a:t>Bộ môn Tin học c</a:t>
            </a:r>
            <a:r>
              <a:rPr lang="vi-VN" altLang="en-US" sz="1600">
                <a:solidFill>
                  <a:schemeClr val="tx2"/>
                </a:solidFill>
                <a:latin typeface="Tahoma" panose="020B0604030504040204" pitchFamily="34" charset="0"/>
                <a:cs typeface="Tahoma" panose="020B0604030504040204" pitchFamily="34" charset="0"/>
              </a:rPr>
              <a:t>ơ</a:t>
            </a:r>
            <a:r>
              <a:rPr lang="en-US" altLang="en-US" sz="1600">
                <a:solidFill>
                  <a:schemeClr val="tx2"/>
                </a:solidFill>
                <a:latin typeface="Tahoma" panose="020B0604030504040204" pitchFamily="34" charset="0"/>
                <a:cs typeface="Tahoma" panose="020B0604030504040204" pitchFamily="34" charset="0"/>
              </a:rPr>
              <a:t> s</a:t>
            </a:r>
            <a:r>
              <a:rPr lang="vi-VN" altLang="en-US" sz="1600">
                <a:solidFill>
                  <a:schemeClr val="tx2"/>
                </a:solidFill>
                <a:latin typeface="Tahoma" panose="020B0604030504040204" pitchFamily="34" charset="0"/>
                <a:cs typeface="Tahoma" panose="020B0604030504040204" pitchFamily="34" charset="0"/>
              </a:rPr>
              <a:t>ở</a:t>
            </a:r>
            <a:r>
              <a:rPr lang="en-US" altLang="en-US" sz="16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600">
                <a:latin typeface="Verdana" panose="020B0604030504040204" pitchFamily="34" charset="0"/>
              </a:rPr>
              <a:t>Đặng Bình Ph</a:t>
            </a:r>
            <a:r>
              <a:rPr lang="vi-VN" altLang="en-US" sz="1600">
                <a:latin typeface="Verdana" panose="020B0604030504040204" pitchFamily="34" charset="0"/>
              </a:rPr>
              <a:t>ươ</a:t>
            </a:r>
            <a:r>
              <a:rPr lang="en-US" altLang="en-US" sz="16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dbphuong@fit.hcmuns.edu.vn</a:t>
            </a:r>
          </a:p>
        </p:txBody>
      </p:sp>
      <p:sp>
        <p:nvSpPr>
          <p:cNvPr id="17" name="Rounded Rectangle 16"/>
          <p:cNvSpPr/>
          <p:nvPr userDrawn="1"/>
        </p:nvSpPr>
        <p:spPr>
          <a:xfrm>
            <a:off x="304800"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178529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197206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5" y="304800"/>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365760" indent="-283464">
              <a:buClr>
                <a:schemeClr val="accent5">
                  <a:lumMod val="75000"/>
                </a:schemeClr>
              </a:buClr>
              <a:buFont typeface="Wingdings" panose="05000000000000000000" pitchFamily="2" charset="2"/>
              <a:buChar char="Ø"/>
              <a:defRPr sz="2800">
                <a:solidFill>
                  <a:schemeClr val="tx1"/>
                </a:solidFill>
                <a:latin typeface="Times New Roman" panose="02020603050405020304" pitchFamily="18" charset="0"/>
                <a:cs typeface="Times New Roman" panose="02020603050405020304" pitchFamily="18" charset="0"/>
              </a:defRPr>
            </a:lvl1pPr>
            <a:lvl2pPr marL="640080" indent="-237744">
              <a:buClr>
                <a:schemeClr val="accent5">
                  <a:lumMod val="75000"/>
                </a:schemeClr>
              </a:buClr>
              <a:buFont typeface="Courier New" panose="02070309020205020404" pitchFamily="49" charset="0"/>
              <a:buChar char="o"/>
              <a:defRPr sz="2600">
                <a:solidFill>
                  <a:schemeClr val="tx1"/>
                </a:solidFill>
                <a:latin typeface="Times New Roman" panose="02020603050405020304" pitchFamily="18" charset="0"/>
                <a:cs typeface="Times New Roman" panose="02020603050405020304" pitchFamily="18" charset="0"/>
              </a:defRPr>
            </a:lvl2pPr>
            <a:lvl3pPr marL="886968" indent="-228600">
              <a:buClr>
                <a:schemeClr val="accent5">
                  <a:lumMod val="75000"/>
                </a:schemeClr>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4"/>
            <a:ext cx="8458200" cy="960605"/>
          </a:xfrm>
        </p:spPr>
        <p:txBody>
          <a:bodyPr>
            <a:noAutofit/>
          </a:bodyPr>
          <a:lstStyle>
            <a:lvl1pPr>
              <a:defRPr sz="4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5895975" y="6378575"/>
            <a:ext cx="2895600" cy="476250"/>
          </a:xfrm>
        </p:spPr>
        <p:txBody>
          <a:bodyPr/>
          <a:lstStyle>
            <a:lvl1pPr>
              <a:defRPr sz="1300">
                <a:latin typeface="Tahoma (Body)"/>
              </a:defRPr>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500"/>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32235838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vi-VN" dirty="0"/>
          </a:p>
        </p:txBody>
      </p:sp>
    </p:spTree>
    <p:extLst>
      <p:ext uri="{BB962C8B-B14F-4D97-AF65-F5344CB8AC3E}">
        <p14:creationId xmlns:p14="http://schemas.microsoft.com/office/powerpoint/2010/main" val="394367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9924" y="79375"/>
            <a:ext cx="8109438" cy="609600"/>
          </a:xfrm>
        </p:spPr>
        <p:txBody>
          <a:bodyPr/>
          <a:lstStyle/>
          <a:p>
            <a:r>
              <a:rPr lang="en-US"/>
              <a:t>Click to edit Master title style</a:t>
            </a:r>
          </a:p>
        </p:txBody>
      </p:sp>
      <p:sp>
        <p:nvSpPr>
          <p:cNvPr id="3" name="Text Placeholder 2"/>
          <p:cNvSpPr>
            <a:spLocks noGrp="1"/>
          </p:cNvSpPr>
          <p:nvPr>
            <p:ph type="body" sz="half" idx="1"/>
          </p:nvPr>
        </p:nvSpPr>
        <p:spPr>
          <a:xfrm>
            <a:off x="915866" y="981075"/>
            <a:ext cx="3884734"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7" y="981075"/>
            <a:ext cx="3884735"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559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5" y="304800"/>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365760" indent="-283464">
              <a:buClr>
                <a:schemeClr val="accent5">
                  <a:lumMod val="75000"/>
                </a:schemeClr>
              </a:buClr>
              <a:buFont typeface="Wingdings" panose="05000000000000000000" pitchFamily="2" charset="2"/>
              <a:buChar char="Ø"/>
              <a:defRPr sz="2800">
                <a:solidFill>
                  <a:schemeClr val="tx1"/>
                </a:solidFill>
                <a:latin typeface="Times New Roman" panose="02020603050405020304" pitchFamily="18" charset="0"/>
                <a:cs typeface="Times New Roman" panose="02020603050405020304" pitchFamily="18" charset="0"/>
              </a:defRPr>
            </a:lvl1pPr>
            <a:lvl2pPr marL="640080" indent="-237744">
              <a:buClr>
                <a:schemeClr val="accent5">
                  <a:lumMod val="75000"/>
                </a:schemeClr>
              </a:buClr>
              <a:buFont typeface="Courier New" panose="02070309020205020404" pitchFamily="49" charset="0"/>
              <a:buChar char="o"/>
              <a:defRPr sz="2600">
                <a:solidFill>
                  <a:schemeClr val="tx1"/>
                </a:solidFill>
                <a:latin typeface="Times New Roman" panose="02020603050405020304" pitchFamily="18" charset="0"/>
                <a:cs typeface="Times New Roman" panose="02020603050405020304" pitchFamily="18" charset="0"/>
              </a:defRPr>
            </a:lvl2pPr>
            <a:lvl3pPr marL="886968" indent="-228600">
              <a:buClr>
                <a:schemeClr val="accent5">
                  <a:lumMod val="75000"/>
                </a:schemeClr>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4"/>
            <a:ext cx="8458200" cy="960605"/>
          </a:xfrm>
        </p:spPr>
        <p:txBody>
          <a:bodyPr>
            <a:noAutofit/>
          </a:bodyPr>
          <a:lstStyle>
            <a:lvl1pPr>
              <a:defRPr sz="4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6" name="Date Placeholder 16"/>
          <p:cNvSpPr>
            <a:spLocks noGrp="1"/>
          </p:cNvSpPr>
          <p:nvPr>
            <p:ph type="dt" sz="half" idx="10"/>
          </p:nvPr>
        </p:nvSpPr>
        <p:spPr/>
        <p:txBody>
          <a:bodyPr/>
          <a:lstStyle>
            <a:lvl1pPr>
              <a:defRPr/>
            </a:lvl1pPr>
          </a:lstStyle>
          <a:p>
            <a:pPr>
              <a:defRPr/>
            </a:pPr>
            <a:endParaRPr lang="en-US"/>
          </a:p>
        </p:txBody>
      </p:sp>
      <p:sp>
        <p:nvSpPr>
          <p:cNvPr id="7" name="Footer Placeholder 17"/>
          <p:cNvSpPr>
            <a:spLocks noGrp="1"/>
          </p:cNvSpPr>
          <p:nvPr>
            <p:ph type="ftr" sz="quarter" idx="11"/>
          </p:nvPr>
        </p:nvSpPr>
        <p:spPr>
          <a:xfrm>
            <a:off x="5895975" y="6378575"/>
            <a:ext cx="2895600" cy="476250"/>
          </a:xfrm>
        </p:spPr>
        <p:txBody>
          <a:bodyPr/>
          <a:lstStyle>
            <a:lvl1pPr>
              <a:defRPr sz="1300"/>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500"/>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4071408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7" name="Slide Number Placeholder 5"/>
          <p:cNvSpPr>
            <a:spLocks noGrp="1"/>
          </p:cNvSpPr>
          <p:nvPr>
            <p:ph type="sldNum" sz="quarter" idx="12"/>
          </p:nvPr>
        </p:nvSpPr>
        <p:spPr/>
        <p:txBody>
          <a:bodyPr/>
          <a:lstStyle>
            <a:lvl1pPr>
              <a:defRPr/>
            </a:lvl1pPr>
          </a:lstStyle>
          <a:p>
            <a:pPr>
              <a:defRPr/>
            </a:pPr>
            <a:fld id="{EBA21792-EB6E-44A4-B90A-2618705EA0DF}" type="slidenum">
              <a:rPr lang="en-US"/>
              <a:pPr>
                <a:defRPr/>
              </a:pPr>
              <a:t>‹#›</a:t>
            </a:fld>
            <a:endParaRPr lang="en-US"/>
          </a:p>
        </p:txBody>
      </p:sp>
    </p:spTree>
    <p:extLst>
      <p:ext uri="{BB962C8B-B14F-4D97-AF65-F5344CB8AC3E}">
        <p14:creationId xmlns:p14="http://schemas.microsoft.com/office/powerpoint/2010/main" val="1744071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39059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6" name="Rectangle 5"/>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1" name="Text Box 14"/>
          <p:cNvSpPr txBox="1">
            <a:spLocks noChangeArrowheads="1"/>
          </p:cNvSpPr>
          <p:nvPr userDrawn="1"/>
        </p:nvSpPr>
        <p:spPr bwMode="auto">
          <a:xfrm>
            <a:off x="1143000" y="228600"/>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600">
                <a:solidFill>
                  <a:schemeClr val="tx2"/>
                </a:solidFill>
                <a:latin typeface="Tahoma" panose="020B0604030504040204" pitchFamily="34" charset="0"/>
                <a:cs typeface="Tahoma" panose="020B0604030504040204" pitchFamily="34" charset="0"/>
              </a:rPr>
              <a:t>Tr</a:t>
            </a:r>
            <a:r>
              <a:rPr lang="vi-VN" altLang="en-US" sz="1600">
                <a:solidFill>
                  <a:schemeClr val="tx2"/>
                </a:solidFill>
                <a:latin typeface="Tahoma" panose="020B0604030504040204" pitchFamily="34" charset="0"/>
                <a:cs typeface="Tahoma" panose="020B0604030504040204" pitchFamily="34" charset="0"/>
              </a:rPr>
              <a:t>ườ</a:t>
            </a:r>
            <a:r>
              <a:rPr lang="en-US" altLang="en-US" sz="16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6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600">
                <a:solidFill>
                  <a:schemeClr val="tx2"/>
                </a:solidFill>
                <a:latin typeface="Tahoma" panose="020B0604030504040204" pitchFamily="34" charset="0"/>
                <a:cs typeface="Tahoma" panose="020B0604030504040204" pitchFamily="34" charset="0"/>
              </a:rPr>
              <a:t>Bộ môn Tin học c</a:t>
            </a:r>
            <a:r>
              <a:rPr lang="vi-VN" altLang="en-US" sz="1600">
                <a:solidFill>
                  <a:schemeClr val="tx2"/>
                </a:solidFill>
                <a:latin typeface="Tahoma" panose="020B0604030504040204" pitchFamily="34" charset="0"/>
                <a:cs typeface="Tahoma" panose="020B0604030504040204" pitchFamily="34" charset="0"/>
              </a:rPr>
              <a:t>ơ</a:t>
            </a:r>
            <a:r>
              <a:rPr lang="en-US" altLang="en-US" sz="1600">
                <a:solidFill>
                  <a:schemeClr val="tx2"/>
                </a:solidFill>
                <a:latin typeface="Tahoma" panose="020B0604030504040204" pitchFamily="34" charset="0"/>
                <a:cs typeface="Tahoma" panose="020B0604030504040204" pitchFamily="34" charset="0"/>
              </a:rPr>
              <a:t> s</a:t>
            </a:r>
            <a:r>
              <a:rPr lang="vi-VN" altLang="en-US" sz="1600">
                <a:solidFill>
                  <a:schemeClr val="tx2"/>
                </a:solidFill>
                <a:latin typeface="Tahoma" panose="020B0604030504040204" pitchFamily="34" charset="0"/>
                <a:cs typeface="Tahoma" panose="020B0604030504040204" pitchFamily="34" charset="0"/>
              </a:rPr>
              <a:t>ở</a:t>
            </a:r>
            <a:r>
              <a:rPr lang="en-US" altLang="en-US" sz="16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600">
                <a:latin typeface="Verdana" panose="020B0604030504040204" pitchFamily="34" charset="0"/>
              </a:rPr>
              <a:t>Đặng Bình Ph</a:t>
            </a:r>
            <a:r>
              <a:rPr lang="vi-VN" altLang="en-US" sz="1600">
                <a:latin typeface="Verdana" panose="020B0604030504040204" pitchFamily="34" charset="0"/>
              </a:rPr>
              <a:t>ươ</a:t>
            </a:r>
            <a:r>
              <a:rPr lang="en-US" altLang="en-US" sz="16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dbphuong@fit.hcmuns.edu.vn</a:t>
            </a:r>
          </a:p>
        </p:txBody>
      </p:sp>
      <p:sp>
        <p:nvSpPr>
          <p:cNvPr id="17" name="Rounded Rectangle 16"/>
          <p:cNvSpPr/>
          <p:nvPr userDrawn="1"/>
        </p:nvSpPr>
        <p:spPr>
          <a:xfrm>
            <a:off x="304800"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327893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mtClean="0">
                <a:solidFill>
                  <a:schemeClr val="bg1"/>
                </a:solidFill>
                <a:latin typeface="Corbel" panose="020B0503020204020204" pitchFamily="34" charset="0"/>
              </a:rPr>
              <a:pPr algn="ctr" eaLnBrk="1" hangingPunct="1">
                <a:defRPr/>
              </a:pPr>
              <a:t>‹#›</a:t>
            </a:fld>
            <a:endParaRPr lang="en-US" altLang="en-US">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15331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1363" y="0"/>
            <a:ext cx="8402637" cy="903288"/>
          </a:xfrm>
        </p:spPr>
        <p:txBody>
          <a:bodyPr/>
          <a:lstStyle/>
          <a:p>
            <a:r>
              <a:rPr lang="en-US"/>
              <a:t>Click to edit Master title style</a:t>
            </a:r>
          </a:p>
        </p:txBody>
      </p:sp>
      <p:sp>
        <p:nvSpPr>
          <p:cNvPr id="3" name="Table Placeholder 2"/>
          <p:cNvSpPr>
            <a:spLocks noGrp="1"/>
          </p:cNvSpPr>
          <p:nvPr>
            <p:ph type="tbl" idx="1"/>
          </p:nvPr>
        </p:nvSpPr>
        <p:spPr>
          <a:xfrm>
            <a:off x="785813" y="1290638"/>
            <a:ext cx="8358187" cy="4841875"/>
          </a:xfrm>
        </p:spPr>
        <p:txBody>
          <a:bodyPr/>
          <a:lstStyle/>
          <a:p>
            <a:pPr lvl="0"/>
            <a:endParaRPr lang="en-US" noProof="0"/>
          </a:p>
        </p:txBody>
      </p:sp>
      <p:sp>
        <p:nvSpPr>
          <p:cNvPr id="4" name="Date Placeholder 3"/>
          <p:cNvSpPr>
            <a:spLocks noGrp="1"/>
          </p:cNvSpPr>
          <p:nvPr>
            <p:ph type="dt" sz="half" idx="10"/>
          </p:nvPr>
        </p:nvSpPr>
        <p:spPr>
          <a:xfrm>
            <a:off x="914400" y="6324600"/>
            <a:ext cx="1905000" cy="457200"/>
          </a:xfrm>
          <a:prstGeom prst="rect">
            <a:avLst/>
          </a:prstGeom>
        </p:spPr>
        <p:txBody>
          <a:bodyPr/>
          <a:lstStyle>
            <a:lvl1pPr>
              <a:defRPr smtClean="0">
                <a:cs typeface="+mn-cs"/>
              </a:defRPr>
            </a:lvl1pPr>
          </a:lstStyle>
          <a:p>
            <a:pPr>
              <a:defRPr/>
            </a:pPr>
            <a:endParaRPr lang="en-US"/>
          </a:p>
        </p:txBody>
      </p:sp>
      <p:sp>
        <p:nvSpPr>
          <p:cNvPr id="5" name="Footer Placeholder 4"/>
          <p:cNvSpPr>
            <a:spLocks noGrp="1"/>
          </p:cNvSpPr>
          <p:nvPr>
            <p:ph type="ftr" sz="quarter" idx="11"/>
          </p:nvPr>
        </p:nvSpPr>
        <p:spPr>
          <a:xfrm>
            <a:off x="2851150" y="6324600"/>
            <a:ext cx="3767138" cy="533400"/>
          </a:xfrm>
          <a:prstGeom prst="rect">
            <a:avLst/>
          </a:prstGeom>
        </p:spPr>
        <p:txBody>
          <a:bodyPr/>
          <a:lstStyle>
            <a:lvl1pPr>
              <a:defRPr smtClean="0">
                <a:cs typeface="+mn-cs"/>
              </a:defRPr>
            </a:lvl1pPr>
          </a:lstStyle>
          <a:p>
            <a:pPr>
              <a:defRPr/>
            </a:pPr>
            <a:r>
              <a:rPr lang="en-US"/>
              <a:t>DSA</a:t>
            </a:r>
          </a:p>
        </p:txBody>
      </p:sp>
      <p:sp>
        <p:nvSpPr>
          <p:cNvPr id="6" name="Slide Number Placeholder 5"/>
          <p:cNvSpPr>
            <a:spLocks noGrp="1"/>
          </p:cNvSpPr>
          <p:nvPr>
            <p:ph type="sldNum" sz="quarter" idx="12"/>
          </p:nvPr>
        </p:nvSpPr>
        <p:spPr>
          <a:xfrm>
            <a:off x="6781800" y="6324600"/>
            <a:ext cx="1905000" cy="457200"/>
          </a:xfrm>
          <a:prstGeom prst="rect">
            <a:avLst/>
          </a:prstGeom>
        </p:spPr>
        <p:txBody>
          <a:bodyPr/>
          <a:lstStyle>
            <a:lvl1pPr>
              <a:defRPr smtClean="0">
                <a:cs typeface="+mn-cs"/>
              </a:defRPr>
            </a:lvl1pPr>
          </a:lstStyle>
          <a:p>
            <a:pPr>
              <a:defRPr/>
            </a:pPr>
            <a:fld id="{F4C3AAD9-5FE3-43AC-B9F3-9CE85F5A5B02}" type="slidenum">
              <a:rPr lang="en-US"/>
              <a:pPr>
                <a:defRPr/>
              </a:pPr>
              <a:t>‹#›</a:t>
            </a:fld>
            <a:endParaRPr lang="en-US"/>
          </a:p>
        </p:txBody>
      </p:sp>
    </p:spTree>
    <p:extLst>
      <p:ext uri="{BB962C8B-B14F-4D97-AF65-F5344CB8AC3E}">
        <p14:creationId xmlns:p14="http://schemas.microsoft.com/office/powerpoint/2010/main" val="214389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9" name="Slide Number Placeholder 5"/>
          <p:cNvSpPr>
            <a:spLocks noGrp="1"/>
          </p:cNvSpPr>
          <p:nvPr>
            <p:ph type="sldNum" sz="quarter" idx="12"/>
          </p:nvPr>
        </p:nvSpPr>
        <p:spPr/>
        <p:txBody>
          <a:bodyPr/>
          <a:lstStyle>
            <a:lvl1pPr>
              <a:defRPr/>
            </a:lvl1pPr>
          </a:lstStyle>
          <a:p>
            <a:pPr>
              <a:defRPr/>
            </a:pPr>
            <a:fld id="{BA3B28FA-FEE2-44BE-A901-EBB3D60035D3}" type="slidenum">
              <a:rPr lang="en-US"/>
              <a:pPr>
                <a:defRPr/>
              </a:pPr>
              <a:t>‹#›</a:t>
            </a:fld>
            <a:endParaRPr lang="en-US"/>
          </a:p>
        </p:txBody>
      </p:sp>
    </p:spTree>
    <p:extLst>
      <p:ext uri="{BB962C8B-B14F-4D97-AF65-F5344CB8AC3E}">
        <p14:creationId xmlns:p14="http://schemas.microsoft.com/office/powerpoint/2010/main" val="424267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5" name="Slide Number Placeholder 5"/>
          <p:cNvSpPr>
            <a:spLocks noGrp="1"/>
          </p:cNvSpPr>
          <p:nvPr>
            <p:ph type="sldNum" sz="quarter" idx="12"/>
          </p:nvPr>
        </p:nvSpPr>
        <p:spPr/>
        <p:txBody>
          <a:bodyPr/>
          <a:lstStyle>
            <a:lvl1pPr>
              <a:defRPr/>
            </a:lvl1pPr>
          </a:lstStyle>
          <a:p>
            <a:pPr>
              <a:defRPr/>
            </a:pPr>
            <a:fld id="{637EE797-CB64-4D3E-8F30-3DCF30C6A269}" type="slidenum">
              <a:rPr lang="en-US"/>
              <a:pPr>
                <a:defRPr/>
              </a:pPr>
              <a:t>‹#›</a:t>
            </a:fld>
            <a:endParaRPr lang="en-US"/>
          </a:p>
        </p:txBody>
      </p:sp>
    </p:spTree>
    <p:extLst>
      <p:ext uri="{BB962C8B-B14F-4D97-AF65-F5344CB8AC3E}">
        <p14:creationId xmlns:p14="http://schemas.microsoft.com/office/powerpoint/2010/main" val="3069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24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7" name="Slide Number Placeholder 5"/>
          <p:cNvSpPr>
            <a:spLocks noGrp="1"/>
          </p:cNvSpPr>
          <p:nvPr>
            <p:ph type="sldNum" sz="quarter" idx="12"/>
          </p:nvPr>
        </p:nvSpPr>
        <p:spPr/>
        <p:txBody>
          <a:bodyPr/>
          <a:lstStyle>
            <a:lvl1pPr>
              <a:defRPr/>
            </a:lvl1pPr>
          </a:lstStyle>
          <a:p>
            <a:pPr>
              <a:defRPr/>
            </a:pPr>
            <a:fld id="{CB88D07B-17C1-4959-ABD7-EE3780A18DAA}" type="slidenum">
              <a:rPr lang="en-US"/>
              <a:pPr>
                <a:defRPr/>
              </a:pPr>
              <a:t>‹#›</a:t>
            </a:fld>
            <a:endParaRPr lang="en-US"/>
          </a:p>
        </p:txBody>
      </p:sp>
    </p:spTree>
    <p:extLst>
      <p:ext uri="{BB962C8B-B14F-4D97-AF65-F5344CB8AC3E}">
        <p14:creationId xmlns:p14="http://schemas.microsoft.com/office/powerpoint/2010/main" val="184647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a:t>DSA</a:t>
            </a:r>
            <a:endParaRPr lang="en-US"/>
          </a:p>
        </p:txBody>
      </p:sp>
      <p:sp>
        <p:nvSpPr>
          <p:cNvPr id="7" name="Slide Number Placeholder 5"/>
          <p:cNvSpPr>
            <a:spLocks noGrp="1"/>
          </p:cNvSpPr>
          <p:nvPr>
            <p:ph type="sldNum" sz="quarter" idx="12"/>
          </p:nvPr>
        </p:nvSpPr>
        <p:spPr/>
        <p:txBody>
          <a:bodyPr/>
          <a:lstStyle>
            <a:lvl1pPr>
              <a:defRPr/>
            </a:lvl1pPr>
          </a:lstStyle>
          <a:p>
            <a:pPr>
              <a:defRPr/>
            </a:pPr>
            <a:fld id="{B13ABD32-BCAF-4719-8972-CB71E6158530}" type="slidenum">
              <a:rPr lang="en-US"/>
              <a:pPr>
                <a:defRPr/>
              </a:pPr>
              <a:t>‹#›</a:t>
            </a:fld>
            <a:endParaRPr lang="en-US"/>
          </a:p>
        </p:txBody>
      </p:sp>
    </p:spTree>
    <p:extLst>
      <p:ext uri="{BB962C8B-B14F-4D97-AF65-F5344CB8AC3E}">
        <p14:creationId xmlns:p14="http://schemas.microsoft.com/office/powerpoint/2010/main" val="223771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a:t>DSA</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23FE268-376F-4D5E-A516-E0767C324C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3"/>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6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600" cap="all" baseline="0">
                <a:solidFill>
                  <a:schemeClr val="tx1">
                    <a:tint val="75000"/>
                  </a:schemeClr>
                </a:solidFill>
              </a:defRPr>
            </a:lvl1pPr>
          </a:lstStyle>
          <a:p>
            <a:pPr>
              <a:defRPr/>
            </a:pPr>
            <a:r>
              <a:rPr lang="vi-VN"/>
              <a:t>DSA</a:t>
            </a:r>
            <a:endParaRPr lang="en-US"/>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600">
                <a:solidFill>
                  <a:schemeClr val="tx1">
                    <a:tint val="75000"/>
                  </a:schemeClr>
                </a:solidFill>
              </a:defRPr>
            </a:lvl1pPr>
          </a:lstStyle>
          <a:p>
            <a:pPr>
              <a:defRPr/>
            </a:pPr>
            <a:fld id="{423FE268-376F-4D5E-A516-E0767C324C50}" type="slidenum">
              <a:rPr lang="en-US" smtClean="0"/>
              <a:pPr>
                <a:defRPr/>
              </a:pPr>
              <a:t>‹#›</a:t>
            </a:fld>
            <a:endParaRPr lang="en-US"/>
          </a:p>
        </p:txBody>
      </p:sp>
    </p:spTree>
    <p:extLst>
      <p:ext uri="{BB962C8B-B14F-4D97-AF65-F5344CB8AC3E}">
        <p14:creationId xmlns:p14="http://schemas.microsoft.com/office/powerpoint/2010/main" val="168023476"/>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685800" rtl="0" eaLnBrk="1" latinLnBrk="0" hangingPunct="1">
        <a:lnSpc>
          <a:spcPct val="90000"/>
        </a:lnSpc>
        <a:spcBef>
          <a:spcPct val="0"/>
        </a:spcBef>
        <a:buFont typeface="Arial" pitchFamily="34" charset="0"/>
        <a:buNone/>
        <a:defRPr sz="2550"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80000"/>
        <a:buFont typeface="Arial" pitchFamily="34" charset="0"/>
        <a:buChar char="•"/>
        <a:defRPr sz="15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135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12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3"/>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6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600" cap="all" baseline="0">
                <a:solidFill>
                  <a:schemeClr val="tx1">
                    <a:tint val="75000"/>
                  </a:schemeClr>
                </a:solidFill>
              </a:defRPr>
            </a:lvl1pPr>
          </a:lstStyle>
          <a:p>
            <a:pPr>
              <a:defRPr/>
            </a:pPr>
            <a:r>
              <a:rPr lang="vi-VN"/>
              <a:t>DSA</a:t>
            </a:r>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600">
                <a:solidFill>
                  <a:schemeClr val="tx1">
                    <a:tint val="75000"/>
                  </a:schemeClr>
                </a:solidFill>
              </a:defRPr>
            </a:lvl1pPr>
          </a:lstStyle>
          <a:p>
            <a:pPr>
              <a:defRPr/>
            </a:pPr>
            <a:fld id="{A18F3FF9-41A8-4863-B38E-6F2B950716E2}" type="slidenum">
              <a:rPr lang="en-US" smtClean="0"/>
              <a:pPr>
                <a:defRPr/>
              </a:pPr>
              <a:t>‹#›</a:t>
            </a:fld>
            <a:endParaRPr lang="en-US"/>
          </a:p>
        </p:txBody>
      </p:sp>
    </p:spTree>
    <p:extLst>
      <p:ext uri="{BB962C8B-B14F-4D97-AF65-F5344CB8AC3E}">
        <p14:creationId xmlns:p14="http://schemas.microsoft.com/office/powerpoint/2010/main" val="3321048143"/>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 id="2147484098" r:id="rId17"/>
    <p:sldLayoutId id="2147484103" r:id="rId18"/>
    <p:sldLayoutId id="2147484108" r:id="rId19"/>
    <p:sldLayoutId id="2147484109" r:id="rId20"/>
    <p:sldLayoutId id="2147484175"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685800" rtl="0" eaLnBrk="1" latinLnBrk="0" hangingPunct="1">
        <a:lnSpc>
          <a:spcPct val="90000"/>
        </a:lnSpc>
        <a:spcBef>
          <a:spcPct val="0"/>
        </a:spcBef>
        <a:buFont typeface="Arial" pitchFamily="34" charset="0"/>
        <a:buNone/>
        <a:defRPr sz="2550"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80000"/>
        <a:buFont typeface="Arial" pitchFamily="34" charset="0"/>
        <a:buChar char="•"/>
        <a:defRPr sz="15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135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12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3" Type="http://schemas.openxmlformats.org/officeDocument/2006/relationships/image" Target="../media/image24.emf"/><Relationship Id="rId18" Type="http://schemas.openxmlformats.org/officeDocument/2006/relationships/image" Target="../media/image29.emf"/><Relationship Id="rId26" Type="http://schemas.openxmlformats.org/officeDocument/2006/relationships/image" Target="../media/image37.emf"/><Relationship Id="rId21" Type="http://schemas.openxmlformats.org/officeDocument/2006/relationships/image" Target="../media/image32.emf"/><Relationship Id="rId34" Type="http://schemas.openxmlformats.org/officeDocument/2006/relationships/image" Target="../media/image45.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28.emf"/><Relationship Id="rId25" Type="http://schemas.openxmlformats.org/officeDocument/2006/relationships/image" Target="../media/image36.emf"/><Relationship Id="rId33" Type="http://schemas.openxmlformats.org/officeDocument/2006/relationships/image" Target="../media/image44.emf"/><Relationship Id="rId38" Type="http://schemas.openxmlformats.org/officeDocument/2006/relationships/image" Target="../media/image49.emf"/><Relationship Id="rId2" Type="http://schemas.openxmlformats.org/officeDocument/2006/relationships/notesSlide" Target="../notesSlides/notesSlide26.xml"/><Relationship Id="rId16" Type="http://schemas.openxmlformats.org/officeDocument/2006/relationships/image" Target="../media/image27.emf"/><Relationship Id="rId20" Type="http://schemas.openxmlformats.org/officeDocument/2006/relationships/image" Target="../media/image31.emf"/><Relationship Id="rId29" Type="http://schemas.openxmlformats.org/officeDocument/2006/relationships/image" Target="../media/image40.emf"/><Relationship Id="rId1" Type="http://schemas.openxmlformats.org/officeDocument/2006/relationships/slideLayout" Target="../slideLayouts/slideLayout24.xml"/><Relationship Id="rId6" Type="http://schemas.openxmlformats.org/officeDocument/2006/relationships/image" Target="../media/image17.emf"/><Relationship Id="rId11" Type="http://schemas.openxmlformats.org/officeDocument/2006/relationships/image" Target="../media/image22.emf"/><Relationship Id="rId24" Type="http://schemas.openxmlformats.org/officeDocument/2006/relationships/image" Target="../media/image35.emf"/><Relationship Id="rId32" Type="http://schemas.openxmlformats.org/officeDocument/2006/relationships/image" Target="../media/image43.emf"/><Relationship Id="rId37" Type="http://schemas.openxmlformats.org/officeDocument/2006/relationships/image" Target="../media/image48.emf"/><Relationship Id="rId5" Type="http://schemas.openxmlformats.org/officeDocument/2006/relationships/image" Target="../media/image16.emf"/><Relationship Id="rId15" Type="http://schemas.openxmlformats.org/officeDocument/2006/relationships/image" Target="../media/image26.emf"/><Relationship Id="rId23" Type="http://schemas.openxmlformats.org/officeDocument/2006/relationships/image" Target="../media/image34.emf"/><Relationship Id="rId28" Type="http://schemas.openxmlformats.org/officeDocument/2006/relationships/image" Target="../media/image39.emf"/><Relationship Id="rId36" Type="http://schemas.openxmlformats.org/officeDocument/2006/relationships/image" Target="../media/image47.emf"/><Relationship Id="rId10" Type="http://schemas.openxmlformats.org/officeDocument/2006/relationships/image" Target="../media/image21.emf"/><Relationship Id="rId19" Type="http://schemas.openxmlformats.org/officeDocument/2006/relationships/image" Target="../media/image30.emf"/><Relationship Id="rId31" Type="http://schemas.openxmlformats.org/officeDocument/2006/relationships/image" Target="../media/image42.emf"/><Relationship Id="rId4" Type="http://schemas.openxmlformats.org/officeDocument/2006/relationships/image" Target="../media/image15.emf"/><Relationship Id="rId9" Type="http://schemas.openxmlformats.org/officeDocument/2006/relationships/image" Target="../media/image20.emf"/><Relationship Id="rId14" Type="http://schemas.openxmlformats.org/officeDocument/2006/relationships/image" Target="../media/image25.emf"/><Relationship Id="rId22" Type="http://schemas.openxmlformats.org/officeDocument/2006/relationships/image" Target="../media/image33.emf"/><Relationship Id="rId27" Type="http://schemas.openxmlformats.org/officeDocument/2006/relationships/image" Target="../media/image38.emf"/><Relationship Id="rId30" Type="http://schemas.openxmlformats.org/officeDocument/2006/relationships/image" Target="../media/image41.emf"/><Relationship Id="rId35" Type="http://schemas.openxmlformats.org/officeDocument/2006/relationships/image" Target="../media/image46.emf"/><Relationship Id="rId8" Type="http://schemas.openxmlformats.org/officeDocument/2006/relationships/image" Target="../media/image19.emf"/><Relationship Id="rId3" Type="http://schemas.openxmlformats.org/officeDocument/2006/relationships/image" Target="../media/image1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0" y="2286000"/>
            <a:ext cx="9144000" cy="1517904"/>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wrap="square" lIns="91440" tIns="45720" rIns="91440" bIns="45720" numCol="1" anchorCtr="0" compatLnSpc="1">
            <a:prstTxWarp prst="textNoShape">
              <a:avLst/>
            </a:prstTxWarp>
            <a:normAutofit/>
          </a:bodyPr>
          <a:lstStyle/>
          <a:p>
            <a:r>
              <a:rPr lang="en-US" sz="4400"/>
              <a:t>BẢNG BĂM</a:t>
            </a:r>
            <a:br>
              <a:rPr lang="en-US" sz="4400"/>
            </a:br>
            <a:r>
              <a:rPr lang="en-US" sz="4400"/>
              <a:t>(HASH TABLE)</a:t>
            </a:r>
          </a:p>
        </p:txBody>
      </p:sp>
      <p:sp>
        <p:nvSpPr>
          <p:cNvPr id="2" name="Subtitle 1"/>
          <p:cNvSpPr>
            <a:spLocks noGrp="1"/>
          </p:cNvSpPr>
          <p:nvPr>
            <p:ph type="subTitle" idx="1"/>
          </p:nvPr>
        </p:nvSpPr>
        <p:spPr>
          <a:xfrm>
            <a:off x="3962400" y="4800600"/>
            <a:ext cx="5029200" cy="688848"/>
          </a:xfrm>
        </p:spPr>
        <p:txBody>
          <a:bodyPr/>
          <a:lstStyle/>
          <a:p>
            <a:pPr algn="r"/>
            <a:r>
              <a:rPr lang="en-US" cap="none" dirty="0" err="1">
                <a:solidFill>
                  <a:schemeClr val="bg1">
                    <a:lumMod val="95000"/>
                  </a:schemeClr>
                </a:solidFill>
              </a:rPr>
              <a:t>ThS</a:t>
            </a:r>
            <a:r>
              <a:rPr lang="en-US" cap="none" dirty="0">
                <a:solidFill>
                  <a:schemeClr val="bg1">
                    <a:lumMod val="95000"/>
                  </a:schemeClr>
                </a:solidFill>
              </a:rPr>
              <a:t> Nguyễn </a:t>
            </a:r>
            <a:r>
              <a:rPr lang="en-US" cap="none" dirty="0" err="1">
                <a:solidFill>
                  <a:schemeClr val="bg1">
                    <a:lumMod val="95000"/>
                  </a:schemeClr>
                </a:solidFill>
              </a:rPr>
              <a:t>Thị</a:t>
            </a:r>
            <a:r>
              <a:rPr lang="en-US" cap="none" dirty="0">
                <a:solidFill>
                  <a:schemeClr val="bg1">
                    <a:lumMod val="95000"/>
                  </a:schemeClr>
                </a:solidFill>
              </a:rPr>
              <a:t> Ngọc </a:t>
            </a:r>
            <a:r>
              <a:rPr lang="en-US" cap="none" dirty="0" err="1">
                <a:solidFill>
                  <a:schemeClr val="bg1">
                    <a:lumMod val="95000"/>
                  </a:schemeClr>
                </a:solidFill>
              </a:rPr>
              <a:t>Diễm</a:t>
            </a:r>
            <a:endParaRPr lang="en-US" cap="none" dirty="0">
              <a:solidFill>
                <a:schemeClr val="bg1">
                  <a:lumMod val="95000"/>
                </a:schemeClr>
              </a:solidFill>
            </a:endParaRPr>
          </a:p>
          <a:p>
            <a:pPr algn="r"/>
            <a:r>
              <a:rPr lang="en-US" cap="none" dirty="0">
                <a:solidFill>
                  <a:schemeClr val="bg1">
                    <a:lumMod val="95000"/>
                  </a:schemeClr>
                </a:solidFill>
              </a:rPr>
              <a:t>diemntn@uit.edu.vn</a:t>
            </a:r>
          </a:p>
          <a:p>
            <a:pPr algn="r"/>
            <a:endParaRPr lang="en-US" dirty="0"/>
          </a:p>
        </p:txBody>
      </p:sp>
      <p:cxnSp>
        <p:nvCxnSpPr>
          <p:cNvPr id="5" name="Straight Connector 4"/>
          <p:cNvCxnSpPr/>
          <p:nvPr/>
        </p:nvCxnSpPr>
        <p:spPr>
          <a:xfrm>
            <a:off x="1295400" y="3886200"/>
            <a:ext cx="7010400" cy="0"/>
          </a:xfrm>
          <a:prstGeom prst="line">
            <a:avLst/>
          </a:prstGeom>
          <a:ln>
            <a:solidFill>
              <a:srgbClr val="0070C0"/>
            </a:solidFill>
          </a:ln>
        </p:spPr>
        <p:style>
          <a:lnRef idx="2">
            <a:schemeClr val="accent2"/>
          </a:lnRef>
          <a:fillRef idx="0">
            <a:schemeClr val="accent2"/>
          </a:fillRef>
          <a:effectRef idx="1">
            <a:schemeClr val="accent2"/>
          </a:effectRef>
          <a:fontRef idx="minor">
            <a:schemeClr val="tx1"/>
          </a:fontRef>
        </p:style>
      </p:cxnSp>
      <p:sp>
        <p:nvSpPr>
          <p:cNvPr id="6" name="Subtitle 1"/>
          <p:cNvSpPr txBox="1">
            <a:spLocks/>
          </p:cNvSpPr>
          <p:nvPr/>
        </p:nvSpPr>
        <p:spPr>
          <a:xfrm>
            <a:off x="933450" y="3930693"/>
            <a:ext cx="7200900" cy="688848"/>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0"/>
              </a:spcBef>
              <a:buSzPct val="80000"/>
              <a:buFont typeface="Arial" pitchFamily="34" charset="0"/>
              <a:buNone/>
              <a:defRPr sz="2000" kern="1200" cap="all" baseline="0">
                <a:solidFill>
                  <a:schemeClr val="bg1"/>
                </a:solidFill>
                <a:latin typeface="+mn-lt"/>
                <a:ea typeface="+mn-ea"/>
                <a:cs typeface="+mn-cs"/>
              </a:defRPr>
            </a:lvl1pPr>
            <a:lvl2pPr marL="342900" indent="0" algn="ctr" defTabSz="685800" rtl="0" eaLnBrk="1" latinLnBrk="0" hangingPunct="1">
              <a:lnSpc>
                <a:spcPct val="90000"/>
              </a:lnSpc>
              <a:spcBef>
                <a:spcPts val="750"/>
              </a:spcBef>
              <a:buSzPct val="80000"/>
              <a:buFont typeface="Arial" pitchFamily="34" charset="0"/>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600"/>
              </a:spcBef>
              <a:buSzPct val="80000"/>
              <a:buFont typeface="Arial" pitchFamily="34" charset="0"/>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600"/>
              </a:spcBef>
              <a:buFont typeface="Arial" pitchFamily="34" charset="0"/>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7pPr>
            <a:lvl8pPr marL="24003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8pPr>
            <a:lvl9pPr marL="27432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9pPr>
          </a:lstStyle>
          <a:p>
            <a:pPr fontAlgn="auto">
              <a:spcAft>
                <a:spcPts val="0"/>
              </a:spcAft>
            </a:pPr>
            <a:r>
              <a:rPr lang="en-US" dirty="0"/>
              <a:t>Data Structures </a:t>
            </a:r>
            <a:r>
              <a:rPr lang="en-US"/>
              <a:t>and AlgorithmS</a:t>
            </a:r>
            <a:endParaRPr lang="en-US" dirty="0"/>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r>
              <a:rPr lang="vi-VN"/>
              <a:t>Direct Cha</a:t>
            </a:r>
            <a:r>
              <a:rPr lang="en-US"/>
              <a:t>i</a:t>
            </a:r>
            <a:r>
              <a:rPr lang="vi-VN"/>
              <a:t>ning</a:t>
            </a:r>
            <a:r>
              <a:rPr lang="en-US"/>
              <a:t> Method: Cài đặt</a:t>
            </a:r>
            <a:endParaRPr lang="en-US" dirty="0"/>
          </a:p>
        </p:txBody>
      </p:sp>
      <p:sp>
        <p:nvSpPr>
          <p:cNvPr id="14339" name="Rectangle 3"/>
          <p:cNvSpPr>
            <a:spLocks noGrp="1" noChangeArrowheads="1"/>
          </p:cNvSpPr>
          <p:nvPr>
            <p:ph idx="1"/>
          </p:nvPr>
        </p:nvSpPr>
        <p:spPr/>
        <p:txBody>
          <a:bodyPr>
            <a:normAutofit lnSpcReduction="10000"/>
          </a:bodyPr>
          <a:lstStyle/>
          <a:p>
            <a:pPr marL="0" indent="0">
              <a:lnSpc>
                <a:spcPct val="80000"/>
              </a:lnSpc>
              <a:buFont typeface="Wingdings" pitchFamily="2" charset="2"/>
              <a:buNone/>
            </a:pPr>
            <a:r>
              <a:rPr lang="en-AU" sz="2400" b="1" err="1"/>
              <a:t>Hàm</a:t>
            </a:r>
            <a:r>
              <a:rPr lang="en-AU" sz="2400" b="1"/>
              <a:t> băm: </a:t>
            </a:r>
            <a:r>
              <a:rPr lang="en-AU" sz="2400"/>
              <a:t>Giả </a:t>
            </a:r>
            <a:r>
              <a:rPr lang="en-AU" sz="2400" dirty="0" err="1"/>
              <a:t>sử</a:t>
            </a:r>
            <a:r>
              <a:rPr lang="en-AU" sz="2400" dirty="0"/>
              <a:t> </a:t>
            </a:r>
            <a:r>
              <a:rPr lang="en-AU" sz="2400" dirty="0" err="1"/>
              <a:t>chúng</a:t>
            </a:r>
            <a:r>
              <a:rPr lang="en-AU" sz="2400" dirty="0"/>
              <a:t> ta </a:t>
            </a:r>
            <a:r>
              <a:rPr lang="en-AU" sz="2400" err="1"/>
              <a:t>chọn</a:t>
            </a:r>
            <a:r>
              <a:rPr lang="en-AU" sz="2400"/>
              <a:t> hàm băm h(key) = key </a:t>
            </a:r>
            <a:r>
              <a:rPr lang="en-AU" sz="2400" dirty="0"/>
              <a:t>% M.</a:t>
            </a:r>
          </a:p>
          <a:p>
            <a:pPr marL="34290" indent="0">
              <a:buNone/>
            </a:pPr>
            <a:endParaRPr lang="en-US" sz="2400">
              <a:solidFill>
                <a:srgbClr val="0000FF"/>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HF</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key</a:t>
            </a:r>
            <a:r>
              <a:rPr lang="en-US" sz="2400">
                <a:solidFill>
                  <a:srgbClr val="000000"/>
                </a:solidFill>
                <a:latin typeface="Consolas" panose="020B0609020204030204" pitchFamily="49" charset="0"/>
              </a:rPr>
              <a:t>) {</a:t>
            </a:r>
          </a:p>
          <a:p>
            <a:pPr marL="34290"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key</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p>
          <a:p>
            <a:pPr marL="34290" indent="0">
              <a:buNone/>
            </a:pPr>
            <a:endParaRPr lang="en-US" sz="2400">
              <a:solidFill>
                <a:srgbClr val="000000"/>
              </a:solidFill>
              <a:latin typeface="Consolas" panose="020B0609020204030204" pitchFamily="49" charset="0"/>
            </a:endParaRPr>
          </a:p>
          <a:p>
            <a:pPr marL="34290" indent="0">
              <a:buNone/>
            </a:pPr>
            <a:r>
              <a:rPr lang="en-AU" sz="2400" b="1"/>
              <a:t>Phép toán khởi tạo bảng băm: </a:t>
            </a:r>
            <a:r>
              <a:rPr lang="en-AU" sz="2400"/>
              <a:t>Khởi </a:t>
            </a:r>
            <a:r>
              <a:rPr lang="en-AU" sz="2400" dirty="0" err="1"/>
              <a:t>động</a:t>
            </a:r>
            <a:r>
              <a:rPr lang="en-AU" sz="2400" dirty="0"/>
              <a:t> </a:t>
            </a:r>
            <a:r>
              <a:rPr lang="en-AU" sz="2400" dirty="0" err="1"/>
              <a:t>các</a:t>
            </a:r>
            <a:r>
              <a:rPr lang="en-AU" sz="2400" dirty="0"/>
              <a:t> </a:t>
            </a:r>
            <a:r>
              <a:rPr lang="en-AU" sz="2400"/>
              <a:t>HASHTABLE.</a:t>
            </a:r>
          </a:p>
          <a:p>
            <a:pPr marL="0" indent="0">
              <a:lnSpc>
                <a:spcPct val="80000"/>
              </a:lnSpc>
              <a:buFont typeface="Wingdings" pitchFamily="2" charset="2"/>
              <a:buNone/>
            </a:pPr>
            <a:endParaRPr lang="en-AU" sz="2400" dirty="0"/>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InitHASHTABLE</a:t>
            </a:r>
            <a:r>
              <a:rPr lang="en-US" sz="2400">
                <a:solidFill>
                  <a:srgbClr val="000000"/>
                </a:solidFill>
                <a:latin typeface="Consolas" panose="020B0609020204030204" pitchFamily="49" charset="0"/>
              </a:rPr>
              <a:t>() {</a:t>
            </a:r>
          </a:p>
          <a:p>
            <a:pPr marL="514350" lvl="2" indent="0">
              <a:buNone/>
            </a:pPr>
            <a:r>
              <a:rPr lang="nn-NO" sz="2400">
                <a:solidFill>
                  <a:srgbClr val="0000FF"/>
                </a:solidFill>
                <a:latin typeface="Consolas" panose="020B0609020204030204" pitchFamily="49" charset="0"/>
              </a:rPr>
              <a:t>for</a:t>
            </a:r>
            <a:r>
              <a:rPr lang="nn-NO" sz="2400">
                <a:solidFill>
                  <a:srgbClr val="000000"/>
                </a:solidFill>
                <a:latin typeface="Consolas" panose="020B0609020204030204" pitchFamily="49" charset="0"/>
              </a:rPr>
              <a:t> (</a:t>
            </a:r>
            <a:r>
              <a:rPr lang="nn-NO" sz="2400">
                <a:solidFill>
                  <a:srgbClr val="0000FF"/>
                </a:solidFill>
                <a:latin typeface="Consolas" panose="020B0609020204030204" pitchFamily="49" charset="0"/>
              </a:rPr>
              <a:t>int</a:t>
            </a:r>
            <a:r>
              <a:rPr lang="nn-NO" sz="2400">
                <a:solidFill>
                  <a:srgbClr val="000000"/>
                </a:solidFill>
                <a:latin typeface="Consolas" panose="020B0609020204030204" pitchFamily="49" charset="0"/>
              </a:rPr>
              <a:t> i = 0; i&lt;</a:t>
            </a:r>
            <a:r>
              <a:rPr lang="nn-NO" sz="2400">
                <a:solidFill>
                  <a:srgbClr val="6F008A"/>
                </a:solidFill>
                <a:latin typeface="Consolas" panose="020B0609020204030204" pitchFamily="49" charset="0"/>
              </a:rPr>
              <a:t>M</a:t>
            </a:r>
            <a:r>
              <a:rPr lang="nn-NO" sz="2400">
                <a:solidFill>
                  <a:srgbClr val="000000"/>
                </a:solidFill>
                <a:latin typeface="Consolas" panose="020B0609020204030204" pitchFamily="49" charset="0"/>
              </a:rPr>
              <a:t>; i++)</a:t>
            </a:r>
          </a:p>
          <a:p>
            <a:pPr marL="514350" lvl="2" indent="0">
              <a:buNone/>
            </a:pPr>
            <a:r>
              <a:rPr lang="en-US" sz="2400">
                <a:solidFill>
                  <a:srgbClr val="000000"/>
                </a:solidFill>
                <a:latin typeface="Consolas" panose="020B0609020204030204" pitchFamily="49" charset="0"/>
              </a:rPr>
              <a:t>		HASHTABLE[i]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a:t>
            </a:fld>
            <a:endParaRPr lang="en-US" dirty="0"/>
          </a:p>
        </p:txBody>
      </p:sp>
    </p:spTree>
    <p:extLst>
      <p:ext uri="{BB962C8B-B14F-4D97-AF65-F5344CB8AC3E}">
        <p14:creationId xmlns:p14="http://schemas.microsoft.com/office/powerpoint/2010/main" val="376080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noFill/>
        </p:spPr>
        <p:txBody>
          <a:bodyPr/>
          <a:lstStyle/>
          <a:p>
            <a:r>
              <a:rPr lang="vi-VN"/>
              <a:t>Direct Cha</a:t>
            </a:r>
            <a:r>
              <a:rPr lang="en-US"/>
              <a:t>i</a:t>
            </a:r>
            <a:r>
              <a:rPr lang="vi-VN"/>
              <a:t>ning</a:t>
            </a:r>
            <a:r>
              <a:rPr lang="en-US"/>
              <a:t> Method: Cài đặt (tt)</a:t>
            </a:r>
            <a:endParaRPr lang="en-US" i="1"/>
          </a:p>
        </p:txBody>
      </p:sp>
      <p:sp>
        <p:nvSpPr>
          <p:cNvPr id="15363" name="Rectangle 3"/>
          <p:cNvSpPr>
            <a:spLocks noGrp="1" noChangeArrowheads="1"/>
          </p:cNvSpPr>
          <p:nvPr>
            <p:ph idx="1"/>
          </p:nvPr>
        </p:nvSpPr>
        <p:spPr/>
        <p:txBody>
          <a:bodyPr>
            <a:normAutofit lnSpcReduction="10000"/>
          </a:bodyPr>
          <a:lstStyle/>
          <a:p>
            <a:pPr marL="0" indent="0">
              <a:lnSpc>
                <a:spcPct val="90000"/>
              </a:lnSpc>
              <a:buFont typeface="Wingdings" pitchFamily="2" charset="2"/>
              <a:buNone/>
            </a:pPr>
            <a:r>
              <a:rPr lang="en-AU" sz="2400" b="1"/>
              <a:t>Phép toán kiểm tra bucket th</a:t>
            </a:r>
            <a:r>
              <a:rPr lang="en-US" sz="2400" b="1"/>
              <a:t>ứ i</a:t>
            </a:r>
            <a:r>
              <a:rPr lang="en-AU" sz="2400" b="1"/>
              <a:t> rỗng:</a:t>
            </a:r>
            <a:endParaRPr lang="en-AU" sz="2400"/>
          </a:p>
          <a:p>
            <a:pPr marL="34290" indent="0">
              <a:buNone/>
            </a:pPr>
            <a:r>
              <a:rPr lang="en-US" sz="2400">
                <a:solidFill>
                  <a:srgbClr val="0000FF"/>
                </a:solidFill>
                <a:latin typeface="Consolas" panose="020B0609020204030204" pitchFamily="49" charset="0"/>
              </a:rPr>
              <a:t>bool</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isEmpty</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i</a:t>
            </a:r>
            <a:r>
              <a:rPr lang="en-US" sz="2400">
                <a:solidFill>
                  <a:srgbClr val="000000"/>
                </a:solidFill>
                <a:latin typeface="Consolas" panose="020B0609020204030204" pitchFamily="49" charset="0"/>
              </a:rPr>
              <a:t>) {</a:t>
            </a:r>
          </a:p>
          <a:p>
            <a:pPr marL="34290"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(HASHTABLE[</a:t>
            </a:r>
            <a:r>
              <a:rPr lang="en-US" sz="2400">
                <a:solidFill>
                  <a:srgbClr val="808080"/>
                </a:solidFill>
                <a:latin typeface="Consolas" panose="020B0609020204030204" pitchFamily="49" charset="0"/>
              </a:rPr>
              <a:t>i</a:t>
            </a:r>
            <a:r>
              <a:rPr lang="en-US" sz="2400">
                <a:solidFill>
                  <a:srgbClr val="000000"/>
                </a:solidFill>
                <a:latin typeface="Consolas" panose="020B0609020204030204" pitchFamily="49" charset="0"/>
              </a:rPr>
              <a:t>]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 1 : 0);</a:t>
            </a:r>
          </a:p>
          <a:p>
            <a:pPr marL="34290" indent="0">
              <a:buNone/>
            </a:pPr>
            <a:r>
              <a:rPr lang="en-US" sz="2400">
                <a:solidFill>
                  <a:srgbClr val="000000"/>
                </a:solidFill>
                <a:latin typeface="Consolas" panose="020B0609020204030204" pitchFamily="49" charset="0"/>
              </a:rPr>
              <a:t>}</a:t>
            </a:r>
          </a:p>
          <a:p>
            <a:pPr marL="34290" indent="0">
              <a:buNone/>
            </a:pPr>
            <a:endParaRPr lang="en-US" sz="2400">
              <a:solidFill>
                <a:srgbClr val="000000"/>
              </a:solidFill>
              <a:latin typeface="Consolas" panose="020B0609020204030204" pitchFamily="49" charset="0"/>
            </a:endParaRPr>
          </a:p>
          <a:p>
            <a:pPr marL="0" indent="0">
              <a:lnSpc>
                <a:spcPct val="90000"/>
              </a:lnSpc>
              <a:buFont typeface="Wingdings" pitchFamily="2" charset="2"/>
              <a:buNone/>
            </a:pPr>
            <a:r>
              <a:rPr lang="en-AU" sz="2400" b="1"/>
              <a:t>Phép toán toàn bộ bảng băm rỗng:</a:t>
            </a:r>
            <a:endParaRPr lang="en-AU" sz="2400"/>
          </a:p>
          <a:p>
            <a:pPr marL="34290" indent="0">
              <a:buNone/>
            </a:pPr>
            <a:r>
              <a:rPr lang="en-US" sz="2400">
                <a:solidFill>
                  <a:srgbClr val="0000FF"/>
                </a:solidFill>
                <a:latin typeface="Consolas" panose="020B0609020204030204" pitchFamily="49" charset="0"/>
              </a:rPr>
              <a:t>bool</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isEmpty</a:t>
            </a:r>
            <a:r>
              <a:rPr lang="en-US" sz="2400">
                <a:solidFill>
                  <a:srgbClr val="000000"/>
                </a:solidFill>
                <a:latin typeface="Consolas" panose="020B0609020204030204" pitchFamily="49" charset="0"/>
              </a:rPr>
              <a:t>() {</a:t>
            </a:r>
          </a:p>
          <a:p>
            <a:pPr marL="514350" lvl="2" indent="0">
              <a:buNone/>
            </a:pPr>
            <a:r>
              <a:rPr lang="nn-NO" sz="2400">
                <a:solidFill>
                  <a:srgbClr val="0000FF"/>
                </a:solidFill>
                <a:latin typeface="Consolas" panose="020B0609020204030204" pitchFamily="49" charset="0"/>
              </a:rPr>
              <a:t>for</a:t>
            </a:r>
            <a:r>
              <a:rPr lang="nn-NO" sz="2400">
                <a:solidFill>
                  <a:srgbClr val="000000"/>
                </a:solidFill>
                <a:latin typeface="Consolas" panose="020B0609020204030204" pitchFamily="49" charset="0"/>
              </a:rPr>
              <a:t> (</a:t>
            </a:r>
            <a:r>
              <a:rPr lang="nn-NO" sz="2400">
                <a:solidFill>
                  <a:srgbClr val="0000FF"/>
                </a:solidFill>
                <a:latin typeface="Consolas" panose="020B0609020204030204" pitchFamily="49" charset="0"/>
              </a:rPr>
              <a:t>int</a:t>
            </a:r>
            <a:r>
              <a:rPr lang="nn-NO" sz="2400">
                <a:solidFill>
                  <a:srgbClr val="000000"/>
                </a:solidFill>
                <a:latin typeface="Consolas" panose="020B0609020204030204" pitchFamily="49" charset="0"/>
              </a:rPr>
              <a:t> i = 0; i&lt;</a:t>
            </a:r>
            <a:r>
              <a:rPr lang="nn-NO" sz="2400">
                <a:solidFill>
                  <a:srgbClr val="6F008A"/>
                </a:solidFill>
                <a:latin typeface="Consolas" panose="020B0609020204030204" pitchFamily="49" charset="0"/>
              </a:rPr>
              <a:t>M</a:t>
            </a:r>
            <a:r>
              <a:rPr lang="nn-NO" sz="2400">
                <a:solidFill>
                  <a:srgbClr val="000000"/>
                </a:solidFill>
                <a:latin typeface="Consolas" panose="020B0609020204030204" pitchFamily="49" charset="0"/>
              </a:rPr>
              <a:t>; i++)</a:t>
            </a:r>
          </a:p>
          <a:p>
            <a:pPr marL="514350" lvl="2" indent="0">
              <a:buNone/>
            </a:pPr>
            <a:r>
              <a:rPr lang="en-US" sz="2400">
                <a:solidFill>
                  <a:srgbClr val="0000FF"/>
                </a:solidFill>
                <a:latin typeface="Consolas" panose="020B0609020204030204" pitchFamily="49" charset="0"/>
              </a:rPr>
              <a:t>		if</a:t>
            </a:r>
            <a:r>
              <a:rPr lang="en-US" sz="2400">
                <a:solidFill>
                  <a:srgbClr val="000000"/>
                </a:solidFill>
                <a:latin typeface="Consolas" panose="020B0609020204030204" pitchFamily="49" charset="0"/>
              </a:rPr>
              <a:t> (HASHTABLE[i]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 0;</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1;</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11</a:t>
            </a:fld>
            <a:endParaRPr lang="en-US" dirty="0"/>
          </a:p>
        </p:txBody>
      </p:sp>
    </p:spTree>
    <p:extLst>
      <p:ext uri="{BB962C8B-B14F-4D97-AF65-F5344CB8AC3E}">
        <p14:creationId xmlns:p14="http://schemas.microsoft.com/office/powerpoint/2010/main" val="21554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16387" name="Rectangle 3"/>
          <p:cNvSpPr>
            <a:spLocks noGrp="1" noChangeArrowheads="1"/>
          </p:cNvSpPr>
          <p:nvPr>
            <p:ph idx="1"/>
          </p:nvPr>
        </p:nvSpPr>
        <p:spPr/>
        <p:txBody>
          <a:bodyPr>
            <a:noAutofit/>
          </a:bodyPr>
          <a:lstStyle/>
          <a:p>
            <a:pPr marL="0" indent="0" algn="just">
              <a:lnSpc>
                <a:spcPct val="160000"/>
              </a:lnSpc>
              <a:buFont typeface="Wingdings" pitchFamily="2" charset="2"/>
              <a:buNone/>
            </a:pPr>
            <a:r>
              <a:rPr lang="en-AU" sz="2400" b="1"/>
              <a:t>Phép toán Insert: </a:t>
            </a:r>
            <a:r>
              <a:rPr lang="en-AU" sz="2000"/>
              <a:t>Thêm phần tử có khóa k vào bảng băm: Giả sử các phần tử trên các HASHTABLE là có thứ tự để thêm một phần tử khóa k vào bảng băm trước tiên chúng ta xác định HASHTABLE phù hợp, sau đó dùng phép toán InsertList của danh sách liên kết để đặt phần tử vào vi trí phù hợp trên HASHTABLE.</a:t>
            </a:r>
          </a:p>
          <a:p>
            <a:pPr marL="34290" indent="0">
              <a:lnSpc>
                <a:spcPct val="100000"/>
              </a:lnSpc>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Insert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 {</a:t>
            </a:r>
          </a:p>
          <a:p>
            <a:pPr marL="514350" lvl="2" indent="0">
              <a:lnSpc>
                <a:spcPct val="100000"/>
              </a:lnSpc>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a:t>
            </a:r>
            <a:r>
              <a:rPr lang="en-US" sz="2000">
                <a:solidFill>
                  <a:srgbClr val="483D8B"/>
                </a:solidFill>
                <a:latin typeface="Consolas" panose="020B0609020204030204" pitchFamily="49" charset="0"/>
              </a:rPr>
              <a:t>HF</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marL="514350" lvl="2" indent="0">
              <a:lnSpc>
                <a:spcPct val="100000"/>
              </a:lnSpc>
              <a:buNone/>
            </a:pPr>
            <a:endParaRPr lang="en-US" sz="2000">
              <a:solidFill>
                <a:srgbClr val="000000"/>
              </a:solidFill>
              <a:latin typeface="Consolas" panose="020B0609020204030204" pitchFamily="49" charset="0"/>
            </a:endParaRPr>
          </a:p>
          <a:p>
            <a:pPr marL="514350" lvl="2" indent="0">
              <a:lnSpc>
                <a:spcPct val="100000"/>
              </a:lnSpc>
              <a:buNone/>
            </a:pPr>
            <a:r>
              <a:rPr lang="en-US" sz="1800">
                <a:solidFill>
                  <a:srgbClr val="008000"/>
                </a:solidFill>
                <a:latin typeface="Consolas" panose="020B0609020204030204" pitchFamily="49" charset="0"/>
              </a:rPr>
              <a:t>// phép toán thêm khoá k vào danh sách liên kết HASHTABLE[i]</a:t>
            </a:r>
            <a:endParaRPr lang="en-US" sz="1800">
              <a:solidFill>
                <a:srgbClr val="000000"/>
              </a:solidFill>
              <a:latin typeface="Consolas" panose="020B0609020204030204" pitchFamily="49" charset="0"/>
            </a:endParaRPr>
          </a:p>
          <a:p>
            <a:pPr marL="514350" lvl="2" indent="0">
              <a:lnSpc>
                <a:spcPct val="100000"/>
              </a:lnSpc>
              <a:buNone/>
            </a:pPr>
            <a:r>
              <a:rPr lang="en-US" sz="2000">
                <a:solidFill>
                  <a:srgbClr val="FF0000"/>
                </a:solidFill>
                <a:latin typeface="Consolas" panose="020B0609020204030204" pitchFamily="49" charset="0"/>
              </a:rPr>
              <a:t>InsertList</a:t>
            </a:r>
            <a:r>
              <a:rPr lang="en-US" sz="2000">
                <a:solidFill>
                  <a:srgbClr val="000000"/>
                </a:solidFill>
                <a:latin typeface="Consolas" panose="020B0609020204030204" pitchFamily="49" charset="0"/>
              </a:rPr>
              <a:t>(HASHTABLE[i],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marL="34290" indent="0">
              <a:lnSpc>
                <a:spcPct val="100000"/>
              </a:lnSpc>
              <a:buNone/>
            </a:pPr>
            <a:r>
              <a:rPr lang="en-US" sz="2000">
                <a:solidFill>
                  <a:srgbClr val="000000"/>
                </a:solidFill>
                <a:latin typeface="Consolas" panose="020B0609020204030204" pitchFamily="49" charset="0"/>
              </a:rPr>
              <a:t>}</a:t>
            </a:r>
            <a:endParaRPr lang="en-US"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12</a:t>
            </a:fld>
            <a:endParaRPr lang="en-US" dirty="0"/>
          </a:p>
        </p:txBody>
      </p:sp>
    </p:spTree>
    <p:extLst>
      <p:ext uri="{BB962C8B-B14F-4D97-AF65-F5344CB8AC3E}">
        <p14:creationId xmlns:p14="http://schemas.microsoft.com/office/powerpoint/2010/main" val="48857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593923" name="Rectangle 3"/>
          <p:cNvSpPr>
            <a:spLocks noGrp="1" noChangeArrowheads="1"/>
          </p:cNvSpPr>
          <p:nvPr>
            <p:ph idx="1"/>
          </p:nvPr>
        </p:nvSpPr>
        <p:spPr/>
        <p:txBody>
          <a:bodyPr>
            <a:noAutofit/>
          </a:bodyPr>
          <a:lstStyle/>
          <a:p>
            <a:pPr marL="0" indent="0">
              <a:lnSpc>
                <a:spcPct val="120000"/>
              </a:lnSpc>
              <a:buFont typeface="Wingdings" pitchFamily="2" charset="2"/>
              <a:buNone/>
              <a:defRPr/>
            </a:pPr>
            <a:r>
              <a:rPr lang="en-AU" b="1"/>
              <a:t>Phép toán loại bỏ: </a:t>
            </a:r>
            <a:r>
              <a:rPr lang="en-AU"/>
              <a:t>Xóa phần tử có khóa k trong bảng băm. </a:t>
            </a:r>
            <a:r>
              <a:rPr lang="vi-VN"/>
              <a:t>Giả sử các phần tử trên các bucket là có thứ tự, để xóa một phần tử khóa k trong bảng băm cần thực hiện:</a:t>
            </a:r>
            <a:endParaRPr lang="en-US"/>
          </a:p>
          <a:p>
            <a:pPr marL="697230" lvl="1" indent="-457200">
              <a:lnSpc>
                <a:spcPct val="120000"/>
              </a:lnSpc>
              <a:defRPr/>
            </a:pPr>
            <a:r>
              <a:rPr lang="vi-VN" sz="2600"/>
              <a:t>Xác định bucket phù hợp</a:t>
            </a:r>
            <a:endParaRPr lang="en-US" sz="2600"/>
          </a:p>
          <a:p>
            <a:pPr marL="697230" lvl="1" indent="-457200">
              <a:lnSpc>
                <a:spcPct val="120000"/>
              </a:lnSpc>
              <a:defRPr/>
            </a:pPr>
            <a:r>
              <a:rPr lang="vi-VN" sz="2600"/>
              <a:t>Tìm phần tử để xóa trong bucket đã được xác định, nếu tìm thấy phần tử cần xóa thì loại bỏ phần tử theo các phép toán tương tự loại bỏ một phần tử trong danh sách liên kết.</a:t>
            </a:r>
            <a:endParaRPr lang="en-AU" sz="26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13</a:t>
            </a:fld>
            <a:endParaRPr lang="en-US" dirty="0"/>
          </a:p>
        </p:txBody>
      </p:sp>
    </p:spTree>
    <p:extLst>
      <p:ext uri="{BB962C8B-B14F-4D97-AF65-F5344CB8AC3E}">
        <p14:creationId xmlns:p14="http://schemas.microsoft.com/office/powerpoint/2010/main" val="43696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593923" name="Rectangle 3"/>
          <p:cNvSpPr>
            <a:spLocks noGrp="1" noChangeArrowheads="1"/>
          </p:cNvSpPr>
          <p:nvPr>
            <p:ph idx="1"/>
          </p:nvPr>
        </p:nvSpPr>
        <p:spPr/>
        <p:txBody>
          <a:bodyPr>
            <a:noAutofit/>
          </a:bodyPr>
          <a:lstStyle/>
          <a:p>
            <a:pPr marL="0" indent="0">
              <a:lnSpc>
                <a:spcPct val="120000"/>
              </a:lnSpc>
              <a:buFont typeface="Wingdings" pitchFamily="2" charset="2"/>
              <a:buNone/>
              <a:defRPr/>
            </a:pPr>
            <a:r>
              <a:rPr lang="en-AU" sz="1800" b="1"/>
              <a:t>Phép toán loại bỏ</a:t>
            </a:r>
            <a:r>
              <a:rPr lang="en-US" sz="1800" b="1"/>
              <a:t> (tt)</a:t>
            </a:r>
            <a:endParaRPr lang="en-AU" sz="1800"/>
          </a:p>
          <a:p>
            <a:pPr marL="34290" indent="0">
              <a:buNone/>
            </a:pP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a:t>
            </a:r>
            <a:r>
              <a:rPr lang="en-US" sz="1800">
                <a:solidFill>
                  <a:srgbClr val="483D8B"/>
                </a:solidFill>
                <a:latin typeface="Consolas" panose="020B0609020204030204" pitchFamily="49" charset="0"/>
              </a:rPr>
              <a:t>Remove</a:t>
            </a:r>
            <a:r>
              <a:rPr lang="en-US" sz="1800">
                <a:solidFill>
                  <a:srgbClr val="000000"/>
                </a:solidFill>
                <a:latin typeface="Consolas" panose="020B0609020204030204" pitchFamily="49" charset="0"/>
              </a:rPr>
              <a:t>(</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 {</a:t>
            </a:r>
          </a:p>
          <a:p>
            <a:pPr marL="514350" lvl="2" indent="0">
              <a:buNone/>
            </a:pPr>
            <a:r>
              <a:rPr lang="en-US" sz="1800">
                <a:solidFill>
                  <a:srgbClr val="008B8B"/>
                </a:solidFill>
                <a:latin typeface="Consolas" panose="020B0609020204030204" pitchFamily="49" charset="0"/>
              </a:rPr>
              <a:t>NODEPTR</a:t>
            </a:r>
            <a:r>
              <a:rPr lang="en-US" sz="1800">
                <a:solidFill>
                  <a:srgbClr val="000000"/>
                </a:solidFill>
                <a:latin typeface="Consolas" panose="020B0609020204030204" pitchFamily="49" charset="0"/>
              </a:rPr>
              <a:t> Q, p;</a:t>
            </a:r>
          </a:p>
          <a:p>
            <a:pPr marL="514350" lvl="2" indent="0">
              <a:buNone/>
            </a:pPr>
            <a:r>
              <a:rPr lang="en-US" sz="1800">
                <a:solidFill>
                  <a:srgbClr val="0000FF"/>
                </a:solidFill>
                <a:latin typeface="Consolas" panose="020B0609020204030204" pitchFamily="49" charset="0"/>
              </a:rPr>
              <a:t>int </a:t>
            </a:r>
            <a:r>
              <a:rPr lang="en-US" sz="1800">
                <a:solidFill>
                  <a:srgbClr val="000000"/>
                </a:solidFill>
                <a:latin typeface="Consolas" panose="020B0609020204030204" pitchFamily="49" charset="0"/>
              </a:rPr>
              <a:t>i = </a:t>
            </a:r>
            <a:r>
              <a:rPr lang="en-US" sz="1800">
                <a:solidFill>
                  <a:srgbClr val="483D8B"/>
                </a:solidFill>
                <a:latin typeface="Consolas" panose="020B0609020204030204" pitchFamily="49" charset="0"/>
              </a:rPr>
              <a:t>HF</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a:t>
            </a:r>
          </a:p>
          <a:p>
            <a:pPr marL="514350" lvl="2" indent="0">
              <a:buNone/>
            </a:pPr>
            <a:r>
              <a:rPr lang="en-US" sz="1800">
                <a:solidFill>
                  <a:srgbClr val="000000"/>
                </a:solidFill>
                <a:latin typeface="Consolas" panose="020B0609020204030204" pitchFamily="49" charset="0"/>
              </a:rPr>
              <a:t>p = HASHTABLE[i];</a:t>
            </a:r>
          </a:p>
          <a:p>
            <a:pPr marL="514350" lvl="2" indent="0">
              <a:buNone/>
            </a:pPr>
            <a:r>
              <a:rPr lang="en-US" sz="1800">
                <a:solidFill>
                  <a:srgbClr val="000000"/>
                </a:solidFill>
                <a:latin typeface="Consolas" panose="020B0609020204030204" pitchFamily="49" charset="0"/>
              </a:rPr>
              <a:t>Q = p;</a:t>
            </a:r>
          </a:p>
          <a:p>
            <a:pPr marL="514350" lvl="2" indent="0">
              <a:buNone/>
            </a:pPr>
            <a:r>
              <a:rPr lang="en-US" sz="1800">
                <a:solidFill>
                  <a:srgbClr val="0000FF"/>
                </a:solidFill>
                <a:latin typeface="Consolas" panose="020B0609020204030204" pitchFamily="49" charset="0"/>
              </a:rPr>
              <a:t>while</a:t>
            </a:r>
            <a:r>
              <a:rPr lang="en-US" sz="1800">
                <a:solidFill>
                  <a:srgbClr val="000000"/>
                </a:solidFill>
                <a:latin typeface="Consolas" panose="020B0609020204030204" pitchFamily="49" charset="0"/>
              </a:rPr>
              <a:t> (p != </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&amp;&amp;  p-&gt;</a:t>
            </a:r>
            <a:r>
              <a:rPr lang="en-US" sz="1800">
                <a:solidFill>
                  <a:srgbClr val="8B0000"/>
                </a:solidFill>
                <a:latin typeface="Consolas" panose="020B0609020204030204" pitchFamily="49" charset="0"/>
              </a:rPr>
              <a:t>key</a:t>
            </a:r>
            <a:r>
              <a:rPr lang="en-US" sz="1800">
                <a:solidFill>
                  <a:srgbClr val="000000"/>
                </a:solidFill>
                <a:latin typeface="Consolas" panose="020B0609020204030204" pitchFamily="49" charset="0"/>
              </a:rPr>
              <a:t> !=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 {</a:t>
            </a:r>
          </a:p>
          <a:p>
            <a:pPr marL="994410" lvl="4" indent="0">
              <a:buNone/>
            </a:pPr>
            <a:r>
              <a:rPr lang="en-US" sz="1800">
                <a:solidFill>
                  <a:srgbClr val="000000"/>
                </a:solidFill>
                <a:latin typeface="Consolas" panose="020B0609020204030204" pitchFamily="49" charset="0"/>
              </a:rPr>
              <a:t>Q = p;</a:t>
            </a:r>
          </a:p>
          <a:p>
            <a:pPr marL="994410" lvl="4" indent="0">
              <a:buNone/>
            </a:pPr>
            <a:r>
              <a:rPr lang="en-US" sz="1800">
                <a:solidFill>
                  <a:srgbClr val="000000"/>
                </a:solidFill>
                <a:latin typeface="Consolas" panose="020B0609020204030204" pitchFamily="49" charset="0"/>
              </a:rPr>
              <a:t>p = p-&gt;</a:t>
            </a:r>
            <a:r>
              <a:rPr lang="en-US" sz="1800">
                <a:solidFill>
                  <a:srgbClr val="8B0000"/>
                </a:solidFill>
                <a:latin typeface="Consolas" panose="020B0609020204030204" pitchFamily="49" charset="0"/>
              </a:rPr>
              <a:t>pNext</a:t>
            </a:r>
            <a:r>
              <a:rPr lang="en-US" sz="1800">
                <a:solidFill>
                  <a:srgbClr val="000000"/>
                </a:solidFill>
                <a:latin typeface="Consolas" panose="020B0609020204030204" pitchFamily="49" charset="0"/>
              </a:rPr>
              <a:t>;</a:t>
            </a:r>
          </a:p>
          <a:p>
            <a:pPr marL="514350" lvl="2" indent="0">
              <a:buNone/>
            </a:pPr>
            <a:r>
              <a:rPr lang="en-US" sz="1800">
                <a:solidFill>
                  <a:srgbClr val="000000"/>
                </a:solidFill>
                <a:latin typeface="Consolas" panose="020B0609020204030204" pitchFamily="49" charset="0"/>
              </a:rPr>
              <a:t>}</a:t>
            </a:r>
          </a:p>
          <a:p>
            <a:pPr marL="514350" lvl="2" indent="0">
              <a:buNone/>
            </a:pP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(p == </a:t>
            </a:r>
            <a:r>
              <a:rPr lang="en-US" sz="1800">
                <a:solidFill>
                  <a:srgbClr val="6F008A"/>
                </a:solidFill>
                <a:latin typeface="Consolas" panose="020B0609020204030204" pitchFamily="49" charset="0"/>
              </a:rPr>
              <a:t>NULL</a:t>
            </a:r>
            <a:r>
              <a:rPr lang="en-US" sz="1800">
                <a:solidFill>
                  <a:srgbClr val="000000"/>
                </a:solidFill>
                <a:latin typeface="Consolas" panose="020B0609020204030204" pitchFamily="49" charset="0"/>
              </a:rPr>
              <a:t>) cout </a:t>
            </a:r>
            <a:r>
              <a:rPr lang="en-US" sz="1800">
                <a:solidFill>
                  <a:srgbClr val="008B8B"/>
                </a:solidFill>
                <a:latin typeface="Consolas" panose="020B0609020204030204" pitchFamily="49" charset="0"/>
              </a:rPr>
              <a:t>&lt;&lt;</a:t>
            </a:r>
            <a:r>
              <a:rPr lang="en-US" sz="1800">
                <a:solidFill>
                  <a:srgbClr val="A31515"/>
                </a:solidFill>
                <a:latin typeface="Consolas" panose="020B0609020204030204" pitchFamily="49" charset="0"/>
              </a:rPr>
              <a:t>"\n Không có nút có khóa "</a:t>
            </a:r>
            <a:r>
              <a:rPr lang="en-US" sz="1800">
                <a:solidFill>
                  <a:srgbClr val="000000"/>
                </a:solidFill>
                <a:latin typeface="Consolas" panose="020B0609020204030204" pitchFamily="49" charset="0"/>
              </a:rPr>
              <a:t> </a:t>
            </a:r>
            <a:r>
              <a:rPr lang="en-US" sz="1800">
                <a:solidFill>
                  <a:srgbClr val="008B8B"/>
                </a:solidFill>
                <a:latin typeface="Consolas" panose="020B0609020204030204" pitchFamily="49" charset="0"/>
              </a:rPr>
              <a:t>&lt;&lt;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a:t>
            </a:r>
          </a:p>
          <a:p>
            <a:pPr marL="514350" lvl="2" indent="0">
              <a:buNone/>
            </a:pPr>
            <a:r>
              <a:rPr lang="en-US" sz="1800">
                <a:solidFill>
                  <a:srgbClr val="0000FF"/>
                </a:solidFill>
                <a:latin typeface="Consolas" panose="020B0609020204030204" pitchFamily="49" charset="0"/>
              </a:rPr>
              <a:t>else</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(p == HASHTABLE[i]) </a:t>
            </a:r>
          </a:p>
          <a:p>
            <a:pPr marL="514350" lvl="2" indent="0">
              <a:buNone/>
            </a:pP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pop</a:t>
            </a:r>
            <a:r>
              <a:rPr lang="en-US" sz="1800">
                <a:solidFill>
                  <a:srgbClr val="000000"/>
                </a:solidFill>
                <a:latin typeface="Consolas" panose="020B0609020204030204" pitchFamily="49" charset="0"/>
              </a:rPr>
              <a:t>(i);</a:t>
            </a:r>
          </a:p>
          <a:p>
            <a:pPr marL="514350" lvl="2" indent="0">
              <a:buNone/>
            </a:pPr>
            <a:r>
              <a:rPr lang="en-US" sz="1800">
                <a:solidFill>
                  <a:srgbClr val="0000FF"/>
                </a:solidFill>
                <a:latin typeface="Consolas" panose="020B0609020204030204" pitchFamily="49" charset="0"/>
              </a:rPr>
              <a:t>else </a:t>
            </a:r>
          </a:p>
          <a:p>
            <a:pPr marL="514350" lvl="2" indent="0">
              <a:buNone/>
            </a:pPr>
            <a:r>
              <a:rPr lang="en-US" sz="1800">
                <a:solidFill>
                  <a:srgbClr val="0000FF"/>
                </a:solidFill>
                <a:latin typeface="Consolas" panose="020B0609020204030204" pitchFamily="49" charset="0"/>
              </a:rPr>
              <a:t>		</a:t>
            </a:r>
            <a:r>
              <a:rPr lang="en-US" sz="1800">
                <a:solidFill>
                  <a:srgbClr val="FF0000"/>
                </a:solidFill>
                <a:latin typeface="Consolas" panose="020B0609020204030204" pitchFamily="49" charset="0"/>
              </a:rPr>
              <a:t>delAfterQ</a:t>
            </a:r>
            <a:r>
              <a:rPr lang="en-US" sz="1800">
                <a:solidFill>
                  <a:srgbClr val="000000"/>
                </a:solidFill>
                <a:latin typeface="Consolas" panose="020B0609020204030204" pitchFamily="49" charset="0"/>
              </a:rPr>
              <a:t>(i, q, Q);</a:t>
            </a:r>
          </a:p>
          <a:p>
            <a:pPr marL="34290" indent="0">
              <a:buNone/>
            </a:pPr>
            <a:r>
              <a:rPr lang="en-US" sz="1800">
                <a:solidFill>
                  <a:srgbClr val="000000"/>
                </a:solidFill>
                <a:latin typeface="Consolas" panose="020B0609020204030204" pitchFamily="49" charset="0"/>
              </a:rPr>
              <a:t>}</a:t>
            </a:r>
            <a:endParaRPr lang="en-US" sz="1800">
              <a:solidFill>
                <a:schemeClr val="bg1"/>
              </a:solidFill>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14</a:t>
            </a:fld>
            <a:endParaRPr lang="en-US" dirty="0"/>
          </a:p>
        </p:txBody>
      </p:sp>
    </p:spTree>
    <p:extLst>
      <p:ext uri="{BB962C8B-B14F-4D97-AF65-F5344CB8AC3E}">
        <p14:creationId xmlns:p14="http://schemas.microsoft.com/office/powerpoint/2010/main" val="247790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18435" name="Rectangle 3"/>
          <p:cNvSpPr>
            <a:spLocks noGrp="1" noChangeArrowheads="1"/>
          </p:cNvSpPr>
          <p:nvPr>
            <p:ph idx="1"/>
          </p:nvPr>
        </p:nvSpPr>
        <p:spPr/>
        <p:txBody>
          <a:bodyPr>
            <a:noAutofit/>
          </a:bodyPr>
          <a:lstStyle/>
          <a:p>
            <a:r>
              <a:rPr lang="en-AU" sz="2000" b="1"/>
              <a:t>Phép toán tìm kiếm:</a:t>
            </a:r>
          </a:p>
          <a:p>
            <a:pPr marL="34290" indent="0">
              <a:buNone/>
            </a:pPr>
            <a:r>
              <a:rPr lang="en-US" sz="2000">
                <a:solidFill>
                  <a:srgbClr val="008B8B"/>
                </a:solidFill>
                <a:latin typeface="Consolas" panose="020B0609020204030204" pitchFamily="49" charset="0"/>
              </a:rPr>
              <a:t>NODEPTR</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Search</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marL="514350" lvl="2"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a:t>
            </a:r>
            <a:r>
              <a:rPr lang="en-US" sz="2000">
                <a:solidFill>
                  <a:srgbClr val="483D8B"/>
                </a:solidFill>
                <a:latin typeface="Consolas" panose="020B0609020204030204" pitchFamily="49" charset="0"/>
              </a:rPr>
              <a:t>HF</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marL="514350" lvl="2" indent="0">
              <a:buNone/>
            </a:pPr>
            <a:r>
              <a:rPr lang="en-US" sz="2000">
                <a:solidFill>
                  <a:srgbClr val="008B8B"/>
                </a:solidFill>
                <a:latin typeface="Consolas" panose="020B0609020204030204" pitchFamily="49" charset="0"/>
              </a:rPr>
              <a:t>NODEPTR</a:t>
            </a:r>
            <a:r>
              <a:rPr lang="en-US" sz="2000">
                <a:solidFill>
                  <a:srgbClr val="000000"/>
                </a:solidFill>
                <a:latin typeface="Consolas" panose="020B0609020204030204" pitchFamily="49" charset="0"/>
              </a:rPr>
              <a:t> p = HASHTABLE[i];</a:t>
            </a:r>
          </a:p>
          <a:p>
            <a:pPr marL="514350" lvl="2" indent="0">
              <a:buNone/>
            </a:pPr>
            <a:endParaRPr lang="en-US" sz="2000">
              <a:solidFill>
                <a:srgbClr val="000000"/>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(p != </a:t>
            </a:r>
            <a:r>
              <a:rPr lang="en-US" sz="2000">
                <a:solidFill>
                  <a:srgbClr val="6F008A"/>
                </a:solidFill>
                <a:latin typeface="Consolas" panose="020B0609020204030204" pitchFamily="49" charset="0"/>
              </a:rPr>
              <a:t>NULL  </a:t>
            </a:r>
            <a:r>
              <a:rPr lang="en-US" sz="2000">
                <a:latin typeface="Consolas" panose="020B0609020204030204" pitchFamily="49" charset="0"/>
              </a:rPr>
              <a:t>&amp;&amp;</a:t>
            </a:r>
            <a:r>
              <a:rPr lang="en-US" sz="2000">
                <a:solidFill>
                  <a:srgbClr val="6F008A"/>
                </a:solidFill>
                <a:latin typeface="Consolas" panose="020B0609020204030204" pitchFamily="49" charset="0"/>
              </a:rPr>
              <a:t>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 != p-&gt;</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a:t>
            </a:r>
          </a:p>
          <a:p>
            <a:pPr marL="514350" lvl="2" indent="0">
              <a:buNone/>
            </a:pPr>
            <a:r>
              <a:rPr lang="en-US" sz="2000">
                <a:solidFill>
                  <a:srgbClr val="000000"/>
                </a:solidFill>
                <a:latin typeface="Consolas" panose="020B0609020204030204" pitchFamily="49" charset="0"/>
              </a:rPr>
              <a:t>		p = p-&gt;</a:t>
            </a:r>
            <a:r>
              <a:rPr lang="en-US" sz="2000">
                <a:solidFill>
                  <a:srgbClr val="8B0000"/>
                </a:solidFill>
                <a:latin typeface="Consolas" panose="020B0609020204030204" pitchFamily="49" charset="0"/>
              </a:rPr>
              <a:t>pNext</a:t>
            </a:r>
            <a:r>
              <a:rPr lang="en-US" sz="2000">
                <a:solidFill>
                  <a:srgbClr val="000000"/>
                </a:solidFill>
                <a:latin typeface="Consolas" panose="020B0609020204030204" pitchFamily="49" charset="0"/>
              </a:rPr>
              <a:t>;</a:t>
            </a:r>
          </a:p>
          <a:p>
            <a:pPr marL="514350" lvl="2" indent="0">
              <a:buNone/>
            </a:pPr>
            <a:endParaRPr lang="en-US" sz="2000">
              <a:solidFill>
                <a:srgbClr val="000000"/>
              </a:solidFill>
              <a:latin typeface="Consolas" panose="020B0609020204030204" pitchFamily="49" charset="0"/>
            </a:endParaRPr>
          </a:p>
          <a:p>
            <a:pPr marL="514350" lvl="2" indent="0">
              <a:buNone/>
            </a:pP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p;</a:t>
            </a:r>
          </a:p>
          <a:p>
            <a:pPr marL="34290" indent="0">
              <a:buNone/>
            </a:pPr>
            <a:r>
              <a:rPr lang="en-US" sz="2000">
                <a:solidFill>
                  <a:srgbClr val="000000"/>
                </a:solidFill>
                <a:latin typeface="Consolas" panose="020B0609020204030204" pitchFamily="49" charset="0"/>
              </a:rPr>
              <a:t>}</a:t>
            </a:r>
            <a:endParaRPr lang="en-AU"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15</a:t>
            </a:fld>
            <a:endParaRPr lang="en-US" dirty="0"/>
          </a:p>
        </p:txBody>
      </p:sp>
    </p:spTree>
    <p:extLst>
      <p:ext uri="{BB962C8B-B14F-4D97-AF65-F5344CB8AC3E}">
        <p14:creationId xmlns:p14="http://schemas.microsoft.com/office/powerpoint/2010/main" val="159132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19459"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duyệt HASHTABLE[i]:</a:t>
            </a:r>
            <a:endParaRPr lang="en-AU" sz="2400"/>
          </a:p>
          <a:p>
            <a:pPr marL="0" indent="0">
              <a:lnSpc>
                <a:spcPct val="90000"/>
              </a:lnSpc>
              <a:buFont typeface="Wingdings" pitchFamily="2" charset="2"/>
              <a:buNone/>
            </a:pPr>
            <a:r>
              <a:rPr lang="en-AU" sz="2400"/>
              <a:t>Duyệt các phần tử trong HASHTABLE th</a:t>
            </a:r>
            <a:r>
              <a:rPr lang="en-US" sz="2400"/>
              <a:t>ứ i</a:t>
            </a:r>
            <a:r>
              <a:rPr lang="en-AU" sz="2400"/>
              <a:t>:</a:t>
            </a:r>
          </a:p>
          <a:p>
            <a:endParaRPr lang="en-US" sz="2400">
              <a:solidFill>
                <a:srgbClr val="000000"/>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traverseHASHTABLE</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i) {</a:t>
            </a:r>
          </a:p>
          <a:p>
            <a:pPr marL="514350" lvl="2" indent="0">
              <a:buNone/>
            </a:pPr>
            <a:r>
              <a:rPr lang="en-US" sz="2400">
                <a:solidFill>
                  <a:srgbClr val="008B8B"/>
                </a:solidFill>
                <a:latin typeface="Consolas" panose="020B0609020204030204" pitchFamily="49" charset="0"/>
              </a:rPr>
              <a:t>NODEPTR</a:t>
            </a:r>
            <a:r>
              <a:rPr lang="en-US" sz="2400">
                <a:solidFill>
                  <a:srgbClr val="000000"/>
                </a:solidFill>
                <a:latin typeface="Consolas" panose="020B0609020204030204" pitchFamily="49" charset="0"/>
              </a:rPr>
              <a:t> p = HASHTABLE[i];</a:t>
            </a:r>
          </a:p>
          <a:p>
            <a:pPr marL="514350" lvl="2"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(p != </a:t>
            </a:r>
            <a:r>
              <a:rPr lang="en-US" sz="2400">
                <a:solidFill>
                  <a:srgbClr val="6F008A"/>
                </a:solidFill>
                <a:latin typeface="Consolas" panose="020B0609020204030204" pitchFamily="49" charset="0"/>
              </a:rPr>
              <a:t>NULL</a:t>
            </a:r>
            <a:r>
              <a:rPr lang="en-US" sz="2400">
                <a:solidFill>
                  <a:srgbClr val="000000"/>
                </a:solidFill>
                <a:latin typeface="Consolas" panose="020B0609020204030204" pitchFamily="49" charset="0"/>
              </a:rPr>
              <a:t>) {</a:t>
            </a:r>
          </a:p>
          <a:p>
            <a:pPr marL="994410" lvl="4" indent="0">
              <a:buNone/>
            </a:pPr>
            <a:r>
              <a:rPr lang="en-US" sz="2400">
                <a:solidFill>
                  <a:srgbClr val="000000"/>
                </a:solidFill>
                <a:latin typeface="Consolas" panose="020B0609020204030204" pitchFamily="49" charset="0"/>
              </a:rPr>
              <a:t>cout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p-&gt;</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"\t"</a:t>
            </a:r>
            <a:r>
              <a:rPr lang="en-US" sz="2400">
                <a:solidFill>
                  <a:srgbClr val="000000"/>
                </a:solidFill>
                <a:latin typeface="Consolas" panose="020B0609020204030204" pitchFamily="49" charset="0"/>
              </a:rPr>
              <a:t>;</a:t>
            </a:r>
          </a:p>
          <a:p>
            <a:pPr marL="994410" lvl="4" indent="0">
              <a:buNone/>
            </a:pPr>
            <a:r>
              <a:rPr lang="en-US" sz="2400">
                <a:solidFill>
                  <a:srgbClr val="000000"/>
                </a:solidFill>
                <a:latin typeface="Consolas" panose="020B0609020204030204" pitchFamily="49" charset="0"/>
              </a:rPr>
              <a:t>p = p-&gt;</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AU"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16</a:t>
            </a:fld>
            <a:endParaRPr lang="en-US" dirty="0"/>
          </a:p>
        </p:txBody>
      </p:sp>
    </p:spTree>
    <p:extLst>
      <p:ext uri="{BB962C8B-B14F-4D97-AF65-F5344CB8AC3E}">
        <p14:creationId xmlns:p14="http://schemas.microsoft.com/office/powerpoint/2010/main" val="22191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t>Direct Cha</a:t>
            </a:r>
            <a:r>
              <a:rPr lang="en-US"/>
              <a:t>i</a:t>
            </a:r>
            <a:r>
              <a:rPr lang="vi-VN"/>
              <a:t>ning</a:t>
            </a:r>
            <a:r>
              <a:rPr lang="en-US"/>
              <a:t> Method: Cài đặt (tt)</a:t>
            </a:r>
            <a:endParaRPr lang="en-US" i="1" dirty="0"/>
          </a:p>
        </p:txBody>
      </p:sp>
      <p:sp>
        <p:nvSpPr>
          <p:cNvPr id="20483"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duyệt toàn bộ bảng băm:</a:t>
            </a:r>
            <a:endParaRPr lang="en-AU" sz="2400"/>
          </a:p>
          <a:p>
            <a:pPr marL="0" indent="0">
              <a:lnSpc>
                <a:spcPct val="90000"/>
              </a:lnSpc>
              <a:buFont typeface="Wingdings" pitchFamily="2" charset="2"/>
              <a:buNone/>
            </a:pPr>
            <a:r>
              <a:rPr lang="en-AU" sz="2400"/>
              <a:t>Duyệt toàn bộ bảng băm.</a:t>
            </a:r>
          </a:p>
          <a:p>
            <a:pPr marL="34290" indent="0">
              <a:buNone/>
            </a:pPr>
            <a:endParaRPr lang="en-US" sz="2400">
              <a:solidFill>
                <a:srgbClr val="0000FF"/>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traverse</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for</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i = 0; i&lt;</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 i++) {</a:t>
            </a:r>
          </a:p>
          <a:p>
            <a:pPr marL="994410" lvl="4" indent="0">
              <a:buNone/>
            </a:pPr>
            <a:r>
              <a:rPr lang="en-US" sz="2400">
                <a:solidFill>
                  <a:srgbClr val="000000"/>
                </a:solidFill>
                <a:latin typeface="Consolas" panose="020B0609020204030204" pitchFamily="49" charset="0"/>
              </a:rPr>
              <a:t>cout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endl</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"Butket "</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i </a:t>
            </a:r>
            <a:r>
              <a:rPr lang="en-US" sz="2400">
                <a:solidFill>
                  <a:srgbClr val="008B8B"/>
                </a:solidFill>
                <a:latin typeface="Consolas" panose="020B0609020204030204" pitchFamily="49" charset="0"/>
              </a:rPr>
              <a:t>&lt;&lt;</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 "</a:t>
            </a:r>
            <a:r>
              <a:rPr lang="en-US" sz="2400">
                <a:solidFill>
                  <a:srgbClr val="000000"/>
                </a:solidFill>
                <a:latin typeface="Consolas" panose="020B0609020204030204" pitchFamily="49" charset="0"/>
              </a:rPr>
              <a:t>;</a:t>
            </a:r>
          </a:p>
          <a:p>
            <a:pPr marL="994410" lvl="4" indent="0">
              <a:buNone/>
            </a:pPr>
            <a:r>
              <a:rPr lang="en-US" sz="2400">
                <a:solidFill>
                  <a:srgbClr val="483D8B"/>
                </a:solidFill>
                <a:latin typeface="Consolas" panose="020B0609020204030204" pitchFamily="49" charset="0"/>
              </a:rPr>
              <a:t>traverseHASHTABLE</a:t>
            </a:r>
            <a:r>
              <a:rPr lang="en-US" sz="2400">
                <a:solidFill>
                  <a:srgbClr val="000000"/>
                </a:solidFill>
                <a:latin typeface="Consolas" panose="020B0609020204030204" pitchFamily="49" charset="0"/>
              </a:rPr>
              <a:t>(i);</a:t>
            </a:r>
          </a:p>
          <a:p>
            <a:pPr marL="514350" lvl="2" indent="0">
              <a:buNone/>
            </a:pP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17</a:t>
            </a:fld>
            <a:endParaRPr lang="en-US" dirty="0"/>
          </a:p>
        </p:txBody>
      </p:sp>
    </p:spTree>
    <p:extLst>
      <p:ext uri="{BB962C8B-B14F-4D97-AF65-F5344CB8AC3E}">
        <p14:creationId xmlns:p14="http://schemas.microsoft.com/office/powerpoint/2010/main" val="319235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47654"/>
            <a:ext cx="8749146" cy="727364"/>
          </a:xfrm>
        </p:spPr>
        <p:txBody>
          <a:bodyPr/>
          <a:lstStyle/>
          <a:p>
            <a:r>
              <a:rPr lang="en-US"/>
              <a:t>Coalesced </a:t>
            </a:r>
            <a:r>
              <a:rPr lang="vi-VN"/>
              <a:t>Cha</a:t>
            </a:r>
            <a:r>
              <a:rPr lang="en-US"/>
              <a:t>i</a:t>
            </a:r>
            <a:r>
              <a:rPr lang="vi-VN"/>
              <a:t>ning</a:t>
            </a:r>
            <a:r>
              <a:rPr lang="en-US"/>
              <a:t> Method - PP nối kết hợp nhất</a:t>
            </a:r>
            <a:endParaRPr lang="en-US"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18</a:t>
            </a:fld>
            <a:endParaRPr lang="en-US" dirty="0"/>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3352800" y="2209800"/>
            <a:ext cx="2286000" cy="2479171"/>
          </a:xfrm>
          <a:prstGeom prst="rect">
            <a:avLst/>
          </a:prstGeom>
        </p:spPr>
      </p:pic>
    </p:spTree>
    <p:extLst>
      <p:ext uri="{BB962C8B-B14F-4D97-AF65-F5344CB8AC3E}">
        <p14:creationId xmlns:p14="http://schemas.microsoft.com/office/powerpoint/2010/main" val="65488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Coalesced </a:t>
            </a:r>
            <a:r>
              <a:rPr lang="vi-VN"/>
              <a:t>Cha</a:t>
            </a:r>
            <a:r>
              <a:rPr lang="en-US"/>
              <a:t>i</a:t>
            </a:r>
            <a:r>
              <a:rPr lang="vi-VN"/>
              <a:t>ning</a:t>
            </a:r>
            <a:endParaRPr lang="en-US" dirty="0"/>
          </a:p>
        </p:txBody>
      </p:sp>
      <p:sp>
        <p:nvSpPr>
          <p:cNvPr id="5" name="Content Placeholder 4"/>
          <p:cNvSpPr>
            <a:spLocks noGrp="1"/>
          </p:cNvSpPr>
          <p:nvPr>
            <p:ph idx="1"/>
          </p:nvPr>
        </p:nvSpPr>
        <p:spPr/>
        <p:txBody>
          <a:bodyPr>
            <a:normAutofit/>
          </a:bodyPr>
          <a:lstStyle/>
          <a:p>
            <a:pPr marL="406400" indent="-342900" algn="just">
              <a:lnSpc>
                <a:spcPct val="150000"/>
              </a:lnSpc>
              <a:buFont typeface="Wingdings" panose="05000000000000000000" pitchFamily="2" charset="2"/>
              <a:buChar char="Ø"/>
            </a:pPr>
            <a:r>
              <a:rPr lang="en-AU" sz="2400"/>
              <a:t>Bảng băm trong trường hợp này đựợc cài đặt bằng danh sách liên kết dùng mảng, có M nút. Các nút bị xung đột địa chỉ được nối kết nhau qua một danh sách liên kết. </a:t>
            </a:r>
          </a:p>
          <a:p>
            <a:pPr marL="406400" indent="-342900" algn="just">
              <a:lnSpc>
                <a:spcPct val="150000"/>
              </a:lnSpc>
              <a:buFont typeface="Wingdings" panose="05000000000000000000" pitchFamily="2" charset="2"/>
              <a:buChar char="Ø"/>
            </a:pPr>
            <a:r>
              <a:rPr lang="en-AU" sz="2400"/>
              <a:t>Mỗi nút của bảng băm là một mẫu tin có 2 trường:</a:t>
            </a:r>
          </a:p>
          <a:p>
            <a:pPr marL="646430" lvl="4" indent="-342900" algn="just">
              <a:lnSpc>
                <a:spcPct val="150000"/>
              </a:lnSpc>
              <a:buFont typeface="Wingdings" panose="05000000000000000000" pitchFamily="2" charset="2"/>
              <a:buChar char="Ø"/>
            </a:pPr>
            <a:r>
              <a:rPr lang="en-AU" sz="2200"/>
              <a:t>Trường key: chứa các khóa node</a:t>
            </a:r>
          </a:p>
          <a:p>
            <a:pPr marL="646430" lvl="4" indent="-342900" algn="just">
              <a:lnSpc>
                <a:spcPct val="150000"/>
              </a:lnSpc>
              <a:buFont typeface="Wingdings" panose="05000000000000000000" pitchFamily="2" charset="2"/>
              <a:buChar char="Ø"/>
            </a:pPr>
            <a:r>
              <a:rPr lang="en-AU" sz="2200"/>
              <a:t>Trường next: con trỏ chỉ node kế tiếp nếu có xung đột.</a:t>
            </a:r>
          </a:p>
          <a:p>
            <a:pPr marL="406400" indent="-342900" algn="just">
              <a:lnSpc>
                <a:spcPct val="150000"/>
              </a:lnSpc>
              <a:buFont typeface="Wingdings" panose="05000000000000000000" pitchFamily="2" charset="2"/>
              <a:buChar char="Ø"/>
            </a:pPr>
            <a:r>
              <a:rPr lang="en-AU" sz="2400"/>
              <a:t>Khi khởi động bảng băm thì tất cả trường key được gán nullkey, tất cả trường next được gán -1.</a:t>
            </a:r>
            <a:endParaRPr lang="en-US" sz="2400"/>
          </a:p>
          <a:p>
            <a:pPr>
              <a:lnSpc>
                <a:spcPct val="150000"/>
              </a:lnSpc>
            </a:pPr>
            <a:endParaRPr lang="en-US"/>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19</a:t>
            </a:fld>
            <a:endParaRPr lang="en-US" dirty="0"/>
          </a:p>
        </p:txBody>
      </p:sp>
    </p:spTree>
    <p:extLst>
      <p:ext uri="{BB962C8B-B14F-4D97-AF65-F5344CB8AC3E}">
        <p14:creationId xmlns:p14="http://schemas.microsoft.com/office/powerpoint/2010/main" val="234470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endParaRPr lang="en-US" dirty="0"/>
          </a:p>
        </p:txBody>
      </p:sp>
      <p:sp>
        <p:nvSpPr>
          <p:cNvPr id="4" name="Content Placeholder 3"/>
          <p:cNvSpPr>
            <a:spLocks noGrp="1"/>
          </p:cNvSpPr>
          <p:nvPr>
            <p:ph idx="1"/>
          </p:nvPr>
        </p:nvSpPr>
        <p:spPr/>
        <p:txBody>
          <a:bodyPr>
            <a:normAutofit lnSpcReduction="10000"/>
          </a:bodyPr>
          <a:lstStyle/>
          <a:p>
            <a:pPr algn="just">
              <a:lnSpc>
                <a:spcPct val="150000"/>
              </a:lnSpc>
            </a:pPr>
            <a:r>
              <a:rPr lang="en-US" sz="2200"/>
              <a:t>Giới thiệu về bảng băm</a:t>
            </a:r>
          </a:p>
          <a:p>
            <a:pPr algn="just">
              <a:lnSpc>
                <a:spcPct val="150000"/>
              </a:lnSpc>
            </a:pPr>
            <a:r>
              <a:rPr lang="en-US" sz="2200"/>
              <a:t>Hàm băm</a:t>
            </a:r>
          </a:p>
          <a:p>
            <a:pPr algn="just">
              <a:lnSpc>
                <a:spcPct val="150000"/>
              </a:lnSpc>
            </a:pPr>
            <a:r>
              <a:rPr lang="en-US" sz="2200"/>
              <a:t>Sự đụng độ</a:t>
            </a:r>
          </a:p>
          <a:p>
            <a:pPr algn="just">
              <a:lnSpc>
                <a:spcPct val="150000"/>
              </a:lnSpc>
            </a:pPr>
            <a:r>
              <a:rPr lang="en-US" sz="2200" b="1"/>
              <a:t>Các ph</a:t>
            </a:r>
            <a:r>
              <a:rPr lang="vi-VN" sz="2200" b="1"/>
              <a:t>ư</a:t>
            </a:r>
            <a:r>
              <a:rPr lang="en-US" sz="2200" b="1"/>
              <a:t>ơng pháp giải quyết đụng độ</a:t>
            </a:r>
          </a:p>
          <a:p>
            <a:pPr lvl="1" algn="just">
              <a:lnSpc>
                <a:spcPct val="150000"/>
              </a:lnSpc>
            </a:pPr>
            <a:r>
              <a:rPr lang="vi-VN" b="1"/>
              <a:t>Nối kết trực tiếp - Direct Cha</a:t>
            </a:r>
            <a:r>
              <a:rPr lang="en-US" b="1"/>
              <a:t>i</a:t>
            </a:r>
            <a:r>
              <a:rPr lang="vi-VN" b="1"/>
              <a:t>ning</a:t>
            </a:r>
            <a:r>
              <a:rPr lang="en-US" b="1"/>
              <a:t>	</a:t>
            </a:r>
          </a:p>
          <a:p>
            <a:pPr lvl="1" algn="just">
              <a:lnSpc>
                <a:spcPct val="150000"/>
              </a:lnSpc>
            </a:pPr>
            <a:r>
              <a:rPr lang="vi-VN" b="1"/>
              <a:t>Nối kết hợp nhất </a:t>
            </a:r>
            <a:r>
              <a:rPr lang="en-US" b="1"/>
              <a:t>-</a:t>
            </a:r>
            <a:r>
              <a:rPr lang="vi-VN" b="1"/>
              <a:t> </a:t>
            </a:r>
            <a:r>
              <a:rPr lang="en-US" b="1"/>
              <a:t>Coalesced </a:t>
            </a:r>
            <a:r>
              <a:rPr lang="vi-VN" b="1"/>
              <a:t>Cha</a:t>
            </a:r>
            <a:r>
              <a:rPr lang="en-US" b="1"/>
              <a:t>i</a:t>
            </a:r>
            <a:r>
              <a:rPr lang="vi-VN" b="1"/>
              <a:t>ning</a:t>
            </a:r>
            <a:endParaRPr lang="en-US" b="1"/>
          </a:p>
          <a:p>
            <a:pPr lvl="1" algn="just">
              <a:lnSpc>
                <a:spcPct val="150000"/>
              </a:lnSpc>
            </a:pPr>
            <a:r>
              <a:rPr lang="vi-VN" b="1"/>
              <a:t>Dò tuyến tính - </a:t>
            </a:r>
            <a:r>
              <a:rPr lang="en-US" b="1"/>
              <a:t>Linear probing</a:t>
            </a:r>
          </a:p>
          <a:p>
            <a:pPr lvl="1" algn="just">
              <a:lnSpc>
                <a:spcPct val="150000"/>
              </a:lnSpc>
            </a:pPr>
            <a:r>
              <a:rPr lang="vi-VN" b="1"/>
              <a:t>Dò bậc hai - Q</a:t>
            </a:r>
            <a:r>
              <a:rPr lang="en-US" b="1"/>
              <a:t>uadratic probing </a:t>
            </a:r>
          </a:p>
          <a:p>
            <a:pPr lvl="1" algn="just">
              <a:lnSpc>
                <a:spcPct val="150000"/>
              </a:lnSpc>
            </a:pPr>
            <a:r>
              <a:rPr lang="vi-VN" b="1"/>
              <a:t>Băm kép - Do</a:t>
            </a:r>
            <a:r>
              <a:rPr lang="en-US" b="1"/>
              <a:t>uble hashing</a:t>
            </a:r>
            <a:endParaRPr lang="vi-VN" b="1"/>
          </a:p>
          <a:p>
            <a:pPr lvl="1" algn="just">
              <a:lnSpc>
                <a:spcPct val="150000"/>
              </a:lnSpc>
              <a:buFont typeface="Wingdings" panose="05000000000000000000" pitchFamily="2" charset="2"/>
              <a:buChar char="Ø"/>
            </a:pPr>
            <a:endParaRPr lang="en-US"/>
          </a:p>
          <a:p>
            <a:pPr algn="just">
              <a:lnSpc>
                <a:spcPct val="150000"/>
              </a:lnSpc>
            </a:pPr>
            <a:endParaRPr lang="en-US" sz="2200"/>
          </a:p>
          <a:p>
            <a:pPr lvl="1" algn="just">
              <a:lnSpc>
                <a:spcPct val="150000"/>
              </a:lnSpc>
            </a:pPr>
            <a:endParaRPr lang="en-US"/>
          </a:p>
        </p:txBody>
      </p:sp>
      <p:sp>
        <p:nvSpPr>
          <p:cNvPr id="5" name="Footer Placeholder 4"/>
          <p:cNvSpPr>
            <a:spLocks noGrp="1"/>
          </p:cNvSpPr>
          <p:nvPr>
            <p:ph type="ftr" sz="quarter" idx="11"/>
          </p:nvPr>
        </p:nvSpPr>
        <p:spPr/>
        <p:txBody>
          <a:bodyPr/>
          <a:lstStyle/>
          <a:p>
            <a:pPr>
              <a:defRPr/>
            </a:pPr>
            <a:r>
              <a:rPr lang="en-US"/>
              <a:t>DSA</a:t>
            </a:r>
            <a:endParaRPr lang="en-US" dirty="0"/>
          </a:p>
        </p:txBody>
      </p:sp>
      <p:sp>
        <p:nvSpPr>
          <p:cNvPr id="6" name="Slide Number Placeholder 5"/>
          <p:cNvSpPr>
            <a:spLocks noGrp="1"/>
          </p:cNvSpPr>
          <p:nvPr>
            <p:ph type="sldNum" sz="quarter" idx="12"/>
          </p:nvPr>
        </p:nvSpPr>
        <p:spPr/>
        <p:txBody>
          <a:bodyPr/>
          <a:lstStyle/>
          <a:p>
            <a:pPr>
              <a:defRPr/>
            </a:pPr>
            <a:fld id="{9341A368-4C28-4393-9F29-3C50F2E74AB6}" type="slidenum">
              <a:rPr lang="en-US" smtClean="0"/>
              <a:pPr>
                <a:defRPr/>
              </a:pPr>
              <a:t>2</a:t>
            </a:fld>
            <a:endParaRPr lang="en-US" dirty="0"/>
          </a:p>
        </p:txBody>
      </p:sp>
    </p:spTree>
    <p:extLst>
      <p:ext uri="{BB962C8B-B14F-4D97-AF65-F5344CB8AC3E}">
        <p14:creationId xmlns:p14="http://schemas.microsoft.com/office/powerpoint/2010/main" val="2122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Coalesced </a:t>
            </a:r>
            <a:r>
              <a:rPr lang="vi-VN"/>
              <a:t>Cha</a:t>
            </a:r>
            <a:r>
              <a:rPr lang="en-US"/>
              <a:t>i</a:t>
            </a:r>
            <a:r>
              <a:rPr lang="vi-VN"/>
              <a:t>ning</a:t>
            </a:r>
            <a:endParaRPr lang="en-US" dirty="0"/>
          </a:p>
        </p:txBody>
      </p:sp>
      <p:sp>
        <p:nvSpPr>
          <p:cNvPr id="23555" name="Rectangle 3"/>
          <p:cNvSpPr>
            <a:spLocks noGrp="1" noChangeArrowheads="1"/>
          </p:cNvSpPr>
          <p:nvPr>
            <p:ph idx="1"/>
          </p:nvPr>
        </p:nvSpPr>
        <p:spPr/>
        <p:txBody>
          <a:bodyPr>
            <a:normAutofit fontScale="92500"/>
          </a:bodyPr>
          <a:lstStyle/>
          <a:p>
            <a:pPr algn="just">
              <a:lnSpc>
                <a:spcPct val="150000"/>
              </a:lnSpc>
              <a:buFont typeface="Wingdings" panose="05000000000000000000" pitchFamily="2" charset="2"/>
              <a:buChar char="Ø"/>
            </a:pPr>
            <a:r>
              <a:rPr lang="en-AU"/>
              <a:t>Khi thêm một nút có khóa key vào bảng băm, hàm băm H(key) sẽ xác định địa chỉ  i trong khoảng từ 0 đến M-1.</a:t>
            </a:r>
          </a:p>
          <a:p>
            <a:pPr algn="just">
              <a:lnSpc>
                <a:spcPct val="150000"/>
              </a:lnSpc>
              <a:buFont typeface="Wingdings" panose="05000000000000000000" pitchFamily="2" charset="2"/>
              <a:buChar char="Ø"/>
            </a:pPr>
            <a:r>
              <a:rPr lang="en-AU"/>
              <a:t>Nếu chưa bị xung đột thì thêm nút mới vào địa chỉ này .</a:t>
            </a:r>
          </a:p>
          <a:p>
            <a:pPr algn="just">
              <a:lnSpc>
                <a:spcPct val="150000"/>
              </a:lnSpc>
              <a:buFont typeface="Wingdings" panose="05000000000000000000" pitchFamily="2" charset="2"/>
              <a:buChar char="Ø"/>
            </a:pPr>
            <a:r>
              <a:rPr lang="en-AU"/>
              <a:t>Nếu bị xung đột thì nút mới đ</a:t>
            </a:r>
            <a:r>
              <a:rPr lang="vi-VN"/>
              <a:t>ư</a:t>
            </a:r>
            <a:r>
              <a:rPr lang="en-US"/>
              <a:t>ợc</a:t>
            </a:r>
            <a:r>
              <a:rPr lang="en-AU"/>
              <a:t> cấp phát là nút trống phía cuối mảng. Cập nhật liên kết next sao cho các nút bị xung đột hình thành một danh sách liên kết.</a:t>
            </a:r>
          </a:p>
          <a:p>
            <a:pPr algn="just">
              <a:lnSpc>
                <a:spcPct val="150000"/>
              </a:lnSpc>
              <a:buFont typeface="Wingdings" panose="05000000000000000000" pitchFamily="2" charset="2"/>
              <a:buChar char="Ø"/>
            </a:pPr>
            <a:r>
              <a:rPr lang="en-AU"/>
              <a:t>Khi tìm một nút có khóa key trong bảng băm, hàm băm H(key) sẽ xác định địa chỉ i trong khoảng từ 0 đến M-1, tìm nút khóa key trong danh sách liên kết xuất phát từ địa chỉ i.</a:t>
            </a:r>
            <a:endParaRPr lang="en-US"/>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20</a:t>
            </a:fld>
            <a:endParaRPr lang="en-US" dirty="0"/>
          </a:p>
        </p:txBody>
      </p:sp>
    </p:spTree>
    <p:extLst>
      <p:ext uri="{BB962C8B-B14F-4D97-AF65-F5344CB8AC3E}">
        <p14:creationId xmlns:p14="http://schemas.microsoft.com/office/powerpoint/2010/main" val="333395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5"/>
          <p:cNvSpPr>
            <a:spLocks noGrp="1" noChangeArrowheads="1"/>
          </p:cNvSpPr>
          <p:nvPr>
            <p:ph type="title"/>
          </p:nvPr>
        </p:nvSpPr>
        <p:spPr/>
        <p:txBody>
          <a:bodyPr/>
          <a:lstStyle/>
          <a:p>
            <a:r>
              <a:rPr lang="en-US"/>
              <a:t>Coalesced </a:t>
            </a:r>
            <a:r>
              <a:rPr lang="vi-VN"/>
              <a:t>Cha</a:t>
            </a:r>
            <a:r>
              <a:rPr lang="en-US"/>
              <a:t>i</a:t>
            </a:r>
            <a:r>
              <a:rPr lang="vi-VN"/>
              <a:t>ning</a:t>
            </a:r>
            <a:r>
              <a:rPr lang="en-US"/>
              <a:t> Method: Ví dụ 1</a:t>
            </a:r>
            <a:endParaRPr lang="en-US" dirty="0"/>
          </a:p>
        </p:txBody>
      </p:sp>
      <p:sp>
        <p:nvSpPr>
          <p:cNvPr id="526373" name="Text Box 37"/>
          <p:cNvSpPr txBox="1">
            <a:spLocks noChangeArrowheads="1"/>
          </p:cNvSpPr>
          <p:nvPr/>
        </p:nvSpPr>
        <p:spPr bwMode="auto">
          <a:xfrm>
            <a:off x="304800" y="926420"/>
            <a:ext cx="4191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7663" indent="-288925" algn="just">
              <a:spcBef>
                <a:spcPct val="50000"/>
              </a:spcBef>
              <a:buFont typeface="Wingdings" panose="05000000000000000000" pitchFamily="2" charset="2"/>
              <a:buChar char="Ø"/>
              <a:defRPr/>
            </a:pPr>
            <a:r>
              <a:rPr lang="en-AU" sz="2800">
                <a:cs typeface="+mn-cs"/>
              </a:rPr>
              <a:t>Minh họa cho bảng băm có tập khóa là tập số tự nhiên, tập địa chỉ có 10 địa chỉ (M=10) (từ địa chỉ 0 đến 9), chọn hàm băm h(key) = key mod 10.</a:t>
            </a:r>
          </a:p>
          <a:p>
            <a:pPr marL="347663" indent="-288925" algn="just">
              <a:spcBef>
                <a:spcPct val="50000"/>
              </a:spcBef>
              <a:buFont typeface="Wingdings" panose="05000000000000000000" pitchFamily="2" charset="2"/>
              <a:buChar char="Ø"/>
              <a:defRPr/>
            </a:pPr>
            <a:r>
              <a:rPr lang="en-AU" sz="2800">
                <a:cs typeface="+mn-cs"/>
              </a:rPr>
              <a:t> Tập keys = </a:t>
            </a:r>
            <a:r>
              <a:rPr lang="en-US" sz="2800">
                <a:cs typeface="+mn-cs"/>
              </a:rPr>
              <a:t>{30, 24, 26, 10, 14, 54, 4}</a:t>
            </a:r>
          </a:p>
          <a:p>
            <a:r>
              <a:rPr lang="en-AU">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40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21</a:t>
            </a:fld>
            <a:endParaRPr lang="en-US" dirty="0"/>
          </a:p>
        </p:txBody>
      </p:sp>
      <p:pic>
        <p:nvPicPr>
          <p:cNvPr id="4" name="Picture 3"/>
          <p:cNvPicPr>
            <a:picLocks noChangeAspect="1"/>
          </p:cNvPicPr>
          <p:nvPr/>
        </p:nvPicPr>
        <p:blipFill>
          <a:blip r:embed="rId3"/>
          <a:stretch>
            <a:fillRect/>
          </a:stretch>
        </p:blipFill>
        <p:spPr>
          <a:xfrm>
            <a:off x="5029200" y="990600"/>
            <a:ext cx="2209800" cy="5155180"/>
          </a:xfrm>
          <a:prstGeom prst="rect">
            <a:avLst/>
          </a:prstGeom>
        </p:spPr>
      </p:pic>
    </p:spTree>
    <p:extLst>
      <p:ext uri="{BB962C8B-B14F-4D97-AF65-F5344CB8AC3E}">
        <p14:creationId xmlns:p14="http://schemas.microsoft.com/office/powerpoint/2010/main" val="4284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6373"/>
                                        </p:tgtEl>
                                        <p:attrNameLst>
                                          <p:attrName>style.visibility</p:attrName>
                                        </p:attrNameLst>
                                      </p:cBhvr>
                                      <p:to>
                                        <p:strVal val="visible"/>
                                      </p:to>
                                    </p:set>
                                    <p:animEffect transition="in" filter="fade">
                                      <p:cBhvr>
                                        <p:cTn id="7" dur="500"/>
                                        <p:tgtEl>
                                          <p:spTgt spid="52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5"/>
          <p:cNvSpPr>
            <a:spLocks noGrp="1" noChangeArrowheads="1"/>
          </p:cNvSpPr>
          <p:nvPr>
            <p:ph type="title"/>
          </p:nvPr>
        </p:nvSpPr>
        <p:spPr/>
        <p:txBody>
          <a:bodyPr/>
          <a:lstStyle/>
          <a:p>
            <a:r>
              <a:rPr lang="en-US"/>
              <a:t>Coalesced </a:t>
            </a:r>
            <a:r>
              <a:rPr lang="vi-VN"/>
              <a:t>Cha</a:t>
            </a:r>
            <a:r>
              <a:rPr lang="en-US"/>
              <a:t>i</a:t>
            </a:r>
            <a:r>
              <a:rPr lang="vi-VN"/>
              <a:t>ning</a:t>
            </a:r>
            <a:r>
              <a:rPr lang="en-US"/>
              <a:t> Method: Ví dụ 2</a:t>
            </a:r>
            <a:endParaRPr lang="en-US" dirty="0"/>
          </a:p>
        </p:txBody>
      </p:sp>
      <p:sp>
        <p:nvSpPr>
          <p:cNvPr id="526373" name="Text Box 37"/>
          <p:cNvSpPr txBox="1">
            <a:spLocks noChangeArrowheads="1"/>
          </p:cNvSpPr>
          <p:nvPr/>
        </p:nvSpPr>
        <p:spPr bwMode="auto">
          <a:xfrm>
            <a:off x="304800" y="926420"/>
            <a:ext cx="41148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7663" indent="-288925" algn="just">
              <a:spcBef>
                <a:spcPct val="50000"/>
              </a:spcBef>
              <a:buFont typeface="Wingdings" panose="05000000000000000000" pitchFamily="2" charset="2"/>
              <a:buChar char="Ø"/>
              <a:defRPr/>
            </a:pPr>
            <a:r>
              <a:rPr lang="en-AU" sz="2800">
                <a:cs typeface="+mn-cs"/>
              </a:rPr>
              <a:t>Minh họa cho bảng băm có tập khóa là tập số tự nhiên, tập địa chỉ có 10 địa chỉ (M=10) (từ địa chỉ 0 đến 9), chọn hàm băm h(key) = key mod 10.</a:t>
            </a:r>
          </a:p>
          <a:p>
            <a:pPr marL="347663" indent="-288925" algn="just">
              <a:spcBef>
                <a:spcPct val="50000"/>
              </a:spcBef>
              <a:buFont typeface="Wingdings" panose="05000000000000000000" pitchFamily="2" charset="2"/>
              <a:buChar char="Ø"/>
              <a:defRPr/>
            </a:pPr>
            <a:r>
              <a:rPr lang="en-AU" sz="2800">
                <a:cs typeface="+mn-cs"/>
              </a:rPr>
              <a:t> Tập keys = </a:t>
            </a:r>
            <a:r>
              <a:rPr lang="en-US" sz="2800">
                <a:cs typeface="+mn-cs"/>
              </a:rPr>
              <a:t>{30, 24, 26, 10, 14, 54, 4, 8, 84}</a:t>
            </a:r>
          </a:p>
          <a:p>
            <a:r>
              <a:rPr lang="en-AU" sz="1600">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sz="1600">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00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22</a:t>
            </a:fld>
            <a:endParaRPr lang="en-US" dirty="0"/>
          </a:p>
        </p:txBody>
      </p:sp>
      <p:pic>
        <p:nvPicPr>
          <p:cNvPr id="5" name="Picture 4"/>
          <p:cNvPicPr>
            <a:picLocks noChangeAspect="1"/>
          </p:cNvPicPr>
          <p:nvPr/>
        </p:nvPicPr>
        <p:blipFill>
          <a:blip r:embed="rId3"/>
          <a:stretch>
            <a:fillRect/>
          </a:stretch>
        </p:blipFill>
        <p:spPr>
          <a:xfrm>
            <a:off x="4876800" y="950665"/>
            <a:ext cx="2209800" cy="5155180"/>
          </a:xfrm>
          <a:prstGeom prst="rect">
            <a:avLst/>
          </a:prstGeom>
        </p:spPr>
      </p:pic>
    </p:spTree>
    <p:extLst>
      <p:ext uri="{BB962C8B-B14F-4D97-AF65-F5344CB8AC3E}">
        <p14:creationId xmlns:p14="http://schemas.microsoft.com/office/powerpoint/2010/main" val="127139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6373"/>
                                        </p:tgtEl>
                                        <p:attrNameLst>
                                          <p:attrName>style.visibility</p:attrName>
                                        </p:attrNameLst>
                                      </p:cBhvr>
                                      <p:to>
                                        <p:strVal val="visible"/>
                                      </p:to>
                                    </p:set>
                                    <p:animEffect transition="in" filter="fade">
                                      <p:cBhvr>
                                        <p:cTn id="7" dur="500"/>
                                        <p:tgtEl>
                                          <p:spTgt spid="5263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5"/>
          <p:cNvSpPr>
            <a:spLocks noGrp="1" noChangeArrowheads="1"/>
          </p:cNvSpPr>
          <p:nvPr>
            <p:ph type="title"/>
          </p:nvPr>
        </p:nvSpPr>
        <p:spPr/>
        <p:txBody>
          <a:bodyPr/>
          <a:lstStyle/>
          <a:p>
            <a:r>
              <a:rPr lang="en-US"/>
              <a:t>Coalesced </a:t>
            </a:r>
            <a:r>
              <a:rPr lang="vi-VN"/>
              <a:t>Cha</a:t>
            </a:r>
            <a:r>
              <a:rPr lang="en-US"/>
              <a:t>i</a:t>
            </a:r>
            <a:r>
              <a:rPr lang="vi-VN"/>
              <a:t>ning</a:t>
            </a:r>
            <a:r>
              <a:rPr lang="en-US"/>
              <a:t> Method: Ví dụ 3</a:t>
            </a:r>
            <a:endParaRPr lang="en-US" dirty="0"/>
          </a:p>
        </p:txBody>
      </p:sp>
      <p:sp>
        <p:nvSpPr>
          <p:cNvPr id="526373" name="Text Box 37"/>
          <p:cNvSpPr txBox="1">
            <a:spLocks noChangeArrowheads="1"/>
          </p:cNvSpPr>
          <p:nvPr/>
        </p:nvSpPr>
        <p:spPr bwMode="auto">
          <a:xfrm>
            <a:off x="304800" y="926420"/>
            <a:ext cx="42672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7663" indent="-288925" algn="just">
              <a:spcBef>
                <a:spcPct val="50000"/>
              </a:spcBef>
              <a:buFont typeface="Wingdings" panose="05000000000000000000" pitchFamily="2" charset="2"/>
              <a:buChar char="Ø"/>
              <a:defRPr/>
            </a:pPr>
            <a:r>
              <a:rPr lang="en-AU" sz="2800">
                <a:cs typeface="+mn-cs"/>
              </a:rPr>
              <a:t>Minh họa cho bảng băm có tập khóa là tập số tự nhiên, tập địa chỉ có 10 địa chỉ (M=10) (từ địa chỉ 0 đến 9), chọn hàm băm h(key) = key mod 10.</a:t>
            </a:r>
          </a:p>
          <a:p>
            <a:pPr marL="347663" indent="-288925" algn="just">
              <a:spcBef>
                <a:spcPct val="50000"/>
              </a:spcBef>
              <a:buFont typeface="Wingdings" panose="05000000000000000000" pitchFamily="2" charset="2"/>
              <a:buChar char="Ø"/>
              <a:defRPr/>
            </a:pPr>
            <a:r>
              <a:rPr lang="en-AU" sz="2800">
                <a:cs typeface="+mn-cs"/>
              </a:rPr>
              <a:t> Tập keys = </a:t>
            </a:r>
            <a:r>
              <a:rPr lang="en-US" sz="2800">
                <a:cs typeface="+mn-cs"/>
              </a:rPr>
              <a:t>{2</a:t>
            </a:r>
            <a:r>
              <a:rPr lang="en-AU" sz="2800">
                <a:cs typeface="+mn-cs"/>
              </a:rPr>
              <a:t>0, 31, 10, 51, 84, 50, 1, 24, 90</a:t>
            </a:r>
            <a:r>
              <a:rPr lang="en-US" sz="2800">
                <a:cs typeface="+mn-cs"/>
              </a:rPr>
              <a:t>}</a:t>
            </a:r>
          </a:p>
          <a:p>
            <a:pPr algn="ctr"/>
            <a:r>
              <a:rPr lang="en-AU" sz="1600">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sz="1600">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00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23</a:t>
            </a:fld>
            <a:endParaRPr lang="en-US" dirty="0"/>
          </a:p>
        </p:txBody>
      </p:sp>
      <p:pic>
        <p:nvPicPr>
          <p:cNvPr id="6" name="Picture 5"/>
          <p:cNvPicPr>
            <a:picLocks noChangeAspect="1"/>
          </p:cNvPicPr>
          <p:nvPr/>
        </p:nvPicPr>
        <p:blipFill>
          <a:blip r:embed="rId3"/>
          <a:stretch>
            <a:fillRect/>
          </a:stretch>
        </p:blipFill>
        <p:spPr>
          <a:xfrm>
            <a:off x="5029200" y="1026002"/>
            <a:ext cx="2243160" cy="5233004"/>
          </a:xfrm>
          <a:prstGeom prst="rect">
            <a:avLst/>
          </a:prstGeom>
        </p:spPr>
      </p:pic>
    </p:spTree>
    <p:extLst>
      <p:ext uri="{BB962C8B-B14F-4D97-AF65-F5344CB8AC3E}">
        <p14:creationId xmlns:p14="http://schemas.microsoft.com/office/powerpoint/2010/main" val="380585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6373"/>
                                        </p:tgtEl>
                                        <p:attrNameLst>
                                          <p:attrName>style.visibility</p:attrName>
                                        </p:attrNameLst>
                                      </p:cBhvr>
                                      <p:to>
                                        <p:strVal val="visible"/>
                                      </p:to>
                                    </p:set>
                                    <p:animEffect transition="in" filter="fade">
                                      <p:cBhvr>
                                        <p:cTn id="7" dur="500"/>
                                        <p:tgtEl>
                                          <p:spTgt spid="5263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Coalesced </a:t>
            </a:r>
            <a:r>
              <a:rPr lang="vi-VN"/>
              <a:t>Chaining</a:t>
            </a:r>
            <a:r>
              <a:rPr lang="en-US"/>
              <a:t> Method: Nhận xét</a:t>
            </a:r>
            <a:endParaRPr lang="en-US" dirty="0"/>
          </a:p>
        </p:txBody>
      </p:sp>
      <p:sp>
        <p:nvSpPr>
          <p:cNvPr id="29699" name="Rectangle 3"/>
          <p:cNvSpPr>
            <a:spLocks noGrp="1" noChangeArrowheads="1"/>
          </p:cNvSpPr>
          <p:nvPr>
            <p:ph idx="1"/>
          </p:nvPr>
        </p:nvSpPr>
        <p:spPr/>
        <p:txBody>
          <a:bodyPr>
            <a:noAutofit/>
          </a:bodyPr>
          <a:lstStyle/>
          <a:p>
            <a:pPr algn="just">
              <a:lnSpc>
                <a:spcPct val="150000"/>
              </a:lnSpc>
            </a:pPr>
            <a:r>
              <a:rPr lang="vi-VN"/>
              <a:t>Thực chất cấu trúc bảng băm này chỉ tối ưu khi băm đều, nghĩa là mỗi danh sách liên kết chứa một vài phần tử bị xung đột, tốc độ truy xuất lúc này có bậc </a:t>
            </a:r>
            <a:r>
              <a:rPr lang="en-US"/>
              <a:t>O</a:t>
            </a:r>
            <a:r>
              <a:rPr lang="vi-VN"/>
              <a:t>(1).</a:t>
            </a:r>
            <a:endParaRPr lang="en-US"/>
          </a:p>
          <a:p>
            <a:pPr algn="just">
              <a:lnSpc>
                <a:spcPct val="150000"/>
              </a:lnSpc>
            </a:pPr>
            <a:r>
              <a:rPr lang="vi-VN"/>
              <a:t>Trường hợp xấu nhất là băm không đều vì hình thành một danh sách có n phần tử nên tốc độ truy xuất lúc này có bậc </a:t>
            </a:r>
            <a:r>
              <a:rPr lang="en-US"/>
              <a:t>O</a:t>
            </a:r>
            <a:r>
              <a:rPr lang="vi-VN"/>
              <a:t>(n).</a:t>
            </a:r>
            <a:endParaRPr lang="en-US"/>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24</a:t>
            </a:fld>
            <a:endParaRPr lang="en-US" dirty="0"/>
          </a:p>
        </p:txBody>
      </p:sp>
    </p:spTree>
    <p:extLst>
      <p:ext uri="{BB962C8B-B14F-4D97-AF65-F5344CB8AC3E}">
        <p14:creationId xmlns:p14="http://schemas.microsoft.com/office/powerpoint/2010/main" val="21397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Coalesced </a:t>
            </a:r>
            <a:r>
              <a:rPr lang="vi-VN"/>
              <a:t>Cha</a:t>
            </a:r>
            <a:r>
              <a:rPr lang="en-US"/>
              <a:t>i</a:t>
            </a:r>
            <a:r>
              <a:rPr lang="vi-VN"/>
              <a:t>ning</a:t>
            </a:r>
            <a:r>
              <a:rPr lang="en-US"/>
              <a:t> Method: Cài đặt</a:t>
            </a:r>
            <a:endParaRPr lang="en-US" dirty="0"/>
          </a:p>
        </p:txBody>
      </p:sp>
      <p:sp>
        <p:nvSpPr>
          <p:cNvPr id="25603" name="Rectangle 3"/>
          <p:cNvSpPr>
            <a:spLocks noGrp="1" noChangeArrowheads="1"/>
          </p:cNvSpPr>
          <p:nvPr>
            <p:ph idx="1"/>
          </p:nvPr>
        </p:nvSpPr>
        <p:spPr/>
        <p:txBody>
          <a:bodyPr>
            <a:noAutofit/>
          </a:bodyPr>
          <a:lstStyle/>
          <a:p>
            <a:pPr marL="0" lvl="1" indent="0">
              <a:lnSpc>
                <a:spcPct val="80000"/>
              </a:lnSpc>
              <a:buNone/>
            </a:pPr>
            <a:r>
              <a:rPr lang="en-US"/>
              <a:t>Ch</a:t>
            </a:r>
            <a:r>
              <a:rPr lang="vi-VN"/>
              <a:t>ư</a:t>
            </a:r>
            <a:r>
              <a:rPr lang="en-US"/>
              <a:t>ơng trình cài đặt bằng danh sách kề</a:t>
            </a:r>
            <a:endParaRPr lang="en-AU" b="1"/>
          </a:p>
          <a:p>
            <a:pPr marL="342900" lvl="1" indent="-342900">
              <a:lnSpc>
                <a:spcPct val="80000"/>
              </a:lnSpc>
            </a:pPr>
            <a:r>
              <a:rPr lang="en-AU" b="1"/>
              <a:t>Khai báo cấu trúc bảng băm:</a:t>
            </a:r>
          </a:p>
          <a:p>
            <a:pPr marL="34290" indent="0">
              <a:buNone/>
            </a:pPr>
            <a:r>
              <a:rPr lang="en-US" sz="2200">
                <a:solidFill>
                  <a:srgbClr val="808080"/>
                </a:solidFill>
                <a:latin typeface="Consolas" panose="020B0609020204030204" pitchFamily="49" charset="0"/>
              </a:rPr>
              <a:t>#define</a:t>
            </a:r>
            <a:r>
              <a:rPr lang="en-US" sz="2200">
                <a:solidFill>
                  <a:srgbClr val="000000"/>
                </a:solidFill>
                <a:latin typeface="Consolas" panose="020B0609020204030204" pitchFamily="49" charset="0"/>
              </a:rPr>
              <a:t> </a:t>
            </a:r>
            <a:r>
              <a:rPr lang="en-US" sz="2200">
                <a:solidFill>
                  <a:srgbClr val="6F008A"/>
                </a:solidFill>
                <a:latin typeface="Consolas" panose="020B0609020204030204" pitchFamily="49" charset="0"/>
              </a:rPr>
              <a:t>nullkey</a:t>
            </a:r>
            <a:r>
              <a:rPr lang="en-US" sz="2200">
                <a:solidFill>
                  <a:srgbClr val="000000"/>
                </a:solidFill>
                <a:latin typeface="Consolas" panose="020B0609020204030204" pitchFamily="49" charset="0"/>
              </a:rPr>
              <a:t> -1</a:t>
            </a:r>
          </a:p>
          <a:p>
            <a:pPr marL="34290" indent="0">
              <a:buNone/>
            </a:pPr>
            <a:r>
              <a:rPr lang="en-US" sz="2200">
                <a:solidFill>
                  <a:srgbClr val="808080"/>
                </a:solidFill>
                <a:latin typeface="Consolas" panose="020B0609020204030204" pitchFamily="49" charset="0"/>
              </a:rPr>
              <a:t>#define</a:t>
            </a:r>
            <a:r>
              <a:rPr lang="en-US" sz="2200">
                <a:solidFill>
                  <a:srgbClr val="000000"/>
                </a:solidFill>
                <a:latin typeface="Consolas" panose="020B0609020204030204" pitchFamily="49" charset="0"/>
              </a:rPr>
              <a:t> </a:t>
            </a:r>
            <a:r>
              <a:rPr lang="en-US" sz="2200">
                <a:solidFill>
                  <a:srgbClr val="6F008A"/>
                </a:solidFill>
                <a:latin typeface="Consolas" panose="020B0609020204030204" pitchFamily="49" charset="0"/>
              </a:rPr>
              <a:t>M</a:t>
            </a:r>
            <a:r>
              <a:rPr lang="en-US" sz="2200">
                <a:solidFill>
                  <a:srgbClr val="000000"/>
                </a:solidFill>
                <a:latin typeface="Consolas" panose="020B0609020204030204" pitchFamily="49" charset="0"/>
              </a:rPr>
              <a:t> 100</a:t>
            </a:r>
            <a:endParaRPr lang="en-US" sz="2200">
              <a:solidFill>
                <a:srgbClr val="0000FF"/>
              </a:solidFill>
              <a:latin typeface="Consolas" panose="020B0609020204030204" pitchFamily="49" charset="0"/>
            </a:endParaRPr>
          </a:p>
          <a:p>
            <a:pPr marL="34290" indent="0">
              <a:buNone/>
            </a:pPr>
            <a:r>
              <a:rPr lang="en-US" sz="2200">
                <a:solidFill>
                  <a:srgbClr val="008000"/>
                </a:solidFill>
                <a:latin typeface="Consolas" panose="020B0609020204030204" pitchFamily="49" charset="0"/>
              </a:rPr>
              <a:t>// Khai báo cấu trúc một node trong bảng băm</a:t>
            </a:r>
            <a:endParaRPr lang="en-US" sz="2200">
              <a:solidFill>
                <a:srgbClr val="000000"/>
              </a:solidFill>
              <a:latin typeface="Consolas" panose="020B0609020204030204" pitchFamily="49" charset="0"/>
            </a:endParaRPr>
          </a:p>
          <a:p>
            <a:pPr marL="34290" indent="0">
              <a:buNone/>
            </a:pPr>
            <a:r>
              <a:rPr lang="en-US" sz="2200">
                <a:solidFill>
                  <a:srgbClr val="0000FF"/>
                </a:solidFill>
                <a:latin typeface="Consolas" panose="020B0609020204030204" pitchFamily="49" charset="0"/>
              </a:rPr>
              <a:t>struct</a:t>
            </a:r>
            <a:r>
              <a:rPr lang="en-US" sz="2200">
                <a:solidFill>
                  <a:srgbClr val="000000"/>
                </a:solidFill>
                <a:latin typeface="Consolas" panose="020B0609020204030204" pitchFamily="49" charset="0"/>
              </a:rPr>
              <a:t> </a:t>
            </a:r>
            <a:r>
              <a:rPr lang="en-US" sz="2200">
                <a:solidFill>
                  <a:srgbClr val="008B8B"/>
                </a:solidFill>
                <a:latin typeface="Consolas" panose="020B0609020204030204" pitchFamily="49" charset="0"/>
              </a:rPr>
              <a:t>NODE</a:t>
            </a:r>
            <a:r>
              <a:rPr lang="en-US" sz="2200">
                <a:solidFill>
                  <a:srgbClr val="000000"/>
                </a:solidFill>
                <a:latin typeface="Consolas" panose="020B0609020204030204" pitchFamily="49" charset="0"/>
              </a:rPr>
              <a:t>{</a:t>
            </a:r>
          </a:p>
          <a:p>
            <a:pPr marL="514350" lvl="2" indent="0">
              <a:buNone/>
            </a:pP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8B0000"/>
                </a:solidFill>
                <a:latin typeface="Consolas" panose="020B0609020204030204" pitchFamily="49" charset="0"/>
              </a:rPr>
              <a:t>key</a:t>
            </a:r>
            <a:r>
              <a:rPr lang="en-US">
                <a:solidFill>
                  <a:srgbClr val="000000"/>
                </a:solidFill>
                <a:latin typeface="Consolas" panose="020B0609020204030204" pitchFamily="49" charset="0"/>
              </a:rPr>
              <a:t>;</a:t>
            </a:r>
          </a:p>
          <a:p>
            <a:pPr marL="514350" lvl="2" indent="0">
              <a:buNone/>
            </a:pPr>
            <a:r>
              <a:rPr lang="en-US">
                <a:solidFill>
                  <a:srgbClr val="008B8B"/>
                </a:solidFill>
                <a:latin typeface="Consolas" panose="020B0609020204030204" pitchFamily="49" charset="0"/>
              </a:rPr>
              <a:t>int </a:t>
            </a:r>
            <a:r>
              <a:rPr lang="en-US">
                <a:solidFill>
                  <a:srgbClr val="8B0000"/>
                </a:solidFill>
                <a:latin typeface="Consolas" panose="020B0609020204030204" pitchFamily="49" charset="0"/>
              </a:rPr>
              <a:t>next</a:t>
            </a:r>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con trỏ chỉ nút kế tiếp khi có xung đột</a:t>
            </a:r>
            <a:endParaRPr lang="en-US">
              <a:solidFill>
                <a:srgbClr val="000000"/>
              </a:solidFill>
              <a:latin typeface="Consolas" panose="020B0609020204030204" pitchFamily="49" charset="0"/>
            </a:endParaRPr>
          </a:p>
          <a:p>
            <a:pPr marL="34290" indent="0">
              <a:buNone/>
            </a:pPr>
            <a:r>
              <a:rPr lang="en-US" sz="2200">
                <a:solidFill>
                  <a:srgbClr val="000000"/>
                </a:solidFill>
                <a:latin typeface="Consolas" panose="020B0609020204030204" pitchFamily="49" charset="0"/>
              </a:rPr>
              <a:t>};</a:t>
            </a:r>
          </a:p>
          <a:p>
            <a:pPr marL="34290" indent="0">
              <a:buNone/>
            </a:pPr>
            <a:r>
              <a:rPr lang="en-US" sz="2200">
                <a:solidFill>
                  <a:srgbClr val="008000"/>
                </a:solidFill>
                <a:latin typeface="Consolas" panose="020B0609020204030204" pitchFamily="49" charset="0"/>
              </a:rPr>
              <a:t>// Khai báo bảng băm</a:t>
            </a:r>
            <a:endParaRPr lang="en-US" sz="2200">
              <a:solidFill>
                <a:srgbClr val="000000"/>
              </a:solidFill>
              <a:latin typeface="Consolas" panose="020B0609020204030204" pitchFamily="49" charset="0"/>
            </a:endParaRPr>
          </a:p>
          <a:p>
            <a:pPr marL="34290" indent="0">
              <a:buNone/>
            </a:pPr>
            <a:r>
              <a:rPr lang="en-US" sz="2200">
                <a:solidFill>
                  <a:srgbClr val="008B8B"/>
                </a:solidFill>
                <a:latin typeface="Consolas" panose="020B0609020204030204" pitchFamily="49" charset="0"/>
              </a:rPr>
              <a:t>NODE</a:t>
            </a:r>
            <a:r>
              <a:rPr lang="en-US" sz="2200">
                <a:solidFill>
                  <a:srgbClr val="000000"/>
                </a:solidFill>
                <a:latin typeface="Consolas" panose="020B0609020204030204" pitchFamily="49" charset="0"/>
              </a:rPr>
              <a:t> HASHTABLE[</a:t>
            </a:r>
            <a:r>
              <a:rPr lang="en-US" sz="2200">
                <a:solidFill>
                  <a:srgbClr val="6F008A"/>
                </a:solidFill>
                <a:latin typeface="Consolas" panose="020B0609020204030204" pitchFamily="49" charset="0"/>
              </a:rPr>
              <a:t>M</a:t>
            </a:r>
            <a:r>
              <a:rPr lang="en-US" sz="2200">
                <a:solidFill>
                  <a:srgbClr val="000000"/>
                </a:solidFill>
                <a:latin typeface="Consolas" panose="020B0609020204030204" pitchFamily="49" charset="0"/>
              </a:rPr>
              <a:t>];</a:t>
            </a:r>
          </a:p>
          <a:p>
            <a:pPr marL="34290" indent="0">
              <a:buNone/>
            </a:pP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avail; </a:t>
            </a:r>
            <a:r>
              <a:rPr lang="en-US" sz="2200">
                <a:solidFill>
                  <a:srgbClr val="008000"/>
                </a:solidFill>
                <a:latin typeface="Consolas" panose="020B0609020204030204" pitchFamily="49" charset="0"/>
              </a:rPr>
              <a:t>// biến toàn cục chỉ nút trống ở cuối bảng băm đ</a:t>
            </a:r>
            <a:r>
              <a:rPr lang="vi-VN" sz="2200">
                <a:solidFill>
                  <a:srgbClr val="008000"/>
                </a:solidFill>
                <a:latin typeface="Consolas" panose="020B0609020204030204" pitchFamily="49" charset="0"/>
              </a:rPr>
              <a:t>ư</a:t>
            </a:r>
            <a:r>
              <a:rPr lang="en-US" sz="2200">
                <a:solidFill>
                  <a:srgbClr val="008000"/>
                </a:solidFill>
                <a:latin typeface="Consolas" panose="020B0609020204030204" pitchFamily="49" charset="0"/>
              </a:rPr>
              <a:t>ợc cập nhật khi có xung đột</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25</a:t>
            </a:fld>
            <a:endParaRPr lang="en-US" dirty="0"/>
          </a:p>
        </p:txBody>
      </p:sp>
    </p:spTree>
    <p:extLst>
      <p:ext uri="{BB962C8B-B14F-4D97-AF65-F5344CB8AC3E}">
        <p14:creationId xmlns:p14="http://schemas.microsoft.com/office/powerpoint/2010/main" val="44928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Coalesced </a:t>
            </a:r>
            <a:r>
              <a:rPr lang="vi-VN"/>
              <a:t>Cha</a:t>
            </a:r>
            <a:r>
              <a:rPr lang="en-US"/>
              <a:t>i</a:t>
            </a:r>
            <a:r>
              <a:rPr lang="vi-VN"/>
              <a:t>ning</a:t>
            </a:r>
            <a:r>
              <a:rPr lang="en-US"/>
              <a:t> Method: Cài đặt (tt)</a:t>
            </a:r>
            <a:endParaRPr lang="en-US" dirty="0"/>
          </a:p>
        </p:txBody>
      </p:sp>
      <p:sp>
        <p:nvSpPr>
          <p:cNvPr id="26627" name="Rectangle 3"/>
          <p:cNvSpPr>
            <a:spLocks noGrp="1" noChangeArrowheads="1"/>
          </p:cNvSpPr>
          <p:nvPr>
            <p:ph idx="1"/>
          </p:nvPr>
        </p:nvSpPr>
        <p:spPr/>
        <p:txBody>
          <a:bodyPr>
            <a:noAutofit/>
          </a:bodyPr>
          <a:lstStyle/>
          <a:p>
            <a:r>
              <a:rPr lang="en-US" sz="2200" b="1"/>
              <a:t>Hàm băm: </a:t>
            </a:r>
          </a:p>
          <a:p>
            <a:pPr marL="34290" indent="0">
              <a:buNone/>
            </a:pPr>
            <a:r>
              <a:rPr lang="en-US" sz="2000">
                <a:solidFill>
                  <a:srgbClr val="008000"/>
                </a:solidFill>
                <a:latin typeface="Consolas" panose="020B0609020204030204" pitchFamily="49" charset="0"/>
              </a:rPr>
              <a:t>// Giả sử chúng ta chọn hàm băm dạng mod: h(key) = key % 10. Có thể dùng một hàm băm bất kì thay cho hàm băm dạng % trên.</a:t>
            </a:r>
            <a:endParaRPr lang="en-US" sz="2000">
              <a:solidFill>
                <a:srgbClr val="000000"/>
              </a:solidFill>
              <a:latin typeface="Consolas" panose="020B0609020204030204" pitchFamily="49" charset="0"/>
            </a:endParaRP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HF</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a:t>
            </a:r>
          </a:p>
          <a:p>
            <a:pPr marL="514350" lvl="2" indent="0">
              <a:buNone/>
            </a:pP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 10;</a:t>
            </a:r>
          </a:p>
          <a:p>
            <a:pPr marL="34290" indent="0">
              <a:buNone/>
            </a:pPr>
            <a:r>
              <a:rPr lang="en-US" sz="2000">
                <a:solidFill>
                  <a:srgbClr val="000000"/>
                </a:solidFill>
                <a:latin typeface="Consolas" panose="020B0609020204030204" pitchFamily="49" charset="0"/>
              </a:rPr>
              <a:t>}</a:t>
            </a:r>
          </a:p>
          <a:p>
            <a:r>
              <a:rPr lang="en-US" sz="2200" b="1"/>
              <a:t>Phép toán khởi tạo:</a:t>
            </a:r>
          </a:p>
          <a:p>
            <a:pPr marL="34290" indent="0">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Initialize</a:t>
            </a:r>
            <a:r>
              <a:rPr lang="en-US" sz="2000">
                <a:solidFill>
                  <a:srgbClr val="000000"/>
                </a:solidFill>
                <a:latin typeface="Consolas" panose="020B0609020204030204" pitchFamily="49" charset="0"/>
              </a:rPr>
              <a:t>() {</a:t>
            </a:r>
          </a:p>
          <a:p>
            <a:pPr marL="514350" lvl="2" indent="0">
              <a:buNone/>
            </a:pPr>
            <a:r>
              <a:rPr lang="nn-NO" sz="2000">
                <a:solidFill>
                  <a:srgbClr val="0000FF"/>
                </a:solidFill>
                <a:latin typeface="Consolas" panose="020B0609020204030204" pitchFamily="49" charset="0"/>
              </a:rPr>
              <a:t>for</a:t>
            </a:r>
            <a:r>
              <a:rPr lang="nn-NO" sz="2000">
                <a:solidFill>
                  <a:srgbClr val="000000"/>
                </a:solidFill>
                <a:latin typeface="Consolas" panose="020B0609020204030204" pitchFamily="49" charset="0"/>
              </a:rPr>
              <a:t> (</a:t>
            </a:r>
            <a:r>
              <a:rPr lang="nn-NO" sz="2000">
                <a:solidFill>
                  <a:srgbClr val="0000FF"/>
                </a:solidFill>
                <a:latin typeface="Consolas" panose="020B0609020204030204" pitchFamily="49" charset="0"/>
              </a:rPr>
              <a:t>int</a:t>
            </a:r>
            <a:r>
              <a:rPr lang="nn-NO" sz="2000">
                <a:solidFill>
                  <a:srgbClr val="000000"/>
                </a:solidFill>
                <a:latin typeface="Consolas" panose="020B0609020204030204" pitchFamily="49" charset="0"/>
              </a:rPr>
              <a:t> i = 0; i&lt;</a:t>
            </a:r>
            <a:r>
              <a:rPr lang="nn-NO" sz="2000">
                <a:solidFill>
                  <a:srgbClr val="6F008A"/>
                </a:solidFill>
                <a:latin typeface="Consolas" panose="020B0609020204030204" pitchFamily="49" charset="0"/>
              </a:rPr>
              <a:t>M</a:t>
            </a:r>
            <a:r>
              <a:rPr lang="nn-NO" sz="2000">
                <a:solidFill>
                  <a:srgbClr val="000000"/>
                </a:solidFill>
                <a:latin typeface="Consolas" panose="020B0609020204030204" pitchFamily="49" charset="0"/>
              </a:rPr>
              <a:t>; i++){</a:t>
            </a:r>
          </a:p>
          <a:p>
            <a:pPr marL="994410" lvl="4" indent="0">
              <a:buNone/>
            </a:pPr>
            <a:r>
              <a:rPr lang="en-US">
                <a:solidFill>
                  <a:srgbClr val="000000"/>
                </a:solidFill>
                <a:latin typeface="Consolas" panose="020B0609020204030204" pitchFamily="49" charset="0"/>
              </a:rPr>
              <a:t>HASHTABLE[i].</a:t>
            </a:r>
            <a:r>
              <a:rPr lang="en-US">
                <a:solidFill>
                  <a:srgbClr val="8B0000"/>
                </a:solidFill>
                <a:latin typeface="Consolas" panose="020B0609020204030204" pitchFamily="49" charset="0"/>
              </a:rPr>
              <a:t>key</a:t>
            </a:r>
            <a:r>
              <a:rPr lang="en-US">
                <a:solidFill>
                  <a:srgbClr val="000000"/>
                </a:solidFill>
                <a:latin typeface="Consolas" panose="020B0609020204030204" pitchFamily="49" charset="0"/>
              </a:rPr>
              <a:t> = </a:t>
            </a:r>
            <a:r>
              <a:rPr lang="en-US">
                <a:solidFill>
                  <a:srgbClr val="FF0000"/>
                </a:solidFill>
                <a:latin typeface="Consolas" panose="020B0609020204030204" pitchFamily="49" charset="0"/>
              </a:rPr>
              <a:t>nullkey</a:t>
            </a:r>
            <a:r>
              <a:rPr lang="en-US">
                <a:solidFill>
                  <a:srgbClr val="000000"/>
                </a:solidFill>
                <a:latin typeface="Consolas" panose="020B0609020204030204" pitchFamily="49" charset="0"/>
              </a:rPr>
              <a:t>; HASHTABLE[i].</a:t>
            </a:r>
            <a:r>
              <a:rPr lang="en-US">
                <a:solidFill>
                  <a:srgbClr val="8B0000"/>
                </a:solidFill>
                <a:latin typeface="Consolas" panose="020B0609020204030204" pitchFamily="49" charset="0"/>
              </a:rPr>
              <a:t>next</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-1</a:t>
            </a:r>
            <a:r>
              <a:rPr lang="en-US">
                <a:solidFill>
                  <a:srgbClr val="000000"/>
                </a:solidFill>
                <a:latin typeface="Consolas" panose="020B0609020204030204" pitchFamily="49" charset="0"/>
              </a:rPr>
              <a:t>;</a:t>
            </a:r>
          </a:p>
          <a:p>
            <a:pPr marL="514350" lvl="2" indent="0">
              <a:buNone/>
            </a:pPr>
            <a:r>
              <a:rPr lang="en-US" sz="2000">
                <a:solidFill>
                  <a:srgbClr val="000000"/>
                </a:solidFill>
                <a:latin typeface="Consolas" panose="020B0609020204030204" pitchFamily="49" charset="0"/>
              </a:rPr>
              <a:t>}</a:t>
            </a:r>
          </a:p>
          <a:p>
            <a:pPr marL="514350" lvl="2" indent="0">
              <a:buNone/>
            </a:pPr>
            <a:r>
              <a:rPr lang="en-US" sz="2000">
                <a:solidFill>
                  <a:srgbClr val="000000"/>
                </a:solidFill>
                <a:latin typeface="Consolas" panose="020B0609020204030204" pitchFamily="49" charset="0"/>
              </a:rPr>
              <a:t>avail = </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 - 1; </a:t>
            </a:r>
            <a:r>
              <a:rPr lang="en-US" sz="2000">
                <a:solidFill>
                  <a:srgbClr val="008000"/>
                </a:solidFill>
                <a:latin typeface="Consolas" panose="020B0609020204030204" pitchFamily="49" charset="0"/>
              </a:rPr>
              <a:t>// nút M-1 là nút ở cuối bảng chuẩn bị cấp phát nếu có xung đột</a:t>
            </a:r>
            <a:endParaRPr lang="en-US" sz="2000">
              <a:solidFill>
                <a:srgbClr val="000000"/>
              </a:solidFill>
              <a:latin typeface="Consolas" panose="020B0609020204030204" pitchFamily="49" charset="0"/>
            </a:endParaRPr>
          </a:p>
          <a:p>
            <a:pPr marL="34290" indent="0">
              <a:buNone/>
            </a:pPr>
            <a:r>
              <a:rPr lang="en-US" sz="2000">
                <a:solidFill>
                  <a:srgbClr val="000000"/>
                </a:solidFill>
                <a:latin typeface="Consolas" panose="020B0609020204030204" pitchFamily="49" charset="0"/>
              </a:rPr>
              <a:t>}</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26</a:t>
            </a:fld>
            <a:endParaRPr lang="en-US" dirty="0"/>
          </a:p>
        </p:txBody>
      </p:sp>
    </p:spTree>
    <p:extLst>
      <p:ext uri="{BB962C8B-B14F-4D97-AF65-F5344CB8AC3E}">
        <p14:creationId xmlns:p14="http://schemas.microsoft.com/office/powerpoint/2010/main" val="219225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7427" y="0"/>
            <a:ext cx="8749146" cy="727364"/>
          </a:xfrm>
        </p:spPr>
        <p:txBody>
          <a:bodyPr/>
          <a:lstStyle/>
          <a:p>
            <a:r>
              <a:rPr lang="en-US"/>
              <a:t>Coalesced </a:t>
            </a:r>
            <a:r>
              <a:rPr lang="vi-VN"/>
              <a:t>Cha</a:t>
            </a:r>
            <a:r>
              <a:rPr lang="en-US"/>
              <a:t>i</a:t>
            </a:r>
            <a:r>
              <a:rPr lang="vi-VN"/>
              <a:t>ning</a:t>
            </a:r>
            <a:r>
              <a:rPr lang="en-US"/>
              <a:t> Method: Cài đặt (tt)</a:t>
            </a:r>
            <a:endParaRPr lang="en-US" dirty="0"/>
          </a:p>
        </p:txBody>
      </p:sp>
      <p:sp>
        <p:nvSpPr>
          <p:cNvPr id="27651" name="Rectangle 3"/>
          <p:cNvSpPr>
            <a:spLocks noGrp="1" noChangeArrowheads="1"/>
          </p:cNvSpPr>
          <p:nvPr>
            <p:ph idx="1"/>
          </p:nvPr>
        </p:nvSpPr>
        <p:spPr/>
        <p:txBody>
          <a:bodyPr>
            <a:normAutofit/>
          </a:bodyPr>
          <a:lstStyle/>
          <a:p>
            <a:r>
              <a:rPr lang="en-AU" sz="2200" b="1"/>
              <a:t>Phép toán tìm kiếm: </a:t>
            </a:r>
          </a:p>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Search</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k</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i = </a:t>
            </a:r>
            <a:r>
              <a:rPr lang="en-US" sz="2400">
                <a:solidFill>
                  <a:srgbClr val="483D8B"/>
                </a:solidFill>
                <a:latin typeface="Consolas" panose="020B0609020204030204" pitchFamily="49" charset="0"/>
              </a:rPr>
              <a:t>HF</a:t>
            </a:r>
            <a:r>
              <a:rPr lang="en-US" sz="2400">
                <a:solidFill>
                  <a:srgbClr val="000000"/>
                </a:solidFill>
                <a:latin typeface="Consolas" panose="020B0609020204030204" pitchFamily="49" charset="0"/>
              </a:rPr>
              <a:t>(</a:t>
            </a:r>
            <a:r>
              <a:rPr lang="en-US" sz="2400">
                <a:solidFill>
                  <a:srgbClr val="808080"/>
                </a:solidFill>
                <a:latin typeface="Consolas" panose="020B0609020204030204" pitchFamily="49" charset="0"/>
              </a:rPr>
              <a:t>k</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k</a:t>
            </a:r>
            <a:r>
              <a:rPr lang="en-US" sz="2400">
                <a:solidFill>
                  <a:srgbClr val="000000"/>
                </a:solidFill>
                <a:latin typeface="Consolas" panose="020B0609020204030204" pitchFamily="49" charset="0"/>
              </a:rPr>
              <a:t> != HASHTABLE[i].</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 &amp;&amp; i != -1)</a:t>
            </a:r>
          </a:p>
          <a:p>
            <a:pPr marL="514350" lvl="2" indent="0">
              <a:buNone/>
            </a:pPr>
            <a:r>
              <a:rPr lang="en-US" sz="2400">
                <a:solidFill>
                  <a:srgbClr val="000000"/>
                </a:solidFill>
                <a:latin typeface="Consolas" panose="020B0609020204030204" pitchFamily="49" charset="0"/>
              </a:rPr>
              <a:t>		i = HASHTABLE[i].</a:t>
            </a:r>
            <a:r>
              <a:rPr lang="en-US" sz="2400">
                <a:solidFill>
                  <a:srgbClr val="8B0000"/>
                </a:solidFill>
                <a:latin typeface="Consolas" panose="020B0609020204030204" pitchFamily="49" charset="0"/>
              </a:rPr>
              <a:t>next</a:t>
            </a:r>
            <a:r>
              <a:rPr lang="en-US" sz="2400">
                <a:solidFill>
                  <a:srgbClr val="000000"/>
                </a:solidFill>
                <a:latin typeface="Consolas" panose="020B0609020204030204" pitchFamily="49" charset="0"/>
              </a:rPr>
              <a:t>;</a:t>
            </a:r>
          </a:p>
          <a:p>
            <a:pPr marL="514350" lvl="2" indent="0">
              <a:buNone/>
            </a:pPr>
            <a:endParaRPr lang="en-US" sz="2400">
              <a:solidFill>
                <a:srgbClr val="0000FF"/>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if</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k</a:t>
            </a:r>
            <a:r>
              <a:rPr lang="en-US" sz="2400">
                <a:solidFill>
                  <a:srgbClr val="000000"/>
                </a:solidFill>
                <a:latin typeface="Consolas" panose="020B0609020204030204" pitchFamily="49" charset="0"/>
              </a:rPr>
              <a:t> == HASHTABLE[i].</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a:t>
            </a:r>
          </a:p>
          <a:p>
            <a:pPr marL="514350" lvl="2" indent="0">
              <a:buNone/>
            </a:pPr>
            <a:r>
              <a:rPr lang="en-US" sz="2400">
                <a:solidFill>
                  <a:srgbClr val="0000FF"/>
                </a:solidFill>
                <a:latin typeface="Consolas" panose="020B0609020204030204" pitchFamily="49" charset="0"/>
              </a:rPr>
              <a:t>		return</a:t>
            </a:r>
            <a:r>
              <a:rPr lang="en-US" sz="2400">
                <a:solidFill>
                  <a:srgbClr val="000000"/>
                </a:solidFill>
                <a:latin typeface="Consolas" panose="020B0609020204030204" pitchFamily="49" charset="0"/>
              </a:rPr>
              <a:t> i; </a:t>
            </a:r>
            <a:r>
              <a:rPr lang="en-US" sz="2400">
                <a:solidFill>
                  <a:srgbClr val="008000"/>
                </a:solidFill>
                <a:latin typeface="Consolas" panose="020B0609020204030204" pitchFamily="49" charset="0"/>
              </a:rPr>
              <a:t>//tìm thấy </a:t>
            </a:r>
            <a:endParaRPr lang="en-US" sz="2400">
              <a:solidFill>
                <a:srgbClr val="000000"/>
              </a:solidFill>
              <a:latin typeface="Consolas" panose="020B0609020204030204" pitchFamily="49" charset="0"/>
            </a:endParaRPr>
          </a:p>
          <a:p>
            <a:pPr marL="514350" lvl="2" indent="0">
              <a:buNone/>
            </a:pPr>
            <a:endParaRPr lang="en-US" sz="2400">
              <a:solidFill>
                <a:srgbClr val="0000FF"/>
              </a:solidFill>
              <a:latin typeface="Consolas" panose="020B0609020204030204" pitchFamily="49" charset="0"/>
            </a:endParaRP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//không tìm thấy</a:t>
            </a:r>
            <a:endParaRPr lang="en-US" sz="2400">
              <a:solidFill>
                <a:srgbClr val="000000"/>
              </a:solidFill>
              <a:latin typeface="Consolas" panose="020B0609020204030204" pitchFamily="49" charset="0"/>
            </a:endParaRPr>
          </a:p>
          <a:p>
            <a:pPr marL="34290" indent="0">
              <a:buNone/>
            </a:pPr>
            <a:r>
              <a:rPr lang="en-US" sz="2400">
                <a:solidFill>
                  <a:srgbClr val="000000"/>
                </a:solidFill>
                <a:latin typeface="Consolas" panose="020B0609020204030204" pitchFamily="49" charset="0"/>
              </a:rPr>
              <a:t>}</a:t>
            </a:r>
            <a:endParaRPr lang="en-AU"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27</a:t>
            </a:fld>
            <a:endParaRPr lang="en-US" dirty="0"/>
          </a:p>
        </p:txBody>
      </p:sp>
    </p:spTree>
    <p:extLst>
      <p:ext uri="{BB962C8B-B14F-4D97-AF65-F5344CB8AC3E}">
        <p14:creationId xmlns:p14="http://schemas.microsoft.com/office/powerpoint/2010/main" val="107378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Coalesced </a:t>
            </a:r>
            <a:r>
              <a:rPr lang="vi-VN"/>
              <a:t>Cha</a:t>
            </a:r>
            <a:r>
              <a:rPr lang="en-US"/>
              <a:t>i</a:t>
            </a:r>
            <a:r>
              <a:rPr lang="vi-VN"/>
              <a:t>ning</a:t>
            </a:r>
            <a:r>
              <a:rPr lang="en-US"/>
              <a:t> Method: Cài đặt (tt)</a:t>
            </a:r>
            <a:endParaRPr lang="en-US" dirty="0"/>
          </a:p>
        </p:txBody>
      </p:sp>
      <p:sp>
        <p:nvSpPr>
          <p:cNvPr id="28675" name="Rectangle 3"/>
          <p:cNvSpPr>
            <a:spLocks noGrp="1" noChangeArrowheads="1"/>
          </p:cNvSpPr>
          <p:nvPr>
            <p:ph idx="1"/>
          </p:nvPr>
        </p:nvSpPr>
        <p:spPr/>
        <p:txBody>
          <a:bodyPr>
            <a:normAutofit/>
          </a:bodyPr>
          <a:lstStyle/>
          <a:p>
            <a:pPr marL="342900" indent="-342900"/>
            <a:r>
              <a:rPr lang="en-AU" sz="2200" b="1"/>
              <a:t>Phép toán lấy phần tử trống cuối bảng băm:</a:t>
            </a:r>
            <a:endParaRPr lang="en-AU" sz="2200"/>
          </a:p>
          <a:p>
            <a:pPr marL="0" indent="0">
              <a:buFont typeface="Wingdings" pitchFamily="2" charset="2"/>
              <a:buNone/>
            </a:pPr>
            <a:r>
              <a:rPr lang="en-AU" sz="2400"/>
              <a:t>Chọn phần tử còn trống phía cuối bảng băm để cấp phát khi xảy ra xung đột.</a:t>
            </a:r>
          </a:p>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getEmpty</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while</a:t>
            </a:r>
            <a:r>
              <a:rPr lang="en-US" sz="2400">
                <a:solidFill>
                  <a:srgbClr val="000000"/>
                </a:solidFill>
                <a:latin typeface="Consolas" panose="020B0609020204030204" pitchFamily="49" charset="0"/>
              </a:rPr>
              <a:t> (HASHTABLE[avail].</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 != </a:t>
            </a:r>
            <a:r>
              <a:rPr lang="en-US" sz="2400">
                <a:solidFill>
                  <a:srgbClr val="FF0000"/>
                </a:solidFill>
                <a:latin typeface="Consolas" panose="020B0609020204030204" pitchFamily="49" charset="0"/>
              </a:rPr>
              <a:t>nullkey</a:t>
            </a:r>
            <a:r>
              <a:rPr lang="en-US" sz="2400">
                <a:solidFill>
                  <a:srgbClr val="000000"/>
                </a:solidFill>
                <a:latin typeface="Consolas" panose="020B0609020204030204" pitchFamily="49" charset="0"/>
              </a:rPr>
              <a:t>)</a:t>
            </a:r>
          </a:p>
          <a:p>
            <a:pPr marL="514350" lvl="2" indent="0">
              <a:buNone/>
            </a:pPr>
            <a:r>
              <a:rPr lang="en-US" sz="2400">
                <a:solidFill>
                  <a:srgbClr val="000000"/>
                </a:solidFill>
                <a:latin typeface="Consolas" panose="020B0609020204030204" pitchFamily="49" charset="0"/>
              </a:rPr>
              <a:t>		avail --;</a:t>
            </a:r>
          </a:p>
          <a:p>
            <a:pPr marL="514350" lvl="2" indent="0">
              <a:buNone/>
            </a:pPr>
            <a:r>
              <a:rPr lang="en-US" sz="2400">
                <a:solidFill>
                  <a:srgbClr val="0000FF"/>
                </a:solidFill>
                <a:latin typeface="Consolas" panose="020B0609020204030204" pitchFamily="49" charset="0"/>
              </a:rPr>
              <a:t>return</a:t>
            </a:r>
            <a:r>
              <a:rPr lang="en-US" sz="2400">
                <a:solidFill>
                  <a:srgbClr val="000000"/>
                </a:solidFill>
                <a:latin typeface="Consolas" panose="020B0609020204030204" pitchFamily="49" charset="0"/>
              </a:rPr>
              <a:t> avail;</a:t>
            </a:r>
          </a:p>
          <a:p>
            <a:pPr marL="34290" indent="0">
              <a:buNone/>
            </a:pPr>
            <a:r>
              <a:rPr lang="en-US" sz="2400">
                <a:solidFill>
                  <a:srgbClr val="000000"/>
                </a:solidFill>
                <a:latin typeface="Consolas" panose="020B0609020204030204" pitchFamily="49" charset="0"/>
              </a:rPr>
              <a:t>}</a:t>
            </a:r>
          </a:p>
          <a:p>
            <a:pPr marL="0" indent="0">
              <a:buFont typeface="Wingdings" pitchFamily="2" charset="2"/>
              <a:buNone/>
            </a:pPr>
            <a:endParaRPr lang="en-AU"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28</a:t>
            </a:fld>
            <a:endParaRPr lang="en-US" dirty="0"/>
          </a:p>
        </p:txBody>
      </p:sp>
    </p:spTree>
    <p:extLst>
      <p:ext uri="{BB962C8B-B14F-4D97-AF65-F5344CB8AC3E}">
        <p14:creationId xmlns:p14="http://schemas.microsoft.com/office/powerpoint/2010/main" val="94188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Coalesced </a:t>
            </a:r>
            <a:r>
              <a:rPr lang="vi-VN"/>
              <a:t>Chaining</a:t>
            </a:r>
            <a:r>
              <a:rPr lang="en-US"/>
              <a:t> Method: Cài đặt (tt)</a:t>
            </a:r>
            <a:endParaRPr lang="en-US" dirty="0"/>
          </a:p>
        </p:txBody>
      </p:sp>
      <p:sp>
        <p:nvSpPr>
          <p:cNvPr id="29699" name="Rectangle 3"/>
          <p:cNvSpPr>
            <a:spLocks noGrp="1" noChangeArrowheads="1"/>
          </p:cNvSpPr>
          <p:nvPr>
            <p:ph idx="1"/>
          </p:nvPr>
        </p:nvSpPr>
        <p:spPr/>
        <p:txBody>
          <a:bodyPr>
            <a:noAutofit/>
          </a:bodyPr>
          <a:lstStyle/>
          <a:p>
            <a:r>
              <a:rPr lang="en-AU" sz="2200" b="1"/>
              <a:t>Phép toán Insert</a:t>
            </a:r>
            <a:endParaRPr lang="en-US" sz="2200">
              <a:solidFill>
                <a:srgbClr val="0000FF"/>
              </a:solidFill>
              <a:latin typeface="Consolas" panose="020B0609020204030204" pitchFamily="49" charset="0"/>
            </a:endParaRPr>
          </a:p>
          <a:p>
            <a:pPr marL="34290" indent="0">
              <a:buNone/>
            </a:pP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Insert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k</a:t>
            </a:r>
            <a:r>
              <a:rPr lang="en-US" sz="1600">
                <a:solidFill>
                  <a:srgbClr val="000000"/>
                </a:solidFill>
                <a:latin typeface="Consolas" panose="020B0609020204030204" pitchFamily="49" charset="0"/>
              </a:rPr>
              <a:t>) {</a:t>
            </a:r>
          </a:p>
          <a:p>
            <a:pPr marL="514350" lvl="2" indent="0">
              <a:buNone/>
            </a:pP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i = </a:t>
            </a:r>
            <a:r>
              <a:rPr lang="en-US" sz="1600">
                <a:solidFill>
                  <a:srgbClr val="483D8B"/>
                </a:solidFill>
                <a:latin typeface="Consolas" panose="020B0609020204030204" pitchFamily="49" charset="0"/>
              </a:rPr>
              <a:t>Search</a:t>
            </a:r>
            <a:r>
              <a:rPr lang="en-US" sz="1600">
                <a:solidFill>
                  <a:srgbClr val="000000"/>
                </a:solidFill>
                <a:latin typeface="Consolas" panose="020B0609020204030204" pitchFamily="49" charset="0"/>
              </a:rPr>
              <a:t>(</a:t>
            </a:r>
            <a:r>
              <a:rPr lang="en-US" sz="1600">
                <a:solidFill>
                  <a:srgbClr val="808080"/>
                </a:solidFill>
                <a:latin typeface="Consolas" panose="020B0609020204030204" pitchFamily="49" charset="0"/>
              </a:rPr>
              <a:t>k</a:t>
            </a:r>
            <a:r>
              <a:rPr lang="en-US" sz="1600">
                <a:solidFill>
                  <a:srgbClr val="000000"/>
                </a:solidFill>
                <a:latin typeface="Consolas" panose="020B0609020204030204" pitchFamily="49" charset="0"/>
              </a:rPr>
              <a:t>), j; </a:t>
            </a:r>
            <a:r>
              <a:rPr lang="vi-VN" sz="1600">
                <a:solidFill>
                  <a:srgbClr val="008000"/>
                </a:solidFill>
                <a:latin typeface="Consolas" panose="020B0609020204030204" pitchFamily="49" charset="0"/>
              </a:rPr>
              <a:t>//</a:t>
            </a:r>
            <a:r>
              <a:rPr lang="en-US" sz="1600">
                <a:solidFill>
                  <a:srgbClr val="008000"/>
                </a:solidFill>
                <a:latin typeface="Consolas" panose="020B0609020204030204" pitchFamily="49" charset="0"/>
              </a:rPr>
              <a:t> j là </a:t>
            </a:r>
            <a:r>
              <a:rPr lang="vi-VN" sz="1600">
                <a:solidFill>
                  <a:srgbClr val="008000"/>
                </a:solidFill>
                <a:latin typeface="Consolas" panose="020B0609020204030204" pitchFamily="49" charset="0"/>
              </a:rPr>
              <a:t>địa chỉ nút trong được cấp phát</a:t>
            </a:r>
            <a:endParaRPr lang="vi-VN" sz="1600">
              <a:solidFill>
                <a:srgbClr val="000000"/>
              </a:solidFill>
              <a:latin typeface="Consolas" panose="020B0609020204030204" pitchFamily="49" charset="0"/>
            </a:endParaRPr>
          </a:p>
          <a:p>
            <a:pPr marL="514350" lvl="2" indent="0">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(i != </a:t>
            </a:r>
            <a:r>
              <a:rPr lang="en-US" sz="1600">
                <a:solidFill>
                  <a:srgbClr val="6F008A"/>
                </a:solidFill>
                <a:latin typeface="Consolas" panose="020B0609020204030204" pitchFamily="49" charset="0"/>
              </a:rPr>
              <a:t>M</a:t>
            </a:r>
            <a:r>
              <a:rPr lang="en-US" sz="1600">
                <a:solidFill>
                  <a:srgbClr val="000000"/>
                </a:solidFill>
                <a:latin typeface="Consolas" panose="020B0609020204030204" pitchFamily="49" charset="0"/>
              </a:rPr>
              <a:t>) {</a:t>
            </a:r>
          </a:p>
          <a:p>
            <a:pPr marL="754380" lvl="3" indent="0">
              <a:buNone/>
            </a:pPr>
            <a:r>
              <a:rPr lang="en-US" sz="1600">
                <a:solidFill>
                  <a:srgbClr val="000000"/>
                </a:solidFill>
                <a:latin typeface="Consolas" panose="020B0609020204030204" pitchFamily="49" charset="0"/>
              </a:rPr>
              <a:t>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"\n Khoa "</a:t>
            </a:r>
            <a:r>
              <a:rPr lang="en-US" sz="1600">
                <a:solidFill>
                  <a:srgbClr val="000000"/>
                </a:solidFill>
                <a:latin typeface="Consolas" panose="020B0609020204030204" pitchFamily="49" charset="0"/>
              </a:rPr>
              <a: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k</a:t>
            </a:r>
            <a:r>
              <a:rPr lang="en-US" sz="1600">
                <a:solidFill>
                  <a:srgbClr val="000000"/>
                </a:solidFill>
                <a:latin typeface="Consolas" panose="020B0609020204030204" pitchFamily="49" charset="0"/>
              </a:rPr>
              <a: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 bi trung, khong them nut nay duoc!"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i;</a:t>
            </a:r>
          </a:p>
          <a:p>
            <a:pPr marL="514350" lvl="2" indent="0">
              <a:buNone/>
            </a:pPr>
            <a:r>
              <a:rPr lang="en-US" sz="1600">
                <a:solidFill>
                  <a:srgbClr val="000000"/>
                </a:solidFill>
                <a:latin typeface="Consolas" panose="020B0609020204030204" pitchFamily="49" charset="0"/>
              </a:rPr>
              <a:t>}</a:t>
            </a:r>
          </a:p>
          <a:p>
            <a:pPr marL="514350" lvl="2" indent="0">
              <a:buNone/>
            </a:pPr>
            <a:r>
              <a:rPr lang="en-US" sz="1600">
                <a:solidFill>
                  <a:srgbClr val="000000"/>
                </a:solidFill>
                <a:latin typeface="Consolas" panose="020B0609020204030204" pitchFamily="49" charset="0"/>
              </a:rPr>
              <a:t>i = </a:t>
            </a:r>
            <a:r>
              <a:rPr lang="en-US" sz="1600">
                <a:solidFill>
                  <a:srgbClr val="483D8B"/>
                </a:solidFill>
                <a:latin typeface="Consolas" panose="020B0609020204030204" pitchFamily="49" charset="0"/>
              </a:rPr>
              <a:t>HF</a:t>
            </a:r>
            <a:r>
              <a:rPr lang="en-US" sz="1600">
                <a:solidFill>
                  <a:srgbClr val="000000"/>
                </a:solidFill>
                <a:latin typeface="Consolas" panose="020B0609020204030204" pitchFamily="49" charset="0"/>
              </a:rPr>
              <a:t>(</a:t>
            </a:r>
            <a:r>
              <a:rPr lang="en-US" sz="1600">
                <a:solidFill>
                  <a:srgbClr val="808080"/>
                </a:solidFill>
                <a:latin typeface="Consolas" panose="020B0609020204030204" pitchFamily="49" charset="0"/>
              </a:rPr>
              <a:t>k</a:t>
            </a:r>
            <a:r>
              <a:rPr lang="en-US" sz="1600">
                <a:solidFill>
                  <a:srgbClr val="000000"/>
                </a:solidFill>
                <a:latin typeface="Consolas" panose="020B0609020204030204" pitchFamily="49" charset="0"/>
              </a:rPr>
              <a:t>);</a:t>
            </a:r>
          </a:p>
          <a:p>
            <a:pPr marL="514350" lvl="2" indent="0">
              <a:buNone/>
            </a:pP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(HASHTABLE[i].</a:t>
            </a:r>
            <a:r>
              <a:rPr lang="en-US" sz="1600">
                <a:solidFill>
                  <a:srgbClr val="8B0000"/>
                </a:solidFill>
                <a:latin typeface="Consolas" panose="020B0609020204030204" pitchFamily="49" charset="0"/>
              </a:rPr>
              <a:t>next</a:t>
            </a:r>
            <a:r>
              <a:rPr lang="en-US" sz="1600">
                <a:solidFill>
                  <a:srgbClr val="000000"/>
                </a:solidFill>
                <a:latin typeface="Consolas" panose="020B0609020204030204" pitchFamily="49" charset="0"/>
              </a:rPr>
              <a:t> &gt;= 0) i = HASHTABLE[i].</a:t>
            </a:r>
            <a:r>
              <a:rPr lang="en-US" sz="1600">
                <a:solidFill>
                  <a:srgbClr val="8B0000"/>
                </a:solidFill>
                <a:latin typeface="Consolas" panose="020B0609020204030204" pitchFamily="49" charset="0"/>
              </a:rPr>
              <a:t>next</a:t>
            </a:r>
            <a:r>
              <a:rPr lang="en-US" sz="1600">
                <a:solidFill>
                  <a:srgbClr val="000000"/>
                </a:solidFill>
                <a:latin typeface="Consolas" panose="020B0609020204030204" pitchFamily="49" charset="0"/>
              </a:rPr>
              <a:t>;</a:t>
            </a:r>
          </a:p>
          <a:p>
            <a:pPr marL="514350" lvl="2" indent="0">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(HASHTABLE[i].</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 == </a:t>
            </a:r>
            <a:r>
              <a:rPr lang="en-US" sz="1600">
                <a:solidFill>
                  <a:srgbClr val="FF0000"/>
                </a:solidFill>
                <a:latin typeface="Consolas" panose="020B0609020204030204" pitchFamily="49" charset="0"/>
              </a:rPr>
              <a:t>nullkey</a:t>
            </a:r>
            <a:r>
              <a:rPr lang="en-US" sz="1600">
                <a:solidFill>
                  <a:srgbClr val="000000"/>
                </a:solidFill>
                <a:latin typeface="Consolas" panose="020B0609020204030204" pitchFamily="49" charset="0"/>
              </a:rPr>
              <a:t>) j = i; </a:t>
            </a:r>
            <a:r>
              <a:rPr lang="en-US" sz="1600">
                <a:solidFill>
                  <a:srgbClr val="008000"/>
                </a:solidFill>
                <a:latin typeface="Consolas" panose="020B0609020204030204" pitchFamily="49" charset="0"/>
              </a:rPr>
              <a:t>// Nút i còn trống thì cập nhật</a:t>
            </a:r>
            <a:endParaRPr lang="en-US" sz="1600">
              <a:solidFill>
                <a:srgbClr val="000000"/>
              </a:solidFill>
              <a:latin typeface="Consolas" panose="020B0609020204030204" pitchFamily="49" charset="0"/>
            </a:endParaRPr>
          </a:p>
          <a:p>
            <a:pPr marL="514350" lvl="2" indent="0">
              <a:buNone/>
            </a:pP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 </a:t>
            </a:r>
            <a:r>
              <a:rPr lang="en-US" sz="1600">
                <a:solidFill>
                  <a:srgbClr val="008000"/>
                </a:solidFill>
                <a:latin typeface="Consolas" panose="020B0609020204030204" pitchFamily="49" charset="0"/>
              </a:rPr>
              <a:t>// Nếu nút i là nút cuối của danh sách</a:t>
            </a:r>
            <a:endParaRPr lang="en-US" sz="1600">
              <a:solidFill>
                <a:srgbClr val="000000"/>
              </a:solidFill>
              <a:latin typeface="Consolas" panose="020B0609020204030204" pitchFamily="49" charset="0"/>
            </a:endParaRPr>
          </a:p>
          <a:p>
            <a:pPr marL="854075" lvl="3" indent="0">
              <a:buNone/>
            </a:pPr>
            <a:r>
              <a:rPr lang="en-US" sz="1600">
                <a:solidFill>
                  <a:srgbClr val="000000"/>
                </a:solidFill>
                <a:latin typeface="Consolas" panose="020B0609020204030204" pitchFamily="49" charset="0"/>
              </a:rPr>
              <a:t>j = </a:t>
            </a:r>
            <a:r>
              <a:rPr lang="en-US" sz="1600">
                <a:solidFill>
                  <a:srgbClr val="483D8B"/>
                </a:solidFill>
                <a:latin typeface="Consolas" panose="020B0609020204030204" pitchFamily="49" charset="0"/>
              </a:rPr>
              <a:t>getEmpty</a:t>
            </a:r>
            <a:r>
              <a:rPr lang="en-US" sz="1600">
                <a:solidFill>
                  <a:srgbClr val="000000"/>
                </a:solidFill>
                <a:latin typeface="Consolas" panose="020B0609020204030204" pitchFamily="49" charset="0"/>
              </a:rPr>
              <a:t>();</a:t>
            </a:r>
          </a:p>
          <a:p>
            <a:pPr marL="854075" lvl="3" indent="0">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(j &lt; 0) { cout </a:t>
            </a:r>
            <a:r>
              <a:rPr lang="en-US" sz="1600">
                <a:solidFill>
                  <a:srgbClr val="008B8B"/>
                </a:solidFill>
                <a:latin typeface="Consolas" panose="020B0609020204030204" pitchFamily="49" charset="0"/>
              </a:rPr>
              <a:t>&lt;&lt;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"\n Bang bam bi day!“</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j; }</a:t>
            </a:r>
          </a:p>
          <a:p>
            <a:pPr marL="854075" lvl="2" indent="0">
              <a:buNone/>
            </a:pPr>
            <a:r>
              <a:rPr lang="en-US" sz="1600">
                <a:solidFill>
                  <a:srgbClr val="000000"/>
                </a:solidFill>
                <a:latin typeface="Consolas" panose="020B0609020204030204" pitchFamily="49" charset="0"/>
              </a:rPr>
              <a:t>HASHTABLE[i].</a:t>
            </a:r>
            <a:r>
              <a:rPr lang="en-US" sz="1600">
                <a:solidFill>
                  <a:srgbClr val="8B0000"/>
                </a:solidFill>
                <a:latin typeface="Consolas" panose="020B0609020204030204" pitchFamily="49" charset="0"/>
              </a:rPr>
              <a:t>next</a:t>
            </a:r>
            <a:r>
              <a:rPr lang="en-US" sz="1600">
                <a:solidFill>
                  <a:srgbClr val="000000"/>
                </a:solidFill>
                <a:latin typeface="Consolas" panose="020B0609020204030204" pitchFamily="49" charset="0"/>
              </a:rPr>
              <a:t> = j;</a:t>
            </a:r>
          </a:p>
          <a:p>
            <a:pPr marL="514350" lvl="2" indent="0">
              <a:buNone/>
            </a:pPr>
            <a:r>
              <a:rPr lang="en-US" sz="1600">
                <a:solidFill>
                  <a:srgbClr val="000000"/>
                </a:solidFill>
                <a:latin typeface="Consolas" panose="020B0609020204030204" pitchFamily="49" charset="0"/>
              </a:rPr>
              <a:t>}</a:t>
            </a:r>
          </a:p>
          <a:p>
            <a:pPr marL="514350" lvl="2" indent="0">
              <a:buNone/>
            </a:pPr>
            <a:r>
              <a:rPr lang="en-US" sz="1600">
                <a:solidFill>
                  <a:srgbClr val="000000"/>
                </a:solidFill>
                <a:latin typeface="Consolas" panose="020B0609020204030204" pitchFamily="49" charset="0"/>
              </a:rPr>
              <a:t>HASHTABLE[j].</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 = </a:t>
            </a:r>
            <a:r>
              <a:rPr lang="en-US" sz="1600">
                <a:solidFill>
                  <a:srgbClr val="808080"/>
                </a:solidFill>
                <a:latin typeface="Consolas" panose="020B0609020204030204" pitchFamily="49" charset="0"/>
              </a:rPr>
              <a:t>k</a:t>
            </a:r>
            <a:r>
              <a:rPr lang="en-US" sz="1600">
                <a:solidFill>
                  <a:srgbClr val="000000"/>
                </a:solidFill>
                <a:latin typeface="Consolas" panose="020B0609020204030204" pitchFamily="49" charset="0"/>
              </a:rPr>
              <a:t>;</a:t>
            </a:r>
          </a:p>
          <a:p>
            <a:pPr marL="514350" lvl="2" indent="0">
              <a:buNone/>
            </a:pP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j;</a:t>
            </a:r>
          </a:p>
          <a:p>
            <a:pPr marL="63500" lvl="2" indent="0">
              <a:buNone/>
            </a:pPr>
            <a:r>
              <a:rPr lang="en-US" sz="1600">
                <a:solidFill>
                  <a:srgbClr val="000000"/>
                </a:solidFill>
                <a:latin typeface="Consolas" panose="020B0609020204030204" pitchFamily="49" charset="0"/>
              </a:rPr>
              <a:t>}</a:t>
            </a:r>
            <a:endParaRPr lang="en-US" sz="16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29</a:t>
            </a:fld>
            <a:endParaRPr lang="en-US" dirty="0"/>
          </a:p>
        </p:txBody>
      </p:sp>
    </p:spTree>
    <p:extLst>
      <p:ext uri="{BB962C8B-B14F-4D97-AF65-F5344CB8AC3E}">
        <p14:creationId xmlns:p14="http://schemas.microsoft.com/office/powerpoint/2010/main" val="62728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vert="horz" lIns="91440" tIns="45720" rIns="91440" bIns="45720" rtlCol="0" anchor="b">
            <a:normAutofit/>
          </a:bodyPr>
          <a:lstStyle/>
          <a:p>
            <a:r>
              <a:rPr lang="vi-VN"/>
              <a:t>Direct Cha</a:t>
            </a:r>
            <a:r>
              <a:rPr lang="en-US"/>
              <a:t>i</a:t>
            </a:r>
            <a:r>
              <a:rPr lang="vi-VN"/>
              <a:t>ning</a:t>
            </a:r>
            <a:r>
              <a:rPr lang="en-US"/>
              <a:t> Method - PP nối kết trực tiếp</a:t>
            </a:r>
            <a:endParaRPr lang="en-US" dirty="0"/>
          </a:p>
        </p:txBody>
      </p:sp>
      <p:sp>
        <p:nvSpPr>
          <p:cNvPr id="12291" name="Rectangle 3"/>
          <p:cNvSpPr>
            <a:spLocks noGrp="1" noChangeArrowheads="1"/>
          </p:cNvSpPr>
          <p:nvPr>
            <p:ph idx="1"/>
          </p:nvPr>
        </p:nvSpPr>
        <p:spPr/>
        <p:txBody>
          <a:bodyPr/>
          <a:lstStyle/>
          <a:p>
            <a:pPr marL="457200" indent="-457200" algn="just">
              <a:lnSpc>
                <a:spcPct val="100000"/>
              </a:lnSpc>
              <a:buFont typeface="Wingdings" panose="05000000000000000000" pitchFamily="2" charset="2"/>
              <a:buChar char="Ø"/>
            </a:pPr>
            <a:r>
              <a:rPr lang="en-US" sz="2600"/>
              <a:t>Các </a:t>
            </a:r>
            <a:r>
              <a:rPr lang="en-US" sz="2600" dirty="0" err="1"/>
              <a:t>nút</a:t>
            </a:r>
            <a:r>
              <a:rPr lang="en-US" sz="2600" dirty="0"/>
              <a:t> </a:t>
            </a:r>
            <a:r>
              <a:rPr lang="en-US" sz="2600" dirty="0" err="1"/>
              <a:t>bị</a:t>
            </a:r>
            <a:r>
              <a:rPr lang="en-US" sz="2600" dirty="0"/>
              <a:t> </a:t>
            </a:r>
            <a:r>
              <a:rPr lang="en-US" sz="2600" dirty="0" err="1"/>
              <a:t>băm</a:t>
            </a:r>
            <a:r>
              <a:rPr lang="en-US" sz="2600" dirty="0"/>
              <a:t> </a:t>
            </a:r>
            <a:r>
              <a:rPr lang="en-US" sz="2600" dirty="0" err="1"/>
              <a:t>cùng</a:t>
            </a:r>
            <a:r>
              <a:rPr lang="en-US" sz="2600" dirty="0"/>
              <a:t> </a:t>
            </a:r>
            <a:r>
              <a:rPr lang="en-US" sz="2600" dirty="0" err="1"/>
              <a:t>địa</a:t>
            </a:r>
            <a:r>
              <a:rPr lang="en-US" sz="2600" dirty="0"/>
              <a:t> </a:t>
            </a:r>
            <a:r>
              <a:rPr lang="en-US" sz="2600" dirty="0" err="1"/>
              <a:t>chỉ</a:t>
            </a:r>
            <a:r>
              <a:rPr lang="en-US" sz="2600" dirty="0"/>
              <a:t> (</a:t>
            </a:r>
            <a:r>
              <a:rPr lang="en-US" sz="2600" dirty="0" err="1"/>
              <a:t>các</a:t>
            </a:r>
            <a:r>
              <a:rPr lang="en-US" sz="2600" dirty="0"/>
              <a:t> </a:t>
            </a:r>
            <a:r>
              <a:rPr lang="en-US" sz="2600" dirty="0" err="1"/>
              <a:t>nút</a:t>
            </a:r>
            <a:r>
              <a:rPr lang="en-US" sz="2600" dirty="0"/>
              <a:t> </a:t>
            </a:r>
            <a:r>
              <a:rPr lang="en-US" sz="2600" dirty="0" err="1"/>
              <a:t>bị</a:t>
            </a:r>
            <a:r>
              <a:rPr lang="en-US" sz="2600" dirty="0"/>
              <a:t> </a:t>
            </a:r>
            <a:r>
              <a:rPr lang="en-US" sz="2600" dirty="0" err="1"/>
              <a:t>xung</a:t>
            </a:r>
            <a:r>
              <a:rPr lang="en-US" sz="2600" dirty="0"/>
              <a:t> </a:t>
            </a:r>
            <a:r>
              <a:rPr lang="en-US" sz="2600" dirty="0" err="1"/>
              <a:t>đột</a:t>
            </a:r>
            <a:r>
              <a:rPr lang="en-US" sz="2600" dirty="0"/>
              <a:t>) </a:t>
            </a:r>
            <a:r>
              <a:rPr lang="en-US" sz="2600" dirty="0" err="1"/>
              <a:t>được</a:t>
            </a:r>
            <a:r>
              <a:rPr lang="en-US" sz="2600" dirty="0"/>
              <a:t> </a:t>
            </a:r>
            <a:r>
              <a:rPr lang="en-US" sz="2600" dirty="0" err="1"/>
              <a:t>gom</a:t>
            </a:r>
            <a:r>
              <a:rPr lang="en-US" sz="2600" dirty="0"/>
              <a:t> </a:t>
            </a:r>
            <a:r>
              <a:rPr lang="en-US" sz="2600" dirty="0" err="1"/>
              <a:t>thành</a:t>
            </a:r>
            <a:r>
              <a:rPr lang="en-US" sz="2600" dirty="0"/>
              <a:t> </a:t>
            </a:r>
            <a:r>
              <a:rPr lang="en-US" sz="2600" dirty="0" err="1"/>
              <a:t>một</a:t>
            </a:r>
            <a:r>
              <a:rPr lang="en-US" sz="2600" dirty="0"/>
              <a:t> </a:t>
            </a:r>
            <a:r>
              <a:rPr lang="en-US" sz="2600" dirty="0" err="1"/>
              <a:t>danh</a:t>
            </a:r>
            <a:r>
              <a:rPr lang="en-US" sz="2600" dirty="0"/>
              <a:t> </a:t>
            </a:r>
            <a:r>
              <a:rPr lang="en-US" sz="2600" dirty="0" err="1"/>
              <a:t>sách</a:t>
            </a:r>
            <a:r>
              <a:rPr lang="en-US" sz="2600" dirty="0"/>
              <a:t> </a:t>
            </a:r>
            <a:r>
              <a:rPr lang="en-US" sz="2600" dirty="0" err="1"/>
              <a:t>liên</a:t>
            </a:r>
            <a:r>
              <a:rPr lang="en-US" sz="2600" dirty="0"/>
              <a:t> </a:t>
            </a:r>
            <a:r>
              <a:rPr lang="en-US" sz="2600" err="1"/>
              <a:t>kết</a:t>
            </a:r>
            <a:r>
              <a:rPr lang="en-US" sz="2600"/>
              <a:t>.</a:t>
            </a:r>
            <a:endParaRPr lang="en-US" dirty="0"/>
          </a:p>
          <a:p>
            <a:pPr marL="457200" indent="-457200" algn="just">
              <a:lnSpc>
                <a:spcPct val="100000"/>
              </a:lnSpc>
              <a:buFont typeface="Wingdings" panose="05000000000000000000" pitchFamily="2" charset="2"/>
              <a:buChar char="Ø"/>
            </a:pPr>
            <a:r>
              <a:rPr lang="en-US" sz="2600" dirty="0"/>
              <a:t>C</a:t>
            </a:r>
            <a:r>
              <a:rPr lang="en-AU" sz="2600"/>
              <a:t>ác </a:t>
            </a:r>
            <a:r>
              <a:rPr lang="en-AU" sz="2600" dirty="0" err="1"/>
              <a:t>nút</a:t>
            </a:r>
            <a:r>
              <a:rPr lang="en-AU" sz="2600" dirty="0"/>
              <a:t> </a:t>
            </a:r>
            <a:r>
              <a:rPr lang="en-AU" sz="2600" dirty="0" err="1"/>
              <a:t>trên</a:t>
            </a:r>
            <a:r>
              <a:rPr lang="en-AU" sz="2600" dirty="0"/>
              <a:t> </a:t>
            </a:r>
            <a:r>
              <a:rPr lang="en-AU" sz="2600" dirty="0" err="1"/>
              <a:t>bảng</a:t>
            </a:r>
            <a:r>
              <a:rPr lang="en-AU" sz="2600" dirty="0"/>
              <a:t> </a:t>
            </a:r>
            <a:r>
              <a:rPr lang="en-AU" sz="2600" dirty="0" err="1"/>
              <a:t>băm</a:t>
            </a:r>
            <a:r>
              <a:rPr lang="en-AU" sz="2600" dirty="0"/>
              <a:t> </a:t>
            </a:r>
            <a:r>
              <a:rPr lang="en-AU" sz="2600" dirty="0" err="1"/>
              <a:t>được</a:t>
            </a:r>
            <a:r>
              <a:rPr lang="en-AU" sz="2600" dirty="0"/>
              <a:t> </a:t>
            </a:r>
            <a:r>
              <a:rPr lang="en-AU" sz="2600" i="1" dirty="0" err="1"/>
              <a:t>băm</a:t>
            </a:r>
            <a:r>
              <a:rPr lang="en-AU" sz="2600" dirty="0"/>
              <a:t> </a:t>
            </a:r>
            <a:r>
              <a:rPr lang="en-AU" sz="2600" dirty="0" err="1"/>
              <a:t>thành</a:t>
            </a:r>
            <a:r>
              <a:rPr lang="en-AU" sz="2600" dirty="0"/>
              <a:t> </a:t>
            </a:r>
            <a:r>
              <a:rPr lang="en-AU" sz="2600" dirty="0" err="1"/>
              <a:t>các</a:t>
            </a:r>
            <a:r>
              <a:rPr lang="en-AU" sz="2600" dirty="0"/>
              <a:t> </a:t>
            </a:r>
            <a:r>
              <a:rPr lang="en-AU" sz="2600" dirty="0" err="1"/>
              <a:t>danh</a:t>
            </a:r>
            <a:r>
              <a:rPr lang="en-AU" sz="2600" dirty="0"/>
              <a:t> </a:t>
            </a:r>
            <a:r>
              <a:rPr lang="en-AU" sz="2600" dirty="0" err="1"/>
              <a:t>sách</a:t>
            </a:r>
            <a:r>
              <a:rPr lang="en-AU" sz="2600" dirty="0"/>
              <a:t> </a:t>
            </a:r>
            <a:r>
              <a:rPr lang="en-AU" sz="2600" dirty="0" err="1"/>
              <a:t>liên</a:t>
            </a:r>
            <a:r>
              <a:rPr lang="en-AU" sz="2600" dirty="0"/>
              <a:t> </a:t>
            </a:r>
            <a:r>
              <a:rPr lang="en-AU" sz="2600" dirty="0" err="1"/>
              <a:t>kết</a:t>
            </a:r>
            <a:r>
              <a:rPr lang="en-AU" sz="2600" dirty="0"/>
              <a:t>. </a:t>
            </a:r>
            <a:r>
              <a:rPr lang="en-AU" sz="2600" dirty="0" err="1"/>
              <a:t>Các</a:t>
            </a:r>
            <a:r>
              <a:rPr lang="en-AU" sz="2600" dirty="0"/>
              <a:t> </a:t>
            </a:r>
            <a:r>
              <a:rPr lang="en-AU" sz="2600" dirty="0" err="1"/>
              <a:t>nút</a:t>
            </a:r>
            <a:r>
              <a:rPr lang="en-AU" sz="2600" dirty="0"/>
              <a:t> </a:t>
            </a:r>
            <a:r>
              <a:rPr lang="en-AU" sz="2600" dirty="0" err="1"/>
              <a:t>bị</a:t>
            </a:r>
            <a:r>
              <a:rPr lang="en-AU" sz="2600" dirty="0"/>
              <a:t> </a:t>
            </a:r>
            <a:r>
              <a:rPr lang="en-AU" sz="2600" dirty="0" err="1"/>
              <a:t>xung</a:t>
            </a:r>
            <a:r>
              <a:rPr lang="en-AU" sz="2600" dirty="0"/>
              <a:t> </a:t>
            </a:r>
            <a:r>
              <a:rPr lang="en-AU" sz="2600" dirty="0" err="1"/>
              <a:t>đột</a:t>
            </a:r>
            <a:r>
              <a:rPr lang="en-AU" sz="2600" dirty="0"/>
              <a:t> </a:t>
            </a:r>
            <a:r>
              <a:rPr lang="en-AU" sz="2600" dirty="0" err="1"/>
              <a:t>tại</a:t>
            </a:r>
            <a:r>
              <a:rPr lang="en-AU" sz="2600" dirty="0"/>
              <a:t> </a:t>
            </a:r>
            <a:r>
              <a:rPr lang="en-AU" sz="2600" dirty="0" err="1"/>
              <a:t>địa</a:t>
            </a:r>
            <a:r>
              <a:rPr lang="en-AU" sz="2600" dirty="0"/>
              <a:t> </a:t>
            </a:r>
            <a:r>
              <a:rPr lang="en-AU" sz="2600" dirty="0" err="1"/>
              <a:t>chỉ</a:t>
            </a:r>
            <a:r>
              <a:rPr lang="en-AU" sz="2600" dirty="0"/>
              <a:t> </a:t>
            </a:r>
            <a:r>
              <a:rPr lang="en-AU" sz="2600" dirty="0" err="1"/>
              <a:t>i</a:t>
            </a:r>
            <a:r>
              <a:rPr lang="en-AU" sz="2600" dirty="0"/>
              <a:t> </a:t>
            </a:r>
            <a:r>
              <a:rPr lang="en-AU" sz="2600" dirty="0" err="1"/>
              <a:t>được</a:t>
            </a:r>
            <a:r>
              <a:rPr lang="en-AU" sz="2600" dirty="0"/>
              <a:t> </a:t>
            </a:r>
            <a:r>
              <a:rPr lang="en-AU" sz="2600" dirty="0" err="1"/>
              <a:t>nối</a:t>
            </a:r>
            <a:r>
              <a:rPr lang="en-AU" sz="2600" dirty="0"/>
              <a:t> </a:t>
            </a:r>
            <a:r>
              <a:rPr lang="en-AU" sz="2600" dirty="0" err="1"/>
              <a:t>kết</a:t>
            </a:r>
            <a:r>
              <a:rPr lang="en-AU" sz="2600" dirty="0"/>
              <a:t> </a:t>
            </a:r>
            <a:r>
              <a:rPr lang="en-AU" sz="2600" dirty="0" err="1"/>
              <a:t>trực</a:t>
            </a:r>
            <a:r>
              <a:rPr lang="en-AU" sz="2600" dirty="0"/>
              <a:t> </a:t>
            </a:r>
            <a:r>
              <a:rPr lang="en-AU" sz="2600" dirty="0" err="1"/>
              <a:t>tiếp</a:t>
            </a:r>
            <a:r>
              <a:rPr lang="en-AU" sz="2600" dirty="0"/>
              <a:t> </a:t>
            </a:r>
            <a:r>
              <a:rPr lang="en-AU" sz="2600" dirty="0" err="1"/>
              <a:t>với</a:t>
            </a:r>
            <a:r>
              <a:rPr lang="en-AU" sz="2600" dirty="0"/>
              <a:t> </a:t>
            </a:r>
            <a:r>
              <a:rPr lang="en-AU" sz="2600" dirty="0" err="1"/>
              <a:t>nhau</a:t>
            </a:r>
            <a:r>
              <a:rPr lang="en-AU" sz="2600" dirty="0"/>
              <a:t> qua </a:t>
            </a:r>
            <a:r>
              <a:rPr lang="en-AU" sz="2600" err="1"/>
              <a:t>danh</a:t>
            </a:r>
            <a:r>
              <a:rPr lang="en-AU" sz="2600"/>
              <a:t> sách </a:t>
            </a:r>
            <a:r>
              <a:rPr lang="en-AU" sz="2600" dirty="0" err="1"/>
              <a:t>liên</a:t>
            </a:r>
            <a:r>
              <a:rPr lang="en-AU" sz="2600" dirty="0"/>
              <a:t> </a:t>
            </a:r>
            <a:r>
              <a:rPr lang="en-AU" sz="2600" dirty="0" err="1"/>
              <a:t>kết</a:t>
            </a:r>
            <a:r>
              <a:rPr lang="en-AU" sz="2600" dirty="0"/>
              <a:t> </a:t>
            </a:r>
            <a:r>
              <a:rPr lang="en-AU" sz="2600" err="1"/>
              <a:t>i</a:t>
            </a:r>
            <a:r>
              <a:rPr lang="en-AU" sz="2600"/>
              <a:t>.</a:t>
            </a:r>
            <a:endParaRPr lang="en-US" sz="2400"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2286000" y="3352800"/>
            <a:ext cx="4629981" cy="2914080"/>
          </a:xfrm>
          <a:prstGeom prst="rect">
            <a:avLst/>
          </a:prstGeom>
        </p:spPr>
      </p:pic>
    </p:spTree>
    <p:extLst>
      <p:ext uri="{BB962C8B-B14F-4D97-AF65-F5344CB8AC3E}">
        <p14:creationId xmlns:p14="http://schemas.microsoft.com/office/powerpoint/2010/main" val="71904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Open addressing</a:t>
            </a:r>
            <a:endParaRPr lang="en-US" dirty="0"/>
          </a:p>
        </p:txBody>
      </p:sp>
      <p:sp>
        <p:nvSpPr>
          <p:cNvPr id="3" name="Content Placeholder 2"/>
          <p:cNvSpPr>
            <a:spLocks noGrp="1"/>
          </p:cNvSpPr>
          <p:nvPr>
            <p:ph idx="1"/>
          </p:nvPr>
        </p:nvSpPr>
        <p:spPr/>
        <p:txBody>
          <a:bodyPr>
            <a:normAutofit fontScale="85000" lnSpcReduction="20000"/>
          </a:bodyPr>
          <a:lstStyle/>
          <a:p>
            <a:pPr marL="0" indent="0" algn="ctr">
              <a:lnSpc>
                <a:spcPct val="150000"/>
              </a:lnSpc>
              <a:buNone/>
            </a:pPr>
            <a:r>
              <a:rPr lang="vi-VN" sz="2400" b="1" dirty="0">
                <a:solidFill>
                  <a:srgbClr val="FF0000"/>
                </a:solidFill>
              </a:rPr>
              <a:t>H(key, i) </a:t>
            </a:r>
            <a:r>
              <a:rPr lang="vi-VN" sz="2400" b="1">
                <a:solidFill>
                  <a:srgbClr val="FF0000"/>
                </a:solidFill>
              </a:rPr>
              <a:t>= (</a:t>
            </a:r>
            <a:r>
              <a:rPr lang="en-US" sz="2400" b="1">
                <a:solidFill>
                  <a:srgbClr val="FF0000"/>
                </a:solidFill>
              </a:rPr>
              <a:t>h(</a:t>
            </a:r>
            <a:r>
              <a:rPr lang="vi-VN" sz="2400" b="1">
                <a:solidFill>
                  <a:srgbClr val="FF0000"/>
                </a:solidFill>
              </a:rPr>
              <a:t>key</a:t>
            </a:r>
            <a:r>
              <a:rPr lang="vi-VN" sz="2400" b="1" dirty="0">
                <a:solidFill>
                  <a:srgbClr val="FF0000"/>
                </a:solidFill>
              </a:rPr>
              <a:t>) + f(i)) % TableSize</a:t>
            </a:r>
            <a:endParaRPr lang="en-US" sz="2400" b="1" dirty="0">
              <a:solidFill>
                <a:srgbClr val="FF0000"/>
              </a:solidFill>
            </a:endParaRPr>
          </a:p>
          <a:p>
            <a:pPr marL="0" indent="0">
              <a:lnSpc>
                <a:spcPct val="150000"/>
              </a:lnSpc>
              <a:buNone/>
            </a:pPr>
            <a:r>
              <a:rPr lang="vi-VN" sz="2400" dirty="0"/>
              <a:t>Trong đó:</a:t>
            </a:r>
            <a:endParaRPr lang="en-US" sz="2400" dirty="0"/>
          </a:p>
          <a:p>
            <a:pPr>
              <a:lnSpc>
                <a:spcPct val="150000"/>
              </a:lnSpc>
            </a:pPr>
            <a:r>
              <a:rPr lang="vi-VN" sz="2400" i="1" dirty="0"/>
              <a:t>key: từ khóa cần băm</a:t>
            </a:r>
            <a:endParaRPr lang="en-US" sz="2400" dirty="0"/>
          </a:p>
          <a:p>
            <a:pPr>
              <a:lnSpc>
                <a:spcPct val="150000"/>
              </a:lnSpc>
            </a:pPr>
            <a:r>
              <a:rPr lang="en-US" sz="2400" i="1"/>
              <a:t>h</a:t>
            </a:r>
            <a:r>
              <a:rPr lang="vi-VN" sz="2400" i="1"/>
              <a:t>(key): hàm băm chính.</a:t>
            </a:r>
            <a:endParaRPr lang="en-US" sz="2400"/>
          </a:p>
          <a:p>
            <a:pPr>
              <a:lnSpc>
                <a:spcPct val="150000"/>
              </a:lnSpc>
            </a:pPr>
            <a:r>
              <a:rPr lang="vi-VN" sz="2400" i="1"/>
              <a:t>H</a:t>
            </a:r>
            <a:r>
              <a:rPr lang="vi-VN" sz="2400" i="1" dirty="0"/>
              <a:t>(key, f(i)): hàm băm lại lần thứ i.</a:t>
            </a:r>
            <a:endParaRPr lang="en-US" sz="2400" dirty="0"/>
          </a:p>
          <a:p>
            <a:pPr>
              <a:lnSpc>
                <a:spcPct val="150000"/>
              </a:lnSpc>
            </a:pPr>
            <a:r>
              <a:rPr lang="vi-VN" sz="2400" i="1"/>
              <a:t>TableSize</a:t>
            </a:r>
            <a:r>
              <a:rPr lang="vi-VN" sz="2400" i="1" dirty="0"/>
              <a:t>: kích thước bảng băm.</a:t>
            </a:r>
            <a:endParaRPr lang="en-US" sz="2400" dirty="0"/>
          </a:p>
          <a:p>
            <a:pPr>
              <a:lnSpc>
                <a:spcPct val="150000"/>
              </a:lnSpc>
            </a:pPr>
            <a:r>
              <a:rPr lang="vi-VN" sz="2400" i="1" dirty="0"/>
              <a:t>%: phép lấy dư (mod)</a:t>
            </a:r>
          </a:p>
          <a:p>
            <a:pPr>
              <a:lnSpc>
                <a:spcPct val="150000"/>
              </a:lnSpc>
            </a:pPr>
            <a:r>
              <a:rPr lang="vi-VN" sz="2400" i="1" dirty="0"/>
              <a:t>f(i): hàm thể hiện của các phương pháp xử lý đụng độ: dò tuyến tính, dò bậc hai, băm kép, f(0)=0</a:t>
            </a:r>
          </a:p>
          <a:p>
            <a:pPr marL="34290" indent="0">
              <a:lnSpc>
                <a:spcPct val="150000"/>
              </a:lnSpc>
              <a:buNone/>
            </a:pPr>
            <a:r>
              <a:rPr lang="en-US" sz="2400"/>
              <a:t>* Phương pháp này không sử dụng con trỏ</a:t>
            </a:r>
            <a:endParaRPr lang="en-US" sz="2400"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30</a:t>
            </a:fld>
            <a:endParaRPr lang="en-US" dirty="0"/>
          </a:p>
        </p:txBody>
      </p:sp>
    </p:spTree>
    <p:extLst>
      <p:ext uri="{BB962C8B-B14F-4D97-AF65-F5344CB8AC3E}">
        <p14:creationId xmlns:p14="http://schemas.microsoft.com/office/powerpoint/2010/main" val="84184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Open addressing</a:t>
            </a:r>
            <a:r>
              <a:rPr lang="en-US"/>
              <a:t> (tt)</a:t>
            </a:r>
            <a:endParaRPr lang="en-US" dirty="0"/>
          </a:p>
        </p:txBody>
      </p:sp>
      <p:sp>
        <p:nvSpPr>
          <p:cNvPr id="3" name="Content Placeholder 2"/>
          <p:cNvSpPr>
            <a:spLocks noGrp="1"/>
          </p:cNvSpPr>
          <p:nvPr>
            <p:ph idx="1"/>
          </p:nvPr>
        </p:nvSpPr>
        <p:spPr/>
        <p:txBody>
          <a:bodyPr>
            <a:normAutofit/>
          </a:bodyPr>
          <a:lstStyle/>
          <a:p>
            <a:pPr marL="0" indent="0" algn="ctr">
              <a:buNone/>
            </a:pPr>
            <a:r>
              <a:rPr lang="vi-VN" dirty="0"/>
              <a:t>H(key, i) </a:t>
            </a:r>
            <a:r>
              <a:rPr lang="vi-VN"/>
              <a:t>= (</a:t>
            </a:r>
            <a:r>
              <a:rPr lang="en-US"/>
              <a:t>h</a:t>
            </a:r>
            <a:r>
              <a:rPr lang="vi-VN"/>
              <a:t>(</a:t>
            </a:r>
            <a:r>
              <a:rPr lang="vi-VN" dirty="0"/>
              <a:t>key) + f(i</a:t>
            </a:r>
            <a:r>
              <a:rPr lang="vi-VN"/>
              <a:t>)) </a:t>
            </a:r>
            <a:r>
              <a:rPr lang="en-US"/>
              <a:t>%</a:t>
            </a:r>
            <a:r>
              <a:rPr lang="vi-VN"/>
              <a:t> </a:t>
            </a:r>
            <a:r>
              <a:rPr lang="vi-VN" dirty="0"/>
              <a:t>TableSize</a:t>
            </a:r>
            <a:endParaRPr lang="en-US" dirty="0"/>
          </a:p>
          <a:p>
            <a:endParaRPr lang="en-US"/>
          </a:p>
          <a:p>
            <a:r>
              <a:rPr lang="vi-VN"/>
              <a:t>Với phương pháp dò </a:t>
            </a:r>
            <a:r>
              <a:rPr lang="en-US"/>
              <a:t>tuyến tính</a:t>
            </a:r>
            <a:r>
              <a:rPr lang="vi-VN"/>
              <a:t> thì f(i) = </a:t>
            </a:r>
            <a:r>
              <a:rPr lang="en-US"/>
              <a:t>i</a:t>
            </a:r>
            <a:r>
              <a:rPr lang="vi-VN"/>
              <a:t> </a:t>
            </a:r>
            <a:r>
              <a:rPr lang="en-US"/>
              <a:t> </a:t>
            </a:r>
          </a:p>
          <a:p>
            <a:pPr marL="34290" indent="0" algn="ctr">
              <a:buNone/>
            </a:pPr>
            <a:r>
              <a:rPr lang="vi-VN">
                <a:solidFill>
                  <a:srgbClr val="FF0000"/>
                </a:solidFill>
              </a:rPr>
              <a:t>H(key, i) = (</a:t>
            </a:r>
            <a:r>
              <a:rPr lang="en-US">
                <a:solidFill>
                  <a:srgbClr val="FF0000"/>
                </a:solidFill>
              </a:rPr>
              <a:t>h</a:t>
            </a:r>
            <a:r>
              <a:rPr lang="vi-VN">
                <a:solidFill>
                  <a:srgbClr val="FF0000"/>
                </a:solidFill>
              </a:rPr>
              <a:t>(key) + i) </a:t>
            </a:r>
            <a:r>
              <a:rPr lang="en-US">
                <a:solidFill>
                  <a:srgbClr val="FF0000"/>
                </a:solidFill>
              </a:rPr>
              <a:t>%</a:t>
            </a:r>
            <a:r>
              <a:rPr lang="vi-VN">
                <a:solidFill>
                  <a:srgbClr val="FF0000"/>
                </a:solidFill>
              </a:rPr>
              <a:t> TableSize</a:t>
            </a:r>
            <a:endParaRPr lang="en-US">
              <a:solidFill>
                <a:srgbClr val="FF0000"/>
              </a:solidFill>
            </a:endParaRPr>
          </a:p>
          <a:p>
            <a:endParaRPr lang="en-US"/>
          </a:p>
          <a:p>
            <a:r>
              <a:rPr lang="vi-VN"/>
              <a:t>Với phương pháp dò bậc 2 thì f(i) = </a:t>
            </a:r>
            <a:r>
              <a:rPr lang="en-US"/>
              <a:t>i</a:t>
            </a:r>
            <a:r>
              <a:rPr lang="vi-VN" baseline="30000"/>
              <a:t>2</a:t>
            </a:r>
            <a:r>
              <a:rPr lang="vi-VN"/>
              <a:t> </a:t>
            </a:r>
            <a:r>
              <a:rPr lang="en-US"/>
              <a:t> </a:t>
            </a:r>
          </a:p>
          <a:p>
            <a:pPr marL="34290" indent="0" algn="ctr">
              <a:buNone/>
            </a:pPr>
            <a:r>
              <a:rPr lang="vi-VN">
                <a:solidFill>
                  <a:srgbClr val="FF0000"/>
                </a:solidFill>
              </a:rPr>
              <a:t>H(key, i) = (</a:t>
            </a:r>
            <a:r>
              <a:rPr lang="en-US">
                <a:solidFill>
                  <a:srgbClr val="FF0000"/>
                </a:solidFill>
              </a:rPr>
              <a:t>h</a:t>
            </a:r>
            <a:r>
              <a:rPr lang="vi-VN">
                <a:solidFill>
                  <a:srgbClr val="FF0000"/>
                </a:solidFill>
              </a:rPr>
              <a:t>(key) + i</a:t>
            </a:r>
            <a:r>
              <a:rPr lang="vi-VN" baseline="30000">
                <a:solidFill>
                  <a:srgbClr val="FF0000"/>
                </a:solidFill>
              </a:rPr>
              <a:t>2</a:t>
            </a:r>
            <a:r>
              <a:rPr lang="vi-VN">
                <a:solidFill>
                  <a:srgbClr val="FF0000"/>
                </a:solidFill>
              </a:rPr>
              <a:t>) </a:t>
            </a:r>
            <a:r>
              <a:rPr lang="en-US">
                <a:solidFill>
                  <a:srgbClr val="FF0000"/>
                </a:solidFill>
              </a:rPr>
              <a:t>%</a:t>
            </a:r>
            <a:r>
              <a:rPr lang="vi-VN">
                <a:solidFill>
                  <a:srgbClr val="FF0000"/>
                </a:solidFill>
              </a:rPr>
              <a:t> TableSize</a:t>
            </a:r>
            <a:r>
              <a:rPr lang="en-US">
                <a:solidFill>
                  <a:srgbClr val="FF0000"/>
                </a:solidFill>
              </a:rPr>
              <a:t> </a:t>
            </a:r>
          </a:p>
          <a:p>
            <a:endParaRPr lang="en-US"/>
          </a:p>
          <a:p>
            <a:r>
              <a:rPr lang="vi-VN"/>
              <a:t>Với </a:t>
            </a:r>
            <a:r>
              <a:rPr lang="vi-VN" dirty="0"/>
              <a:t>phương pháp băm kép thì f(i) </a:t>
            </a:r>
            <a:r>
              <a:rPr lang="vi-VN"/>
              <a:t>= </a:t>
            </a:r>
            <a:r>
              <a:rPr lang="en-US"/>
              <a:t>i </a:t>
            </a:r>
            <a:r>
              <a:rPr lang="vi-VN"/>
              <a:t>* </a:t>
            </a:r>
            <a:r>
              <a:rPr lang="en-US"/>
              <a:t>h2</a:t>
            </a:r>
            <a:r>
              <a:rPr lang="vi-VN"/>
              <a:t>(</a:t>
            </a:r>
            <a:r>
              <a:rPr lang="vi-VN" dirty="0"/>
              <a:t>key</a:t>
            </a:r>
            <a:r>
              <a:rPr lang="vi-VN"/>
              <a:t>) </a:t>
            </a:r>
            <a:endParaRPr lang="en-US"/>
          </a:p>
          <a:p>
            <a:pPr marL="34290" indent="0" algn="ctr">
              <a:buNone/>
            </a:pPr>
            <a:r>
              <a:rPr lang="vi-VN">
                <a:solidFill>
                  <a:srgbClr val="FF0000"/>
                </a:solidFill>
              </a:rPr>
              <a:t>H</a:t>
            </a:r>
            <a:r>
              <a:rPr lang="vi-VN" dirty="0">
                <a:solidFill>
                  <a:srgbClr val="FF0000"/>
                </a:solidFill>
              </a:rPr>
              <a:t>(key, i) </a:t>
            </a:r>
            <a:r>
              <a:rPr lang="vi-VN">
                <a:solidFill>
                  <a:srgbClr val="FF0000"/>
                </a:solidFill>
              </a:rPr>
              <a:t>= (</a:t>
            </a:r>
            <a:r>
              <a:rPr lang="en-US">
                <a:solidFill>
                  <a:srgbClr val="FF0000"/>
                </a:solidFill>
              </a:rPr>
              <a:t>h</a:t>
            </a:r>
            <a:r>
              <a:rPr lang="vi-VN">
                <a:solidFill>
                  <a:srgbClr val="FF0000"/>
                </a:solidFill>
              </a:rPr>
              <a:t>1(key</a:t>
            </a:r>
            <a:r>
              <a:rPr lang="vi-VN" dirty="0">
                <a:solidFill>
                  <a:srgbClr val="FF0000"/>
                </a:solidFill>
              </a:rPr>
              <a:t>) +  i</a:t>
            </a:r>
            <a:r>
              <a:rPr lang="vi-VN">
                <a:solidFill>
                  <a:srgbClr val="FF0000"/>
                </a:solidFill>
              </a:rPr>
              <a:t>* </a:t>
            </a:r>
            <a:r>
              <a:rPr lang="en-US">
                <a:solidFill>
                  <a:srgbClr val="FF0000"/>
                </a:solidFill>
              </a:rPr>
              <a:t>h</a:t>
            </a:r>
            <a:r>
              <a:rPr lang="vi-VN">
                <a:solidFill>
                  <a:srgbClr val="FF0000"/>
                </a:solidFill>
              </a:rPr>
              <a:t>2</a:t>
            </a:r>
            <a:r>
              <a:rPr lang="vi-VN" dirty="0">
                <a:solidFill>
                  <a:srgbClr val="FF0000"/>
                </a:solidFill>
              </a:rPr>
              <a:t>(key) </a:t>
            </a:r>
            <a:r>
              <a:rPr lang="vi-VN">
                <a:solidFill>
                  <a:srgbClr val="FF0000"/>
                </a:solidFill>
              </a:rPr>
              <a:t>) </a:t>
            </a:r>
            <a:r>
              <a:rPr lang="en-US">
                <a:solidFill>
                  <a:srgbClr val="FF0000"/>
                </a:solidFill>
              </a:rPr>
              <a:t>%</a:t>
            </a:r>
            <a:r>
              <a:rPr lang="vi-VN">
                <a:solidFill>
                  <a:srgbClr val="FF0000"/>
                </a:solidFill>
              </a:rPr>
              <a:t> TableSize</a:t>
            </a:r>
            <a:endParaRPr lang="en-US" dirty="0">
              <a:solidFill>
                <a:srgbClr val="FF0000"/>
              </a:solidFill>
            </a:endParaRP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31</a:t>
            </a:fld>
            <a:endParaRPr lang="en-US" dirty="0"/>
          </a:p>
        </p:txBody>
      </p:sp>
    </p:spTree>
    <p:extLst>
      <p:ext uri="{BB962C8B-B14F-4D97-AF65-F5344CB8AC3E}">
        <p14:creationId xmlns:p14="http://schemas.microsoft.com/office/powerpoint/2010/main" val="208437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a:t>
            </a:r>
            <a:r>
              <a:rPr lang="en-US"/>
              <a:t>Probing Method - PP</a:t>
            </a:r>
            <a:r>
              <a:rPr lang="vi-VN"/>
              <a:t> dò tuyến tính </a:t>
            </a:r>
            <a:endParaRPr lang="en-US" dirty="0"/>
          </a:p>
        </p:txBody>
      </p:sp>
      <p:sp>
        <p:nvSpPr>
          <p:cNvPr id="3" name="Content Placeholder 2"/>
          <p:cNvSpPr>
            <a:spLocks noGrp="1"/>
          </p:cNvSpPr>
          <p:nvPr>
            <p:ph idx="1"/>
          </p:nvPr>
        </p:nvSpPr>
        <p:spPr/>
        <p:txBody>
          <a:bodyPr/>
          <a:lstStyle/>
          <a:p>
            <a:pPr marL="457200" indent="-457200"/>
            <a:r>
              <a:rPr lang="vi-VN"/>
              <a:t>Hàm băm lại của phương pháp dò tuyến tính là truy xuất địa chỉ kế tiếp. Hàm băm lại lần i được biểu diễn bằng công thức sau</a:t>
            </a:r>
            <a:r>
              <a:rPr lang="en-US"/>
              <a:t>:</a:t>
            </a:r>
            <a:endParaRPr lang="vi-VN"/>
          </a:p>
          <a:p>
            <a:pPr marL="0" indent="0" algn="ctr">
              <a:buNone/>
            </a:pPr>
            <a:r>
              <a:rPr lang="vi-VN">
                <a:solidFill>
                  <a:srgbClr val="FF0000"/>
                </a:solidFill>
              </a:rPr>
              <a:t>H(key, i) = (</a:t>
            </a:r>
            <a:r>
              <a:rPr lang="en-US">
                <a:solidFill>
                  <a:srgbClr val="FF0000"/>
                </a:solidFill>
              </a:rPr>
              <a:t>h</a:t>
            </a:r>
            <a:r>
              <a:rPr lang="vi-VN">
                <a:solidFill>
                  <a:srgbClr val="FF0000"/>
                </a:solidFill>
              </a:rPr>
              <a:t>(key) + i) </a:t>
            </a:r>
            <a:r>
              <a:rPr lang="en-US">
                <a:solidFill>
                  <a:srgbClr val="FF0000"/>
                </a:solidFill>
              </a:rPr>
              <a:t>mod</a:t>
            </a:r>
            <a:r>
              <a:rPr lang="vi-VN">
                <a:solidFill>
                  <a:srgbClr val="FF0000"/>
                </a:solidFill>
              </a:rPr>
              <a:t> TableSize</a:t>
            </a:r>
            <a:endParaRPr lang="en-US">
              <a:solidFill>
                <a:srgbClr val="FF0000"/>
              </a:solidFill>
            </a:endParaRPr>
          </a:p>
          <a:p>
            <a:pPr marL="463550" indent="0">
              <a:buNone/>
            </a:pPr>
            <a:r>
              <a:rPr lang="en-US"/>
              <a:t>với h(key) là hàm băm chính của bảng băm, f(i)=i</a:t>
            </a:r>
          </a:p>
          <a:p>
            <a:pPr marL="457200" indent="-457200">
              <a:buFont typeface="Symbol" panose="05050102010706020507" pitchFamily="18" charset="2"/>
              <a:buChar char="Þ"/>
            </a:pPr>
            <a:endParaRPr lang="en-US"/>
          </a:p>
          <a:p>
            <a:pPr marL="457200" indent="-457200"/>
            <a:r>
              <a:rPr lang="vi-VN"/>
              <a:t>Lưu ý địa chỉ dò tìm kế tiếp là địa chỉ 0 nếu đã dò đến cuối bảng.</a:t>
            </a: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32</a:t>
            </a:fld>
            <a:endParaRPr lang="en-US" dirty="0"/>
          </a:p>
        </p:txBody>
      </p:sp>
    </p:spTree>
    <p:extLst>
      <p:ext uri="{BB962C8B-B14F-4D97-AF65-F5344CB8AC3E}">
        <p14:creationId xmlns:p14="http://schemas.microsoft.com/office/powerpoint/2010/main" val="133730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2"/>
          <p:cNvSpPr>
            <a:spLocks noGrp="1" noChangeArrowheads="1"/>
          </p:cNvSpPr>
          <p:nvPr>
            <p:ph type="title"/>
          </p:nvPr>
        </p:nvSpPr>
        <p:spPr/>
        <p:txBody>
          <a:bodyPr/>
          <a:lstStyle/>
          <a:p>
            <a:r>
              <a:rPr lang="en-US" dirty="0"/>
              <a:t>Linear Probing Method</a:t>
            </a:r>
          </a:p>
        </p:txBody>
      </p:sp>
      <p:sp>
        <p:nvSpPr>
          <p:cNvPr id="6" name="Content Placeholder 5"/>
          <p:cNvSpPr>
            <a:spLocks noGrp="1"/>
          </p:cNvSpPr>
          <p:nvPr>
            <p:ph idx="1"/>
          </p:nvPr>
        </p:nvSpPr>
        <p:spPr/>
        <p:txBody>
          <a:bodyPr>
            <a:normAutofit/>
          </a:bodyPr>
          <a:lstStyle/>
          <a:p>
            <a:pPr algn="just">
              <a:defRPr/>
            </a:pPr>
            <a:r>
              <a:rPr lang="en-AU" sz="2200"/>
              <a:t>Bảng băm trong trường hợp này được cài đặt bằng danh sách kề có TableSize nút, mỗi nút của bảng băm là một mẫu tin có một trường key để chứa khóa của nút. </a:t>
            </a:r>
            <a:r>
              <a:rPr lang="en-US" sz="2200"/>
              <a:t>So at any point, size of the table must be greater than or equal to the total number of keys </a:t>
            </a:r>
            <a:endParaRPr lang="en-AU" sz="2200"/>
          </a:p>
          <a:p>
            <a:pPr algn="just">
              <a:defRPr/>
            </a:pPr>
            <a:r>
              <a:rPr lang="en-AU" sz="2200"/>
              <a:t>Khi khởi động bảng băm thì tất cả trường key được gán nullkey.</a:t>
            </a:r>
          </a:p>
          <a:p>
            <a:pPr algn="just">
              <a:defRPr/>
            </a:pPr>
            <a:r>
              <a:rPr lang="en-AU" sz="2200"/>
              <a:t>Khi thêm nút có khoá key vào bảng băm, hàm băm h(key) sẽ xác định địa chỉ i trong khoảng từ 0 đến TableSize-1:</a:t>
            </a:r>
          </a:p>
          <a:p>
            <a:pPr lvl="1" algn="just"/>
            <a:r>
              <a:rPr lang="vi-VN"/>
              <a:t>Nếu chưa bị xung đột thì thêm phần tử mới vào địa chỉ này.</a:t>
            </a:r>
          </a:p>
          <a:p>
            <a:pPr lvl="1" algn="just"/>
            <a:r>
              <a:rPr lang="vi-VN"/>
              <a:t>Nếu bị xung đột thì hàm băm lại lần 1, hàm </a:t>
            </a:r>
            <a:r>
              <a:rPr lang="en-US"/>
              <a:t>h</a:t>
            </a:r>
            <a:r>
              <a:rPr lang="vi-VN" baseline="-25000"/>
              <a:t>1</a:t>
            </a:r>
            <a:r>
              <a:rPr lang="vi-VN"/>
              <a:t> sẽ xét địa chỉ kế tiếp, nếu lại bị xung đột thì hàm băm thì hàm băm lại lần 2, hàm </a:t>
            </a:r>
            <a:r>
              <a:rPr lang="en-US"/>
              <a:t>h</a:t>
            </a:r>
            <a:r>
              <a:rPr lang="vi-VN" baseline="-25000"/>
              <a:t>2</a:t>
            </a:r>
            <a:r>
              <a:rPr lang="vi-VN"/>
              <a:t> sẽ xét địa chỉ kế tiếp nữa, …, và quá trình cứ thế cho đến khi nào tìm được địa chỉ trống và thêm phần tử mới vào địa chỉ này.</a:t>
            </a:r>
          </a:p>
          <a:p>
            <a:pPr marL="34290" indent="0" algn="just">
              <a:buNone/>
            </a:pPr>
            <a:endParaRPr lang="en-US" sz="22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33</a:t>
            </a:fld>
            <a:endParaRPr lang="en-US" dirty="0"/>
          </a:p>
        </p:txBody>
      </p:sp>
      <p:grpSp>
        <p:nvGrpSpPr>
          <p:cNvPr id="4" name="Group 4">
            <a:extLst>
              <a:ext uri="{FF2B5EF4-FFF2-40B4-BE49-F238E27FC236}">
                <a16:creationId xmlns:a16="http://schemas.microsoft.com/office/drawing/2014/main" id="{9A1A8634-F507-429B-AB20-6FC3F2CDA447}"/>
              </a:ext>
            </a:extLst>
          </p:cNvPr>
          <p:cNvGrpSpPr>
            <a:grpSpLocks noChangeAspect="1"/>
          </p:cNvGrpSpPr>
          <p:nvPr/>
        </p:nvGrpSpPr>
        <p:grpSpPr bwMode="auto">
          <a:xfrm>
            <a:off x="955675" y="5029202"/>
            <a:ext cx="6780213" cy="1238251"/>
            <a:chOff x="602" y="3168"/>
            <a:chExt cx="4271" cy="780"/>
          </a:xfrm>
        </p:grpSpPr>
        <p:sp>
          <p:nvSpPr>
            <p:cNvPr id="5" name="AutoShape 3">
              <a:extLst>
                <a:ext uri="{FF2B5EF4-FFF2-40B4-BE49-F238E27FC236}">
                  <a16:creationId xmlns:a16="http://schemas.microsoft.com/office/drawing/2014/main" id="{3D6B0379-3786-4779-BD7E-19C20C513186}"/>
                </a:ext>
              </a:extLst>
            </p:cNvPr>
            <p:cNvSpPr>
              <a:spLocks noChangeAspect="1" noChangeArrowheads="1" noTextEdit="1"/>
            </p:cNvSpPr>
            <p:nvPr/>
          </p:nvSpPr>
          <p:spPr bwMode="auto">
            <a:xfrm>
              <a:off x="602" y="3168"/>
              <a:ext cx="425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F80732A3-301E-4207-B399-EF853D832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 y="3501"/>
              <a:ext cx="76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BDC7ECA2-06FF-45EA-8097-DA67682CB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 y="3501"/>
              <a:ext cx="76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2071C308-2F33-4C4D-9487-E1B12B032ADA}"/>
                </a:ext>
              </a:extLst>
            </p:cNvPr>
            <p:cNvSpPr>
              <a:spLocks noChangeArrowheads="1"/>
            </p:cNvSpPr>
            <p:nvPr/>
          </p:nvSpPr>
          <p:spPr bwMode="auto">
            <a:xfrm>
              <a:off x="691" y="3524"/>
              <a:ext cx="664" cy="337"/>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A4C81C4A-2A49-4AC0-A912-8BD273F79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 y="3516"/>
              <a:ext cx="85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a:extLst>
                <a:ext uri="{FF2B5EF4-FFF2-40B4-BE49-F238E27FC236}">
                  <a16:creationId xmlns:a16="http://schemas.microsoft.com/office/drawing/2014/main" id="{DA1E503A-AF48-4CF7-954B-5B7DA9FC7E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 y="3516"/>
              <a:ext cx="85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F2B3F33F-41DB-4635-8661-A75995083E28}"/>
                </a:ext>
              </a:extLst>
            </p:cNvPr>
            <p:cNvSpPr>
              <a:spLocks noChangeArrowheads="1"/>
            </p:cNvSpPr>
            <p:nvPr/>
          </p:nvSpPr>
          <p:spPr bwMode="auto">
            <a:xfrm>
              <a:off x="739" y="3585"/>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5" name="Picture 11">
              <a:extLst>
                <a:ext uri="{FF2B5EF4-FFF2-40B4-BE49-F238E27FC236}">
                  <a16:creationId xmlns:a16="http://schemas.microsoft.com/office/drawing/2014/main" id="{49B5D643-B649-46EE-B8BE-668C4402F3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3" y="3501"/>
              <a:ext cx="76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a:extLst>
                <a:ext uri="{FF2B5EF4-FFF2-40B4-BE49-F238E27FC236}">
                  <a16:creationId xmlns:a16="http://schemas.microsoft.com/office/drawing/2014/main" id="{206BD180-CF4E-433F-BAD3-B2C6E73628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 y="3501"/>
              <a:ext cx="76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a:extLst>
                <a:ext uri="{FF2B5EF4-FFF2-40B4-BE49-F238E27FC236}">
                  <a16:creationId xmlns:a16="http://schemas.microsoft.com/office/drawing/2014/main" id="{D6A4CD9F-590D-4FDB-B595-1605615D2106}"/>
                </a:ext>
              </a:extLst>
            </p:cNvPr>
            <p:cNvSpPr>
              <a:spLocks noChangeArrowheads="1"/>
            </p:cNvSpPr>
            <p:nvPr/>
          </p:nvSpPr>
          <p:spPr bwMode="auto">
            <a:xfrm>
              <a:off x="1370" y="3524"/>
              <a:ext cx="664" cy="337"/>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a:extLst>
                <a:ext uri="{FF2B5EF4-FFF2-40B4-BE49-F238E27FC236}">
                  <a16:creationId xmlns:a16="http://schemas.microsoft.com/office/drawing/2014/main" id="{7BE98A75-14BC-45EF-B11A-FB91DD5DA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5"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a:extLst>
                <a:ext uri="{FF2B5EF4-FFF2-40B4-BE49-F238E27FC236}">
                  <a16:creationId xmlns:a16="http://schemas.microsoft.com/office/drawing/2014/main" id="{4B66C606-E48A-4BAD-9ABE-8C327F53E7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5"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6">
              <a:extLst>
                <a:ext uri="{FF2B5EF4-FFF2-40B4-BE49-F238E27FC236}">
                  <a16:creationId xmlns:a16="http://schemas.microsoft.com/office/drawing/2014/main" id="{D7C378D1-8783-4C71-9E5B-52B75371E60D}"/>
                </a:ext>
              </a:extLst>
            </p:cNvPr>
            <p:cNvSpPr>
              <a:spLocks noChangeArrowheads="1"/>
            </p:cNvSpPr>
            <p:nvPr/>
          </p:nvSpPr>
          <p:spPr bwMode="auto">
            <a:xfrm>
              <a:off x="1417" y="3585"/>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1" name="Picture 17">
              <a:extLst>
                <a:ext uri="{FF2B5EF4-FFF2-40B4-BE49-F238E27FC236}">
                  <a16:creationId xmlns:a16="http://schemas.microsoft.com/office/drawing/2014/main" id="{C92581EB-F1FD-44A0-92F0-E6C0E7B410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4" y="3501"/>
              <a:ext cx="77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a:extLst>
                <a:ext uri="{FF2B5EF4-FFF2-40B4-BE49-F238E27FC236}">
                  <a16:creationId xmlns:a16="http://schemas.microsoft.com/office/drawing/2014/main" id="{46F66E16-140C-45E7-81D3-56BD73A6F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4" y="3501"/>
              <a:ext cx="77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9">
              <a:extLst>
                <a:ext uri="{FF2B5EF4-FFF2-40B4-BE49-F238E27FC236}">
                  <a16:creationId xmlns:a16="http://schemas.microsoft.com/office/drawing/2014/main" id="{D5C2308B-9B43-4BDA-8FA7-21177044B8E0}"/>
                </a:ext>
              </a:extLst>
            </p:cNvPr>
            <p:cNvSpPr>
              <a:spLocks noChangeArrowheads="1"/>
            </p:cNvSpPr>
            <p:nvPr/>
          </p:nvSpPr>
          <p:spPr bwMode="auto">
            <a:xfrm>
              <a:off x="2051" y="3524"/>
              <a:ext cx="663" cy="337"/>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a:extLst>
                <a:ext uri="{FF2B5EF4-FFF2-40B4-BE49-F238E27FC236}">
                  <a16:creationId xmlns:a16="http://schemas.microsoft.com/office/drawing/2014/main" id="{EA3A40FE-92EC-4DB8-B37B-D0368782FE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56"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a:extLst>
                <a:ext uri="{FF2B5EF4-FFF2-40B4-BE49-F238E27FC236}">
                  <a16:creationId xmlns:a16="http://schemas.microsoft.com/office/drawing/2014/main" id="{C9B723C3-49FD-453A-A2D1-B2BC3BC8DF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6"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a:extLst>
                <a:ext uri="{FF2B5EF4-FFF2-40B4-BE49-F238E27FC236}">
                  <a16:creationId xmlns:a16="http://schemas.microsoft.com/office/drawing/2014/main" id="{AC88542F-1D03-45A1-A097-165F235CAE2A}"/>
                </a:ext>
              </a:extLst>
            </p:cNvPr>
            <p:cNvSpPr>
              <a:spLocks noChangeArrowheads="1"/>
            </p:cNvSpPr>
            <p:nvPr/>
          </p:nvSpPr>
          <p:spPr bwMode="auto">
            <a:xfrm>
              <a:off x="2098" y="3585"/>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7" name="Picture 23">
              <a:extLst>
                <a:ext uri="{FF2B5EF4-FFF2-40B4-BE49-F238E27FC236}">
                  <a16:creationId xmlns:a16="http://schemas.microsoft.com/office/drawing/2014/main" id="{3E54C375-7A67-42F2-89F2-0A1EEFEE6C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5" y="3494"/>
              <a:ext cx="77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a:extLst>
                <a:ext uri="{FF2B5EF4-FFF2-40B4-BE49-F238E27FC236}">
                  <a16:creationId xmlns:a16="http://schemas.microsoft.com/office/drawing/2014/main" id="{AC4945B7-CB8B-4EBE-8B04-D005282337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5" y="3494"/>
              <a:ext cx="77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5">
              <a:extLst>
                <a:ext uri="{FF2B5EF4-FFF2-40B4-BE49-F238E27FC236}">
                  <a16:creationId xmlns:a16="http://schemas.microsoft.com/office/drawing/2014/main" id="{D814A384-FE8F-4D0F-8705-9B9F03D3A545}"/>
                </a:ext>
              </a:extLst>
            </p:cNvPr>
            <p:cNvSpPr>
              <a:spLocks noChangeArrowheads="1"/>
            </p:cNvSpPr>
            <p:nvPr/>
          </p:nvSpPr>
          <p:spPr bwMode="auto">
            <a:xfrm>
              <a:off x="2734" y="3523"/>
              <a:ext cx="663" cy="336"/>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a:extLst>
                <a:ext uri="{FF2B5EF4-FFF2-40B4-BE49-F238E27FC236}">
                  <a16:creationId xmlns:a16="http://schemas.microsoft.com/office/drawing/2014/main" id="{1B66802C-D144-4A35-A4DF-D3BDE86E47D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37"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27">
              <a:extLst>
                <a:ext uri="{FF2B5EF4-FFF2-40B4-BE49-F238E27FC236}">
                  <a16:creationId xmlns:a16="http://schemas.microsoft.com/office/drawing/2014/main" id="{CB6FDCCB-D7F1-409E-AF6F-94D503C18C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7"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8">
              <a:extLst>
                <a:ext uri="{FF2B5EF4-FFF2-40B4-BE49-F238E27FC236}">
                  <a16:creationId xmlns:a16="http://schemas.microsoft.com/office/drawing/2014/main" id="{63512F4B-7EC3-42F8-AF6D-27B81E89A0BC}"/>
                </a:ext>
              </a:extLst>
            </p:cNvPr>
            <p:cNvSpPr>
              <a:spLocks noChangeArrowheads="1"/>
            </p:cNvSpPr>
            <p:nvPr/>
          </p:nvSpPr>
          <p:spPr bwMode="auto">
            <a:xfrm>
              <a:off x="2781" y="3582"/>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3" name="Picture 29">
              <a:extLst>
                <a:ext uri="{FF2B5EF4-FFF2-40B4-BE49-F238E27FC236}">
                  <a16:creationId xmlns:a16="http://schemas.microsoft.com/office/drawing/2014/main" id="{CCEFF94A-EC5A-4B03-B5E9-11C76DCC596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75" y="3494"/>
              <a:ext cx="76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30">
              <a:extLst>
                <a:ext uri="{FF2B5EF4-FFF2-40B4-BE49-F238E27FC236}">
                  <a16:creationId xmlns:a16="http://schemas.microsoft.com/office/drawing/2014/main" id="{D486D163-4B70-4A33-B9E5-3A19B1446B1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75" y="3494"/>
              <a:ext cx="76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1">
              <a:extLst>
                <a:ext uri="{FF2B5EF4-FFF2-40B4-BE49-F238E27FC236}">
                  <a16:creationId xmlns:a16="http://schemas.microsoft.com/office/drawing/2014/main" id="{8554C23A-65C8-4FC5-A3AF-B716B47A6B85}"/>
                </a:ext>
              </a:extLst>
            </p:cNvPr>
            <p:cNvSpPr>
              <a:spLocks noChangeArrowheads="1"/>
            </p:cNvSpPr>
            <p:nvPr/>
          </p:nvSpPr>
          <p:spPr bwMode="auto">
            <a:xfrm>
              <a:off x="3417" y="3523"/>
              <a:ext cx="663" cy="336"/>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6" name="Picture 32">
              <a:extLst>
                <a:ext uri="{FF2B5EF4-FFF2-40B4-BE49-F238E27FC236}">
                  <a16:creationId xmlns:a16="http://schemas.microsoft.com/office/drawing/2014/main" id="{46DB4821-5BD0-4167-8EC2-FDDB3935388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26"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33">
              <a:extLst>
                <a:ext uri="{FF2B5EF4-FFF2-40B4-BE49-F238E27FC236}">
                  <a16:creationId xmlns:a16="http://schemas.microsoft.com/office/drawing/2014/main" id="{9E847BCD-FD70-45F4-8EFD-0D354058F4B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26" y="3516"/>
              <a:ext cx="86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4">
              <a:extLst>
                <a:ext uri="{FF2B5EF4-FFF2-40B4-BE49-F238E27FC236}">
                  <a16:creationId xmlns:a16="http://schemas.microsoft.com/office/drawing/2014/main" id="{2721CED5-15BA-4E8A-8559-E52287F16CD0}"/>
                </a:ext>
              </a:extLst>
            </p:cNvPr>
            <p:cNvSpPr>
              <a:spLocks noChangeArrowheads="1"/>
            </p:cNvSpPr>
            <p:nvPr/>
          </p:nvSpPr>
          <p:spPr bwMode="auto">
            <a:xfrm>
              <a:off x="3464" y="3582"/>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9" name="Picture 35">
              <a:extLst>
                <a:ext uri="{FF2B5EF4-FFF2-40B4-BE49-F238E27FC236}">
                  <a16:creationId xmlns:a16="http://schemas.microsoft.com/office/drawing/2014/main" id="{1E7A0B81-62F6-418F-8808-9AD73EF4371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56" y="3494"/>
              <a:ext cx="76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0" name="Picture 36">
              <a:extLst>
                <a:ext uri="{FF2B5EF4-FFF2-40B4-BE49-F238E27FC236}">
                  <a16:creationId xmlns:a16="http://schemas.microsoft.com/office/drawing/2014/main" id="{5C3184AE-DC67-4C1B-9C6E-6C71D79DB52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56" y="3494"/>
              <a:ext cx="76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7">
              <a:extLst>
                <a:ext uri="{FF2B5EF4-FFF2-40B4-BE49-F238E27FC236}">
                  <a16:creationId xmlns:a16="http://schemas.microsoft.com/office/drawing/2014/main" id="{DC59E45E-A07C-4F3A-94AF-95268B7C54E7}"/>
                </a:ext>
              </a:extLst>
            </p:cNvPr>
            <p:cNvSpPr>
              <a:spLocks noChangeArrowheads="1"/>
            </p:cNvSpPr>
            <p:nvPr/>
          </p:nvSpPr>
          <p:spPr bwMode="auto">
            <a:xfrm>
              <a:off x="4097" y="3523"/>
              <a:ext cx="664" cy="336"/>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2" name="Picture 38">
              <a:extLst>
                <a:ext uri="{FF2B5EF4-FFF2-40B4-BE49-F238E27FC236}">
                  <a16:creationId xmlns:a16="http://schemas.microsoft.com/office/drawing/2014/main" id="{F5C1ACB2-F793-469E-9B11-AD7116034DB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08" y="3516"/>
              <a:ext cx="86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3" name="Picture 39">
              <a:extLst>
                <a:ext uri="{FF2B5EF4-FFF2-40B4-BE49-F238E27FC236}">
                  <a16:creationId xmlns:a16="http://schemas.microsoft.com/office/drawing/2014/main" id="{5157DC44-130B-49EE-86B0-6AAD50941BF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08" y="3516"/>
              <a:ext cx="86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40">
              <a:extLst>
                <a:ext uri="{FF2B5EF4-FFF2-40B4-BE49-F238E27FC236}">
                  <a16:creationId xmlns:a16="http://schemas.microsoft.com/office/drawing/2014/main" id="{19A46012-C13F-473A-A01B-5C2A3C8730DE}"/>
                </a:ext>
              </a:extLst>
            </p:cNvPr>
            <p:cNvSpPr>
              <a:spLocks noChangeArrowheads="1"/>
            </p:cNvSpPr>
            <p:nvPr/>
          </p:nvSpPr>
          <p:spPr bwMode="auto">
            <a:xfrm>
              <a:off x="4145" y="3582"/>
              <a:ext cx="6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nullkey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65" name="Picture 41">
              <a:extLst>
                <a:ext uri="{FF2B5EF4-FFF2-40B4-BE49-F238E27FC236}">
                  <a16:creationId xmlns:a16="http://schemas.microsoft.com/office/drawing/2014/main" id="{17009440-8F80-4FF4-A823-A03BDF8592C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4" y="3168"/>
              <a:ext cx="38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6" name="Picture 42">
              <a:extLst>
                <a:ext uri="{FF2B5EF4-FFF2-40B4-BE49-F238E27FC236}">
                  <a16:creationId xmlns:a16="http://schemas.microsoft.com/office/drawing/2014/main" id="{10A3ABC4-6396-4728-A8F7-EA9CEBA839C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4" y="3168"/>
              <a:ext cx="38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3">
              <a:extLst>
                <a:ext uri="{FF2B5EF4-FFF2-40B4-BE49-F238E27FC236}">
                  <a16:creationId xmlns:a16="http://schemas.microsoft.com/office/drawing/2014/main" id="{83D349B6-E9E9-4B98-97B6-DF98F8E8CDE2}"/>
                </a:ext>
              </a:extLst>
            </p:cNvPr>
            <p:cNvSpPr>
              <a:spLocks noChangeArrowheads="1"/>
            </p:cNvSpPr>
            <p:nvPr/>
          </p:nvSpPr>
          <p:spPr bwMode="auto">
            <a:xfrm>
              <a:off x="979" y="3232"/>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68" name="Picture 44">
              <a:extLst>
                <a:ext uri="{FF2B5EF4-FFF2-40B4-BE49-F238E27FC236}">
                  <a16:creationId xmlns:a16="http://schemas.microsoft.com/office/drawing/2014/main" id="{FD65F10C-E3AA-4508-AC09-EBB9363675E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16"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9" name="Picture 45">
              <a:extLst>
                <a:ext uri="{FF2B5EF4-FFF2-40B4-BE49-F238E27FC236}">
                  <a16:creationId xmlns:a16="http://schemas.microsoft.com/office/drawing/2014/main" id="{A4F793D1-E52C-44A4-A358-4527C5DB87C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16"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46">
              <a:extLst>
                <a:ext uri="{FF2B5EF4-FFF2-40B4-BE49-F238E27FC236}">
                  <a16:creationId xmlns:a16="http://schemas.microsoft.com/office/drawing/2014/main" id="{60569E12-D061-4143-A90B-72C3B69CE7B7}"/>
                </a:ext>
              </a:extLst>
            </p:cNvPr>
            <p:cNvSpPr>
              <a:spLocks noChangeArrowheads="1"/>
            </p:cNvSpPr>
            <p:nvPr/>
          </p:nvSpPr>
          <p:spPr bwMode="auto">
            <a:xfrm>
              <a:off x="1658" y="3232"/>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71" name="Picture 47">
              <a:extLst>
                <a:ext uri="{FF2B5EF4-FFF2-40B4-BE49-F238E27FC236}">
                  <a16:creationId xmlns:a16="http://schemas.microsoft.com/office/drawing/2014/main" id="{C40A9207-6B5A-451B-9BE1-F4A07E9A902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97"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2" name="Picture 48">
              <a:extLst>
                <a:ext uri="{FF2B5EF4-FFF2-40B4-BE49-F238E27FC236}">
                  <a16:creationId xmlns:a16="http://schemas.microsoft.com/office/drawing/2014/main" id="{18F6BD34-1618-462E-B6A2-A0B23E1560A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97"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49">
              <a:extLst>
                <a:ext uri="{FF2B5EF4-FFF2-40B4-BE49-F238E27FC236}">
                  <a16:creationId xmlns:a16="http://schemas.microsoft.com/office/drawing/2014/main" id="{4004176E-A2BE-4272-BC37-F6A8F22B2C8E}"/>
                </a:ext>
              </a:extLst>
            </p:cNvPr>
            <p:cNvSpPr>
              <a:spLocks noChangeArrowheads="1"/>
            </p:cNvSpPr>
            <p:nvPr/>
          </p:nvSpPr>
          <p:spPr bwMode="auto">
            <a:xfrm>
              <a:off x="2338" y="3232"/>
              <a:ext cx="17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74" name="Picture 50">
              <a:extLst>
                <a:ext uri="{FF2B5EF4-FFF2-40B4-BE49-F238E27FC236}">
                  <a16:creationId xmlns:a16="http://schemas.microsoft.com/office/drawing/2014/main" id="{C5C04AEE-9BAD-4E91-A7AB-463D04D996C6}"/>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78"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 name="Picture 51">
              <a:extLst>
                <a:ext uri="{FF2B5EF4-FFF2-40B4-BE49-F238E27FC236}">
                  <a16:creationId xmlns:a16="http://schemas.microsoft.com/office/drawing/2014/main" id="{DB806790-4653-4E2B-ACF8-9C59E1202E54}"/>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78" y="3168"/>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2">
              <a:extLst>
                <a:ext uri="{FF2B5EF4-FFF2-40B4-BE49-F238E27FC236}">
                  <a16:creationId xmlns:a16="http://schemas.microsoft.com/office/drawing/2014/main" id="{6B4EC2AA-CAD3-46C6-A49C-AFB3F4464320}"/>
                </a:ext>
              </a:extLst>
            </p:cNvPr>
            <p:cNvSpPr>
              <a:spLocks noChangeArrowheads="1"/>
            </p:cNvSpPr>
            <p:nvPr/>
          </p:nvSpPr>
          <p:spPr bwMode="auto">
            <a:xfrm>
              <a:off x="3021" y="3230"/>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77" name="Picture 53">
              <a:extLst>
                <a:ext uri="{FF2B5EF4-FFF2-40B4-BE49-F238E27FC236}">
                  <a16:creationId xmlns:a16="http://schemas.microsoft.com/office/drawing/2014/main" id="{25B7E5BF-CC0D-4545-B1BD-DAFF613D70DD}"/>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43" y="3168"/>
              <a:ext cx="43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54">
              <a:extLst>
                <a:ext uri="{FF2B5EF4-FFF2-40B4-BE49-F238E27FC236}">
                  <a16:creationId xmlns:a16="http://schemas.microsoft.com/office/drawing/2014/main" id="{F96E9E16-8C7E-4C3B-9ABF-0066E9E59B6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43" y="3168"/>
              <a:ext cx="43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55">
              <a:extLst>
                <a:ext uri="{FF2B5EF4-FFF2-40B4-BE49-F238E27FC236}">
                  <a16:creationId xmlns:a16="http://schemas.microsoft.com/office/drawing/2014/main" id="{9D04A965-973E-4EEA-9423-425A8E85CD10}"/>
                </a:ext>
              </a:extLst>
            </p:cNvPr>
            <p:cNvSpPr>
              <a:spLocks noChangeArrowheads="1"/>
            </p:cNvSpPr>
            <p:nvPr/>
          </p:nvSpPr>
          <p:spPr bwMode="auto">
            <a:xfrm>
              <a:off x="3680" y="3230"/>
              <a:ext cx="22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80" name="Picture 56">
              <a:extLst>
                <a:ext uri="{FF2B5EF4-FFF2-40B4-BE49-F238E27FC236}">
                  <a16:creationId xmlns:a16="http://schemas.microsoft.com/office/drawing/2014/main" id="{F761C335-254E-4D94-BA99-19AC6814DAF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28" y="3168"/>
              <a:ext cx="61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1" name="Picture 57">
              <a:extLst>
                <a:ext uri="{FF2B5EF4-FFF2-40B4-BE49-F238E27FC236}">
                  <a16:creationId xmlns:a16="http://schemas.microsoft.com/office/drawing/2014/main" id="{509382DE-F85A-46CD-A9B4-18B78B378873}"/>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28" y="3168"/>
              <a:ext cx="61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8">
              <a:extLst>
                <a:ext uri="{FF2B5EF4-FFF2-40B4-BE49-F238E27FC236}">
                  <a16:creationId xmlns:a16="http://schemas.microsoft.com/office/drawing/2014/main" id="{F953AE5F-AF4C-4A15-832D-DBC4F3CF01BF}"/>
                </a:ext>
              </a:extLst>
            </p:cNvPr>
            <p:cNvSpPr>
              <a:spLocks noChangeArrowheads="1"/>
            </p:cNvSpPr>
            <p:nvPr/>
          </p:nvSpPr>
          <p:spPr bwMode="auto">
            <a:xfrm>
              <a:off x="4074" y="3272"/>
              <a:ext cx="7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vi-VN"/>
                <a:t>TableSize</a:t>
              </a:r>
              <a:r>
                <a:rPr lang="en-US"/>
                <a:t>-1</a:t>
              </a:r>
              <a:endParaRPr kumimoji="0" lang="en-US" altLang="en-US" sz="1800" b="0" i="0" u="none" strike="noStrike" cap="none" normalizeH="0" baseline="0">
                <a:ln>
                  <a:noFill/>
                </a:ln>
                <a:effectLst/>
              </a:endParaRPr>
            </a:p>
          </p:txBody>
        </p:sp>
        <p:sp>
          <p:nvSpPr>
            <p:cNvPr id="27" name="Rectangle 60">
              <a:extLst>
                <a:ext uri="{FF2B5EF4-FFF2-40B4-BE49-F238E27FC236}">
                  <a16:creationId xmlns:a16="http://schemas.microsoft.com/office/drawing/2014/main" id="{545805CB-1E9A-429C-8309-E75466208FA9}"/>
                </a:ext>
              </a:extLst>
            </p:cNvPr>
            <p:cNvSpPr>
              <a:spLocks noChangeArrowheads="1"/>
            </p:cNvSpPr>
            <p:nvPr/>
          </p:nvSpPr>
          <p:spPr bwMode="auto">
            <a:xfrm>
              <a:off x="4502" y="32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5007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Linear Probing Method</a:t>
            </a:r>
          </a:p>
        </p:txBody>
      </p:sp>
      <p:sp>
        <p:nvSpPr>
          <p:cNvPr id="33795" name="Rectangle 3"/>
          <p:cNvSpPr>
            <a:spLocks noGrp="1" noChangeArrowheads="1"/>
          </p:cNvSpPr>
          <p:nvPr>
            <p:ph idx="1"/>
          </p:nvPr>
        </p:nvSpPr>
        <p:spPr/>
        <p:txBody>
          <a:bodyPr/>
          <a:lstStyle/>
          <a:p>
            <a:pPr algn="just">
              <a:lnSpc>
                <a:spcPct val="90000"/>
              </a:lnSpc>
            </a:pPr>
            <a:r>
              <a:rPr lang="en-AU"/>
              <a:t>Nếu chưa bị xung đột thì thêm nút mới vào địa chỉ này.</a:t>
            </a:r>
          </a:p>
          <a:p>
            <a:pPr algn="just"/>
            <a:r>
              <a:rPr lang="en-AU"/>
              <a:t>Nếu bị xung đột thì hàm băm lại lần 1 (H(key, 1)) sẽ xét địa chỉ kế tiếp, nếu lại bị xung đột thì hàm băm lại lần 2 (H(key, 2)) sẽ xét địa chỉ kế tiếp … </a:t>
            </a:r>
          </a:p>
          <a:p>
            <a:pPr algn="just">
              <a:lnSpc>
                <a:spcPct val="90000"/>
              </a:lnSpc>
            </a:pPr>
            <a:r>
              <a:rPr lang="en-AU"/>
              <a:t>Quá trình cứ thế cho đến khi nào tìm được địa chỉ trống và thêm nút vào địa chỉ này.</a:t>
            </a:r>
          </a:p>
          <a:p>
            <a:pPr algn="just"/>
            <a:r>
              <a:rPr lang="en-AU"/>
              <a:t>Khi tìm một nút có khoá key vào bảng băm, hàm băm h(key) sẽ xác định địa chỉ i trong khoảng từ 0 đến TableSize-1, tìm nút khoá key trong khối đặc chứa các nút xuất phát từ địa chỉ i.</a:t>
            </a:r>
            <a:endParaRPr lang="en-US"/>
          </a:p>
          <a:p>
            <a:pPr algn="just">
              <a:lnSpc>
                <a:spcPct val="90000"/>
              </a:lnSpc>
            </a:pPr>
            <a:endParaRPr lang="en-AU"/>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34</a:t>
            </a:fld>
            <a:endParaRPr lang="en-US" dirty="0"/>
          </a:p>
        </p:txBody>
      </p:sp>
    </p:spTree>
    <p:extLst>
      <p:ext uri="{BB962C8B-B14F-4D97-AF65-F5344CB8AC3E}">
        <p14:creationId xmlns:p14="http://schemas.microsoft.com/office/powerpoint/2010/main" val="42257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Linear Probing Method: Ví dụ</a:t>
            </a:r>
          </a:p>
        </p:txBody>
      </p:sp>
      <p:sp>
        <p:nvSpPr>
          <p:cNvPr id="3" name="Content Placeholder 2"/>
          <p:cNvSpPr>
            <a:spLocks noGrp="1"/>
          </p:cNvSpPr>
          <p:nvPr>
            <p:ph idx="1"/>
          </p:nvPr>
        </p:nvSpPr>
        <p:spPr/>
        <p:txBody>
          <a:bodyPr/>
          <a:lstStyle/>
          <a:p>
            <a:r>
              <a:rPr lang="vi-VN"/>
              <a:t>Giả sử, khảo sát bảng băm có cấu trúc như sau:</a:t>
            </a:r>
          </a:p>
          <a:p>
            <a:pPr lvl="1"/>
            <a:r>
              <a:rPr lang="vi-VN"/>
              <a:t>Tập khóa K: tập số tự nhiên</a:t>
            </a:r>
          </a:p>
          <a:p>
            <a:pPr lvl="1"/>
            <a:r>
              <a:rPr lang="vi-VN"/>
              <a:t>Tập địa chỉ </a:t>
            </a:r>
            <a:r>
              <a:rPr lang="en-AU"/>
              <a:t>TableSize</a:t>
            </a:r>
            <a:r>
              <a:rPr lang="vi-VN"/>
              <a:t>: gồm 10 địa chỉ (</a:t>
            </a:r>
            <a:r>
              <a:rPr lang="en-AU"/>
              <a:t>TableSize </a:t>
            </a:r>
            <a:r>
              <a:rPr lang="vi-VN"/>
              <a:t>={0, 1, …, 9}</a:t>
            </a:r>
            <a:r>
              <a:rPr lang="en-US"/>
              <a:t>)</a:t>
            </a:r>
            <a:endParaRPr lang="vi-VN"/>
          </a:p>
          <a:p>
            <a:pPr lvl="1"/>
            <a:r>
              <a:rPr lang="vi-VN"/>
              <a:t>Hàm băm </a:t>
            </a:r>
            <a:r>
              <a:rPr lang="en-US"/>
              <a:t>h</a:t>
            </a:r>
            <a:r>
              <a:rPr lang="vi-VN"/>
              <a:t>(key) = key </a:t>
            </a:r>
            <a:r>
              <a:rPr lang="en-US"/>
              <a:t>mod</a:t>
            </a:r>
            <a:r>
              <a:rPr lang="vi-VN"/>
              <a:t> 10.</a:t>
            </a:r>
          </a:p>
          <a:p>
            <a:r>
              <a:rPr lang="vi-VN"/>
              <a:t>Hình thể hiện thêm các </a:t>
            </a:r>
            <a:r>
              <a:rPr lang="en-US"/>
              <a:t>giá trị</a:t>
            </a:r>
            <a:r>
              <a:rPr lang="vi-VN"/>
              <a:t> </a:t>
            </a:r>
            <a:r>
              <a:rPr lang="en-US"/>
              <a:t>41, 45, 51, 30, 62, 80, 53, 89, 77, 19 </a:t>
            </a:r>
            <a:r>
              <a:rPr lang="vi-VN"/>
              <a:t>vào bảng băm.</a:t>
            </a:r>
          </a:p>
          <a:p>
            <a:endParaRPr lang="vi-VN"/>
          </a:p>
          <a:p>
            <a:endParaRPr lang="en-US"/>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35</a:t>
            </a:fld>
            <a:endParaRPr lang="en-US" dirty="0"/>
          </a:p>
        </p:txBody>
      </p:sp>
    </p:spTree>
    <p:extLst>
      <p:ext uri="{BB962C8B-B14F-4D97-AF65-F5344CB8AC3E}">
        <p14:creationId xmlns:p14="http://schemas.microsoft.com/office/powerpoint/2010/main" val="337227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Probing Method: Ví dụ (tt)</a:t>
            </a:r>
          </a:p>
        </p:txBody>
      </p:sp>
      <p:sp>
        <p:nvSpPr>
          <p:cNvPr id="3" name="Content Placeholder 2"/>
          <p:cNvSpPr>
            <a:spLocks noGrp="1"/>
          </p:cNvSpPr>
          <p:nvPr>
            <p:ph idx="1"/>
          </p:nvPr>
        </p:nvSpPr>
        <p:spPr/>
        <p:txBody>
          <a:bodyPr>
            <a:normAutofit/>
          </a:bodyPr>
          <a:lstStyle/>
          <a:p>
            <a:r>
              <a:rPr lang="en-US" sz="2200"/>
              <a:t>Thêm: {41, 45, 51, 30, 62, 80, 53, 89, 77, 19}</a:t>
            </a:r>
          </a:p>
          <a:p>
            <a:r>
              <a:rPr lang="vi-VN" sz="2400">
                <a:solidFill>
                  <a:srgbClr val="FF0000"/>
                </a:solidFill>
              </a:rPr>
              <a:t>H(key, i) = (</a:t>
            </a:r>
            <a:r>
              <a:rPr lang="en-US" sz="2400">
                <a:solidFill>
                  <a:srgbClr val="FF0000"/>
                </a:solidFill>
              </a:rPr>
              <a:t>h</a:t>
            </a:r>
            <a:r>
              <a:rPr lang="vi-VN" sz="2400">
                <a:solidFill>
                  <a:srgbClr val="FF0000"/>
                </a:solidFill>
              </a:rPr>
              <a:t>(key) + i) </a:t>
            </a:r>
            <a:r>
              <a:rPr lang="en-US" sz="2400">
                <a:solidFill>
                  <a:srgbClr val="FF0000"/>
                </a:solidFill>
              </a:rPr>
              <a:t>%</a:t>
            </a:r>
            <a:r>
              <a:rPr lang="vi-VN" sz="2400">
                <a:solidFill>
                  <a:srgbClr val="FF0000"/>
                </a:solidFill>
              </a:rPr>
              <a:t> TableSize</a:t>
            </a:r>
            <a:r>
              <a:rPr lang="en-US" sz="2400">
                <a:solidFill>
                  <a:srgbClr val="FF0000"/>
                </a:solidFill>
              </a:rPr>
              <a:t> </a:t>
            </a:r>
            <a:r>
              <a:rPr lang="en-AU" sz="1600">
                <a:solidFill>
                  <a:srgbClr val="FF0000"/>
                </a:solidFill>
              </a:rPr>
              <a:t>(Chú ý: Khi làm bài thi cần trình bày rõ vì sao thêm </a:t>
            </a:r>
            <a:r>
              <a:rPr lang="en-US" sz="1600">
                <a:solidFill>
                  <a:srgbClr val="FF0000"/>
                </a:solidFill>
              </a:rPr>
              <a:t>khóa k vào vị trí nào i trong bảng băm)</a:t>
            </a:r>
            <a:endParaRPr lang="en-AU" sz="2000"/>
          </a:p>
          <a:p>
            <a:pPr marL="34290" indent="0">
              <a:buNone/>
            </a:pPr>
            <a:endParaRPr lang="en-US" sz="160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36</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22688556"/>
              </p:ext>
            </p:extLst>
          </p:nvPr>
        </p:nvGraphicFramePr>
        <p:xfrm>
          <a:off x="186343" y="1950720"/>
          <a:ext cx="8870376" cy="4602480"/>
        </p:xfrm>
        <a:graphic>
          <a:graphicData uri="http://schemas.openxmlformats.org/drawingml/2006/table">
            <a:tbl>
              <a:tblPr firstRow="1" bandRow="1">
                <a:tableStyleId>{5940675A-B579-460E-94D1-54222C63F5DA}</a:tableStyleId>
              </a:tblPr>
              <a:tblGrid>
                <a:gridCol w="615998">
                  <a:extLst>
                    <a:ext uri="{9D8B030D-6E8A-4147-A177-3AD203B41FA5}">
                      <a16:colId xmlns:a16="http://schemas.microsoft.com/office/drawing/2014/main" val="4240189800"/>
                    </a:ext>
                  </a:extLst>
                </a:gridCol>
                <a:gridCol w="821331">
                  <a:extLst>
                    <a:ext uri="{9D8B030D-6E8A-4147-A177-3AD203B41FA5}">
                      <a16:colId xmlns:a16="http://schemas.microsoft.com/office/drawing/2014/main" val="4209252008"/>
                    </a:ext>
                  </a:extLst>
                </a:gridCol>
                <a:gridCol w="780265">
                  <a:extLst>
                    <a:ext uri="{9D8B030D-6E8A-4147-A177-3AD203B41FA5}">
                      <a16:colId xmlns:a16="http://schemas.microsoft.com/office/drawing/2014/main" val="2269717783"/>
                    </a:ext>
                  </a:extLst>
                </a:gridCol>
                <a:gridCol w="739198">
                  <a:extLst>
                    <a:ext uri="{9D8B030D-6E8A-4147-A177-3AD203B41FA5}">
                      <a16:colId xmlns:a16="http://schemas.microsoft.com/office/drawing/2014/main" val="1928471910"/>
                    </a:ext>
                  </a:extLst>
                </a:gridCol>
                <a:gridCol w="739198">
                  <a:extLst>
                    <a:ext uri="{9D8B030D-6E8A-4147-A177-3AD203B41FA5}">
                      <a16:colId xmlns:a16="http://schemas.microsoft.com/office/drawing/2014/main" val="3502952795"/>
                    </a:ext>
                  </a:extLst>
                </a:gridCol>
                <a:gridCol w="739198">
                  <a:extLst>
                    <a:ext uri="{9D8B030D-6E8A-4147-A177-3AD203B41FA5}">
                      <a16:colId xmlns:a16="http://schemas.microsoft.com/office/drawing/2014/main" val="3458910741"/>
                    </a:ext>
                  </a:extLst>
                </a:gridCol>
                <a:gridCol w="739198">
                  <a:extLst>
                    <a:ext uri="{9D8B030D-6E8A-4147-A177-3AD203B41FA5}">
                      <a16:colId xmlns:a16="http://schemas.microsoft.com/office/drawing/2014/main" val="2902702425"/>
                    </a:ext>
                  </a:extLst>
                </a:gridCol>
                <a:gridCol w="739198">
                  <a:extLst>
                    <a:ext uri="{9D8B030D-6E8A-4147-A177-3AD203B41FA5}">
                      <a16:colId xmlns:a16="http://schemas.microsoft.com/office/drawing/2014/main" val="3599647306"/>
                    </a:ext>
                  </a:extLst>
                </a:gridCol>
                <a:gridCol w="739198">
                  <a:extLst>
                    <a:ext uri="{9D8B030D-6E8A-4147-A177-3AD203B41FA5}">
                      <a16:colId xmlns:a16="http://schemas.microsoft.com/office/drawing/2014/main" val="4153558676"/>
                    </a:ext>
                  </a:extLst>
                </a:gridCol>
                <a:gridCol w="739198">
                  <a:extLst>
                    <a:ext uri="{9D8B030D-6E8A-4147-A177-3AD203B41FA5}">
                      <a16:colId xmlns:a16="http://schemas.microsoft.com/office/drawing/2014/main" val="3707088790"/>
                    </a:ext>
                  </a:extLst>
                </a:gridCol>
                <a:gridCol w="739198">
                  <a:extLst>
                    <a:ext uri="{9D8B030D-6E8A-4147-A177-3AD203B41FA5}">
                      <a16:colId xmlns:a16="http://schemas.microsoft.com/office/drawing/2014/main" val="3567529300"/>
                    </a:ext>
                  </a:extLst>
                </a:gridCol>
                <a:gridCol w="739198">
                  <a:extLst>
                    <a:ext uri="{9D8B030D-6E8A-4147-A177-3AD203B41FA5}">
                      <a16:colId xmlns:a16="http://schemas.microsoft.com/office/drawing/2014/main" val="4103585952"/>
                    </a:ext>
                  </a:extLst>
                </a:gridCol>
              </a:tblGrid>
              <a:tr h="370840">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Empty Table</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41</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45</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51</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30</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62</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80</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53</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89</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77</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t>Thêm 19</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2773670083"/>
                  </a:ext>
                </a:extLst>
              </a:tr>
              <a:tr h="370840">
                <a:tc>
                  <a:txBody>
                    <a:bodyPr/>
                    <a:lstStyle/>
                    <a:p>
                      <a:pPr algn="ctr"/>
                      <a:r>
                        <a:rPr lang="en-US" sz="2000"/>
                        <a:t>0</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extLst>
                  <a:ext uri="{0D108BD9-81ED-4DB2-BD59-A6C34878D82A}">
                    <a16:rowId xmlns:a16="http://schemas.microsoft.com/office/drawing/2014/main" val="1855919463"/>
                  </a:ext>
                </a:extLst>
              </a:tr>
              <a:tr h="370840">
                <a:tc>
                  <a:txBody>
                    <a:bodyPr/>
                    <a:lstStyle/>
                    <a:p>
                      <a:pPr algn="ctr"/>
                      <a:r>
                        <a:rPr lang="en-US" sz="2000"/>
                        <a:t>1</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41</a:t>
                      </a:r>
                    </a:p>
                  </a:txBody>
                  <a:tcPr anchor="ctr"/>
                </a:tc>
                <a:extLst>
                  <a:ext uri="{0D108BD9-81ED-4DB2-BD59-A6C34878D82A}">
                    <a16:rowId xmlns:a16="http://schemas.microsoft.com/office/drawing/2014/main" val="1835403534"/>
                  </a:ext>
                </a:extLst>
              </a:tr>
              <a:tr h="370840">
                <a:tc>
                  <a:txBody>
                    <a:bodyPr/>
                    <a:lstStyle/>
                    <a:p>
                      <a:pPr algn="ctr"/>
                      <a:r>
                        <a:rPr lang="en-US" sz="2000"/>
                        <a:t>2</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51</a:t>
                      </a:r>
                    </a:p>
                  </a:txBody>
                  <a:tcPr anchor="ctr"/>
                </a:tc>
                <a:extLst>
                  <a:ext uri="{0D108BD9-81ED-4DB2-BD59-A6C34878D82A}">
                    <a16:rowId xmlns:a16="http://schemas.microsoft.com/office/drawing/2014/main" val="515458973"/>
                  </a:ext>
                </a:extLst>
              </a:tr>
              <a:tr h="370840">
                <a:tc>
                  <a:txBody>
                    <a:bodyPr/>
                    <a:lstStyle/>
                    <a:p>
                      <a:pPr algn="ctr"/>
                      <a:r>
                        <a:rPr lang="en-US" sz="2000"/>
                        <a:t>3</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62</a:t>
                      </a:r>
                    </a:p>
                  </a:txBody>
                  <a:tcPr anchor="ctr"/>
                </a:tc>
                <a:extLst>
                  <a:ext uri="{0D108BD9-81ED-4DB2-BD59-A6C34878D82A}">
                    <a16:rowId xmlns:a16="http://schemas.microsoft.com/office/drawing/2014/main" val="1630605674"/>
                  </a:ext>
                </a:extLst>
              </a:tr>
              <a:tr h="370840">
                <a:tc>
                  <a:txBody>
                    <a:bodyPr/>
                    <a:lstStyle/>
                    <a:p>
                      <a:pPr algn="ctr"/>
                      <a:r>
                        <a:rPr lang="en-US" sz="2000"/>
                        <a:t>4</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80</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80</a:t>
                      </a:r>
                    </a:p>
                  </a:txBody>
                  <a:tcPr anchor="ctr"/>
                </a:tc>
                <a:extLst>
                  <a:ext uri="{0D108BD9-81ED-4DB2-BD59-A6C34878D82A}">
                    <a16:rowId xmlns:a16="http://schemas.microsoft.com/office/drawing/2014/main" val="1469833244"/>
                  </a:ext>
                </a:extLst>
              </a:tr>
              <a:tr h="370840">
                <a:tc>
                  <a:txBody>
                    <a:bodyPr/>
                    <a:lstStyle/>
                    <a:p>
                      <a:pPr algn="ctr"/>
                      <a:r>
                        <a:rPr lang="en-US" sz="2000"/>
                        <a:t>5</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45</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-1</a:t>
                      </a:r>
                    </a:p>
                  </a:txBody>
                  <a:tcPr anchor="ctr"/>
                </a:tc>
                <a:extLst>
                  <a:ext uri="{0D108BD9-81ED-4DB2-BD59-A6C34878D82A}">
                    <a16:rowId xmlns:a16="http://schemas.microsoft.com/office/drawing/2014/main" val="1711572690"/>
                  </a:ext>
                </a:extLst>
              </a:tr>
              <a:tr h="370840">
                <a:tc>
                  <a:txBody>
                    <a:bodyPr/>
                    <a:lstStyle/>
                    <a:p>
                      <a:pPr algn="ctr"/>
                      <a:r>
                        <a:rPr lang="en-US" sz="2000"/>
                        <a:t>6</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53</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53</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53</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53</a:t>
                      </a:r>
                    </a:p>
                  </a:txBody>
                  <a:tcPr anchor="ctr"/>
                </a:tc>
                <a:extLst>
                  <a:ext uri="{0D108BD9-81ED-4DB2-BD59-A6C34878D82A}">
                    <a16:rowId xmlns:a16="http://schemas.microsoft.com/office/drawing/2014/main" val="3540305537"/>
                  </a:ext>
                </a:extLst>
              </a:tr>
              <a:tr h="370840">
                <a:tc>
                  <a:txBody>
                    <a:bodyPr/>
                    <a:lstStyle/>
                    <a:p>
                      <a:pPr algn="ctr"/>
                      <a:r>
                        <a:rPr lang="en-US" sz="2000"/>
                        <a:t>7</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77</a:t>
                      </a: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77</a:t>
                      </a:r>
                    </a:p>
                  </a:txBody>
                  <a:tcPr anchor="ctr"/>
                </a:tc>
                <a:extLst>
                  <a:ext uri="{0D108BD9-81ED-4DB2-BD59-A6C34878D82A}">
                    <a16:rowId xmlns:a16="http://schemas.microsoft.com/office/drawing/2014/main" val="534048949"/>
                  </a:ext>
                </a:extLst>
              </a:tr>
              <a:tr h="370840">
                <a:tc>
                  <a:txBody>
                    <a:bodyPr/>
                    <a:lstStyle/>
                    <a:p>
                      <a:pPr algn="ctr"/>
                      <a:r>
                        <a:rPr lang="en-US" sz="2000"/>
                        <a:t>8</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19</a:t>
                      </a:r>
                    </a:p>
                  </a:txBody>
                  <a:tcPr anchor="ctr"/>
                </a:tc>
                <a:extLst>
                  <a:ext uri="{0D108BD9-81ED-4DB2-BD59-A6C34878D82A}">
                    <a16:rowId xmlns:a16="http://schemas.microsoft.com/office/drawing/2014/main" val="3008816405"/>
                  </a:ext>
                </a:extLst>
              </a:tr>
              <a:tr h="370840">
                <a:tc>
                  <a:txBody>
                    <a:bodyPr/>
                    <a:lstStyle/>
                    <a:p>
                      <a:pPr algn="ctr"/>
                      <a:r>
                        <a:rPr lang="en-US" sz="2000"/>
                        <a:t>9</a:t>
                      </a: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extLst>
                  <a:ext uri="{0D108BD9-81ED-4DB2-BD59-A6C34878D82A}">
                    <a16:rowId xmlns:a16="http://schemas.microsoft.com/office/drawing/2014/main" val="2074542753"/>
                  </a:ext>
                </a:extLst>
              </a:tr>
            </a:tbl>
          </a:graphicData>
        </a:graphic>
      </p:graphicFrame>
    </p:spTree>
    <p:extLst>
      <p:ext uri="{BB962C8B-B14F-4D97-AF65-F5344CB8AC3E}">
        <p14:creationId xmlns:p14="http://schemas.microsoft.com/office/powerpoint/2010/main" val="399807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Linear </a:t>
            </a:r>
            <a:r>
              <a:rPr lang="en-US"/>
              <a:t>Probing Method: Nhận xét</a:t>
            </a:r>
            <a:endParaRPr lang="en-US" sz="2800" dirty="0"/>
          </a:p>
        </p:txBody>
      </p:sp>
      <p:sp>
        <p:nvSpPr>
          <p:cNvPr id="647171" name="Rectangle 3"/>
          <p:cNvSpPr>
            <a:spLocks noGrp="1" noChangeArrowheads="1"/>
          </p:cNvSpPr>
          <p:nvPr>
            <p:ph idx="1"/>
          </p:nvPr>
        </p:nvSpPr>
        <p:spPr/>
        <p:txBody>
          <a:bodyPr/>
          <a:lstStyle/>
          <a:p>
            <a:pPr marL="457200" indent="-457200" algn="just">
              <a:defRPr/>
            </a:pPr>
            <a:r>
              <a:rPr lang="en-AU"/>
              <a:t>Bảng băm này chỉ tối ưu khi băm đều, nghĩa là trên bảng băm các khối đặc chứa vài phần tử và các khối phần tử chưa sử dụng xen kẽ nhau, tốc độ truy xuất lúc này có bậc O(1).</a:t>
            </a:r>
          </a:p>
          <a:p>
            <a:pPr marL="457200" indent="-457200" algn="just">
              <a:defRPr/>
            </a:pPr>
            <a:r>
              <a:rPr lang="en-AU"/>
              <a:t>Trường hợp xấu nhất là băm không đều hoặc bảng băm đầy, lúc này hình thành một khối đặc có n phần tử, nên tốc độ truy xuất lúc này có bậc O(n).</a:t>
            </a:r>
            <a:endParaRPr lang="en-US"/>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37</a:t>
            </a:fld>
            <a:endParaRPr lang="en-US" dirty="0"/>
          </a:p>
        </p:txBody>
      </p:sp>
    </p:spTree>
    <p:extLst>
      <p:ext uri="{BB962C8B-B14F-4D97-AF65-F5344CB8AC3E}">
        <p14:creationId xmlns:p14="http://schemas.microsoft.com/office/powerpoint/2010/main" val="305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Linear </a:t>
            </a:r>
            <a:r>
              <a:rPr lang="en-US"/>
              <a:t>Probing Method: Nhận xét (tt)</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7020638"/>
              </p:ext>
            </p:extLst>
          </p:nvPr>
        </p:nvGraphicFramePr>
        <p:xfrm>
          <a:off x="196850" y="1203643"/>
          <a:ext cx="8750301" cy="2407920"/>
        </p:xfrm>
        <a:graphic>
          <a:graphicData uri="http://schemas.openxmlformats.org/drawingml/2006/table">
            <a:tbl>
              <a:tblPr firstRow="1" bandRow="1">
                <a:tableStyleId>{5C22544A-7EE6-4342-B048-85BDC9FD1C3A}</a:tableStyleId>
              </a:tblPr>
              <a:tblGrid>
                <a:gridCol w="2089150">
                  <a:extLst>
                    <a:ext uri="{9D8B030D-6E8A-4147-A177-3AD203B41FA5}">
                      <a16:colId xmlns:a16="http://schemas.microsoft.com/office/drawing/2014/main" val="2812774791"/>
                    </a:ext>
                  </a:extLst>
                </a:gridCol>
                <a:gridCol w="1143000">
                  <a:extLst>
                    <a:ext uri="{9D8B030D-6E8A-4147-A177-3AD203B41FA5}">
                      <a16:colId xmlns:a16="http://schemas.microsoft.com/office/drawing/2014/main" val="2308771208"/>
                    </a:ext>
                  </a:extLst>
                </a:gridCol>
                <a:gridCol w="990600">
                  <a:extLst>
                    <a:ext uri="{9D8B030D-6E8A-4147-A177-3AD203B41FA5}">
                      <a16:colId xmlns:a16="http://schemas.microsoft.com/office/drawing/2014/main" val="3430940852"/>
                    </a:ext>
                  </a:extLst>
                </a:gridCol>
                <a:gridCol w="1143000">
                  <a:extLst>
                    <a:ext uri="{9D8B030D-6E8A-4147-A177-3AD203B41FA5}">
                      <a16:colId xmlns:a16="http://schemas.microsoft.com/office/drawing/2014/main" val="3656026400"/>
                    </a:ext>
                  </a:extLst>
                </a:gridCol>
                <a:gridCol w="1066800">
                  <a:extLst>
                    <a:ext uri="{9D8B030D-6E8A-4147-A177-3AD203B41FA5}">
                      <a16:colId xmlns:a16="http://schemas.microsoft.com/office/drawing/2014/main" val="429896954"/>
                    </a:ext>
                  </a:extLst>
                </a:gridCol>
                <a:gridCol w="1067708">
                  <a:extLst>
                    <a:ext uri="{9D8B030D-6E8A-4147-A177-3AD203B41FA5}">
                      <a16:colId xmlns:a16="http://schemas.microsoft.com/office/drawing/2014/main" val="2356530247"/>
                    </a:ext>
                  </a:extLst>
                </a:gridCol>
                <a:gridCol w="1250043">
                  <a:extLst>
                    <a:ext uri="{9D8B030D-6E8A-4147-A177-3AD203B41FA5}">
                      <a16:colId xmlns:a16="http://schemas.microsoft.com/office/drawing/2014/main" val="1560280328"/>
                    </a:ext>
                  </a:extLst>
                </a:gridCol>
              </a:tblGrid>
              <a:tr h="426720">
                <a:tc>
                  <a:txBody>
                    <a:bodyP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a:txBody>
                  <a:tcPr anchor="ctr"/>
                </a:tc>
                <a:tc gridSpan="3">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Worst Case</a:t>
                      </a:r>
                    </a:p>
                  </a:txBody>
                  <a:tcPr anchor="ctr"/>
                </a:tc>
                <a:tc hMerge="1">
                  <a:txBody>
                    <a:bodyPr/>
                    <a:lstStyle/>
                    <a:p>
                      <a:endParaRPr lang="en-US"/>
                    </a:p>
                  </a:txBody>
                  <a:tcPr/>
                </a:tc>
                <a:tc hMerge="1">
                  <a:txBody>
                    <a:bodyPr/>
                    <a:lstStyle/>
                    <a:p>
                      <a:endParaRPr lang="en-US"/>
                    </a:p>
                  </a:txBody>
                  <a:tcPr/>
                </a:tc>
                <a:tc gridSpan="3">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Average Case</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438243"/>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Implementation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Search</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Insert</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Delete</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Search</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Insert</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Delete</a:t>
                      </a:r>
                    </a:p>
                  </a:txBody>
                  <a:tcPr anchor="ctr"/>
                </a:tc>
                <a:extLst>
                  <a:ext uri="{0D108BD9-81ED-4DB2-BD59-A6C34878D82A}">
                    <a16:rowId xmlns:a16="http://schemas.microsoft.com/office/drawing/2014/main" val="764940797"/>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Sorted array</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logN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logN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extLst>
                  <a:ext uri="{0D108BD9-81ED-4DB2-BD59-A6C34878D82A}">
                    <a16:rowId xmlns:a16="http://schemas.microsoft.com/office/drawing/2014/main" val="3324595581"/>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Unsorted array</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extLst>
                  <a:ext uri="{0D108BD9-81ED-4DB2-BD59-A6C34878D82A}">
                    <a16:rowId xmlns:a16="http://schemas.microsoft.com/office/drawing/2014/main" val="3967171796"/>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Direct Chaining</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2161764744"/>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Linear Probing</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2364734283"/>
                  </a:ext>
                </a:extLst>
              </a:tr>
            </a:tbl>
          </a:graphicData>
        </a:graphic>
      </p:graphicFrame>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38</a:t>
            </a:fld>
            <a:endParaRPr lang="en-US" dirty="0"/>
          </a:p>
        </p:txBody>
      </p:sp>
      <p:sp>
        <p:nvSpPr>
          <p:cNvPr id="5" name="TextBox 4"/>
          <p:cNvSpPr txBox="1"/>
          <p:nvPr/>
        </p:nvSpPr>
        <p:spPr>
          <a:xfrm>
            <a:off x="5334000" y="3810000"/>
            <a:ext cx="3711272" cy="369332"/>
          </a:xfrm>
          <a:prstGeom prst="rect">
            <a:avLst/>
          </a:prstGeom>
          <a:noFill/>
        </p:spPr>
        <p:txBody>
          <a:bodyPr wrap="none" rtlCol="0">
            <a:spAutoFit/>
          </a:bodyPr>
          <a:lstStyle/>
          <a:p>
            <a:r>
              <a:rPr lang="en-US"/>
              <a:t>*assumes hash function is random</a:t>
            </a:r>
          </a:p>
        </p:txBody>
      </p:sp>
    </p:spTree>
    <p:extLst>
      <p:ext uri="{BB962C8B-B14F-4D97-AF65-F5344CB8AC3E}">
        <p14:creationId xmlns:p14="http://schemas.microsoft.com/office/powerpoint/2010/main" val="341770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Linear </a:t>
            </a:r>
            <a:r>
              <a:rPr lang="en-US"/>
              <a:t>Probing Method: Cài đặt</a:t>
            </a:r>
            <a:endParaRPr lang="en-US" sz="2800" dirty="0"/>
          </a:p>
        </p:txBody>
      </p:sp>
      <p:sp>
        <p:nvSpPr>
          <p:cNvPr id="35843" name="Rectangle 3"/>
          <p:cNvSpPr>
            <a:spLocks noGrp="1" noChangeArrowheads="1"/>
          </p:cNvSpPr>
          <p:nvPr>
            <p:ph idx="1"/>
          </p:nvPr>
        </p:nvSpPr>
        <p:spPr/>
        <p:txBody>
          <a:bodyPr>
            <a:noAutofit/>
          </a:bodyPr>
          <a:lstStyle/>
          <a:p>
            <a:pPr marL="34290" indent="0">
              <a:lnSpc>
                <a:spcPct val="100000"/>
              </a:lnSpc>
              <a:spcBef>
                <a:spcPts val="0"/>
              </a:spcBef>
              <a:buNone/>
            </a:pPr>
            <a:r>
              <a:rPr lang="en-US" sz="2100">
                <a:solidFill>
                  <a:srgbClr val="808080"/>
                </a:solidFill>
                <a:latin typeface="Consolas" panose="020B0609020204030204" pitchFamily="49" charset="0"/>
              </a:rPr>
              <a:t>#define</a:t>
            </a:r>
            <a:r>
              <a:rPr lang="en-US" sz="2100">
                <a:solidFill>
                  <a:srgbClr val="000000"/>
                </a:solidFill>
                <a:latin typeface="Consolas" panose="020B0609020204030204" pitchFamily="49" charset="0"/>
              </a:rPr>
              <a:t> </a:t>
            </a:r>
            <a:r>
              <a:rPr lang="en-US" sz="2100">
                <a:solidFill>
                  <a:srgbClr val="6F008A"/>
                </a:solidFill>
                <a:latin typeface="Consolas" panose="020B0609020204030204" pitchFamily="49" charset="0"/>
              </a:rPr>
              <a:t>nullkey</a:t>
            </a:r>
            <a:r>
              <a:rPr lang="en-US" sz="2100">
                <a:solidFill>
                  <a:srgbClr val="000000"/>
                </a:solidFill>
                <a:latin typeface="Consolas" panose="020B0609020204030204" pitchFamily="49" charset="0"/>
              </a:rPr>
              <a:t> -1</a:t>
            </a:r>
          </a:p>
          <a:p>
            <a:pPr marL="34290" indent="0">
              <a:lnSpc>
                <a:spcPct val="100000"/>
              </a:lnSpc>
              <a:spcBef>
                <a:spcPts val="0"/>
              </a:spcBef>
              <a:buNone/>
            </a:pPr>
            <a:r>
              <a:rPr lang="en-US" sz="2100">
                <a:solidFill>
                  <a:srgbClr val="808080"/>
                </a:solidFill>
                <a:latin typeface="Consolas" panose="020B0609020204030204" pitchFamily="49" charset="0"/>
              </a:rPr>
              <a:t>#define</a:t>
            </a:r>
            <a:r>
              <a:rPr lang="en-US" sz="2100">
                <a:solidFill>
                  <a:srgbClr val="000000"/>
                </a:solidFill>
                <a:latin typeface="Consolas" panose="020B0609020204030204" pitchFamily="49" charset="0"/>
              </a:rPr>
              <a:t> </a:t>
            </a:r>
            <a:r>
              <a:rPr lang="en-US" sz="2100" b="0">
                <a:solidFill>
                  <a:srgbClr val="008000"/>
                </a:solidFill>
                <a:effectLst/>
                <a:latin typeface="Consolas" panose="020B0609020204030204" pitchFamily="49" charset="0"/>
              </a:rPr>
              <a:t>MAXTABLESIZE</a:t>
            </a:r>
            <a:r>
              <a:rPr lang="en-US" sz="2100">
                <a:solidFill>
                  <a:srgbClr val="000000"/>
                </a:solidFill>
                <a:latin typeface="Consolas" panose="020B0609020204030204" pitchFamily="49" charset="0"/>
              </a:rPr>
              <a:t> 10000</a:t>
            </a:r>
          </a:p>
          <a:p>
            <a:pPr marL="34290" indent="0">
              <a:lnSpc>
                <a:spcPct val="100000"/>
              </a:lnSpc>
              <a:spcBef>
                <a:spcPts val="0"/>
              </a:spcBef>
              <a:buNone/>
            </a:pPr>
            <a:r>
              <a:rPr lang="en-US" sz="2100">
                <a:solidFill>
                  <a:srgbClr val="0000FF"/>
                </a:solidFill>
                <a:latin typeface="Consolas" panose="020B0609020204030204" pitchFamily="49" charset="0"/>
              </a:rPr>
              <a:t>struct</a:t>
            </a:r>
            <a:r>
              <a:rPr lang="en-US" sz="2100">
                <a:solidFill>
                  <a:srgbClr val="000000"/>
                </a:solidFill>
                <a:latin typeface="Consolas" panose="020B0609020204030204" pitchFamily="49" charset="0"/>
              </a:rPr>
              <a:t> </a:t>
            </a:r>
            <a:r>
              <a:rPr lang="en-US" sz="2100">
                <a:solidFill>
                  <a:srgbClr val="008B8B"/>
                </a:solidFill>
                <a:latin typeface="Consolas" panose="020B0609020204030204" pitchFamily="49" charset="0"/>
              </a:rPr>
              <a:t>NODE</a:t>
            </a:r>
            <a:r>
              <a:rPr lang="en-US" sz="2100">
                <a:solidFill>
                  <a:srgbClr val="000000"/>
                </a:solidFill>
                <a:latin typeface="Consolas" panose="020B0609020204030204" pitchFamily="49" charset="0"/>
              </a:rPr>
              <a:t> {</a:t>
            </a: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a:t>
            </a:r>
            <a:r>
              <a:rPr lang="en-US" sz="2100">
                <a:solidFill>
                  <a:srgbClr val="8B0000"/>
                </a:solidFill>
                <a:latin typeface="Consolas" panose="020B0609020204030204" pitchFamily="49" charset="0"/>
              </a:rPr>
              <a:t>key</a:t>
            </a:r>
            <a:r>
              <a:rPr lang="en-US" sz="2100">
                <a:solidFill>
                  <a:srgbClr val="000000"/>
                </a:solidFill>
                <a:latin typeface="Consolas" panose="020B0609020204030204" pitchFamily="49" charset="0"/>
              </a:rPr>
              <a:t>; </a:t>
            </a:r>
            <a:r>
              <a:rPr lang="en-US" sz="2100">
                <a:solidFill>
                  <a:srgbClr val="008000"/>
                </a:solidFill>
                <a:latin typeface="Consolas" panose="020B0609020204030204" pitchFamily="49" charset="0"/>
              </a:rPr>
              <a:t>//khóa của node trên bảng băm</a:t>
            </a:r>
            <a:r>
              <a:rPr lang="en-US" sz="2100">
                <a:solidFill>
                  <a:srgbClr val="000000"/>
                </a:solidFill>
                <a:latin typeface="Consolas" panose="020B0609020204030204" pitchFamily="49" charset="0"/>
              </a:rPr>
              <a:t> };</a:t>
            </a:r>
          </a:p>
          <a:p>
            <a:pPr marL="34290" indent="0">
              <a:lnSpc>
                <a:spcPct val="100000"/>
              </a:lnSpc>
              <a:spcBef>
                <a:spcPts val="0"/>
              </a:spcBef>
              <a:buNone/>
            </a:pPr>
            <a:r>
              <a:rPr lang="en-US" sz="2100" b="0">
                <a:solidFill>
                  <a:srgbClr val="0000FF"/>
                </a:solidFill>
                <a:effectLst/>
                <a:latin typeface="Consolas" panose="020B0609020204030204" pitchFamily="49" charset="0"/>
              </a:rPr>
              <a:t>typedef</a:t>
            </a:r>
            <a:r>
              <a:rPr lang="en-US" sz="2100" b="0">
                <a:solidFill>
                  <a:srgbClr val="000000"/>
                </a:solidFill>
                <a:effectLst/>
                <a:latin typeface="Consolas" panose="020B0609020204030204" pitchFamily="49" charset="0"/>
              </a:rPr>
              <a:t> NODE </a:t>
            </a:r>
            <a:r>
              <a:rPr lang="en-US" sz="2100" b="0">
                <a:solidFill>
                  <a:srgbClr val="001080"/>
                </a:solidFill>
                <a:effectLst/>
                <a:latin typeface="Consolas" panose="020B0609020204030204" pitchFamily="49" charset="0"/>
              </a:rPr>
              <a:t>HASHTABLE</a:t>
            </a:r>
            <a:r>
              <a:rPr lang="en-US" sz="2100" b="0">
                <a:solidFill>
                  <a:srgbClr val="000000"/>
                </a:solidFill>
                <a:effectLst/>
                <a:latin typeface="Consolas" panose="020B0609020204030204" pitchFamily="49" charset="0"/>
              </a:rPr>
              <a:t>[MAXTABLESIZE];</a:t>
            </a:r>
          </a:p>
          <a:p>
            <a:pPr marL="34290" indent="0">
              <a:lnSpc>
                <a:spcPct val="100000"/>
              </a:lnSpc>
              <a:spcBef>
                <a:spcPts val="0"/>
              </a:spcBef>
              <a:buNone/>
            </a:pPr>
            <a:r>
              <a:rPr lang="en-US" sz="2100" b="0">
                <a:solidFill>
                  <a:srgbClr val="0000FF"/>
                </a:solidFill>
                <a:effectLst/>
                <a:latin typeface="Consolas" panose="020B0609020204030204" pitchFamily="49" charset="0"/>
              </a:rPr>
              <a:t>int</a:t>
            </a:r>
            <a:r>
              <a:rPr lang="en-US" sz="2100" b="0">
                <a:solidFill>
                  <a:srgbClr val="000000"/>
                </a:solidFill>
                <a:effectLst/>
                <a:latin typeface="Consolas" panose="020B0609020204030204" pitchFamily="49" charset="0"/>
              </a:rPr>
              <a:t> TableSize;</a:t>
            </a:r>
          </a:p>
          <a:p>
            <a:pPr marL="34290" indent="0">
              <a:lnSpc>
                <a:spcPct val="100000"/>
              </a:lnSpc>
              <a:spcBef>
                <a:spcPts val="0"/>
              </a:spcBef>
              <a:buNone/>
            </a:pPr>
            <a:r>
              <a:rPr lang="en-US" sz="2100" b="0">
                <a:solidFill>
                  <a:srgbClr val="0000FF"/>
                </a:solidFill>
                <a:effectLst/>
                <a:latin typeface="Consolas" panose="020B0609020204030204" pitchFamily="49" charset="0"/>
              </a:rPr>
              <a:t>int</a:t>
            </a:r>
            <a:r>
              <a:rPr lang="en-US" sz="2100" b="0">
                <a:solidFill>
                  <a:srgbClr val="000000"/>
                </a:solidFill>
                <a:effectLst/>
                <a:latin typeface="Consolas" panose="020B0609020204030204" pitchFamily="49" charset="0"/>
              </a:rPr>
              <a:t> </a:t>
            </a:r>
            <a:r>
              <a:rPr lang="en-US" sz="2100" b="0">
                <a:solidFill>
                  <a:srgbClr val="795E26"/>
                </a:solidFill>
                <a:effectLst/>
                <a:latin typeface="Consolas" panose="020B0609020204030204" pitchFamily="49" charset="0"/>
              </a:rPr>
              <a:t>main</a:t>
            </a:r>
            <a:r>
              <a:rPr lang="en-US" sz="2100" b="0">
                <a:solidFill>
                  <a:srgbClr val="000000"/>
                </a:solidFill>
                <a:effectLst/>
                <a:latin typeface="Consolas" panose="020B0609020204030204" pitchFamily="49" charset="0"/>
              </a:rPr>
              <a:t>() {</a:t>
            </a:r>
          </a:p>
          <a:p>
            <a:pPr marL="34290" indent="0">
              <a:lnSpc>
                <a:spcPct val="100000"/>
              </a:lnSpc>
              <a:spcBef>
                <a:spcPts val="0"/>
              </a:spcBef>
              <a:buNone/>
            </a:pPr>
            <a:r>
              <a:rPr lang="en-US" sz="2100" b="0">
                <a:solidFill>
                  <a:srgbClr val="000000"/>
                </a:solidFill>
                <a:effectLst/>
                <a:latin typeface="Consolas" panose="020B0609020204030204" pitchFamily="49" charset="0"/>
              </a:rPr>
              <a:t>    	HASHTABLE H;</a:t>
            </a:r>
            <a:r>
              <a:rPr lang="en-US" sz="2100" b="0">
                <a:solidFill>
                  <a:srgbClr val="008000"/>
                </a:solidFill>
                <a:effectLst/>
                <a:latin typeface="Consolas" panose="020B0609020204030204" pitchFamily="49" charset="0"/>
              </a:rPr>
              <a:t> //or: NODE H[MAXTABLESIZE];</a:t>
            </a:r>
            <a:endParaRPr lang="en-US" sz="2100" b="0">
              <a:solidFill>
                <a:srgbClr val="000000"/>
              </a:solidFill>
              <a:effectLst/>
              <a:latin typeface="Consolas" panose="020B0609020204030204" pitchFamily="49" charset="0"/>
            </a:endParaRPr>
          </a:p>
          <a:p>
            <a:pPr marL="34290" indent="0">
              <a:lnSpc>
                <a:spcPct val="100000"/>
              </a:lnSpc>
              <a:spcBef>
                <a:spcPts val="0"/>
              </a:spcBef>
              <a:buNone/>
            </a:pPr>
            <a:r>
              <a:rPr lang="en-US" sz="2100" b="0">
                <a:solidFill>
                  <a:srgbClr val="000000"/>
                </a:solidFill>
                <a:effectLst/>
                <a:latin typeface="Consolas" panose="020B0609020204030204" pitchFamily="49" charset="0"/>
              </a:rPr>
              <a:t>    	</a:t>
            </a:r>
            <a:r>
              <a:rPr lang="en-US" sz="2100" b="0">
                <a:solidFill>
                  <a:srgbClr val="0000FF"/>
                </a:solidFill>
                <a:effectLst/>
                <a:latin typeface="Consolas" panose="020B0609020204030204" pitchFamily="49" charset="0"/>
              </a:rPr>
              <a:t>int</a:t>
            </a:r>
            <a:r>
              <a:rPr lang="en-US" sz="2100" b="0">
                <a:solidFill>
                  <a:srgbClr val="000000"/>
                </a:solidFill>
                <a:effectLst/>
                <a:latin typeface="Consolas" panose="020B0609020204030204" pitchFamily="49" charset="0"/>
              </a:rPr>
              <a:t> CurrentSize, k;    </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000000"/>
                </a:solidFill>
                <a:effectLst/>
                <a:latin typeface="Consolas" panose="020B0609020204030204" pitchFamily="49" charset="0"/>
              </a:rPr>
              <a:t>cin &gt;&gt; TableSize;</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795E26"/>
                </a:solidFill>
                <a:effectLst/>
                <a:latin typeface="Consolas" panose="020B0609020204030204" pitchFamily="49" charset="0"/>
              </a:rPr>
              <a:t>CreateHashTable</a:t>
            </a:r>
            <a:r>
              <a:rPr lang="en-US" sz="2100" b="0">
                <a:solidFill>
                  <a:srgbClr val="000000"/>
                </a:solidFill>
                <a:effectLst/>
                <a:latin typeface="Consolas" panose="020B0609020204030204" pitchFamily="49" charset="0"/>
              </a:rPr>
              <a:t>(H, CurrentSize);</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795E26"/>
                </a:solidFill>
                <a:effectLst/>
                <a:latin typeface="Consolas" panose="020B0609020204030204" pitchFamily="49" charset="0"/>
              </a:rPr>
              <a:t>Traverse</a:t>
            </a:r>
            <a:r>
              <a:rPr lang="en-US" sz="2100" b="0">
                <a:solidFill>
                  <a:srgbClr val="000000"/>
                </a:solidFill>
                <a:effectLst/>
                <a:latin typeface="Consolas" panose="020B0609020204030204" pitchFamily="49" charset="0"/>
              </a:rPr>
              <a:t>(H, CurrentSize);</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000000"/>
                </a:solidFill>
                <a:effectLst/>
                <a:latin typeface="Consolas" panose="020B0609020204030204" pitchFamily="49" charset="0"/>
              </a:rPr>
              <a:t> cin &gt;&gt; k;</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AF00DB"/>
                </a:solidFill>
                <a:effectLst/>
                <a:latin typeface="Consolas" panose="020B0609020204030204" pitchFamily="49" charset="0"/>
              </a:rPr>
              <a:t>if</a:t>
            </a:r>
            <a:r>
              <a:rPr lang="en-US" sz="2100" b="0">
                <a:solidFill>
                  <a:srgbClr val="000000"/>
                </a:solidFill>
                <a:effectLst/>
                <a:latin typeface="Consolas" panose="020B0609020204030204" pitchFamily="49" charset="0"/>
              </a:rPr>
              <a:t> (</a:t>
            </a:r>
            <a:r>
              <a:rPr lang="en-US" sz="2100" b="0">
                <a:solidFill>
                  <a:srgbClr val="795E26"/>
                </a:solidFill>
                <a:effectLst/>
                <a:latin typeface="Consolas" panose="020B0609020204030204" pitchFamily="49" charset="0"/>
              </a:rPr>
              <a:t>Search</a:t>
            </a:r>
            <a:r>
              <a:rPr lang="en-US" sz="2100" b="0">
                <a:solidFill>
                  <a:srgbClr val="000000"/>
                </a:solidFill>
                <a:effectLst/>
                <a:latin typeface="Consolas" panose="020B0609020204030204" pitchFamily="49" charset="0"/>
              </a:rPr>
              <a:t>(H, CurrentSize, k) != -</a:t>
            </a:r>
            <a:r>
              <a:rPr lang="en-US" sz="2100" b="0">
                <a:solidFill>
                  <a:srgbClr val="098658"/>
                </a:solidFill>
                <a:effectLst/>
                <a:latin typeface="Consolas" panose="020B0609020204030204" pitchFamily="49" charset="0"/>
              </a:rPr>
              <a:t>1</a:t>
            </a:r>
            <a:r>
              <a:rPr lang="en-US" sz="2100" b="0">
                <a:solidFill>
                  <a:srgbClr val="000000"/>
                </a:solidFill>
                <a:effectLst/>
                <a:latin typeface="Consolas" panose="020B0609020204030204" pitchFamily="49" charset="0"/>
              </a:rPr>
              <a:t>)</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000000"/>
                </a:solidFill>
                <a:effectLst/>
                <a:latin typeface="Consolas" panose="020B0609020204030204" pitchFamily="49" charset="0"/>
              </a:rPr>
              <a:t>cout &lt;&lt; </a:t>
            </a:r>
            <a:r>
              <a:rPr lang="en-US" sz="2100" b="0">
                <a:solidFill>
                  <a:srgbClr val="A31515"/>
                </a:solidFill>
                <a:effectLst/>
                <a:latin typeface="Consolas" panose="020B0609020204030204" pitchFamily="49" charset="0"/>
              </a:rPr>
              <a:t>"Found "</a:t>
            </a:r>
            <a:r>
              <a:rPr lang="en-US" sz="2100" b="0">
                <a:solidFill>
                  <a:srgbClr val="000000"/>
                </a:solidFill>
                <a:effectLst/>
                <a:latin typeface="Consolas" panose="020B0609020204030204" pitchFamily="49" charset="0"/>
              </a:rPr>
              <a:t> &lt;&lt; k &lt;&lt; </a:t>
            </a:r>
            <a:r>
              <a:rPr lang="en-US" sz="2100" b="0">
                <a:solidFill>
                  <a:srgbClr val="A31515"/>
                </a:solidFill>
                <a:effectLst/>
                <a:latin typeface="Consolas" panose="020B0609020204030204" pitchFamily="49" charset="0"/>
              </a:rPr>
              <a:t>"."</a:t>
            </a:r>
            <a:r>
              <a:rPr lang="en-US" sz="2100" b="0">
                <a:solidFill>
                  <a:srgbClr val="000000"/>
                </a:solidFill>
                <a:effectLst/>
                <a:latin typeface="Consolas" panose="020B0609020204030204" pitchFamily="49" charset="0"/>
              </a:rPr>
              <a:t>;</a:t>
            </a:r>
          </a:p>
          <a:p>
            <a:pPr marL="34290" indent="0">
              <a:lnSpc>
                <a:spcPct val="100000"/>
              </a:lnSpc>
              <a:spcBef>
                <a:spcPts val="0"/>
              </a:spcBef>
              <a:buNone/>
            </a:pPr>
            <a:r>
              <a:rPr lang="en-US" sz="2100" b="0">
                <a:solidFill>
                  <a:srgbClr val="000000"/>
                </a:solidFill>
                <a:effectLst/>
                <a:latin typeface="Consolas" panose="020B0609020204030204" pitchFamily="49" charset="0"/>
              </a:rPr>
              <a:t>    	</a:t>
            </a:r>
            <a:r>
              <a:rPr lang="en-US" sz="2100" b="0">
                <a:solidFill>
                  <a:srgbClr val="AF00DB"/>
                </a:solidFill>
                <a:effectLst/>
                <a:latin typeface="Consolas" panose="020B0609020204030204" pitchFamily="49" charset="0"/>
              </a:rPr>
              <a:t>else</a:t>
            </a:r>
            <a:r>
              <a:rPr lang="en-US" sz="2100" b="0">
                <a:solidFill>
                  <a:srgbClr val="000000"/>
                </a:solidFill>
                <a:effectLst/>
                <a:latin typeface="Consolas" panose="020B0609020204030204" pitchFamily="49" charset="0"/>
              </a:rPr>
              <a:t> cout &lt;&lt; </a:t>
            </a:r>
            <a:r>
              <a:rPr lang="en-US" sz="2100" b="0">
                <a:solidFill>
                  <a:srgbClr val="A31515"/>
                </a:solidFill>
                <a:effectLst/>
                <a:latin typeface="Consolas" panose="020B0609020204030204" pitchFamily="49" charset="0"/>
              </a:rPr>
              <a:t>"Not Found "</a:t>
            </a:r>
            <a:r>
              <a:rPr lang="en-US" sz="2100" b="0">
                <a:solidFill>
                  <a:srgbClr val="000000"/>
                </a:solidFill>
                <a:effectLst/>
                <a:latin typeface="Consolas" panose="020B0609020204030204" pitchFamily="49" charset="0"/>
              </a:rPr>
              <a:t> &lt;&lt; k &lt;&lt; </a:t>
            </a:r>
            <a:r>
              <a:rPr lang="en-US" sz="2100" b="0">
                <a:solidFill>
                  <a:srgbClr val="A31515"/>
                </a:solidFill>
                <a:effectLst/>
                <a:latin typeface="Consolas" panose="020B0609020204030204" pitchFamily="49" charset="0"/>
              </a:rPr>
              <a:t>"."</a:t>
            </a:r>
            <a:r>
              <a:rPr lang="en-US" sz="2100" b="0">
                <a:solidFill>
                  <a:srgbClr val="000000"/>
                </a:solidFill>
                <a:effectLst/>
                <a:latin typeface="Consolas" panose="020B0609020204030204" pitchFamily="49" charset="0"/>
              </a:rPr>
              <a:t>;   </a:t>
            </a:r>
          </a:p>
          <a:p>
            <a:pPr marL="34290" indent="0">
              <a:lnSpc>
                <a:spcPct val="100000"/>
              </a:lnSpc>
              <a:spcBef>
                <a:spcPts val="0"/>
              </a:spcBef>
              <a:buNone/>
            </a:pPr>
            <a:r>
              <a:rPr lang="en-US" sz="2100">
                <a:solidFill>
                  <a:srgbClr val="000000"/>
                </a:solidFill>
                <a:latin typeface="Consolas" panose="020B0609020204030204" pitchFamily="49" charset="0"/>
              </a:rPr>
              <a:t>	</a:t>
            </a:r>
            <a:r>
              <a:rPr lang="en-US" sz="2100" b="0">
                <a:solidFill>
                  <a:srgbClr val="AF00DB"/>
                </a:solidFill>
                <a:effectLst/>
                <a:latin typeface="Consolas" panose="020B0609020204030204" pitchFamily="49" charset="0"/>
              </a:rPr>
              <a:t>return</a:t>
            </a:r>
            <a:r>
              <a:rPr lang="en-US" sz="2100" b="0">
                <a:solidFill>
                  <a:srgbClr val="000000"/>
                </a:solidFill>
                <a:effectLst/>
                <a:latin typeface="Consolas" panose="020B0609020204030204" pitchFamily="49" charset="0"/>
              </a:rPr>
              <a:t> </a:t>
            </a:r>
            <a:r>
              <a:rPr lang="en-US" sz="2100" b="0">
                <a:solidFill>
                  <a:srgbClr val="098658"/>
                </a:solidFill>
                <a:effectLst/>
                <a:latin typeface="Consolas" panose="020B0609020204030204" pitchFamily="49" charset="0"/>
              </a:rPr>
              <a:t>0</a:t>
            </a:r>
            <a:r>
              <a:rPr lang="en-US" sz="2100" b="0">
                <a:solidFill>
                  <a:srgbClr val="000000"/>
                </a:solidFill>
                <a:effectLst/>
                <a:latin typeface="Consolas" panose="020B0609020204030204" pitchFamily="49" charset="0"/>
              </a:rPr>
              <a:t>;</a:t>
            </a:r>
          </a:p>
          <a:p>
            <a:pPr marL="34290" indent="0">
              <a:lnSpc>
                <a:spcPct val="100000"/>
              </a:lnSpc>
              <a:spcBef>
                <a:spcPts val="0"/>
              </a:spcBef>
              <a:buNone/>
            </a:pPr>
            <a:r>
              <a:rPr lang="en-US" sz="2100" b="0">
                <a:solidFill>
                  <a:srgbClr val="000000"/>
                </a:solidFill>
                <a:effectLst/>
                <a:latin typeface="Consolas" panose="020B0609020204030204" pitchFamily="49" charset="0"/>
              </a:rPr>
              <a:t>}</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39</a:t>
            </a:fld>
            <a:endParaRPr lang="en-US" dirty="0"/>
          </a:p>
        </p:txBody>
      </p:sp>
    </p:spTree>
    <p:extLst>
      <p:ext uri="{BB962C8B-B14F-4D97-AF65-F5344CB8AC3E}">
        <p14:creationId xmlns:p14="http://schemas.microsoft.com/office/powerpoint/2010/main" val="208175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Direct Cha</a:t>
            </a:r>
            <a:r>
              <a:rPr lang="en-US"/>
              <a:t>i</a:t>
            </a:r>
            <a:r>
              <a:rPr lang="vi-VN"/>
              <a:t>ning</a:t>
            </a:r>
            <a:r>
              <a:rPr lang="en-US"/>
              <a:t> Method - PP nối kết trực tiếp</a:t>
            </a:r>
          </a:p>
        </p:txBody>
      </p:sp>
      <p:sp>
        <p:nvSpPr>
          <p:cNvPr id="3" name="Content Placeholder 2"/>
          <p:cNvSpPr>
            <a:spLocks noGrp="1"/>
          </p:cNvSpPr>
          <p:nvPr>
            <p:ph idx="1"/>
          </p:nvPr>
        </p:nvSpPr>
        <p:spPr/>
        <p:txBody>
          <a:bodyPr/>
          <a:lstStyle/>
          <a:p>
            <a:r>
              <a:rPr lang="vi-VN" i="1" u="sng"/>
              <a:t>Khi thêm một phần tử</a:t>
            </a:r>
            <a:r>
              <a:rPr lang="vi-VN"/>
              <a:t> có khóa k vào bảng băm, hàm băm </a:t>
            </a:r>
            <a:r>
              <a:rPr lang="en-US"/>
              <a:t>h</a:t>
            </a:r>
            <a:r>
              <a:rPr lang="vi-VN"/>
              <a:t>(k) sẽ xác định địa chỉ i trong khoảng từ 0 đến M-1 ứng với danh sách liên kết i mà phần tử này sẽ được thêm vào.</a:t>
            </a:r>
          </a:p>
          <a:p>
            <a:r>
              <a:rPr lang="vi-VN" i="1" u="sng"/>
              <a:t>Khi tìm một phần tử</a:t>
            </a:r>
            <a:r>
              <a:rPr lang="vi-VN"/>
              <a:t> có khóa k vào bảng băm, hàm băm </a:t>
            </a:r>
            <a:r>
              <a:rPr lang="en-US"/>
              <a:t>h</a:t>
            </a:r>
            <a:r>
              <a:rPr lang="vi-VN"/>
              <a:t>(k) cũng sẽ xác định địa chỉ i trong khoảng từ 0 đến M-1 ứng với danh sách liên kết i có thể chứa phần tử này. Như vậy, việc tìm kiếm phần tử trên bảng băm sẽ được qui về bài toán tìm kiếm một phần tử trên danh sách liên kết.</a:t>
            </a:r>
          </a:p>
          <a:p>
            <a:endParaRPr lang="en-US"/>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4</a:t>
            </a:fld>
            <a:endParaRPr lang="en-US" dirty="0"/>
          </a:p>
        </p:txBody>
      </p:sp>
    </p:spTree>
    <p:extLst>
      <p:ext uri="{BB962C8B-B14F-4D97-AF65-F5344CB8AC3E}">
        <p14:creationId xmlns:p14="http://schemas.microsoft.com/office/powerpoint/2010/main" val="338989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dirty="0"/>
              <a:t>Linear </a:t>
            </a:r>
            <a:r>
              <a:rPr lang="en-US"/>
              <a:t>Probing Method: Cài đặt (tt)</a:t>
            </a:r>
            <a:endParaRPr lang="en-US" dirty="0"/>
          </a:p>
        </p:txBody>
      </p:sp>
      <p:sp>
        <p:nvSpPr>
          <p:cNvPr id="36867" name="Rectangle 3"/>
          <p:cNvSpPr>
            <a:spLocks noGrp="1" noChangeArrowheads="1"/>
          </p:cNvSpPr>
          <p:nvPr>
            <p:ph idx="1"/>
          </p:nvPr>
        </p:nvSpPr>
        <p:spPr/>
        <p:txBody>
          <a:bodyPr>
            <a:noAutofit/>
          </a:bodyPr>
          <a:lstStyle/>
          <a:p>
            <a:pPr marL="0" indent="0">
              <a:lnSpc>
                <a:spcPct val="80000"/>
              </a:lnSpc>
              <a:buFont typeface="Wingdings" pitchFamily="2" charset="2"/>
              <a:buNone/>
            </a:pPr>
            <a:r>
              <a:rPr lang="en-AU" sz="1800" b="1"/>
              <a:t>Hàm băm:</a:t>
            </a:r>
            <a:endParaRPr lang="en-AU" sz="1800"/>
          </a:p>
          <a:p>
            <a:pPr marL="34290" indent="0">
              <a:buNone/>
            </a:pPr>
            <a:r>
              <a:rPr lang="en-US" sz="1800">
                <a:solidFill>
                  <a:srgbClr val="008000"/>
                </a:solidFill>
                <a:latin typeface="Consolas" panose="020B0609020204030204" pitchFamily="49" charset="0"/>
              </a:rPr>
              <a:t>Giả sử chúng ta chọn hàm băm dạng %: H(key) = key % 10.</a:t>
            </a:r>
            <a:endParaRPr lang="en-US" sz="1800">
              <a:solidFill>
                <a:srgbClr val="000000"/>
              </a:solidFill>
              <a:latin typeface="Consolas" panose="020B0609020204030204" pitchFamily="49" charset="0"/>
            </a:endParaRPr>
          </a:p>
          <a:p>
            <a:pPr marL="34290" indent="0">
              <a:buNone/>
            </a:pPr>
            <a:r>
              <a:rPr lang="en-US" sz="1700" b="0">
                <a:solidFill>
                  <a:srgbClr val="0000FF"/>
                </a:solidFill>
                <a:effectLst/>
                <a:latin typeface="Jetbrains Mono, Pragmata Pro, Dank Mono, Fira Code, Operator Mono"/>
              </a:rPr>
              <a:t>int</a:t>
            </a:r>
            <a:r>
              <a:rPr lang="en-US" sz="1700" b="0">
                <a:solidFill>
                  <a:srgbClr val="000000"/>
                </a:solidFill>
                <a:effectLst/>
                <a:latin typeface="Jetbrains Mono, Pragmata Pro, Dank Mono, Fira Code, Operator Mono"/>
              </a:rPr>
              <a:t> </a:t>
            </a:r>
            <a:r>
              <a:rPr lang="en-US" sz="1700" b="0">
                <a:solidFill>
                  <a:srgbClr val="795E26"/>
                </a:solidFill>
                <a:effectLst/>
                <a:latin typeface="Jetbrains Mono, Pragmata Pro, Dank Mono, Fira Code, Operator Mono"/>
              </a:rPr>
              <a:t>HF</a:t>
            </a:r>
            <a:r>
              <a:rPr lang="en-US" sz="1700" b="0">
                <a:solidFill>
                  <a:srgbClr val="000000"/>
                </a:solidFill>
                <a:effectLst/>
                <a:latin typeface="Jetbrains Mono, Pragmata Pro, Dank Mono, Fira Code, Operator Mono"/>
              </a:rPr>
              <a:t>(</a:t>
            </a:r>
            <a:r>
              <a:rPr lang="en-US" sz="1700" b="0">
                <a:solidFill>
                  <a:srgbClr val="0000FF"/>
                </a:solidFill>
                <a:effectLst/>
                <a:latin typeface="Jetbrains Mono, Pragmata Pro, Dank Mono, Fira Code, Operator Mono"/>
              </a:rPr>
              <a:t>int</a:t>
            </a:r>
            <a:r>
              <a:rPr lang="en-US" sz="1700" b="0">
                <a:solidFill>
                  <a:srgbClr val="000000"/>
                </a:solidFill>
                <a:effectLst/>
                <a:latin typeface="Jetbrains Mono, Pragmata Pro, Dank Mono, Fira Code, Operator Mono"/>
              </a:rPr>
              <a:t> </a:t>
            </a:r>
            <a:r>
              <a:rPr lang="en-US" sz="1700" b="0">
                <a:solidFill>
                  <a:srgbClr val="001080"/>
                </a:solidFill>
                <a:effectLst/>
                <a:latin typeface="Jetbrains Mono, Pragmata Pro, Dank Mono, Fira Code, Operator Mono"/>
              </a:rPr>
              <a:t>key</a:t>
            </a:r>
            <a:r>
              <a:rPr lang="en-US" sz="1700" b="0">
                <a:solidFill>
                  <a:srgbClr val="000000"/>
                </a:solidFill>
                <a:effectLst/>
                <a:latin typeface="Jetbrains Mono, Pragmata Pro, Dank Mono, Fira Code, Operator Mono"/>
              </a:rPr>
              <a:t>) { </a:t>
            </a:r>
            <a:r>
              <a:rPr lang="en-US" sz="1700" b="0">
                <a:solidFill>
                  <a:srgbClr val="AF00DB"/>
                </a:solidFill>
                <a:effectLst/>
                <a:latin typeface="Jetbrains Mono, Pragmata Pro, Dank Mono, Fira Code, Operator Mono"/>
              </a:rPr>
              <a:t>return</a:t>
            </a:r>
            <a:r>
              <a:rPr lang="en-US" sz="1700" b="0">
                <a:solidFill>
                  <a:srgbClr val="000000"/>
                </a:solidFill>
                <a:effectLst/>
                <a:latin typeface="Jetbrains Mono, Pragmata Pro, Dank Mono, Fira Code, Operator Mono"/>
              </a:rPr>
              <a:t> key%M; }</a:t>
            </a:r>
          </a:p>
          <a:p>
            <a:pPr marL="34290" indent="0">
              <a:buNone/>
            </a:pPr>
            <a:r>
              <a:rPr lang="en-US" sz="1700" b="0">
                <a:solidFill>
                  <a:srgbClr val="0000FF"/>
                </a:solidFill>
                <a:effectLst/>
                <a:latin typeface="Jetbrains Mono, Pragmata Pro, Dank Mono, Fira Code, Operator Mono"/>
              </a:rPr>
              <a:t>int</a:t>
            </a:r>
            <a:r>
              <a:rPr lang="en-US" sz="1700" b="0">
                <a:solidFill>
                  <a:srgbClr val="000000"/>
                </a:solidFill>
                <a:effectLst/>
                <a:latin typeface="Jetbrains Mono, Pragmata Pro, Dank Mono, Fira Code, Operator Mono"/>
              </a:rPr>
              <a:t> </a:t>
            </a:r>
            <a:r>
              <a:rPr lang="en-US" sz="1700" b="0">
                <a:solidFill>
                  <a:srgbClr val="795E26"/>
                </a:solidFill>
                <a:effectLst/>
                <a:latin typeface="Jetbrains Mono, Pragmata Pro, Dank Mono, Fira Code, Operator Mono"/>
              </a:rPr>
              <a:t>HF_LinearProbing</a:t>
            </a:r>
            <a:r>
              <a:rPr lang="en-US" sz="1700" b="0">
                <a:solidFill>
                  <a:srgbClr val="000000"/>
                </a:solidFill>
                <a:effectLst/>
                <a:latin typeface="Jetbrains Mono, Pragmata Pro, Dank Mono, Fira Code, Operator Mono"/>
              </a:rPr>
              <a:t>(</a:t>
            </a:r>
            <a:r>
              <a:rPr lang="en-US" sz="1700" b="0">
                <a:solidFill>
                  <a:srgbClr val="0000FF"/>
                </a:solidFill>
                <a:effectLst/>
                <a:latin typeface="Jetbrains Mono, Pragmata Pro, Dank Mono, Fira Code, Operator Mono"/>
              </a:rPr>
              <a:t>int</a:t>
            </a:r>
            <a:r>
              <a:rPr lang="en-US" sz="1700" b="0">
                <a:solidFill>
                  <a:srgbClr val="000000"/>
                </a:solidFill>
                <a:effectLst/>
                <a:latin typeface="Jetbrains Mono, Pragmata Pro, Dank Mono, Fira Code, Operator Mono"/>
              </a:rPr>
              <a:t> </a:t>
            </a:r>
            <a:r>
              <a:rPr lang="en-US" sz="1700" b="0">
                <a:solidFill>
                  <a:srgbClr val="001080"/>
                </a:solidFill>
                <a:effectLst/>
                <a:latin typeface="Jetbrains Mono, Pragmata Pro, Dank Mono, Fira Code, Operator Mono"/>
              </a:rPr>
              <a:t>key</a:t>
            </a:r>
            <a:r>
              <a:rPr lang="en-US" sz="1700" b="0">
                <a:solidFill>
                  <a:srgbClr val="000000"/>
                </a:solidFill>
                <a:effectLst/>
                <a:latin typeface="Jetbrains Mono, Pragmata Pro, Dank Mono, Fira Code, Operator Mono"/>
              </a:rPr>
              <a:t>, </a:t>
            </a:r>
            <a:r>
              <a:rPr lang="en-US" sz="1700" b="0">
                <a:solidFill>
                  <a:srgbClr val="0000FF"/>
                </a:solidFill>
                <a:effectLst/>
                <a:latin typeface="Jetbrains Mono, Pragmata Pro, Dank Mono, Fira Code, Operator Mono"/>
              </a:rPr>
              <a:t>int</a:t>
            </a:r>
            <a:r>
              <a:rPr lang="en-US" sz="1700" b="0">
                <a:solidFill>
                  <a:srgbClr val="000000"/>
                </a:solidFill>
                <a:effectLst/>
                <a:latin typeface="Jetbrains Mono, Pragmata Pro, Dank Mono, Fira Code, Operator Mono"/>
              </a:rPr>
              <a:t> </a:t>
            </a:r>
            <a:r>
              <a:rPr lang="en-US" sz="1700" b="0">
                <a:solidFill>
                  <a:srgbClr val="001080"/>
                </a:solidFill>
                <a:effectLst/>
                <a:latin typeface="Jetbrains Mono, Pragmata Pro, Dank Mono, Fira Code, Operator Mono"/>
              </a:rPr>
              <a:t>i</a:t>
            </a:r>
            <a:r>
              <a:rPr lang="en-US" sz="1700" b="0">
                <a:solidFill>
                  <a:srgbClr val="000000"/>
                </a:solidFill>
                <a:effectLst/>
                <a:latin typeface="Jetbrains Mono, Pragmata Pro, Dank Mono, Fira Code, Operator Mono"/>
              </a:rPr>
              <a:t>) {</a:t>
            </a:r>
          </a:p>
          <a:p>
            <a:pPr marL="34290" indent="0">
              <a:buNone/>
            </a:pPr>
            <a:r>
              <a:rPr lang="en-US" sz="1700" b="0">
                <a:solidFill>
                  <a:srgbClr val="000000"/>
                </a:solidFill>
                <a:effectLst/>
                <a:latin typeface="Jetbrains Mono, Pragmata Pro, Dank Mono, Fira Code, Operator Mono"/>
              </a:rPr>
              <a:t>    </a:t>
            </a:r>
            <a:r>
              <a:rPr lang="en-US" sz="1700" b="0">
                <a:solidFill>
                  <a:srgbClr val="AF00DB"/>
                </a:solidFill>
                <a:effectLst/>
                <a:latin typeface="Jetbrains Mono, Pragmata Pro, Dank Mono, Fira Code, Operator Mono"/>
              </a:rPr>
              <a:t>return</a:t>
            </a:r>
            <a:r>
              <a:rPr lang="en-US" sz="1700" b="0">
                <a:solidFill>
                  <a:srgbClr val="000000"/>
                </a:solidFill>
                <a:effectLst/>
                <a:latin typeface="Jetbrains Mono, Pragmata Pro, Dank Mono, Fira Code, Operator Mono"/>
              </a:rPr>
              <a:t> (</a:t>
            </a:r>
            <a:r>
              <a:rPr lang="en-US" sz="1700" b="0">
                <a:solidFill>
                  <a:srgbClr val="795E26"/>
                </a:solidFill>
                <a:effectLst/>
                <a:latin typeface="Jetbrains Mono, Pragmata Pro, Dank Mono, Fira Code, Operator Mono"/>
              </a:rPr>
              <a:t>HF</a:t>
            </a:r>
            <a:r>
              <a:rPr lang="en-US" sz="1700" b="0">
                <a:solidFill>
                  <a:srgbClr val="000000"/>
                </a:solidFill>
                <a:effectLst/>
                <a:latin typeface="Jetbrains Mono, Pragmata Pro, Dank Mono, Fira Code, Operator Mono"/>
              </a:rPr>
              <a:t>(key) + i) % TableSize;</a:t>
            </a:r>
          </a:p>
          <a:p>
            <a:pPr marL="34290" indent="0">
              <a:buNone/>
            </a:pPr>
            <a:r>
              <a:rPr lang="en-US" sz="1700" b="0">
                <a:solidFill>
                  <a:srgbClr val="000000"/>
                </a:solidFill>
                <a:effectLst/>
                <a:latin typeface="Jetbrains Mono, Pragmata Pro, Dank Mono, Fira Code, Operator Mono"/>
              </a:rPr>
              <a:t>}</a:t>
            </a:r>
          </a:p>
          <a:p>
            <a:pPr marL="0" indent="0">
              <a:lnSpc>
                <a:spcPct val="80000"/>
              </a:lnSpc>
              <a:buFont typeface="Wingdings" pitchFamily="2" charset="2"/>
              <a:buNone/>
            </a:pPr>
            <a:r>
              <a:rPr lang="en-AU" sz="1800"/>
              <a:t>Chúng ta có thể dùng một hàm băm bất kì thay cho hàm băm dạng % trên.</a:t>
            </a:r>
            <a:endParaRPr lang="en-AU" sz="1800" b="1"/>
          </a:p>
          <a:p>
            <a:pPr marL="0" indent="0">
              <a:lnSpc>
                <a:spcPct val="80000"/>
              </a:lnSpc>
              <a:buFont typeface="Wingdings" pitchFamily="2" charset="2"/>
              <a:buNone/>
            </a:pPr>
            <a:r>
              <a:rPr lang="en-AU" sz="1800" b="1"/>
              <a:t>Phép toán khởi tạo:</a:t>
            </a:r>
            <a:endParaRPr lang="en-AU" sz="1800"/>
          </a:p>
          <a:p>
            <a:pPr marL="0" indent="0">
              <a:lnSpc>
                <a:spcPct val="80000"/>
              </a:lnSpc>
              <a:buFont typeface="Wingdings" pitchFamily="2" charset="2"/>
              <a:buNone/>
            </a:pPr>
            <a:r>
              <a:rPr lang="en-AU" sz="1800"/>
              <a:t>Gán tất cả các phần tử trên bảng có trường key là nullkey. Gán biến toàn cục N=0.</a:t>
            </a:r>
          </a:p>
          <a:p>
            <a:pPr marL="34290" indent="0">
              <a:buNone/>
            </a:pPr>
            <a:r>
              <a:rPr lang="en-US" sz="1500" b="0">
                <a:solidFill>
                  <a:srgbClr val="0000FF"/>
                </a:solidFill>
                <a:effectLst/>
                <a:latin typeface="Jetbrains Mono, Pragmata Pro, Dank Mono, Fira Code, Operator Mono"/>
              </a:rPr>
              <a:t>void</a:t>
            </a:r>
            <a:r>
              <a:rPr lang="en-US" sz="1500" b="0">
                <a:solidFill>
                  <a:srgbClr val="000000"/>
                </a:solidFill>
                <a:effectLst/>
                <a:latin typeface="Jetbrains Mono, Pragmata Pro, Dank Mono, Fira Code, Operator Mono"/>
              </a:rPr>
              <a:t> </a:t>
            </a:r>
            <a:r>
              <a:rPr lang="en-US" sz="1500" b="0">
                <a:solidFill>
                  <a:srgbClr val="795E26"/>
                </a:solidFill>
                <a:effectLst/>
                <a:latin typeface="Jetbrains Mono, Pragmata Pro, Dank Mono, Fira Code, Operator Mono"/>
              </a:rPr>
              <a:t>Initialize</a:t>
            </a:r>
            <a:r>
              <a:rPr lang="en-US" sz="1500" b="0">
                <a:solidFill>
                  <a:srgbClr val="000000"/>
                </a:solidFill>
                <a:effectLst/>
                <a:latin typeface="Jetbrains Mono, Pragmata Pro, Dank Mono, Fira Code, Operator Mono"/>
              </a:rPr>
              <a:t>(</a:t>
            </a:r>
            <a:r>
              <a:rPr lang="en-US" sz="1500" b="0">
                <a:solidFill>
                  <a:srgbClr val="267F99"/>
                </a:solidFill>
                <a:effectLst/>
                <a:latin typeface="Jetbrains Mono, Pragmata Pro, Dank Mono, Fira Code, Operator Mono"/>
              </a:rPr>
              <a:t>HASHTABLE</a:t>
            </a:r>
            <a:r>
              <a:rPr lang="en-US" sz="1500" b="0">
                <a:solidFill>
                  <a:srgbClr val="000000"/>
                </a:solidFill>
                <a:effectLst/>
                <a:latin typeface="Jetbrains Mono, Pragmata Pro, Dank Mono, Fira Code, Operator Mono"/>
              </a:rPr>
              <a:t> </a:t>
            </a:r>
            <a:r>
              <a:rPr lang="en-US" sz="1500" b="0">
                <a:solidFill>
                  <a:srgbClr val="0000FF"/>
                </a:solidFill>
                <a:effectLst/>
                <a:latin typeface="Jetbrains Mono, Pragmata Pro, Dank Mono, Fira Code, Operator Mono"/>
              </a:rPr>
              <a:t>&amp;</a:t>
            </a:r>
            <a:r>
              <a:rPr lang="en-US" sz="1500" b="0">
                <a:solidFill>
                  <a:srgbClr val="001080"/>
                </a:solidFill>
                <a:effectLst/>
                <a:latin typeface="Jetbrains Mono, Pragmata Pro, Dank Mono, Fira Code, Operator Mono"/>
              </a:rPr>
              <a:t>H</a:t>
            </a:r>
            <a:r>
              <a:rPr lang="en-US" sz="1500" b="0">
                <a:solidFill>
                  <a:srgbClr val="000000"/>
                </a:solidFill>
                <a:effectLst/>
                <a:latin typeface="Jetbrains Mono, Pragmata Pro, Dank Mono, Fira Code, Operator Mono"/>
              </a:rPr>
              <a:t>, </a:t>
            </a:r>
            <a:r>
              <a:rPr lang="en-US" sz="1500" b="0">
                <a:solidFill>
                  <a:srgbClr val="0000FF"/>
                </a:solidFill>
                <a:effectLst/>
                <a:latin typeface="Jetbrains Mono, Pragmata Pro, Dank Mono, Fira Code, Operator Mono"/>
              </a:rPr>
              <a:t>int</a:t>
            </a:r>
            <a:r>
              <a:rPr lang="en-US" sz="1500" b="0">
                <a:solidFill>
                  <a:srgbClr val="000000"/>
                </a:solidFill>
                <a:effectLst/>
                <a:latin typeface="Jetbrains Mono, Pragmata Pro, Dank Mono, Fira Code, Operator Mono"/>
              </a:rPr>
              <a:t> </a:t>
            </a:r>
            <a:r>
              <a:rPr lang="en-US" sz="1500" b="0">
                <a:solidFill>
                  <a:srgbClr val="0000FF"/>
                </a:solidFill>
                <a:effectLst/>
                <a:latin typeface="Jetbrains Mono, Pragmata Pro, Dank Mono, Fira Code, Operator Mono"/>
              </a:rPr>
              <a:t>&amp;</a:t>
            </a:r>
            <a:r>
              <a:rPr lang="en-US" sz="1500" b="0">
                <a:solidFill>
                  <a:srgbClr val="001080"/>
                </a:solidFill>
                <a:effectLst/>
                <a:latin typeface="Jetbrains Mono, Pragmata Pro, Dank Mono, Fira Code, Operator Mono"/>
              </a:rPr>
              <a:t>CurrentSize</a:t>
            </a:r>
            <a:r>
              <a:rPr lang="en-US" sz="1500" b="0">
                <a:solidFill>
                  <a:srgbClr val="000000"/>
                </a:solidFill>
                <a:effectLst/>
                <a:latin typeface="Jetbrains Mono, Pragmata Pro, Dank Mono, Fira Code, Operator Mono"/>
              </a:rPr>
              <a:t>) {</a:t>
            </a:r>
          </a:p>
          <a:p>
            <a:pPr marL="34290" indent="0">
              <a:buNone/>
            </a:pPr>
            <a:r>
              <a:rPr lang="en-US" sz="1500" b="0">
                <a:solidFill>
                  <a:srgbClr val="000000"/>
                </a:solidFill>
                <a:effectLst/>
                <a:latin typeface="Jetbrains Mono, Pragmata Pro, Dank Mono, Fira Code, Operator Mono"/>
              </a:rPr>
              <a:t>    </a:t>
            </a:r>
            <a:r>
              <a:rPr lang="en-US" sz="1500" b="0">
                <a:solidFill>
                  <a:srgbClr val="AF00DB"/>
                </a:solidFill>
                <a:effectLst/>
                <a:latin typeface="Jetbrains Mono, Pragmata Pro, Dank Mono, Fira Code, Operator Mono"/>
              </a:rPr>
              <a:t>for</a:t>
            </a:r>
            <a:r>
              <a:rPr lang="en-US" sz="1500" b="0">
                <a:solidFill>
                  <a:srgbClr val="000000"/>
                </a:solidFill>
                <a:effectLst/>
                <a:latin typeface="Jetbrains Mono, Pragmata Pro, Dank Mono, Fira Code, Operator Mono"/>
              </a:rPr>
              <a:t> (</a:t>
            </a:r>
            <a:r>
              <a:rPr lang="en-US" sz="1500" b="0">
                <a:solidFill>
                  <a:srgbClr val="0000FF"/>
                </a:solidFill>
                <a:effectLst/>
                <a:latin typeface="Jetbrains Mono, Pragmata Pro, Dank Mono, Fira Code, Operator Mono"/>
              </a:rPr>
              <a:t>int</a:t>
            </a:r>
            <a:r>
              <a:rPr lang="en-US" sz="1500" b="0">
                <a:solidFill>
                  <a:srgbClr val="000000"/>
                </a:solidFill>
                <a:effectLst/>
                <a:latin typeface="Jetbrains Mono, Pragmata Pro, Dank Mono, Fira Code, Operator Mono"/>
              </a:rPr>
              <a:t> i = </a:t>
            </a:r>
            <a:r>
              <a:rPr lang="en-US" sz="1500" b="0">
                <a:solidFill>
                  <a:srgbClr val="098658"/>
                </a:solidFill>
                <a:effectLst/>
                <a:latin typeface="Jetbrains Mono, Pragmata Pro, Dank Mono, Fira Code, Operator Mono"/>
              </a:rPr>
              <a:t>0</a:t>
            </a:r>
            <a:r>
              <a:rPr lang="en-US" sz="1500" b="0">
                <a:solidFill>
                  <a:srgbClr val="000000"/>
                </a:solidFill>
                <a:effectLst/>
                <a:latin typeface="Jetbrains Mono, Pragmata Pro, Dank Mono, Fira Code, Operator Mono"/>
              </a:rPr>
              <a:t>; i&lt;TableSize; i++)</a:t>
            </a:r>
          </a:p>
          <a:p>
            <a:pPr marL="34290" indent="0">
              <a:buNone/>
            </a:pPr>
            <a:r>
              <a:rPr lang="en-US" sz="1500" b="0">
                <a:solidFill>
                  <a:srgbClr val="000000"/>
                </a:solidFill>
                <a:effectLst/>
                <a:latin typeface="Jetbrains Mono, Pragmata Pro, Dank Mono, Fira Code, Operator Mono"/>
              </a:rPr>
              <a:t>        </a:t>
            </a:r>
            <a:r>
              <a:rPr lang="en-US" sz="1500" b="0">
                <a:solidFill>
                  <a:srgbClr val="001080"/>
                </a:solidFill>
                <a:effectLst/>
                <a:latin typeface="Jetbrains Mono, Pragmata Pro, Dank Mono, Fira Code, Operator Mono"/>
              </a:rPr>
              <a:t>H</a:t>
            </a:r>
            <a:r>
              <a:rPr lang="en-US" sz="1500" b="0">
                <a:solidFill>
                  <a:srgbClr val="000000"/>
                </a:solidFill>
                <a:effectLst/>
                <a:latin typeface="Jetbrains Mono, Pragmata Pro, Dank Mono, Fira Code, Operator Mono"/>
              </a:rPr>
              <a:t>[i].</a:t>
            </a:r>
            <a:r>
              <a:rPr lang="en-US" sz="1500" b="0">
                <a:solidFill>
                  <a:srgbClr val="001080"/>
                </a:solidFill>
                <a:effectLst/>
                <a:latin typeface="Jetbrains Mono, Pragmata Pro, Dank Mono, Fira Code, Operator Mono"/>
              </a:rPr>
              <a:t>key</a:t>
            </a:r>
            <a:r>
              <a:rPr lang="en-US" sz="1500" b="0">
                <a:solidFill>
                  <a:srgbClr val="000000"/>
                </a:solidFill>
                <a:effectLst/>
                <a:latin typeface="Jetbrains Mono, Pragmata Pro, Dank Mono, Fira Code, Operator Mono"/>
              </a:rPr>
              <a:t> = </a:t>
            </a:r>
            <a:r>
              <a:rPr lang="en-US" sz="1600">
                <a:solidFill>
                  <a:srgbClr val="6F008A"/>
                </a:solidFill>
                <a:latin typeface="Consolas" panose="020B0609020204030204" pitchFamily="49" charset="0"/>
              </a:rPr>
              <a:t> nullkey</a:t>
            </a:r>
            <a:r>
              <a:rPr lang="en-US" sz="1500" b="0">
                <a:solidFill>
                  <a:srgbClr val="000000"/>
                </a:solidFill>
                <a:effectLst/>
                <a:latin typeface="Jetbrains Mono, Pragmata Pro, Dank Mono, Fira Code, Operator Mono"/>
              </a:rPr>
              <a:t>;</a:t>
            </a:r>
          </a:p>
          <a:p>
            <a:pPr marL="34290" indent="0">
              <a:buNone/>
            </a:pPr>
            <a:r>
              <a:rPr lang="en-US" sz="1500" b="0">
                <a:solidFill>
                  <a:srgbClr val="000000"/>
                </a:solidFill>
                <a:effectLst/>
                <a:latin typeface="Jetbrains Mono, Pragmata Pro, Dank Mono, Fira Code, Operator Mono"/>
              </a:rPr>
              <a:t>    CurrentSize = </a:t>
            </a:r>
            <a:r>
              <a:rPr lang="en-US" sz="1500" b="0">
                <a:solidFill>
                  <a:srgbClr val="098658"/>
                </a:solidFill>
                <a:effectLst/>
                <a:latin typeface="Jetbrains Mono, Pragmata Pro, Dank Mono, Fira Code, Operator Mono"/>
              </a:rPr>
              <a:t>0</a:t>
            </a:r>
            <a:r>
              <a:rPr lang="en-US" sz="1500" b="0">
                <a:solidFill>
                  <a:srgbClr val="000000"/>
                </a:solidFill>
                <a:effectLst/>
                <a:latin typeface="Jetbrains Mono, Pragmata Pro, Dank Mono, Fira Code, Operator Mono"/>
              </a:rPr>
              <a:t>;</a:t>
            </a:r>
            <a:r>
              <a:rPr lang="en-US" sz="1500" b="0">
                <a:solidFill>
                  <a:srgbClr val="008000"/>
                </a:solidFill>
                <a:effectLst/>
                <a:latin typeface="Jetbrains Mono, Pragmata Pro, Dank Mono, Fira Code, Operator Mono"/>
              </a:rPr>
              <a:t> //số node hiện có khởi động bằng 0</a:t>
            </a:r>
            <a:endParaRPr lang="en-US" sz="1500" b="0">
              <a:solidFill>
                <a:srgbClr val="000000"/>
              </a:solidFill>
              <a:effectLst/>
              <a:latin typeface="Jetbrains Mono, Pragmata Pro, Dank Mono, Fira Code, Operator Mono"/>
            </a:endParaRPr>
          </a:p>
          <a:p>
            <a:pPr marL="34290" indent="0">
              <a:buNone/>
            </a:pPr>
            <a:r>
              <a:rPr lang="en-US" sz="1500" b="0">
                <a:solidFill>
                  <a:srgbClr val="000000"/>
                </a:solidFill>
                <a:effectLst/>
                <a:latin typeface="Jetbrains Mono, Pragmata Pro, Dank Mono, Fira Code, Operator Mono"/>
              </a:rPr>
              <a:t>}</a:t>
            </a:r>
          </a:p>
          <a:p>
            <a:pPr marL="34290" indent="0">
              <a:buNone/>
            </a:pPr>
            <a:endParaRPr lang="en-US" sz="18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40</a:t>
            </a:fld>
            <a:endParaRPr lang="en-US" dirty="0"/>
          </a:p>
        </p:txBody>
      </p:sp>
    </p:spTree>
    <p:extLst>
      <p:ext uri="{BB962C8B-B14F-4D97-AF65-F5344CB8AC3E}">
        <p14:creationId xmlns:p14="http://schemas.microsoft.com/office/powerpoint/2010/main" val="274398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dirty="0"/>
              <a:t>Linear </a:t>
            </a:r>
            <a:r>
              <a:rPr lang="en-US"/>
              <a:t>Probing Method: Cài đặt</a:t>
            </a:r>
            <a:endParaRPr lang="en-US" dirty="0"/>
          </a:p>
        </p:txBody>
      </p:sp>
      <p:sp>
        <p:nvSpPr>
          <p:cNvPr id="37891" name="Rectangle 3"/>
          <p:cNvSpPr>
            <a:spLocks noGrp="1" noChangeArrowheads="1"/>
          </p:cNvSpPr>
          <p:nvPr>
            <p:ph idx="1"/>
          </p:nvPr>
        </p:nvSpPr>
        <p:spPr/>
        <p:txBody>
          <a:bodyPr>
            <a:normAutofit/>
          </a:bodyPr>
          <a:lstStyle/>
          <a:p>
            <a:pPr marL="0" indent="0">
              <a:lnSpc>
                <a:spcPct val="80000"/>
              </a:lnSpc>
              <a:buFont typeface="Wingdings" pitchFamily="2" charset="2"/>
              <a:buNone/>
            </a:pPr>
            <a:r>
              <a:rPr lang="en-AU" sz="2000" b="1"/>
              <a:t>Phép toán kiểm tra trống:</a:t>
            </a:r>
            <a:endParaRPr lang="en-AU" sz="2000"/>
          </a:p>
          <a:p>
            <a:pPr marL="0" indent="0">
              <a:lnSpc>
                <a:spcPct val="80000"/>
              </a:lnSpc>
              <a:buFont typeface="Wingdings" pitchFamily="2" charset="2"/>
              <a:buNone/>
            </a:pPr>
            <a:r>
              <a:rPr lang="en-AU" sz="2000"/>
              <a:t>Kiểm tra bảng băm có trống hay  không.</a:t>
            </a:r>
          </a:p>
          <a:p>
            <a:pPr marL="34290" indent="0">
              <a:buNone/>
            </a:pPr>
            <a:r>
              <a:rPr lang="en-US" sz="1900" b="0">
                <a:solidFill>
                  <a:srgbClr val="0000FF"/>
                </a:solidFill>
                <a:effectLst/>
                <a:latin typeface="Jetbrains Mono, Pragmata Pro, Dank Mono, Fira Code, Operator Mono"/>
              </a:rPr>
              <a:t>int</a:t>
            </a:r>
            <a:r>
              <a:rPr lang="en-US" sz="1900" b="0">
                <a:solidFill>
                  <a:srgbClr val="000000"/>
                </a:solidFill>
                <a:effectLst/>
                <a:latin typeface="Jetbrains Mono, Pragmata Pro, Dank Mono, Fira Code, Operator Mono"/>
              </a:rPr>
              <a:t> </a:t>
            </a:r>
            <a:r>
              <a:rPr lang="en-US" sz="1900" b="0">
                <a:solidFill>
                  <a:srgbClr val="795E26"/>
                </a:solidFill>
                <a:effectLst/>
                <a:latin typeface="Jetbrains Mono, Pragmata Pro, Dank Mono, Fira Code, Operator Mono"/>
              </a:rPr>
              <a:t>isEmpty</a:t>
            </a:r>
            <a:r>
              <a:rPr lang="en-US" sz="1900" b="0">
                <a:solidFill>
                  <a:srgbClr val="000000"/>
                </a:solidFill>
                <a:effectLst/>
                <a:latin typeface="Jetbrains Mono, Pragmata Pro, Dank Mono, Fira Code, Operator Mono"/>
              </a:rPr>
              <a:t>(</a:t>
            </a:r>
            <a:r>
              <a:rPr lang="en-US" sz="1900" b="0">
                <a:solidFill>
                  <a:srgbClr val="0000FF"/>
                </a:solidFill>
                <a:effectLst/>
                <a:latin typeface="Jetbrains Mono, Pragmata Pro, Dank Mono, Fira Code, Operator Mono"/>
              </a:rPr>
              <a:t>const</a:t>
            </a:r>
            <a:r>
              <a:rPr lang="en-US" sz="1900" b="0">
                <a:solidFill>
                  <a:srgbClr val="000000"/>
                </a:solidFill>
                <a:effectLst/>
                <a:latin typeface="Jetbrains Mono, Pragmata Pro, Dank Mono, Fira Code, Operator Mono"/>
              </a:rPr>
              <a:t> </a:t>
            </a:r>
            <a:r>
              <a:rPr lang="en-US" sz="1900" b="0">
                <a:solidFill>
                  <a:srgbClr val="267F99"/>
                </a:solidFill>
                <a:effectLst/>
                <a:latin typeface="Jetbrains Mono, Pragmata Pro, Dank Mono, Fira Code, Operator Mono"/>
              </a:rPr>
              <a:t>HASHTABLE</a:t>
            </a:r>
            <a:r>
              <a:rPr lang="en-US" sz="1900" b="0">
                <a:solidFill>
                  <a:srgbClr val="000000"/>
                </a:solidFill>
                <a:effectLst/>
                <a:latin typeface="Jetbrains Mono, Pragmata Pro, Dank Mono, Fira Code, Operator Mono"/>
              </a:rPr>
              <a:t> </a:t>
            </a:r>
            <a:r>
              <a:rPr lang="en-US" sz="1900" b="0">
                <a:solidFill>
                  <a:srgbClr val="0000FF"/>
                </a:solidFill>
                <a:effectLst/>
                <a:latin typeface="Jetbrains Mono, Pragmata Pro, Dank Mono, Fira Code, Operator Mono"/>
              </a:rPr>
              <a:t>&amp;</a:t>
            </a:r>
            <a:r>
              <a:rPr lang="en-US" sz="1900" b="0">
                <a:solidFill>
                  <a:srgbClr val="001080"/>
                </a:solidFill>
                <a:effectLst/>
                <a:latin typeface="Jetbrains Mono, Pragmata Pro, Dank Mono, Fira Code, Operator Mono"/>
              </a:rPr>
              <a:t>H</a:t>
            </a:r>
            <a:r>
              <a:rPr lang="en-US" sz="1900" b="0">
                <a:solidFill>
                  <a:srgbClr val="000000"/>
                </a:solidFill>
                <a:effectLst/>
                <a:latin typeface="Jetbrains Mono, Pragmata Pro, Dank Mono, Fira Code, Operator Mono"/>
              </a:rPr>
              <a:t>, </a:t>
            </a:r>
            <a:r>
              <a:rPr lang="en-US" sz="1900" b="0">
                <a:solidFill>
                  <a:srgbClr val="0000FF"/>
                </a:solidFill>
                <a:effectLst/>
                <a:latin typeface="Jetbrains Mono, Pragmata Pro, Dank Mono, Fira Code, Operator Mono"/>
              </a:rPr>
              <a:t>int</a:t>
            </a:r>
            <a:r>
              <a:rPr lang="en-US" sz="1900" b="0">
                <a:solidFill>
                  <a:srgbClr val="000000"/>
                </a:solidFill>
                <a:effectLst/>
                <a:latin typeface="Jetbrains Mono, Pragmata Pro, Dank Mono, Fira Code, Operator Mono"/>
              </a:rPr>
              <a:t> </a:t>
            </a:r>
            <a:r>
              <a:rPr lang="en-US" sz="1900" b="0">
                <a:solidFill>
                  <a:srgbClr val="001080"/>
                </a:solidFill>
                <a:effectLst/>
                <a:latin typeface="Jetbrains Mono, Pragmata Pro, Dank Mono, Fira Code, Operator Mono"/>
              </a:rPr>
              <a:t>CurrentSize</a:t>
            </a:r>
            <a:r>
              <a:rPr lang="en-US" sz="1900" b="0">
                <a:solidFill>
                  <a:srgbClr val="000000"/>
                </a:solidFill>
                <a:effectLst/>
                <a:latin typeface="Jetbrains Mono, Pragmata Pro, Dank Mono, Fira Code, Operator Mono"/>
              </a:rPr>
              <a:t>) {</a:t>
            </a:r>
          </a:p>
          <a:p>
            <a:pPr marL="34290" indent="0">
              <a:buNone/>
            </a:pPr>
            <a:r>
              <a:rPr lang="en-US" sz="1900" b="0">
                <a:solidFill>
                  <a:srgbClr val="000000"/>
                </a:solidFill>
                <a:effectLst/>
                <a:latin typeface="Jetbrains Mono, Pragmata Pro, Dank Mono, Fira Code, Operator Mono"/>
              </a:rPr>
              <a:t>    </a:t>
            </a:r>
            <a:r>
              <a:rPr lang="en-US" sz="1900" b="0">
                <a:solidFill>
                  <a:srgbClr val="AF00DB"/>
                </a:solidFill>
                <a:effectLst/>
                <a:latin typeface="Jetbrains Mono, Pragmata Pro, Dank Mono, Fira Code, Operator Mono"/>
              </a:rPr>
              <a:t>return</a:t>
            </a:r>
            <a:r>
              <a:rPr lang="en-US" sz="1900" b="0">
                <a:solidFill>
                  <a:srgbClr val="000000"/>
                </a:solidFill>
                <a:effectLst/>
                <a:latin typeface="Jetbrains Mono, Pragmata Pro, Dank Mono, Fira Code, Operator Mono"/>
              </a:rPr>
              <a:t> CurrentSize == </a:t>
            </a:r>
            <a:r>
              <a:rPr lang="en-US" sz="1900" b="0">
                <a:solidFill>
                  <a:srgbClr val="098658"/>
                </a:solidFill>
                <a:effectLst/>
                <a:latin typeface="Jetbrains Mono, Pragmata Pro, Dank Mono, Fira Code, Operator Mono"/>
              </a:rPr>
              <a:t>0</a:t>
            </a:r>
            <a:r>
              <a:rPr lang="en-US" sz="1900" b="0">
                <a:solidFill>
                  <a:srgbClr val="000000"/>
                </a:solidFill>
                <a:effectLst/>
                <a:latin typeface="Jetbrains Mono, Pragmata Pro, Dank Mono, Fira Code, Operator Mono"/>
              </a:rPr>
              <a:t> ? </a:t>
            </a:r>
            <a:r>
              <a:rPr lang="en-US" sz="1900" b="0">
                <a:solidFill>
                  <a:srgbClr val="0000FF"/>
                </a:solidFill>
                <a:effectLst/>
                <a:latin typeface="Jetbrains Mono, Pragmata Pro, Dank Mono, Fira Code, Operator Mono"/>
              </a:rPr>
              <a:t>true</a:t>
            </a:r>
            <a:r>
              <a:rPr lang="en-US" sz="1900" b="0">
                <a:solidFill>
                  <a:srgbClr val="000000"/>
                </a:solidFill>
                <a:effectLst/>
                <a:latin typeface="Jetbrains Mono, Pragmata Pro, Dank Mono, Fira Code, Operator Mono"/>
              </a:rPr>
              <a:t> : </a:t>
            </a:r>
            <a:r>
              <a:rPr lang="en-US" sz="1900" b="0">
                <a:solidFill>
                  <a:srgbClr val="0000FF"/>
                </a:solidFill>
                <a:effectLst/>
                <a:latin typeface="Jetbrains Mono, Pragmata Pro, Dank Mono, Fira Code, Operator Mono"/>
              </a:rPr>
              <a:t>false</a:t>
            </a:r>
            <a:r>
              <a:rPr lang="en-US" sz="1900" b="0">
                <a:solidFill>
                  <a:srgbClr val="000000"/>
                </a:solidFill>
                <a:effectLst/>
                <a:latin typeface="Jetbrains Mono, Pragmata Pro, Dank Mono, Fira Code, Operator Mono"/>
              </a:rPr>
              <a:t>;</a:t>
            </a:r>
          </a:p>
          <a:p>
            <a:pPr marL="34290" indent="0">
              <a:buNone/>
            </a:pPr>
            <a:r>
              <a:rPr lang="en-US" sz="1900" b="0">
                <a:solidFill>
                  <a:srgbClr val="000000"/>
                </a:solidFill>
                <a:effectLst/>
                <a:latin typeface="Jetbrains Mono, Pragmata Pro, Dank Mono, Fira Code, Operator Mono"/>
              </a:rPr>
              <a:t>}</a:t>
            </a:r>
          </a:p>
          <a:p>
            <a:pPr marL="34290" indent="0">
              <a:buNone/>
            </a:pPr>
            <a:r>
              <a:rPr lang="en-AU" sz="2000" b="1"/>
              <a:t>Phép toán kiểm tra đầy:</a:t>
            </a:r>
            <a:endParaRPr lang="en-AU" sz="2000"/>
          </a:p>
          <a:p>
            <a:pPr marL="0" indent="0">
              <a:lnSpc>
                <a:spcPct val="80000"/>
              </a:lnSpc>
              <a:buFont typeface="Wingdings" pitchFamily="2" charset="2"/>
              <a:buNone/>
            </a:pPr>
            <a:r>
              <a:rPr lang="en-AU" sz="2000"/>
              <a:t>Kiểm tra bảng băm đã đầy chưa.</a:t>
            </a:r>
          </a:p>
          <a:p>
            <a:pPr marL="34290" indent="0">
              <a:buNone/>
            </a:pPr>
            <a:r>
              <a:rPr lang="en-US" sz="2000" b="0">
                <a:solidFill>
                  <a:srgbClr val="0000FF"/>
                </a:solidFill>
                <a:effectLst/>
                <a:latin typeface="Jetbrains Mono, Pragmata Pro, Dank Mono, Fira Code, Operator Mono"/>
              </a:rPr>
              <a:t>int</a:t>
            </a:r>
            <a:r>
              <a:rPr lang="en-US" sz="2000" b="0">
                <a:solidFill>
                  <a:srgbClr val="000000"/>
                </a:solidFill>
                <a:effectLst/>
                <a:latin typeface="Jetbrains Mono, Pragmata Pro, Dank Mono, Fira Code, Operator Mono"/>
              </a:rPr>
              <a:t> </a:t>
            </a:r>
            <a:r>
              <a:rPr lang="en-US" sz="2000" b="0">
                <a:solidFill>
                  <a:srgbClr val="795E26"/>
                </a:solidFill>
                <a:effectLst/>
                <a:latin typeface="Jetbrains Mono, Pragmata Pro, Dank Mono, Fira Code, Operator Mono"/>
              </a:rPr>
              <a:t>isFull</a:t>
            </a:r>
            <a:r>
              <a:rPr lang="en-US" sz="2000" b="0">
                <a:solidFill>
                  <a:srgbClr val="000000"/>
                </a:solidFill>
                <a:effectLst/>
                <a:latin typeface="Jetbrains Mono, Pragmata Pro, Dank Mono, Fira Code, Operator Mono"/>
              </a:rPr>
              <a:t>(</a:t>
            </a:r>
            <a:r>
              <a:rPr lang="en-US" sz="2000" b="0">
                <a:solidFill>
                  <a:srgbClr val="0000FF"/>
                </a:solidFill>
                <a:effectLst/>
                <a:latin typeface="Jetbrains Mono, Pragmata Pro, Dank Mono, Fira Code, Operator Mono"/>
              </a:rPr>
              <a:t>const</a:t>
            </a:r>
            <a:r>
              <a:rPr lang="en-US" sz="2000" b="0">
                <a:solidFill>
                  <a:srgbClr val="000000"/>
                </a:solidFill>
                <a:effectLst/>
                <a:latin typeface="Jetbrains Mono, Pragmata Pro, Dank Mono, Fira Code, Operator Mono"/>
              </a:rPr>
              <a:t> </a:t>
            </a:r>
            <a:r>
              <a:rPr lang="en-US" sz="2000" b="0">
                <a:solidFill>
                  <a:srgbClr val="267F99"/>
                </a:solidFill>
                <a:effectLst/>
                <a:latin typeface="Jetbrains Mono, Pragmata Pro, Dank Mono, Fira Code, Operator Mono"/>
              </a:rPr>
              <a:t>HASHTABLE</a:t>
            </a:r>
            <a:r>
              <a:rPr lang="en-US" sz="2000" b="0">
                <a:solidFill>
                  <a:srgbClr val="000000"/>
                </a:solidFill>
                <a:effectLst/>
                <a:latin typeface="Jetbrains Mono, Pragmata Pro, Dank Mono, Fira Code, Operator Mono"/>
              </a:rPr>
              <a:t> </a:t>
            </a:r>
            <a:r>
              <a:rPr lang="en-US" sz="2000" b="0">
                <a:solidFill>
                  <a:srgbClr val="0000FF"/>
                </a:solidFill>
                <a:effectLst/>
                <a:latin typeface="Jetbrains Mono, Pragmata Pro, Dank Mono, Fira Code, Operator Mono"/>
              </a:rPr>
              <a:t>&amp;</a:t>
            </a:r>
            <a:r>
              <a:rPr lang="en-US" sz="2000" b="0">
                <a:solidFill>
                  <a:srgbClr val="001080"/>
                </a:solidFill>
                <a:effectLst/>
                <a:latin typeface="Jetbrains Mono, Pragmata Pro, Dank Mono, Fira Code, Operator Mono"/>
              </a:rPr>
              <a:t>H</a:t>
            </a:r>
            <a:r>
              <a:rPr lang="en-US" sz="2000" b="0">
                <a:solidFill>
                  <a:srgbClr val="000000"/>
                </a:solidFill>
                <a:effectLst/>
                <a:latin typeface="Jetbrains Mono, Pragmata Pro, Dank Mono, Fira Code, Operator Mono"/>
              </a:rPr>
              <a:t>, </a:t>
            </a:r>
            <a:r>
              <a:rPr lang="en-US" sz="2000" b="0">
                <a:solidFill>
                  <a:srgbClr val="0000FF"/>
                </a:solidFill>
                <a:effectLst/>
                <a:latin typeface="Jetbrains Mono, Pragmata Pro, Dank Mono, Fira Code, Operator Mono"/>
              </a:rPr>
              <a:t>int</a:t>
            </a:r>
            <a:r>
              <a:rPr lang="en-US" sz="2000" b="0">
                <a:solidFill>
                  <a:srgbClr val="000000"/>
                </a:solidFill>
                <a:effectLst/>
                <a:latin typeface="Jetbrains Mono, Pragmata Pro, Dank Mono, Fira Code, Operator Mono"/>
              </a:rPr>
              <a:t> </a:t>
            </a:r>
            <a:r>
              <a:rPr lang="en-US" sz="2000" b="0">
                <a:solidFill>
                  <a:srgbClr val="001080"/>
                </a:solidFill>
                <a:effectLst/>
                <a:latin typeface="Jetbrains Mono, Pragmata Pro, Dank Mono, Fira Code, Operator Mono"/>
              </a:rPr>
              <a:t>CurrentSize</a:t>
            </a:r>
            <a:r>
              <a:rPr lang="en-US" sz="2000" b="0">
                <a:solidFill>
                  <a:srgbClr val="000000"/>
                </a:solidFill>
                <a:effectLst/>
                <a:latin typeface="Jetbrains Mono, Pragmata Pro, Dank Mono, Fira Code, Operator Mono"/>
              </a:rPr>
              <a:t>) {</a:t>
            </a:r>
          </a:p>
          <a:p>
            <a:pPr marL="34290" indent="0">
              <a:buNone/>
            </a:pPr>
            <a:r>
              <a:rPr lang="en-US" sz="2000" b="0">
                <a:solidFill>
                  <a:srgbClr val="000000"/>
                </a:solidFill>
                <a:effectLst/>
                <a:latin typeface="Jetbrains Mono, Pragmata Pro, Dank Mono, Fira Code, Operator Mono"/>
              </a:rPr>
              <a:t>    </a:t>
            </a:r>
            <a:r>
              <a:rPr lang="en-US" sz="2000" b="0">
                <a:solidFill>
                  <a:srgbClr val="AF00DB"/>
                </a:solidFill>
                <a:effectLst/>
                <a:latin typeface="Jetbrains Mono, Pragmata Pro, Dank Mono, Fira Code, Operator Mono"/>
              </a:rPr>
              <a:t>return</a:t>
            </a:r>
            <a:r>
              <a:rPr lang="en-US" sz="2000" b="0">
                <a:solidFill>
                  <a:srgbClr val="000000"/>
                </a:solidFill>
                <a:effectLst/>
                <a:latin typeface="Jetbrains Mono, Pragmata Pro, Dank Mono, Fira Code, Operator Mono"/>
              </a:rPr>
              <a:t> CurrentSize == TableSize-</a:t>
            </a:r>
            <a:r>
              <a:rPr lang="en-US" sz="2000" b="0">
                <a:solidFill>
                  <a:srgbClr val="098658"/>
                </a:solidFill>
                <a:effectLst/>
                <a:latin typeface="Jetbrains Mono, Pragmata Pro, Dank Mono, Fira Code, Operator Mono"/>
              </a:rPr>
              <a:t>1</a:t>
            </a:r>
            <a:r>
              <a:rPr lang="en-US" sz="2000" b="0">
                <a:solidFill>
                  <a:srgbClr val="000000"/>
                </a:solidFill>
                <a:effectLst/>
                <a:latin typeface="Jetbrains Mono, Pragmata Pro, Dank Mono, Fira Code, Operator Mono"/>
              </a:rPr>
              <a:t> ? </a:t>
            </a:r>
            <a:r>
              <a:rPr lang="en-US" sz="2000" b="0">
                <a:solidFill>
                  <a:srgbClr val="0000FF"/>
                </a:solidFill>
                <a:effectLst/>
                <a:latin typeface="Jetbrains Mono, Pragmata Pro, Dank Mono, Fira Code, Operator Mono"/>
              </a:rPr>
              <a:t>true</a:t>
            </a:r>
            <a:r>
              <a:rPr lang="en-US" sz="2000" b="0">
                <a:solidFill>
                  <a:srgbClr val="000000"/>
                </a:solidFill>
                <a:effectLst/>
                <a:latin typeface="Jetbrains Mono, Pragmata Pro, Dank Mono, Fira Code, Operator Mono"/>
              </a:rPr>
              <a:t> : </a:t>
            </a:r>
            <a:r>
              <a:rPr lang="en-US" sz="2000" b="0">
                <a:solidFill>
                  <a:srgbClr val="0000FF"/>
                </a:solidFill>
                <a:effectLst/>
                <a:latin typeface="Jetbrains Mono, Pragmata Pro, Dank Mono, Fira Code, Operator Mono"/>
              </a:rPr>
              <a:t>false</a:t>
            </a:r>
            <a:r>
              <a:rPr lang="en-US" sz="2000" b="0">
                <a:solidFill>
                  <a:srgbClr val="000000"/>
                </a:solidFill>
                <a:effectLst/>
                <a:latin typeface="Jetbrains Mono, Pragmata Pro, Dank Mono, Fira Code, Operator Mono"/>
              </a:rPr>
              <a:t>;</a:t>
            </a:r>
          </a:p>
          <a:p>
            <a:pPr marL="34290" indent="0">
              <a:buNone/>
            </a:pPr>
            <a:r>
              <a:rPr lang="en-US" sz="2000" b="0">
                <a:solidFill>
                  <a:srgbClr val="000000"/>
                </a:solidFill>
                <a:effectLst/>
                <a:latin typeface="Jetbrains Mono, Pragmata Pro, Dank Mono, Fira Code, Operator Mono"/>
              </a:rPr>
              <a:t>}</a:t>
            </a:r>
          </a:p>
          <a:p>
            <a:pPr marL="34290" indent="0">
              <a:buNone/>
            </a:pPr>
            <a:r>
              <a:rPr lang="en-AU" sz="2000" i="1"/>
              <a:t>Lưu ý</a:t>
            </a:r>
            <a:r>
              <a:rPr lang="en-AU" sz="2000"/>
              <a:t> bảng băm đầy khi N=M-1, chúng ta nên dành ít nhất một phần tử trống trên bảng băm để thuận tiện trong quá trình x</a:t>
            </a:r>
            <a:r>
              <a:rPr lang="en-US" sz="2000"/>
              <a:t>ử lý</a:t>
            </a:r>
            <a:r>
              <a:rPr lang="en-AU" sz="2000"/>
              <a:t>.</a:t>
            </a:r>
            <a:endParaRPr lang="en-US"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41</a:t>
            </a:fld>
            <a:endParaRPr lang="en-US" dirty="0"/>
          </a:p>
        </p:txBody>
      </p:sp>
    </p:spTree>
    <p:extLst>
      <p:ext uri="{BB962C8B-B14F-4D97-AF65-F5344CB8AC3E}">
        <p14:creationId xmlns:p14="http://schemas.microsoft.com/office/powerpoint/2010/main" val="28506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dirty="0"/>
              <a:t>Linear </a:t>
            </a:r>
            <a:r>
              <a:rPr lang="en-US"/>
              <a:t>Probing Method: Cài đặt (tt)</a:t>
            </a:r>
            <a:endParaRPr lang="en-US" dirty="0"/>
          </a:p>
        </p:txBody>
      </p:sp>
      <p:sp>
        <p:nvSpPr>
          <p:cNvPr id="38915" name="Rectangle 3"/>
          <p:cNvSpPr>
            <a:spLocks noGrp="1" noChangeArrowheads="1"/>
          </p:cNvSpPr>
          <p:nvPr>
            <p:ph idx="1"/>
          </p:nvPr>
        </p:nvSpPr>
        <p:spPr/>
        <p:txBody>
          <a:bodyPr>
            <a:noAutofit/>
          </a:bodyPr>
          <a:lstStyle/>
          <a:p>
            <a:pPr marL="0" indent="0">
              <a:lnSpc>
                <a:spcPct val="80000"/>
              </a:lnSpc>
              <a:buFont typeface="Wingdings" pitchFamily="2" charset="2"/>
              <a:buNone/>
            </a:pPr>
            <a:r>
              <a:rPr lang="en-AU" sz="1800" b="1"/>
              <a:t>Phép toán Search: </a:t>
            </a:r>
            <a:r>
              <a:rPr lang="en-US" sz="1800">
                <a:solidFill>
                  <a:srgbClr val="008000"/>
                </a:solidFill>
                <a:latin typeface="Consolas" panose="020B0609020204030204" pitchFamily="49" charset="0"/>
              </a:rPr>
              <a:t>// Việc tìm kiếm phần tử có khoá k trên một khối đặc, bắt đầu từ một địa chỉ i = HF(k), nếu không tìm thấy phần tử có khoá k, hàm này sẽ trả về trị -1, còn nếu tìm thấy, hàm này trả về địa chỉ tìm thấy.</a:t>
            </a:r>
            <a:endParaRPr lang="en-US" sz="1800">
              <a:solidFill>
                <a:srgbClr val="000000"/>
              </a:solidFill>
              <a:latin typeface="Consolas" panose="020B0609020204030204" pitchFamily="49" charset="0"/>
            </a:endParaRPr>
          </a:p>
          <a:p>
            <a:pPr marL="34290" indent="0">
              <a:buNone/>
            </a:pPr>
            <a:r>
              <a:rPr lang="en-US" sz="1800" b="0">
                <a:solidFill>
                  <a:srgbClr val="0000FF"/>
                </a:solidFill>
                <a:effectLst/>
                <a:latin typeface="Jetbrains Mono, Pragmata Pro, Dank Mono, Fira Code, Operator Mono"/>
              </a:rPr>
              <a:t>int</a:t>
            </a:r>
            <a:r>
              <a:rPr lang="en-US" sz="1800" b="0">
                <a:solidFill>
                  <a:srgbClr val="000000"/>
                </a:solidFill>
                <a:effectLst/>
                <a:latin typeface="Jetbrains Mono, Pragmata Pro, Dank Mono, Fira Code, Operator Mono"/>
              </a:rPr>
              <a:t> </a:t>
            </a:r>
            <a:r>
              <a:rPr lang="en-US" sz="1800" b="0">
                <a:solidFill>
                  <a:srgbClr val="795E26"/>
                </a:solidFill>
                <a:effectLst/>
                <a:latin typeface="Jetbrains Mono, Pragmata Pro, Dank Mono, Fira Code, Operator Mono"/>
              </a:rPr>
              <a:t>Search</a:t>
            </a:r>
            <a:r>
              <a:rPr lang="en-US" sz="1800" b="0">
                <a:solidFill>
                  <a:srgbClr val="000000"/>
                </a:solidFill>
                <a:effectLst/>
                <a:latin typeface="Jetbrains Mono, Pragmata Pro, Dank Mono, Fira Code, Operator Mono"/>
              </a:rPr>
              <a:t>(</a:t>
            </a:r>
            <a:r>
              <a:rPr lang="en-US" sz="1800" b="0">
                <a:solidFill>
                  <a:srgbClr val="0000FF"/>
                </a:solidFill>
                <a:effectLst/>
                <a:latin typeface="Jetbrains Mono, Pragmata Pro, Dank Mono, Fira Code, Operator Mono"/>
              </a:rPr>
              <a:t>const</a:t>
            </a:r>
            <a:r>
              <a:rPr lang="en-US" sz="1800" b="0">
                <a:solidFill>
                  <a:srgbClr val="000000"/>
                </a:solidFill>
                <a:effectLst/>
                <a:latin typeface="Jetbrains Mono, Pragmata Pro, Dank Mono, Fira Code, Operator Mono"/>
              </a:rPr>
              <a:t> </a:t>
            </a:r>
            <a:r>
              <a:rPr lang="en-US" sz="1800" b="0">
                <a:solidFill>
                  <a:srgbClr val="267F99"/>
                </a:solidFill>
                <a:effectLst/>
                <a:latin typeface="Jetbrains Mono, Pragmata Pro, Dank Mono, Fira Code, Operator Mono"/>
              </a:rPr>
              <a:t>HASHTABLE</a:t>
            </a: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&amp;</a:t>
            </a:r>
            <a:r>
              <a:rPr lang="en-US" sz="1800" b="0">
                <a:solidFill>
                  <a:srgbClr val="001080"/>
                </a:solidFill>
                <a:effectLst/>
                <a:latin typeface="Jetbrains Mono, Pragmata Pro, Dank Mono, Fira Code, Operator Mono"/>
              </a:rPr>
              <a:t>H</a:t>
            </a: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const</a:t>
            </a: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int</a:t>
            </a: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&amp;</a:t>
            </a:r>
            <a:r>
              <a:rPr lang="en-US" sz="1800" b="0">
                <a:solidFill>
                  <a:srgbClr val="001080"/>
                </a:solidFill>
                <a:effectLst/>
                <a:latin typeface="Jetbrains Mono, Pragmata Pro, Dank Mono, Fira Code, Operator Mono"/>
              </a:rPr>
              <a:t>CurrentSize</a:t>
            </a: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int</a:t>
            </a:r>
            <a:r>
              <a:rPr lang="en-US" sz="1800" b="0">
                <a:solidFill>
                  <a:srgbClr val="000000"/>
                </a:solidFill>
                <a:effectLst/>
                <a:latin typeface="Jetbrains Mono, Pragmata Pro, Dank Mono, Fira Code, Operator Mono"/>
              </a:rPr>
              <a:t> </a:t>
            </a:r>
            <a:r>
              <a:rPr lang="en-US" sz="1800" b="0">
                <a:solidFill>
                  <a:srgbClr val="001080"/>
                </a:solidFill>
                <a:effectLst/>
                <a:latin typeface="Jetbrains Mono, Pragmata Pro, Dank Mono, Fira Code, Operator Mono"/>
              </a:rPr>
              <a:t>k</a:t>
            </a:r>
            <a:r>
              <a:rPr lang="en-US" sz="1800" b="0">
                <a:solidFill>
                  <a:srgbClr val="000000"/>
                </a:solidFill>
                <a:effectLst/>
                <a:latin typeface="Jetbrains Mono, Pragmata Pro, Dank Mono, Fira Code, Operator Mono"/>
              </a:rPr>
              <a:t>) {</a:t>
            </a:r>
          </a:p>
          <a:p>
            <a:pPr marL="34290" indent="0">
              <a:buNone/>
            </a:pPr>
            <a:r>
              <a:rPr lang="en-US" sz="1800" b="0">
                <a:solidFill>
                  <a:srgbClr val="000000"/>
                </a:solidFill>
                <a:effectLst/>
                <a:latin typeface="Jetbrains Mono, Pragmata Pro, Dank Mono, Fira Code, Operator Mono"/>
              </a:rPr>
              <a:t>    </a:t>
            </a:r>
            <a:r>
              <a:rPr lang="en-US" sz="1800" b="0">
                <a:solidFill>
                  <a:srgbClr val="0000FF"/>
                </a:solidFill>
                <a:effectLst/>
                <a:latin typeface="Jetbrains Mono, Pragmata Pro, Dank Mono, Fira Code, Operator Mono"/>
              </a:rPr>
              <a:t>int</a:t>
            </a:r>
            <a:r>
              <a:rPr lang="en-US" sz="1800" b="0">
                <a:solidFill>
                  <a:srgbClr val="000000"/>
                </a:solidFill>
                <a:effectLst/>
                <a:latin typeface="Jetbrains Mono, Pragmata Pro, Dank Mono, Fira Code, Operator Mono"/>
              </a:rPr>
              <a:t> b = </a:t>
            </a:r>
            <a:r>
              <a:rPr lang="en-US" sz="1800" b="0">
                <a:solidFill>
                  <a:srgbClr val="795E26"/>
                </a:solidFill>
                <a:effectLst/>
                <a:latin typeface="Jetbrains Mono, Pragmata Pro, Dank Mono, Fira Code, Operator Mono"/>
              </a:rPr>
              <a:t>HF</a:t>
            </a:r>
            <a:r>
              <a:rPr lang="en-US" sz="1800" b="0">
                <a:solidFill>
                  <a:srgbClr val="000000"/>
                </a:solidFill>
                <a:effectLst/>
                <a:latin typeface="Jetbrains Mono, Pragmata Pro, Dank Mono, Fira Code, Operator Mono"/>
              </a:rPr>
              <a:t>(k), i=</a:t>
            </a:r>
            <a:r>
              <a:rPr lang="en-US" sz="1800" b="0">
                <a:solidFill>
                  <a:srgbClr val="098658"/>
                </a:solidFill>
                <a:effectLst/>
                <a:latin typeface="Jetbrains Mono, Pragmata Pro, Dank Mono, Fira Code, Operator Mono"/>
              </a:rPr>
              <a:t>0</a:t>
            </a:r>
            <a:r>
              <a:rPr lang="en-US" sz="1800" b="0">
                <a:solidFill>
                  <a:srgbClr val="000000"/>
                </a:solidFill>
                <a:effectLst/>
                <a:latin typeface="Jetbrains Mono, Pragmata Pro, Dank Mono, Fira Code, Operator Mono"/>
              </a:rPr>
              <a:t>;</a:t>
            </a:r>
          </a:p>
          <a:p>
            <a:pPr marL="34290" indent="0">
              <a:buNone/>
            </a:pPr>
            <a:r>
              <a:rPr lang="en-US" sz="1800" b="0">
                <a:solidFill>
                  <a:srgbClr val="000000"/>
                </a:solidFill>
                <a:effectLst/>
                <a:latin typeface="Jetbrains Mono, Pragmata Pro, Dank Mono, Fira Code, Operator Mono"/>
              </a:rPr>
              <a:t>    </a:t>
            </a:r>
            <a:r>
              <a:rPr lang="en-US" sz="1800" b="0">
                <a:solidFill>
                  <a:srgbClr val="AF00DB"/>
                </a:solidFill>
                <a:effectLst/>
                <a:latin typeface="Jetbrains Mono, Pragmata Pro, Dank Mono, Fira Code, Operator Mono"/>
              </a:rPr>
              <a:t>while</a:t>
            </a:r>
            <a:r>
              <a:rPr lang="en-US" sz="1800" b="0">
                <a:solidFill>
                  <a:srgbClr val="000000"/>
                </a:solidFill>
                <a:effectLst/>
                <a:latin typeface="Jetbrains Mono, Pragmata Pro, Dank Mono, Fira Code, Operator Mono"/>
              </a:rPr>
              <a:t> ( </a:t>
            </a:r>
            <a:r>
              <a:rPr lang="en-US" sz="1800" b="0">
                <a:solidFill>
                  <a:srgbClr val="001080"/>
                </a:solidFill>
                <a:effectLst/>
                <a:latin typeface="Jetbrains Mono, Pragmata Pro, Dank Mono, Fira Code, Operator Mono"/>
              </a:rPr>
              <a:t>H</a:t>
            </a:r>
            <a:r>
              <a:rPr lang="en-US" sz="1800" b="0">
                <a:solidFill>
                  <a:srgbClr val="000000"/>
                </a:solidFill>
                <a:effectLst/>
                <a:latin typeface="Jetbrains Mono, Pragmata Pro, Dank Mono, Fira Code, Operator Mono"/>
              </a:rPr>
              <a:t>[b].</a:t>
            </a:r>
            <a:r>
              <a:rPr lang="en-US" sz="1800" b="0">
                <a:solidFill>
                  <a:srgbClr val="001080"/>
                </a:solidFill>
                <a:effectLst/>
                <a:latin typeface="Jetbrains Mono, Pragmata Pro, Dank Mono, Fira Code, Operator Mono"/>
              </a:rPr>
              <a:t>key</a:t>
            </a:r>
            <a:r>
              <a:rPr lang="en-US" sz="1800" b="0">
                <a:solidFill>
                  <a:srgbClr val="000000"/>
                </a:solidFill>
                <a:effectLst/>
                <a:latin typeface="Jetbrains Mono, Pragmata Pro, Dank Mono, Fira Code, Operator Mono"/>
              </a:rPr>
              <a:t> != k &amp;&amp; </a:t>
            </a:r>
            <a:r>
              <a:rPr lang="en-US" sz="1800" b="0">
                <a:solidFill>
                  <a:srgbClr val="001080"/>
                </a:solidFill>
                <a:effectLst/>
                <a:latin typeface="Jetbrains Mono, Pragmata Pro, Dank Mono, Fira Code, Operator Mono"/>
              </a:rPr>
              <a:t>H</a:t>
            </a:r>
            <a:r>
              <a:rPr lang="en-US" sz="1800" b="0">
                <a:solidFill>
                  <a:srgbClr val="000000"/>
                </a:solidFill>
                <a:effectLst/>
                <a:latin typeface="Jetbrains Mono, Pragmata Pro, Dank Mono, Fira Code, Operator Mono"/>
              </a:rPr>
              <a:t>[b].</a:t>
            </a:r>
            <a:r>
              <a:rPr lang="en-US" sz="1800" b="0">
                <a:solidFill>
                  <a:srgbClr val="001080"/>
                </a:solidFill>
                <a:effectLst/>
                <a:latin typeface="Jetbrains Mono, Pragmata Pro, Dank Mono, Fira Code, Operator Mono"/>
              </a:rPr>
              <a:t>key</a:t>
            </a:r>
            <a:r>
              <a:rPr lang="en-US" sz="1800" b="0">
                <a:solidFill>
                  <a:srgbClr val="000000"/>
                </a:solidFill>
                <a:effectLst/>
                <a:latin typeface="Jetbrains Mono, Pragmata Pro, Dank Mono, Fira Code, Operator Mono"/>
              </a:rPr>
              <a:t> != </a:t>
            </a:r>
            <a:r>
              <a:rPr lang="en-US" sz="1800">
                <a:solidFill>
                  <a:srgbClr val="6F008A"/>
                </a:solidFill>
                <a:latin typeface="Consolas" panose="020B0609020204030204" pitchFamily="49" charset="0"/>
              </a:rPr>
              <a:t> nullkey</a:t>
            </a:r>
            <a:r>
              <a:rPr lang="en-US" sz="1800" b="0">
                <a:solidFill>
                  <a:srgbClr val="000000"/>
                </a:solidFill>
                <a:effectLst/>
                <a:latin typeface="Jetbrains Mono, Pragmata Pro, Dank Mono, Fira Code, Operator Mono"/>
              </a:rPr>
              <a:t>) {</a:t>
            </a:r>
          </a:p>
          <a:p>
            <a:pPr marL="34290" indent="0">
              <a:buNone/>
            </a:pPr>
            <a:r>
              <a:rPr lang="en-US" sz="1800" b="0">
                <a:solidFill>
                  <a:srgbClr val="000000"/>
                </a:solidFill>
                <a:effectLst/>
                <a:latin typeface="Jetbrains Mono, Pragmata Pro, Dank Mono, Fira Code, Operator Mono"/>
              </a:rPr>
              <a:t>        b=</a:t>
            </a:r>
            <a:r>
              <a:rPr lang="en-US" sz="1800" b="0">
                <a:solidFill>
                  <a:srgbClr val="795E26"/>
                </a:solidFill>
                <a:effectLst/>
                <a:latin typeface="Jetbrains Mono, Pragmata Pro, Dank Mono, Fira Code, Operator Mono"/>
              </a:rPr>
              <a:t>HF_LinearProbing</a:t>
            </a:r>
            <a:r>
              <a:rPr lang="en-US" sz="1800" b="0">
                <a:solidFill>
                  <a:srgbClr val="000000"/>
                </a:solidFill>
                <a:effectLst/>
                <a:latin typeface="Jetbrains Mono, Pragmata Pro, Dank Mono, Fira Code, Operator Mono"/>
              </a:rPr>
              <a:t>(k, ++i);</a:t>
            </a:r>
          </a:p>
          <a:p>
            <a:pPr marL="34290" indent="0">
              <a:buNone/>
            </a:pPr>
            <a:r>
              <a:rPr lang="en-US" sz="1800" b="0">
                <a:solidFill>
                  <a:srgbClr val="000000"/>
                </a:solidFill>
                <a:effectLst/>
                <a:latin typeface="Jetbrains Mono, Pragmata Pro, Dank Mono, Fira Code, Operator Mono"/>
              </a:rPr>
              <a:t>    }</a:t>
            </a:r>
          </a:p>
          <a:p>
            <a:pPr marL="34290" indent="0">
              <a:buNone/>
            </a:pPr>
            <a:r>
              <a:rPr lang="en-US" sz="1800" b="0">
                <a:solidFill>
                  <a:srgbClr val="000000"/>
                </a:solidFill>
                <a:effectLst/>
                <a:latin typeface="Jetbrains Mono, Pragmata Pro, Dank Mono, Fira Code, Operator Mono"/>
              </a:rPr>
              <a:t>    </a:t>
            </a:r>
            <a:r>
              <a:rPr lang="en-US" sz="1800" b="0">
                <a:solidFill>
                  <a:srgbClr val="AF00DB"/>
                </a:solidFill>
                <a:effectLst/>
                <a:latin typeface="Jetbrains Mono, Pragmata Pro, Dank Mono, Fira Code, Operator Mono"/>
              </a:rPr>
              <a:t>if</a:t>
            </a:r>
            <a:r>
              <a:rPr lang="en-US" sz="1800" b="0">
                <a:solidFill>
                  <a:srgbClr val="000000"/>
                </a:solidFill>
                <a:effectLst/>
                <a:latin typeface="Jetbrains Mono, Pragmata Pro, Dank Mono, Fira Code, Operator Mono"/>
              </a:rPr>
              <a:t> (</a:t>
            </a:r>
            <a:r>
              <a:rPr lang="en-US" sz="1800" b="0">
                <a:solidFill>
                  <a:srgbClr val="001080"/>
                </a:solidFill>
                <a:effectLst/>
                <a:latin typeface="Jetbrains Mono, Pragmata Pro, Dank Mono, Fira Code, Operator Mono"/>
              </a:rPr>
              <a:t>H</a:t>
            </a:r>
            <a:r>
              <a:rPr lang="en-US" sz="1800" b="0">
                <a:solidFill>
                  <a:srgbClr val="000000"/>
                </a:solidFill>
                <a:effectLst/>
                <a:latin typeface="Jetbrains Mono, Pragmata Pro, Dank Mono, Fira Code, Operator Mono"/>
              </a:rPr>
              <a:t>[b].</a:t>
            </a:r>
            <a:r>
              <a:rPr lang="en-US" sz="1800" b="0">
                <a:solidFill>
                  <a:srgbClr val="001080"/>
                </a:solidFill>
                <a:effectLst/>
                <a:latin typeface="Jetbrains Mono, Pragmata Pro, Dank Mono, Fira Code, Operator Mono"/>
              </a:rPr>
              <a:t>key</a:t>
            </a:r>
            <a:r>
              <a:rPr lang="en-US" sz="1800" b="0">
                <a:solidFill>
                  <a:srgbClr val="000000"/>
                </a:solidFill>
                <a:effectLst/>
                <a:latin typeface="Jetbrains Mono, Pragmata Pro, Dank Mono, Fira Code, Operator Mono"/>
              </a:rPr>
              <a:t> == k)</a:t>
            </a:r>
            <a:r>
              <a:rPr lang="en-US" sz="1800" b="0">
                <a:solidFill>
                  <a:srgbClr val="008000"/>
                </a:solidFill>
                <a:effectLst/>
                <a:latin typeface="Jetbrains Mono, Pragmata Pro, Dank Mono, Fira Code, Operator Mono"/>
              </a:rPr>
              <a:t> //tìm thấy</a:t>
            </a:r>
            <a:endParaRPr lang="en-US" sz="1800" b="0">
              <a:solidFill>
                <a:srgbClr val="000000"/>
              </a:solidFill>
              <a:effectLst/>
              <a:latin typeface="Jetbrains Mono, Pragmata Pro, Dank Mono, Fira Code, Operator Mono"/>
            </a:endParaRPr>
          </a:p>
          <a:p>
            <a:pPr marL="34290" indent="0">
              <a:buNone/>
            </a:pPr>
            <a:r>
              <a:rPr lang="en-US" sz="1800" b="0">
                <a:solidFill>
                  <a:srgbClr val="000000"/>
                </a:solidFill>
                <a:effectLst/>
                <a:latin typeface="Jetbrains Mono, Pragmata Pro, Dank Mono, Fira Code, Operator Mono"/>
              </a:rPr>
              <a:t>        </a:t>
            </a:r>
            <a:r>
              <a:rPr lang="en-US" sz="1800" b="0">
                <a:solidFill>
                  <a:srgbClr val="AF00DB"/>
                </a:solidFill>
                <a:effectLst/>
                <a:latin typeface="Jetbrains Mono, Pragmata Pro, Dank Mono, Fira Code, Operator Mono"/>
              </a:rPr>
              <a:t>return</a:t>
            </a:r>
            <a:r>
              <a:rPr lang="en-US" sz="1800" b="0">
                <a:solidFill>
                  <a:srgbClr val="000000"/>
                </a:solidFill>
                <a:effectLst/>
                <a:latin typeface="Jetbrains Mono, Pragmata Pro, Dank Mono, Fira Code, Operator Mono"/>
              </a:rPr>
              <a:t> b;</a:t>
            </a:r>
          </a:p>
          <a:p>
            <a:pPr marL="34290" indent="0">
              <a:buNone/>
            </a:pPr>
            <a:r>
              <a:rPr lang="en-US" sz="1800" b="0">
                <a:solidFill>
                  <a:srgbClr val="000000"/>
                </a:solidFill>
                <a:effectLst/>
                <a:latin typeface="Jetbrains Mono, Pragmata Pro, Dank Mono, Fira Code, Operator Mono"/>
              </a:rPr>
              <a:t>    </a:t>
            </a:r>
            <a:r>
              <a:rPr lang="en-US" sz="1800" b="0">
                <a:solidFill>
                  <a:srgbClr val="AF00DB"/>
                </a:solidFill>
                <a:effectLst/>
                <a:latin typeface="Jetbrains Mono, Pragmata Pro, Dank Mono, Fira Code, Operator Mono"/>
              </a:rPr>
              <a:t>return</a:t>
            </a:r>
            <a:r>
              <a:rPr lang="en-US" sz="1800" b="0">
                <a:solidFill>
                  <a:srgbClr val="000000"/>
                </a:solidFill>
                <a:effectLst/>
                <a:latin typeface="Jetbrains Mono, Pragmata Pro, Dank Mono, Fira Code, Operator Mono"/>
              </a:rPr>
              <a:t> -</a:t>
            </a:r>
            <a:r>
              <a:rPr lang="en-US" sz="1800" b="0">
                <a:solidFill>
                  <a:srgbClr val="098658"/>
                </a:solidFill>
                <a:effectLst/>
                <a:latin typeface="Jetbrains Mono, Pragmata Pro, Dank Mono, Fira Code, Operator Mono"/>
              </a:rPr>
              <a:t>1</a:t>
            </a:r>
            <a:r>
              <a:rPr lang="en-US" sz="1800" b="0">
                <a:solidFill>
                  <a:srgbClr val="000000"/>
                </a:solidFill>
                <a:effectLst/>
                <a:latin typeface="Jetbrains Mono, Pragmata Pro, Dank Mono, Fira Code, Operator Mono"/>
              </a:rPr>
              <a:t>;</a:t>
            </a:r>
            <a:r>
              <a:rPr lang="en-US" sz="1800" b="0">
                <a:solidFill>
                  <a:srgbClr val="008000"/>
                </a:solidFill>
                <a:effectLst/>
                <a:latin typeface="Jetbrains Mono, Pragmata Pro, Dank Mono, Fira Code, Operator Mono"/>
              </a:rPr>
              <a:t> // không tìm thấy</a:t>
            </a:r>
            <a:endParaRPr lang="en-US" sz="1800" b="0">
              <a:solidFill>
                <a:srgbClr val="000000"/>
              </a:solidFill>
              <a:effectLst/>
              <a:latin typeface="Jetbrains Mono, Pragmata Pro, Dank Mono, Fira Code, Operator Mono"/>
            </a:endParaRPr>
          </a:p>
          <a:p>
            <a:pPr marL="34290" indent="0">
              <a:buNone/>
            </a:pPr>
            <a:r>
              <a:rPr lang="en-US" sz="1800" b="0">
                <a:solidFill>
                  <a:srgbClr val="000000"/>
                </a:solidFill>
                <a:effectLst/>
                <a:latin typeface="Jetbrains Mono, Pragmata Pro, Dank Mono, Fira Code, Operator Mono"/>
              </a:rPr>
              <a:t>}</a:t>
            </a:r>
            <a:endParaRPr lang="en-US" sz="18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42</a:t>
            </a:fld>
            <a:endParaRPr lang="en-US" dirty="0"/>
          </a:p>
        </p:txBody>
      </p:sp>
    </p:spTree>
    <p:extLst>
      <p:ext uri="{BB962C8B-B14F-4D97-AF65-F5344CB8AC3E}">
        <p14:creationId xmlns:p14="http://schemas.microsoft.com/office/powerpoint/2010/main" val="230180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dirty="0"/>
              <a:t>Linear </a:t>
            </a:r>
            <a:r>
              <a:rPr lang="en-US"/>
              <a:t>Probing Method: Cài đặt (tt)</a:t>
            </a:r>
            <a:endParaRPr lang="en-US" dirty="0"/>
          </a:p>
        </p:txBody>
      </p:sp>
      <p:sp>
        <p:nvSpPr>
          <p:cNvPr id="39939" name="Rectangle 3"/>
          <p:cNvSpPr>
            <a:spLocks noGrp="1" noChangeArrowheads="1"/>
          </p:cNvSpPr>
          <p:nvPr>
            <p:ph idx="1"/>
          </p:nvPr>
        </p:nvSpPr>
        <p:spPr/>
        <p:txBody>
          <a:bodyPr>
            <a:noAutofit/>
          </a:bodyPr>
          <a:lstStyle/>
          <a:p>
            <a:pPr marL="0" indent="0">
              <a:lnSpc>
                <a:spcPct val="90000"/>
              </a:lnSpc>
              <a:buFont typeface="Wingdings" pitchFamily="2" charset="2"/>
              <a:buNone/>
            </a:pPr>
            <a:r>
              <a:rPr lang="en-AU" sz="1800" b="1"/>
              <a:t>Phép toán Insert: </a:t>
            </a:r>
            <a:r>
              <a:rPr lang="en-US" sz="1800">
                <a:solidFill>
                  <a:srgbClr val="008000"/>
                </a:solidFill>
                <a:latin typeface="Consolas" panose="020B0609020204030204" pitchFamily="49" charset="0"/>
              </a:rPr>
              <a:t>// Thêm phần tử có khoá k vào bảng băm.</a:t>
            </a:r>
            <a:endParaRPr lang="en-US" sz="1800">
              <a:solidFill>
                <a:srgbClr val="000000"/>
              </a:solidFill>
              <a:latin typeface="Consolas" panose="020B0609020204030204" pitchFamily="49" charset="0"/>
            </a:endParaRPr>
          </a:p>
          <a:p>
            <a:pPr marL="34290" indent="0">
              <a:buNone/>
            </a:pPr>
            <a:r>
              <a:rPr lang="en-US" sz="1600" b="0">
                <a:solidFill>
                  <a:srgbClr val="0000FF"/>
                </a:solidFill>
                <a:effectLst/>
                <a:latin typeface="Jetbrains Mono, Pragmata Pro, Dank Mono, Fira Code, Operator Mono"/>
              </a:rPr>
              <a:t>int</a:t>
            </a:r>
            <a:r>
              <a:rPr lang="en-US" sz="1600" b="0">
                <a:solidFill>
                  <a:srgbClr val="000000"/>
                </a:solidFill>
                <a:effectLst/>
                <a:latin typeface="Jetbrains Mono, Pragmata Pro, Dank Mono, Fira Code, Operator Mono"/>
              </a:rPr>
              <a:t> </a:t>
            </a:r>
            <a:r>
              <a:rPr lang="en-US" sz="1600" b="0">
                <a:solidFill>
                  <a:srgbClr val="795E26"/>
                </a:solidFill>
                <a:effectLst/>
                <a:latin typeface="Jetbrains Mono, Pragmata Pro, Dank Mono, Fira Code, Operator Mono"/>
              </a:rPr>
              <a:t>Insert</a:t>
            </a:r>
            <a:r>
              <a:rPr lang="en-US" sz="1600" b="0">
                <a:solidFill>
                  <a:srgbClr val="000000"/>
                </a:solidFill>
                <a:effectLst/>
                <a:latin typeface="Jetbrains Mono, Pragmata Pro, Dank Mono, Fira Code, Operator Mono"/>
              </a:rPr>
              <a:t>(</a:t>
            </a:r>
            <a:r>
              <a:rPr lang="en-US" sz="1600" b="0">
                <a:solidFill>
                  <a:srgbClr val="267F99"/>
                </a:solidFill>
                <a:effectLst/>
                <a:latin typeface="Jetbrains Mono, Pragmata Pro, Dank Mono, Fira Code, Operator Mono"/>
              </a:rPr>
              <a:t>HASHTABLE</a:t>
            </a:r>
            <a:r>
              <a:rPr lang="en-US" sz="1600" b="0">
                <a:solidFill>
                  <a:srgbClr val="000000"/>
                </a:solidFill>
                <a:effectLst/>
                <a:latin typeface="Jetbrains Mono, Pragmata Pro, Dank Mono, Fira Code, Operator Mono"/>
              </a:rPr>
              <a:t> </a:t>
            </a:r>
            <a:r>
              <a:rPr lang="en-US" sz="1600" b="0">
                <a:solidFill>
                  <a:srgbClr val="0000FF"/>
                </a:solidFill>
                <a:effectLst/>
                <a:latin typeface="Jetbrains Mono, Pragmata Pro, Dank Mono, Fira Code, Operator Mono"/>
              </a:rPr>
              <a:t>&amp;</a:t>
            </a:r>
            <a:r>
              <a:rPr lang="en-US" sz="1600" b="0">
                <a:solidFill>
                  <a:srgbClr val="001080"/>
                </a:solidFill>
                <a:effectLst/>
                <a:latin typeface="Jetbrains Mono, Pragmata Pro, Dank Mono, Fira Code, Operator Mono"/>
              </a:rPr>
              <a:t>H</a:t>
            </a:r>
            <a:r>
              <a:rPr lang="en-US" sz="1600" b="0">
                <a:solidFill>
                  <a:srgbClr val="000000"/>
                </a:solidFill>
                <a:effectLst/>
                <a:latin typeface="Jetbrains Mono, Pragmata Pro, Dank Mono, Fira Code, Operator Mono"/>
              </a:rPr>
              <a:t>, </a:t>
            </a:r>
            <a:r>
              <a:rPr lang="en-US" sz="1600" b="0">
                <a:solidFill>
                  <a:srgbClr val="0000FF"/>
                </a:solidFill>
                <a:effectLst/>
                <a:latin typeface="Jetbrains Mono, Pragmata Pro, Dank Mono, Fira Code, Operator Mono"/>
              </a:rPr>
              <a:t>int</a:t>
            </a:r>
            <a:r>
              <a:rPr lang="en-US" sz="1600" b="0">
                <a:solidFill>
                  <a:srgbClr val="000000"/>
                </a:solidFill>
                <a:effectLst/>
                <a:latin typeface="Jetbrains Mono, Pragmata Pro, Dank Mono, Fira Code, Operator Mono"/>
              </a:rPr>
              <a:t> </a:t>
            </a:r>
            <a:r>
              <a:rPr lang="en-US" sz="1600" b="0">
                <a:solidFill>
                  <a:srgbClr val="0000FF"/>
                </a:solidFill>
                <a:effectLst/>
                <a:latin typeface="Jetbrains Mono, Pragmata Pro, Dank Mono, Fira Code, Operator Mono"/>
              </a:rPr>
              <a:t>&amp;</a:t>
            </a:r>
            <a:r>
              <a:rPr lang="en-US" sz="1600" b="0">
                <a:solidFill>
                  <a:srgbClr val="001080"/>
                </a:solidFill>
                <a:effectLst/>
                <a:latin typeface="Jetbrains Mono, Pragmata Pro, Dank Mono, Fira Code, Operator Mono"/>
              </a:rPr>
              <a:t>CurrentSize</a:t>
            </a:r>
            <a:r>
              <a:rPr lang="en-US" sz="1600" b="0">
                <a:solidFill>
                  <a:srgbClr val="000000"/>
                </a:solidFill>
                <a:effectLst/>
                <a:latin typeface="Jetbrains Mono, Pragmata Pro, Dank Mono, Fira Code, Operator Mono"/>
              </a:rPr>
              <a:t>, </a:t>
            </a:r>
            <a:r>
              <a:rPr lang="en-US" sz="1600" b="0">
                <a:solidFill>
                  <a:srgbClr val="0000FF"/>
                </a:solidFill>
                <a:effectLst/>
                <a:latin typeface="Jetbrains Mono, Pragmata Pro, Dank Mono, Fira Code, Operator Mono"/>
              </a:rPr>
              <a:t>int</a:t>
            </a:r>
            <a:r>
              <a:rPr lang="en-US" sz="1600" b="0">
                <a:solidFill>
                  <a:srgbClr val="000000"/>
                </a:solidFill>
                <a:effectLst/>
                <a:latin typeface="Jetbrains Mono, Pragmata Pro, Dank Mono, Fira Code, Operator Mono"/>
              </a:rPr>
              <a:t> </a:t>
            </a:r>
            <a:r>
              <a:rPr lang="en-US" sz="1600" b="0">
                <a:solidFill>
                  <a:srgbClr val="001080"/>
                </a:solidFill>
                <a:effectLst/>
                <a:latin typeface="Jetbrains Mono, Pragmata Pro, Dank Mono, Fira Code, Operator Mono"/>
              </a:rPr>
              <a:t>k</a:t>
            </a:r>
            <a:r>
              <a:rPr lang="en-US" sz="1600" b="0">
                <a:solidFill>
                  <a:srgbClr val="000000"/>
                </a:solidFill>
                <a:effectLst/>
                <a:latin typeface="Jetbrains Mono, Pragmata Pro, Dank Mono, Fira Code, Operator Mono"/>
              </a:rPr>
              <a:t>) {</a:t>
            </a:r>
          </a:p>
          <a:p>
            <a:pPr marL="34290" indent="0">
              <a:buNone/>
            </a:pPr>
            <a:r>
              <a:rPr lang="en-US" sz="1600" b="0">
                <a:solidFill>
                  <a:srgbClr val="000000"/>
                </a:solidFill>
                <a:effectLst/>
                <a:latin typeface="Jetbrains Mono, Pragmata Pro, Dank Mono, Fira Code, Operator Mono"/>
              </a:rPr>
              <a:t>    </a:t>
            </a:r>
            <a:r>
              <a:rPr lang="en-US" sz="1600" b="0">
                <a:solidFill>
                  <a:srgbClr val="AF00DB"/>
                </a:solidFill>
                <a:effectLst/>
                <a:latin typeface="Jetbrains Mono, Pragmata Pro, Dank Mono, Fira Code, Operator Mono"/>
              </a:rPr>
              <a:t>if</a:t>
            </a:r>
            <a:r>
              <a:rPr lang="en-US" sz="1600" b="0">
                <a:solidFill>
                  <a:srgbClr val="000000"/>
                </a:solidFill>
                <a:effectLst/>
                <a:latin typeface="Jetbrains Mono, Pragmata Pro, Dank Mono, Fira Code, Operator Mono"/>
              </a:rPr>
              <a:t> (</a:t>
            </a:r>
            <a:r>
              <a:rPr lang="en-US" sz="1600" b="0">
                <a:solidFill>
                  <a:srgbClr val="795E26"/>
                </a:solidFill>
                <a:effectLst/>
                <a:latin typeface="Jetbrains Mono, Pragmata Pro, Dank Mono, Fira Code, Operator Mono"/>
              </a:rPr>
              <a:t>isFull</a:t>
            </a:r>
            <a:r>
              <a:rPr lang="en-US" sz="1600" b="0">
                <a:solidFill>
                  <a:srgbClr val="000000"/>
                </a:solidFill>
                <a:effectLst/>
                <a:latin typeface="Jetbrains Mono, Pragmata Pro, Dank Mono, Fira Code, Operator Mono"/>
              </a:rPr>
              <a:t>(H, CurrentSize)) </a:t>
            </a:r>
            <a:r>
              <a:rPr lang="en-US" sz="1600" b="0">
                <a:solidFill>
                  <a:srgbClr val="AF00DB"/>
                </a:solidFill>
                <a:effectLst/>
                <a:latin typeface="Jetbrains Mono, Pragmata Pro, Dank Mono, Fira Code, Operator Mono"/>
              </a:rPr>
              <a:t>return</a:t>
            </a:r>
            <a:r>
              <a:rPr lang="en-US" sz="1600" b="0">
                <a:solidFill>
                  <a:srgbClr val="000000"/>
                </a:solidFill>
                <a:effectLst/>
                <a:latin typeface="Jetbrains Mono, Pragmata Pro, Dank Mono, Fira Code, Operator Mono"/>
              </a:rPr>
              <a:t> -</a:t>
            </a:r>
            <a:r>
              <a:rPr lang="en-US" sz="1600" b="0">
                <a:solidFill>
                  <a:srgbClr val="098658"/>
                </a:solidFill>
                <a:effectLst/>
                <a:latin typeface="Jetbrains Mono, Pragmata Pro, Dank Mono, Fira Code, Operator Mono"/>
              </a:rPr>
              <a:t>2</a:t>
            </a:r>
            <a:r>
              <a:rPr lang="en-US" sz="1600" b="0">
                <a:solidFill>
                  <a:srgbClr val="000000"/>
                </a:solidFill>
                <a:effectLst/>
                <a:latin typeface="Jetbrains Mono, Pragmata Pro, Dank Mono, Fira Code, Operator Mono"/>
              </a:rPr>
              <a:t>;</a:t>
            </a:r>
            <a:r>
              <a:rPr lang="en-US" sz="1600" b="0">
                <a:solidFill>
                  <a:srgbClr val="008000"/>
                </a:solidFill>
                <a:effectLst/>
                <a:latin typeface="Jetbrains Mono, Pragmata Pro, Dank Mono, Fira Code, Operator Mono"/>
              </a:rPr>
              <a:t> // HashTable đầy</a:t>
            </a:r>
            <a:endParaRPr lang="en-US" sz="1600" b="0">
              <a:solidFill>
                <a:srgbClr val="000000"/>
              </a:solidFill>
              <a:effectLst/>
              <a:latin typeface="Jetbrains Mono, Pragmata Pro, Dank Mono, Fira Code, Operator Mono"/>
            </a:endParaRPr>
          </a:p>
          <a:p>
            <a:pPr marL="34290" indent="0">
              <a:buNone/>
            </a:pPr>
            <a:r>
              <a:rPr lang="en-US" sz="1600" b="0">
                <a:solidFill>
                  <a:srgbClr val="000000"/>
                </a:solidFill>
                <a:effectLst/>
                <a:latin typeface="Jetbrains Mono, Pragmata Pro, Dank Mono, Fira Code, Operator Mono"/>
              </a:rPr>
              <a:t>    </a:t>
            </a:r>
            <a:r>
              <a:rPr lang="en-US" sz="1600" b="0">
                <a:solidFill>
                  <a:srgbClr val="0000FF"/>
                </a:solidFill>
                <a:effectLst/>
                <a:latin typeface="Jetbrains Mono, Pragmata Pro, Dank Mono, Fira Code, Operator Mono"/>
              </a:rPr>
              <a:t>int</a:t>
            </a:r>
            <a:r>
              <a:rPr lang="en-US" sz="1600" b="0">
                <a:solidFill>
                  <a:srgbClr val="000000"/>
                </a:solidFill>
                <a:effectLst/>
                <a:latin typeface="Jetbrains Mono, Pragmata Pro, Dank Mono, Fira Code, Operator Mono"/>
              </a:rPr>
              <a:t> b = </a:t>
            </a:r>
            <a:r>
              <a:rPr lang="en-US" sz="1600" b="0">
                <a:solidFill>
                  <a:srgbClr val="795E26"/>
                </a:solidFill>
                <a:effectLst/>
                <a:latin typeface="Jetbrains Mono, Pragmata Pro, Dank Mono, Fira Code, Operator Mono"/>
              </a:rPr>
              <a:t>HF</a:t>
            </a:r>
            <a:r>
              <a:rPr lang="en-US" sz="1600" b="0">
                <a:solidFill>
                  <a:srgbClr val="000000"/>
                </a:solidFill>
                <a:effectLst/>
                <a:latin typeface="Jetbrains Mono, Pragmata Pro, Dank Mono, Fira Code, Operator Mono"/>
              </a:rPr>
              <a:t>(k), i=</a:t>
            </a:r>
            <a:r>
              <a:rPr lang="en-US" sz="1600" b="0">
                <a:solidFill>
                  <a:srgbClr val="098658"/>
                </a:solidFill>
                <a:effectLst/>
                <a:latin typeface="Jetbrains Mono, Pragmata Pro, Dank Mono, Fira Code, Operator Mono"/>
              </a:rPr>
              <a:t>0</a:t>
            </a:r>
            <a:r>
              <a:rPr lang="en-US" sz="1600" b="0">
                <a:solidFill>
                  <a:srgbClr val="000000"/>
                </a:solidFill>
                <a:effectLst/>
                <a:latin typeface="Jetbrains Mono, Pragmata Pro, Dank Mono, Fira Code, Operator Mono"/>
              </a:rPr>
              <a:t>;</a:t>
            </a:r>
          </a:p>
          <a:p>
            <a:pPr marL="34290" indent="0">
              <a:buNone/>
            </a:pPr>
            <a:r>
              <a:rPr lang="en-US" sz="1600" b="0">
                <a:solidFill>
                  <a:srgbClr val="000000"/>
                </a:solidFill>
                <a:effectLst/>
                <a:latin typeface="Jetbrains Mono, Pragmata Pro, Dank Mono, Fira Code, Operator Mono"/>
              </a:rPr>
              <a:t>    </a:t>
            </a:r>
            <a:r>
              <a:rPr lang="en-US" sz="1600" b="0">
                <a:solidFill>
                  <a:srgbClr val="AF00DB"/>
                </a:solidFill>
                <a:effectLst/>
                <a:latin typeface="Jetbrains Mono, Pragmata Pro, Dank Mono, Fira Code, Operator Mono"/>
              </a:rPr>
              <a:t>while</a:t>
            </a:r>
            <a:r>
              <a:rPr lang="en-US" sz="1600" b="0">
                <a:solidFill>
                  <a:srgbClr val="000000"/>
                </a:solidFill>
                <a:effectLst/>
                <a:latin typeface="Jetbrains Mono, Pragmata Pro, Dank Mono, Fira Code, Operator Mono"/>
              </a:rPr>
              <a:t> ( b&lt;TableSize &amp;&amp; </a:t>
            </a:r>
            <a:r>
              <a:rPr lang="en-US" sz="1600" b="0">
                <a:solidFill>
                  <a:srgbClr val="001080"/>
                </a:solidFill>
                <a:effectLst/>
                <a:latin typeface="Jetbrains Mono, Pragmata Pro, Dank Mono, Fira Code, Operator Mono"/>
              </a:rPr>
              <a:t>H</a:t>
            </a:r>
            <a:r>
              <a:rPr lang="en-US" sz="1600" b="0">
                <a:solidFill>
                  <a:srgbClr val="000000"/>
                </a:solidFill>
                <a:effectLst/>
                <a:latin typeface="Jetbrains Mono, Pragmata Pro, Dank Mono, Fira Code, Operator Mono"/>
              </a:rPr>
              <a:t>[b].</a:t>
            </a:r>
            <a:r>
              <a:rPr lang="en-US" sz="1600" b="0">
                <a:solidFill>
                  <a:srgbClr val="001080"/>
                </a:solidFill>
                <a:effectLst/>
                <a:latin typeface="Jetbrains Mono, Pragmata Pro, Dank Mono, Fira Code, Operator Mono"/>
              </a:rPr>
              <a:t>key</a:t>
            </a:r>
            <a:r>
              <a:rPr lang="en-US" sz="1600" b="0">
                <a:solidFill>
                  <a:srgbClr val="000000"/>
                </a:solidFill>
                <a:effectLst/>
                <a:latin typeface="Jetbrains Mono, Pragmata Pro, Dank Mono, Fira Code, Operator Mono"/>
              </a:rPr>
              <a:t> != k &amp;&amp; </a:t>
            </a:r>
            <a:r>
              <a:rPr lang="en-US" sz="1600" b="0">
                <a:solidFill>
                  <a:srgbClr val="001080"/>
                </a:solidFill>
                <a:effectLst/>
                <a:latin typeface="Jetbrains Mono, Pragmata Pro, Dank Mono, Fira Code, Operator Mono"/>
              </a:rPr>
              <a:t>H</a:t>
            </a:r>
            <a:r>
              <a:rPr lang="en-US" sz="1600" b="0">
                <a:solidFill>
                  <a:srgbClr val="000000"/>
                </a:solidFill>
                <a:effectLst/>
                <a:latin typeface="Jetbrains Mono, Pragmata Pro, Dank Mono, Fira Code, Operator Mono"/>
              </a:rPr>
              <a:t>[b].</a:t>
            </a:r>
            <a:r>
              <a:rPr lang="en-US" sz="1600" b="0">
                <a:solidFill>
                  <a:srgbClr val="001080"/>
                </a:solidFill>
                <a:effectLst/>
                <a:latin typeface="Jetbrains Mono, Pragmata Pro, Dank Mono, Fira Code, Operator Mono"/>
              </a:rPr>
              <a:t>key</a:t>
            </a:r>
            <a:r>
              <a:rPr lang="en-US" sz="1600" b="0">
                <a:solidFill>
                  <a:srgbClr val="000000"/>
                </a:solidFill>
                <a:effectLst/>
                <a:latin typeface="Jetbrains Mono, Pragmata Pro, Dank Mono, Fira Code, Operator Mono"/>
              </a:rPr>
              <a:t> != </a:t>
            </a:r>
            <a:r>
              <a:rPr lang="en-US" sz="1600">
                <a:solidFill>
                  <a:srgbClr val="6F008A"/>
                </a:solidFill>
                <a:latin typeface="Consolas" panose="020B0609020204030204" pitchFamily="49" charset="0"/>
              </a:rPr>
              <a:t> nullkey</a:t>
            </a:r>
            <a:r>
              <a:rPr lang="en-US" sz="1600" b="0">
                <a:solidFill>
                  <a:srgbClr val="000000"/>
                </a:solidFill>
                <a:effectLst/>
                <a:latin typeface="Jetbrains Mono, Pragmata Pro, Dank Mono, Fira Code, Operator Mono"/>
              </a:rPr>
              <a:t>) {</a:t>
            </a:r>
          </a:p>
          <a:p>
            <a:pPr marL="34290" indent="0">
              <a:buNone/>
            </a:pPr>
            <a:r>
              <a:rPr lang="en-US" sz="1600" b="0">
                <a:solidFill>
                  <a:srgbClr val="000000"/>
                </a:solidFill>
                <a:effectLst/>
                <a:latin typeface="Jetbrains Mono, Pragmata Pro, Dank Mono, Fira Code, Operator Mono"/>
              </a:rPr>
              <a:t>        b=</a:t>
            </a:r>
            <a:r>
              <a:rPr lang="en-US" sz="1600" b="0">
                <a:solidFill>
                  <a:srgbClr val="795E26"/>
                </a:solidFill>
                <a:effectLst/>
                <a:latin typeface="Jetbrains Mono, Pragmata Pro, Dank Mono, Fira Code, Operator Mono"/>
              </a:rPr>
              <a:t>HF_LinearProbing</a:t>
            </a:r>
            <a:r>
              <a:rPr lang="en-US" sz="1600" b="0">
                <a:solidFill>
                  <a:srgbClr val="000000"/>
                </a:solidFill>
                <a:effectLst/>
                <a:latin typeface="Jetbrains Mono, Pragmata Pro, Dank Mono, Fira Code, Operator Mono"/>
              </a:rPr>
              <a:t>(k, ++i);</a:t>
            </a:r>
          </a:p>
          <a:p>
            <a:pPr marL="34290" indent="0">
              <a:buNone/>
            </a:pPr>
            <a:r>
              <a:rPr lang="en-US" sz="1600" b="0">
                <a:solidFill>
                  <a:srgbClr val="000000"/>
                </a:solidFill>
                <a:effectLst/>
                <a:latin typeface="Jetbrains Mono, Pragmata Pro, Dank Mono, Fira Code, Operator Mono"/>
              </a:rPr>
              <a:t>    }</a:t>
            </a:r>
          </a:p>
          <a:p>
            <a:pPr marL="34290" indent="0">
              <a:buNone/>
            </a:pPr>
            <a:br>
              <a:rPr lang="en-US" sz="1600" b="0">
                <a:solidFill>
                  <a:srgbClr val="000000"/>
                </a:solidFill>
                <a:effectLst/>
                <a:latin typeface="Jetbrains Mono, Pragmata Pro, Dank Mono, Fira Code, Operator Mono"/>
              </a:rPr>
            </a:br>
            <a:r>
              <a:rPr lang="en-US" sz="1600" b="0">
                <a:solidFill>
                  <a:srgbClr val="000000"/>
                </a:solidFill>
                <a:effectLst/>
                <a:latin typeface="Jetbrains Mono, Pragmata Pro, Dank Mono, Fira Code, Operator Mono"/>
              </a:rPr>
              <a:t>    </a:t>
            </a:r>
            <a:r>
              <a:rPr lang="en-US" sz="1600" b="0">
                <a:solidFill>
                  <a:srgbClr val="AF00DB"/>
                </a:solidFill>
                <a:effectLst/>
                <a:latin typeface="Jetbrains Mono, Pragmata Pro, Dank Mono, Fira Code, Operator Mono"/>
              </a:rPr>
              <a:t>if</a:t>
            </a:r>
            <a:r>
              <a:rPr lang="en-US" sz="1600" b="0">
                <a:solidFill>
                  <a:srgbClr val="000000"/>
                </a:solidFill>
                <a:effectLst/>
                <a:latin typeface="Jetbrains Mono, Pragmata Pro, Dank Mono, Fira Code, Operator Mono"/>
              </a:rPr>
              <a:t> (</a:t>
            </a:r>
            <a:r>
              <a:rPr lang="en-US" sz="1600" b="0">
                <a:solidFill>
                  <a:srgbClr val="001080"/>
                </a:solidFill>
                <a:effectLst/>
                <a:latin typeface="Jetbrains Mono, Pragmata Pro, Dank Mono, Fira Code, Operator Mono"/>
              </a:rPr>
              <a:t>H</a:t>
            </a:r>
            <a:r>
              <a:rPr lang="en-US" sz="1600" b="0">
                <a:solidFill>
                  <a:srgbClr val="000000"/>
                </a:solidFill>
                <a:effectLst/>
                <a:latin typeface="Jetbrains Mono, Pragmata Pro, Dank Mono, Fira Code, Operator Mono"/>
              </a:rPr>
              <a:t>[b].</a:t>
            </a:r>
            <a:r>
              <a:rPr lang="en-US" sz="1600" b="0">
                <a:solidFill>
                  <a:srgbClr val="001080"/>
                </a:solidFill>
                <a:effectLst/>
                <a:latin typeface="Jetbrains Mono, Pragmata Pro, Dank Mono, Fira Code, Operator Mono"/>
              </a:rPr>
              <a:t>key</a:t>
            </a:r>
            <a:r>
              <a:rPr lang="en-US" sz="1600" b="0">
                <a:solidFill>
                  <a:srgbClr val="000000"/>
                </a:solidFill>
                <a:effectLst/>
                <a:latin typeface="Jetbrains Mono, Pragmata Pro, Dank Mono, Fira Code, Operator Mono"/>
              </a:rPr>
              <a:t> == k)</a:t>
            </a:r>
          </a:p>
          <a:p>
            <a:pPr marL="34290" indent="0">
              <a:buNone/>
            </a:pPr>
            <a:r>
              <a:rPr lang="en-US" sz="1600" b="0">
                <a:solidFill>
                  <a:srgbClr val="000000"/>
                </a:solidFill>
                <a:effectLst/>
                <a:latin typeface="Jetbrains Mono, Pragmata Pro, Dank Mono, Fira Code, Operator Mono"/>
              </a:rPr>
              <a:t>        </a:t>
            </a:r>
            <a:r>
              <a:rPr lang="en-US" sz="1600" b="0">
                <a:solidFill>
                  <a:srgbClr val="AF00DB"/>
                </a:solidFill>
                <a:effectLst/>
                <a:latin typeface="Jetbrains Mono, Pragmata Pro, Dank Mono, Fira Code, Operator Mono"/>
              </a:rPr>
              <a:t>return</a:t>
            </a:r>
            <a:r>
              <a:rPr lang="en-US" sz="1600" b="0">
                <a:solidFill>
                  <a:srgbClr val="000000"/>
                </a:solidFill>
                <a:effectLst/>
                <a:latin typeface="Jetbrains Mono, Pragmata Pro, Dank Mono, Fira Code, Operator Mono"/>
              </a:rPr>
              <a:t> -</a:t>
            </a:r>
            <a:r>
              <a:rPr lang="en-US" sz="1600" b="0">
                <a:solidFill>
                  <a:srgbClr val="098658"/>
                </a:solidFill>
                <a:effectLst/>
                <a:latin typeface="Jetbrains Mono, Pragmata Pro, Dank Mono, Fira Code, Operator Mono"/>
              </a:rPr>
              <a:t>1</a:t>
            </a:r>
            <a:r>
              <a:rPr lang="en-US" sz="1600" b="0">
                <a:solidFill>
                  <a:srgbClr val="000000"/>
                </a:solidFill>
                <a:effectLst/>
                <a:latin typeface="Jetbrains Mono, Pragmata Pro, Dank Mono, Fira Code, Operator Mono"/>
              </a:rPr>
              <a:t>;</a:t>
            </a:r>
            <a:r>
              <a:rPr lang="en-US" sz="1600" b="0">
                <a:solidFill>
                  <a:srgbClr val="008000"/>
                </a:solidFill>
                <a:effectLst/>
                <a:latin typeface="Jetbrains Mono, Pragmata Pro, Dank Mono, Fira Code, Operator Mono"/>
              </a:rPr>
              <a:t> // giá trị k tồn tại trong mảng</a:t>
            </a:r>
            <a:endParaRPr lang="en-US" sz="1600" b="0">
              <a:solidFill>
                <a:srgbClr val="000000"/>
              </a:solidFill>
              <a:effectLst/>
              <a:latin typeface="Jetbrains Mono, Pragmata Pro, Dank Mono, Fira Code, Operator Mono"/>
            </a:endParaRPr>
          </a:p>
          <a:p>
            <a:pPr marL="34290" indent="0">
              <a:buNone/>
            </a:pPr>
            <a:br>
              <a:rPr lang="en-US" sz="1600" b="0">
                <a:solidFill>
                  <a:srgbClr val="000000"/>
                </a:solidFill>
                <a:effectLst/>
                <a:latin typeface="Jetbrains Mono, Pragmata Pro, Dank Mono, Fira Code, Operator Mono"/>
              </a:rPr>
            </a:br>
            <a:r>
              <a:rPr lang="en-US" sz="1600" b="0">
                <a:solidFill>
                  <a:srgbClr val="000000"/>
                </a:solidFill>
                <a:effectLst/>
                <a:latin typeface="Jetbrains Mono, Pragmata Pro, Dank Mono, Fira Code, Operator Mono"/>
              </a:rPr>
              <a:t>    </a:t>
            </a:r>
            <a:r>
              <a:rPr lang="en-US" sz="1600" b="0">
                <a:solidFill>
                  <a:srgbClr val="001080"/>
                </a:solidFill>
                <a:effectLst/>
                <a:latin typeface="Jetbrains Mono, Pragmata Pro, Dank Mono, Fira Code, Operator Mono"/>
              </a:rPr>
              <a:t>H</a:t>
            </a:r>
            <a:r>
              <a:rPr lang="en-US" sz="1600" b="0">
                <a:solidFill>
                  <a:srgbClr val="000000"/>
                </a:solidFill>
                <a:effectLst/>
                <a:latin typeface="Jetbrains Mono, Pragmata Pro, Dank Mono, Fira Code, Operator Mono"/>
              </a:rPr>
              <a:t>[b].</a:t>
            </a:r>
            <a:r>
              <a:rPr lang="en-US" sz="1600" b="0">
                <a:solidFill>
                  <a:srgbClr val="001080"/>
                </a:solidFill>
                <a:effectLst/>
                <a:latin typeface="Jetbrains Mono, Pragmata Pro, Dank Mono, Fira Code, Operator Mono"/>
              </a:rPr>
              <a:t>key</a:t>
            </a:r>
            <a:r>
              <a:rPr lang="en-US" sz="1600" b="0">
                <a:solidFill>
                  <a:srgbClr val="000000"/>
                </a:solidFill>
                <a:effectLst/>
                <a:latin typeface="Jetbrains Mono, Pragmata Pro, Dank Mono, Fira Code, Operator Mono"/>
              </a:rPr>
              <a:t> = k;</a:t>
            </a:r>
          </a:p>
          <a:p>
            <a:pPr marL="34290" indent="0">
              <a:buNone/>
            </a:pPr>
            <a:r>
              <a:rPr lang="en-US" sz="1600" b="0">
                <a:solidFill>
                  <a:srgbClr val="000000"/>
                </a:solidFill>
                <a:effectLst/>
                <a:latin typeface="Jetbrains Mono, Pragmata Pro, Dank Mono, Fira Code, Operator Mono"/>
              </a:rPr>
              <a:t>    CurrentSize += </a:t>
            </a:r>
            <a:r>
              <a:rPr lang="en-US" sz="1600" b="0">
                <a:solidFill>
                  <a:srgbClr val="098658"/>
                </a:solidFill>
                <a:effectLst/>
                <a:latin typeface="Jetbrains Mono, Pragmata Pro, Dank Mono, Fira Code, Operator Mono"/>
              </a:rPr>
              <a:t>1</a:t>
            </a:r>
            <a:r>
              <a:rPr lang="en-US" sz="1600" b="0">
                <a:solidFill>
                  <a:srgbClr val="000000"/>
                </a:solidFill>
                <a:effectLst/>
                <a:latin typeface="Jetbrains Mono, Pragmata Pro, Dank Mono, Fira Code, Operator Mono"/>
              </a:rPr>
              <a:t>;</a:t>
            </a:r>
          </a:p>
          <a:p>
            <a:pPr marL="34290" indent="0">
              <a:buNone/>
            </a:pPr>
            <a:r>
              <a:rPr lang="en-US" sz="1600" b="0">
                <a:solidFill>
                  <a:srgbClr val="000000"/>
                </a:solidFill>
                <a:effectLst/>
                <a:latin typeface="Jetbrains Mono, Pragmata Pro, Dank Mono, Fira Code, Operator Mono"/>
              </a:rPr>
              <a:t>    </a:t>
            </a:r>
            <a:r>
              <a:rPr lang="en-US" sz="1600" b="0">
                <a:solidFill>
                  <a:srgbClr val="AF00DB"/>
                </a:solidFill>
                <a:effectLst/>
                <a:latin typeface="Jetbrains Mono, Pragmata Pro, Dank Mono, Fira Code, Operator Mono"/>
              </a:rPr>
              <a:t>return</a:t>
            </a:r>
            <a:r>
              <a:rPr lang="en-US" sz="1600" b="0">
                <a:solidFill>
                  <a:srgbClr val="000000"/>
                </a:solidFill>
                <a:effectLst/>
                <a:latin typeface="Jetbrains Mono, Pragmata Pro, Dank Mono, Fira Code, Operator Mono"/>
              </a:rPr>
              <a:t> b;</a:t>
            </a:r>
          </a:p>
          <a:p>
            <a:pPr marL="34290" indent="0">
              <a:buNone/>
            </a:pPr>
            <a:r>
              <a:rPr lang="en-US" sz="1600" b="0">
                <a:solidFill>
                  <a:srgbClr val="000000"/>
                </a:solidFill>
                <a:effectLst/>
                <a:latin typeface="Jetbrains Mono, Pragmata Pro, Dank Mono, Fira Code, Operator Mono"/>
              </a:rPr>
              <a:t>}</a:t>
            </a:r>
          </a:p>
          <a:p>
            <a:pPr marL="34290" indent="0">
              <a:buNone/>
            </a:pPr>
            <a:endParaRPr lang="en-US" sz="18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43</a:t>
            </a:fld>
            <a:endParaRPr lang="en-US" dirty="0"/>
          </a:p>
        </p:txBody>
      </p:sp>
    </p:spTree>
    <p:extLst>
      <p:ext uri="{BB962C8B-B14F-4D97-AF65-F5344CB8AC3E}">
        <p14:creationId xmlns:p14="http://schemas.microsoft.com/office/powerpoint/2010/main" val="293288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dirty="0"/>
              <a:t>Linear </a:t>
            </a:r>
            <a:r>
              <a:rPr lang="en-US"/>
              <a:t>Probing Method: Cài đặt (tt)</a:t>
            </a:r>
            <a:endParaRPr lang="en-US" dirty="0"/>
          </a:p>
        </p:txBody>
      </p:sp>
      <p:sp>
        <p:nvSpPr>
          <p:cNvPr id="39939" name="Rectangle 3"/>
          <p:cNvSpPr>
            <a:spLocks noGrp="1" noChangeArrowheads="1"/>
          </p:cNvSpPr>
          <p:nvPr>
            <p:ph idx="1"/>
          </p:nvPr>
        </p:nvSpPr>
        <p:spPr/>
        <p:txBody>
          <a:bodyPr>
            <a:noAutofit/>
          </a:bodyPr>
          <a:lstStyle/>
          <a:p>
            <a:pPr marL="0" indent="0">
              <a:lnSpc>
                <a:spcPct val="90000"/>
              </a:lnSpc>
              <a:buFont typeface="Wingdings" pitchFamily="2" charset="2"/>
              <a:buNone/>
            </a:pPr>
            <a:r>
              <a:rPr lang="en-AU" sz="1600" b="1"/>
              <a:t>Phép toán Remove: </a:t>
            </a:r>
            <a:r>
              <a:rPr lang="en-US" sz="1600">
                <a:solidFill>
                  <a:srgbClr val="008000"/>
                </a:solidFill>
                <a:latin typeface="Consolas" panose="020B0609020204030204" pitchFamily="49" charset="0"/>
              </a:rPr>
              <a:t>// xóa node tại vị trí i trên bảng băm.</a:t>
            </a:r>
            <a:endParaRPr lang="en-US" sz="1600">
              <a:solidFill>
                <a:srgbClr val="000000"/>
              </a:solidFill>
              <a:latin typeface="Consolas" panose="020B0609020204030204" pitchFamily="49" charset="0"/>
            </a:endParaRPr>
          </a:p>
          <a:p>
            <a:pPr marL="34290" indent="0">
              <a:buNone/>
            </a:pP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a:t>
            </a:r>
            <a:r>
              <a:rPr lang="en-US" sz="1600">
                <a:solidFill>
                  <a:srgbClr val="483D8B"/>
                </a:solidFill>
                <a:latin typeface="Consolas" panose="020B0609020204030204" pitchFamily="49" charset="0"/>
              </a:rPr>
              <a:t>Remove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 {</a:t>
            </a:r>
          </a:p>
          <a:p>
            <a:pPr marL="514350" lvl="2" indent="0">
              <a:buNone/>
            </a:pPr>
            <a:r>
              <a:rPr lang="pt-BR" sz="1600">
                <a:solidFill>
                  <a:srgbClr val="0000FF"/>
                </a:solidFill>
                <a:latin typeface="Consolas" panose="020B0609020204030204" pitchFamily="49" charset="0"/>
              </a:rPr>
              <a:t>int</a:t>
            </a:r>
            <a:r>
              <a:rPr lang="pt-BR" sz="1600">
                <a:solidFill>
                  <a:srgbClr val="000000"/>
                </a:solidFill>
                <a:latin typeface="Consolas" panose="020B0609020204030204" pitchFamily="49" charset="0"/>
              </a:rPr>
              <a:t> j, r, a, cont=</a:t>
            </a:r>
            <a:r>
              <a:rPr lang="en-US" sz="1600">
                <a:solidFill>
                  <a:srgbClr val="0000FF"/>
                </a:solidFill>
                <a:latin typeface="Consolas" panose="020B0609020204030204" pitchFamily="49" charset="0"/>
              </a:rPr>
              <a:t>true;</a:t>
            </a:r>
            <a:endParaRPr lang="en-US" sz="1600">
              <a:solidFill>
                <a:srgbClr val="000000"/>
              </a:solidFill>
              <a:latin typeface="Consolas" panose="020B0609020204030204" pitchFamily="49" charset="0"/>
            </a:endParaRPr>
          </a:p>
          <a:p>
            <a:pPr marL="514350" lvl="2" indent="0">
              <a:buNone/>
            </a:pPr>
            <a:r>
              <a:rPr lang="en-US" sz="1600">
                <a:solidFill>
                  <a:srgbClr val="0000FF"/>
                </a:solidFill>
                <a:latin typeface="Consolas" panose="020B0609020204030204" pitchFamily="49" charset="0"/>
              </a:rPr>
              <a:t>do</a:t>
            </a:r>
            <a:r>
              <a:rPr lang="en-US" sz="1600">
                <a:solidFill>
                  <a:srgbClr val="000000"/>
                </a:solidFill>
                <a:latin typeface="Consolas" panose="020B0609020204030204" pitchFamily="49" charset="0"/>
              </a:rPr>
              <a:t> {</a:t>
            </a:r>
          </a:p>
          <a:p>
            <a:pPr marL="989330" lvl="3" indent="0">
              <a:buNone/>
            </a:pPr>
            <a:r>
              <a:rPr lang="en-US" sz="1600">
                <a:solidFill>
                  <a:srgbClr val="000000"/>
                </a:solidFill>
                <a:latin typeface="Consolas" panose="020B0609020204030204" pitchFamily="49" charset="0"/>
              </a:rPr>
              <a:t>HashTable[</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 = </a:t>
            </a:r>
            <a:r>
              <a:rPr lang="en-US" sz="1600">
                <a:solidFill>
                  <a:srgbClr val="6F008A"/>
                </a:solidFill>
                <a:latin typeface="Consolas" panose="020B0609020204030204" pitchFamily="49" charset="0"/>
              </a:rPr>
              <a:t>nullkey</a:t>
            </a:r>
            <a:r>
              <a:rPr lang="en-US" sz="1600">
                <a:solidFill>
                  <a:srgbClr val="000000"/>
                </a:solidFill>
                <a:latin typeface="Consolas" panose="020B0609020204030204" pitchFamily="49" charset="0"/>
              </a:rPr>
              <a:t>;</a:t>
            </a:r>
          </a:p>
          <a:p>
            <a:pPr marL="994410" lvl="4" indent="0">
              <a:buNone/>
            </a:pPr>
            <a:r>
              <a:rPr lang="en-US" sz="1600">
                <a:solidFill>
                  <a:srgbClr val="000000"/>
                </a:solidFill>
                <a:latin typeface="Consolas" panose="020B0609020204030204" pitchFamily="49" charset="0"/>
              </a:rPr>
              <a:t>j = </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a:t>
            </a:r>
          </a:p>
          <a:p>
            <a:pPr marL="994410" lvl="4" indent="0">
              <a:buNone/>
            </a:pPr>
            <a:r>
              <a:rPr lang="en-US" sz="1600">
                <a:solidFill>
                  <a:srgbClr val="0000FF"/>
                </a:solidFill>
                <a:latin typeface="Consolas" panose="020B0609020204030204" pitchFamily="49" charset="0"/>
              </a:rPr>
              <a:t>do</a:t>
            </a:r>
            <a:r>
              <a:rPr lang="en-US" sz="1600">
                <a:solidFill>
                  <a:srgbClr val="000000"/>
                </a:solidFill>
                <a:latin typeface="Consolas" panose="020B0609020204030204" pitchFamily="49" charset="0"/>
              </a:rPr>
              <a:t> {</a:t>
            </a:r>
          </a:p>
          <a:p>
            <a:pPr marL="1234440" lvl="5" indent="0">
              <a:buNone/>
            </a:pP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 = </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 + 1;</a:t>
            </a:r>
          </a:p>
          <a:p>
            <a:pPr marL="1234440" lvl="5" indent="0">
              <a:buNone/>
            </a:pPr>
            <a:r>
              <a:rPr lang="nn-NO" sz="1600">
                <a:solidFill>
                  <a:srgbClr val="0000FF"/>
                </a:solidFill>
                <a:latin typeface="Consolas" panose="020B0609020204030204" pitchFamily="49" charset="0"/>
              </a:rPr>
              <a:t>if</a:t>
            </a:r>
            <a:r>
              <a:rPr lang="nn-NO" sz="1600">
                <a:solidFill>
                  <a:srgbClr val="000000"/>
                </a:solidFill>
                <a:latin typeface="Consolas" panose="020B0609020204030204" pitchFamily="49" charset="0"/>
              </a:rPr>
              <a:t> (</a:t>
            </a:r>
            <a:r>
              <a:rPr lang="nn-NO" sz="1600">
                <a:solidFill>
                  <a:srgbClr val="808080"/>
                </a:solidFill>
                <a:latin typeface="Consolas" panose="020B0609020204030204" pitchFamily="49" charset="0"/>
              </a:rPr>
              <a:t>i</a:t>
            </a:r>
            <a:r>
              <a:rPr lang="nn-NO" sz="1600">
                <a:solidFill>
                  <a:srgbClr val="000000"/>
                </a:solidFill>
                <a:latin typeface="Consolas" panose="020B0609020204030204" pitchFamily="49" charset="0"/>
              </a:rPr>
              <a:t> &gt;= </a:t>
            </a:r>
            <a:r>
              <a:rPr lang="nn-NO" sz="1600">
                <a:solidFill>
                  <a:srgbClr val="6F008A"/>
                </a:solidFill>
                <a:latin typeface="Consolas" panose="020B0609020204030204" pitchFamily="49" charset="0"/>
              </a:rPr>
              <a:t>M</a:t>
            </a:r>
            <a:r>
              <a:rPr lang="nn-NO" sz="1600">
                <a:solidFill>
                  <a:srgbClr val="000000"/>
                </a:solidFill>
                <a:latin typeface="Consolas" panose="020B0609020204030204" pitchFamily="49" charset="0"/>
              </a:rPr>
              <a:t>) </a:t>
            </a:r>
            <a:r>
              <a:rPr lang="nn-NO" sz="1600">
                <a:solidFill>
                  <a:srgbClr val="808080"/>
                </a:solidFill>
                <a:latin typeface="Consolas" panose="020B0609020204030204" pitchFamily="49" charset="0"/>
              </a:rPr>
              <a:t>i</a:t>
            </a:r>
            <a:r>
              <a:rPr lang="nn-NO" sz="1600">
                <a:solidFill>
                  <a:srgbClr val="000000"/>
                </a:solidFill>
                <a:latin typeface="Consolas" panose="020B0609020204030204" pitchFamily="49" charset="0"/>
              </a:rPr>
              <a:t> = </a:t>
            </a:r>
            <a:r>
              <a:rPr lang="nn-NO" sz="1600">
                <a:solidFill>
                  <a:srgbClr val="808080"/>
                </a:solidFill>
                <a:latin typeface="Consolas" panose="020B0609020204030204" pitchFamily="49" charset="0"/>
              </a:rPr>
              <a:t>i</a:t>
            </a:r>
            <a:r>
              <a:rPr lang="nn-NO" sz="1600">
                <a:solidFill>
                  <a:srgbClr val="000000"/>
                </a:solidFill>
                <a:latin typeface="Consolas" panose="020B0609020204030204" pitchFamily="49" charset="0"/>
              </a:rPr>
              <a:t>- </a:t>
            </a:r>
            <a:r>
              <a:rPr lang="nn-NO" sz="1600">
                <a:solidFill>
                  <a:srgbClr val="6F008A"/>
                </a:solidFill>
                <a:latin typeface="Consolas" panose="020B0609020204030204" pitchFamily="49" charset="0"/>
              </a:rPr>
              <a:t>M</a:t>
            </a:r>
            <a:r>
              <a:rPr lang="nn-NO" sz="1600">
                <a:solidFill>
                  <a:srgbClr val="000000"/>
                </a:solidFill>
                <a:latin typeface="Consolas" panose="020B0609020204030204" pitchFamily="49" charset="0"/>
              </a:rPr>
              <a:t>;</a:t>
            </a:r>
          </a:p>
          <a:p>
            <a:pPr marL="1234440" lvl="5" indent="0">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(HashTable[</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 == </a:t>
            </a:r>
            <a:r>
              <a:rPr lang="en-US" sz="1600">
                <a:solidFill>
                  <a:srgbClr val="6F008A"/>
                </a:solidFill>
                <a:latin typeface="Consolas" panose="020B0609020204030204" pitchFamily="49" charset="0"/>
              </a:rPr>
              <a:t>nullkey</a:t>
            </a:r>
            <a:r>
              <a:rPr lang="en-US" sz="1600">
                <a:solidFill>
                  <a:srgbClr val="000000"/>
                </a:solidFill>
                <a:latin typeface="Consolas" panose="020B0609020204030204" pitchFamily="49" charset="0"/>
              </a:rPr>
              <a:t>) cont = </a:t>
            </a:r>
            <a:r>
              <a:rPr lang="en-US" sz="1600">
                <a:solidFill>
                  <a:srgbClr val="0000FF"/>
                </a:solidFill>
                <a:latin typeface="Consolas" panose="020B0609020204030204" pitchFamily="49" charset="0"/>
              </a:rPr>
              <a:t>false</a:t>
            </a:r>
            <a:r>
              <a:rPr lang="en-US" sz="1600">
                <a:solidFill>
                  <a:srgbClr val="000000"/>
                </a:solidFill>
                <a:latin typeface="Consolas" panose="020B0609020204030204" pitchFamily="49" charset="0"/>
              </a:rPr>
              <a:t>;</a:t>
            </a:r>
          </a:p>
          <a:p>
            <a:pPr marL="1234440" lvl="5" indent="0">
              <a:buNone/>
            </a:pPr>
            <a:r>
              <a:rPr lang="en-US" sz="1600">
                <a:solidFill>
                  <a:srgbClr val="0000FF"/>
                </a:solidFill>
                <a:latin typeface="Consolas" panose="020B0609020204030204" pitchFamily="49" charset="0"/>
              </a:rPr>
              <a:t>else</a:t>
            </a:r>
            <a:r>
              <a:rPr lang="en-US" sz="1600">
                <a:solidFill>
                  <a:srgbClr val="000000"/>
                </a:solidFill>
                <a:latin typeface="Consolas" panose="020B0609020204030204" pitchFamily="49" charset="0"/>
              </a:rPr>
              <a:t> {</a:t>
            </a:r>
          </a:p>
          <a:p>
            <a:pPr marL="1474470" lvl="6" indent="0">
              <a:buNone/>
            </a:pPr>
            <a:r>
              <a:rPr lang="en-US" sz="1600">
                <a:solidFill>
                  <a:srgbClr val="000000"/>
                </a:solidFill>
                <a:latin typeface="Consolas" panose="020B0609020204030204" pitchFamily="49" charset="0"/>
              </a:rPr>
              <a:t>r = </a:t>
            </a:r>
            <a:r>
              <a:rPr lang="en-US" sz="1600">
                <a:solidFill>
                  <a:srgbClr val="483D8B"/>
                </a:solidFill>
                <a:latin typeface="Consolas" panose="020B0609020204030204" pitchFamily="49" charset="0"/>
              </a:rPr>
              <a:t>HF</a:t>
            </a:r>
            <a:r>
              <a:rPr lang="en-US" sz="1600">
                <a:solidFill>
                  <a:srgbClr val="000000"/>
                </a:solidFill>
                <a:latin typeface="Consolas" panose="020B0609020204030204" pitchFamily="49" charset="0"/>
              </a:rPr>
              <a:t>(HashTable[</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a:t>
            </a:r>
          </a:p>
          <a:p>
            <a:pPr marL="1474470" lvl="6" indent="0">
              <a:buNone/>
            </a:pPr>
            <a:r>
              <a:rPr lang="pt-BR" sz="1600">
                <a:solidFill>
                  <a:srgbClr val="000000"/>
                </a:solidFill>
                <a:latin typeface="Consolas" panose="020B0609020204030204" pitchFamily="49" charset="0"/>
              </a:rPr>
              <a:t>a = (j &lt;r &amp;&amp; r &lt;= </a:t>
            </a:r>
            <a:r>
              <a:rPr lang="pt-BR" sz="1600">
                <a:solidFill>
                  <a:srgbClr val="808080"/>
                </a:solidFill>
                <a:latin typeface="Consolas" panose="020B0609020204030204" pitchFamily="49" charset="0"/>
              </a:rPr>
              <a:t>i</a:t>
            </a:r>
            <a:r>
              <a:rPr lang="pt-BR" sz="1600">
                <a:solidFill>
                  <a:srgbClr val="000000"/>
                </a:solidFill>
                <a:latin typeface="Consolas" panose="020B0609020204030204" pitchFamily="49" charset="0"/>
              </a:rPr>
              <a:t>) || (r &lt;= </a:t>
            </a:r>
            <a:r>
              <a:rPr lang="pt-BR" sz="1600">
                <a:solidFill>
                  <a:srgbClr val="808080"/>
                </a:solidFill>
                <a:latin typeface="Consolas" panose="020B0609020204030204" pitchFamily="49" charset="0"/>
              </a:rPr>
              <a:t>i</a:t>
            </a:r>
            <a:r>
              <a:rPr lang="pt-BR" sz="1600">
                <a:solidFill>
                  <a:srgbClr val="000000"/>
                </a:solidFill>
                <a:latin typeface="Consolas" panose="020B0609020204030204" pitchFamily="49" charset="0"/>
              </a:rPr>
              <a:t> &amp;&amp; </a:t>
            </a:r>
            <a:r>
              <a:rPr lang="pt-BR" sz="1600">
                <a:solidFill>
                  <a:srgbClr val="808080"/>
                </a:solidFill>
                <a:latin typeface="Consolas" panose="020B0609020204030204" pitchFamily="49" charset="0"/>
              </a:rPr>
              <a:t>i</a:t>
            </a:r>
            <a:r>
              <a:rPr lang="pt-BR" sz="1600">
                <a:solidFill>
                  <a:srgbClr val="000000"/>
                </a:solidFill>
                <a:latin typeface="Consolas" panose="020B0609020204030204" pitchFamily="49" charset="0"/>
              </a:rPr>
              <a:t> &lt;j) || (</a:t>
            </a:r>
            <a:r>
              <a:rPr lang="pt-BR" sz="1600">
                <a:solidFill>
                  <a:srgbClr val="808080"/>
                </a:solidFill>
                <a:latin typeface="Consolas" panose="020B0609020204030204" pitchFamily="49" charset="0"/>
              </a:rPr>
              <a:t>i</a:t>
            </a:r>
            <a:r>
              <a:rPr lang="pt-BR" sz="1600">
                <a:solidFill>
                  <a:srgbClr val="000000"/>
                </a:solidFill>
                <a:latin typeface="Consolas" panose="020B0609020204030204" pitchFamily="49" charset="0"/>
              </a:rPr>
              <a:t>&lt;j &amp;&amp; j &lt;r);</a:t>
            </a:r>
          </a:p>
          <a:p>
            <a:pPr marL="1234440" lvl="5" indent="0">
              <a:buNone/>
            </a:pPr>
            <a:r>
              <a:rPr lang="en-US" sz="1600">
                <a:solidFill>
                  <a:srgbClr val="000000"/>
                </a:solidFill>
                <a:latin typeface="Consolas" panose="020B0609020204030204" pitchFamily="49" charset="0"/>
              </a:rPr>
              <a:t>}</a:t>
            </a:r>
          </a:p>
          <a:p>
            <a:pPr marL="1234440" lvl="5"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(cont &amp;&amp; a);</a:t>
            </a:r>
          </a:p>
          <a:p>
            <a:pPr marL="994410" lvl="4" indent="0">
              <a:buNone/>
            </a:pP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(cont) HashTable[j].</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 = HashTable[</a:t>
            </a:r>
            <a:r>
              <a:rPr lang="en-US" sz="1600">
                <a:solidFill>
                  <a:srgbClr val="808080"/>
                </a:solidFill>
                <a:latin typeface="Consolas" panose="020B0609020204030204" pitchFamily="49" charset="0"/>
              </a:rPr>
              <a:t>i</a:t>
            </a:r>
            <a:r>
              <a:rPr lang="en-US" sz="1600">
                <a:solidFill>
                  <a:srgbClr val="000000"/>
                </a:solidFill>
                <a:latin typeface="Consolas" panose="020B0609020204030204" pitchFamily="49" charset="0"/>
              </a:rPr>
              <a:t>].</a:t>
            </a:r>
            <a:r>
              <a:rPr lang="en-US" sz="1600">
                <a:solidFill>
                  <a:srgbClr val="8B0000"/>
                </a:solidFill>
                <a:latin typeface="Consolas" panose="020B0609020204030204" pitchFamily="49" charset="0"/>
              </a:rPr>
              <a:t>key</a:t>
            </a:r>
            <a:r>
              <a:rPr lang="en-US" sz="1600">
                <a:solidFill>
                  <a:srgbClr val="000000"/>
                </a:solidFill>
                <a:latin typeface="Consolas" panose="020B0609020204030204" pitchFamily="49" charset="0"/>
              </a:rPr>
              <a:t>;</a:t>
            </a:r>
          </a:p>
          <a:p>
            <a:pPr marL="514350" lvl="2" indent="0">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while</a:t>
            </a:r>
            <a:r>
              <a:rPr lang="en-US" sz="1600">
                <a:solidFill>
                  <a:srgbClr val="000000"/>
                </a:solidFill>
                <a:latin typeface="Consolas" panose="020B0609020204030204" pitchFamily="49" charset="0"/>
              </a:rPr>
              <a:t> (cont);</a:t>
            </a:r>
          </a:p>
          <a:p>
            <a:pPr marL="34290" indent="0">
              <a:buNone/>
            </a:pPr>
            <a:r>
              <a:rPr lang="en-US" sz="1600">
                <a:solidFill>
                  <a:srgbClr val="000000"/>
                </a:solidFill>
                <a:latin typeface="Consolas" panose="020B0609020204030204" pitchFamily="49" charset="0"/>
              </a:rPr>
              <a:t>}</a:t>
            </a:r>
            <a:endParaRPr lang="en-US" sz="16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44</a:t>
            </a:fld>
            <a:endParaRPr lang="en-US" dirty="0"/>
          </a:p>
        </p:txBody>
      </p:sp>
    </p:spTree>
    <p:extLst>
      <p:ext uri="{BB962C8B-B14F-4D97-AF65-F5344CB8AC3E}">
        <p14:creationId xmlns:p14="http://schemas.microsoft.com/office/powerpoint/2010/main" val="316803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Quadratic </a:t>
            </a:r>
            <a:r>
              <a:rPr lang="en-US"/>
              <a:t>Probing Method - PP</a:t>
            </a:r>
            <a:r>
              <a:rPr lang="en-AU"/>
              <a:t> dò bậc hai</a:t>
            </a:r>
            <a:endParaRPr lang="en-US" dirty="0"/>
          </a:p>
        </p:txBody>
      </p:sp>
      <p:sp>
        <p:nvSpPr>
          <p:cNvPr id="3" name="Content Placeholder 2"/>
          <p:cNvSpPr>
            <a:spLocks noGrp="1"/>
          </p:cNvSpPr>
          <p:nvPr>
            <p:ph idx="1"/>
          </p:nvPr>
        </p:nvSpPr>
        <p:spPr/>
        <p:txBody>
          <a:bodyPr>
            <a:normAutofit/>
          </a:bodyPr>
          <a:lstStyle/>
          <a:p>
            <a:pPr marL="457200" indent="-457200"/>
            <a:r>
              <a:rPr lang="vi-VN"/>
              <a:t>Hàm băm lại của phương pháp dò bậc hai là truy xuất các địa chỉ cách bậc 2. Hàm băm lại hàm i được biểu diễn bằng công thức sau</a:t>
            </a:r>
            <a:r>
              <a:rPr lang="en-US"/>
              <a:t>:</a:t>
            </a:r>
            <a:endParaRPr lang="vi-VN"/>
          </a:p>
          <a:p>
            <a:pPr marL="0" indent="0" algn="ctr">
              <a:buNone/>
            </a:pPr>
            <a:r>
              <a:rPr lang="vi-VN">
                <a:solidFill>
                  <a:srgbClr val="FF0000"/>
                </a:solidFill>
              </a:rPr>
              <a:t>H(key, i) = (</a:t>
            </a:r>
            <a:r>
              <a:rPr lang="en-US">
                <a:solidFill>
                  <a:srgbClr val="FF0000"/>
                </a:solidFill>
              </a:rPr>
              <a:t>h</a:t>
            </a:r>
            <a:r>
              <a:rPr lang="vi-VN">
                <a:solidFill>
                  <a:srgbClr val="FF0000"/>
                </a:solidFill>
              </a:rPr>
              <a:t>(key) + i</a:t>
            </a:r>
            <a:r>
              <a:rPr lang="vi-VN" baseline="30000">
                <a:solidFill>
                  <a:srgbClr val="FF0000"/>
                </a:solidFill>
              </a:rPr>
              <a:t>2</a:t>
            </a:r>
            <a:r>
              <a:rPr lang="vi-VN">
                <a:solidFill>
                  <a:srgbClr val="FF0000"/>
                </a:solidFill>
              </a:rPr>
              <a:t>) % </a:t>
            </a:r>
            <a:r>
              <a:rPr lang="en-US">
                <a:solidFill>
                  <a:srgbClr val="FF0000"/>
                </a:solidFill>
              </a:rPr>
              <a:t>M</a:t>
            </a:r>
          </a:p>
          <a:p>
            <a:pPr marL="457200" indent="0">
              <a:buNone/>
            </a:pPr>
            <a:r>
              <a:rPr lang="vi-VN"/>
              <a:t>với </a:t>
            </a:r>
            <a:r>
              <a:rPr lang="en-US"/>
              <a:t>h</a:t>
            </a:r>
            <a:r>
              <a:rPr lang="vi-VN"/>
              <a:t>(key) là hàm băm chính của bảng băm</a:t>
            </a:r>
            <a:r>
              <a:rPr lang="en-US"/>
              <a:t>, </a:t>
            </a:r>
            <a:r>
              <a:rPr lang="vi-VN"/>
              <a:t>f(i) = </a:t>
            </a:r>
            <a:r>
              <a:rPr lang="en-US"/>
              <a:t>i</a:t>
            </a:r>
            <a:r>
              <a:rPr lang="vi-VN" baseline="30000"/>
              <a:t>2</a:t>
            </a:r>
            <a:endParaRPr lang="en-US" baseline="30000"/>
          </a:p>
          <a:p>
            <a:pPr marL="457200" indent="-457200"/>
            <a:endParaRPr lang="en-US"/>
          </a:p>
          <a:p>
            <a:pPr marL="457200" indent="-457200"/>
            <a:r>
              <a:rPr lang="vi-VN"/>
              <a:t>Nếu đã dò đến cuối bảng thì trở về dò lại từ đầu bảng.</a:t>
            </a:r>
            <a:endParaRPr lang="en-US"/>
          </a:p>
          <a:p>
            <a:pPr marL="457200" indent="-457200"/>
            <a:r>
              <a:rPr lang="vi-VN"/>
              <a:t>Bảng băm với phương pháp do bậc hai nên chọn số địa chỉ M là số nguyên tố.</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45</a:t>
            </a:fld>
            <a:endParaRPr lang="en-US" dirty="0"/>
          </a:p>
        </p:txBody>
      </p:sp>
    </p:spTree>
    <p:extLst>
      <p:ext uri="{BB962C8B-B14F-4D97-AF65-F5344CB8AC3E}">
        <p14:creationId xmlns:p14="http://schemas.microsoft.com/office/powerpoint/2010/main" val="320418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a:t>Quadratic Probing Method</a:t>
            </a:r>
          </a:p>
        </p:txBody>
      </p:sp>
      <p:sp>
        <p:nvSpPr>
          <p:cNvPr id="534531" name="Rectangle 3"/>
          <p:cNvSpPr>
            <a:spLocks noGrp="1" noChangeArrowheads="1"/>
          </p:cNvSpPr>
          <p:nvPr>
            <p:ph idx="1"/>
          </p:nvPr>
        </p:nvSpPr>
        <p:spPr/>
        <p:txBody>
          <a:bodyPr>
            <a:normAutofit/>
          </a:bodyPr>
          <a:lstStyle/>
          <a:p>
            <a:pPr marL="0" indent="457200" algn="just">
              <a:lnSpc>
                <a:spcPct val="80000"/>
              </a:lnSpc>
              <a:spcBef>
                <a:spcPts val="1800"/>
              </a:spcBef>
              <a:defRPr/>
            </a:pPr>
            <a:r>
              <a:rPr lang="en-AU" sz="2400"/>
              <a:t>Bảng băm dùng phương pháp dò tuyến tính bị hạn chế do rải các nút không đều, bảng băm với phương pháp dò bậc hai rải các nút đều hơn.</a:t>
            </a:r>
            <a:endParaRPr lang="en-US" sz="2400"/>
          </a:p>
          <a:p>
            <a:pPr marL="0" indent="457200" algn="just">
              <a:lnSpc>
                <a:spcPct val="80000"/>
              </a:lnSpc>
              <a:spcBef>
                <a:spcPts val="1800"/>
              </a:spcBef>
              <a:defRPr/>
            </a:pPr>
            <a:r>
              <a:rPr lang="en-US" sz="2400"/>
              <a:t>Bảng băm trong trường hợp này được cài đặt bằng danh sách kề có M nút, mỗi nút của bảng băm là một mẫu tin có một trường key để chứa khóa các nút. </a:t>
            </a:r>
          </a:p>
          <a:p>
            <a:pPr marL="0" indent="457200" algn="just">
              <a:lnSpc>
                <a:spcPct val="80000"/>
              </a:lnSpc>
              <a:spcBef>
                <a:spcPts val="1800"/>
              </a:spcBef>
              <a:defRPr/>
            </a:pPr>
            <a:r>
              <a:rPr lang="en-AU" sz="2400"/>
              <a:t>Khi khởi động bảng băm thì tất cả trường key bị gán nullkey.</a:t>
            </a:r>
          </a:p>
          <a:p>
            <a:pPr marL="0" indent="457200" algn="just">
              <a:lnSpc>
                <a:spcPct val="80000"/>
              </a:lnSpc>
              <a:spcBef>
                <a:spcPts val="1800"/>
              </a:spcBef>
              <a:defRPr/>
            </a:pPr>
            <a:r>
              <a:rPr lang="en-AU" sz="2400"/>
              <a:t>Khi thêm nút có khóa key vào bảng băm, hàm băm h(key) sẽ xác định địa chỉ i trong khoảng từ 0 đến M-1.</a:t>
            </a:r>
          </a:p>
          <a:p>
            <a:pPr>
              <a:lnSpc>
                <a:spcPct val="80000"/>
              </a:lnSpc>
              <a:defRPr/>
            </a:pP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46</a:t>
            </a:fld>
            <a:endParaRPr lang="en-US" dirty="0"/>
          </a:p>
        </p:txBody>
      </p:sp>
    </p:spTree>
    <p:extLst>
      <p:ext uri="{BB962C8B-B14F-4D97-AF65-F5344CB8AC3E}">
        <p14:creationId xmlns:p14="http://schemas.microsoft.com/office/powerpoint/2010/main" val="10004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Quadratic</a:t>
            </a:r>
            <a:r>
              <a:rPr lang="en-US" sz="2800" dirty="0"/>
              <a:t> Probing Method</a:t>
            </a:r>
          </a:p>
        </p:txBody>
      </p:sp>
      <p:sp>
        <p:nvSpPr>
          <p:cNvPr id="44035" name="Rectangle 3"/>
          <p:cNvSpPr>
            <a:spLocks noGrp="1" noChangeArrowheads="1"/>
          </p:cNvSpPr>
          <p:nvPr>
            <p:ph idx="1"/>
          </p:nvPr>
        </p:nvSpPr>
        <p:spPr/>
        <p:txBody>
          <a:bodyPr/>
          <a:lstStyle/>
          <a:p>
            <a:pPr algn="just"/>
            <a:r>
              <a:rPr lang="en-AU" sz="2600"/>
              <a:t>Nếu chưa bị xung đột thì thêm nút mới vào địa chỉ i.</a:t>
            </a:r>
          </a:p>
          <a:p>
            <a:pPr algn="just"/>
            <a:r>
              <a:rPr lang="en-AU" sz="2600"/>
              <a:t>Nếu bị xung đột thì hàm băm lại lần 1 H(key, 1) sẽ xét địa chỉ cách 1</a:t>
            </a:r>
            <a:r>
              <a:rPr lang="en-AU" sz="2600" baseline="30000"/>
              <a:t>2</a:t>
            </a:r>
            <a:r>
              <a:rPr lang="en-AU" sz="2600"/>
              <a:t>, nếu lại bị xung đột thì hàm băm lại lần 2 </a:t>
            </a:r>
            <a:r>
              <a:rPr lang="en-AU"/>
              <a:t> H(key, 2)</a:t>
            </a:r>
            <a:r>
              <a:rPr lang="en-AU" sz="2600" baseline="-25000"/>
              <a:t> </a:t>
            </a:r>
            <a:r>
              <a:rPr lang="en-AU" sz="2600"/>
              <a:t>sẽ xét địa chỉ cách i 2</a:t>
            </a:r>
            <a:r>
              <a:rPr lang="en-AU" sz="2600" baseline="30000"/>
              <a:t>2</a:t>
            </a:r>
            <a:r>
              <a:rPr lang="en-AU" sz="2600"/>
              <a:t>,…, quá trình cứ thế cho đến khi nào tìm được trống và thêm nút vào địa chỉ này.</a:t>
            </a:r>
          </a:p>
          <a:p>
            <a:pPr algn="just"/>
            <a:r>
              <a:rPr lang="en-AU" sz="2600"/>
              <a:t>Khi tìm môt nút có khóa key trong bảng băm thì xét nút tại địa chỉ i=h(key), nếu chưa tìm thấy thì xét nút cách i 1</a:t>
            </a:r>
            <a:r>
              <a:rPr lang="en-AU" sz="2600" baseline="30000"/>
              <a:t>2</a:t>
            </a:r>
            <a:r>
              <a:rPr lang="en-AU" sz="2600"/>
              <a:t>, 2</a:t>
            </a:r>
            <a:r>
              <a:rPr lang="en-AU" sz="2600" baseline="30000"/>
              <a:t>2</a:t>
            </a:r>
            <a:r>
              <a:rPr lang="en-AU" sz="2600"/>
              <a:t>, …, quá trình cứ thế cho đến khi tìm được khóa (trường hợp tìm thấy) hoặc rơi vào địa chỉ trống (trường hợp không tìm thấy).</a:t>
            </a:r>
            <a:endParaRPr lang="en-US" sz="2600"/>
          </a:p>
          <a:p>
            <a:pPr algn="just"/>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47</a:t>
            </a:fld>
            <a:endParaRPr lang="en-US" dirty="0"/>
          </a:p>
        </p:txBody>
      </p:sp>
    </p:spTree>
    <p:extLst>
      <p:ext uri="{BB962C8B-B14F-4D97-AF65-F5344CB8AC3E}">
        <p14:creationId xmlns:p14="http://schemas.microsoft.com/office/powerpoint/2010/main" val="208215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Quadratic</a:t>
            </a:r>
            <a:r>
              <a:rPr lang="en-US" sz="2400"/>
              <a:t> Probing Method</a:t>
            </a:r>
            <a:r>
              <a:rPr lang="en-US"/>
              <a:t>: Ví dụ</a:t>
            </a:r>
          </a:p>
        </p:txBody>
      </p:sp>
      <p:sp>
        <p:nvSpPr>
          <p:cNvPr id="3" name="Content Placeholder 2"/>
          <p:cNvSpPr>
            <a:spLocks noGrp="1"/>
          </p:cNvSpPr>
          <p:nvPr>
            <p:ph idx="1"/>
          </p:nvPr>
        </p:nvSpPr>
        <p:spPr/>
        <p:txBody>
          <a:bodyPr/>
          <a:lstStyle/>
          <a:p>
            <a:r>
              <a:rPr lang="vi-VN"/>
              <a:t>Giả sử, khảo sát bảng băm có cấu trúc như sau:</a:t>
            </a:r>
          </a:p>
          <a:p>
            <a:pPr lvl="1"/>
            <a:r>
              <a:rPr lang="vi-VN"/>
              <a:t>Tập khóa K: tập số tự nhiên</a:t>
            </a:r>
          </a:p>
          <a:p>
            <a:pPr lvl="1"/>
            <a:r>
              <a:rPr lang="vi-VN"/>
              <a:t>Tập địa chỉ M: gồm 10 địa chỉ (M={0, 1, …, 9}</a:t>
            </a:r>
            <a:r>
              <a:rPr lang="en-US"/>
              <a:t>)</a:t>
            </a:r>
            <a:endParaRPr lang="vi-VN"/>
          </a:p>
          <a:p>
            <a:pPr lvl="1"/>
            <a:r>
              <a:rPr lang="vi-VN"/>
              <a:t>Hàm băm </a:t>
            </a:r>
            <a:r>
              <a:rPr lang="en-US"/>
              <a:t>h</a:t>
            </a:r>
            <a:r>
              <a:rPr lang="vi-VN"/>
              <a:t>(key) = key % 10.</a:t>
            </a:r>
          </a:p>
          <a:p>
            <a:r>
              <a:rPr lang="vi-VN"/>
              <a:t>Hình thể hiện thêm các </a:t>
            </a:r>
            <a:r>
              <a:rPr lang="en-US"/>
              <a:t>giá trị</a:t>
            </a:r>
            <a:r>
              <a:rPr lang="vi-VN"/>
              <a:t> </a:t>
            </a:r>
            <a:r>
              <a:rPr lang="en-US"/>
              <a:t>1</a:t>
            </a:r>
            <a:r>
              <a:rPr lang="en-AU"/>
              <a:t>0, 15, 16, 20, 30, 25, 26, 36 </a:t>
            </a:r>
            <a:r>
              <a:rPr lang="vi-VN"/>
              <a:t>vào bảng băm.</a:t>
            </a:r>
          </a:p>
          <a:p>
            <a:endParaRPr lang="vi-VN"/>
          </a:p>
          <a:p>
            <a:endParaRPr lang="en-US"/>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48</a:t>
            </a:fld>
            <a:endParaRPr lang="en-US" dirty="0"/>
          </a:p>
        </p:txBody>
      </p:sp>
    </p:spTree>
    <p:extLst>
      <p:ext uri="{BB962C8B-B14F-4D97-AF65-F5344CB8AC3E}">
        <p14:creationId xmlns:p14="http://schemas.microsoft.com/office/powerpoint/2010/main" val="421347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t>Quadratic Probing Method: Ví dụ (tt)</a:t>
            </a:r>
          </a:p>
        </p:txBody>
      </p:sp>
      <p:sp>
        <p:nvSpPr>
          <p:cNvPr id="5" name="Footer Placeholder 4"/>
          <p:cNvSpPr>
            <a:spLocks noGrp="1"/>
          </p:cNvSpPr>
          <p:nvPr>
            <p:ph type="ftr" sz="quarter" idx="11"/>
          </p:nvPr>
        </p:nvSpPr>
        <p:spPr/>
        <p:txBody>
          <a:bodyPr/>
          <a:lstStyle/>
          <a:p>
            <a:pPr>
              <a:defRPr/>
            </a:pPr>
            <a:r>
              <a:rPr lang="en-US"/>
              <a:t>DSA</a:t>
            </a:r>
            <a:endParaRPr lang="en-US" dirty="0"/>
          </a:p>
        </p:txBody>
      </p:sp>
      <p:sp>
        <p:nvSpPr>
          <p:cNvPr id="6" name="Slide Number Placeholder 5"/>
          <p:cNvSpPr>
            <a:spLocks noGrp="1"/>
          </p:cNvSpPr>
          <p:nvPr>
            <p:ph type="sldNum" sz="quarter" idx="12"/>
          </p:nvPr>
        </p:nvSpPr>
        <p:spPr/>
        <p:txBody>
          <a:bodyPr/>
          <a:lstStyle/>
          <a:p>
            <a:pPr>
              <a:defRPr/>
            </a:pPr>
            <a:fld id="{9341A368-4C28-4393-9F29-3C50F2E74AB6}" type="slidenum">
              <a:rPr lang="en-US" smtClean="0"/>
              <a:pPr>
                <a:defRPr/>
              </a:pPr>
              <a:t>49</a:t>
            </a:fld>
            <a:endParaRPr lang="en-US" dirty="0"/>
          </a:p>
        </p:txBody>
      </p:sp>
      <p:sp>
        <p:nvSpPr>
          <p:cNvPr id="16" name="Rectangle 193"/>
          <p:cNvSpPr>
            <a:spLocks noChangeArrowheads="1"/>
          </p:cNvSpPr>
          <p:nvPr/>
        </p:nvSpPr>
        <p:spPr bwMode="auto">
          <a:xfrm>
            <a:off x="0" y="777150"/>
            <a:ext cx="914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sz="2000">
                <a:latin typeface="Tahoma" panose="020B0604030504040204" pitchFamily="34" charset="0"/>
                <a:ea typeface="Tahoma" panose="020B0604030504040204" pitchFamily="34" charset="0"/>
                <a:cs typeface="Tahoma" panose="020B0604030504040204" pitchFamily="34" charset="0"/>
              </a:rPr>
              <a:t>Thêm vào các khóa 10, 15, 16, 20, 30, 25, 26, 36:</a:t>
            </a:r>
            <a:endParaRPr lang="en-AU" sz="1600">
              <a:latin typeface="Tahoma" panose="020B0604030504040204" pitchFamily="34" charset="0"/>
              <a:ea typeface="Tahoma" panose="020B0604030504040204" pitchFamily="34" charset="0"/>
              <a:cs typeface="Tahoma" panose="020B0604030504040204" pitchFamily="34" charset="0"/>
            </a:endParaRPr>
          </a:p>
          <a:p>
            <a:pPr algn="ctr"/>
            <a:r>
              <a:rPr lang="en-AU" sz="2000">
                <a:latin typeface="Tahoma" panose="020B0604030504040204" pitchFamily="34" charset="0"/>
                <a:ea typeface="Tahoma" panose="020B0604030504040204" pitchFamily="34" charset="0"/>
                <a:cs typeface="Tahoma" panose="020B0604030504040204" pitchFamily="34" charset="0"/>
              </a:rPr>
              <a:t>M=10, h(key)= key%10, H(key, i) = (h(key) + i</a:t>
            </a:r>
            <a:r>
              <a:rPr lang="en-AU" sz="2000" baseline="30000">
                <a:latin typeface="Tahoma" panose="020B0604030504040204" pitchFamily="34" charset="0"/>
                <a:ea typeface="Tahoma" panose="020B0604030504040204" pitchFamily="34" charset="0"/>
                <a:cs typeface="Tahoma" panose="020B0604030504040204" pitchFamily="34" charset="0"/>
              </a:rPr>
              <a:t>2</a:t>
            </a:r>
            <a:r>
              <a:rPr lang="en-AU" sz="2000">
                <a:latin typeface="Tahoma" panose="020B0604030504040204" pitchFamily="34" charset="0"/>
                <a:ea typeface="Tahoma" panose="020B0604030504040204" pitchFamily="34" charset="0"/>
                <a:cs typeface="Tahoma" panose="020B0604030504040204" pitchFamily="34" charset="0"/>
              </a:rPr>
              <a:t>) % 10</a:t>
            </a:r>
          </a:p>
          <a:p>
            <a:pPr algn="ctr"/>
            <a:r>
              <a:rPr lang="en-AU" sz="1600">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sz="1600">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00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03650033"/>
              </p:ext>
            </p:extLst>
          </p:nvPr>
        </p:nvGraphicFramePr>
        <p:xfrm>
          <a:off x="206090" y="1867999"/>
          <a:ext cx="8731820" cy="4297680"/>
        </p:xfrm>
        <a:graphic>
          <a:graphicData uri="http://schemas.openxmlformats.org/drawingml/2006/table">
            <a:tbl>
              <a:tblPr firstRow="1" bandRow="1">
                <a:tableStyleId>{5940675A-B579-460E-94D1-54222C63F5DA}</a:tableStyleId>
              </a:tblPr>
              <a:tblGrid>
                <a:gridCol w="578422">
                  <a:extLst>
                    <a:ext uri="{9D8B030D-6E8A-4147-A177-3AD203B41FA5}">
                      <a16:colId xmlns:a16="http://schemas.microsoft.com/office/drawing/2014/main" val="4240189800"/>
                    </a:ext>
                  </a:extLst>
                </a:gridCol>
                <a:gridCol w="1167942">
                  <a:extLst>
                    <a:ext uri="{9D8B030D-6E8A-4147-A177-3AD203B41FA5}">
                      <a16:colId xmlns:a16="http://schemas.microsoft.com/office/drawing/2014/main" val="4209252008"/>
                    </a:ext>
                  </a:extLst>
                </a:gridCol>
                <a:gridCol w="873182">
                  <a:extLst>
                    <a:ext uri="{9D8B030D-6E8A-4147-A177-3AD203B41FA5}">
                      <a16:colId xmlns:a16="http://schemas.microsoft.com/office/drawing/2014/main" val="2269717783"/>
                    </a:ext>
                  </a:extLst>
                </a:gridCol>
                <a:gridCol w="873182">
                  <a:extLst>
                    <a:ext uri="{9D8B030D-6E8A-4147-A177-3AD203B41FA5}">
                      <a16:colId xmlns:a16="http://schemas.microsoft.com/office/drawing/2014/main" val="1928471910"/>
                    </a:ext>
                  </a:extLst>
                </a:gridCol>
                <a:gridCol w="873182">
                  <a:extLst>
                    <a:ext uri="{9D8B030D-6E8A-4147-A177-3AD203B41FA5}">
                      <a16:colId xmlns:a16="http://schemas.microsoft.com/office/drawing/2014/main" val="3502952795"/>
                    </a:ext>
                  </a:extLst>
                </a:gridCol>
                <a:gridCol w="873182">
                  <a:extLst>
                    <a:ext uri="{9D8B030D-6E8A-4147-A177-3AD203B41FA5}">
                      <a16:colId xmlns:a16="http://schemas.microsoft.com/office/drawing/2014/main" val="3458910741"/>
                    </a:ext>
                  </a:extLst>
                </a:gridCol>
                <a:gridCol w="873182">
                  <a:extLst>
                    <a:ext uri="{9D8B030D-6E8A-4147-A177-3AD203B41FA5}">
                      <a16:colId xmlns:a16="http://schemas.microsoft.com/office/drawing/2014/main" val="2902702425"/>
                    </a:ext>
                  </a:extLst>
                </a:gridCol>
                <a:gridCol w="873182">
                  <a:extLst>
                    <a:ext uri="{9D8B030D-6E8A-4147-A177-3AD203B41FA5}">
                      <a16:colId xmlns:a16="http://schemas.microsoft.com/office/drawing/2014/main" val="3599647306"/>
                    </a:ext>
                  </a:extLst>
                </a:gridCol>
                <a:gridCol w="873182">
                  <a:extLst>
                    <a:ext uri="{9D8B030D-6E8A-4147-A177-3AD203B41FA5}">
                      <a16:colId xmlns:a16="http://schemas.microsoft.com/office/drawing/2014/main" val="4153558676"/>
                    </a:ext>
                  </a:extLst>
                </a:gridCol>
                <a:gridCol w="873182">
                  <a:extLst>
                    <a:ext uri="{9D8B030D-6E8A-4147-A177-3AD203B41FA5}">
                      <a16:colId xmlns:a16="http://schemas.microsoft.com/office/drawing/2014/main" val="3707088790"/>
                    </a:ext>
                  </a:extLst>
                </a:gridCol>
              </a:tblGrid>
              <a:tr h="531882">
                <a:tc>
                  <a:txBody>
                    <a:bodyPr/>
                    <a:lstStyle/>
                    <a:p>
                      <a:pPr algn="ct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Empty Table</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10</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15</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16</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20</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30</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25</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26</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36</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2773670083"/>
                  </a:ext>
                </a:extLst>
              </a:tr>
              <a:tr h="299184">
                <a:tc>
                  <a:txBody>
                    <a:bodyPr/>
                    <a:lstStyle/>
                    <a:p>
                      <a:pPr algn="ctr"/>
                      <a:r>
                        <a:rPr lang="en-US" sz="1800"/>
                        <a:t>0</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10</a:t>
                      </a:r>
                    </a:p>
                  </a:txBody>
                  <a:tcPr anchor="ctr"/>
                </a:tc>
                <a:extLst>
                  <a:ext uri="{0D108BD9-81ED-4DB2-BD59-A6C34878D82A}">
                    <a16:rowId xmlns:a16="http://schemas.microsoft.com/office/drawing/2014/main" val="1855919463"/>
                  </a:ext>
                </a:extLst>
              </a:tr>
              <a:tr h="299184">
                <a:tc>
                  <a:txBody>
                    <a:bodyPr/>
                    <a:lstStyle/>
                    <a:p>
                      <a:pPr algn="ctr"/>
                      <a:r>
                        <a:rPr lang="en-US" sz="1800"/>
                        <a:t>1</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20</a:t>
                      </a:r>
                    </a:p>
                  </a:txBody>
                  <a:tcPr anchor="ctr"/>
                </a:tc>
                <a:extLst>
                  <a:ext uri="{0D108BD9-81ED-4DB2-BD59-A6C34878D82A}">
                    <a16:rowId xmlns:a16="http://schemas.microsoft.com/office/drawing/2014/main" val="1835403534"/>
                  </a:ext>
                </a:extLst>
              </a:tr>
              <a:tr h="299184">
                <a:tc>
                  <a:txBody>
                    <a:bodyPr/>
                    <a:lstStyle/>
                    <a:p>
                      <a:pPr algn="ctr"/>
                      <a:r>
                        <a:rPr lang="en-US" sz="1800"/>
                        <a:t>2</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36</a:t>
                      </a:r>
                    </a:p>
                  </a:txBody>
                  <a:tcPr anchor="ctr"/>
                </a:tc>
                <a:extLst>
                  <a:ext uri="{0D108BD9-81ED-4DB2-BD59-A6C34878D82A}">
                    <a16:rowId xmlns:a16="http://schemas.microsoft.com/office/drawing/2014/main" val="515458973"/>
                  </a:ext>
                </a:extLst>
              </a:tr>
              <a:tr h="299184">
                <a:tc>
                  <a:txBody>
                    <a:bodyPr/>
                    <a:lstStyle/>
                    <a:p>
                      <a:pPr algn="ctr"/>
                      <a:r>
                        <a:rPr lang="en-US" sz="1800"/>
                        <a:t>3</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1630605674"/>
                  </a:ext>
                </a:extLst>
              </a:tr>
              <a:tr h="299184">
                <a:tc>
                  <a:txBody>
                    <a:bodyPr/>
                    <a:lstStyle/>
                    <a:p>
                      <a:pPr algn="ctr"/>
                      <a:r>
                        <a:rPr lang="en-US" sz="1800"/>
                        <a:t>4</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30</a:t>
                      </a:r>
                    </a:p>
                  </a:txBody>
                  <a:tcPr anchor="ctr"/>
                </a:tc>
                <a:extLst>
                  <a:ext uri="{0D108BD9-81ED-4DB2-BD59-A6C34878D82A}">
                    <a16:rowId xmlns:a16="http://schemas.microsoft.com/office/drawing/2014/main" val="1469833244"/>
                  </a:ext>
                </a:extLst>
              </a:tr>
              <a:tr h="299184">
                <a:tc>
                  <a:txBody>
                    <a:bodyPr/>
                    <a:lstStyle/>
                    <a:p>
                      <a:pPr algn="ctr"/>
                      <a:r>
                        <a:rPr lang="en-US" sz="1800"/>
                        <a:t>5</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15</a:t>
                      </a:r>
                    </a:p>
                  </a:txBody>
                  <a:tcPr anchor="ctr"/>
                </a:tc>
                <a:extLst>
                  <a:ext uri="{0D108BD9-81ED-4DB2-BD59-A6C34878D82A}">
                    <a16:rowId xmlns:a16="http://schemas.microsoft.com/office/drawing/2014/main" val="1711572690"/>
                  </a:ext>
                </a:extLst>
              </a:tr>
              <a:tr h="299184">
                <a:tc>
                  <a:txBody>
                    <a:bodyPr/>
                    <a:lstStyle/>
                    <a:p>
                      <a:pPr algn="ctr"/>
                      <a:r>
                        <a:rPr lang="en-US" sz="1800"/>
                        <a:t>6</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16</a:t>
                      </a:r>
                    </a:p>
                  </a:txBody>
                  <a:tcPr anchor="ctr"/>
                </a:tc>
                <a:extLst>
                  <a:ext uri="{0D108BD9-81ED-4DB2-BD59-A6C34878D82A}">
                    <a16:rowId xmlns:a16="http://schemas.microsoft.com/office/drawing/2014/main" val="3540305537"/>
                  </a:ext>
                </a:extLst>
              </a:tr>
              <a:tr h="299184">
                <a:tc>
                  <a:txBody>
                    <a:bodyPr/>
                    <a:lstStyle/>
                    <a:p>
                      <a:pPr algn="ctr"/>
                      <a:r>
                        <a:rPr lang="en-US" sz="1800"/>
                        <a:t>7</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26</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26</a:t>
                      </a:r>
                    </a:p>
                  </a:txBody>
                  <a:tcPr anchor="ctr"/>
                </a:tc>
                <a:extLst>
                  <a:ext uri="{0D108BD9-81ED-4DB2-BD59-A6C34878D82A}">
                    <a16:rowId xmlns:a16="http://schemas.microsoft.com/office/drawing/2014/main" val="534048949"/>
                  </a:ext>
                </a:extLst>
              </a:tr>
              <a:tr h="299184">
                <a:tc>
                  <a:txBody>
                    <a:bodyPr/>
                    <a:lstStyle/>
                    <a:p>
                      <a:pPr algn="ctr"/>
                      <a:r>
                        <a:rPr lang="en-US" sz="1800"/>
                        <a:t>8</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3008816405"/>
                  </a:ext>
                </a:extLst>
              </a:tr>
              <a:tr h="299184">
                <a:tc>
                  <a:txBody>
                    <a:bodyPr/>
                    <a:lstStyle/>
                    <a:p>
                      <a:pPr algn="ctr"/>
                      <a:r>
                        <a:rPr lang="en-US" sz="1800"/>
                        <a:t>9</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25</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25</a:t>
                      </a:r>
                    </a:p>
                  </a:txBody>
                  <a:tcPr anchor="ctr"/>
                </a:tc>
                <a:extLst>
                  <a:ext uri="{0D108BD9-81ED-4DB2-BD59-A6C34878D82A}">
                    <a16:rowId xmlns:a16="http://schemas.microsoft.com/office/drawing/2014/main" val="2074542753"/>
                  </a:ext>
                </a:extLst>
              </a:tr>
            </a:tbl>
          </a:graphicData>
        </a:graphic>
      </p:graphicFrame>
    </p:spTree>
    <p:extLst>
      <p:ext uri="{BB962C8B-B14F-4D97-AF65-F5344CB8AC3E}">
        <p14:creationId xmlns:p14="http://schemas.microsoft.com/office/powerpoint/2010/main" val="32729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Direct Cha</a:t>
            </a:r>
            <a:r>
              <a:rPr lang="en-US"/>
              <a:t>i</a:t>
            </a:r>
            <a:r>
              <a:rPr lang="vi-VN"/>
              <a:t>ning</a:t>
            </a:r>
            <a:r>
              <a:rPr lang="en-US"/>
              <a:t> Method: Ví dụ minh họa</a:t>
            </a:r>
          </a:p>
        </p:txBody>
      </p:sp>
      <p:sp>
        <p:nvSpPr>
          <p:cNvPr id="3" name="Content Placeholder 2"/>
          <p:cNvSpPr>
            <a:spLocks noGrp="1"/>
          </p:cNvSpPr>
          <p:nvPr>
            <p:ph idx="1"/>
          </p:nvPr>
        </p:nvSpPr>
        <p:spPr/>
        <p:txBody>
          <a:bodyPr>
            <a:normAutofit fontScale="85000" lnSpcReduction="10000"/>
          </a:bodyPr>
          <a:lstStyle/>
          <a:p>
            <a:r>
              <a:rPr lang="vi-VN"/>
              <a:t>Xét bảng băm có cấu trúc như sau:</a:t>
            </a:r>
          </a:p>
          <a:p>
            <a:pPr lvl="1"/>
            <a:r>
              <a:rPr lang="vi-VN"/>
              <a:t>Tập khóa K: tập số tự nhiên</a:t>
            </a:r>
          </a:p>
          <a:p>
            <a:pPr lvl="1"/>
            <a:r>
              <a:rPr lang="vi-VN"/>
              <a:t>Tập địa chỉ M: gồm 10 địa chỉ (M={0, 1, …, 9}</a:t>
            </a:r>
          </a:p>
          <a:p>
            <a:pPr lvl="1"/>
            <a:r>
              <a:rPr lang="vi-VN"/>
              <a:t>Hàm băm </a:t>
            </a:r>
            <a:r>
              <a:rPr lang="en-US"/>
              <a:t>h</a:t>
            </a:r>
            <a:r>
              <a:rPr lang="vi-VN"/>
              <a:t>(key) = key % 10.</a:t>
            </a:r>
          </a:p>
          <a:p>
            <a:r>
              <a:rPr lang="vi-VN"/>
              <a:t>Hình trên minh họa bảng băm vừa mô tả. Theo hình vẽ, bảng băm đã "băm" phần tử trong tập khoá K theo 10 danh sách liên kết khác nhau, mỗi danh sách liên kết gọi là một bucket:</a:t>
            </a:r>
            <a:endParaRPr lang="en-US"/>
          </a:p>
          <a:p>
            <a:pPr lvl="1"/>
            <a:r>
              <a:rPr lang="vi-VN"/>
              <a:t>Bucket 0 gồm những phần tử có khóa tận cùng bằng 0.</a:t>
            </a:r>
          </a:p>
          <a:p>
            <a:pPr lvl="1"/>
            <a:r>
              <a:rPr lang="vi-VN"/>
              <a:t>Bucket i(i=0 | … | 9) gồm những phần tử có khóa tận cùng bằng i. Để giúp việc truy xuất bảng băm dễ dàng, các phần tử trên các bucket cần thiết được tổ chức theo một thứ tự, chẳng hạn từ nhỏ đến lớn theo khóa.</a:t>
            </a:r>
          </a:p>
          <a:p>
            <a:pPr lvl="1"/>
            <a:r>
              <a:rPr lang="vi-VN"/>
              <a:t>Khi khởi động bảng băm, con trỏ đầu của các bucket là NULL.</a:t>
            </a:r>
          </a:p>
          <a:p>
            <a:r>
              <a:rPr lang="vi-VN"/>
              <a:t>Theo cấu trúc này, với tác vụ insert, hàm băm sẽ được dùng để tính địa chỉ của khoá k của phần tử cần chèn, tức là xác định được bucket chứa phần tử và đặt phần tử cần chèn vào bucket này.</a:t>
            </a:r>
          </a:p>
          <a:p>
            <a:r>
              <a:rPr lang="vi-VN"/>
              <a:t>Với tác vụ search, hàm băm sẽ được dùng để tính địa chỉ và tìm phần tử trên bucket tương ứng.</a:t>
            </a:r>
            <a:endParaRPr lang="en-US"/>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5</a:t>
            </a:fld>
            <a:endParaRPr lang="en-US" dirty="0"/>
          </a:p>
        </p:txBody>
      </p:sp>
    </p:spTree>
    <p:extLst>
      <p:ext uri="{BB962C8B-B14F-4D97-AF65-F5344CB8AC3E}">
        <p14:creationId xmlns:p14="http://schemas.microsoft.com/office/powerpoint/2010/main" val="408774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dirty="0"/>
              <a:t>Quadratic </a:t>
            </a:r>
            <a:r>
              <a:rPr lang="en-US"/>
              <a:t>Probing Method: Nhận xét</a:t>
            </a:r>
            <a:endParaRPr lang="en-US" i="1" dirty="0"/>
          </a:p>
        </p:txBody>
      </p:sp>
      <p:sp>
        <p:nvSpPr>
          <p:cNvPr id="52227" name="Rectangle 3"/>
          <p:cNvSpPr>
            <a:spLocks noGrp="1" noChangeArrowheads="1"/>
          </p:cNvSpPr>
          <p:nvPr>
            <p:ph idx="1"/>
          </p:nvPr>
        </p:nvSpPr>
        <p:spPr/>
        <p:txBody>
          <a:bodyPr>
            <a:normAutofit lnSpcReduction="10000"/>
          </a:bodyPr>
          <a:lstStyle/>
          <a:p>
            <a:pPr marL="457200" lvl="1" indent="-342900" algn="just">
              <a:lnSpc>
                <a:spcPct val="150000"/>
              </a:lnSpc>
              <a:buFont typeface="Wingdings" panose="05000000000000000000" pitchFamily="2" charset="2"/>
              <a:buChar char="Ø"/>
            </a:pPr>
            <a:r>
              <a:rPr lang="en-AU" sz="2400"/>
              <a:t>Nên chọn số địa chỉ M là số nguyên tố. Khi khởi động bảng băm thì tất cả M trường key được gán nullkey, biến toàn cục N được gán 0.</a:t>
            </a:r>
          </a:p>
          <a:p>
            <a:pPr marL="457200" lvl="1" indent="-342900" algn="just">
              <a:lnSpc>
                <a:spcPct val="150000"/>
              </a:lnSpc>
              <a:buFont typeface="Wingdings" panose="05000000000000000000" pitchFamily="2" charset="2"/>
              <a:buChar char="Ø"/>
            </a:pPr>
            <a:r>
              <a:rPr lang="en-AU" sz="2400"/>
              <a:t>Bảng băm đầy khi N = M-1, và nên dành ít nhất một phần tử trống trên bảng băm.</a:t>
            </a:r>
          </a:p>
          <a:p>
            <a:pPr marL="457200" lvl="1" indent="-342900" algn="just">
              <a:lnSpc>
                <a:spcPct val="150000"/>
              </a:lnSpc>
              <a:buFont typeface="Wingdings" panose="05000000000000000000" pitchFamily="2" charset="2"/>
              <a:buChar char="Ø"/>
            </a:pPr>
            <a:r>
              <a:rPr lang="en-AU" sz="2400"/>
              <a:t>Bảng băm này tối ưu hơn bảng băm dùng phương pháp dò tuyến tính do rải rác phần tử đều hơn, nếu bảng băm chưa đầy thì tốc độ truy xuất có bậc O(1). Trường hợp xấu nhất là bảng băm đầy vì lúc đó tốc độ truy xuất chậm do phải thực hiện nhiều lần so sánh.</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50</a:t>
            </a:fld>
            <a:endParaRPr lang="en-US" dirty="0"/>
          </a:p>
        </p:txBody>
      </p:sp>
    </p:spTree>
    <p:extLst>
      <p:ext uri="{BB962C8B-B14F-4D97-AF65-F5344CB8AC3E}">
        <p14:creationId xmlns:p14="http://schemas.microsoft.com/office/powerpoint/2010/main" val="156303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a:t>Quadratic </a:t>
            </a:r>
            <a:r>
              <a:rPr lang="en-US"/>
              <a:t>Probing Method: Cài đặt</a:t>
            </a:r>
            <a:endParaRPr lang="en-US" i="1" dirty="0"/>
          </a:p>
        </p:txBody>
      </p:sp>
      <p:sp>
        <p:nvSpPr>
          <p:cNvPr id="47107" name="Rectangle 3"/>
          <p:cNvSpPr>
            <a:spLocks noGrp="1" noChangeArrowheads="1"/>
          </p:cNvSpPr>
          <p:nvPr>
            <p:ph idx="1"/>
          </p:nvPr>
        </p:nvSpPr>
        <p:spPr/>
        <p:txBody>
          <a:bodyPr>
            <a:normAutofit fontScale="77500" lnSpcReduction="20000"/>
          </a:bodyPr>
          <a:lstStyle/>
          <a:p>
            <a:pPr marL="34290" indent="0">
              <a:buNone/>
            </a:pPr>
            <a:r>
              <a:rPr lang="en-US" sz="2800">
                <a:solidFill>
                  <a:srgbClr val="808080"/>
                </a:solidFill>
                <a:latin typeface="Consolas" panose="020B0609020204030204" pitchFamily="49" charset="0"/>
              </a:rPr>
              <a:t>#define</a:t>
            </a:r>
            <a:r>
              <a:rPr lang="en-US" sz="2800">
                <a:solidFill>
                  <a:srgbClr val="000000"/>
                </a:solidFill>
                <a:latin typeface="Consolas" panose="020B0609020204030204" pitchFamily="49" charset="0"/>
              </a:rPr>
              <a:t> </a:t>
            </a:r>
            <a:r>
              <a:rPr lang="en-US" sz="2800">
                <a:solidFill>
                  <a:srgbClr val="6F008A"/>
                </a:solidFill>
                <a:latin typeface="Consolas" panose="020B0609020204030204" pitchFamily="49" charset="0"/>
              </a:rPr>
              <a:t>nullkey</a:t>
            </a:r>
            <a:r>
              <a:rPr lang="en-US" sz="2800">
                <a:solidFill>
                  <a:srgbClr val="000000"/>
                </a:solidFill>
                <a:latin typeface="Consolas" panose="020B0609020204030204" pitchFamily="49" charset="0"/>
              </a:rPr>
              <a:t> -1</a:t>
            </a:r>
          </a:p>
          <a:p>
            <a:pPr marL="34290" indent="0">
              <a:buNone/>
            </a:pPr>
            <a:r>
              <a:rPr lang="en-US" sz="2800">
                <a:solidFill>
                  <a:srgbClr val="808080"/>
                </a:solidFill>
                <a:latin typeface="Consolas" panose="020B0609020204030204" pitchFamily="49" charset="0"/>
              </a:rPr>
              <a:t>#define</a:t>
            </a:r>
            <a:r>
              <a:rPr lang="en-US" sz="2800">
                <a:solidFill>
                  <a:srgbClr val="000000"/>
                </a:solidFill>
                <a:latin typeface="Consolas" panose="020B0609020204030204" pitchFamily="49" charset="0"/>
              </a:rPr>
              <a:t> </a:t>
            </a:r>
            <a:r>
              <a:rPr lang="en-US" sz="2800">
                <a:solidFill>
                  <a:srgbClr val="6F008A"/>
                </a:solidFill>
                <a:latin typeface="Consolas" panose="020B0609020204030204" pitchFamily="49" charset="0"/>
              </a:rPr>
              <a:t>M</a:t>
            </a:r>
            <a:r>
              <a:rPr lang="en-US" sz="2800">
                <a:solidFill>
                  <a:srgbClr val="000000"/>
                </a:solidFill>
                <a:latin typeface="Consolas" panose="020B0609020204030204" pitchFamily="49" charset="0"/>
              </a:rPr>
              <a:t> 97</a:t>
            </a:r>
          </a:p>
          <a:p>
            <a:pPr marL="34290" indent="0">
              <a:buNone/>
            </a:pPr>
            <a:endParaRPr lang="en-US" sz="2800">
              <a:solidFill>
                <a:srgbClr val="000000"/>
              </a:solidFill>
              <a:latin typeface="Consolas" panose="020B0609020204030204" pitchFamily="49" charset="0"/>
            </a:endParaRPr>
          </a:p>
          <a:p>
            <a:pPr marL="34290" indent="0">
              <a:buNone/>
            </a:pPr>
            <a:r>
              <a:rPr lang="en-US" sz="2800">
                <a:solidFill>
                  <a:srgbClr val="008000"/>
                </a:solidFill>
                <a:latin typeface="Consolas" panose="020B0609020204030204" pitchFamily="49" charset="0"/>
              </a:rPr>
              <a:t>// Khai báo node của bảng băm</a:t>
            </a:r>
            <a:endParaRPr lang="en-US" sz="2800">
              <a:solidFill>
                <a:srgbClr val="000000"/>
              </a:solidFill>
              <a:latin typeface="Consolas" panose="020B0609020204030204" pitchFamily="49" charset="0"/>
            </a:endParaRPr>
          </a:p>
          <a:p>
            <a:pPr marL="34290" indent="0">
              <a:buNone/>
            </a:pPr>
            <a:r>
              <a:rPr lang="en-US" sz="2800">
                <a:solidFill>
                  <a:srgbClr val="0000FF"/>
                </a:solidFill>
                <a:latin typeface="Consolas" panose="020B0609020204030204" pitchFamily="49" charset="0"/>
              </a:rPr>
              <a:t>struct</a:t>
            </a:r>
            <a:r>
              <a:rPr lang="en-US" sz="2800">
                <a:solidFill>
                  <a:srgbClr val="000000"/>
                </a:solidFill>
                <a:latin typeface="Consolas" panose="020B0609020204030204" pitchFamily="49" charset="0"/>
              </a:rPr>
              <a:t> </a:t>
            </a:r>
            <a:r>
              <a:rPr lang="en-US" sz="2800">
                <a:solidFill>
                  <a:srgbClr val="008B8B"/>
                </a:solidFill>
                <a:latin typeface="Consolas" panose="020B0609020204030204" pitchFamily="49" charset="0"/>
              </a:rPr>
              <a:t>NODE</a:t>
            </a:r>
            <a:r>
              <a:rPr lang="en-US" sz="2800">
                <a:solidFill>
                  <a:srgbClr val="000000"/>
                </a:solidFill>
                <a:latin typeface="Consolas" panose="020B0609020204030204" pitchFamily="49" charset="0"/>
              </a:rPr>
              <a:t> {</a:t>
            </a:r>
          </a:p>
          <a:p>
            <a:pPr marL="34290" indent="0">
              <a:buNone/>
            </a:pPr>
            <a:r>
              <a:rPr lang="en-US" sz="2800">
                <a:solidFill>
                  <a:srgbClr val="0000FF"/>
                </a:solidFill>
                <a:latin typeface="Consolas" panose="020B0609020204030204" pitchFamily="49" charset="0"/>
              </a:rPr>
              <a:t>	int</a:t>
            </a:r>
            <a:r>
              <a:rPr lang="en-US" sz="2800">
                <a:solidFill>
                  <a:srgbClr val="000000"/>
                </a:solidFill>
                <a:latin typeface="Consolas" panose="020B0609020204030204" pitchFamily="49" charset="0"/>
              </a:rPr>
              <a:t> </a:t>
            </a:r>
            <a:r>
              <a:rPr lang="en-US" sz="2800">
                <a:solidFill>
                  <a:srgbClr val="8B0000"/>
                </a:solidFill>
                <a:latin typeface="Consolas" panose="020B0609020204030204" pitchFamily="49" charset="0"/>
              </a:rPr>
              <a:t>key</a:t>
            </a:r>
            <a:r>
              <a:rPr lang="en-US" sz="2800">
                <a:solidFill>
                  <a:srgbClr val="000000"/>
                </a:solidFill>
                <a:latin typeface="Consolas" panose="020B0609020204030204" pitchFamily="49" charset="0"/>
              </a:rPr>
              <a:t>; </a:t>
            </a:r>
            <a:r>
              <a:rPr lang="en-US" sz="2800">
                <a:solidFill>
                  <a:srgbClr val="008000"/>
                </a:solidFill>
                <a:latin typeface="Consolas" panose="020B0609020204030204" pitchFamily="49" charset="0"/>
              </a:rPr>
              <a:t>// Khóa của node trên bảng băm</a:t>
            </a:r>
            <a:endParaRPr lang="en-US" sz="2800">
              <a:solidFill>
                <a:srgbClr val="000000"/>
              </a:solidFill>
              <a:latin typeface="Consolas" panose="020B0609020204030204" pitchFamily="49" charset="0"/>
            </a:endParaRPr>
          </a:p>
          <a:p>
            <a:pPr marL="34290" indent="0">
              <a:buNone/>
            </a:pPr>
            <a:r>
              <a:rPr lang="en-US" sz="2800">
                <a:solidFill>
                  <a:srgbClr val="000000"/>
                </a:solidFill>
                <a:latin typeface="Consolas" panose="020B0609020204030204" pitchFamily="49" charset="0"/>
              </a:rPr>
              <a:t>};</a:t>
            </a:r>
          </a:p>
          <a:p>
            <a:pPr marL="34290" indent="0">
              <a:buNone/>
            </a:pPr>
            <a:endParaRPr lang="en-US" sz="2800">
              <a:solidFill>
                <a:srgbClr val="000000"/>
              </a:solidFill>
              <a:latin typeface="Consolas" panose="020B0609020204030204" pitchFamily="49" charset="0"/>
            </a:endParaRPr>
          </a:p>
          <a:p>
            <a:pPr marL="34290" indent="0">
              <a:buNone/>
            </a:pPr>
            <a:r>
              <a:rPr lang="en-US" sz="2800">
                <a:solidFill>
                  <a:srgbClr val="008000"/>
                </a:solidFill>
                <a:latin typeface="Consolas" panose="020B0609020204030204" pitchFamily="49" charset="0"/>
              </a:rPr>
              <a:t>// Khai báo bảng băm có M node</a:t>
            </a:r>
            <a:endParaRPr lang="en-US" sz="2800">
              <a:solidFill>
                <a:srgbClr val="000000"/>
              </a:solidFill>
              <a:latin typeface="Consolas" panose="020B0609020204030204" pitchFamily="49" charset="0"/>
            </a:endParaRPr>
          </a:p>
          <a:p>
            <a:pPr marL="34290" indent="0">
              <a:buNone/>
            </a:pPr>
            <a:r>
              <a:rPr lang="en-US" sz="2800">
                <a:solidFill>
                  <a:srgbClr val="008B8B"/>
                </a:solidFill>
                <a:latin typeface="Consolas" panose="020B0609020204030204" pitchFamily="49" charset="0"/>
              </a:rPr>
              <a:t>NODE</a:t>
            </a:r>
            <a:r>
              <a:rPr lang="en-US" sz="2800">
                <a:solidFill>
                  <a:srgbClr val="000000"/>
                </a:solidFill>
                <a:latin typeface="Consolas" panose="020B0609020204030204" pitchFamily="49" charset="0"/>
              </a:rPr>
              <a:t> HASHTABLE[</a:t>
            </a:r>
            <a:r>
              <a:rPr lang="en-US" sz="2800">
                <a:solidFill>
                  <a:srgbClr val="6F008A"/>
                </a:solidFill>
                <a:latin typeface="Consolas" panose="020B0609020204030204" pitchFamily="49" charset="0"/>
              </a:rPr>
              <a:t>M</a:t>
            </a:r>
            <a:r>
              <a:rPr lang="en-US" sz="2800">
                <a:solidFill>
                  <a:srgbClr val="000000"/>
                </a:solidFill>
                <a:latin typeface="Consolas" panose="020B0609020204030204" pitchFamily="49" charset="0"/>
              </a:rPr>
              <a:t>];</a:t>
            </a:r>
          </a:p>
          <a:p>
            <a:pPr marL="34290" indent="0">
              <a:buNone/>
            </a:pPr>
            <a:endParaRPr lang="en-US" sz="2800">
              <a:solidFill>
                <a:srgbClr val="000000"/>
              </a:solidFill>
              <a:latin typeface="Consolas" panose="020B0609020204030204" pitchFamily="49" charset="0"/>
            </a:endParaRPr>
          </a:p>
          <a:p>
            <a:pPr marL="34290" indent="0">
              <a:buNone/>
            </a:pPr>
            <a:r>
              <a:rPr lang="en-US" sz="2800">
                <a:solidFill>
                  <a:srgbClr val="008000"/>
                </a:solidFill>
                <a:latin typeface="Consolas" panose="020B0609020204030204" pitchFamily="49" charset="0"/>
              </a:rPr>
              <a:t>// Biến toàn cục chỉ số nút hiện có trên bảng băm</a:t>
            </a:r>
            <a:endParaRPr lang="en-US" sz="2800">
              <a:solidFill>
                <a:srgbClr val="000000"/>
              </a:solidFill>
              <a:latin typeface="Consolas" panose="020B0609020204030204" pitchFamily="49" charset="0"/>
            </a:endParaRPr>
          </a:p>
          <a:p>
            <a:pPr marL="34290" indent="0">
              <a:buNone/>
            </a:pPr>
            <a:r>
              <a:rPr lang="en-US" sz="2800">
                <a:solidFill>
                  <a:srgbClr val="0000FF"/>
                </a:solidFill>
                <a:latin typeface="Consolas" panose="020B0609020204030204" pitchFamily="49" charset="0"/>
              </a:rPr>
              <a:t>int</a:t>
            </a:r>
            <a:r>
              <a:rPr lang="en-US" sz="2800">
                <a:solidFill>
                  <a:srgbClr val="000000"/>
                </a:solidFill>
                <a:latin typeface="Consolas" panose="020B0609020204030204" pitchFamily="49" charset="0"/>
              </a:rPr>
              <a:t>  N;</a:t>
            </a:r>
            <a:endParaRPr lang="en-US"/>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51</a:t>
            </a:fld>
            <a:endParaRPr lang="en-US" dirty="0"/>
          </a:p>
        </p:txBody>
      </p:sp>
    </p:spTree>
    <p:extLst>
      <p:ext uri="{BB962C8B-B14F-4D97-AF65-F5344CB8AC3E}">
        <p14:creationId xmlns:p14="http://schemas.microsoft.com/office/powerpoint/2010/main" val="429258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dirty="0"/>
              <a:t>Quadratic </a:t>
            </a:r>
            <a:r>
              <a:rPr lang="en-US"/>
              <a:t>Probing Method: Cài đặt (tt)</a:t>
            </a:r>
            <a:endParaRPr lang="en-US" i="1" dirty="0"/>
          </a:p>
        </p:txBody>
      </p:sp>
      <p:sp>
        <p:nvSpPr>
          <p:cNvPr id="48131" name="Rectangle 3"/>
          <p:cNvSpPr>
            <a:spLocks noGrp="1" noChangeArrowheads="1"/>
          </p:cNvSpPr>
          <p:nvPr>
            <p:ph idx="1"/>
          </p:nvPr>
        </p:nvSpPr>
        <p:spPr/>
        <p:txBody>
          <a:bodyPr>
            <a:noAutofit/>
          </a:bodyPr>
          <a:lstStyle/>
          <a:p>
            <a:pPr marL="0" indent="0">
              <a:lnSpc>
                <a:spcPct val="80000"/>
              </a:lnSpc>
              <a:buFont typeface="Wingdings" pitchFamily="2" charset="2"/>
              <a:buNone/>
            </a:pPr>
            <a:r>
              <a:rPr lang="en-AU" sz="2200" b="1"/>
              <a:t>Hàm băm: </a:t>
            </a:r>
            <a:r>
              <a:rPr lang="en-AU" sz="2200"/>
              <a:t>Giả sử chúng ta chọn hàm băm dạng%: f(key)=key%10.</a:t>
            </a:r>
          </a:p>
          <a:p>
            <a:pPr marL="34290" indent="0">
              <a:buNone/>
            </a:pP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HF</a:t>
            </a:r>
            <a:r>
              <a:rPr lang="en-US" sz="2200">
                <a:solidFill>
                  <a:srgbClr val="000000"/>
                </a:solidFill>
                <a:latin typeface="Consolas" panose="020B0609020204030204" pitchFamily="49" charset="0"/>
              </a:rPr>
              <a:t>(</a:t>
            </a: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key</a:t>
            </a:r>
            <a:r>
              <a:rPr lang="en-US" sz="2200">
                <a:solidFill>
                  <a:srgbClr val="000000"/>
                </a:solidFill>
                <a:latin typeface="Consolas" panose="020B0609020204030204" pitchFamily="49" charset="0"/>
              </a:rPr>
              <a:t>) {</a:t>
            </a:r>
          </a:p>
          <a:p>
            <a:pPr marL="34290" indent="0">
              <a:buNone/>
            </a:pPr>
            <a:r>
              <a:rPr lang="en-US" sz="2200">
                <a:solidFill>
                  <a:srgbClr val="0000FF"/>
                </a:solidFill>
                <a:latin typeface="Consolas" panose="020B0609020204030204" pitchFamily="49" charset="0"/>
              </a:rPr>
              <a:t>	return</a:t>
            </a:r>
            <a:r>
              <a:rPr lang="en-US" sz="2200">
                <a:solidFill>
                  <a:srgbClr val="000000"/>
                </a:solidFill>
                <a:latin typeface="Consolas" panose="020B0609020204030204" pitchFamily="49" charset="0"/>
              </a:rPr>
              <a:t> </a:t>
            </a:r>
            <a:r>
              <a:rPr lang="en-US" sz="2200">
                <a:solidFill>
                  <a:srgbClr val="808080"/>
                </a:solidFill>
                <a:latin typeface="Consolas" panose="020B0609020204030204" pitchFamily="49" charset="0"/>
              </a:rPr>
              <a:t>key</a:t>
            </a:r>
            <a:r>
              <a:rPr lang="en-US" sz="2200">
                <a:solidFill>
                  <a:srgbClr val="000000"/>
                </a:solidFill>
                <a:latin typeface="Consolas" panose="020B0609020204030204" pitchFamily="49" charset="0"/>
              </a:rPr>
              <a:t> % 10;</a:t>
            </a:r>
          </a:p>
          <a:p>
            <a:pPr marL="34290" indent="0">
              <a:buNone/>
            </a:pPr>
            <a:r>
              <a:rPr lang="en-US" sz="2200">
                <a:solidFill>
                  <a:srgbClr val="000000"/>
                </a:solidFill>
                <a:latin typeface="Consolas" panose="020B0609020204030204" pitchFamily="49" charset="0"/>
              </a:rPr>
              <a:t>}</a:t>
            </a:r>
          </a:p>
          <a:p>
            <a:pPr marL="34290" indent="0">
              <a:buNone/>
            </a:pPr>
            <a:endParaRPr lang="en-US" sz="2200">
              <a:solidFill>
                <a:srgbClr val="000000"/>
              </a:solidFill>
              <a:latin typeface="Consolas" panose="020B0609020204030204" pitchFamily="49" charset="0"/>
            </a:endParaRPr>
          </a:p>
          <a:p>
            <a:pPr marL="34290" indent="0">
              <a:buNone/>
            </a:pPr>
            <a:r>
              <a:rPr lang="en-AU" sz="2200" b="1"/>
              <a:t>Phép toán kh</a:t>
            </a:r>
            <a:r>
              <a:rPr lang="en-US" sz="2200" b="1"/>
              <a:t>ởi tạo</a:t>
            </a:r>
            <a:r>
              <a:rPr lang="en-AU" sz="2200" b="1"/>
              <a:t>: </a:t>
            </a:r>
            <a:r>
              <a:rPr lang="en-AU" sz="2200"/>
              <a:t>Gán tất cả các phần tử trên bảng có trường key là nullkey. Gán biến toàn cục N=0.</a:t>
            </a:r>
          </a:p>
          <a:p>
            <a:pPr marL="34290" indent="0">
              <a:buNone/>
            </a:pPr>
            <a:r>
              <a:rPr lang="en-US" sz="2200">
                <a:solidFill>
                  <a:srgbClr val="0000FF"/>
                </a:solidFill>
                <a:latin typeface="Consolas" panose="020B0609020204030204" pitchFamily="49" charset="0"/>
              </a:rPr>
              <a:t>void</a:t>
            </a:r>
            <a:r>
              <a:rPr lang="en-US" sz="2200">
                <a:solidFill>
                  <a:srgbClr val="000000"/>
                </a:solidFill>
                <a:latin typeface="Consolas" panose="020B0609020204030204" pitchFamily="49" charset="0"/>
              </a:rPr>
              <a:t> </a:t>
            </a:r>
            <a:r>
              <a:rPr lang="en-US" sz="2200">
                <a:solidFill>
                  <a:srgbClr val="483D8B"/>
                </a:solidFill>
                <a:latin typeface="Consolas" panose="020B0609020204030204" pitchFamily="49" charset="0"/>
              </a:rPr>
              <a:t>Initialize</a:t>
            </a:r>
            <a:r>
              <a:rPr lang="en-US" sz="2200">
                <a:solidFill>
                  <a:srgbClr val="000000"/>
                </a:solidFill>
                <a:latin typeface="Consolas" panose="020B0609020204030204" pitchFamily="49" charset="0"/>
              </a:rPr>
              <a:t>() {</a:t>
            </a:r>
          </a:p>
          <a:p>
            <a:pPr marL="514350" lvl="2" indent="0">
              <a:buNone/>
            </a:pPr>
            <a:r>
              <a:rPr lang="nn-NO">
                <a:solidFill>
                  <a:srgbClr val="0000FF"/>
                </a:solidFill>
                <a:latin typeface="Consolas" panose="020B0609020204030204" pitchFamily="49" charset="0"/>
              </a:rPr>
              <a:t>for</a:t>
            </a:r>
            <a:r>
              <a:rPr lang="nn-NO">
                <a:solidFill>
                  <a:srgbClr val="000000"/>
                </a:solidFill>
                <a:latin typeface="Consolas" panose="020B0609020204030204" pitchFamily="49" charset="0"/>
              </a:rPr>
              <a:t> (</a:t>
            </a:r>
            <a:r>
              <a:rPr lang="en-US">
                <a:solidFill>
                  <a:srgbClr val="0000FF"/>
                </a:solidFill>
                <a:latin typeface="Consolas" panose="020B0609020204030204" pitchFamily="49" charset="0"/>
              </a:rPr>
              <a:t>int </a:t>
            </a:r>
            <a:r>
              <a:rPr lang="nn-NO">
                <a:solidFill>
                  <a:srgbClr val="000000"/>
                </a:solidFill>
                <a:latin typeface="Consolas" panose="020B0609020204030204" pitchFamily="49" charset="0"/>
              </a:rPr>
              <a:t>i = 0; i&lt;</a:t>
            </a:r>
            <a:r>
              <a:rPr lang="nn-NO">
                <a:solidFill>
                  <a:srgbClr val="6F008A"/>
                </a:solidFill>
                <a:latin typeface="Consolas" panose="020B0609020204030204" pitchFamily="49" charset="0"/>
              </a:rPr>
              <a:t>M</a:t>
            </a:r>
            <a:r>
              <a:rPr lang="nn-NO">
                <a:solidFill>
                  <a:srgbClr val="000000"/>
                </a:solidFill>
                <a:latin typeface="Consolas" panose="020B0609020204030204" pitchFamily="49" charset="0"/>
              </a:rPr>
              <a:t>; i++)</a:t>
            </a:r>
          </a:p>
          <a:p>
            <a:pPr marL="514350" lvl="2" indent="0">
              <a:buNone/>
            </a:pPr>
            <a:r>
              <a:rPr lang="en-US">
                <a:solidFill>
                  <a:srgbClr val="000000"/>
                </a:solidFill>
                <a:latin typeface="Consolas" panose="020B0609020204030204" pitchFamily="49" charset="0"/>
              </a:rPr>
              <a:t>		HASHTABLE[i].</a:t>
            </a:r>
            <a:r>
              <a:rPr lang="en-US">
                <a:solidFill>
                  <a:srgbClr val="8B0000"/>
                </a:solidFill>
                <a:latin typeface="Consolas" panose="020B0609020204030204" pitchFamily="49" charset="0"/>
              </a:rPr>
              <a:t>key</a:t>
            </a:r>
            <a:r>
              <a:rPr lang="en-US">
                <a:solidFill>
                  <a:srgbClr val="000000"/>
                </a:solidFill>
                <a:latin typeface="Consolas" panose="020B0609020204030204" pitchFamily="49" charset="0"/>
              </a:rPr>
              <a:t> = </a:t>
            </a:r>
            <a:r>
              <a:rPr lang="en-US">
                <a:solidFill>
                  <a:srgbClr val="6F008A"/>
                </a:solidFill>
                <a:latin typeface="Consolas" panose="020B0609020204030204" pitchFamily="49" charset="0"/>
              </a:rPr>
              <a:t>nullkey</a:t>
            </a:r>
            <a:r>
              <a:rPr lang="en-US">
                <a:solidFill>
                  <a:srgbClr val="000000"/>
                </a:solidFill>
                <a:latin typeface="Consolas" panose="020B0609020204030204" pitchFamily="49" charset="0"/>
              </a:rPr>
              <a:t>;</a:t>
            </a:r>
          </a:p>
          <a:p>
            <a:pPr marL="514350" lvl="2" indent="0">
              <a:buNone/>
            </a:pPr>
            <a:r>
              <a:rPr lang="en-US">
                <a:solidFill>
                  <a:srgbClr val="000000"/>
                </a:solidFill>
                <a:latin typeface="Consolas" panose="020B0609020204030204" pitchFamily="49" charset="0"/>
              </a:rPr>
              <a:t>N = 0; </a:t>
            </a:r>
            <a:r>
              <a:rPr lang="en-US">
                <a:solidFill>
                  <a:srgbClr val="008000"/>
                </a:solidFill>
                <a:latin typeface="Consolas" panose="020B0609020204030204" pitchFamily="49" charset="0"/>
              </a:rPr>
              <a:t>// Số node hiện có ban đầu bằng 0</a:t>
            </a:r>
            <a:endParaRPr lang="en-US">
              <a:solidFill>
                <a:srgbClr val="000000"/>
              </a:solidFill>
              <a:latin typeface="Consolas" panose="020B0609020204030204" pitchFamily="49" charset="0"/>
            </a:endParaRPr>
          </a:p>
          <a:p>
            <a:pPr marL="34290" indent="0">
              <a:buNone/>
            </a:pPr>
            <a:r>
              <a:rPr lang="en-US" sz="2200">
                <a:solidFill>
                  <a:srgbClr val="000000"/>
                </a:solidFill>
                <a:latin typeface="Consolas" panose="020B0609020204030204" pitchFamily="49" charset="0"/>
              </a:rPr>
              <a:t>}</a:t>
            </a:r>
            <a:endParaRPr lang="en-AU" sz="22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52</a:t>
            </a:fld>
            <a:endParaRPr lang="en-US" dirty="0"/>
          </a:p>
        </p:txBody>
      </p:sp>
    </p:spTree>
    <p:extLst>
      <p:ext uri="{BB962C8B-B14F-4D97-AF65-F5344CB8AC3E}">
        <p14:creationId xmlns:p14="http://schemas.microsoft.com/office/powerpoint/2010/main" val="7837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t>Quadratic Probing Method: Cài đặt (tt)</a:t>
            </a:r>
            <a:endParaRPr lang="en-US" dirty="0"/>
          </a:p>
        </p:txBody>
      </p:sp>
      <p:sp>
        <p:nvSpPr>
          <p:cNvPr id="37891" name="Rectangle 3"/>
          <p:cNvSpPr>
            <a:spLocks noGrp="1" noChangeArrowheads="1"/>
          </p:cNvSpPr>
          <p:nvPr>
            <p:ph idx="1"/>
          </p:nvPr>
        </p:nvSpPr>
        <p:spPr/>
        <p:txBody>
          <a:bodyPr>
            <a:normAutofit/>
          </a:bodyPr>
          <a:lstStyle/>
          <a:p>
            <a:pPr marL="0" indent="0">
              <a:lnSpc>
                <a:spcPct val="80000"/>
              </a:lnSpc>
              <a:buFont typeface="Wingdings" pitchFamily="2" charset="2"/>
              <a:buNone/>
            </a:pPr>
            <a:r>
              <a:rPr lang="en-AU" sz="2000" b="1"/>
              <a:t>Phép toán kiểm tra trống:</a:t>
            </a:r>
            <a:endParaRPr lang="en-AU" sz="2000"/>
          </a:p>
          <a:p>
            <a:pPr marL="0" indent="0">
              <a:lnSpc>
                <a:spcPct val="80000"/>
              </a:lnSpc>
              <a:buFont typeface="Wingdings" pitchFamily="2" charset="2"/>
              <a:buNone/>
            </a:pPr>
            <a:r>
              <a:rPr lang="en-AU" sz="2000"/>
              <a:t>Kiểm tra bảng băm có trống hay  không.</a:t>
            </a: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isEmpty</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N == 0 ? </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false</a:t>
            </a: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p>
          <a:p>
            <a:pPr marL="34290" indent="0">
              <a:buNone/>
            </a:pPr>
            <a:endParaRPr lang="en-US" sz="2000">
              <a:solidFill>
                <a:srgbClr val="000000"/>
              </a:solidFill>
              <a:latin typeface="Consolas" panose="020B0609020204030204" pitchFamily="49" charset="0"/>
            </a:endParaRPr>
          </a:p>
          <a:p>
            <a:pPr marL="34290" indent="0">
              <a:buNone/>
            </a:pPr>
            <a:r>
              <a:rPr lang="en-AU" sz="2000" b="1"/>
              <a:t>Phép toán kiểm tra đầy:</a:t>
            </a:r>
            <a:endParaRPr lang="en-AU" sz="2000"/>
          </a:p>
          <a:p>
            <a:pPr marL="0" indent="0">
              <a:lnSpc>
                <a:spcPct val="80000"/>
              </a:lnSpc>
              <a:buFont typeface="Wingdings" pitchFamily="2" charset="2"/>
              <a:buNone/>
            </a:pPr>
            <a:r>
              <a:rPr lang="en-AU" sz="2000"/>
              <a:t>Kiểm tra bảng băm đã đầy chưa.</a:t>
            </a: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isFull</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N == </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 - 1 ? </a:t>
            </a:r>
            <a:r>
              <a:rPr lang="en-US" sz="2000">
                <a:solidFill>
                  <a:srgbClr val="0000FF"/>
                </a:solidFill>
                <a:latin typeface="Consolas" panose="020B0609020204030204" pitchFamily="49" charset="0"/>
              </a:rPr>
              <a:t>true </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false</a:t>
            </a: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p>
          <a:p>
            <a:pPr marL="34290" indent="0">
              <a:buNone/>
            </a:pPr>
            <a:r>
              <a:rPr lang="en-AU" sz="2000" i="1"/>
              <a:t>Lưu ý</a:t>
            </a:r>
            <a:r>
              <a:rPr lang="en-AU" sz="2000"/>
              <a:t> bảng băm đầy khi N=M-1, chúng ta nên dành ít nhất một phần tử trống trên bảng băm.</a:t>
            </a:r>
            <a:endParaRPr lang="en-US"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53</a:t>
            </a:fld>
            <a:endParaRPr lang="en-US" dirty="0"/>
          </a:p>
        </p:txBody>
      </p:sp>
    </p:spTree>
    <p:extLst>
      <p:ext uri="{BB962C8B-B14F-4D97-AF65-F5344CB8AC3E}">
        <p14:creationId xmlns:p14="http://schemas.microsoft.com/office/powerpoint/2010/main" val="32863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dirty="0"/>
              <a:t>Quadratic </a:t>
            </a:r>
            <a:r>
              <a:rPr lang="en-US"/>
              <a:t>Probing Method: Cài đặt (tt)</a:t>
            </a:r>
            <a:endParaRPr lang="en-US" i="1" dirty="0"/>
          </a:p>
        </p:txBody>
      </p:sp>
      <p:sp>
        <p:nvSpPr>
          <p:cNvPr id="49155" name="Rectangle 3"/>
          <p:cNvSpPr>
            <a:spLocks noGrp="1" noChangeArrowheads="1"/>
          </p:cNvSpPr>
          <p:nvPr>
            <p:ph idx="1"/>
          </p:nvPr>
        </p:nvSpPr>
        <p:spPr/>
        <p:txBody>
          <a:bodyPr>
            <a:noAutofit/>
          </a:bodyPr>
          <a:lstStyle/>
          <a:p>
            <a:pPr marL="0" indent="0" algn="just">
              <a:lnSpc>
                <a:spcPct val="80000"/>
              </a:lnSpc>
              <a:buFont typeface="Wingdings" pitchFamily="2" charset="2"/>
              <a:buNone/>
            </a:pPr>
            <a:r>
              <a:rPr lang="en-AU" sz="2400" b="1"/>
              <a:t>Phép toán tìm kiếm: </a:t>
            </a:r>
            <a:r>
              <a:rPr lang="en-AU" sz="2400"/>
              <a:t>Tìm phần tử có khóa k trên bảng băm,nếu không tìm thấy hàm này trả về trị M, nếu tìm thấy hàm này trả về địa chỉ tìm thấy.</a:t>
            </a: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Search</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 {</a:t>
            </a:r>
          </a:p>
          <a:p>
            <a:pPr marL="514350" lvl="2" indent="0">
              <a:buNone/>
            </a:pPr>
            <a:r>
              <a:rPr lang="nn-NO" sz="2000">
                <a:solidFill>
                  <a:srgbClr val="0000FF"/>
                </a:solidFill>
                <a:latin typeface="Consolas" panose="020B0609020204030204" pitchFamily="49" charset="0"/>
              </a:rPr>
              <a:t>int</a:t>
            </a:r>
            <a:r>
              <a:rPr lang="nn-NO" sz="2000">
                <a:solidFill>
                  <a:srgbClr val="000000"/>
                </a:solidFill>
                <a:latin typeface="Consolas" panose="020B0609020204030204" pitchFamily="49" charset="0"/>
              </a:rPr>
              <a:t> i = </a:t>
            </a:r>
            <a:r>
              <a:rPr lang="nn-NO" sz="2000">
                <a:solidFill>
                  <a:srgbClr val="483D8B"/>
                </a:solidFill>
                <a:latin typeface="Consolas" panose="020B0609020204030204" pitchFamily="49" charset="0"/>
              </a:rPr>
              <a:t>HF</a:t>
            </a:r>
            <a:r>
              <a:rPr lang="nn-NO" sz="2000">
                <a:solidFill>
                  <a:srgbClr val="000000"/>
                </a:solidFill>
                <a:latin typeface="Consolas" panose="020B0609020204030204" pitchFamily="49" charset="0"/>
              </a:rPr>
              <a:t>(</a:t>
            </a:r>
            <a:r>
              <a:rPr lang="nn-NO" sz="2000">
                <a:solidFill>
                  <a:srgbClr val="808080"/>
                </a:solidFill>
                <a:latin typeface="Consolas" panose="020B0609020204030204" pitchFamily="49" charset="0"/>
              </a:rPr>
              <a:t>k</a:t>
            </a:r>
            <a:r>
              <a:rPr lang="nn-NO" sz="2000">
                <a:solidFill>
                  <a:srgbClr val="000000"/>
                </a:solidFill>
                <a:latin typeface="Consolas" panose="020B0609020204030204" pitchFamily="49" charset="0"/>
              </a:rPr>
              <a:t>), d = 1;</a:t>
            </a:r>
          </a:p>
          <a:p>
            <a:pPr marL="514350" lvl="2" indent="0">
              <a:buNone/>
            </a:pPr>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(HASHTABLE[i].</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 !=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 &amp;&amp; HASHTABLE[i].</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nullkey</a:t>
            </a:r>
            <a:r>
              <a:rPr lang="en-US" sz="2000">
                <a:solidFill>
                  <a:srgbClr val="000000"/>
                </a:solidFill>
                <a:latin typeface="Consolas" panose="020B0609020204030204" pitchFamily="49" charset="0"/>
              </a:rPr>
              <a:t>) {</a:t>
            </a:r>
          </a:p>
          <a:p>
            <a:pPr marL="514350" lvl="2" indent="0">
              <a:buNone/>
            </a:pPr>
            <a:r>
              <a:rPr lang="en-US" sz="2000">
                <a:solidFill>
                  <a:srgbClr val="008000"/>
                </a:solidFill>
                <a:latin typeface="Consolas" panose="020B0609020204030204" pitchFamily="49" charset="0"/>
              </a:rPr>
              <a:t>	</a:t>
            </a:r>
            <a:r>
              <a:rPr lang="vi-VN" sz="2000">
                <a:solidFill>
                  <a:srgbClr val="008000"/>
                </a:solidFill>
                <a:latin typeface="Consolas" panose="020B0609020204030204" pitchFamily="49" charset="0"/>
              </a:rPr>
              <a:t>// Băm lại theo phương pháp dò bậc hai</a:t>
            </a:r>
            <a:endParaRPr lang="vi-VN" sz="2000">
              <a:solidFill>
                <a:srgbClr val="000000"/>
              </a:solidFill>
              <a:latin typeface="Consolas" panose="020B0609020204030204" pitchFamily="49" charset="0"/>
            </a:endParaRPr>
          </a:p>
          <a:p>
            <a:pPr marL="994410" lvl="4" indent="0">
              <a:buNone/>
            </a:pPr>
            <a:r>
              <a:rPr lang="en-US">
                <a:solidFill>
                  <a:srgbClr val="000000"/>
                </a:solidFill>
                <a:latin typeface="Consolas" panose="020B0609020204030204" pitchFamily="49" charset="0"/>
              </a:rPr>
              <a:t>i = (i + d) % </a:t>
            </a:r>
            <a:r>
              <a:rPr lang="en-US">
                <a:solidFill>
                  <a:srgbClr val="6F008A"/>
                </a:solidFill>
                <a:latin typeface="Consolas" panose="020B0609020204030204" pitchFamily="49" charset="0"/>
              </a:rPr>
              <a:t>M</a:t>
            </a:r>
            <a:r>
              <a:rPr lang="en-US">
                <a:solidFill>
                  <a:srgbClr val="000000"/>
                </a:solidFill>
                <a:latin typeface="Consolas" panose="020B0609020204030204" pitchFamily="49" charset="0"/>
              </a:rPr>
              <a:t>;</a:t>
            </a:r>
          </a:p>
          <a:p>
            <a:pPr marL="994410" lvl="4" indent="0">
              <a:buNone/>
            </a:pPr>
            <a:r>
              <a:rPr lang="en-US">
                <a:solidFill>
                  <a:srgbClr val="000000"/>
                </a:solidFill>
                <a:latin typeface="Consolas" panose="020B0609020204030204" pitchFamily="49" charset="0"/>
              </a:rPr>
              <a:t>d = d + 2;</a:t>
            </a:r>
          </a:p>
          <a:p>
            <a:pPr marL="514350" lvl="2" indent="0">
              <a:buNone/>
            </a:pPr>
            <a:r>
              <a:rPr lang="en-US" sz="2000">
                <a:solidFill>
                  <a:srgbClr val="000000"/>
                </a:solidFill>
                <a:latin typeface="Consolas" panose="020B0609020204030204" pitchFamily="49" charset="0"/>
              </a:rPr>
              <a:t>}</a:t>
            </a:r>
          </a:p>
          <a:p>
            <a:pPr marL="514350" lvl="2" indent="0">
              <a:buNone/>
            </a:pP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(HASHTABLE[i].</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 ==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marL="514350" lvl="2"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i;</a:t>
            </a:r>
          </a:p>
          <a:p>
            <a:pPr marL="514350" lvl="2" indent="0">
              <a:buNone/>
            </a:pP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endParaRPr lang="en-AU"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54</a:t>
            </a:fld>
            <a:endParaRPr lang="en-US" dirty="0"/>
          </a:p>
        </p:txBody>
      </p:sp>
    </p:spTree>
    <p:extLst>
      <p:ext uri="{BB962C8B-B14F-4D97-AF65-F5344CB8AC3E}">
        <p14:creationId xmlns:p14="http://schemas.microsoft.com/office/powerpoint/2010/main" val="346191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2400"/>
              <a:t>Quadratic Probing Method: Cài đặt (tt)</a:t>
            </a:r>
            <a:endParaRPr lang="en-US" i="1" dirty="0"/>
          </a:p>
        </p:txBody>
      </p:sp>
      <p:sp>
        <p:nvSpPr>
          <p:cNvPr id="62467"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Insert: </a:t>
            </a:r>
            <a:r>
              <a:rPr lang="en-AU" sz="2400"/>
              <a:t>Thêm phần tử có khoá k vào bảng băm.</a:t>
            </a:r>
          </a:p>
          <a:p>
            <a:pPr marL="0" indent="0">
              <a:lnSpc>
                <a:spcPct val="90000"/>
              </a:lnSpc>
              <a:buFont typeface="Wingdings" pitchFamily="2" charset="2"/>
              <a:buNone/>
            </a:pPr>
            <a:r>
              <a:rPr lang="en-AU" sz="2400"/>
              <a:t>	</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55</a:t>
            </a:fld>
            <a:endParaRPr lang="en-US" dirty="0"/>
          </a:p>
        </p:txBody>
      </p:sp>
      <p:sp>
        <p:nvSpPr>
          <p:cNvPr id="4" name="Rectangle 3"/>
          <p:cNvSpPr/>
          <p:nvPr/>
        </p:nvSpPr>
        <p:spPr>
          <a:xfrm>
            <a:off x="69272" y="1655710"/>
            <a:ext cx="4450774" cy="3477875"/>
          </a:xfrm>
          <a:prstGeom prst="rect">
            <a:avLst/>
          </a:prstGeom>
        </p:spPr>
        <p:txBody>
          <a:bodyPr wrap="square">
            <a:spAutoFit/>
          </a:bodyPr>
          <a:lstStyle/>
          <a:p>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Insert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 {</a:t>
            </a:r>
          </a:p>
          <a:p>
            <a:pPr lvl="1"/>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d;</a:t>
            </a:r>
          </a:p>
          <a:p>
            <a:pPr lvl="1"/>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Search</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)&lt;</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 </a:t>
            </a:r>
          </a:p>
          <a:p>
            <a:pPr lvl="1"/>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 </a:t>
            </a:r>
            <a:r>
              <a:rPr lang="en-US" sz="2000">
                <a:solidFill>
                  <a:srgbClr val="008000"/>
                </a:solidFill>
                <a:latin typeface="Consolas" panose="020B0609020204030204" pitchFamily="49" charset="0"/>
              </a:rPr>
              <a:t>// Trùng khoá</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isFull</a:t>
            </a:r>
            <a:r>
              <a:rPr lang="en-US" sz="2000">
                <a:solidFill>
                  <a:srgbClr val="000000"/>
                </a:solidFill>
                <a:latin typeface="Consolas" panose="020B0609020204030204" pitchFamily="49" charset="0"/>
              </a:rPr>
              <a:t>()) {</a:t>
            </a:r>
          </a:p>
          <a:p>
            <a:pPr lvl="2"/>
            <a:r>
              <a:rPr lang="en-US" sz="2000">
                <a:solidFill>
                  <a:srgbClr val="000000"/>
                </a:solidFill>
                <a:latin typeface="Consolas" panose="020B0609020204030204" pitchFamily="49" charset="0"/>
              </a:rPr>
              <a:t>cout </a:t>
            </a:r>
            <a:r>
              <a:rPr lang="en-US" sz="2000">
                <a:solidFill>
                  <a:srgbClr val="008B8B"/>
                </a:solidFill>
                <a:latin typeface="Consolas" panose="020B0609020204030204" pitchFamily="49" charset="0"/>
              </a:rPr>
              <a:t>&lt;&lt;</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“Full!"</a:t>
            </a:r>
            <a:r>
              <a:rPr lang="en-US" sz="2000">
                <a:solidFill>
                  <a:srgbClr val="000000"/>
                </a:solidFill>
                <a:latin typeface="Consolas" panose="020B0609020204030204" pitchFamily="49" charset="0"/>
              </a:rPr>
              <a:t>;</a:t>
            </a:r>
          </a:p>
          <a:p>
            <a:pPr lvl="2"/>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a:t>
            </a:r>
          </a:p>
          <a:p>
            <a:pPr lvl="1"/>
            <a:endParaRPr lang="en-US" sz="2000">
              <a:solidFill>
                <a:srgbClr val="000000"/>
              </a:solidFill>
              <a:latin typeface="Consolas" panose="020B0609020204030204" pitchFamily="49" charset="0"/>
            </a:endParaRPr>
          </a:p>
          <a:p>
            <a:pPr lvl="1"/>
            <a:r>
              <a:rPr lang="en-US" sz="2000">
                <a:solidFill>
                  <a:srgbClr val="000000"/>
                </a:solidFill>
                <a:latin typeface="Consolas" panose="020B0609020204030204" pitchFamily="49" charset="0"/>
              </a:rPr>
              <a:t>i = </a:t>
            </a:r>
            <a:r>
              <a:rPr lang="en-US" sz="2000">
                <a:solidFill>
                  <a:srgbClr val="483D8B"/>
                </a:solidFill>
                <a:latin typeface="Consolas" panose="020B0609020204030204" pitchFamily="49" charset="0"/>
              </a:rPr>
              <a:t>HF</a:t>
            </a:r>
            <a:r>
              <a:rPr lang="en-US" sz="2000">
                <a:solidFill>
                  <a:srgbClr val="000000"/>
                </a:solidFill>
                <a:latin typeface="Consolas" panose="020B0609020204030204" pitchFamily="49" charset="0"/>
              </a:rPr>
              <a:t>(</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d = 1;</a:t>
            </a:r>
          </a:p>
        </p:txBody>
      </p:sp>
      <p:sp>
        <p:nvSpPr>
          <p:cNvPr id="5" name="Rectangle 4"/>
          <p:cNvSpPr/>
          <p:nvPr/>
        </p:nvSpPr>
        <p:spPr>
          <a:xfrm>
            <a:off x="4648200" y="1655710"/>
            <a:ext cx="4426527" cy="3170099"/>
          </a:xfrm>
          <a:prstGeom prst="rect">
            <a:avLst/>
          </a:prstGeom>
        </p:spPr>
        <p:txBody>
          <a:bodyPr wrap="square">
            <a:spAutoFit/>
          </a:bodyPr>
          <a:lstStyle/>
          <a:p>
            <a:pPr lvl="1"/>
            <a:r>
              <a:rPr lang="en-US" sz="2000">
                <a:solidFill>
                  <a:srgbClr val="0000FF"/>
                </a:solidFill>
                <a:latin typeface="Consolas" panose="020B0609020204030204" pitchFamily="49" charset="0"/>
              </a:rPr>
              <a:t>while</a:t>
            </a:r>
            <a:r>
              <a:rPr lang="en-US" sz="2000">
                <a:solidFill>
                  <a:srgbClr val="000000"/>
                </a:solidFill>
                <a:latin typeface="Consolas" panose="020B0609020204030204" pitchFamily="49" charset="0"/>
              </a:rPr>
              <a:t> (HASHTABLE[i].</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 != </a:t>
            </a:r>
            <a:r>
              <a:rPr lang="en-US" sz="2000">
                <a:solidFill>
                  <a:srgbClr val="6F008A"/>
                </a:solidFill>
                <a:latin typeface="Consolas" panose="020B0609020204030204" pitchFamily="49" charset="0"/>
              </a:rPr>
              <a:t>nullkey</a:t>
            </a:r>
            <a:r>
              <a:rPr lang="en-US" sz="2000">
                <a:solidFill>
                  <a:srgbClr val="000000"/>
                </a:solidFill>
                <a:latin typeface="Consolas" panose="020B0609020204030204" pitchFamily="49" charset="0"/>
              </a:rPr>
              <a:t>) {</a:t>
            </a:r>
          </a:p>
          <a:p>
            <a:pPr lvl="2"/>
            <a:r>
              <a:rPr lang="en-US" sz="2000">
                <a:solidFill>
                  <a:srgbClr val="000000"/>
                </a:solidFill>
                <a:latin typeface="Consolas" panose="020B0609020204030204" pitchFamily="49" charset="0"/>
              </a:rPr>
              <a:t>i = (i + d) % </a:t>
            </a:r>
            <a:r>
              <a:rPr lang="en-US" sz="2000">
                <a:solidFill>
                  <a:srgbClr val="6F008A"/>
                </a:solidFill>
                <a:latin typeface="Consolas" panose="020B0609020204030204" pitchFamily="49" charset="0"/>
              </a:rPr>
              <a:t>M</a:t>
            </a:r>
            <a:r>
              <a:rPr lang="en-US" sz="2000">
                <a:solidFill>
                  <a:srgbClr val="000000"/>
                </a:solidFill>
                <a:latin typeface="Consolas" panose="020B0609020204030204" pitchFamily="49" charset="0"/>
              </a:rPr>
              <a:t>;</a:t>
            </a:r>
          </a:p>
          <a:p>
            <a:pPr lvl="2"/>
            <a:r>
              <a:rPr lang="en-US" sz="2000">
                <a:solidFill>
                  <a:srgbClr val="000000"/>
                </a:solidFill>
                <a:latin typeface="Consolas" panose="020B0609020204030204" pitchFamily="49" charset="0"/>
              </a:rPr>
              <a:t>d = d + 2;</a:t>
            </a:r>
          </a:p>
          <a:p>
            <a:pPr lvl="1"/>
            <a:r>
              <a:rPr lang="en-US" sz="2000">
                <a:solidFill>
                  <a:srgbClr val="000000"/>
                </a:solidFill>
                <a:latin typeface="Consolas" panose="020B0609020204030204" pitchFamily="49" charset="0"/>
              </a:rPr>
              <a:t>}</a:t>
            </a:r>
          </a:p>
          <a:p>
            <a:pPr lvl="1"/>
            <a:endParaRPr lang="en-US" sz="2000">
              <a:solidFill>
                <a:srgbClr val="000000"/>
              </a:solidFill>
              <a:latin typeface="Consolas" panose="020B0609020204030204" pitchFamily="49" charset="0"/>
            </a:endParaRPr>
          </a:p>
          <a:p>
            <a:pPr lvl="1"/>
            <a:r>
              <a:rPr lang="en-US" sz="2000">
                <a:solidFill>
                  <a:srgbClr val="000000"/>
                </a:solidFill>
                <a:latin typeface="Consolas" panose="020B0609020204030204" pitchFamily="49" charset="0"/>
              </a:rPr>
              <a:t>HASHTABLE[i].</a:t>
            </a:r>
            <a:r>
              <a:rPr lang="en-US" sz="2000">
                <a:solidFill>
                  <a:srgbClr val="8B0000"/>
                </a:solidFill>
                <a:latin typeface="Consolas" panose="020B0609020204030204" pitchFamily="49" charset="0"/>
              </a:rPr>
              <a:t>key</a:t>
            </a:r>
            <a:r>
              <a:rPr lang="en-US" sz="2000">
                <a:solidFill>
                  <a:srgbClr val="000000"/>
                </a:solidFill>
                <a:latin typeface="Consolas" panose="020B0609020204030204" pitchFamily="49" charset="0"/>
              </a:rPr>
              <a:t> = </a:t>
            </a:r>
            <a:r>
              <a:rPr lang="en-US" sz="2000">
                <a:solidFill>
                  <a:srgbClr val="808080"/>
                </a:solidFill>
                <a:latin typeface="Consolas" panose="020B0609020204030204" pitchFamily="49" charset="0"/>
              </a:rPr>
              <a:t>k</a:t>
            </a:r>
            <a:r>
              <a:rPr lang="en-US" sz="200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N = N + 1;</a:t>
            </a:r>
          </a:p>
          <a:p>
            <a:pPr lvl="1"/>
            <a:r>
              <a:rPr lang="en-US" sz="2000">
                <a:solidFill>
                  <a:srgbClr val="0000FF"/>
                </a:solidFill>
                <a:latin typeface="Consolas" panose="020B0609020204030204" pitchFamily="49" charset="0"/>
              </a:rPr>
              <a:t>return</a:t>
            </a:r>
            <a:r>
              <a:rPr lang="en-US" sz="2000">
                <a:solidFill>
                  <a:srgbClr val="000000"/>
                </a:solidFill>
                <a:latin typeface="Consolas" panose="020B0609020204030204" pitchFamily="49" charset="0"/>
              </a:rPr>
              <a:t> i;</a:t>
            </a:r>
          </a:p>
          <a:p>
            <a:r>
              <a:rPr lang="en-US" sz="2000">
                <a:solidFill>
                  <a:srgbClr val="000000"/>
                </a:solidFill>
                <a:latin typeface="Consolas" panose="020B0609020204030204" pitchFamily="49" charset="0"/>
              </a:rPr>
              <a:t>}</a:t>
            </a:r>
          </a:p>
        </p:txBody>
      </p:sp>
      <p:cxnSp>
        <p:nvCxnSpPr>
          <p:cNvPr id="7" name="Straight Connector 6"/>
          <p:cNvCxnSpPr>
            <a:cxnSpLocks/>
          </p:cNvCxnSpPr>
          <p:nvPr/>
        </p:nvCxnSpPr>
        <p:spPr>
          <a:xfrm>
            <a:off x="4648200" y="1524000"/>
            <a:ext cx="0" cy="3548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4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Double Hash</a:t>
            </a:r>
            <a:r>
              <a:rPr lang="en-US"/>
              <a:t> Method - PP Băm kép</a:t>
            </a:r>
            <a:endParaRPr lang="en-US" dirty="0"/>
          </a:p>
        </p:txBody>
      </p:sp>
      <p:sp>
        <p:nvSpPr>
          <p:cNvPr id="3" name="Content Placeholder 2"/>
          <p:cNvSpPr>
            <a:spLocks noGrp="1"/>
          </p:cNvSpPr>
          <p:nvPr>
            <p:ph idx="1"/>
          </p:nvPr>
        </p:nvSpPr>
        <p:spPr/>
        <p:txBody>
          <a:bodyPr/>
          <a:lstStyle/>
          <a:p>
            <a:pPr marL="457200" indent="-457200"/>
            <a:r>
              <a:rPr lang="vi-VN"/>
              <a:t>Hàm băm lại lần i được biểu diễn bằng công thức sau</a:t>
            </a:r>
            <a:r>
              <a:rPr lang="en-US"/>
              <a:t>:</a:t>
            </a:r>
            <a:endParaRPr lang="vi-VN"/>
          </a:p>
          <a:p>
            <a:pPr marL="0" indent="0" algn="ctr">
              <a:buNone/>
            </a:pPr>
            <a:r>
              <a:rPr lang="vi-VN">
                <a:solidFill>
                  <a:srgbClr val="FF0000"/>
                </a:solidFill>
              </a:rPr>
              <a:t>H(key, i) = (</a:t>
            </a:r>
            <a:r>
              <a:rPr lang="en-US">
                <a:solidFill>
                  <a:srgbClr val="FF0000"/>
                </a:solidFill>
              </a:rPr>
              <a:t>h</a:t>
            </a:r>
            <a:r>
              <a:rPr lang="vi-VN">
                <a:solidFill>
                  <a:srgbClr val="FF0000"/>
                </a:solidFill>
              </a:rPr>
              <a:t>1(key) +  i* </a:t>
            </a:r>
            <a:r>
              <a:rPr lang="en-US">
                <a:solidFill>
                  <a:srgbClr val="FF0000"/>
                </a:solidFill>
              </a:rPr>
              <a:t>h</a:t>
            </a:r>
            <a:r>
              <a:rPr lang="vi-VN">
                <a:solidFill>
                  <a:srgbClr val="FF0000"/>
                </a:solidFill>
              </a:rPr>
              <a:t>2(key) ) % </a:t>
            </a:r>
            <a:r>
              <a:rPr lang="en-US">
                <a:solidFill>
                  <a:srgbClr val="FF0000"/>
                </a:solidFill>
              </a:rPr>
              <a:t>M</a:t>
            </a:r>
          </a:p>
          <a:p>
            <a:pPr marL="463550" indent="0">
              <a:buNone/>
            </a:pPr>
            <a:endParaRPr lang="en-US"/>
          </a:p>
          <a:p>
            <a:pPr marL="463550" indent="0">
              <a:buNone/>
            </a:pPr>
            <a:r>
              <a:rPr lang="en-US"/>
              <a:t>với h1(key) là hàm băm chính của bảng băm, f(i)=</a:t>
            </a:r>
            <a:r>
              <a:rPr lang="vi-VN"/>
              <a:t> i* </a:t>
            </a:r>
            <a:r>
              <a:rPr lang="en-US"/>
              <a:t>h2</a:t>
            </a:r>
            <a:r>
              <a:rPr lang="vi-VN"/>
              <a:t>(key)</a:t>
            </a:r>
            <a:endParaRPr lang="en-US"/>
          </a:p>
          <a:p>
            <a:pPr marL="457200" indent="-457200">
              <a:buFont typeface="Symbol" panose="05050102010706020507" pitchFamily="18" charset="2"/>
              <a:buChar char="Þ"/>
            </a:pPr>
            <a:endParaRPr lang="en-US"/>
          </a:p>
          <a:p>
            <a:r>
              <a:rPr lang="vi-VN"/>
              <a:t>Nếu đã dò đến cuối bảng thì trở về dò lại từ đầu bảng.</a:t>
            </a:r>
          </a:p>
          <a:p>
            <a:r>
              <a:rPr lang="vi-VN"/>
              <a:t>Bảng băm với phương pháp băm kép nên chọn số địa chỉ M là số nguyên tố.</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56</a:t>
            </a:fld>
            <a:endParaRPr lang="en-US" dirty="0"/>
          </a:p>
        </p:txBody>
      </p:sp>
    </p:spTree>
    <p:extLst>
      <p:ext uri="{BB962C8B-B14F-4D97-AF65-F5344CB8AC3E}">
        <p14:creationId xmlns:p14="http://schemas.microsoft.com/office/powerpoint/2010/main" val="5691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vi-VN" dirty="0"/>
              <a:t>Double </a:t>
            </a:r>
            <a:r>
              <a:rPr lang="en-US"/>
              <a:t>Probing Method - PP Băm kép</a:t>
            </a:r>
            <a:endParaRPr lang="en-US" dirty="0"/>
          </a:p>
        </p:txBody>
      </p:sp>
      <p:sp>
        <p:nvSpPr>
          <p:cNvPr id="658435" name="Rectangle 3"/>
          <p:cNvSpPr>
            <a:spLocks noGrp="1" noChangeArrowheads="1"/>
          </p:cNvSpPr>
          <p:nvPr>
            <p:ph idx="1"/>
          </p:nvPr>
        </p:nvSpPr>
        <p:spPr/>
        <p:txBody>
          <a:bodyPr>
            <a:normAutofit fontScale="92500" lnSpcReduction="20000"/>
          </a:bodyPr>
          <a:lstStyle/>
          <a:p>
            <a:pPr algn="just">
              <a:lnSpc>
                <a:spcPct val="150000"/>
              </a:lnSpc>
              <a:buFont typeface="Wingdings" panose="05000000000000000000" pitchFamily="2" charset="2"/>
              <a:buChar char="Ø"/>
              <a:defRPr/>
            </a:pPr>
            <a:r>
              <a:rPr lang="en-AU"/>
              <a:t> Bảng </a:t>
            </a:r>
            <a:r>
              <a:rPr lang="en-AU" dirty="0" err="1"/>
              <a:t>băm</a:t>
            </a:r>
            <a:r>
              <a:rPr lang="en-AU" dirty="0"/>
              <a:t> </a:t>
            </a:r>
            <a:r>
              <a:rPr lang="en-AU" dirty="0" err="1"/>
              <a:t>này</a:t>
            </a:r>
            <a:r>
              <a:rPr lang="en-AU" dirty="0"/>
              <a:t> </a:t>
            </a:r>
            <a:r>
              <a:rPr lang="en-AU" dirty="0" err="1"/>
              <a:t>dùng</a:t>
            </a:r>
            <a:r>
              <a:rPr lang="en-AU" dirty="0"/>
              <a:t> </a:t>
            </a:r>
            <a:r>
              <a:rPr lang="en-AU" dirty="0" err="1"/>
              <a:t>hai</a:t>
            </a:r>
            <a:r>
              <a:rPr lang="en-AU" dirty="0"/>
              <a:t> </a:t>
            </a:r>
            <a:r>
              <a:rPr lang="en-AU" dirty="0" err="1"/>
              <a:t>hàm</a:t>
            </a:r>
            <a:r>
              <a:rPr lang="en-AU" dirty="0"/>
              <a:t> </a:t>
            </a:r>
            <a:r>
              <a:rPr lang="en-AU" dirty="0" err="1"/>
              <a:t>băm</a:t>
            </a:r>
            <a:r>
              <a:rPr lang="en-AU" dirty="0"/>
              <a:t> </a:t>
            </a:r>
            <a:r>
              <a:rPr lang="en-AU" dirty="0" err="1"/>
              <a:t>khác</a:t>
            </a:r>
            <a:r>
              <a:rPr lang="en-AU" dirty="0"/>
              <a:t> </a:t>
            </a:r>
            <a:r>
              <a:rPr lang="en-AU" err="1"/>
              <a:t>nhau</a:t>
            </a:r>
            <a:r>
              <a:rPr lang="en-AU"/>
              <a:t> với </a:t>
            </a:r>
            <a:r>
              <a:rPr lang="en-AU" dirty="0" err="1"/>
              <a:t>mục</a:t>
            </a:r>
            <a:r>
              <a:rPr lang="en-AU" dirty="0"/>
              <a:t> </a:t>
            </a:r>
            <a:r>
              <a:rPr lang="en-AU" dirty="0" err="1"/>
              <a:t>đích</a:t>
            </a:r>
            <a:r>
              <a:rPr lang="en-AU" dirty="0"/>
              <a:t> </a:t>
            </a:r>
            <a:r>
              <a:rPr lang="en-AU" dirty="0" err="1"/>
              <a:t>để</a:t>
            </a:r>
            <a:r>
              <a:rPr lang="en-AU" dirty="0"/>
              <a:t> </a:t>
            </a:r>
            <a:r>
              <a:rPr lang="en-AU" dirty="0" err="1"/>
              <a:t>rải</a:t>
            </a:r>
            <a:r>
              <a:rPr lang="en-AU" dirty="0"/>
              <a:t> </a:t>
            </a:r>
            <a:r>
              <a:rPr lang="en-AU" dirty="0" err="1"/>
              <a:t>rác</a:t>
            </a:r>
            <a:r>
              <a:rPr lang="en-AU" dirty="0"/>
              <a:t> </a:t>
            </a:r>
            <a:r>
              <a:rPr lang="en-AU" dirty="0" err="1"/>
              <a:t>đều</a:t>
            </a:r>
            <a:r>
              <a:rPr lang="en-AU" dirty="0"/>
              <a:t> </a:t>
            </a:r>
            <a:r>
              <a:rPr lang="en-AU" dirty="0" err="1"/>
              <a:t>các</a:t>
            </a:r>
            <a:r>
              <a:rPr lang="en-AU" dirty="0"/>
              <a:t> </a:t>
            </a:r>
            <a:r>
              <a:rPr lang="en-AU" dirty="0" err="1"/>
              <a:t>phần</a:t>
            </a:r>
            <a:r>
              <a:rPr lang="en-AU" dirty="0"/>
              <a:t> </a:t>
            </a:r>
            <a:r>
              <a:rPr lang="en-AU" dirty="0" err="1"/>
              <a:t>tử</a:t>
            </a:r>
            <a:r>
              <a:rPr lang="en-AU" dirty="0"/>
              <a:t> </a:t>
            </a:r>
            <a:r>
              <a:rPr lang="en-AU" dirty="0" err="1"/>
              <a:t>trên</a:t>
            </a:r>
            <a:r>
              <a:rPr lang="en-AU" dirty="0"/>
              <a:t> </a:t>
            </a:r>
            <a:r>
              <a:rPr lang="en-AU" dirty="0" err="1"/>
              <a:t>bảng</a:t>
            </a:r>
            <a:r>
              <a:rPr lang="en-AU" dirty="0"/>
              <a:t> </a:t>
            </a:r>
            <a:r>
              <a:rPr lang="en-AU" err="1"/>
              <a:t>băm</a:t>
            </a:r>
            <a:r>
              <a:rPr lang="en-AU"/>
              <a:t>.</a:t>
            </a:r>
          </a:p>
          <a:p>
            <a:pPr algn="just">
              <a:lnSpc>
                <a:spcPct val="150000"/>
              </a:lnSpc>
              <a:buFont typeface="Wingdings" panose="05000000000000000000" pitchFamily="2" charset="2"/>
              <a:buChar char="Ø"/>
              <a:defRPr/>
            </a:pPr>
            <a:r>
              <a:rPr lang="en-AU"/>
              <a:t> Chúng </a:t>
            </a:r>
            <a:r>
              <a:rPr lang="en-AU" dirty="0"/>
              <a:t>ta </a:t>
            </a:r>
            <a:r>
              <a:rPr lang="en-AU" dirty="0" err="1"/>
              <a:t>có</a:t>
            </a:r>
            <a:r>
              <a:rPr lang="en-AU" dirty="0"/>
              <a:t> </a:t>
            </a:r>
            <a:r>
              <a:rPr lang="en-AU" dirty="0" err="1"/>
              <a:t>thể</a:t>
            </a:r>
            <a:r>
              <a:rPr lang="en-AU" dirty="0"/>
              <a:t> </a:t>
            </a:r>
            <a:r>
              <a:rPr lang="en-AU" dirty="0" err="1"/>
              <a:t>dùng</a:t>
            </a:r>
            <a:r>
              <a:rPr lang="en-AU" dirty="0"/>
              <a:t> </a:t>
            </a:r>
            <a:r>
              <a:rPr lang="en-AU" dirty="0" err="1"/>
              <a:t>hai</a:t>
            </a:r>
            <a:r>
              <a:rPr lang="en-AU" dirty="0"/>
              <a:t> </a:t>
            </a:r>
            <a:r>
              <a:rPr lang="en-AU" dirty="0" err="1"/>
              <a:t>hàm</a:t>
            </a:r>
            <a:r>
              <a:rPr lang="en-AU" dirty="0"/>
              <a:t> </a:t>
            </a:r>
            <a:r>
              <a:rPr lang="en-AU" dirty="0" err="1"/>
              <a:t>băm</a:t>
            </a:r>
            <a:r>
              <a:rPr lang="en-AU" dirty="0"/>
              <a:t> </a:t>
            </a:r>
            <a:r>
              <a:rPr lang="en-AU" err="1"/>
              <a:t>bất</a:t>
            </a:r>
            <a:r>
              <a:rPr lang="en-AU"/>
              <a:t> kỳ, </a:t>
            </a:r>
            <a:r>
              <a:rPr lang="en-AU" dirty="0" err="1"/>
              <a:t>ví</a:t>
            </a:r>
            <a:r>
              <a:rPr lang="en-AU" dirty="0"/>
              <a:t> </a:t>
            </a:r>
            <a:r>
              <a:rPr lang="en-AU" dirty="0" err="1"/>
              <a:t>dụ</a:t>
            </a:r>
            <a:r>
              <a:rPr lang="en-AU" dirty="0"/>
              <a:t> </a:t>
            </a:r>
            <a:r>
              <a:rPr lang="en-AU" dirty="0" err="1"/>
              <a:t>chọn</a:t>
            </a:r>
            <a:r>
              <a:rPr lang="en-AU" dirty="0"/>
              <a:t> </a:t>
            </a:r>
            <a:r>
              <a:rPr lang="en-AU" dirty="0" err="1"/>
              <a:t>hai</a:t>
            </a:r>
            <a:r>
              <a:rPr lang="en-AU" dirty="0"/>
              <a:t> </a:t>
            </a:r>
            <a:r>
              <a:rPr lang="en-AU" dirty="0" err="1"/>
              <a:t>hàm</a:t>
            </a:r>
            <a:r>
              <a:rPr lang="en-AU" dirty="0"/>
              <a:t> </a:t>
            </a:r>
            <a:r>
              <a:rPr lang="en-AU" dirty="0" err="1"/>
              <a:t>băm</a:t>
            </a:r>
            <a:r>
              <a:rPr lang="en-AU" dirty="0"/>
              <a:t> </a:t>
            </a:r>
            <a:r>
              <a:rPr lang="en-AU" dirty="0" err="1"/>
              <a:t>như</a:t>
            </a:r>
            <a:r>
              <a:rPr lang="en-AU" dirty="0"/>
              <a:t> </a:t>
            </a:r>
            <a:r>
              <a:rPr lang="en-AU" dirty="0" err="1"/>
              <a:t>sau</a:t>
            </a:r>
            <a:r>
              <a:rPr lang="en-AU" dirty="0"/>
              <a:t>:</a:t>
            </a:r>
            <a:endParaRPr lang="en-AU" b="1" dirty="0"/>
          </a:p>
          <a:p>
            <a:pPr marL="0" indent="0" algn="ctr">
              <a:lnSpc>
                <a:spcPct val="150000"/>
              </a:lnSpc>
              <a:buFont typeface="Wingdings" pitchFamily="2" charset="2"/>
              <a:buNone/>
              <a:defRPr/>
            </a:pPr>
            <a:r>
              <a:rPr lang="en-AU">
                <a:solidFill>
                  <a:srgbClr val="FF0000"/>
                </a:solidFill>
              </a:rPr>
              <a:t>h1</a:t>
            </a:r>
            <a:r>
              <a:rPr lang="en-AU" dirty="0">
                <a:solidFill>
                  <a:srgbClr val="FF0000"/>
                </a:solidFill>
              </a:rPr>
              <a:t>(</a:t>
            </a:r>
            <a:r>
              <a:rPr lang="en-AU">
                <a:solidFill>
                  <a:srgbClr val="FF0000"/>
                </a:solidFill>
              </a:rPr>
              <a:t>key) = key % M</a:t>
            </a:r>
            <a:endParaRPr lang="en-AU" dirty="0">
              <a:solidFill>
                <a:srgbClr val="FF0000"/>
              </a:solidFill>
            </a:endParaRPr>
          </a:p>
          <a:p>
            <a:pPr marL="0" indent="0" algn="ctr">
              <a:lnSpc>
                <a:spcPct val="150000"/>
              </a:lnSpc>
              <a:buFont typeface="Wingdings" pitchFamily="2" charset="2"/>
              <a:buNone/>
              <a:defRPr/>
            </a:pPr>
            <a:r>
              <a:rPr lang="en-AU">
                <a:solidFill>
                  <a:srgbClr val="FF0000"/>
                </a:solidFill>
              </a:rPr>
              <a:t>h2</a:t>
            </a:r>
            <a:r>
              <a:rPr lang="en-AU" dirty="0">
                <a:solidFill>
                  <a:srgbClr val="FF0000"/>
                </a:solidFill>
              </a:rPr>
              <a:t>(key</a:t>
            </a:r>
            <a:r>
              <a:rPr lang="en-AU">
                <a:solidFill>
                  <a:srgbClr val="FF0000"/>
                </a:solidFill>
              </a:rPr>
              <a:t>) = R- key % R (th</a:t>
            </a:r>
            <a:r>
              <a:rPr lang="vi-VN">
                <a:solidFill>
                  <a:srgbClr val="FF0000"/>
                </a:solidFill>
              </a:rPr>
              <a:t>ư</a:t>
            </a:r>
            <a:r>
              <a:rPr lang="en-US">
                <a:solidFill>
                  <a:srgbClr val="FF0000"/>
                </a:solidFill>
              </a:rPr>
              <a:t>ờng chọn </a:t>
            </a:r>
            <a:r>
              <a:rPr lang="en-AU">
                <a:solidFill>
                  <a:srgbClr val="FF0000"/>
                </a:solidFill>
              </a:rPr>
              <a:t>R là số nguyên tố nhỏ h</a:t>
            </a:r>
            <a:r>
              <a:rPr lang="vi-VN">
                <a:solidFill>
                  <a:srgbClr val="FF0000"/>
                </a:solidFill>
              </a:rPr>
              <a:t>ơ</a:t>
            </a:r>
            <a:r>
              <a:rPr lang="en-US">
                <a:solidFill>
                  <a:srgbClr val="FF0000"/>
                </a:solidFill>
              </a:rPr>
              <a:t>n M)</a:t>
            </a:r>
            <a:endParaRPr lang="en-AU" dirty="0">
              <a:solidFill>
                <a:srgbClr val="FF0000"/>
              </a:solidFill>
            </a:endParaRPr>
          </a:p>
          <a:p>
            <a:pPr algn="just">
              <a:lnSpc>
                <a:spcPct val="150000"/>
              </a:lnSpc>
              <a:buFont typeface="Wingdings" panose="05000000000000000000" pitchFamily="2" charset="2"/>
              <a:buChar char="Ø"/>
              <a:defRPr/>
            </a:pPr>
            <a:r>
              <a:rPr lang="en-AU"/>
              <a:t> Bảng </a:t>
            </a:r>
            <a:r>
              <a:rPr lang="en-AU" dirty="0" err="1"/>
              <a:t>băm</a:t>
            </a:r>
            <a:r>
              <a:rPr lang="en-AU" dirty="0"/>
              <a:t> </a:t>
            </a:r>
            <a:r>
              <a:rPr lang="en-AU" dirty="0" err="1"/>
              <a:t>trong</a:t>
            </a:r>
            <a:r>
              <a:rPr lang="en-AU" dirty="0"/>
              <a:t> </a:t>
            </a:r>
            <a:r>
              <a:rPr lang="en-AU" dirty="0" err="1"/>
              <a:t>trường</a:t>
            </a:r>
            <a:r>
              <a:rPr lang="en-AU" dirty="0"/>
              <a:t> </a:t>
            </a:r>
            <a:r>
              <a:rPr lang="en-AU" dirty="0" err="1"/>
              <a:t>hợp</a:t>
            </a:r>
            <a:r>
              <a:rPr lang="en-AU" dirty="0"/>
              <a:t> </a:t>
            </a:r>
            <a:r>
              <a:rPr lang="en-AU" dirty="0" err="1"/>
              <a:t>này</a:t>
            </a:r>
            <a:r>
              <a:rPr lang="en-AU" dirty="0"/>
              <a:t> </a:t>
            </a:r>
            <a:r>
              <a:rPr lang="en-AU" dirty="0" err="1"/>
              <a:t>được</a:t>
            </a:r>
            <a:r>
              <a:rPr lang="en-AU" dirty="0"/>
              <a:t> </a:t>
            </a:r>
            <a:r>
              <a:rPr lang="en-AU" dirty="0" err="1"/>
              <a:t>cài</a:t>
            </a:r>
            <a:r>
              <a:rPr lang="en-AU" dirty="0"/>
              <a:t> </a:t>
            </a:r>
            <a:r>
              <a:rPr lang="en-AU" dirty="0" err="1"/>
              <a:t>đặt</a:t>
            </a:r>
            <a:r>
              <a:rPr lang="en-AU" dirty="0"/>
              <a:t> </a:t>
            </a:r>
            <a:r>
              <a:rPr lang="en-AU" dirty="0" err="1"/>
              <a:t>bằng</a:t>
            </a:r>
            <a:r>
              <a:rPr lang="en-AU" dirty="0"/>
              <a:t> </a:t>
            </a:r>
            <a:r>
              <a:rPr lang="en-AU" dirty="0" err="1"/>
              <a:t>danh</a:t>
            </a:r>
            <a:r>
              <a:rPr lang="en-AU" dirty="0"/>
              <a:t> </a:t>
            </a:r>
            <a:r>
              <a:rPr lang="en-AU" dirty="0" err="1"/>
              <a:t>sách</a:t>
            </a:r>
            <a:r>
              <a:rPr lang="en-AU" dirty="0"/>
              <a:t> </a:t>
            </a:r>
            <a:r>
              <a:rPr lang="en-AU" dirty="0" err="1"/>
              <a:t>kề</a:t>
            </a:r>
            <a:r>
              <a:rPr lang="en-AU" dirty="0"/>
              <a:t> </a:t>
            </a:r>
            <a:r>
              <a:rPr lang="en-AU" dirty="0" err="1"/>
              <a:t>có</a:t>
            </a:r>
            <a:r>
              <a:rPr lang="en-AU" dirty="0"/>
              <a:t> M </a:t>
            </a:r>
            <a:r>
              <a:rPr lang="en-AU" dirty="0" err="1"/>
              <a:t>phần</a:t>
            </a:r>
            <a:r>
              <a:rPr lang="en-AU" dirty="0"/>
              <a:t> </a:t>
            </a:r>
            <a:r>
              <a:rPr lang="en-AU" dirty="0" err="1"/>
              <a:t>tử</a:t>
            </a:r>
            <a:r>
              <a:rPr lang="en-AU" dirty="0"/>
              <a:t>, </a:t>
            </a:r>
            <a:r>
              <a:rPr lang="en-AU" dirty="0" err="1"/>
              <a:t>mỗi</a:t>
            </a:r>
            <a:r>
              <a:rPr lang="en-AU" dirty="0"/>
              <a:t> </a:t>
            </a:r>
            <a:r>
              <a:rPr lang="en-AU" dirty="0" err="1"/>
              <a:t>phần</a:t>
            </a:r>
            <a:r>
              <a:rPr lang="en-AU" dirty="0"/>
              <a:t> </a:t>
            </a:r>
            <a:r>
              <a:rPr lang="en-AU" dirty="0" err="1"/>
              <a:t>tử</a:t>
            </a:r>
            <a:r>
              <a:rPr lang="en-AU" dirty="0"/>
              <a:t> </a:t>
            </a:r>
            <a:r>
              <a:rPr lang="en-AU" dirty="0" err="1"/>
              <a:t>của</a:t>
            </a:r>
            <a:r>
              <a:rPr lang="en-AU" dirty="0"/>
              <a:t> </a:t>
            </a:r>
            <a:r>
              <a:rPr lang="en-AU" dirty="0" err="1"/>
              <a:t>bảng</a:t>
            </a:r>
            <a:r>
              <a:rPr lang="en-AU" dirty="0"/>
              <a:t> </a:t>
            </a:r>
            <a:r>
              <a:rPr lang="en-AU" dirty="0" err="1"/>
              <a:t>băm</a:t>
            </a:r>
            <a:r>
              <a:rPr lang="en-AU" dirty="0"/>
              <a:t> </a:t>
            </a:r>
            <a:r>
              <a:rPr lang="en-AU" dirty="0" err="1"/>
              <a:t>là</a:t>
            </a:r>
            <a:r>
              <a:rPr lang="en-AU" dirty="0"/>
              <a:t> </a:t>
            </a:r>
            <a:r>
              <a:rPr lang="en-AU" dirty="0" err="1"/>
              <a:t>một</a:t>
            </a:r>
            <a:r>
              <a:rPr lang="en-AU" dirty="0"/>
              <a:t> </a:t>
            </a:r>
            <a:r>
              <a:rPr lang="en-AU" dirty="0" err="1"/>
              <a:t>mẫu</a:t>
            </a:r>
            <a:r>
              <a:rPr lang="en-AU" dirty="0"/>
              <a:t> tin </a:t>
            </a:r>
            <a:r>
              <a:rPr lang="en-AU" dirty="0" err="1"/>
              <a:t>có</a:t>
            </a:r>
            <a:r>
              <a:rPr lang="en-AU" dirty="0"/>
              <a:t> </a:t>
            </a:r>
            <a:r>
              <a:rPr lang="en-AU" dirty="0" err="1"/>
              <a:t>một</a:t>
            </a:r>
            <a:r>
              <a:rPr lang="en-AU" dirty="0"/>
              <a:t> </a:t>
            </a:r>
            <a:r>
              <a:rPr lang="en-AU" dirty="0" err="1"/>
              <a:t>trường</a:t>
            </a:r>
            <a:r>
              <a:rPr lang="en-AU" dirty="0"/>
              <a:t> key </a:t>
            </a:r>
            <a:r>
              <a:rPr lang="en-AU" dirty="0" err="1"/>
              <a:t>để</a:t>
            </a:r>
            <a:r>
              <a:rPr lang="en-AU" dirty="0"/>
              <a:t> </a:t>
            </a:r>
            <a:r>
              <a:rPr lang="en-AU" dirty="0" err="1"/>
              <a:t>lưu</a:t>
            </a:r>
            <a:r>
              <a:rPr lang="en-AU" dirty="0"/>
              <a:t> </a:t>
            </a:r>
            <a:r>
              <a:rPr lang="en-AU" dirty="0" err="1"/>
              <a:t>khoá</a:t>
            </a:r>
            <a:r>
              <a:rPr lang="en-AU" dirty="0"/>
              <a:t> </a:t>
            </a:r>
            <a:r>
              <a:rPr lang="en-AU" dirty="0" err="1"/>
              <a:t>các</a:t>
            </a:r>
            <a:r>
              <a:rPr lang="en-AU" dirty="0"/>
              <a:t> </a:t>
            </a:r>
            <a:r>
              <a:rPr lang="en-AU" dirty="0" err="1"/>
              <a:t>phần</a:t>
            </a:r>
            <a:r>
              <a:rPr lang="en-AU" dirty="0"/>
              <a:t> </a:t>
            </a:r>
            <a:r>
              <a:rPr lang="en-AU" dirty="0" err="1"/>
              <a:t>tử</a:t>
            </a:r>
            <a:r>
              <a:rPr lang="en-AU" dirty="0"/>
              <a:t>.</a:t>
            </a:r>
            <a:endParaRPr lang="en-US"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57</a:t>
            </a:fld>
            <a:endParaRPr lang="en-US" dirty="0"/>
          </a:p>
        </p:txBody>
      </p:sp>
    </p:spTree>
    <p:extLst>
      <p:ext uri="{BB962C8B-B14F-4D97-AF65-F5344CB8AC3E}">
        <p14:creationId xmlns:p14="http://schemas.microsoft.com/office/powerpoint/2010/main" val="321512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just"/>
            <a:r>
              <a:rPr lang="vi-VN" dirty="0"/>
              <a:t>Double </a:t>
            </a:r>
            <a:r>
              <a:rPr lang="en-US" dirty="0"/>
              <a:t>Probing Method</a:t>
            </a:r>
            <a:endParaRPr lang="en-US" i="1" dirty="0"/>
          </a:p>
        </p:txBody>
      </p:sp>
      <p:sp>
        <p:nvSpPr>
          <p:cNvPr id="54275" name="Rectangle 3"/>
          <p:cNvSpPr>
            <a:spLocks noGrp="1" noChangeArrowheads="1"/>
          </p:cNvSpPr>
          <p:nvPr>
            <p:ph idx="1"/>
          </p:nvPr>
        </p:nvSpPr>
        <p:spPr/>
        <p:txBody>
          <a:bodyPr>
            <a:normAutofit/>
          </a:bodyPr>
          <a:lstStyle/>
          <a:p>
            <a:pPr algn="just">
              <a:lnSpc>
                <a:spcPct val="150000"/>
              </a:lnSpc>
              <a:buFont typeface="Wingdings" panose="05000000000000000000" pitchFamily="2" charset="2"/>
              <a:buChar char="Ø"/>
            </a:pPr>
            <a:r>
              <a:rPr lang="en-AU" sz="2200" b="1"/>
              <a:t>Khi khởi động: </a:t>
            </a:r>
            <a:r>
              <a:rPr lang="en-AU" sz="2200"/>
              <a:t>bảng băm, tất cả trường key được gán nullkey.</a:t>
            </a:r>
          </a:p>
          <a:p>
            <a:pPr algn="just">
              <a:lnSpc>
                <a:spcPct val="150000"/>
              </a:lnSpc>
              <a:buFont typeface="Wingdings" panose="05000000000000000000" pitchFamily="2" charset="2"/>
              <a:buChar char="Ø"/>
            </a:pPr>
            <a:r>
              <a:rPr lang="en-AU" sz="2200" b="1"/>
              <a:t>Khi thêm phần tử:</a:t>
            </a:r>
            <a:r>
              <a:rPr lang="en-AU" sz="2200"/>
              <a:t> có khoá key vào bảng băm, thì </a:t>
            </a:r>
            <a:r>
              <a:rPr lang="en-AU" sz="2200" b="1">
                <a:solidFill>
                  <a:srgbClr val="FF0000"/>
                </a:solidFill>
              </a:rPr>
              <a:t>i=h1(key) </a:t>
            </a:r>
            <a:r>
              <a:rPr lang="en-AU" sz="2200"/>
              <a:t>và </a:t>
            </a:r>
            <a:r>
              <a:rPr lang="en-AU" sz="2200" b="1">
                <a:solidFill>
                  <a:srgbClr val="FF0000"/>
                </a:solidFill>
              </a:rPr>
              <a:t>j=h2(key)</a:t>
            </a:r>
            <a:r>
              <a:rPr lang="en-AU" sz="2200" b="1"/>
              <a:t> </a:t>
            </a:r>
            <a:r>
              <a:rPr lang="en-AU" sz="2200"/>
              <a:t>sẽ xác định địa chỉ i và j trong khoảng từ 0 đến M-1:</a:t>
            </a:r>
          </a:p>
          <a:p>
            <a:pPr lvl="1" algn="just">
              <a:lnSpc>
                <a:spcPct val="150000"/>
              </a:lnSpc>
              <a:buFont typeface="Wingdings" panose="05000000000000000000" pitchFamily="2" charset="2"/>
              <a:buChar char="Ø"/>
            </a:pPr>
            <a:r>
              <a:rPr lang="en-AU"/>
              <a:t>Nếu chưa bị xung đột thì thêm phần tử mới tại địa chỉ i này.</a:t>
            </a:r>
          </a:p>
          <a:p>
            <a:pPr lvl="1" algn="just">
              <a:lnSpc>
                <a:spcPct val="150000"/>
              </a:lnSpc>
              <a:buFont typeface="Wingdings" panose="05000000000000000000" pitchFamily="2" charset="2"/>
              <a:buChar char="Ø"/>
            </a:pPr>
            <a:r>
              <a:rPr lang="en-AU"/>
              <a:t>Nếu bị xung đột thì hàm băm lại lần 1 f1 sẽ xét địa chỉ mới i+j, nếu lại bị xung đột thì hàm băm lại lần 2 là f2 sẽ xét địa chỉ i+2j, …, quá trình cứ thế cho đến khi nào tìm được địa chỉ trống và thêm phần tử vào địa chi này.</a:t>
            </a:r>
          </a:p>
        </p:txBody>
      </p:sp>
      <p:sp>
        <p:nvSpPr>
          <p:cNvPr id="2" name="Footer Placeholder 1"/>
          <p:cNvSpPr>
            <a:spLocks noGrp="1"/>
          </p:cNvSpPr>
          <p:nvPr>
            <p:ph type="ftr" sz="quarter" idx="11"/>
          </p:nvPr>
        </p:nvSpPr>
        <p:spPr/>
        <p:txBody>
          <a:bodyPr/>
          <a:lstStyle/>
          <a:p>
            <a:pPr algn="just">
              <a:defRPr/>
            </a:pPr>
            <a:r>
              <a:rPr lang="en-US"/>
              <a:t>DSA</a:t>
            </a:r>
            <a:endParaRPr lang="en-US" dirty="0"/>
          </a:p>
        </p:txBody>
      </p:sp>
      <p:sp>
        <p:nvSpPr>
          <p:cNvPr id="3" name="Slide Number Placeholder 2"/>
          <p:cNvSpPr>
            <a:spLocks noGrp="1"/>
          </p:cNvSpPr>
          <p:nvPr>
            <p:ph type="sldNum" sz="quarter" idx="12"/>
          </p:nvPr>
        </p:nvSpPr>
        <p:spPr/>
        <p:txBody>
          <a:bodyPr/>
          <a:lstStyle/>
          <a:p>
            <a:pPr algn="just">
              <a:defRPr/>
            </a:pPr>
            <a:fld id="{9341A368-4C28-4393-9F29-3C50F2E74AB6}" type="slidenum">
              <a:rPr lang="en-US" smtClean="0"/>
              <a:pPr algn="just">
                <a:defRPr/>
              </a:pPr>
              <a:t>58</a:t>
            </a:fld>
            <a:endParaRPr lang="en-US" dirty="0"/>
          </a:p>
        </p:txBody>
      </p:sp>
    </p:spTree>
    <p:extLst>
      <p:ext uri="{BB962C8B-B14F-4D97-AF65-F5344CB8AC3E}">
        <p14:creationId xmlns:p14="http://schemas.microsoft.com/office/powerpoint/2010/main" val="269610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Double </a:t>
            </a:r>
            <a:r>
              <a:rPr lang="en-US"/>
              <a:t>Probing Method: Ví dụ</a:t>
            </a:r>
          </a:p>
        </p:txBody>
      </p:sp>
      <p:sp>
        <p:nvSpPr>
          <p:cNvPr id="55464" name="Rectangle 193"/>
          <p:cNvSpPr>
            <a:spLocks noChangeArrowheads="1"/>
          </p:cNvSpPr>
          <p:nvPr/>
        </p:nvSpPr>
        <p:spPr bwMode="auto">
          <a:xfrm>
            <a:off x="197428" y="777150"/>
            <a:ext cx="855287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sz="2200">
                <a:latin typeface="Tahoma" panose="020B0604030504040204" pitchFamily="34" charset="0"/>
                <a:ea typeface="Tahoma" panose="020B0604030504040204" pitchFamily="34" charset="0"/>
                <a:cs typeface="Tahoma" panose="020B0604030504040204" pitchFamily="34" charset="0"/>
              </a:rPr>
              <a:t>Thêm vào các khóa 89, 18, 49, 58, 69: </a:t>
            </a:r>
            <a:endParaRPr lang="en-AU" sz="2200" i="1">
              <a:latin typeface="Tahoma" panose="020B0604030504040204" pitchFamily="34" charset="0"/>
              <a:ea typeface="Tahoma" panose="020B0604030504040204" pitchFamily="34" charset="0"/>
              <a:cs typeface="Tahoma" panose="020B0604030504040204" pitchFamily="34" charset="0"/>
            </a:endParaRPr>
          </a:p>
          <a:p>
            <a:pPr algn="ctr"/>
            <a:r>
              <a:rPr lang="en-AU" sz="2200">
                <a:latin typeface="Tahoma" panose="020B0604030504040204" pitchFamily="34" charset="0"/>
                <a:ea typeface="Tahoma" panose="020B0604030504040204" pitchFamily="34" charset="0"/>
                <a:cs typeface="Tahoma" panose="020B0604030504040204" pitchFamily="34" charset="0"/>
              </a:rPr>
              <a:t>M=10, h1(key)= key%10, h2(key) = 7 - key%7</a:t>
            </a:r>
          </a:p>
          <a:p>
            <a:pPr algn="ctr"/>
            <a:r>
              <a:rPr lang="vi-VN" sz="2200">
                <a:solidFill>
                  <a:srgbClr val="FF0000"/>
                </a:solidFill>
              </a:rPr>
              <a:t>H(key, i) = (</a:t>
            </a:r>
            <a:r>
              <a:rPr lang="en-US" sz="2200">
                <a:solidFill>
                  <a:srgbClr val="FF0000"/>
                </a:solidFill>
              </a:rPr>
              <a:t>h</a:t>
            </a:r>
            <a:r>
              <a:rPr lang="vi-VN" sz="2200">
                <a:solidFill>
                  <a:srgbClr val="FF0000"/>
                </a:solidFill>
              </a:rPr>
              <a:t>1(key) +  i* </a:t>
            </a:r>
            <a:r>
              <a:rPr lang="en-US" sz="2200">
                <a:solidFill>
                  <a:srgbClr val="FF0000"/>
                </a:solidFill>
              </a:rPr>
              <a:t>h</a:t>
            </a:r>
            <a:r>
              <a:rPr lang="vi-VN" sz="2200">
                <a:solidFill>
                  <a:srgbClr val="FF0000"/>
                </a:solidFill>
              </a:rPr>
              <a:t>2(key) ) % </a:t>
            </a:r>
            <a:r>
              <a:rPr lang="en-US" sz="2200">
                <a:solidFill>
                  <a:srgbClr val="FF0000"/>
                </a:solidFill>
              </a:rPr>
              <a:t>M</a:t>
            </a:r>
          </a:p>
          <a:p>
            <a:pPr algn="ctr"/>
            <a:endParaRPr lang="en-US" sz="2200">
              <a:solidFill>
                <a:srgbClr val="FF0000"/>
              </a:solidFill>
            </a:endParaRP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59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7745979"/>
              </p:ext>
            </p:extLst>
          </p:nvPr>
        </p:nvGraphicFramePr>
        <p:xfrm>
          <a:off x="1050526" y="1997662"/>
          <a:ext cx="6112274" cy="4297680"/>
        </p:xfrm>
        <a:graphic>
          <a:graphicData uri="http://schemas.openxmlformats.org/drawingml/2006/table">
            <a:tbl>
              <a:tblPr firstRow="1" bandRow="1">
                <a:tableStyleId>{5940675A-B579-460E-94D1-54222C63F5DA}</a:tableStyleId>
              </a:tblPr>
              <a:tblGrid>
                <a:gridCol w="578422">
                  <a:extLst>
                    <a:ext uri="{9D8B030D-6E8A-4147-A177-3AD203B41FA5}">
                      <a16:colId xmlns:a16="http://schemas.microsoft.com/office/drawing/2014/main" val="4240189800"/>
                    </a:ext>
                  </a:extLst>
                </a:gridCol>
                <a:gridCol w="1167942">
                  <a:extLst>
                    <a:ext uri="{9D8B030D-6E8A-4147-A177-3AD203B41FA5}">
                      <a16:colId xmlns:a16="http://schemas.microsoft.com/office/drawing/2014/main" val="4209252008"/>
                    </a:ext>
                  </a:extLst>
                </a:gridCol>
                <a:gridCol w="873182">
                  <a:extLst>
                    <a:ext uri="{9D8B030D-6E8A-4147-A177-3AD203B41FA5}">
                      <a16:colId xmlns:a16="http://schemas.microsoft.com/office/drawing/2014/main" val="2269717783"/>
                    </a:ext>
                  </a:extLst>
                </a:gridCol>
                <a:gridCol w="873182">
                  <a:extLst>
                    <a:ext uri="{9D8B030D-6E8A-4147-A177-3AD203B41FA5}">
                      <a16:colId xmlns:a16="http://schemas.microsoft.com/office/drawing/2014/main" val="1928471910"/>
                    </a:ext>
                  </a:extLst>
                </a:gridCol>
                <a:gridCol w="873182">
                  <a:extLst>
                    <a:ext uri="{9D8B030D-6E8A-4147-A177-3AD203B41FA5}">
                      <a16:colId xmlns:a16="http://schemas.microsoft.com/office/drawing/2014/main" val="3502952795"/>
                    </a:ext>
                  </a:extLst>
                </a:gridCol>
                <a:gridCol w="873182">
                  <a:extLst>
                    <a:ext uri="{9D8B030D-6E8A-4147-A177-3AD203B41FA5}">
                      <a16:colId xmlns:a16="http://schemas.microsoft.com/office/drawing/2014/main" val="3458910741"/>
                    </a:ext>
                  </a:extLst>
                </a:gridCol>
                <a:gridCol w="873182">
                  <a:extLst>
                    <a:ext uri="{9D8B030D-6E8A-4147-A177-3AD203B41FA5}">
                      <a16:colId xmlns:a16="http://schemas.microsoft.com/office/drawing/2014/main" val="2902702425"/>
                    </a:ext>
                  </a:extLst>
                </a:gridCol>
              </a:tblGrid>
              <a:tr h="531882">
                <a:tc>
                  <a:txBody>
                    <a:bodyPr/>
                    <a:lstStyle/>
                    <a:p>
                      <a:pPr algn="ct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Empty Table</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89</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18</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49</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58</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1"/>
                        <a:t>Thêm 69</a:t>
                      </a:r>
                      <a:endParaRPr lang="en-US" sz="1800" b="1">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2773670083"/>
                  </a:ext>
                </a:extLst>
              </a:tr>
              <a:tr h="299184">
                <a:tc>
                  <a:txBody>
                    <a:bodyPr/>
                    <a:lstStyle/>
                    <a:p>
                      <a:pPr algn="ctr"/>
                      <a:r>
                        <a:rPr lang="en-US" sz="1800"/>
                        <a:t>0</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69</a:t>
                      </a:r>
                    </a:p>
                  </a:txBody>
                  <a:tcPr anchor="ctr"/>
                </a:tc>
                <a:extLst>
                  <a:ext uri="{0D108BD9-81ED-4DB2-BD59-A6C34878D82A}">
                    <a16:rowId xmlns:a16="http://schemas.microsoft.com/office/drawing/2014/main" val="1855919463"/>
                  </a:ext>
                </a:extLst>
              </a:tr>
              <a:tr h="299184">
                <a:tc>
                  <a:txBody>
                    <a:bodyPr/>
                    <a:lstStyle/>
                    <a:p>
                      <a:pPr algn="ctr"/>
                      <a:r>
                        <a:rPr lang="en-US" sz="1800"/>
                        <a:t>1</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1835403534"/>
                  </a:ext>
                </a:extLst>
              </a:tr>
              <a:tr h="299184">
                <a:tc>
                  <a:txBody>
                    <a:bodyPr/>
                    <a:lstStyle/>
                    <a:p>
                      <a:pPr algn="ctr"/>
                      <a:r>
                        <a:rPr lang="en-US" sz="1800"/>
                        <a:t>2</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515458973"/>
                  </a:ext>
                </a:extLst>
              </a:tr>
              <a:tr h="299184">
                <a:tc>
                  <a:txBody>
                    <a:bodyPr/>
                    <a:lstStyle/>
                    <a:p>
                      <a:pPr algn="ctr"/>
                      <a:r>
                        <a:rPr lang="en-US" sz="1800"/>
                        <a:t>3</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58</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58</a:t>
                      </a:r>
                    </a:p>
                  </a:txBody>
                  <a:tcPr anchor="ctr"/>
                </a:tc>
                <a:extLst>
                  <a:ext uri="{0D108BD9-81ED-4DB2-BD59-A6C34878D82A}">
                    <a16:rowId xmlns:a16="http://schemas.microsoft.com/office/drawing/2014/main" val="1630605674"/>
                  </a:ext>
                </a:extLst>
              </a:tr>
              <a:tr h="299184">
                <a:tc>
                  <a:txBody>
                    <a:bodyPr/>
                    <a:lstStyle/>
                    <a:p>
                      <a:pPr algn="ctr"/>
                      <a:r>
                        <a:rPr lang="en-US" sz="1800"/>
                        <a:t>4</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1469833244"/>
                  </a:ext>
                </a:extLst>
              </a:tr>
              <a:tr h="299184">
                <a:tc>
                  <a:txBody>
                    <a:bodyPr/>
                    <a:lstStyle/>
                    <a:p>
                      <a:pPr algn="ctr"/>
                      <a:r>
                        <a:rPr lang="en-US" sz="1800"/>
                        <a:t>5</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1711572690"/>
                  </a:ext>
                </a:extLst>
              </a:tr>
              <a:tr h="299184">
                <a:tc>
                  <a:txBody>
                    <a:bodyPr/>
                    <a:lstStyle/>
                    <a:p>
                      <a:pPr algn="ctr"/>
                      <a:r>
                        <a:rPr lang="en-US" sz="1800"/>
                        <a:t>6</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49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49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49</a:t>
                      </a:r>
                    </a:p>
                  </a:txBody>
                  <a:tcPr anchor="ctr"/>
                </a:tc>
                <a:extLst>
                  <a:ext uri="{0D108BD9-81ED-4DB2-BD59-A6C34878D82A}">
                    <a16:rowId xmlns:a16="http://schemas.microsoft.com/office/drawing/2014/main" val="3540305537"/>
                  </a:ext>
                </a:extLst>
              </a:tr>
              <a:tr h="299184">
                <a:tc>
                  <a:txBody>
                    <a:bodyPr/>
                    <a:lstStyle/>
                    <a:p>
                      <a:pPr algn="ctr"/>
                      <a:r>
                        <a:rPr lang="en-US" sz="1800"/>
                        <a:t>7</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534048949"/>
                  </a:ext>
                </a:extLst>
              </a:tr>
              <a:tr h="299184">
                <a:tc>
                  <a:txBody>
                    <a:bodyPr/>
                    <a:lstStyle/>
                    <a:p>
                      <a:pPr algn="ctr"/>
                      <a:r>
                        <a:rPr lang="en-US" sz="1800"/>
                        <a:t>8</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18</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18</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18</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18</a:t>
                      </a:r>
                    </a:p>
                  </a:txBody>
                  <a:tcPr anchor="ctr"/>
                </a:tc>
                <a:extLst>
                  <a:ext uri="{0D108BD9-81ED-4DB2-BD59-A6C34878D82A}">
                    <a16:rowId xmlns:a16="http://schemas.microsoft.com/office/drawing/2014/main" val="3008816405"/>
                  </a:ext>
                </a:extLst>
              </a:tr>
              <a:tr h="299184">
                <a:tc>
                  <a:txBody>
                    <a:bodyPr/>
                    <a:lstStyle/>
                    <a:p>
                      <a:pPr algn="ctr"/>
                      <a:r>
                        <a:rPr lang="en-US" sz="1800"/>
                        <a:t>9</a:t>
                      </a: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endPar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tc>
                  <a:txBody>
                    <a:bodyPr/>
                    <a:lstStyle/>
                    <a:p>
                      <a:pPr algn="ctr"/>
                      <a:r>
                        <a:rPr lang="en-US" sz="1800">
                          <a:solidFill>
                            <a:schemeClr val="tx1"/>
                          </a:solidFill>
                          <a:latin typeface="Times New Roman" panose="02020603050405020304" pitchFamily="18" charset="0"/>
                          <a:ea typeface="Tahoma" panose="020B0604030504040204" pitchFamily="34" charset="0"/>
                          <a:cs typeface="Times New Roman" panose="02020603050405020304" pitchFamily="18" charset="0"/>
                        </a:rPr>
                        <a:t>89</a:t>
                      </a:r>
                    </a:p>
                  </a:txBody>
                  <a:tcPr anchor="ctr"/>
                </a:tc>
                <a:extLst>
                  <a:ext uri="{0D108BD9-81ED-4DB2-BD59-A6C34878D82A}">
                    <a16:rowId xmlns:a16="http://schemas.microsoft.com/office/drawing/2014/main" val="2074542753"/>
                  </a:ext>
                </a:extLst>
              </a:tr>
            </a:tbl>
          </a:graphicData>
        </a:graphic>
      </p:graphicFrame>
      <p:sp>
        <p:nvSpPr>
          <p:cNvPr id="5" name="Rectangle 4"/>
          <p:cNvSpPr/>
          <p:nvPr/>
        </p:nvSpPr>
        <p:spPr>
          <a:xfrm>
            <a:off x="7133521" y="1997662"/>
            <a:ext cx="1937577" cy="2277547"/>
          </a:xfrm>
          <a:prstGeom prst="rect">
            <a:avLst/>
          </a:prstGeom>
        </p:spPr>
        <p:txBody>
          <a:bodyPr wrap="square">
            <a:spAutoFit/>
          </a:bodyPr>
          <a:lstStyle/>
          <a:p>
            <a:pPr lvl="0" algn="ctr"/>
            <a:r>
              <a:rPr lang="en-AU">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400">
              <a:solidFill>
                <a:srgbClr val="363D3D"/>
              </a:solidFill>
              <a:latin typeface="Tahoma" panose="020B0604030504040204" pitchFamily="34" charset="0"/>
              <a:ea typeface="Tahoma" panose="020B0604030504040204" pitchFamily="34" charset="0"/>
              <a:cs typeface="Tahoma" panose="020B0604030504040204" pitchFamily="34" charset="0"/>
            </a:endParaRPr>
          </a:p>
          <a:p>
            <a:pPr algn="ctr"/>
            <a:endParaRPr lang="en-US" sz="2800">
              <a:solidFill>
                <a:srgbClr val="FF0000"/>
              </a:solidFill>
            </a:endParaRPr>
          </a:p>
        </p:txBody>
      </p:sp>
    </p:spTree>
    <p:extLst>
      <p:ext uri="{BB962C8B-B14F-4D97-AF65-F5344CB8AC3E}">
        <p14:creationId xmlns:p14="http://schemas.microsoft.com/office/powerpoint/2010/main" val="13102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Direct Cha</a:t>
            </a:r>
            <a:r>
              <a:rPr lang="en-US"/>
              <a:t>i</a:t>
            </a:r>
            <a:r>
              <a:rPr lang="vi-VN"/>
              <a:t>ning</a:t>
            </a:r>
            <a:r>
              <a:rPr lang="en-US"/>
              <a:t> Method: Ví dụ minh họa</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6</a:t>
            </a:fld>
            <a:endParaRPr lang="en-US" dirty="0"/>
          </a:p>
        </p:txBody>
      </p:sp>
      <p:pic>
        <p:nvPicPr>
          <p:cNvPr id="6" name="Picture 5"/>
          <p:cNvPicPr>
            <a:picLocks noChangeAspect="1"/>
          </p:cNvPicPr>
          <p:nvPr/>
        </p:nvPicPr>
        <p:blipFill>
          <a:blip r:embed="rId2"/>
          <a:stretch>
            <a:fillRect/>
          </a:stretch>
        </p:blipFill>
        <p:spPr>
          <a:xfrm>
            <a:off x="1485900" y="762000"/>
            <a:ext cx="6172200" cy="5061910"/>
          </a:xfrm>
          <a:prstGeom prst="rect">
            <a:avLst/>
          </a:prstGeom>
        </p:spPr>
      </p:pic>
      <p:sp>
        <p:nvSpPr>
          <p:cNvPr id="3" name="Rectangle 2"/>
          <p:cNvSpPr/>
          <p:nvPr/>
        </p:nvSpPr>
        <p:spPr>
          <a:xfrm>
            <a:off x="197427" y="5715000"/>
            <a:ext cx="8749146" cy="738664"/>
          </a:xfrm>
          <a:prstGeom prst="rect">
            <a:avLst/>
          </a:prstGeom>
        </p:spPr>
        <p:txBody>
          <a:bodyPr wrap="square">
            <a:spAutoFit/>
          </a:bodyPr>
          <a:lstStyle/>
          <a:p>
            <a:r>
              <a:rPr lang="en-AU">
                <a:solidFill>
                  <a:srgbClr val="FF0000"/>
                </a:solidFill>
                <a:latin typeface="Tahoma" panose="020B0604030504040204" pitchFamily="34" charset="0"/>
                <a:ea typeface="Tahoma" panose="020B0604030504040204" pitchFamily="34" charset="0"/>
                <a:cs typeface="Tahoma" panose="020B0604030504040204" pitchFamily="34" charset="0"/>
              </a:rPr>
              <a:t>(Chú ý: Khi làm bài thi cần trình bày rõ vì sao thêm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khóa k vào vị trí nào i trong bảng băm)</a:t>
            </a:r>
            <a:endParaRPr lang="en-AU"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753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vi-VN" dirty="0"/>
              <a:t>Double </a:t>
            </a:r>
            <a:r>
              <a:rPr lang="en-US" dirty="0"/>
              <a:t>Probing Method</a:t>
            </a:r>
            <a:endParaRPr lang="en-US" i="1" dirty="0"/>
          </a:p>
        </p:txBody>
      </p:sp>
      <p:sp>
        <p:nvSpPr>
          <p:cNvPr id="56323" name="Rectangle 3"/>
          <p:cNvSpPr>
            <a:spLocks noGrp="1" noChangeArrowheads="1"/>
          </p:cNvSpPr>
          <p:nvPr>
            <p:ph idx="1"/>
          </p:nvPr>
        </p:nvSpPr>
        <p:spPr/>
        <p:txBody>
          <a:bodyPr/>
          <a:lstStyle/>
          <a:p>
            <a:pPr algn="just">
              <a:lnSpc>
                <a:spcPct val="150000"/>
              </a:lnSpc>
              <a:buFont typeface="Wingdings" panose="05000000000000000000" pitchFamily="2" charset="2"/>
              <a:buChar char="Ø"/>
            </a:pPr>
            <a:r>
              <a:rPr lang="en-AU" b="1" dirty="0" err="1"/>
              <a:t>Khi</a:t>
            </a:r>
            <a:r>
              <a:rPr lang="en-AU" b="1" dirty="0"/>
              <a:t> </a:t>
            </a:r>
            <a:r>
              <a:rPr lang="en-AU" b="1" err="1"/>
              <a:t>tìm</a:t>
            </a:r>
            <a:r>
              <a:rPr lang="en-AU" b="1"/>
              <a:t> kiếm </a:t>
            </a:r>
            <a:r>
              <a:rPr lang="en-AU" dirty="0" err="1"/>
              <a:t>một</a:t>
            </a:r>
            <a:r>
              <a:rPr lang="en-AU" dirty="0"/>
              <a:t> </a:t>
            </a:r>
            <a:r>
              <a:rPr lang="en-AU" dirty="0" err="1"/>
              <a:t>phần</a:t>
            </a:r>
            <a:r>
              <a:rPr lang="en-AU" dirty="0"/>
              <a:t> </a:t>
            </a:r>
            <a:r>
              <a:rPr lang="en-AU" dirty="0" err="1"/>
              <a:t>tử</a:t>
            </a:r>
            <a:r>
              <a:rPr lang="en-AU" dirty="0"/>
              <a:t> </a:t>
            </a:r>
            <a:r>
              <a:rPr lang="en-AU" dirty="0" err="1"/>
              <a:t>có</a:t>
            </a:r>
            <a:r>
              <a:rPr lang="en-AU" dirty="0"/>
              <a:t> </a:t>
            </a:r>
            <a:r>
              <a:rPr lang="en-AU" dirty="0" err="1"/>
              <a:t>khoá</a:t>
            </a:r>
            <a:r>
              <a:rPr lang="en-AU" dirty="0"/>
              <a:t> key </a:t>
            </a:r>
            <a:r>
              <a:rPr lang="en-AU" dirty="0" err="1"/>
              <a:t>trong</a:t>
            </a:r>
            <a:r>
              <a:rPr lang="en-AU" dirty="0"/>
              <a:t> </a:t>
            </a:r>
            <a:r>
              <a:rPr lang="en-AU" dirty="0" err="1"/>
              <a:t>bảng</a:t>
            </a:r>
            <a:r>
              <a:rPr lang="en-AU" dirty="0"/>
              <a:t> </a:t>
            </a:r>
            <a:r>
              <a:rPr lang="en-AU" dirty="0" err="1"/>
              <a:t>băm</a:t>
            </a:r>
            <a:r>
              <a:rPr lang="en-AU" dirty="0"/>
              <a:t>, </a:t>
            </a:r>
            <a:r>
              <a:rPr lang="en-AU" dirty="0" err="1"/>
              <a:t>hàm</a:t>
            </a:r>
            <a:r>
              <a:rPr lang="en-AU" dirty="0"/>
              <a:t> </a:t>
            </a:r>
            <a:r>
              <a:rPr lang="en-AU" dirty="0" err="1"/>
              <a:t>băm</a:t>
            </a:r>
            <a:r>
              <a:rPr lang="en-AU" dirty="0"/>
              <a:t> </a:t>
            </a:r>
            <a:r>
              <a:rPr lang="en-AU" b="1" err="1"/>
              <a:t>i</a:t>
            </a:r>
            <a:r>
              <a:rPr lang="en-AU" b="1"/>
              <a:t>=h1</a:t>
            </a:r>
            <a:r>
              <a:rPr lang="en-AU" b="1" dirty="0"/>
              <a:t>(key)</a:t>
            </a:r>
            <a:r>
              <a:rPr lang="en-AU" dirty="0"/>
              <a:t> </a:t>
            </a:r>
            <a:r>
              <a:rPr lang="en-AU" dirty="0" err="1"/>
              <a:t>và</a:t>
            </a:r>
            <a:r>
              <a:rPr lang="en-AU" dirty="0"/>
              <a:t> </a:t>
            </a:r>
            <a:r>
              <a:rPr lang="en-AU" b="1"/>
              <a:t>j=h2</a:t>
            </a:r>
            <a:r>
              <a:rPr lang="en-AU" b="1" dirty="0"/>
              <a:t>(key)</a:t>
            </a:r>
            <a:r>
              <a:rPr lang="en-AU" dirty="0"/>
              <a:t> </a:t>
            </a:r>
            <a:r>
              <a:rPr lang="en-AU" dirty="0" err="1"/>
              <a:t>sẽ</a:t>
            </a:r>
            <a:r>
              <a:rPr lang="en-AU" dirty="0"/>
              <a:t> </a:t>
            </a:r>
            <a:r>
              <a:rPr lang="en-AU" dirty="0" err="1"/>
              <a:t>xác</a:t>
            </a:r>
            <a:r>
              <a:rPr lang="en-AU" dirty="0"/>
              <a:t> </a:t>
            </a:r>
            <a:r>
              <a:rPr lang="en-AU" dirty="0" err="1"/>
              <a:t>định</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và</a:t>
            </a:r>
            <a:r>
              <a:rPr lang="en-AU" dirty="0"/>
              <a:t> j </a:t>
            </a:r>
            <a:r>
              <a:rPr lang="en-AU" dirty="0" err="1"/>
              <a:t>trong</a:t>
            </a:r>
            <a:r>
              <a:rPr lang="en-AU" dirty="0"/>
              <a:t> </a:t>
            </a:r>
            <a:r>
              <a:rPr lang="en-AU" dirty="0" err="1"/>
              <a:t>khoảng</a:t>
            </a:r>
            <a:r>
              <a:rPr lang="en-AU" dirty="0"/>
              <a:t> </a:t>
            </a:r>
            <a:r>
              <a:rPr lang="en-AU" dirty="0" err="1"/>
              <a:t>từ</a:t>
            </a:r>
            <a:r>
              <a:rPr lang="en-AU" dirty="0"/>
              <a:t> 0 </a:t>
            </a:r>
            <a:r>
              <a:rPr lang="en-AU" dirty="0" err="1"/>
              <a:t>đến</a:t>
            </a:r>
            <a:r>
              <a:rPr lang="en-AU" dirty="0"/>
              <a:t> M-1. </a:t>
            </a:r>
            <a:r>
              <a:rPr lang="en-AU" dirty="0" err="1"/>
              <a:t>Xét</a:t>
            </a:r>
            <a:r>
              <a:rPr lang="en-AU" dirty="0"/>
              <a:t> </a:t>
            </a:r>
            <a:r>
              <a:rPr lang="en-AU" dirty="0" err="1"/>
              <a:t>phần</a:t>
            </a:r>
            <a:r>
              <a:rPr lang="en-AU" dirty="0"/>
              <a:t> </a:t>
            </a:r>
            <a:r>
              <a:rPr lang="en-AU" dirty="0" err="1"/>
              <a:t>tử</a:t>
            </a:r>
            <a:r>
              <a:rPr lang="en-AU" dirty="0"/>
              <a:t> </a:t>
            </a:r>
            <a:r>
              <a:rPr lang="en-AU" dirty="0" err="1"/>
              <a:t>tại</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nếu</a:t>
            </a:r>
            <a:r>
              <a:rPr lang="en-AU" dirty="0"/>
              <a:t> </a:t>
            </a:r>
            <a:r>
              <a:rPr lang="en-AU" dirty="0" err="1"/>
              <a:t>chưa</a:t>
            </a:r>
            <a:r>
              <a:rPr lang="en-AU" dirty="0"/>
              <a:t> </a:t>
            </a:r>
            <a:r>
              <a:rPr lang="en-AU" dirty="0" err="1"/>
              <a:t>tìm</a:t>
            </a:r>
            <a:r>
              <a:rPr lang="en-AU" dirty="0"/>
              <a:t> </a:t>
            </a:r>
            <a:r>
              <a:rPr lang="en-AU" dirty="0" err="1"/>
              <a:t>thấy</a:t>
            </a:r>
            <a:r>
              <a:rPr lang="en-AU" dirty="0"/>
              <a:t> </a:t>
            </a:r>
            <a:r>
              <a:rPr lang="en-AU" dirty="0" err="1"/>
              <a:t>thì</a:t>
            </a:r>
            <a:r>
              <a:rPr lang="en-AU" dirty="0"/>
              <a:t> </a:t>
            </a:r>
            <a:r>
              <a:rPr lang="en-AU" dirty="0" err="1"/>
              <a:t>xét</a:t>
            </a:r>
            <a:r>
              <a:rPr lang="en-AU" dirty="0"/>
              <a:t> </a:t>
            </a:r>
            <a:r>
              <a:rPr lang="en-AU" dirty="0" err="1"/>
              <a:t>tiếp</a:t>
            </a:r>
            <a:r>
              <a:rPr lang="en-AU" dirty="0"/>
              <a:t> </a:t>
            </a:r>
            <a:r>
              <a:rPr lang="en-AU" dirty="0" err="1"/>
              <a:t>phần</a:t>
            </a:r>
            <a:r>
              <a:rPr lang="en-AU" dirty="0"/>
              <a:t> </a:t>
            </a:r>
            <a:r>
              <a:rPr lang="en-AU" dirty="0" err="1"/>
              <a:t>tử</a:t>
            </a:r>
            <a:r>
              <a:rPr lang="en-AU" dirty="0"/>
              <a:t> i</a:t>
            </a:r>
            <a:r>
              <a:rPr lang="en-AU"/>
              <a:t>+j, i</a:t>
            </a:r>
            <a:r>
              <a:rPr lang="en-AU" dirty="0"/>
              <a:t>+2j, …, </a:t>
            </a:r>
            <a:r>
              <a:rPr lang="en-AU" dirty="0" err="1"/>
              <a:t>quá</a:t>
            </a:r>
            <a:r>
              <a:rPr lang="en-AU" dirty="0"/>
              <a:t> </a:t>
            </a:r>
            <a:r>
              <a:rPr lang="en-AU" dirty="0" err="1"/>
              <a:t>trình</a:t>
            </a:r>
            <a:r>
              <a:rPr lang="en-AU" dirty="0"/>
              <a:t> </a:t>
            </a:r>
            <a:r>
              <a:rPr lang="en-AU" dirty="0" err="1"/>
              <a:t>cứ</a:t>
            </a:r>
            <a:r>
              <a:rPr lang="en-AU" dirty="0"/>
              <a:t> </a:t>
            </a:r>
            <a:r>
              <a:rPr lang="en-AU" dirty="0" err="1"/>
              <a:t>thế</a:t>
            </a:r>
            <a:r>
              <a:rPr lang="en-AU" dirty="0"/>
              <a:t> </a:t>
            </a:r>
            <a:r>
              <a:rPr lang="en-AU" dirty="0" err="1"/>
              <a:t>cho</a:t>
            </a:r>
            <a:r>
              <a:rPr lang="en-AU" dirty="0"/>
              <a:t> </a:t>
            </a:r>
            <a:r>
              <a:rPr lang="en-AU" dirty="0" err="1"/>
              <a:t>đến</a:t>
            </a:r>
            <a:r>
              <a:rPr lang="en-AU" dirty="0"/>
              <a:t> </a:t>
            </a:r>
            <a:r>
              <a:rPr lang="en-AU" dirty="0" err="1"/>
              <a:t>khi</a:t>
            </a:r>
            <a:r>
              <a:rPr lang="en-AU" dirty="0"/>
              <a:t> </a:t>
            </a:r>
            <a:r>
              <a:rPr lang="en-AU" dirty="0" err="1"/>
              <a:t>nào</a:t>
            </a:r>
            <a:r>
              <a:rPr lang="en-AU" dirty="0"/>
              <a:t> </a:t>
            </a:r>
            <a:r>
              <a:rPr lang="en-AU" dirty="0" err="1"/>
              <a:t>tìm</a:t>
            </a:r>
            <a:r>
              <a:rPr lang="en-AU" dirty="0"/>
              <a:t> </a:t>
            </a:r>
            <a:r>
              <a:rPr lang="en-AU" dirty="0" err="1"/>
              <a:t>được</a:t>
            </a:r>
            <a:r>
              <a:rPr lang="en-AU" dirty="0"/>
              <a:t> </a:t>
            </a:r>
            <a:r>
              <a:rPr lang="en-AU" dirty="0" err="1"/>
              <a:t>khoá</a:t>
            </a:r>
            <a:r>
              <a:rPr lang="en-AU" dirty="0"/>
              <a:t> (</a:t>
            </a:r>
            <a:r>
              <a:rPr lang="en-AU" dirty="0" err="1"/>
              <a:t>trường</a:t>
            </a:r>
            <a:r>
              <a:rPr lang="en-AU" dirty="0"/>
              <a:t> </a:t>
            </a:r>
            <a:r>
              <a:rPr lang="en-AU" dirty="0" err="1"/>
              <a:t>hợp</a:t>
            </a:r>
            <a:r>
              <a:rPr lang="en-AU" dirty="0"/>
              <a:t> </a:t>
            </a:r>
            <a:r>
              <a:rPr lang="en-AU" dirty="0" err="1"/>
              <a:t>tìm</a:t>
            </a:r>
            <a:r>
              <a:rPr lang="en-AU" dirty="0"/>
              <a:t> </a:t>
            </a:r>
            <a:r>
              <a:rPr lang="en-AU" dirty="0" err="1"/>
              <a:t>thấy</a:t>
            </a:r>
            <a:r>
              <a:rPr lang="en-AU" dirty="0"/>
              <a:t>) </a:t>
            </a:r>
            <a:r>
              <a:rPr lang="en-AU" dirty="0" err="1"/>
              <a:t>hoặc</a:t>
            </a:r>
            <a:r>
              <a:rPr lang="en-AU" dirty="0"/>
              <a:t> </a:t>
            </a:r>
            <a:r>
              <a:rPr lang="en-AU" dirty="0" err="1"/>
              <a:t>bị</a:t>
            </a:r>
            <a:r>
              <a:rPr lang="en-AU" dirty="0"/>
              <a:t> </a:t>
            </a:r>
            <a:r>
              <a:rPr lang="en-AU" dirty="0" err="1"/>
              <a:t>rơi</a:t>
            </a:r>
            <a:r>
              <a:rPr lang="en-AU" dirty="0"/>
              <a:t> </a:t>
            </a:r>
            <a:r>
              <a:rPr lang="en-AU" dirty="0" err="1"/>
              <a:t>vào</a:t>
            </a:r>
            <a:r>
              <a:rPr lang="en-AU" dirty="0"/>
              <a:t> </a:t>
            </a:r>
            <a:r>
              <a:rPr lang="en-AU" dirty="0" err="1"/>
              <a:t>địa</a:t>
            </a:r>
            <a:r>
              <a:rPr lang="en-AU" dirty="0"/>
              <a:t> </a:t>
            </a:r>
            <a:r>
              <a:rPr lang="en-AU" dirty="0" err="1"/>
              <a:t>chỉ</a:t>
            </a:r>
            <a:r>
              <a:rPr lang="en-AU" dirty="0"/>
              <a:t> </a:t>
            </a:r>
            <a:r>
              <a:rPr lang="en-AU" dirty="0" err="1"/>
              <a:t>trống</a:t>
            </a:r>
            <a:r>
              <a:rPr lang="en-AU" dirty="0"/>
              <a:t> (</a:t>
            </a:r>
            <a:r>
              <a:rPr lang="en-AU" dirty="0" err="1"/>
              <a:t>trường</a:t>
            </a:r>
            <a:r>
              <a:rPr lang="en-AU" dirty="0"/>
              <a:t> </a:t>
            </a:r>
            <a:r>
              <a:rPr lang="en-AU" dirty="0" err="1"/>
              <a:t>hợp</a:t>
            </a:r>
            <a:r>
              <a:rPr lang="en-AU" dirty="0"/>
              <a:t> </a:t>
            </a:r>
            <a:r>
              <a:rPr lang="en-AU" dirty="0" err="1"/>
              <a:t>không</a:t>
            </a:r>
            <a:r>
              <a:rPr lang="en-AU" dirty="0"/>
              <a:t> </a:t>
            </a:r>
            <a:r>
              <a:rPr lang="en-AU" dirty="0" err="1"/>
              <a:t>tìm</a:t>
            </a:r>
            <a:r>
              <a:rPr lang="en-AU" dirty="0"/>
              <a:t> </a:t>
            </a:r>
            <a:r>
              <a:rPr lang="en-AU" dirty="0" err="1"/>
              <a:t>thấy</a:t>
            </a:r>
            <a:r>
              <a:rPr lang="en-AU" dirty="0"/>
              <a:t>).</a:t>
            </a:r>
            <a:endParaRPr lang="en-US" dirty="0"/>
          </a:p>
          <a:p>
            <a:pPr algn="just">
              <a:lnSpc>
                <a:spcPct val="150000"/>
              </a:lnSpc>
              <a:buFont typeface="Wingdings" panose="05000000000000000000" pitchFamily="2" charset="2"/>
              <a:buChar char="Ø"/>
            </a:pPr>
            <a:endParaRPr lang="en-US"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60</a:t>
            </a:fld>
            <a:endParaRPr lang="en-US" dirty="0"/>
          </a:p>
        </p:txBody>
      </p:sp>
    </p:spTree>
    <p:extLst>
      <p:ext uri="{BB962C8B-B14F-4D97-AF65-F5344CB8AC3E}">
        <p14:creationId xmlns:p14="http://schemas.microsoft.com/office/powerpoint/2010/main" val="131842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vi-VN" dirty="0"/>
              <a:t>Double </a:t>
            </a:r>
            <a:r>
              <a:rPr lang="en-US"/>
              <a:t>Probing Method: Nhận xét</a:t>
            </a:r>
            <a:endParaRPr lang="en-US" i="1" dirty="0"/>
          </a:p>
        </p:txBody>
      </p:sp>
      <p:sp>
        <p:nvSpPr>
          <p:cNvPr id="62467" name="Rectangle 3"/>
          <p:cNvSpPr>
            <a:spLocks noGrp="1" noChangeArrowheads="1"/>
          </p:cNvSpPr>
          <p:nvPr>
            <p:ph idx="1"/>
          </p:nvPr>
        </p:nvSpPr>
        <p:spPr/>
        <p:txBody>
          <a:bodyPr>
            <a:normAutofit/>
          </a:bodyPr>
          <a:lstStyle/>
          <a:p>
            <a:pPr marL="342900" indent="-342900" algn="just"/>
            <a:r>
              <a:rPr lang="vi-VN" sz="2400"/>
              <a:t>Nên chọn số địa chỉ M là số nguyên tố.</a:t>
            </a:r>
          </a:p>
          <a:p>
            <a:pPr marL="342900" indent="-342900" algn="just"/>
            <a:r>
              <a:rPr lang="vi-VN" sz="2400"/>
              <a:t>Bảng băm đầy khi N = M-1, chúng ta nên dành ít nhất một phần tử trống trên bảng băm.</a:t>
            </a:r>
          </a:p>
          <a:p>
            <a:pPr marL="342900" indent="-342900" algn="just"/>
            <a:r>
              <a:rPr lang="vi-VN" sz="2400"/>
              <a:t>Bảng băm được cài đặt theo cấu trúc này linh hoạt hơn bảng băm dùng phương pháp dò tuyến tính và bảng băm dùng phương pháp sò bậc hai, do dùng hai hàm băm khác nhau nên việc rải phần tử mang tính ngẫu nhiên hơn, nếu bảng băm chưa đầy tốc độ truy xuất có bậc O(1). Trường hợp xấu nhất là bảng băm gần đầy, tốc độ truy xuất chậm do thực hiện nhiều lần so sánh.</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61</a:t>
            </a:fld>
            <a:endParaRPr lang="en-US" dirty="0"/>
          </a:p>
        </p:txBody>
      </p:sp>
    </p:spTree>
    <p:extLst>
      <p:ext uri="{BB962C8B-B14F-4D97-AF65-F5344CB8AC3E}">
        <p14:creationId xmlns:p14="http://schemas.microsoft.com/office/powerpoint/2010/main" val="7730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vi-VN" dirty="0"/>
              <a:t>Double </a:t>
            </a:r>
            <a:r>
              <a:rPr lang="en-US"/>
              <a:t>Probing Method: Cài đặt</a:t>
            </a:r>
            <a:endParaRPr lang="en-US" i="1" dirty="0"/>
          </a:p>
        </p:txBody>
      </p:sp>
      <p:sp>
        <p:nvSpPr>
          <p:cNvPr id="57347" name="Rectangle 3"/>
          <p:cNvSpPr>
            <a:spLocks noGrp="1" noChangeArrowheads="1"/>
          </p:cNvSpPr>
          <p:nvPr>
            <p:ph idx="1"/>
          </p:nvPr>
        </p:nvSpPr>
        <p:spPr/>
        <p:txBody>
          <a:bodyPr>
            <a:normAutofit fontScale="92500" lnSpcReduction="10000"/>
          </a:bodyPr>
          <a:lstStyle/>
          <a:p>
            <a:pPr marL="34290" indent="0">
              <a:buNone/>
            </a:pPr>
            <a:r>
              <a:rPr lang="en-US" sz="2400">
                <a:solidFill>
                  <a:srgbClr val="808080"/>
                </a:solidFill>
                <a:latin typeface="Consolas" panose="020B0609020204030204" pitchFamily="49" charset="0"/>
              </a:rPr>
              <a:t>#define</a:t>
            </a:r>
            <a:r>
              <a:rPr lang="en-US" sz="2400">
                <a:solidFill>
                  <a:srgbClr val="000000"/>
                </a:solidFill>
                <a:latin typeface="Consolas" panose="020B0609020204030204" pitchFamily="49" charset="0"/>
              </a:rPr>
              <a:t> </a:t>
            </a:r>
            <a:r>
              <a:rPr lang="en-US" sz="2400">
                <a:solidFill>
                  <a:srgbClr val="6F008A"/>
                </a:solidFill>
                <a:latin typeface="Consolas" panose="020B0609020204030204" pitchFamily="49" charset="0"/>
              </a:rPr>
              <a:t>nullkey</a:t>
            </a:r>
            <a:r>
              <a:rPr lang="en-US" sz="2400">
                <a:solidFill>
                  <a:srgbClr val="000000"/>
                </a:solidFill>
                <a:latin typeface="Consolas" panose="020B0609020204030204" pitchFamily="49" charset="0"/>
              </a:rPr>
              <a:t> -1</a:t>
            </a:r>
          </a:p>
          <a:p>
            <a:pPr marL="34290" indent="0">
              <a:buNone/>
            </a:pPr>
            <a:r>
              <a:rPr lang="en-US" sz="2400">
                <a:solidFill>
                  <a:srgbClr val="808080"/>
                </a:solidFill>
                <a:latin typeface="Consolas" panose="020B0609020204030204" pitchFamily="49" charset="0"/>
              </a:rPr>
              <a:t>#define</a:t>
            </a:r>
            <a:r>
              <a:rPr lang="en-US" sz="2400">
                <a:solidFill>
                  <a:srgbClr val="000000"/>
                </a:solidFill>
                <a:latin typeface="Consolas" panose="020B0609020204030204" pitchFamily="49" charset="0"/>
              </a:rPr>
              <a:t> </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 100</a:t>
            </a:r>
            <a:endParaRPr lang="en-US" sz="2400">
              <a:solidFill>
                <a:srgbClr val="0000FF"/>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Khai báo cấu trúc một node của bảng băm</a:t>
            </a:r>
            <a:endParaRPr lang="en-US" sz="2400">
              <a:solidFill>
                <a:srgbClr val="0000FF"/>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a:t>
            </a:r>
          </a:p>
          <a:p>
            <a:pPr marL="34290" indent="0">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 Khóa của nút trên bảng băm</a:t>
            </a:r>
            <a:endParaRPr lang="en-US" sz="2400">
              <a:solidFill>
                <a:srgbClr val="000000"/>
              </a:solidFill>
              <a:latin typeface="Consolas" panose="020B0609020204030204" pitchFamily="49" charset="0"/>
            </a:endParaRPr>
          </a:p>
          <a:p>
            <a:pPr marL="34290" indent="0">
              <a:buNone/>
            </a:pPr>
            <a:r>
              <a:rPr lang="en-US" sz="2400">
                <a:solidFill>
                  <a:srgbClr val="000000"/>
                </a:solidFill>
                <a:latin typeface="Consolas" panose="020B0609020204030204" pitchFamily="49" charset="0"/>
              </a:rPr>
              <a:t>};</a:t>
            </a:r>
          </a:p>
          <a:p>
            <a:pPr marL="34290" indent="0">
              <a:buNone/>
            </a:pPr>
            <a:endParaRPr lang="en-US" sz="2400">
              <a:solidFill>
                <a:srgbClr val="000000"/>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Khai báo bảng băm có M nút</a:t>
            </a:r>
            <a:endParaRPr lang="en-US" sz="2400">
              <a:solidFill>
                <a:srgbClr val="000000"/>
              </a:solidFill>
              <a:latin typeface="Consolas" panose="020B0609020204030204" pitchFamily="49" charset="0"/>
            </a:endParaRPr>
          </a:p>
          <a:p>
            <a:pPr marL="34290"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HASHTABLE[M];</a:t>
            </a:r>
          </a:p>
          <a:p>
            <a:pPr marL="34290" indent="0">
              <a:buNone/>
            </a:pPr>
            <a:endParaRPr lang="en-US" sz="2400">
              <a:solidFill>
                <a:srgbClr val="000000"/>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Biến toàn cục chỉ số nút hiện có trên bảng băm</a:t>
            </a:r>
            <a:endParaRPr lang="en-US" sz="2400">
              <a:solidFill>
                <a:srgbClr val="000000"/>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N;</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62</a:t>
            </a:fld>
            <a:endParaRPr lang="en-US" dirty="0"/>
          </a:p>
        </p:txBody>
      </p:sp>
    </p:spTree>
    <p:extLst>
      <p:ext uri="{BB962C8B-B14F-4D97-AF65-F5344CB8AC3E}">
        <p14:creationId xmlns:p14="http://schemas.microsoft.com/office/powerpoint/2010/main" val="75588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58371" name="Rectangle 3"/>
          <p:cNvSpPr>
            <a:spLocks noGrp="1" noChangeArrowheads="1"/>
          </p:cNvSpPr>
          <p:nvPr>
            <p:ph idx="1"/>
          </p:nvPr>
        </p:nvSpPr>
        <p:spPr/>
        <p:txBody>
          <a:bodyPr>
            <a:noAutofit/>
          </a:bodyPr>
          <a:lstStyle/>
          <a:p>
            <a:pPr marL="0" indent="0">
              <a:lnSpc>
                <a:spcPct val="160000"/>
              </a:lnSpc>
              <a:buFont typeface="Wingdings" pitchFamily="2" charset="2"/>
              <a:buNone/>
            </a:pPr>
            <a:r>
              <a:rPr lang="en-AU" sz="2000" b="1"/>
              <a:t>Hàm băm: </a:t>
            </a:r>
            <a:r>
              <a:rPr lang="en-AU" sz="2000"/>
              <a:t>Giả sử chúng ta chọn hai hàm băm dạng %:</a:t>
            </a:r>
          </a:p>
          <a:p>
            <a:pPr marL="0" indent="0">
              <a:lnSpc>
                <a:spcPct val="160000"/>
              </a:lnSpc>
              <a:buFont typeface="Wingdings" pitchFamily="2" charset="2"/>
              <a:buNone/>
            </a:pPr>
            <a:r>
              <a:rPr lang="en-AU" sz="2000"/>
              <a:t>	h1(key)=key % M và h2(key) =(M-2) – key % (M-2).</a:t>
            </a:r>
          </a:p>
          <a:p>
            <a:pPr marL="34290" indent="0">
              <a:buNone/>
            </a:pPr>
            <a:r>
              <a:rPr lang="en-US" sz="2000">
                <a:solidFill>
                  <a:srgbClr val="008000"/>
                </a:solidFill>
                <a:latin typeface="Consolas" panose="020B0609020204030204" pitchFamily="49" charset="0"/>
              </a:rPr>
              <a:t>//Hàm băm thứ nhất</a:t>
            </a:r>
            <a:endParaRPr lang="en-US" sz="2000">
              <a:solidFill>
                <a:srgbClr val="000000"/>
              </a:solidFill>
              <a:latin typeface="Consolas" panose="020B0609020204030204" pitchFamily="49" charset="0"/>
            </a:endParaRP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HF</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 M;</a:t>
            </a:r>
          </a:p>
          <a:p>
            <a:pPr marL="34290" indent="0">
              <a:buNone/>
            </a:pPr>
            <a:r>
              <a:rPr lang="en-US" sz="2000">
                <a:solidFill>
                  <a:srgbClr val="000000"/>
                </a:solidFill>
                <a:latin typeface="Consolas" panose="020B0609020204030204" pitchFamily="49" charset="0"/>
              </a:rPr>
              <a:t>}</a:t>
            </a:r>
          </a:p>
          <a:p>
            <a:pPr marL="34290" indent="0">
              <a:buNone/>
            </a:pPr>
            <a:endParaRPr lang="en-US" sz="2000">
              <a:solidFill>
                <a:srgbClr val="000000"/>
              </a:solidFill>
              <a:latin typeface="Consolas" panose="020B0609020204030204" pitchFamily="49" charset="0"/>
            </a:endParaRPr>
          </a:p>
          <a:p>
            <a:pPr marL="34290" indent="0">
              <a:buNone/>
            </a:pPr>
            <a:r>
              <a:rPr lang="en-US" sz="2000">
                <a:solidFill>
                  <a:srgbClr val="008000"/>
                </a:solidFill>
                <a:latin typeface="Consolas" panose="020B0609020204030204" pitchFamily="49" charset="0"/>
              </a:rPr>
              <a:t>//Hàm băm thứ hai</a:t>
            </a:r>
            <a:endParaRPr lang="en-US" sz="2000">
              <a:solidFill>
                <a:srgbClr val="000000"/>
              </a:solidFill>
              <a:latin typeface="Consolas" panose="020B0609020204030204" pitchFamily="49" charset="0"/>
            </a:endParaRP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HF2</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M - 2 - </a:t>
            </a:r>
            <a:r>
              <a:rPr lang="en-US" sz="2000">
                <a:solidFill>
                  <a:srgbClr val="808080"/>
                </a:solidFill>
                <a:latin typeface="Consolas" panose="020B0609020204030204" pitchFamily="49" charset="0"/>
              </a:rPr>
              <a:t>key</a:t>
            </a:r>
            <a:r>
              <a:rPr lang="en-US" sz="2000">
                <a:solidFill>
                  <a:srgbClr val="000000"/>
                </a:solidFill>
                <a:latin typeface="Consolas" panose="020B0609020204030204" pitchFamily="49" charset="0"/>
              </a:rPr>
              <a:t> % (M-2);</a:t>
            </a:r>
          </a:p>
          <a:p>
            <a:pPr marL="34290" indent="0">
              <a:buNone/>
            </a:pPr>
            <a:r>
              <a:rPr lang="en-US" sz="2000">
                <a:solidFill>
                  <a:srgbClr val="000000"/>
                </a:solidFill>
                <a:latin typeface="Consolas" panose="020B0609020204030204" pitchFamily="49" charset="0"/>
              </a:rPr>
              <a:t>}</a:t>
            </a:r>
          </a:p>
          <a:p>
            <a:pPr marL="0" indent="0">
              <a:lnSpc>
                <a:spcPct val="80000"/>
              </a:lnSpc>
              <a:buFont typeface="Wingdings" pitchFamily="2" charset="2"/>
              <a:buNone/>
            </a:pPr>
            <a:endParaRPr lang="en-AU"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63</a:t>
            </a:fld>
            <a:endParaRPr lang="en-US" dirty="0"/>
          </a:p>
        </p:txBody>
      </p:sp>
    </p:spTree>
    <p:extLst>
      <p:ext uri="{BB962C8B-B14F-4D97-AF65-F5344CB8AC3E}">
        <p14:creationId xmlns:p14="http://schemas.microsoft.com/office/powerpoint/2010/main" val="186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59395"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Kh</a:t>
            </a:r>
            <a:r>
              <a:rPr lang="en-US" sz="2400" b="1"/>
              <a:t>ởi tạo</a:t>
            </a:r>
            <a:r>
              <a:rPr lang="en-AU" sz="2400" b="1"/>
              <a:t>:</a:t>
            </a:r>
            <a:endParaRPr lang="en-AU" sz="2400"/>
          </a:p>
          <a:p>
            <a:pPr marL="342900" indent="-342900">
              <a:lnSpc>
                <a:spcPct val="90000"/>
              </a:lnSpc>
              <a:buFont typeface="Wingdings" panose="05000000000000000000" pitchFamily="2" charset="2"/>
              <a:buChar char="Ø"/>
            </a:pPr>
            <a:r>
              <a:rPr lang="en-AU" sz="2400"/>
              <a:t>Khởi động bảng băm.</a:t>
            </a:r>
          </a:p>
          <a:p>
            <a:pPr marL="342900" indent="-342900">
              <a:lnSpc>
                <a:spcPct val="90000"/>
              </a:lnSpc>
              <a:buFont typeface="Wingdings" panose="05000000000000000000" pitchFamily="2" charset="2"/>
              <a:buChar char="Ø"/>
            </a:pPr>
            <a:r>
              <a:rPr lang="en-AU" sz="2400"/>
              <a:t>Gán tất cả các phần tử trên bảng có trường key là nullkey.</a:t>
            </a:r>
          </a:p>
          <a:p>
            <a:pPr marL="342900" indent="-342900">
              <a:lnSpc>
                <a:spcPct val="90000"/>
              </a:lnSpc>
              <a:buFont typeface="Wingdings" panose="05000000000000000000" pitchFamily="2" charset="2"/>
              <a:buChar char="Ø"/>
            </a:pPr>
            <a:r>
              <a:rPr lang="en-AU" sz="2400"/>
              <a:t>Gán biến toàn cục N = 0.</a:t>
            </a:r>
          </a:p>
          <a:p>
            <a:pPr marL="342900" indent="-342900">
              <a:lnSpc>
                <a:spcPct val="90000"/>
              </a:lnSpc>
              <a:buFont typeface="Wingdings" panose="05000000000000000000" pitchFamily="2" charset="2"/>
              <a:buChar char="Ø"/>
            </a:pPr>
            <a:endParaRPr lang="en-AU" sz="2400"/>
          </a:p>
          <a:p>
            <a:pPr marL="34290" indent="0">
              <a:buNone/>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483D8B"/>
                </a:solidFill>
                <a:latin typeface="Consolas" panose="020B0609020204030204" pitchFamily="49" charset="0"/>
              </a:rPr>
              <a:t>Initialize</a:t>
            </a:r>
            <a:r>
              <a:rPr lang="en-US" sz="2400">
                <a:solidFill>
                  <a:srgbClr val="000000"/>
                </a:solidFill>
                <a:latin typeface="Consolas" panose="020B0609020204030204" pitchFamily="49" charset="0"/>
              </a:rPr>
              <a:t>() {</a:t>
            </a:r>
          </a:p>
          <a:p>
            <a:pPr marL="514350" lvl="2" indent="0">
              <a:buNone/>
            </a:pPr>
            <a:r>
              <a:rPr lang="nn-NO" sz="2400">
                <a:solidFill>
                  <a:srgbClr val="0000FF"/>
                </a:solidFill>
                <a:latin typeface="Consolas" panose="020B0609020204030204" pitchFamily="49" charset="0"/>
              </a:rPr>
              <a:t>for</a:t>
            </a:r>
            <a:r>
              <a:rPr lang="nn-NO" sz="2400">
                <a:solidFill>
                  <a:srgbClr val="000000"/>
                </a:solidFill>
                <a:latin typeface="Consolas" panose="020B0609020204030204" pitchFamily="49" charset="0"/>
              </a:rPr>
              <a:t> (</a:t>
            </a:r>
            <a:r>
              <a:rPr lang="nn-NO" sz="2400">
                <a:solidFill>
                  <a:srgbClr val="0000FF"/>
                </a:solidFill>
                <a:latin typeface="Consolas" panose="020B0609020204030204" pitchFamily="49" charset="0"/>
              </a:rPr>
              <a:t>int</a:t>
            </a:r>
            <a:r>
              <a:rPr lang="nn-NO" sz="2400">
                <a:solidFill>
                  <a:srgbClr val="000000"/>
                </a:solidFill>
                <a:latin typeface="Consolas" panose="020B0609020204030204" pitchFamily="49" charset="0"/>
              </a:rPr>
              <a:t> i = 0; i&lt;M; i++)</a:t>
            </a:r>
          </a:p>
          <a:p>
            <a:pPr marL="514350" lvl="2" indent="0">
              <a:buNone/>
            </a:pPr>
            <a:r>
              <a:rPr lang="en-US" sz="2400">
                <a:solidFill>
                  <a:srgbClr val="000000"/>
                </a:solidFill>
                <a:latin typeface="Consolas" panose="020B0609020204030204" pitchFamily="49" charset="0"/>
              </a:rPr>
              <a:t>		HASHTABLE[i].</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 = nullkey;</a:t>
            </a:r>
          </a:p>
          <a:p>
            <a:pPr marL="514350" lvl="2" indent="0">
              <a:buNone/>
            </a:pPr>
            <a:r>
              <a:rPr lang="en-US" sz="2400">
                <a:solidFill>
                  <a:srgbClr val="000000"/>
                </a:solidFill>
                <a:latin typeface="Consolas" panose="020B0609020204030204" pitchFamily="49" charset="0"/>
              </a:rPr>
              <a:t>N = 0;</a:t>
            </a:r>
            <a:r>
              <a:rPr lang="en-US" sz="2400">
                <a:solidFill>
                  <a:srgbClr val="008000"/>
                </a:solidFill>
                <a:latin typeface="Consolas" panose="020B0609020204030204" pitchFamily="49" charset="0"/>
              </a:rPr>
              <a:t> // số nút hiện có khởi động bằng 0</a:t>
            </a:r>
            <a:endParaRPr lang="en-US" sz="2400">
              <a:solidFill>
                <a:srgbClr val="000000"/>
              </a:solidFill>
              <a:latin typeface="Consolas" panose="020B0609020204030204" pitchFamily="49" charset="0"/>
            </a:endParaRPr>
          </a:p>
          <a:p>
            <a:pPr marL="34290" indent="0">
              <a:buNone/>
            </a:pP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64</a:t>
            </a:fld>
            <a:endParaRPr lang="en-US" dirty="0"/>
          </a:p>
        </p:txBody>
      </p:sp>
    </p:spTree>
    <p:extLst>
      <p:ext uri="{BB962C8B-B14F-4D97-AF65-F5344CB8AC3E}">
        <p14:creationId xmlns:p14="http://schemas.microsoft.com/office/powerpoint/2010/main" val="130617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60419" name="Rectangle 3"/>
          <p:cNvSpPr>
            <a:spLocks noGrp="1" noChangeArrowheads="1"/>
          </p:cNvSpPr>
          <p:nvPr>
            <p:ph idx="1"/>
          </p:nvPr>
        </p:nvSpPr>
        <p:spPr/>
        <p:txBody>
          <a:bodyPr>
            <a:normAutofit/>
          </a:bodyPr>
          <a:lstStyle/>
          <a:p>
            <a:pPr marL="34290" indent="0">
              <a:buNone/>
            </a:pPr>
            <a:r>
              <a:rPr lang="en-US" sz="2000">
                <a:solidFill>
                  <a:srgbClr val="008000"/>
                </a:solidFill>
                <a:latin typeface="Consolas" panose="020B0609020204030204" pitchFamily="49" charset="0"/>
              </a:rPr>
              <a:t>//Kiểm tra bảng băm có rỗng không</a:t>
            </a:r>
            <a:endParaRPr lang="en-US" sz="2000">
              <a:solidFill>
                <a:srgbClr val="000000"/>
              </a:solidFill>
              <a:latin typeface="Consolas" panose="020B0609020204030204" pitchFamily="49" charset="0"/>
            </a:endParaRP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isEmpty</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N == 0 ? </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false</a:t>
            </a: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p>
          <a:p>
            <a:pPr marL="34290" indent="0">
              <a:buNone/>
            </a:pPr>
            <a:endParaRPr lang="en-US" sz="2000">
              <a:solidFill>
                <a:srgbClr val="000000"/>
              </a:solidFill>
              <a:latin typeface="Consolas" panose="020B0609020204030204" pitchFamily="49" charset="0"/>
            </a:endParaRPr>
          </a:p>
          <a:p>
            <a:pPr marL="34290" indent="0">
              <a:buNone/>
            </a:pPr>
            <a:r>
              <a:rPr lang="vi-VN" sz="2000">
                <a:solidFill>
                  <a:srgbClr val="008000"/>
                </a:solidFill>
                <a:latin typeface="Consolas" panose="020B0609020204030204" pitchFamily="49" charset="0"/>
              </a:rPr>
              <a:t>// Kiểm tra bảng băm đã đầy chưa</a:t>
            </a:r>
            <a:endParaRPr lang="vi-VN" sz="2000">
              <a:solidFill>
                <a:srgbClr val="000000"/>
              </a:solidFill>
              <a:latin typeface="Consolas" panose="020B0609020204030204" pitchFamily="49" charset="0"/>
            </a:endParaRPr>
          </a:p>
          <a:p>
            <a:pPr marL="34290" indent="0">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isFull</a:t>
            </a:r>
            <a:r>
              <a:rPr lang="en-US" sz="2000">
                <a:solidFill>
                  <a:srgbClr val="000000"/>
                </a:solidFill>
                <a:latin typeface="Consolas" panose="020B0609020204030204" pitchFamily="49" charset="0"/>
              </a:rPr>
              <a:t>() {</a:t>
            </a:r>
          </a:p>
          <a:p>
            <a:pPr marL="34290" indent="0">
              <a:buNone/>
            </a:pPr>
            <a:r>
              <a:rPr lang="en-US" sz="2000">
                <a:solidFill>
                  <a:srgbClr val="0000FF"/>
                </a:solidFill>
                <a:latin typeface="Consolas" panose="020B0609020204030204" pitchFamily="49" charset="0"/>
              </a:rPr>
              <a:t>	return</a:t>
            </a:r>
            <a:r>
              <a:rPr lang="en-US" sz="2000">
                <a:solidFill>
                  <a:srgbClr val="000000"/>
                </a:solidFill>
                <a:latin typeface="Consolas" panose="020B0609020204030204" pitchFamily="49" charset="0"/>
              </a:rPr>
              <a:t> N == M - 1 ? </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false</a:t>
            </a:r>
            <a:r>
              <a:rPr lang="en-US" sz="2000">
                <a:solidFill>
                  <a:srgbClr val="000000"/>
                </a:solidFill>
                <a:latin typeface="Consolas" panose="020B0609020204030204" pitchFamily="49" charset="0"/>
              </a:rPr>
              <a:t>;</a:t>
            </a:r>
          </a:p>
          <a:p>
            <a:pPr marL="34290" indent="0">
              <a:buNone/>
            </a:pPr>
            <a:r>
              <a:rPr lang="en-US" sz="2000">
                <a:solidFill>
                  <a:srgbClr val="000000"/>
                </a:solidFill>
                <a:latin typeface="Consolas" panose="020B0609020204030204" pitchFamily="49" charset="0"/>
              </a:rPr>
              <a:t>}</a:t>
            </a:r>
          </a:p>
          <a:p>
            <a:pPr>
              <a:buFont typeface="Wingdings" panose="05000000000000000000" pitchFamily="2" charset="2"/>
              <a:buChar char="Ø"/>
            </a:pPr>
            <a:r>
              <a:rPr lang="en-AU" sz="2000"/>
              <a:t> Lưu ý bảng băm đầy khi N=M-1, chúng ta nên dành ít nhất một phần tử trống trên bảng băm.</a:t>
            </a:r>
            <a:endParaRPr lang="en-US" sz="20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65</a:t>
            </a:fld>
            <a:endParaRPr lang="en-US" dirty="0"/>
          </a:p>
        </p:txBody>
      </p:sp>
    </p:spTree>
    <p:extLst>
      <p:ext uri="{BB962C8B-B14F-4D97-AF65-F5344CB8AC3E}">
        <p14:creationId xmlns:p14="http://schemas.microsoft.com/office/powerpoint/2010/main" val="133910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61443" name="Rectangle 3"/>
          <p:cNvSpPr>
            <a:spLocks noGrp="1" noChangeArrowheads="1"/>
          </p:cNvSpPr>
          <p:nvPr>
            <p:ph idx="1"/>
          </p:nvPr>
        </p:nvSpPr>
        <p:spPr/>
        <p:txBody>
          <a:bodyPr>
            <a:noAutofit/>
          </a:bodyPr>
          <a:lstStyle/>
          <a:p>
            <a:pPr marL="0" indent="0">
              <a:lnSpc>
                <a:spcPct val="80000"/>
              </a:lnSpc>
              <a:buNone/>
            </a:pPr>
            <a:r>
              <a:rPr lang="en-AU" sz="1800" b="1"/>
              <a:t>Phép toán tìm kiếm:</a:t>
            </a:r>
            <a:endParaRPr lang="en-AU" sz="1800"/>
          </a:p>
          <a:p>
            <a:pPr marL="34290" indent="0">
              <a:buNone/>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a:t>
            </a:r>
            <a:r>
              <a:rPr lang="en-US" sz="1800">
                <a:solidFill>
                  <a:srgbClr val="483D8B"/>
                </a:solidFill>
                <a:latin typeface="Consolas" panose="020B0609020204030204" pitchFamily="49" charset="0"/>
              </a:rPr>
              <a:t>Search</a:t>
            </a:r>
            <a:r>
              <a:rPr lang="en-US" sz="1800">
                <a:solidFill>
                  <a:srgbClr val="000000"/>
                </a:solidFill>
                <a:latin typeface="Consolas" panose="020B0609020204030204" pitchFamily="49" charset="0"/>
              </a:rPr>
              <a:t>(</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 {</a:t>
            </a:r>
          </a:p>
          <a:p>
            <a:pPr marL="514350" lvl="2" indent="0">
              <a:buNone/>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i, j;</a:t>
            </a:r>
          </a:p>
          <a:p>
            <a:pPr marL="514350" lvl="2" indent="0">
              <a:buNone/>
            </a:pPr>
            <a:r>
              <a:rPr lang="en-US" sz="1800">
                <a:solidFill>
                  <a:srgbClr val="000000"/>
                </a:solidFill>
                <a:latin typeface="Consolas" panose="020B0609020204030204" pitchFamily="49" charset="0"/>
              </a:rPr>
              <a:t>i = </a:t>
            </a:r>
            <a:r>
              <a:rPr lang="en-US" sz="1800">
                <a:solidFill>
                  <a:srgbClr val="483D8B"/>
                </a:solidFill>
                <a:latin typeface="Consolas" panose="020B0609020204030204" pitchFamily="49" charset="0"/>
              </a:rPr>
              <a:t>HF</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a:t>
            </a:r>
          </a:p>
          <a:p>
            <a:pPr marL="514350" lvl="2" indent="0">
              <a:buNone/>
            </a:pPr>
            <a:r>
              <a:rPr lang="en-US" sz="1800">
                <a:solidFill>
                  <a:srgbClr val="000000"/>
                </a:solidFill>
                <a:latin typeface="Consolas" panose="020B0609020204030204" pitchFamily="49" charset="0"/>
              </a:rPr>
              <a:t>j = </a:t>
            </a:r>
            <a:r>
              <a:rPr lang="en-US" sz="1800">
                <a:solidFill>
                  <a:srgbClr val="483D8B"/>
                </a:solidFill>
                <a:latin typeface="Consolas" panose="020B0609020204030204" pitchFamily="49" charset="0"/>
              </a:rPr>
              <a:t>HF2</a:t>
            </a:r>
            <a:r>
              <a:rPr lang="en-US" sz="1800">
                <a:solidFill>
                  <a:srgbClr val="000000"/>
                </a:solidFill>
                <a:latin typeface="Consolas" panose="020B0609020204030204" pitchFamily="49" charset="0"/>
              </a:rPr>
              <a:t>(</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a:t>
            </a:r>
          </a:p>
          <a:p>
            <a:pPr marL="514350" lvl="2" indent="0">
              <a:buNone/>
            </a:pPr>
            <a:r>
              <a:rPr lang="en-US" sz="1800">
                <a:solidFill>
                  <a:srgbClr val="0000FF"/>
                </a:solidFill>
                <a:latin typeface="Consolas" panose="020B0609020204030204" pitchFamily="49" charset="0"/>
              </a:rPr>
              <a:t>while</a:t>
            </a:r>
            <a:r>
              <a:rPr lang="en-US" sz="1800">
                <a:solidFill>
                  <a:srgbClr val="000000"/>
                </a:solidFill>
                <a:latin typeface="Consolas" panose="020B0609020204030204" pitchFamily="49" charset="0"/>
              </a:rPr>
              <a:t> (HASHTABLE[i].</a:t>
            </a:r>
            <a:r>
              <a:rPr lang="en-US" sz="1800">
                <a:solidFill>
                  <a:srgbClr val="8B0000"/>
                </a:solidFill>
                <a:latin typeface="Consolas" panose="020B0609020204030204" pitchFamily="49" charset="0"/>
              </a:rPr>
              <a:t>key</a:t>
            </a:r>
            <a:r>
              <a:rPr lang="en-US" sz="1800">
                <a:solidFill>
                  <a:srgbClr val="000000"/>
                </a:solidFill>
                <a:latin typeface="Consolas" panose="020B0609020204030204" pitchFamily="49" charset="0"/>
              </a:rPr>
              <a:t> !=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 &amp;&amp; HASHTABLE[i].</a:t>
            </a:r>
            <a:r>
              <a:rPr lang="en-US" sz="1800">
                <a:solidFill>
                  <a:srgbClr val="8B0000"/>
                </a:solidFill>
                <a:latin typeface="Consolas" panose="020B0609020204030204" pitchFamily="49" charset="0"/>
              </a:rPr>
              <a:t>key</a:t>
            </a:r>
            <a:r>
              <a:rPr lang="en-US" sz="1800">
                <a:solidFill>
                  <a:srgbClr val="000000"/>
                </a:solidFill>
                <a:latin typeface="Consolas" panose="020B0609020204030204" pitchFamily="49" charset="0"/>
              </a:rPr>
              <a:t> != nullkey)</a:t>
            </a:r>
          </a:p>
          <a:p>
            <a:pPr marL="514350" lvl="2" indent="0">
              <a:buNone/>
            </a:pPr>
            <a:r>
              <a:rPr lang="en-US" sz="1800">
                <a:solidFill>
                  <a:srgbClr val="000000"/>
                </a:solidFill>
                <a:latin typeface="Consolas" panose="020B0609020204030204" pitchFamily="49" charset="0"/>
              </a:rPr>
              <a:t>		</a:t>
            </a:r>
            <a:r>
              <a:rPr lang="vi-VN" sz="1800">
                <a:solidFill>
                  <a:srgbClr val="000000"/>
                </a:solidFill>
                <a:latin typeface="Consolas" panose="020B0609020204030204" pitchFamily="49" charset="0"/>
              </a:rPr>
              <a:t>i = (i + j) % M; </a:t>
            </a:r>
            <a:r>
              <a:rPr lang="vi-VN" sz="1800">
                <a:solidFill>
                  <a:srgbClr val="008000"/>
                </a:solidFill>
                <a:latin typeface="Consolas" panose="020B0609020204030204" pitchFamily="49" charset="0"/>
              </a:rPr>
              <a:t>// băm lại (theo phương pháp băm kép)</a:t>
            </a:r>
            <a:endParaRPr lang="vi-VN" sz="1800">
              <a:solidFill>
                <a:srgbClr val="000000"/>
              </a:solidFill>
              <a:latin typeface="Consolas" panose="020B0609020204030204" pitchFamily="49" charset="0"/>
            </a:endParaRPr>
          </a:p>
          <a:p>
            <a:pPr marL="514350" lvl="2" indent="0">
              <a:buNone/>
            </a:pPr>
            <a:endParaRPr lang="en-US" sz="1800">
              <a:solidFill>
                <a:srgbClr val="0000FF"/>
              </a:solidFill>
              <a:latin typeface="Consolas" panose="020B0609020204030204" pitchFamily="49" charset="0"/>
            </a:endParaRPr>
          </a:p>
          <a:p>
            <a:pPr marL="514350" lvl="2" indent="0">
              <a:buNone/>
            </a:pPr>
            <a:r>
              <a:rPr lang="en-US" sz="1800">
                <a:solidFill>
                  <a:srgbClr val="008000"/>
                </a:solidFill>
                <a:latin typeface="Consolas" panose="020B0609020204030204" pitchFamily="49" charset="0"/>
              </a:rPr>
              <a:t>// tìm thấy</a:t>
            </a:r>
            <a:endParaRPr lang="en-US" sz="1800">
              <a:solidFill>
                <a:srgbClr val="0000FF"/>
              </a:solidFill>
              <a:latin typeface="Consolas" panose="020B0609020204030204" pitchFamily="49" charset="0"/>
            </a:endParaRPr>
          </a:p>
          <a:p>
            <a:pPr marL="514350" lvl="2" indent="0">
              <a:buNone/>
            </a:pP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(HASHTABLE[i].</a:t>
            </a:r>
            <a:r>
              <a:rPr lang="en-US" sz="1800">
                <a:solidFill>
                  <a:srgbClr val="8B0000"/>
                </a:solidFill>
                <a:latin typeface="Consolas" panose="020B0609020204030204" pitchFamily="49" charset="0"/>
              </a:rPr>
              <a:t>key</a:t>
            </a:r>
            <a:r>
              <a:rPr lang="en-US" sz="1800">
                <a:solidFill>
                  <a:srgbClr val="000000"/>
                </a:solidFill>
                <a:latin typeface="Consolas" panose="020B0609020204030204" pitchFamily="49" charset="0"/>
              </a:rPr>
              <a:t> == </a:t>
            </a:r>
            <a:r>
              <a:rPr lang="en-US" sz="1800">
                <a:solidFill>
                  <a:srgbClr val="808080"/>
                </a:solidFill>
                <a:latin typeface="Consolas" panose="020B0609020204030204" pitchFamily="49" charset="0"/>
              </a:rPr>
              <a:t>k</a:t>
            </a:r>
            <a:r>
              <a:rPr lang="en-US" sz="1800">
                <a:solidFill>
                  <a:srgbClr val="000000"/>
                </a:solidFill>
                <a:latin typeface="Consolas" panose="020B0609020204030204" pitchFamily="49" charset="0"/>
              </a:rPr>
              <a:t>)</a:t>
            </a:r>
          </a:p>
          <a:p>
            <a:pPr marL="514350" lvl="2"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i;</a:t>
            </a:r>
          </a:p>
          <a:p>
            <a:pPr marL="514350" lvl="2" indent="0">
              <a:buNone/>
            </a:pPr>
            <a:endParaRPr lang="en-US" sz="1800">
              <a:solidFill>
                <a:srgbClr val="0000FF"/>
              </a:solidFill>
              <a:latin typeface="Consolas" panose="020B0609020204030204" pitchFamily="49" charset="0"/>
            </a:endParaRPr>
          </a:p>
          <a:p>
            <a:pPr marL="514350" lvl="2" indent="0">
              <a:buNone/>
            </a:pPr>
            <a:r>
              <a:rPr lang="en-US" sz="1800">
                <a:solidFill>
                  <a:srgbClr val="008000"/>
                </a:solidFill>
                <a:latin typeface="Consolas" panose="020B0609020204030204" pitchFamily="49" charset="0"/>
              </a:rPr>
              <a:t>// không tìm thấy</a:t>
            </a:r>
            <a:endParaRPr lang="en-US" sz="1800">
              <a:solidFill>
                <a:srgbClr val="0000FF"/>
              </a:solidFill>
              <a:latin typeface="Consolas" panose="020B0609020204030204" pitchFamily="49" charset="0"/>
            </a:endParaRPr>
          </a:p>
          <a:p>
            <a:pPr marL="514350" lvl="2" indent="0">
              <a:buNone/>
            </a:pP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M; </a:t>
            </a:r>
          </a:p>
          <a:p>
            <a:pPr marL="34290" indent="0">
              <a:buNone/>
            </a:pPr>
            <a:r>
              <a:rPr lang="en-US" sz="1800">
                <a:solidFill>
                  <a:srgbClr val="000000"/>
                </a:solidFill>
                <a:latin typeface="Consolas" panose="020B0609020204030204" pitchFamily="49" charset="0"/>
              </a:rPr>
              <a:t>}</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66</a:t>
            </a:fld>
            <a:endParaRPr lang="en-US" dirty="0"/>
          </a:p>
        </p:txBody>
      </p:sp>
    </p:spTree>
    <p:extLst>
      <p:ext uri="{BB962C8B-B14F-4D97-AF65-F5344CB8AC3E}">
        <p14:creationId xmlns:p14="http://schemas.microsoft.com/office/powerpoint/2010/main" val="276532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62467"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Insert: </a:t>
            </a:r>
            <a:r>
              <a:rPr lang="en-AU" sz="2400"/>
              <a:t>Thêm phần tử có khoá k vào bảng băm.</a:t>
            </a:r>
          </a:p>
          <a:p>
            <a:pPr marL="0" indent="0">
              <a:lnSpc>
                <a:spcPct val="90000"/>
              </a:lnSpc>
              <a:buFont typeface="Wingdings" pitchFamily="2" charset="2"/>
              <a:buNone/>
            </a:pPr>
            <a:r>
              <a:rPr lang="en-AU" sz="2400"/>
              <a:t>	</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67</a:t>
            </a:fld>
            <a:endParaRPr lang="en-US" dirty="0"/>
          </a:p>
        </p:txBody>
      </p:sp>
      <p:sp>
        <p:nvSpPr>
          <p:cNvPr id="4" name="Rectangle 3"/>
          <p:cNvSpPr/>
          <p:nvPr/>
        </p:nvSpPr>
        <p:spPr>
          <a:xfrm>
            <a:off x="69273" y="1655710"/>
            <a:ext cx="4572000" cy="3416320"/>
          </a:xfrm>
          <a:prstGeom prst="rect">
            <a:avLst/>
          </a:prstGeom>
        </p:spPr>
        <p:txBody>
          <a:bodyPr>
            <a:spAutoFit/>
          </a:bodyPr>
          <a:lstStyle/>
          <a:p>
            <a:pPr marL="34290" indent="0">
              <a:buNone/>
            </a:pP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Insert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k</a:t>
            </a:r>
            <a:r>
              <a:rPr lang="en-US">
                <a:solidFill>
                  <a:srgbClr val="000000"/>
                </a:solidFill>
                <a:latin typeface="Consolas" panose="020B0609020204030204" pitchFamily="49" charset="0"/>
              </a:rPr>
              <a:t>) {</a:t>
            </a:r>
          </a:p>
          <a:p>
            <a:pPr marL="491490" lvl="1"/>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i, j;</a:t>
            </a:r>
          </a:p>
          <a:p>
            <a:pPr marL="491490" lvl="1"/>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Search</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k</a:t>
            </a:r>
            <a:r>
              <a:rPr lang="en-US">
                <a:solidFill>
                  <a:srgbClr val="000000"/>
                </a:solidFill>
                <a:latin typeface="Consolas" panose="020B0609020204030204" pitchFamily="49" charset="0"/>
              </a:rPr>
              <a:t>) &lt; M) {</a:t>
            </a:r>
          </a:p>
          <a:p>
            <a:pPr marL="948690" lvl="2"/>
            <a:r>
              <a:rPr lang="en-US">
                <a:solidFill>
                  <a:srgbClr val="000000"/>
                </a:solidFill>
                <a:latin typeface="Consolas" panose="020B0609020204030204" pitchFamily="49" charset="0"/>
              </a:rPr>
              <a:t>cout </a:t>
            </a:r>
            <a:r>
              <a:rPr lang="en-US">
                <a:solidFill>
                  <a:srgbClr val="008B8B"/>
                </a:solidFill>
                <a:latin typeface="Consolas" panose="020B0609020204030204" pitchFamily="49" charset="0"/>
              </a:rPr>
              <a:t>&lt;&lt;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"Da co khoa nay trong bang bam!"</a:t>
            </a:r>
            <a:r>
              <a:rPr lang="en-US">
                <a:solidFill>
                  <a:srgbClr val="000000"/>
                </a:solidFill>
                <a:latin typeface="Consolas" panose="020B0609020204030204" pitchFamily="49" charset="0"/>
              </a:rPr>
              <a:t>;</a:t>
            </a:r>
          </a:p>
          <a:p>
            <a:pPr marL="948690" lvl="2"/>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M;</a:t>
            </a:r>
          </a:p>
          <a:p>
            <a:pPr marL="491490" lvl="1"/>
            <a:r>
              <a:rPr lang="en-US">
                <a:solidFill>
                  <a:srgbClr val="000000"/>
                </a:solidFill>
                <a:latin typeface="Consolas" panose="020B0609020204030204" pitchFamily="49" charset="0"/>
              </a:rPr>
              <a:t>}</a:t>
            </a:r>
          </a:p>
          <a:p>
            <a:pPr marL="491490" lvl="1"/>
            <a:endParaRPr lang="en-US">
              <a:solidFill>
                <a:srgbClr val="000000"/>
              </a:solidFill>
              <a:latin typeface="Consolas" panose="020B0609020204030204" pitchFamily="49" charset="0"/>
            </a:endParaRPr>
          </a:p>
          <a:p>
            <a:pPr marL="491490" lvl="1"/>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483D8B"/>
                </a:solidFill>
                <a:latin typeface="Consolas" panose="020B0609020204030204" pitchFamily="49" charset="0"/>
              </a:rPr>
              <a:t>isFull</a:t>
            </a:r>
            <a:r>
              <a:rPr lang="en-US">
                <a:solidFill>
                  <a:srgbClr val="000000"/>
                </a:solidFill>
                <a:latin typeface="Consolas" panose="020B0609020204030204" pitchFamily="49" charset="0"/>
              </a:rPr>
              <a:t>()) {</a:t>
            </a:r>
          </a:p>
          <a:p>
            <a:pPr marL="948690" lvl="2"/>
            <a:r>
              <a:rPr lang="en-US">
                <a:solidFill>
                  <a:srgbClr val="000000"/>
                </a:solidFill>
                <a:latin typeface="Consolas" panose="020B0609020204030204" pitchFamily="49" charset="0"/>
              </a:rPr>
              <a:t>cout </a:t>
            </a:r>
            <a:r>
              <a:rPr lang="en-US">
                <a:solidFill>
                  <a:srgbClr val="008B8B"/>
                </a:solidFill>
                <a:latin typeface="Consolas" panose="020B0609020204030204" pitchFamily="49" charset="0"/>
              </a:rPr>
              <a:t>&lt;&lt;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"Bang bam bi day!"</a:t>
            </a:r>
            <a:r>
              <a:rPr lang="en-US">
                <a:solidFill>
                  <a:srgbClr val="000000"/>
                </a:solidFill>
                <a:latin typeface="Consolas" panose="020B0609020204030204" pitchFamily="49" charset="0"/>
              </a:rPr>
              <a:t>;</a:t>
            </a:r>
          </a:p>
          <a:p>
            <a:pPr marL="948690" lvl="2"/>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M;</a:t>
            </a:r>
          </a:p>
          <a:p>
            <a:pPr marL="491490" lvl="1"/>
            <a:r>
              <a:rPr lang="en-US">
                <a:solidFill>
                  <a:srgbClr val="000000"/>
                </a:solidFill>
                <a:latin typeface="Consolas" panose="020B0609020204030204" pitchFamily="49" charset="0"/>
              </a:rPr>
              <a:t>}</a:t>
            </a:r>
          </a:p>
        </p:txBody>
      </p:sp>
      <p:sp>
        <p:nvSpPr>
          <p:cNvPr id="5" name="Rectangle 4"/>
          <p:cNvSpPr/>
          <p:nvPr/>
        </p:nvSpPr>
        <p:spPr>
          <a:xfrm>
            <a:off x="4648200" y="1655710"/>
            <a:ext cx="4426527" cy="3416320"/>
          </a:xfrm>
          <a:prstGeom prst="rect">
            <a:avLst/>
          </a:prstGeom>
        </p:spPr>
        <p:txBody>
          <a:bodyPr wrap="square">
            <a:spAutoFit/>
          </a:bodyPr>
          <a:lstStyle/>
          <a:p>
            <a:pPr marL="491490" lvl="1"/>
            <a:r>
              <a:rPr lang="en-US">
                <a:solidFill>
                  <a:srgbClr val="000000"/>
                </a:solidFill>
                <a:latin typeface="Consolas" panose="020B0609020204030204" pitchFamily="49" charset="0"/>
              </a:rPr>
              <a:t>i = </a:t>
            </a:r>
            <a:r>
              <a:rPr lang="en-US">
                <a:solidFill>
                  <a:srgbClr val="483D8B"/>
                </a:solidFill>
                <a:latin typeface="Consolas" panose="020B0609020204030204" pitchFamily="49" charset="0"/>
              </a:rPr>
              <a:t>HF</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k</a:t>
            </a:r>
            <a:r>
              <a:rPr lang="en-US">
                <a:solidFill>
                  <a:srgbClr val="000000"/>
                </a:solidFill>
                <a:latin typeface="Consolas" panose="020B0609020204030204" pitchFamily="49" charset="0"/>
              </a:rPr>
              <a:t>);</a:t>
            </a:r>
          </a:p>
          <a:p>
            <a:pPr marL="491490" lvl="1"/>
            <a:r>
              <a:rPr lang="en-US">
                <a:solidFill>
                  <a:srgbClr val="000000"/>
                </a:solidFill>
                <a:latin typeface="Consolas" panose="020B0609020204030204" pitchFamily="49" charset="0"/>
              </a:rPr>
              <a:t>j = </a:t>
            </a:r>
            <a:r>
              <a:rPr lang="en-US">
                <a:solidFill>
                  <a:srgbClr val="483D8B"/>
                </a:solidFill>
                <a:latin typeface="Consolas" panose="020B0609020204030204" pitchFamily="49" charset="0"/>
              </a:rPr>
              <a:t>HF2</a:t>
            </a:r>
            <a:r>
              <a:rPr lang="en-US">
                <a:solidFill>
                  <a:srgbClr val="000000"/>
                </a:solidFill>
                <a:latin typeface="Consolas" panose="020B0609020204030204" pitchFamily="49" charset="0"/>
              </a:rPr>
              <a:t>(</a:t>
            </a:r>
            <a:r>
              <a:rPr lang="en-US">
                <a:solidFill>
                  <a:srgbClr val="808080"/>
                </a:solidFill>
                <a:latin typeface="Consolas" panose="020B0609020204030204" pitchFamily="49" charset="0"/>
              </a:rPr>
              <a:t>k</a:t>
            </a:r>
            <a:r>
              <a:rPr lang="en-US">
                <a:solidFill>
                  <a:srgbClr val="000000"/>
                </a:solidFill>
                <a:latin typeface="Consolas" panose="020B0609020204030204" pitchFamily="49" charset="0"/>
              </a:rPr>
              <a:t>);</a:t>
            </a:r>
          </a:p>
          <a:p>
            <a:pPr marL="491490" lvl="1"/>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(HASHTABLE[i].</a:t>
            </a:r>
            <a:r>
              <a:rPr lang="en-US">
                <a:solidFill>
                  <a:srgbClr val="8B0000"/>
                </a:solidFill>
                <a:latin typeface="Consolas" panose="020B0609020204030204" pitchFamily="49" charset="0"/>
              </a:rPr>
              <a:t>key</a:t>
            </a:r>
            <a:r>
              <a:rPr lang="en-US">
                <a:solidFill>
                  <a:srgbClr val="000000"/>
                </a:solidFill>
                <a:latin typeface="Consolas" panose="020B0609020204030204" pitchFamily="49" charset="0"/>
              </a:rPr>
              <a:t> != nullkey)</a:t>
            </a:r>
          </a:p>
          <a:p>
            <a:pPr marL="948690" lvl="2"/>
            <a:r>
              <a:rPr lang="en-US">
                <a:solidFill>
                  <a:srgbClr val="008000"/>
                </a:solidFill>
                <a:latin typeface="Consolas" panose="020B0609020204030204" pitchFamily="49" charset="0"/>
              </a:rPr>
              <a:t>// Băm lại theo ph</a:t>
            </a:r>
            <a:r>
              <a:rPr lang="vi-VN">
                <a:solidFill>
                  <a:srgbClr val="008000"/>
                </a:solidFill>
                <a:latin typeface="Consolas" panose="020B0609020204030204" pitchFamily="49" charset="0"/>
              </a:rPr>
              <a:t>ư</a:t>
            </a:r>
            <a:r>
              <a:rPr lang="en-US">
                <a:solidFill>
                  <a:srgbClr val="008000"/>
                </a:solidFill>
                <a:latin typeface="Consolas" panose="020B0609020204030204" pitchFamily="49" charset="0"/>
              </a:rPr>
              <a:t>ơng pháp băm kép)</a:t>
            </a:r>
            <a:endParaRPr lang="en-US">
              <a:solidFill>
                <a:srgbClr val="000000"/>
              </a:solidFill>
              <a:latin typeface="Consolas" panose="020B0609020204030204" pitchFamily="49" charset="0"/>
            </a:endParaRPr>
          </a:p>
          <a:p>
            <a:pPr marL="948690" lvl="2"/>
            <a:r>
              <a:rPr lang="en-US">
                <a:solidFill>
                  <a:srgbClr val="000000"/>
                </a:solidFill>
                <a:latin typeface="Consolas" panose="020B0609020204030204" pitchFamily="49" charset="0"/>
              </a:rPr>
              <a:t>i = (i + j) % M;</a:t>
            </a:r>
          </a:p>
          <a:p>
            <a:pPr marL="948690" lvl="2"/>
            <a:endParaRPr lang="en-US">
              <a:solidFill>
                <a:srgbClr val="000000"/>
              </a:solidFill>
              <a:latin typeface="Consolas" panose="020B0609020204030204" pitchFamily="49" charset="0"/>
            </a:endParaRPr>
          </a:p>
          <a:p>
            <a:pPr marL="491490" lvl="1"/>
            <a:r>
              <a:rPr lang="en-US">
                <a:solidFill>
                  <a:srgbClr val="000000"/>
                </a:solidFill>
                <a:latin typeface="Consolas" panose="020B0609020204030204" pitchFamily="49" charset="0"/>
              </a:rPr>
              <a:t>HASHTABLE[i].</a:t>
            </a:r>
            <a:r>
              <a:rPr lang="en-US">
                <a:solidFill>
                  <a:srgbClr val="8B0000"/>
                </a:solidFill>
                <a:latin typeface="Consolas" panose="020B0609020204030204" pitchFamily="49" charset="0"/>
              </a:rPr>
              <a:t>key</a:t>
            </a:r>
            <a:r>
              <a:rPr lang="en-US">
                <a:solidFill>
                  <a:srgbClr val="000000"/>
                </a:solidFill>
                <a:latin typeface="Consolas" panose="020B0609020204030204" pitchFamily="49" charset="0"/>
              </a:rPr>
              <a:t> = </a:t>
            </a:r>
            <a:r>
              <a:rPr lang="en-US">
                <a:solidFill>
                  <a:srgbClr val="808080"/>
                </a:solidFill>
                <a:latin typeface="Consolas" panose="020B0609020204030204" pitchFamily="49" charset="0"/>
              </a:rPr>
              <a:t>k</a:t>
            </a:r>
            <a:r>
              <a:rPr lang="en-US">
                <a:solidFill>
                  <a:srgbClr val="000000"/>
                </a:solidFill>
                <a:latin typeface="Consolas" panose="020B0609020204030204" pitchFamily="49" charset="0"/>
              </a:rPr>
              <a:t>;</a:t>
            </a:r>
          </a:p>
          <a:p>
            <a:pPr marL="491490" lvl="1"/>
            <a:r>
              <a:rPr lang="en-US">
                <a:solidFill>
                  <a:srgbClr val="000000"/>
                </a:solidFill>
                <a:latin typeface="Consolas" panose="020B0609020204030204" pitchFamily="49" charset="0"/>
              </a:rPr>
              <a:t>N = N + 1;</a:t>
            </a:r>
          </a:p>
          <a:p>
            <a:pPr marL="491490" lvl="1"/>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i;</a:t>
            </a:r>
          </a:p>
          <a:p>
            <a:pPr marL="34290" indent="0">
              <a:buNone/>
            </a:pPr>
            <a:r>
              <a:rPr lang="en-US">
                <a:solidFill>
                  <a:srgbClr val="000000"/>
                </a:solidFill>
                <a:latin typeface="Consolas" panose="020B0609020204030204" pitchFamily="49" charset="0"/>
              </a:rPr>
              <a:t>}</a:t>
            </a:r>
          </a:p>
        </p:txBody>
      </p:sp>
      <p:cxnSp>
        <p:nvCxnSpPr>
          <p:cNvPr id="7" name="Straight Connector 6"/>
          <p:cNvCxnSpPr>
            <a:cxnSpLocks/>
          </p:cNvCxnSpPr>
          <p:nvPr/>
        </p:nvCxnSpPr>
        <p:spPr>
          <a:xfrm>
            <a:off x="4648200" y="1524000"/>
            <a:ext cx="0" cy="3548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4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vi-VN" dirty="0"/>
              <a:t>Double </a:t>
            </a:r>
            <a:r>
              <a:rPr lang="en-US"/>
              <a:t>Probing Method: Cài đặt (tt)</a:t>
            </a:r>
            <a:endParaRPr lang="en-US" i="1" dirty="0"/>
          </a:p>
        </p:txBody>
      </p:sp>
      <p:sp>
        <p:nvSpPr>
          <p:cNvPr id="62467" name="Rectangle 3"/>
          <p:cNvSpPr>
            <a:spLocks noGrp="1" noChangeArrowheads="1"/>
          </p:cNvSpPr>
          <p:nvPr>
            <p:ph idx="1"/>
          </p:nvPr>
        </p:nvSpPr>
        <p:spPr/>
        <p:txBody>
          <a:bodyPr>
            <a:normAutofit/>
          </a:bodyPr>
          <a:lstStyle/>
          <a:p>
            <a:pPr marL="0" indent="0">
              <a:lnSpc>
                <a:spcPct val="90000"/>
              </a:lnSpc>
              <a:buFont typeface="Wingdings" pitchFamily="2" charset="2"/>
              <a:buNone/>
            </a:pPr>
            <a:r>
              <a:rPr lang="en-AU" sz="2400" b="1"/>
              <a:t>Phép toán Delete: Xóa</a:t>
            </a:r>
            <a:r>
              <a:rPr lang="en-AU" sz="2400"/>
              <a:t> phần tử có khoá k vào bảng băm.</a:t>
            </a:r>
          </a:p>
          <a:p>
            <a:pPr marL="0" indent="0">
              <a:lnSpc>
                <a:spcPct val="90000"/>
              </a:lnSpc>
              <a:buFont typeface="Wingdings" pitchFamily="2" charset="2"/>
              <a:buNone/>
            </a:pPr>
            <a:r>
              <a:rPr lang="en-AU" sz="2400"/>
              <a:t>	</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68</a:t>
            </a:fld>
            <a:endParaRPr lang="en-US" dirty="0"/>
          </a:p>
        </p:txBody>
      </p:sp>
      <p:cxnSp>
        <p:nvCxnSpPr>
          <p:cNvPr id="7" name="Straight Connector 6"/>
          <p:cNvCxnSpPr>
            <a:cxnSpLocks/>
          </p:cNvCxnSpPr>
          <p:nvPr/>
        </p:nvCxnSpPr>
        <p:spPr>
          <a:xfrm>
            <a:off x="4648200" y="1524000"/>
            <a:ext cx="0" cy="3548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48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Câu hỏi và Bài tập</a:t>
            </a:r>
            <a:endParaRPr lang="en-US" i="1"/>
          </a:p>
        </p:txBody>
      </p:sp>
      <p:sp>
        <p:nvSpPr>
          <p:cNvPr id="64515" name="Rectangle 3"/>
          <p:cNvSpPr>
            <a:spLocks noGrp="1" noChangeArrowheads="1"/>
          </p:cNvSpPr>
          <p:nvPr>
            <p:ph idx="1"/>
          </p:nvPr>
        </p:nvSpPr>
        <p:spPr/>
        <p:txBody>
          <a:bodyPr>
            <a:noAutofit/>
          </a:bodyPr>
          <a:lstStyle/>
          <a:p>
            <a:pPr marL="0" indent="0" algn="just">
              <a:lnSpc>
                <a:spcPct val="150000"/>
              </a:lnSpc>
              <a:buFont typeface="Wingdings" pitchFamily="2" charset="2"/>
              <a:buNone/>
            </a:pPr>
            <a:r>
              <a:rPr lang="en-US" sz="2200"/>
              <a:t>1. </a:t>
            </a:r>
            <a:r>
              <a:rPr lang="vi-VN" sz="2200"/>
              <a:t>Hãy cài đặt hàm băm sử</a:t>
            </a:r>
            <a:r>
              <a:rPr lang="en-US" sz="2200"/>
              <a:t> </a:t>
            </a:r>
            <a:r>
              <a:rPr lang="vi-VN" sz="2200"/>
              <a:t>dụng phương pháp </a:t>
            </a:r>
            <a:r>
              <a:rPr lang="en-US" sz="2200"/>
              <a:t>nối kết trực tiếp.</a:t>
            </a:r>
          </a:p>
          <a:p>
            <a:pPr marL="0" indent="0" algn="just">
              <a:lnSpc>
                <a:spcPct val="150000"/>
              </a:lnSpc>
              <a:buFont typeface="Wingdings" pitchFamily="2" charset="2"/>
              <a:buNone/>
            </a:pPr>
            <a:r>
              <a:rPr lang="en-US" sz="2200"/>
              <a:t>2. </a:t>
            </a:r>
            <a:r>
              <a:rPr lang="vi-VN" sz="2200"/>
              <a:t>Hãy cài đặt hàm băm sử</a:t>
            </a:r>
            <a:r>
              <a:rPr lang="en-US" sz="2200"/>
              <a:t> </a:t>
            </a:r>
            <a:r>
              <a:rPr lang="vi-VN" sz="2200"/>
              <a:t>dụng phương pháp </a:t>
            </a:r>
            <a:r>
              <a:rPr lang="en-US" sz="2200"/>
              <a:t>băm kép.</a:t>
            </a:r>
          </a:p>
          <a:p>
            <a:pPr marL="0" indent="0" algn="just">
              <a:lnSpc>
                <a:spcPct val="150000"/>
              </a:lnSpc>
              <a:buFont typeface="Wingdings" pitchFamily="2" charset="2"/>
              <a:buNone/>
            </a:pPr>
            <a:r>
              <a:rPr lang="vi-VN" sz="2200"/>
              <a:t>3.</a:t>
            </a:r>
            <a:r>
              <a:rPr lang="en-US" sz="2200"/>
              <a:t> </a:t>
            </a:r>
            <a:r>
              <a:rPr lang="vi-VN" sz="2200"/>
              <a:t>Giả</a:t>
            </a:r>
            <a:r>
              <a:rPr lang="en-US" sz="2200"/>
              <a:t> </a:t>
            </a:r>
            <a:r>
              <a:rPr lang="vi-VN" sz="2200"/>
              <a:t>sử</a:t>
            </a:r>
            <a:r>
              <a:rPr lang="en-US" sz="2200"/>
              <a:t> kích thước </a:t>
            </a:r>
            <a:r>
              <a:rPr lang="vi-VN" sz="2200"/>
              <a:t>của bảng băm là SIZE = s và d1, d2, …, ds-1</a:t>
            </a:r>
            <a:r>
              <a:rPr lang="en-US" sz="2200"/>
              <a:t> </a:t>
            </a:r>
            <a:r>
              <a:rPr lang="vi-VN" sz="2200"/>
              <a:t>là hoán vị</a:t>
            </a:r>
            <a:r>
              <a:rPr lang="en-US" sz="2200"/>
              <a:t> </a:t>
            </a:r>
            <a:r>
              <a:rPr lang="vi-VN" sz="2200"/>
              <a:t>ngẫu nhiên của các số</a:t>
            </a:r>
            <a:r>
              <a:rPr lang="en-US" sz="2200"/>
              <a:t> </a:t>
            </a:r>
            <a:r>
              <a:rPr lang="vi-VN" sz="2200"/>
              <a:t>1, 2, …, s-1. Dãy thăm dò ứng với khoá k được xác định như</a:t>
            </a:r>
            <a:r>
              <a:rPr lang="en-US" sz="2200"/>
              <a:t> </a:t>
            </a:r>
            <a:r>
              <a:rPr lang="vi-VN" sz="2200"/>
              <a:t>sau: </a:t>
            </a:r>
          </a:p>
          <a:p>
            <a:pPr marL="0" indent="0" algn="just">
              <a:lnSpc>
                <a:spcPct val="150000"/>
              </a:lnSpc>
              <a:buFont typeface="Wingdings" pitchFamily="2" charset="2"/>
              <a:buNone/>
            </a:pPr>
            <a:r>
              <a:rPr lang="en-US" sz="2200"/>
              <a:t>			</a:t>
            </a:r>
            <a:r>
              <a:rPr lang="vi-VN" sz="2200"/>
              <a:t>i</a:t>
            </a:r>
            <a:r>
              <a:rPr lang="en-US" sz="2200" baseline="-25000"/>
              <a:t>0</a:t>
            </a:r>
            <a:r>
              <a:rPr lang="vi-VN" sz="2200"/>
              <a:t>= i = h(k) </a:t>
            </a:r>
          </a:p>
          <a:p>
            <a:pPr marL="0" indent="0" algn="just">
              <a:lnSpc>
                <a:spcPct val="150000"/>
              </a:lnSpc>
              <a:buFont typeface="Wingdings" pitchFamily="2" charset="2"/>
              <a:buNone/>
            </a:pPr>
            <a:r>
              <a:rPr lang="en-US" sz="2200"/>
              <a:t>			</a:t>
            </a:r>
            <a:r>
              <a:rPr lang="vi-VN" sz="2200"/>
              <a:t>i</a:t>
            </a:r>
            <a:r>
              <a:rPr lang="en-US" sz="2200" baseline="-25000"/>
              <a:t>m</a:t>
            </a:r>
            <a:r>
              <a:rPr lang="vi-VN" sz="2200"/>
              <a:t>= (i + d</a:t>
            </a:r>
            <a:r>
              <a:rPr lang="en-US" sz="2200" baseline="-25000"/>
              <a:t>i</a:t>
            </a:r>
            <a:r>
              <a:rPr lang="vi-VN" sz="2200"/>
              <a:t>) % SIZE , 1 ≤m≤s –1 </a:t>
            </a:r>
          </a:p>
          <a:p>
            <a:pPr marL="0" indent="0" algn="just">
              <a:lnSpc>
                <a:spcPct val="150000"/>
              </a:lnSpc>
              <a:buFont typeface="Wingdings" pitchFamily="2" charset="2"/>
              <a:buNone/>
            </a:pPr>
            <a:r>
              <a:rPr lang="vi-VN" sz="2200"/>
              <a:t>Hãy cài đặt hàm thăm dò theo phương pháp trên. </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69</a:t>
            </a:fld>
            <a:endParaRPr lang="en-US" dirty="0"/>
          </a:p>
        </p:txBody>
      </p:sp>
    </p:spTree>
    <p:extLst>
      <p:ext uri="{BB962C8B-B14F-4D97-AF65-F5344CB8AC3E}">
        <p14:creationId xmlns:p14="http://schemas.microsoft.com/office/powerpoint/2010/main" val="183767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t>Direct Cha</a:t>
            </a:r>
            <a:r>
              <a:rPr lang="en-US"/>
              <a:t>i</a:t>
            </a:r>
            <a:r>
              <a:rPr lang="vi-VN"/>
              <a:t>ning</a:t>
            </a:r>
            <a:r>
              <a:rPr lang="en-US"/>
              <a:t> Method: Nhận xét</a:t>
            </a:r>
            <a:endParaRPr lang="en-US" sz="2800" dirty="0"/>
          </a:p>
        </p:txBody>
      </p:sp>
      <p:sp>
        <p:nvSpPr>
          <p:cNvPr id="21507" name="Rectangle 3"/>
          <p:cNvSpPr>
            <a:spLocks noGrp="1" noChangeArrowheads="1"/>
          </p:cNvSpPr>
          <p:nvPr>
            <p:ph idx="1"/>
          </p:nvPr>
        </p:nvSpPr>
        <p:spPr/>
        <p:txBody>
          <a:bodyPr/>
          <a:lstStyle/>
          <a:p>
            <a:pPr algn="just">
              <a:lnSpc>
                <a:spcPct val="90000"/>
              </a:lnSpc>
              <a:buFont typeface="Wingdings" panose="05000000000000000000" pitchFamily="2" charset="2"/>
              <a:buChar char="Ø"/>
            </a:pPr>
            <a:r>
              <a:rPr lang="en-AU" sz="2400">
                <a:solidFill>
                  <a:schemeClr val="tx2"/>
                </a:solidFill>
              </a:rPr>
              <a:t>Bảng băm dùng phương pháp nối kết trực tiếp sẽ ”băm” n nút vào M danh sách liên kết (M buckets).</a:t>
            </a:r>
          </a:p>
          <a:p>
            <a:pPr algn="just">
              <a:lnSpc>
                <a:spcPct val="90000"/>
              </a:lnSpc>
              <a:buFont typeface="Wingdings" panose="05000000000000000000" pitchFamily="2" charset="2"/>
              <a:buChar char="Ø"/>
            </a:pPr>
            <a:r>
              <a:rPr lang="en-AU" sz="2400">
                <a:solidFill>
                  <a:schemeClr val="tx2"/>
                </a:solidFill>
              </a:rPr>
              <a:t>Tốc độ truy xuất phụ thu</a:t>
            </a:r>
            <a:r>
              <a:rPr lang="en-AU" sz="2400"/>
              <a:t>ộc</a:t>
            </a:r>
            <a:r>
              <a:rPr lang="en-AU" sz="2400">
                <a:solidFill>
                  <a:schemeClr val="tx2"/>
                </a:solidFill>
              </a:rPr>
              <a:t> vào việc lựa chọn hàm băm sao cho băm đều n nút của bảng băm cho M buckets.</a:t>
            </a:r>
          </a:p>
          <a:p>
            <a:pPr algn="just">
              <a:lnSpc>
                <a:spcPct val="90000"/>
              </a:lnSpc>
              <a:buFont typeface="Wingdings" panose="05000000000000000000" pitchFamily="2" charset="2"/>
              <a:buChar char="Ø"/>
            </a:pPr>
            <a:r>
              <a:rPr lang="en-AU" sz="2400">
                <a:solidFill>
                  <a:schemeClr val="tx2"/>
                </a:solidFill>
              </a:rPr>
              <a:t>Nếu chọn M càng lớn thì tốc độ thực hiện các phép toán trên bảng băm càng  nhanh tuy nhiên không hiệu quả về bộ nhớ. Chúng ta có thể điều chỉnh M để dung hòa giữa tốc độ truy xuất và dung lượng bộ nhớ.</a:t>
            </a:r>
          </a:p>
          <a:p>
            <a:pPr algn="just">
              <a:lnSpc>
                <a:spcPct val="90000"/>
              </a:lnSpc>
              <a:buFont typeface="Wingdings" panose="05000000000000000000" pitchFamily="2" charset="2"/>
              <a:buChar char="Ø"/>
            </a:pPr>
            <a:r>
              <a:rPr lang="en-AU" sz="2400">
                <a:solidFill>
                  <a:schemeClr val="tx2"/>
                </a:solidFill>
              </a:rPr>
              <a:t>Nếu chọn M=n thời gian truy xuất tương đương với truy xất trên mảng (có bậc O(1)), song tốn bộ nhớ.</a:t>
            </a:r>
          </a:p>
          <a:p>
            <a:pPr algn="just">
              <a:lnSpc>
                <a:spcPct val="90000"/>
              </a:lnSpc>
              <a:buFont typeface="Wingdings" panose="05000000000000000000" pitchFamily="2" charset="2"/>
              <a:buChar char="Ø"/>
            </a:pPr>
            <a:r>
              <a:rPr lang="en-AU" sz="2400">
                <a:solidFill>
                  <a:schemeClr val="tx2"/>
                </a:solidFill>
              </a:rPr>
              <a:t>Nếu chọn M = n /k (k =2, 3, 4, …) thì ít tốn bộ nhớ hơn k lần, nhưng tốc độ chậm đi k lần.</a:t>
            </a:r>
            <a:endParaRPr lang="en-US" sz="2400">
              <a:solidFill>
                <a:schemeClr val="tx2"/>
              </a:solidFill>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a:t>
            </a:fld>
            <a:endParaRPr lang="en-US" dirty="0"/>
          </a:p>
        </p:txBody>
      </p:sp>
    </p:spTree>
    <p:extLst>
      <p:ext uri="{BB962C8B-B14F-4D97-AF65-F5344CB8AC3E}">
        <p14:creationId xmlns:p14="http://schemas.microsoft.com/office/powerpoint/2010/main" val="184317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Câu hỏi và Bài tập</a:t>
            </a:r>
            <a:endParaRPr lang="en-US" i="1"/>
          </a:p>
        </p:txBody>
      </p:sp>
      <p:sp>
        <p:nvSpPr>
          <p:cNvPr id="64515" name="Rectangle 3"/>
          <p:cNvSpPr>
            <a:spLocks noGrp="1" noChangeArrowheads="1"/>
          </p:cNvSpPr>
          <p:nvPr>
            <p:ph idx="1"/>
          </p:nvPr>
        </p:nvSpPr>
        <p:spPr/>
        <p:txBody>
          <a:bodyPr>
            <a:normAutofit fontScale="92500" lnSpcReduction="10000"/>
          </a:bodyPr>
          <a:lstStyle/>
          <a:p>
            <a:pPr marL="0" indent="0" algn="just">
              <a:lnSpc>
                <a:spcPct val="150000"/>
              </a:lnSpc>
              <a:buNone/>
            </a:pPr>
            <a:r>
              <a:rPr lang="vi-VN" sz="2400"/>
              <a:t>4. Cho cỡ</a:t>
            </a:r>
            <a:r>
              <a:rPr lang="en-US" sz="2400"/>
              <a:t> </a:t>
            </a:r>
            <a:r>
              <a:rPr lang="vi-VN" sz="2400"/>
              <a:t>bảng băm SIZE = 11. Từ</a:t>
            </a:r>
            <a:r>
              <a:rPr lang="en-US" sz="2400"/>
              <a:t> </a:t>
            </a:r>
            <a:r>
              <a:rPr lang="vi-VN" sz="2400"/>
              <a:t>bảng băm rỗng, sử</a:t>
            </a:r>
            <a:r>
              <a:rPr lang="en-US" sz="2400"/>
              <a:t> </a:t>
            </a:r>
            <a:r>
              <a:rPr lang="vi-VN" sz="2400"/>
              <a:t>dụng hàm băm chia lấy dư, hãy</a:t>
            </a:r>
            <a:r>
              <a:rPr lang="en-US" sz="2400"/>
              <a:t> </a:t>
            </a:r>
            <a:r>
              <a:rPr lang="vi-VN" sz="2400"/>
              <a:t>đưa lần lượt các dữ</a:t>
            </a:r>
            <a:r>
              <a:rPr lang="en-US" sz="2400"/>
              <a:t> </a:t>
            </a:r>
            <a:r>
              <a:rPr lang="vi-VN" sz="2400"/>
              <a:t>liệu với khoá: </a:t>
            </a:r>
          </a:p>
          <a:p>
            <a:pPr marL="0" indent="0" algn="ctr">
              <a:lnSpc>
                <a:spcPct val="150000"/>
              </a:lnSpc>
              <a:buNone/>
            </a:pPr>
            <a:r>
              <a:rPr lang="vi-VN" sz="2400"/>
              <a:t>32 , 15 , 25 , 44 , 36 , 21 </a:t>
            </a:r>
          </a:p>
          <a:p>
            <a:pPr marL="0" indent="0" algn="just">
              <a:lnSpc>
                <a:spcPct val="150000"/>
              </a:lnSpc>
              <a:buNone/>
            </a:pPr>
            <a:r>
              <a:rPr lang="vi-VN" sz="2400"/>
              <a:t>vào bảng băm và đưa ra bảng băm kết quả</a:t>
            </a:r>
            <a:r>
              <a:rPr lang="en-US" sz="2400"/>
              <a:t> </a:t>
            </a:r>
            <a:r>
              <a:rPr lang="vi-VN" sz="2400"/>
              <a:t>trong các trường hợp sau: </a:t>
            </a:r>
          </a:p>
          <a:p>
            <a:pPr marL="697230" lvl="1" indent="-457200" algn="just">
              <a:lnSpc>
                <a:spcPct val="150000"/>
              </a:lnSpc>
              <a:buFont typeface="+mj-lt"/>
              <a:buAutoNum type="alphaLcPeriod"/>
            </a:pPr>
            <a:r>
              <a:rPr lang="vi-VN" sz="2000"/>
              <a:t>Bảng băm được chỉ</a:t>
            </a:r>
            <a:r>
              <a:rPr lang="en-US" sz="2000"/>
              <a:t> </a:t>
            </a:r>
            <a:r>
              <a:rPr lang="vi-VN" sz="2000"/>
              <a:t>mở</a:t>
            </a:r>
            <a:r>
              <a:rPr lang="en-US" sz="2000"/>
              <a:t> </a:t>
            </a:r>
            <a:r>
              <a:rPr lang="vi-VN" sz="2000"/>
              <a:t>với thăm dò tuyến tính. </a:t>
            </a:r>
          </a:p>
          <a:p>
            <a:pPr marL="697230" lvl="1" indent="-457200" algn="just">
              <a:lnSpc>
                <a:spcPct val="150000"/>
              </a:lnSpc>
              <a:buFont typeface="+mj-lt"/>
              <a:buAutoNum type="alphaLcPeriod"/>
            </a:pPr>
            <a:r>
              <a:rPr lang="vi-VN" sz="2000"/>
              <a:t>Bảng băm được chỉ</a:t>
            </a:r>
            <a:r>
              <a:rPr lang="en-US" sz="2000"/>
              <a:t> </a:t>
            </a:r>
            <a:r>
              <a:rPr lang="vi-VN" sz="2000"/>
              <a:t>mở</a:t>
            </a:r>
            <a:r>
              <a:rPr lang="en-US" sz="2000"/>
              <a:t> </a:t>
            </a:r>
            <a:r>
              <a:rPr lang="vi-VN" sz="2000"/>
              <a:t>với thăm dò bình phương. </a:t>
            </a:r>
          </a:p>
          <a:p>
            <a:pPr marL="697230" lvl="1" indent="-457200" algn="just">
              <a:lnSpc>
                <a:spcPct val="150000"/>
              </a:lnSpc>
              <a:buFont typeface="+mj-lt"/>
              <a:buAutoNum type="alphaLcPeriod"/>
            </a:pPr>
            <a:r>
              <a:rPr lang="vi-VN" sz="2000"/>
              <a:t>Bảng băm dây chuyền. </a:t>
            </a:r>
          </a:p>
          <a:p>
            <a:pPr marL="0" indent="0" algn="just">
              <a:lnSpc>
                <a:spcPct val="150000"/>
              </a:lnSpc>
              <a:buNone/>
            </a:pPr>
            <a:r>
              <a:rPr lang="vi-VN" sz="2400"/>
              <a:t>5. Từ</a:t>
            </a:r>
            <a:r>
              <a:rPr lang="en-US" sz="2400"/>
              <a:t> </a:t>
            </a:r>
            <a:r>
              <a:rPr lang="vi-VN" sz="2400"/>
              <a:t>các bảng băm kết quả</a:t>
            </a:r>
            <a:r>
              <a:rPr lang="en-US" sz="2400"/>
              <a:t> </a:t>
            </a:r>
            <a:r>
              <a:rPr lang="vi-VN" sz="2400"/>
              <a:t>trong bài tập 4, hãy loại bỏ</a:t>
            </a:r>
            <a:r>
              <a:rPr lang="en-US" sz="2400"/>
              <a:t> </a:t>
            </a:r>
            <a:r>
              <a:rPr lang="vi-VN" sz="2400"/>
              <a:t>dữ</a:t>
            </a:r>
            <a:r>
              <a:rPr lang="en-US" sz="2400"/>
              <a:t> </a:t>
            </a:r>
            <a:r>
              <a:rPr lang="vi-VN" sz="2400"/>
              <a:t>liệu với khoá là 44 rồi sau đó xen vào dữ</a:t>
            </a:r>
            <a:r>
              <a:rPr lang="en-US" sz="2400"/>
              <a:t> </a:t>
            </a:r>
            <a:r>
              <a:rPr lang="vi-VN" sz="2400"/>
              <a:t>liệu với khoá là 65. </a:t>
            </a:r>
            <a:endParaRPr lang="en-US" sz="2400"/>
          </a:p>
          <a:p>
            <a:pPr marL="0" indent="0" algn="just">
              <a:lnSpc>
                <a:spcPct val="150000"/>
              </a:lnSpc>
              <a:buFont typeface="Wingdings" pitchFamily="2" charset="2"/>
              <a:buNone/>
            </a:pPr>
            <a:endParaRPr lang="vi-VN"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70</a:t>
            </a:fld>
            <a:endParaRPr lang="en-US" dirty="0"/>
          </a:p>
        </p:txBody>
      </p:sp>
    </p:spTree>
    <p:extLst>
      <p:ext uri="{BB962C8B-B14F-4D97-AF65-F5344CB8AC3E}">
        <p14:creationId xmlns:p14="http://schemas.microsoft.com/office/powerpoint/2010/main" val="31893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072" y="1272540"/>
            <a:ext cx="6467856" cy="4312920"/>
          </a:xfrm>
          <a:prstGeom prst="rect">
            <a:avLst/>
          </a:prstGeom>
        </p:spPr>
      </p:pic>
      <p:sp>
        <p:nvSpPr>
          <p:cNvPr id="7" name="Title 6"/>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marL="82296" indent="0" algn="ctr">
              <a:buNone/>
            </a:pPr>
            <a:r>
              <a:rPr lang="en-US" sz="5000" b="1">
                <a:solidFill>
                  <a:srgbClr val="FF0000"/>
                </a:solidFill>
                <a:latin typeface="Times New Roman" panose="02020603050405020304" pitchFamily="18" charset="0"/>
                <a:cs typeface="Times New Roman" panose="02020603050405020304" pitchFamily="18" charset="0"/>
              </a:rPr>
              <a:t>Chúc các em học tốt!</a:t>
            </a:r>
          </a:p>
        </p:txBody>
      </p:sp>
      <p:sp>
        <p:nvSpPr>
          <p:cNvPr id="3" name="Footer Placeholder 2"/>
          <p:cNvSpPr>
            <a:spLocks noGrp="1"/>
          </p:cNvSpPr>
          <p:nvPr>
            <p:ph type="ftr" sz="quarter" idx="11"/>
          </p:nvPr>
        </p:nvSpPr>
        <p:spPr/>
        <p:txBody>
          <a:bodyPr/>
          <a:lstStyle/>
          <a:p>
            <a:pPr>
              <a:defRPr/>
            </a:pPr>
            <a:r>
              <a:rPr lang="vi-VN"/>
              <a:t>DSA</a:t>
            </a:r>
            <a:endParaRPr lang="en-US" dirty="0"/>
          </a:p>
        </p:txBody>
      </p:sp>
      <p:sp>
        <p:nvSpPr>
          <p:cNvPr id="4" name="Slide Number Placeholder 3"/>
          <p:cNvSpPr>
            <a:spLocks noGrp="1"/>
          </p:cNvSpPr>
          <p:nvPr>
            <p:ph type="sldNum" sz="quarter" idx="12"/>
          </p:nvPr>
        </p:nvSpPr>
        <p:spPr/>
        <p:txBody>
          <a:bodyPr/>
          <a:lstStyle/>
          <a:p>
            <a:pPr>
              <a:defRPr/>
            </a:pPr>
            <a:fld id="{911E73EA-86F5-468B-9B45-B5D7D819D999}" type="slidenum">
              <a:rPr lang="en-US" sz="1600" smtClean="0">
                <a:solidFill>
                  <a:schemeClr val="bg1"/>
                </a:solidFill>
              </a:rPr>
              <a:pPr>
                <a:defRPr/>
              </a:pPr>
              <a:t>71</a:t>
            </a:fld>
            <a:endParaRPr lang="en-US" sz="1600" dirty="0">
              <a:solidFill>
                <a:schemeClr val="bg1"/>
              </a:solidFill>
            </a:endParaRPr>
          </a:p>
        </p:txBody>
      </p:sp>
    </p:spTree>
    <p:extLst>
      <p:ext uri="{BB962C8B-B14F-4D97-AF65-F5344CB8AC3E}">
        <p14:creationId xmlns:p14="http://schemas.microsoft.com/office/powerpoint/2010/main" val="3329693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vi-VN"/>
              <a:t>Direct Cha</a:t>
            </a:r>
            <a:r>
              <a:rPr lang="en-US"/>
              <a:t>i</a:t>
            </a:r>
            <a:r>
              <a:rPr lang="vi-VN"/>
              <a:t>ning</a:t>
            </a:r>
            <a:r>
              <a:rPr lang="en-US"/>
              <a:t> Method: Nhận xét (tt)</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290802"/>
              </p:ext>
            </p:extLst>
          </p:nvPr>
        </p:nvGraphicFramePr>
        <p:xfrm>
          <a:off x="196850" y="1203643"/>
          <a:ext cx="8750301" cy="2011680"/>
        </p:xfrm>
        <a:graphic>
          <a:graphicData uri="http://schemas.openxmlformats.org/drawingml/2006/table">
            <a:tbl>
              <a:tblPr firstRow="1" bandRow="1">
                <a:tableStyleId>{5C22544A-7EE6-4342-B048-85BDC9FD1C3A}</a:tableStyleId>
              </a:tblPr>
              <a:tblGrid>
                <a:gridCol w="2089150">
                  <a:extLst>
                    <a:ext uri="{9D8B030D-6E8A-4147-A177-3AD203B41FA5}">
                      <a16:colId xmlns:a16="http://schemas.microsoft.com/office/drawing/2014/main" val="2812774791"/>
                    </a:ext>
                  </a:extLst>
                </a:gridCol>
                <a:gridCol w="1143000">
                  <a:extLst>
                    <a:ext uri="{9D8B030D-6E8A-4147-A177-3AD203B41FA5}">
                      <a16:colId xmlns:a16="http://schemas.microsoft.com/office/drawing/2014/main" val="2308771208"/>
                    </a:ext>
                  </a:extLst>
                </a:gridCol>
                <a:gridCol w="990600">
                  <a:extLst>
                    <a:ext uri="{9D8B030D-6E8A-4147-A177-3AD203B41FA5}">
                      <a16:colId xmlns:a16="http://schemas.microsoft.com/office/drawing/2014/main" val="3430940852"/>
                    </a:ext>
                  </a:extLst>
                </a:gridCol>
                <a:gridCol w="1143000">
                  <a:extLst>
                    <a:ext uri="{9D8B030D-6E8A-4147-A177-3AD203B41FA5}">
                      <a16:colId xmlns:a16="http://schemas.microsoft.com/office/drawing/2014/main" val="3656026400"/>
                    </a:ext>
                  </a:extLst>
                </a:gridCol>
                <a:gridCol w="1066800">
                  <a:extLst>
                    <a:ext uri="{9D8B030D-6E8A-4147-A177-3AD203B41FA5}">
                      <a16:colId xmlns:a16="http://schemas.microsoft.com/office/drawing/2014/main" val="429896954"/>
                    </a:ext>
                  </a:extLst>
                </a:gridCol>
                <a:gridCol w="1067708">
                  <a:extLst>
                    <a:ext uri="{9D8B030D-6E8A-4147-A177-3AD203B41FA5}">
                      <a16:colId xmlns:a16="http://schemas.microsoft.com/office/drawing/2014/main" val="2356530247"/>
                    </a:ext>
                  </a:extLst>
                </a:gridCol>
                <a:gridCol w="1250043">
                  <a:extLst>
                    <a:ext uri="{9D8B030D-6E8A-4147-A177-3AD203B41FA5}">
                      <a16:colId xmlns:a16="http://schemas.microsoft.com/office/drawing/2014/main" val="1560280328"/>
                    </a:ext>
                  </a:extLst>
                </a:gridCol>
              </a:tblGrid>
              <a:tr h="426720">
                <a:tc>
                  <a:txBody>
                    <a:bodyP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a:txBody>
                  <a:tcPr anchor="ctr"/>
                </a:tc>
                <a:tc gridSpan="3">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Worst Case</a:t>
                      </a:r>
                    </a:p>
                  </a:txBody>
                  <a:tcPr anchor="ctr"/>
                </a:tc>
                <a:tc hMerge="1">
                  <a:txBody>
                    <a:bodyPr/>
                    <a:lstStyle/>
                    <a:p>
                      <a:endParaRPr lang="en-US"/>
                    </a:p>
                  </a:txBody>
                  <a:tcPr/>
                </a:tc>
                <a:tc hMerge="1">
                  <a:txBody>
                    <a:bodyPr/>
                    <a:lstStyle/>
                    <a:p>
                      <a:endParaRPr lang="en-US"/>
                    </a:p>
                  </a:txBody>
                  <a:tcPr/>
                </a:tc>
                <a:tc gridSpan="3">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Average Case</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438243"/>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Implementation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Search</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Insert</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Delete</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Search</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Insert</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Delete</a:t>
                      </a:r>
                    </a:p>
                  </a:txBody>
                  <a:tcPr anchor="ctr"/>
                </a:tc>
                <a:extLst>
                  <a:ext uri="{0D108BD9-81ED-4DB2-BD59-A6C34878D82A}">
                    <a16:rowId xmlns:a16="http://schemas.microsoft.com/office/drawing/2014/main" val="764940797"/>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Sorted array</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logN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logN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extLst>
                  <a:ext uri="{0D108BD9-81ED-4DB2-BD59-A6C34878D82A}">
                    <a16:rowId xmlns:a16="http://schemas.microsoft.com/office/drawing/2014/main" val="3324595581"/>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Unsorted array</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N/2</a:t>
                      </a:r>
                    </a:p>
                  </a:txBody>
                  <a:tcPr anchor="ctr"/>
                </a:tc>
                <a:extLst>
                  <a:ext uri="{0D108BD9-81ED-4DB2-BD59-A6C34878D82A}">
                    <a16:rowId xmlns:a16="http://schemas.microsoft.com/office/drawing/2014/main" val="3967171796"/>
                  </a:ext>
                </a:extLst>
              </a:tr>
              <a:tr h="37084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Direct Chaining</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N</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2161764744"/>
                  </a:ext>
                </a:extLst>
              </a:tr>
            </a:tbl>
          </a:graphicData>
        </a:graphic>
      </p:graphicFrame>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a:t>
            </a:fld>
            <a:endParaRPr lang="en-US" dirty="0"/>
          </a:p>
        </p:txBody>
      </p:sp>
      <p:sp>
        <p:nvSpPr>
          <p:cNvPr id="5" name="TextBox 4"/>
          <p:cNvSpPr txBox="1"/>
          <p:nvPr/>
        </p:nvSpPr>
        <p:spPr>
          <a:xfrm>
            <a:off x="5334000" y="3506936"/>
            <a:ext cx="3711272" cy="369332"/>
          </a:xfrm>
          <a:prstGeom prst="rect">
            <a:avLst/>
          </a:prstGeom>
          <a:noFill/>
        </p:spPr>
        <p:txBody>
          <a:bodyPr wrap="none" rtlCol="0">
            <a:spAutoFit/>
          </a:bodyPr>
          <a:lstStyle/>
          <a:p>
            <a:r>
              <a:rPr lang="en-US"/>
              <a:t>*assumes hash function is random</a:t>
            </a:r>
          </a:p>
        </p:txBody>
      </p:sp>
    </p:spTree>
    <p:extLst>
      <p:ext uri="{BB962C8B-B14F-4D97-AF65-F5344CB8AC3E}">
        <p14:creationId xmlns:p14="http://schemas.microsoft.com/office/powerpoint/2010/main" val="279424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vert="horz" lIns="91440" tIns="45720" rIns="91440" bIns="45720" rtlCol="0" anchor="b">
            <a:normAutofit/>
          </a:bodyPr>
          <a:lstStyle/>
          <a:p>
            <a:r>
              <a:rPr lang="vi-VN"/>
              <a:t>Direct Cha</a:t>
            </a:r>
            <a:r>
              <a:rPr lang="en-US"/>
              <a:t>i</a:t>
            </a:r>
            <a:r>
              <a:rPr lang="vi-VN"/>
              <a:t>ning</a:t>
            </a:r>
            <a:r>
              <a:rPr lang="en-US"/>
              <a:t> Method: Cài đặt</a:t>
            </a:r>
            <a:endParaRPr lang="en-US" dirty="0"/>
          </a:p>
        </p:txBody>
      </p:sp>
      <p:sp>
        <p:nvSpPr>
          <p:cNvPr id="13315" name="Rectangle 4"/>
          <p:cNvSpPr>
            <a:spLocks noGrp="1" noChangeArrowheads="1"/>
          </p:cNvSpPr>
          <p:nvPr>
            <p:ph idx="1"/>
          </p:nvPr>
        </p:nvSpPr>
        <p:spPr>
          <a:ln>
            <a:solidFill>
              <a:srgbClr val="C0C0C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p>
            <a:pPr marL="34290" indent="0">
              <a:buNone/>
            </a:pPr>
            <a:r>
              <a:rPr lang="en-US" sz="2400">
                <a:solidFill>
                  <a:srgbClr val="808080"/>
                </a:solidFill>
                <a:latin typeface="Consolas" panose="020B0609020204030204" pitchFamily="49" charset="0"/>
              </a:rPr>
              <a:t>#define</a:t>
            </a:r>
            <a:r>
              <a:rPr lang="en-US" sz="2400">
                <a:solidFill>
                  <a:srgbClr val="000000"/>
                </a:solidFill>
                <a:latin typeface="Consolas" panose="020B0609020204030204" pitchFamily="49" charset="0"/>
              </a:rPr>
              <a:t> </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 100  </a:t>
            </a:r>
          </a:p>
          <a:p>
            <a:pPr marL="34290" indent="0">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p>
          <a:p>
            <a:pPr marL="514350" lvl="2" indent="0">
              <a:buNone/>
            </a:pP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key</a:t>
            </a:r>
            <a:r>
              <a:rPr lang="en-US" sz="2400">
                <a:solidFill>
                  <a:srgbClr val="000000"/>
                </a:solidFill>
                <a:latin typeface="Consolas" panose="020B0609020204030204" pitchFamily="49" charset="0"/>
              </a:rPr>
              <a:t>;</a:t>
            </a:r>
          </a:p>
          <a:p>
            <a:pPr marL="514350" lvl="2" indent="0">
              <a:buNone/>
            </a:pP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8B0000"/>
                </a:solidFill>
                <a:latin typeface="Consolas" panose="020B0609020204030204" pitchFamily="49" charset="0"/>
              </a:rPr>
              <a:t>pNext</a:t>
            </a:r>
            <a:r>
              <a:rPr lang="en-US" sz="2400">
                <a:solidFill>
                  <a:srgbClr val="000000"/>
                </a:solidFill>
                <a:latin typeface="Consolas" panose="020B0609020204030204" pitchFamily="49" charset="0"/>
              </a:rPr>
              <a:t>;</a:t>
            </a:r>
          </a:p>
          <a:p>
            <a:pPr marL="34290" indent="0">
              <a:buNone/>
            </a:pPr>
            <a:r>
              <a:rPr lang="en-US" sz="2400">
                <a:solidFill>
                  <a:srgbClr val="000000"/>
                </a:solidFill>
                <a:latin typeface="Consolas" panose="020B0609020204030204" pitchFamily="49" charset="0"/>
              </a:rPr>
              <a:t>};</a:t>
            </a:r>
          </a:p>
          <a:p>
            <a:pPr marL="34290" indent="0">
              <a:buNone/>
            </a:pPr>
            <a:endParaRPr lang="en-US" sz="2400">
              <a:solidFill>
                <a:srgbClr val="000000"/>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Khai báo kiểu con trỏ chỉ node</a:t>
            </a:r>
            <a:endParaRPr lang="en-US" sz="2400">
              <a:solidFill>
                <a:srgbClr val="000000"/>
              </a:solidFill>
              <a:latin typeface="Consolas" panose="020B0609020204030204" pitchFamily="49" charset="0"/>
            </a:endParaRPr>
          </a:p>
          <a:p>
            <a:pPr marL="34290" indent="0">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a:t>
            </a:r>
            <a:r>
              <a:rPr lang="en-US" sz="2400">
                <a:solidFill>
                  <a:srgbClr val="000000"/>
                </a:solidFill>
                <a:latin typeface="Consolas" panose="020B0609020204030204" pitchFamily="49" charset="0"/>
              </a:rPr>
              <a:t> *</a:t>
            </a:r>
            <a:r>
              <a:rPr lang="en-US" sz="2400">
                <a:solidFill>
                  <a:srgbClr val="008B8B"/>
                </a:solidFill>
                <a:latin typeface="Consolas" panose="020B0609020204030204" pitchFamily="49" charset="0"/>
              </a:rPr>
              <a:t>NODEPTR</a:t>
            </a:r>
            <a:r>
              <a:rPr lang="en-US" sz="2400">
                <a:solidFill>
                  <a:srgbClr val="000000"/>
                </a:solidFill>
                <a:latin typeface="Consolas" panose="020B0609020204030204" pitchFamily="49" charset="0"/>
              </a:rPr>
              <a:t>;</a:t>
            </a:r>
          </a:p>
          <a:p>
            <a:pPr marL="34290" indent="0">
              <a:buNone/>
            </a:pPr>
            <a:endParaRPr lang="en-US" sz="2400">
              <a:solidFill>
                <a:srgbClr val="008000"/>
              </a:solidFill>
              <a:latin typeface="Consolas" panose="020B0609020204030204" pitchFamily="49" charset="0"/>
            </a:endParaRPr>
          </a:p>
          <a:p>
            <a:pPr marL="34290" indent="0">
              <a:buNone/>
            </a:pPr>
            <a:r>
              <a:rPr lang="en-US" sz="2400">
                <a:solidFill>
                  <a:srgbClr val="008000"/>
                </a:solidFill>
                <a:latin typeface="Consolas" panose="020B0609020204030204" pitchFamily="49" charset="0"/>
              </a:rPr>
              <a:t>/* Khai báo mảng HASHTABLE chứa M con trỏ đầu của HASHTABLE */</a:t>
            </a:r>
            <a:endParaRPr lang="en-US" sz="2400">
              <a:solidFill>
                <a:srgbClr val="000000"/>
              </a:solidFill>
              <a:latin typeface="Consolas" panose="020B0609020204030204" pitchFamily="49" charset="0"/>
            </a:endParaRPr>
          </a:p>
          <a:p>
            <a:pPr marL="34290" indent="0">
              <a:buNone/>
            </a:pPr>
            <a:r>
              <a:rPr lang="en-US" sz="2400">
                <a:solidFill>
                  <a:srgbClr val="008B8B"/>
                </a:solidFill>
                <a:latin typeface="Consolas" panose="020B0609020204030204" pitchFamily="49" charset="0"/>
              </a:rPr>
              <a:t>NODEPTR</a:t>
            </a:r>
            <a:r>
              <a:rPr lang="en-US" sz="2400">
                <a:solidFill>
                  <a:srgbClr val="000000"/>
                </a:solidFill>
                <a:latin typeface="Consolas" panose="020B0609020204030204" pitchFamily="49" charset="0"/>
              </a:rPr>
              <a:t> HASHTABLE[</a:t>
            </a:r>
            <a:r>
              <a:rPr lang="en-US" sz="2400">
                <a:solidFill>
                  <a:srgbClr val="6F008A"/>
                </a:solidFill>
                <a:latin typeface="Consolas" panose="020B0609020204030204" pitchFamily="49" charset="0"/>
              </a:rPr>
              <a:t>M</a:t>
            </a:r>
            <a:r>
              <a:rPr lang="en-US" sz="2400">
                <a:solidFill>
                  <a:srgbClr val="000000"/>
                </a:solidFill>
                <a:latin typeface="Consolas" panose="020B0609020204030204" pitchFamily="49" charset="0"/>
              </a:rPr>
              <a:t>];</a:t>
            </a:r>
            <a:endParaRPr lang="en-US" sz="240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a:t>
            </a:fld>
            <a:endParaRPr lang="en-US" dirty="0"/>
          </a:p>
        </p:txBody>
      </p:sp>
    </p:spTree>
    <p:extLst>
      <p:ext uri="{BB962C8B-B14F-4D97-AF65-F5344CB8AC3E}">
        <p14:creationId xmlns:p14="http://schemas.microsoft.com/office/powerpoint/2010/main" val="15203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HẬP MÔN LẬP TRÌNH&amp;quot;&quot;/&gt;&lt;property id=&quot;20307&quot; value=&quot;256&quot;/&gt;&lt;/object&gt;&lt;object type=&quot;3&quot; unique_id=&quot;10005&quot;&gt;&lt;property id=&quot;20148&quot; value=&quot;5&quot;/&gt;&lt;property id=&quot;20300&quot; value=&quot;Slide 2 - &amp;quot;Giới thiệu chung&amp;quot;&quot;/&gt;&lt;property id=&quot;20307&quot; value=&quot;259&quot;/&gt;&lt;/object&gt;&lt;object type=&quot;3&quot; unique_id=&quot;10006&quot;&gt;&lt;property id=&quot;20148&quot; value=&quot;5&quot;/&gt;&lt;property id=&quot;20300&quot; value=&quot;Slide 3 - &amp;quot;Nội dung môn học&amp;quot;&quot;/&gt;&lt;property id=&quot;20307&quot; value=&quot;260&quot;/&gt;&lt;/object&gt;&lt;object type=&quot;3&quot; unique_id=&quot;10037&quot;&gt;&lt;property id=&quot;20148&quot; value=&quot;5&quot;/&gt;&lt;property id=&quot;20300&quot; value=&quot;Slide 4 - &amp;quot;Nội dung môn học&amp;quot;&quot;/&gt;&lt;property id=&quot;20307&quot; value=&quot;263&quot;/&gt;&lt;/object&gt;&lt;object type=&quot;3&quot; unique_id=&quot;10088&quot;&gt;&lt;property id=&quot;20148&quot; value=&quot;5&quot;/&gt;&lt;property id=&quot;20300&quot; value=&quot;Slide 5 - &amp;quot;Nội dung môn học&amp;quot;&quot;/&gt;&lt;property id=&quot;20307&quot; value=&quot;264&quot;/&gt;&lt;/object&gt;&lt;object type=&quot;3&quot; unique_id=&quot;10089&quot;&gt;&lt;property id=&quot;20148&quot; value=&quot;5&quot;/&gt;&lt;property id=&quot;20300&quot; value=&quot;Slide 6 - &amp;quot;Nội dung môn học&amp;quot;&quot;/&gt;&lt;property id=&quot;20307&quot; value=&quot;266&quot;/&gt;&lt;/object&gt;&lt;object type=&quot;3&quot; unique_id=&quot;10090&quot;&gt;&lt;property id=&quot;20148&quot; value=&quot;5&quot;/&gt;&lt;property id=&quot;20300&quot; value=&quot;Slide 7 - &amp;quot;Nội dung môn học&amp;quot;&quot;/&gt;&lt;property id=&quot;20307&quot; value=&quot;265&quot;/&gt;&lt;/object&gt;&lt;object type=&quot;3&quot; unique_id=&quot;10091&quot;&gt;&lt;property id=&quot;20148&quot; value=&quot;5&quot;/&gt;&lt;property id=&quot;20300&quot; value=&quot;Slide 8 - &amp;quot;Nội dung môn học&amp;quot;&quot;/&gt;&lt;property id=&quot;20307&quot; value=&quot;267&quot;/&gt;&lt;/object&gt;&lt;/object&gt;&lt;/object&gt;&lt;/database&gt;"/>
  <p:tag name="SECTOMILLISECCONVERTED"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x" id="{0EB88580-7E4D-3845-852E-76CE22F65FC8}" vid="{F399A275-A9E0-BB40-A3BD-46D1B13EF845}"/>
    </a:ext>
  </a:extLst>
</a:theme>
</file>

<file path=ppt/theme/theme3.xml><?xml version="1.0" encoding="utf-8"?>
<a:theme xmlns:a="http://schemas.openxmlformats.org/drawingml/2006/main" name="2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themeOverride>
</file>

<file path=docProps/app.xml><?xml version="1.0" encoding="utf-8"?>
<Properties xmlns="http://schemas.openxmlformats.org/officeDocument/2006/extended-properties" xmlns:vt="http://schemas.openxmlformats.org/officeDocument/2006/docPropsVTypes">
  <Template/>
  <TotalTime>15754</TotalTime>
  <Words>7789</Words>
  <Application>Microsoft Office PowerPoint</Application>
  <PresentationFormat>On-screen Show (4:3)</PresentationFormat>
  <Paragraphs>1057</Paragraphs>
  <Slides>71</Slides>
  <Notes>58</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71</vt:i4>
      </vt:variant>
    </vt:vector>
  </HeadingPairs>
  <TitlesOfParts>
    <vt:vector size="87" baseType="lpstr">
      <vt:lpstr>Arial</vt:lpstr>
      <vt:lpstr>Calibri</vt:lpstr>
      <vt:lpstr>Calibri Light</vt:lpstr>
      <vt:lpstr>Consolas</vt:lpstr>
      <vt:lpstr>Corbel</vt:lpstr>
      <vt:lpstr>Courier New</vt:lpstr>
      <vt:lpstr>Jetbrains Mono, Pragmata Pro, Dank Mono, Fira Code, Operator Mono</vt:lpstr>
      <vt:lpstr>Symbol</vt:lpstr>
      <vt:lpstr>Tahoma</vt:lpstr>
      <vt:lpstr>Tahoma (Body)</vt:lpstr>
      <vt:lpstr>Times New Roman</vt:lpstr>
      <vt:lpstr>Verdana</vt:lpstr>
      <vt:lpstr>Wingdings</vt:lpstr>
      <vt:lpstr>Custom Design</vt:lpstr>
      <vt:lpstr>1_Banded Design Teal 16x9</vt:lpstr>
      <vt:lpstr>2_Banded Design Teal 16x9</vt:lpstr>
      <vt:lpstr>BẢNG BĂM (HASH TABLE)</vt:lpstr>
      <vt:lpstr>Nội dung</vt:lpstr>
      <vt:lpstr>Direct Chaining Method - PP nối kết trực tiếp</vt:lpstr>
      <vt:lpstr>Direct Chaining Method - PP nối kết trực tiếp</vt:lpstr>
      <vt:lpstr>Direct Chaining Method: Ví dụ minh họa</vt:lpstr>
      <vt:lpstr>Direct Chaining Method: Ví dụ minh họa</vt:lpstr>
      <vt:lpstr>Direct Chaining Method: Nhận xét</vt:lpstr>
      <vt:lpstr>Direct Chaining Method: Nhận xét (tt)</vt:lpstr>
      <vt:lpstr>Direct Chaining Method: Cài đặt</vt:lpstr>
      <vt:lpstr>Direct Chaining Method: Cài đặt</vt:lpstr>
      <vt:lpstr>Direct Chaining Method: Cài đặt (tt)</vt:lpstr>
      <vt:lpstr>Direct Chaining Method: Cài đặt (tt)</vt:lpstr>
      <vt:lpstr>Direct Chaining Method: Cài đặt (tt)</vt:lpstr>
      <vt:lpstr>Direct Chaining Method: Cài đặt (tt)</vt:lpstr>
      <vt:lpstr>Direct Chaining Method: Cài đặt (tt)</vt:lpstr>
      <vt:lpstr>Direct Chaining Method: Cài đặt (tt)</vt:lpstr>
      <vt:lpstr>Direct Chaining Method: Cài đặt (tt)</vt:lpstr>
      <vt:lpstr>Coalesced Chaining Method - PP nối kết hợp nhất</vt:lpstr>
      <vt:lpstr>Coalesced Chaining</vt:lpstr>
      <vt:lpstr>Coalesced Chaining</vt:lpstr>
      <vt:lpstr>Coalesced Chaining Method: Ví dụ 1</vt:lpstr>
      <vt:lpstr>Coalesced Chaining Method: Ví dụ 2</vt:lpstr>
      <vt:lpstr>Coalesced Chaining Method: Ví dụ 3</vt:lpstr>
      <vt:lpstr>Coalesced Chaining Method: Nhận xét</vt:lpstr>
      <vt:lpstr>Coalesced Chaining Method: Cài đặt</vt:lpstr>
      <vt:lpstr>Coalesced Chaining Method: Cài đặt (tt)</vt:lpstr>
      <vt:lpstr>Coalesced Chaining Method: Cài đặt (tt)</vt:lpstr>
      <vt:lpstr>Coalesced Chaining Method: Cài đặt (tt)</vt:lpstr>
      <vt:lpstr>Coalesced Chaining Method: Cài đặt (tt)</vt:lpstr>
      <vt:lpstr>Open addressing</vt:lpstr>
      <vt:lpstr>Open addressing (tt)</vt:lpstr>
      <vt:lpstr>Linear Probing Method - PP dò tuyến tính </vt:lpstr>
      <vt:lpstr>Linear Probing Method</vt:lpstr>
      <vt:lpstr>Linear Probing Method</vt:lpstr>
      <vt:lpstr>Linear Probing Method: Ví dụ</vt:lpstr>
      <vt:lpstr>Linear Probing Method: Ví dụ (tt)</vt:lpstr>
      <vt:lpstr>Linear Probing Method: Nhận xét</vt:lpstr>
      <vt:lpstr>Linear Probing Method: Nhận xét (tt)</vt:lpstr>
      <vt:lpstr>Linear Probing Method: Cài đặt</vt:lpstr>
      <vt:lpstr>Linear Probing Method: Cài đặt (tt)</vt:lpstr>
      <vt:lpstr>Linear Probing Method: Cài đặt</vt:lpstr>
      <vt:lpstr>Linear Probing Method: Cài đặt (tt)</vt:lpstr>
      <vt:lpstr>Linear Probing Method: Cài đặt (tt)</vt:lpstr>
      <vt:lpstr>Linear Probing Method: Cài đặt (tt)</vt:lpstr>
      <vt:lpstr>Quadratic Probing Method - PP dò bậc hai</vt:lpstr>
      <vt:lpstr>Quadratic Probing Method</vt:lpstr>
      <vt:lpstr>Quadratic Probing Method</vt:lpstr>
      <vt:lpstr>Quadratic Probing Method: Ví dụ</vt:lpstr>
      <vt:lpstr>Quadratic Probing Method: Ví dụ (tt)</vt:lpstr>
      <vt:lpstr>Quadratic Probing Method: Nhận xét</vt:lpstr>
      <vt:lpstr>Quadratic Probing Method: Cài đặt</vt:lpstr>
      <vt:lpstr>Quadratic Probing Method: Cài đặt (tt)</vt:lpstr>
      <vt:lpstr>Quadratic Probing Method: Cài đặt (tt)</vt:lpstr>
      <vt:lpstr>Quadratic Probing Method: Cài đặt (tt)</vt:lpstr>
      <vt:lpstr>Quadratic Probing Method: Cài đặt (tt)</vt:lpstr>
      <vt:lpstr>Double Hash Method - PP Băm kép</vt:lpstr>
      <vt:lpstr>Double Probing Method - PP Băm kép</vt:lpstr>
      <vt:lpstr>Double Probing Method</vt:lpstr>
      <vt:lpstr>Double Probing Method: Ví dụ</vt:lpstr>
      <vt:lpstr>Double Probing Method</vt:lpstr>
      <vt:lpstr>Double Probing Method: Nhận xét</vt:lpstr>
      <vt:lpstr>Double Probing Method: Cài đặt</vt:lpstr>
      <vt:lpstr>Double Probing Method: Cài đặt (tt)</vt:lpstr>
      <vt:lpstr>Double Probing Method: Cài đặt (tt)</vt:lpstr>
      <vt:lpstr>Double Probing Method: Cài đặt (tt)</vt:lpstr>
      <vt:lpstr>Double Probing Method: Cài đặt (tt)</vt:lpstr>
      <vt:lpstr>Double Probing Method: Cài đặt (tt)</vt:lpstr>
      <vt:lpstr>Double Probing Method: Cài đặt (tt)</vt:lpstr>
      <vt:lpstr>Câu hỏi và Bài tập</vt:lpstr>
      <vt:lpstr>Câu hỏi và Bài tập</vt:lpstr>
      <vt:lpstr>PowerPoint Presentation</vt:lpstr>
    </vt:vector>
  </TitlesOfParts>
  <Company>BABYDUCK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cp:lastModifiedBy>Diem Nguyen</cp:lastModifiedBy>
  <cp:revision>1617</cp:revision>
  <dcterms:created xsi:type="dcterms:W3CDTF">2007-09-05T08:24:33Z</dcterms:created>
  <dcterms:modified xsi:type="dcterms:W3CDTF">2021-12-16T12:21:14Z</dcterms:modified>
</cp:coreProperties>
</file>