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58"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D862E7-95FA-4FC4-9EC5-DDBFA8DC7417}"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B987F2-A784-4F72-BB57-0E9EACDE722E}"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BBD51E-4B19-444E-85C0-DBD7EB6263F4}"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D7255A-4AD5-4D3E-9A0A-689DA3BA976C}"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EE0AD15-87AC-45B2-9EE5-8D165AF83CD7}" type="datetimeFigureOut">
              <a:rPr lang="en-US" dirty="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CC40CCD-F0D6-4CC2-A4C8-2D7D0D875F02}" type="datetimeFigureOut">
              <a:rPr lang="en-US" dirty="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10/7/2019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9A00F7B-89C5-4DF7-A309-6263220147D4}"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DCB01F-D966-4C62-B900-0BE008A90C98}"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73A0EA-7DC7-4964-BB97-B173EF3B859A}"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10/7/2019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mervindiazlug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linkedin.com/in/mervindiazlugo/" TargetMode="External"/><Relationship Id="rId4" Type="http://schemas.openxmlformats.org/officeDocument/2006/relationships/hyperlink" Target="https://docs.python.org/3.5/library/unittest.htm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linkedin.com/in/mervindiazlug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inkedin.com/in/mervindiazlug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inkedin.com/in/mervindiazlug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mervindiazlugo/"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3F98DB-996E-4CD7-9A15-896500703F2B}"/>
              </a:ext>
            </a:extLst>
          </p:cNvPr>
          <p:cNvSpPr>
            <a:spLocks noGrp="1"/>
          </p:cNvSpPr>
          <p:nvPr>
            <p:ph type="ctrTitle"/>
          </p:nvPr>
        </p:nvSpPr>
        <p:spPr/>
        <p:txBody>
          <a:bodyPr/>
          <a:lstStyle/>
          <a:p>
            <a:r>
              <a:rPr lang="es-AR" dirty="0" err="1"/>
              <a:t>Unittest</a:t>
            </a:r>
            <a:endParaRPr lang="es-AR" dirty="0"/>
          </a:p>
        </p:txBody>
      </p:sp>
      <p:sp>
        <p:nvSpPr>
          <p:cNvPr id="3" name="Rectángulo 2">
            <a:extLst>
              <a:ext uri="{FF2B5EF4-FFF2-40B4-BE49-F238E27FC236}">
                <a16:creationId xmlns:a16="http://schemas.microsoft.com/office/drawing/2014/main" id="{60AC751B-A822-447C-87F2-BF80CD498E0D}"/>
              </a:ext>
            </a:extLst>
          </p:cNvPr>
          <p:cNvSpPr/>
          <p:nvPr/>
        </p:nvSpPr>
        <p:spPr>
          <a:xfrm>
            <a:off x="0" y="6153384"/>
            <a:ext cx="5410200" cy="704616"/>
          </a:xfrm>
          <a:prstGeom prst="rect">
            <a:avLst/>
          </a:prstGeom>
          <a:noFill/>
        </p:spPr>
        <p:txBody>
          <a:bodyPr wrap="square" lIns="91440" tIns="45720" rIns="91440" bIns="45720">
            <a:spAutoFit/>
          </a:bodyPr>
          <a:lstStyle/>
          <a:p>
            <a:pPr>
              <a:lnSpc>
                <a:spcPct val="115000"/>
              </a:lnSpc>
              <a:spcBef>
                <a:spcPts val="500"/>
              </a:spcBef>
              <a:spcAft>
                <a:spcPts val="0"/>
              </a:spcAft>
            </a:pPr>
            <a:r>
              <a:rPr lang="es-ES" sz="1600" b="1" kern="1200">
                <a:solidFill>
                  <a:schemeClr val="bg1"/>
                </a:solidFill>
                <a:effectLst>
                  <a:outerShdw blurRad="38100" dist="19050" dir="2700000" algn="tl">
                    <a:schemeClr val="dk1">
                      <a:lumMod val="50000"/>
                      <a:alpha val="40000"/>
                    </a:schemeClr>
                  </a:outerShdw>
                </a:effectLst>
                <a:latin typeface="Tw Cen MT" panose="020B0602020104020603" pitchFamily="34" charset="0"/>
                <a:ea typeface="Times New Roman" panose="02020603050405020304" pitchFamily="18" charset="0"/>
                <a:cs typeface="Times New Roman" panose="02020603050405020304" pitchFamily="18" charset="0"/>
              </a:rPr>
              <a:t>Mervin Díaz</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0"/>
              </a:spcAft>
            </a:pPr>
            <a:r>
              <a:rPr lang="es-AR" sz="1600" u="sng" kern="12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https://www.linkedin.com/in/mervindiazlugo/</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358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1">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13">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5">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4" name="Rectangle 17">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ítulo 3">
            <a:extLst>
              <a:ext uri="{FF2B5EF4-FFF2-40B4-BE49-F238E27FC236}">
                <a16:creationId xmlns:a16="http://schemas.microsoft.com/office/drawing/2014/main" id="{1763A791-298F-4F0B-A258-626B19F02B99}"/>
              </a:ext>
            </a:extLst>
          </p:cNvPr>
          <p:cNvSpPr>
            <a:spLocks noGrp="1"/>
          </p:cNvSpPr>
          <p:nvPr>
            <p:ph type="title"/>
          </p:nvPr>
        </p:nvSpPr>
        <p:spPr>
          <a:xfrm>
            <a:off x="410547" y="2063262"/>
            <a:ext cx="4301412" cy="2661052"/>
          </a:xfrm>
        </p:spPr>
        <p:txBody>
          <a:bodyPr>
            <a:normAutofit/>
          </a:bodyPr>
          <a:lstStyle/>
          <a:p>
            <a:pPr algn="r"/>
            <a:r>
              <a:rPr lang="es-AR" sz="4000" dirty="0">
                <a:solidFill>
                  <a:srgbClr val="FFFFFF"/>
                </a:solidFill>
              </a:rPr>
              <a:t>¿Qué es </a:t>
            </a:r>
            <a:r>
              <a:rPr lang="es-AR" sz="4000" dirty="0" err="1">
                <a:solidFill>
                  <a:srgbClr val="FFFFFF"/>
                </a:solidFill>
              </a:rPr>
              <a:t>Unit</a:t>
            </a:r>
            <a:r>
              <a:rPr lang="es-AR" sz="4000" dirty="0">
                <a:solidFill>
                  <a:srgbClr val="FFFFFF"/>
                </a:solidFill>
              </a:rPr>
              <a:t> Test?</a:t>
            </a:r>
          </a:p>
        </p:txBody>
      </p:sp>
      <p:sp>
        <p:nvSpPr>
          <p:cNvPr id="5" name="Marcador de contenido 4">
            <a:extLst>
              <a:ext uri="{FF2B5EF4-FFF2-40B4-BE49-F238E27FC236}">
                <a16:creationId xmlns:a16="http://schemas.microsoft.com/office/drawing/2014/main" id="{1F376869-D961-4781-ADC8-28B99129D8E1}"/>
              </a:ext>
            </a:extLst>
          </p:cNvPr>
          <p:cNvSpPr>
            <a:spLocks noGrp="1"/>
          </p:cNvSpPr>
          <p:nvPr>
            <p:ph idx="1"/>
          </p:nvPr>
        </p:nvSpPr>
        <p:spPr>
          <a:xfrm>
            <a:off x="5287995" y="661106"/>
            <a:ext cx="6257362" cy="5503101"/>
          </a:xfrm>
        </p:spPr>
        <p:txBody>
          <a:bodyPr anchor="ctr">
            <a:normAutofit/>
          </a:bodyPr>
          <a:lstStyle/>
          <a:p>
            <a:r>
              <a:rPr lang="es-ES" dirty="0">
                <a:solidFill>
                  <a:schemeClr val="bg1"/>
                </a:solidFill>
              </a:rPr>
              <a:t>El módulo </a:t>
            </a:r>
            <a:r>
              <a:rPr lang="es-ES" b="1" dirty="0" err="1">
                <a:solidFill>
                  <a:schemeClr val="bg1"/>
                </a:solidFill>
              </a:rPr>
              <a:t>unittest</a:t>
            </a:r>
            <a:r>
              <a:rPr lang="es-ES" dirty="0">
                <a:solidFill>
                  <a:schemeClr val="bg1"/>
                </a:solidFill>
              </a:rPr>
              <a:t>, a veces referido como </a:t>
            </a:r>
            <a:r>
              <a:rPr lang="es-ES" b="1" dirty="0" err="1">
                <a:solidFill>
                  <a:schemeClr val="bg1"/>
                </a:solidFill>
              </a:rPr>
              <a:t>PyUnit</a:t>
            </a:r>
            <a:r>
              <a:rPr lang="es-ES" dirty="0">
                <a:solidFill>
                  <a:schemeClr val="bg1"/>
                </a:solidFill>
              </a:rPr>
              <a:t>, forma parte de una serie de </a:t>
            </a:r>
            <a:r>
              <a:rPr lang="es-ES" dirty="0" err="1">
                <a:solidFill>
                  <a:schemeClr val="bg1"/>
                </a:solidFill>
              </a:rPr>
              <a:t>frameworks</a:t>
            </a:r>
            <a:r>
              <a:rPr lang="es-ES" dirty="0">
                <a:solidFill>
                  <a:schemeClr val="bg1"/>
                </a:solidFill>
              </a:rPr>
              <a:t> conocidos como </a:t>
            </a:r>
            <a:r>
              <a:rPr lang="es-ES" i="1" dirty="0" err="1">
                <a:solidFill>
                  <a:schemeClr val="bg1"/>
                </a:solidFill>
              </a:rPr>
              <a:t>xUnit</a:t>
            </a:r>
            <a:r>
              <a:rPr lang="es-ES" dirty="0">
                <a:solidFill>
                  <a:schemeClr val="bg1"/>
                </a:solidFill>
              </a:rPr>
              <a:t>. Estas librerías se encuentran en la mayoría de lenguajes y son casi un </a:t>
            </a:r>
            <a:r>
              <a:rPr lang="es-ES" dirty="0" err="1">
                <a:solidFill>
                  <a:schemeClr val="bg1"/>
                </a:solidFill>
              </a:rPr>
              <a:t>estándard</a:t>
            </a:r>
            <a:r>
              <a:rPr lang="es-ES" dirty="0">
                <a:solidFill>
                  <a:schemeClr val="bg1"/>
                </a:solidFill>
              </a:rPr>
              <a:t> a la hora de programar pruebas unitarias.</a:t>
            </a:r>
          </a:p>
          <a:p>
            <a:endParaRPr lang="es-ES" sz="2000" dirty="0">
              <a:solidFill>
                <a:schemeClr val="bg1"/>
              </a:solidFill>
            </a:endParaRPr>
          </a:p>
          <a:p>
            <a:r>
              <a:rPr lang="es-AR" sz="2000" dirty="0">
                <a:solidFill>
                  <a:schemeClr val="bg1"/>
                </a:solidFill>
                <a:hlinkClick r:id="rId4">
                  <a:extLst>
                    <a:ext uri="{A12FA001-AC4F-418D-AE19-62706E023703}">
                      <ahyp:hlinkClr xmlns:ahyp="http://schemas.microsoft.com/office/drawing/2018/hyperlinkcolor" val="tx"/>
                    </a:ext>
                  </a:extLst>
                </a:hlinkClick>
              </a:rPr>
              <a:t>https://docs.python.org/3.5/library/unittest.html</a:t>
            </a:r>
            <a:endParaRPr lang="es-AR" sz="2000" dirty="0">
              <a:solidFill>
                <a:schemeClr val="bg1"/>
              </a:solidFill>
            </a:endParaRPr>
          </a:p>
        </p:txBody>
      </p:sp>
      <p:sp>
        <p:nvSpPr>
          <p:cNvPr id="9" name="Rectángulo 8">
            <a:extLst>
              <a:ext uri="{FF2B5EF4-FFF2-40B4-BE49-F238E27FC236}">
                <a16:creationId xmlns:a16="http://schemas.microsoft.com/office/drawing/2014/main" id="{44A336C9-8A96-4C30-B6B3-350CBAE04D8E}"/>
              </a:ext>
            </a:extLst>
          </p:cNvPr>
          <p:cNvSpPr/>
          <p:nvPr/>
        </p:nvSpPr>
        <p:spPr>
          <a:xfrm>
            <a:off x="0" y="6153384"/>
            <a:ext cx="5410200" cy="704616"/>
          </a:xfrm>
          <a:prstGeom prst="rect">
            <a:avLst/>
          </a:prstGeom>
          <a:noFill/>
        </p:spPr>
        <p:txBody>
          <a:bodyPr wrap="square" lIns="91440" tIns="45720" rIns="91440" bIns="45720">
            <a:spAutoFit/>
          </a:bodyPr>
          <a:lstStyle/>
          <a:p>
            <a:pPr>
              <a:lnSpc>
                <a:spcPct val="115000"/>
              </a:lnSpc>
              <a:spcBef>
                <a:spcPts val="500"/>
              </a:spcBef>
              <a:spcAft>
                <a:spcPts val="0"/>
              </a:spcAft>
            </a:pPr>
            <a:r>
              <a:rPr lang="es-ES" sz="1600" b="1" kern="1200">
                <a:solidFill>
                  <a:schemeClr val="bg1"/>
                </a:solidFill>
                <a:effectLst>
                  <a:outerShdw blurRad="38100" dist="19050" dir="2700000" algn="tl">
                    <a:schemeClr val="dk1">
                      <a:lumMod val="50000"/>
                      <a:alpha val="40000"/>
                    </a:schemeClr>
                  </a:outerShdw>
                </a:effectLst>
                <a:latin typeface="Tw Cen MT" panose="020B0602020104020603" pitchFamily="34" charset="0"/>
                <a:ea typeface="Times New Roman" panose="02020603050405020304" pitchFamily="18" charset="0"/>
                <a:cs typeface="Times New Roman" panose="02020603050405020304" pitchFamily="18" charset="0"/>
              </a:rPr>
              <a:t>Mervin Díaz</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0"/>
              </a:spcAft>
            </a:pPr>
            <a:r>
              <a:rPr lang="es-AR" sz="1600" u="sng" kern="12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https://www.linkedin.com/in/mervindiazlugo/</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7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5CD1EF-BF83-4BA8-903D-1741C1D135A2}"/>
              </a:ext>
            </a:extLst>
          </p:cNvPr>
          <p:cNvSpPr>
            <a:spLocks noGrp="1"/>
          </p:cNvSpPr>
          <p:nvPr>
            <p:ph idx="1"/>
          </p:nvPr>
        </p:nvSpPr>
        <p:spPr>
          <a:xfrm>
            <a:off x="680321" y="2336872"/>
            <a:ext cx="9613861" cy="4315597"/>
          </a:xfrm>
        </p:spPr>
        <p:txBody>
          <a:bodyPr>
            <a:normAutofit/>
          </a:bodyPr>
          <a:lstStyle/>
          <a:p>
            <a:pPr marL="0" indent="357188">
              <a:buNone/>
            </a:pPr>
            <a:r>
              <a:rPr lang="es-ES" dirty="0">
                <a:solidFill>
                  <a:schemeClr val="bg1"/>
                </a:solidFill>
              </a:rPr>
              <a:t>Se trata de un método para determinar si un módulo o un conjunto de módulos de código funciona correctamente. </a:t>
            </a:r>
          </a:p>
          <a:p>
            <a:pPr marL="0" indent="357188">
              <a:buNone/>
            </a:pPr>
            <a:r>
              <a:rPr lang="es-ES" dirty="0">
                <a:solidFill>
                  <a:schemeClr val="bg1"/>
                </a:solidFill>
              </a:rPr>
              <a:t>El concepto de </a:t>
            </a:r>
            <a:r>
              <a:rPr lang="es-ES" dirty="0" err="1">
                <a:solidFill>
                  <a:schemeClr val="bg1"/>
                </a:solidFill>
              </a:rPr>
              <a:t>Unit</a:t>
            </a:r>
            <a:r>
              <a:rPr lang="es-ES" dirty="0">
                <a:solidFill>
                  <a:schemeClr val="bg1"/>
                </a:solidFill>
              </a:rPr>
              <a:t> </a:t>
            </a:r>
            <a:r>
              <a:rPr lang="es-ES" dirty="0" err="1">
                <a:solidFill>
                  <a:schemeClr val="bg1"/>
                </a:solidFill>
              </a:rPr>
              <a:t>testing</a:t>
            </a:r>
            <a:r>
              <a:rPr lang="es-ES" dirty="0">
                <a:solidFill>
                  <a:schemeClr val="bg1"/>
                </a:solidFill>
              </a:rPr>
              <a:t> no se limita a ningún lenguaje específico, sino que es una herramienta de la programación en general. </a:t>
            </a:r>
          </a:p>
          <a:p>
            <a:pPr marL="0" indent="357188">
              <a:buNone/>
            </a:pPr>
            <a:r>
              <a:rPr lang="es-ES" dirty="0">
                <a:solidFill>
                  <a:schemeClr val="bg1"/>
                </a:solidFill>
              </a:rPr>
              <a:t>Las pruebas unitarias se implementan a la par con el desarrollo de un módulo o proyecto, y se ejecutan cuando este último sufre modificaciones para garantizar su funcionamiento. Si bien el código mismo de la prueba unitaria puede contener errores, la clave está en la separación del código de un módulo de su respectiva prueba unitaria, de modo que puedan correr independientemente.</a:t>
            </a:r>
            <a:endParaRPr lang="en-US" b="1" dirty="0">
              <a:solidFill>
                <a:schemeClr val="bg1"/>
              </a:solidFill>
            </a:endParaRPr>
          </a:p>
        </p:txBody>
      </p:sp>
      <p:sp>
        <p:nvSpPr>
          <p:cNvPr id="4" name="Título 1">
            <a:extLst>
              <a:ext uri="{FF2B5EF4-FFF2-40B4-BE49-F238E27FC236}">
                <a16:creationId xmlns:a16="http://schemas.microsoft.com/office/drawing/2014/main" id="{43418DD1-53F5-40E8-971B-F48655CDA5F8}"/>
              </a:ext>
            </a:extLst>
          </p:cNvPr>
          <p:cNvSpPr txBox="1">
            <a:spLocks/>
          </p:cNvSpPr>
          <p:nvPr/>
        </p:nvSpPr>
        <p:spPr>
          <a:xfrm>
            <a:off x="260873" y="586128"/>
            <a:ext cx="8144134" cy="1373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AR" b="1" dirty="0"/>
              <a:t>¿Qué es </a:t>
            </a:r>
            <a:r>
              <a:rPr lang="es-AR" b="1" dirty="0" err="1"/>
              <a:t>Unit</a:t>
            </a:r>
            <a:r>
              <a:rPr lang="es-AR" b="1" dirty="0"/>
              <a:t> </a:t>
            </a:r>
            <a:r>
              <a:rPr lang="es-AR" b="1" dirty="0" err="1"/>
              <a:t>testing</a:t>
            </a:r>
            <a:r>
              <a:rPr lang="es-AR" b="1" dirty="0"/>
              <a:t>?</a:t>
            </a:r>
          </a:p>
        </p:txBody>
      </p:sp>
      <p:sp>
        <p:nvSpPr>
          <p:cNvPr id="5" name="Rectángulo 4">
            <a:extLst>
              <a:ext uri="{FF2B5EF4-FFF2-40B4-BE49-F238E27FC236}">
                <a16:creationId xmlns:a16="http://schemas.microsoft.com/office/drawing/2014/main" id="{0E3B3299-8BCE-4EE6-9919-B3E6F9CBA506}"/>
              </a:ext>
            </a:extLst>
          </p:cNvPr>
          <p:cNvSpPr/>
          <p:nvPr/>
        </p:nvSpPr>
        <p:spPr>
          <a:xfrm>
            <a:off x="0" y="6153384"/>
            <a:ext cx="5410200" cy="704616"/>
          </a:xfrm>
          <a:prstGeom prst="rect">
            <a:avLst/>
          </a:prstGeom>
          <a:noFill/>
        </p:spPr>
        <p:txBody>
          <a:bodyPr wrap="square" lIns="91440" tIns="45720" rIns="91440" bIns="45720">
            <a:spAutoFit/>
          </a:bodyPr>
          <a:lstStyle/>
          <a:p>
            <a:pPr>
              <a:lnSpc>
                <a:spcPct val="115000"/>
              </a:lnSpc>
              <a:spcBef>
                <a:spcPts val="500"/>
              </a:spcBef>
              <a:spcAft>
                <a:spcPts val="0"/>
              </a:spcAft>
            </a:pPr>
            <a:r>
              <a:rPr lang="es-ES" sz="1600" b="1" kern="1200">
                <a:solidFill>
                  <a:schemeClr val="bg1"/>
                </a:solidFill>
                <a:effectLst>
                  <a:outerShdw blurRad="38100" dist="19050" dir="2700000" algn="tl">
                    <a:schemeClr val="dk1">
                      <a:lumMod val="50000"/>
                      <a:alpha val="40000"/>
                    </a:schemeClr>
                  </a:outerShdw>
                </a:effectLst>
                <a:latin typeface="Tw Cen MT" panose="020B0602020104020603" pitchFamily="34" charset="0"/>
                <a:ea typeface="Times New Roman" panose="02020603050405020304" pitchFamily="18" charset="0"/>
                <a:cs typeface="Times New Roman" panose="02020603050405020304" pitchFamily="18" charset="0"/>
              </a:rPr>
              <a:t>Mervin Díaz</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0"/>
              </a:spcAft>
            </a:pPr>
            <a:r>
              <a:rPr lang="es-AR" sz="1600" u="sng" kern="12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https://www.linkedin.com/in/mervindiazlugo/</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81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5CD1EF-BF83-4BA8-903D-1741C1D135A2}"/>
              </a:ext>
            </a:extLst>
          </p:cNvPr>
          <p:cNvSpPr>
            <a:spLocks noGrp="1"/>
          </p:cNvSpPr>
          <p:nvPr>
            <p:ph idx="1"/>
          </p:nvPr>
        </p:nvSpPr>
        <p:spPr>
          <a:xfrm>
            <a:off x="680321" y="2336872"/>
            <a:ext cx="9613861" cy="4315597"/>
          </a:xfrm>
        </p:spPr>
        <p:txBody>
          <a:bodyPr>
            <a:normAutofit/>
          </a:bodyPr>
          <a:lstStyle/>
          <a:p>
            <a:pPr marL="0" indent="357188">
              <a:buNone/>
            </a:pPr>
            <a:r>
              <a:rPr lang="es-ES" dirty="0">
                <a:solidFill>
                  <a:schemeClr val="bg1"/>
                </a:solidFill>
              </a:rPr>
              <a:t>La afirmación existe en casi todos los lenguajes. Ayudan a detectar problemas donde la causa es clara, y no más tarde como un efecto secundario de alguna otra operación.</a:t>
            </a:r>
          </a:p>
          <a:p>
            <a:pPr marL="0" indent="357188">
              <a:buNone/>
            </a:pPr>
            <a:endParaRPr lang="es-ES" b="1" dirty="0">
              <a:solidFill>
                <a:schemeClr val="bg1"/>
              </a:solidFill>
            </a:endParaRPr>
          </a:p>
          <a:p>
            <a:pPr marL="0" indent="357188">
              <a:buNone/>
            </a:pPr>
            <a:r>
              <a:rPr lang="es-ES" b="1" dirty="0" err="1">
                <a:solidFill>
                  <a:schemeClr val="bg1"/>
                </a:solidFill>
              </a:rPr>
              <a:t>assert</a:t>
            </a:r>
            <a:r>
              <a:rPr lang="es-ES" b="1" dirty="0">
                <a:solidFill>
                  <a:schemeClr val="bg1"/>
                </a:solidFill>
              </a:rPr>
              <a:t> es similar a lanzar una excepción si una condición dada no es verdadera.</a:t>
            </a:r>
            <a:endParaRPr lang="en-US" b="1" dirty="0">
              <a:solidFill>
                <a:schemeClr val="bg1"/>
              </a:solidFill>
            </a:endParaRPr>
          </a:p>
        </p:txBody>
      </p:sp>
      <p:sp>
        <p:nvSpPr>
          <p:cNvPr id="4" name="Título 1">
            <a:extLst>
              <a:ext uri="{FF2B5EF4-FFF2-40B4-BE49-F238E27FC236}">
                <a16:creationId xmlns:a16="http://schemas.microsoft.com/office/drawing/2014/main" id="{43418DD1-53F5-40E8-971B-F48655CDA5F8}"/>
              </a:ext>
            </a:extLst>
          </p:cNvPr>
          <p:cNvSpPr txBox="1">
            <a:spLocks/>
          </p:cNvSpPr>
          <p:nvPr/>
        </p:nvSpPr>
        <p:spPr>
          <a:xfrm>
            <a:off x="260873" y="586128"/>
            <a:ext cx="8144134" cy="1373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AR" b="1" dirty="0"/>
              <a:t>¿Qué es un </a:t>
            </a:r>
            <a:r>
              <a:rPr lang="es-AR" b="1" dirty="0" err="1"/>
              <a:t>Assertion</a:t>
            </a:r>
            <a:r>
              <a:rPr lang="es-AR" b="1" dirty="0"/>
              <a:t>?</a:t>
            </a:r>
          </a:p>
        </p:txBody>
      </p:sp>
      <p:sp>
        <p:nvSpPr>
          <p:cNvPr id="5" name="Rectángulo 4">
            <a:extLst>
              <a:ext uri="{FF2B5EF4-FFF2-40B4-BE49-F238E27FC236}">
                <a16:creationId xmlns:a16="http://schemas.microsoft.com/office/drawing/2014/main" id="{21EABFA0-4040-4162-93D0-3EAE52F23FC9}"/>
              </a:ext>
            </a:extLst>
          </p:cNvPr>
          <p:cNvSpPr/>
          <p:nvPr/>
        </p:nvSpPr>
        <p:spPr>
          <a:xfrm>
            <a:off x="0" y="6153384"/>
            <a:ext cx="5410200" cy="704616"/>
          </a:xfrm>
          <a:prstGeom prst="rect">
            <a:avLst/>
          </a:prstGeom>
          <a:noFill/>
        </p:spPr>
        <p:txBody>
          <a:bodyPr wrap="square" lIns="91440" tIns="45720" rIns="91440" bIns="45720">
            <a:spAutoFit/>
          </a:bodyPr>
          <a:lstStyle/>
          <a:p>
            <a:pPr>
              <a:lnSpc>
                <a:spcPct val="115000"/>
              </a:lnSpc>
              <a:spcBef>
                <a:spcPts val="500"/>
              </a:spcBef>
              <a:spcAft>
                <a:spcPts val="0"/>
              </a:spcAft>
            </a:pPr>
            <a:r>
              <a:rPr lang="es-ES" sz="1600" b="1" kern="1200">
                <a:solidFill>
                  <a:schemeClr val="bg1"/>
                </a:solidFill>
                <a:effectLst>
                  <a:outerShdw blurRad="38100" dist="19050" dir="2700000" algn="tl">
                    <a:schemeClr val="dk1">
                      <a:lumMod val="50000"/>
                      <a:alpha val="40000"/>
                    </a:schemeClr>
                  </a:outerShdw>
                </a:effectLst>
                <a:latin typeface="Tw Cen MT" panose="020B0602020104020603" pitchFamily="34" charset="0"/>
                <a:ea typeface="Times New Roman" panose="02020603050405020304" pitchFamily="18" charset="0"/>
                <a:cs typeface="Times New Roman" panose="02020603050405020304" pitchFamily="18" charset="0"/>
              </a:rPr>
              <a:t>Mervin Díaz</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0"/>
              </a:spcAft>
            </a:pPr>
            <a:r>
              <a:rPr lang="es-AR" sz="1600" u="sng" kern="12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https://www.linkedin.com/in/mervindiazlugo/</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45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5CD1EF-BF83-4BA8-903D-1741C1D135A2}"/>
              </a:ext>
            </a:extLst>
          </p:cNvPr>
          <p:cNvSpPr>
            <a:spLocks noGrp="1"/>
          </p:cNvSpPr>
          <p:nvPr>
            <p:ph idx="1"/>
          </p:nvPr>
        </p:nvSpPr>
        <p:spPr/>
        <p:txBody>
          <a:bodyPr/>
          <a:lstStyle/>
          <a:p>
            <a:r>
              <a:rPr lang="en-US" b="1" dirty="0" err="1">
                <a:solidFill>
                  <a:schemeClr val="bg1"/>
                </a:solidFill>
              </a:rPr>
              <a:t>unittest</a:t>
            </a:r>
            <a:r>
              <a:rPr lang="en-US" b="1" dirty="0">
                <a:solidFill>
                  <a:schemeClr val="bg1"/>
                </a:solidFill>
              </a:rPr>
              <a:t> ha </a:t>
            </a:r>
            <a:r>
              <a:rPr lang="es-ES" b="1" dirty="0">
                <a:solidFill>
                  <a:schemeClr val="bg1"/>
                </a:solidFill>
              </a:rPr>
              <a:t>estado</a:t>
            </a:r>
            <a:r>
              <a:rPr lang="en-US" b="1" dirty="0">
                <a:solidFill>
                  <a:schemeClr val="bg1"/>
                </a:solidFill>
              </a:rPr>
              <a:t> </a:t>
            </a:r>
            <a:r>
              <a:rPr lang="es-AR" b="1" dirty="0">
                <a:solidFill>
                  <a:schemeClr val="bg1"/>
                </a:solidFill>
              </a:rPr>
              <a:t>presente</a:t>
            </a:r>
            <a:r>
              <a:rPr lang="en-US" b="1" dirty="0">
                <a:solidFill>
                  <a:schemeClr val="bg1"/>
                </a:solidFill>
              </a:rPr>
              <a:t> de forma </a:t>
            </a:r>
            <a:r>
              <a:rPr lang="en-US" b="1" dirty="0" err="1">
                <a:solidFill>
                  <a:schemeClr val="bg1"/>
                </a:solidFill>
              </a:rPr>
              <a:t>nativa</a:t>
            </a:r>
            <a:r>
              <a:rPr lang="en-US" b="1" dirty="0">
                <a:solidFill>
                  <a:schemeClr val="bg1"/>
                </a:solidFill>
              </a:rPr>
              <a:t> </a:t>
            </a:r>
            <a:r>
              <a:rPr lang="en-US" b="1" dirty="0" err="1">
                <a:solidFill>
                  <a:schemeClr val="bg1"/>
                </a:solidFill>
              </a:rPr>
              <a:t>en</a:t>
            </a:r>
            <a:r>
              <a:rPr lang="en-US" b="1" dirty="0">
                <a:solidFill>
                  <a:schemeClr val="bg1"/>
                </a:solidFill>
              </a:rPr>
              <a:t> python </a:t>
            </a:r>
            <a:r>
              <a:rPr lang="en-US" b="1" dirty="0" err="1">
                <a:solidFill>
                  <a:schemeClr val="bg1"/>
                </a:solidFill>
              </a:rPr>
              <a:t>desde</a:t>
            </a:r>
            <a:r>
              <a:rPr lang="en-US" b="1" dirty="0">
                <a:solidFill>
                  <a:schemeClr val="bg1"/>
                </a:solidFill>
              </a:rPr>
              <a:t> la version 2.1.</a:t>
            </a:r>
          </a:p>
          <a:p>
            <a:r>
              <a:rPr lang="en-US" b="1" dirty="0" err="1">
                <a:solidFill>
                  <a:schemeClr val="bg1"/>
                </a:solidFill>
              </a:rPr>
              <a:t>unittest</a:t>
            </a:r>
            <a:r>
              <a:rPr lang="en-US" b="1" dirty="0">
                <a:solidFill>
                  <a:schemeClr val="bg1"/>
                </a:solidFill>
              </a:rPr>
              <a:t> </a:t>
            </a:r>
            <a:r>
              <a:rPr lang="en-US" b="1" dirty="0" err="1">
                <a:solidFill>
                  <a:schemeClr val="bg1"/>
                </a:solidFill>
              </a:rPr>
              <a:t>contiene</a:t>
            </a:r>
            <a:r>
              <a:rPr lang="en-US" b="1" dirty="0">
                <a:solidFill>
                  <a:schemeClr val="bg1"/>
                </a:solidFill>
              </a:rPr>
              <a:t> un framework para testing y un </a:t>
            </a:r>
            <a:r>
              <a:rPr lang="en-US" b="1" dirty="0">
                <a:solidFill>
                  <a:schemeClr val="bg1"/>
                </a:solidFill>
                <a:highlight>
                  <a:srgbClr val="FFFF00"/>
                </a:highlight>
              </a:rPr>
              <a:t>test runner. </a:t>
            </a:r>
          </a:p>
          <a:p>
            <a:r>
              <a:rPr lang="en-US" b="1" dirty="0" err="1">
                <a:solidFill>
                  <a:schemeClr val="bg1"/>
                </a:solidFill>
              </a:rPr>
              <a:t>unittest</a:t>
            </a:r>
            <a:r>
              <a:rPr lang="en-US" b="1" dirty="0">
                <a:solidFill>
                  <a:schemeClr val="bg1"/>
                </a:solidFill>
              </a:rPr>
              <a:t> </a:t>
            </a:r>
            <a:r>
              <a:rPr lang="en-US" b="1" dirty="0" err="1">
                <a:solidFill>
                  <a:schemeClr val="bg1"/>
                </a:solidFill>
              </a:rPr>
              <a:t>requiere</a:t>
            </a:r>
            <a:r>
              <a:rPr lang="en-US" b="1" dirty="0">
                <a:solidFill>
                  <a:schemeClr val="bg1"/>
                </a:solidFill>
              </a:rPr>
              <a:t>:</a:t>
            </a:r>
          </a:p>
          <a:p>
            <a:pPr lvl="1"/>
            <a:r>
              <a:rPr lang="en-US" b="1" dirty="0" err="1">
                <a:solidFill>
                  <a:schemeClr val="bg1"/>
                </a:solidFill>
              </a:rPr>
              <a:t>Colocar</a:t>
            </a:r>
            <a:r>
              <a:rPr lang="en-US" b="1" dirty="0">
                <a:solidFill>
                  <a:schemeClr val="bg1"/>
                </a:solidFill>
              </a:rPr>
              <a:t> </a:t>
            </a:r>
            <a:r>
              <a:rPr lang="en-US" b="1" dirty="0" err="1">
                <a:solidFill>
                  <a:schemeClr val="bg1"/>
                </a:solidFill>
              </a:rPr>
              <a:t>tus</a:t>
            </a:r>
            <a:r>
              <a:rPr lang="en-US" b="1" dirty="0">
                <a:solidFill>
                  <a:schemeClr val="bg1"/>
                </a:solidFill>
              </a:rPr>
              <a:t> test </a:t>
            </a:r>
            <a:r>
              <a:rPr lang="en-US" b="1" dirty="0" err="1">
                <a:solidFill>
                  <a:schemeClr val="bg1"/>
                </a:solidFill>
              </a:rPr>
              <a:t>en</a:t>
            </a:r>
            <a:r>
              <a:rPr lang="en-US" b="1" dirty="0">
                <a:solidFill>
                  <a:schemeClr val="bg1"/>
                </a:solidFill>
              </a:rPr>
              <a:t> </a:t>
            </a:r>
            <a:r>
              <a:rPr lang="en-US" b="1" dirty="0" err="1">
                <a:solidFill>
                  <a:schemeClr val="bg1"/>
                </a:solidFill>
              </a:rPr>
              <a:t>clases</a:t>
            </a:r>
            <a:r>
              <a:rPr lang="en-US" b="1" dirty="0">
                <a:solidFill>
                  <a:schemeClr val="bg1"/>
                </a:solidFill>
              </a:rPr>
              <a:t> </a:t>
            </a:r>
            <a:r>
              <a:rPr lang="en-US" b="1" dirty="0" err="1">
                <a:solidFill>
                  <a:schemeClr val="bg1"/>
                </a:solidFill>
              </a:rPr>
              <a:t>invocando</a:t>
            </a:r>
            <a:r>
              <a:rPr lang="en-US" b="1" dirty="0">
                <a:solidFill>
                  <a:schemeClr val="bg1"/>
                </a:solidFill>
              </a:rPr>
              <a:t> sus </a:t>
            </a:r>
            <a:r>
              <a:rPr lang="en-US" b="1" dirty="0" err="1">
                <a:solidFill>
                  <a:schemeClr val="bg1"/>
                </a:solidFill>
              </a:rPr>
              <a:t>metodos</a:t>
            </a:r>
            <a:r>
              <a:rPr lang="en-US" b="1" dirty="0">
                <a:solidFill>
                  <a:schemeClr val="bg1"/>
                </a:solidFill>
              </a:rPr>
              <a:t>.</a:t>
            </a:r>
          </a:p>
          <a:p>
            <a:pPr lvl="1"/>
            <a:r>
              <a:rPr lang="en-US" b="1" dirty="0" err="1">
                <a:solidFill>
                  <a:schemeClr val="bg1"/>
                </a:solidFill>
              </a:rPr>
              <a:t>Utilizar</a:t>
            </a:r>
            <a:r>
              <a:rPr lang="en-US" b="1" dirty="0">
                <a:solidFill>
                  <a:schemeClr val="bg1"/>
                </a:solidFill>
              </a:rPr>
              <a:t> el conjunto de </a:t>
            </a:r>
            <a:r>
              <a:rPr lang="en-US" b="1" dirty="0" err="1">
                <a:solidFill>
                  <a:schemeClr val="bg1"/>
                </a:solidFill>
                <a:highlight>
                  <a:srgbClr val="FFFF00"/>
                </a:highlight>
              </a:rPr>
              <a:t>asersiones</a:t>
            </a:r>
            <a:r>
              <a:rPr lang="en-US" b="1" dirty="0">
                <a:solidFill>
                  <a:schemeClr val="bg1"/>
                </a:solidFill>
              </a:rPr>
              <a:t> </a:t>
            </a:r>
          </a:p>
        </p:txBody>
      </p:sp>
      <p:sp>
        <p:nvSpPr>
          <p:cNvPr id="4" name="Título 1">
            <a:extLst>
              <a:ext uri="{FF2B5EF4-FFF2-40B4-BE49-F238E27FC236}">
                <a16:creationId xmlns:a16="http://schemas.microsoft.com/office/drawing/2014/main" id="{43418DD1-53F5-40E8-971B-F48655CDA5F8}"/>
              </a:ext>
            </a:extLst>
          </p:cNvPr>
          <p:cNvSpPr txBox="1">
            <a:spLocks/>
          </p:cNvSpPr>
          <p:nvPr/>
        </p:nvSpPr>
        <p:spPr>
          <a:xfrm>
            <a:off x="260873" y="586128"/>
            <a:ext cx="8144134" cy="1373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AR" dirty="0" err="1"/>
              <a:t>Unittest</a:t>
            </a:r>
            <a:endParaRPr lang="es-AR" dirty="0"/>
          </a:p>
        </p:txBody>
      </p:sp>
      <p:sp>
        <p:nvSpPr>
          <p:cNvPr id="5" name="Rectángulo 4">
            <a:extLst>
              <a:ext uri="{FF2B5EF4-FFF2-40B4-BE49-F238E27FC236}">
                <a16:creationId xmlns:a16="http://schemas.microsoft.com/office/drawing/2014/main" id="{A93876F2-8DB6-4005-A758-C15FF056D021}"/>
              </a:ext>
            </a:extLst>
          </p:cNvPr>
          <p:cNvSpPr/>
          <p:nvPr/>
        </p:nvSpPr>
        <p:spPr>
          <a:xfrm>
            <a:off x="0" y="6153384"/>
            <a:ext cx="5410200" cy="704616"/>
          </a:xfrm>
          <a:prstGeom prst="rect">
            <a:avLst/>
          </a:prstGeom>
          <a:noFill/>
        </p:spPr>
        <p:txBody>
          <a:bodyPr wrap="square" lIns="91440" tIns="45720" rIns="91440" bIns="45720">
            <a:spAutoFit/>
          </a:bodyPr>
          <a:lstStyle/>
          <a:p>
            <a:pPr>
              <a:lnSpc>
                <a:spcPct val="115000"/>
              </a:lnSpc>
              <a:spcBef>
                <a:spcPts val="500"/>
              </a:spcBef>
              <a:spcAft>
                <a:spcPts val="0"/>
              </a:spcAft>
            </a:pPr>
            <a:r>
              <a:rPr lang="es-ES" sz="1600" b="1" kern="1200">
                <a:solidFill>
                  <a:schemeClr val="bg1"/>
                </a:solidFill>
                <a:effectLst>
                  <a:outerShdw blurRad="38100" dist="19050" dir="2700000" algn="tl">
                    <a:schemeClr val="dk1">
                      <a:lumMod val="50000"/>
                      <a:alpha val="40000"/>
                    </a:schemeClr>
                  </a:outerShdw>
                </a:effectLst>
                <a:latin typeface="Tw Cen MT" panose="020B0602020104020603" pitchFamily="34" charset="0"/>
                <a:ea typeface="Times New Roman" panose="02020603050405020304" pitchFamily="18" charset="0"/>
                <a:cs typeface="Times New Roman" panose="02020603050405020304" pitchFamily="18" charset="0"/>
              </a:rPr>
              <a:t>Mervin Díaz</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0"/>
              </a:spcAft>
            </a:pPr>
            <a:r>
              <a:rPr lang="es-AR" sz="1600" u="sng" kern="12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https://www.linkedin.com/in/mervindiazlugo/</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80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3418DD1-53F5-40E8-971B-F48655CDA5F8}"/>
              </a:ext>
            </a:extLst>
          </p:cNvPr>
          <p:cNvSpPr txBox="1">
            <a:spLocks/>
          </p:cNvSpPr>
          <p:nvPr/>
        </p:nvSpPr>
        <p:spPr>
          <a:xfrm>
            <a:off x="304415" y="603545"/>
            <a:ext cx="8144134" cy="1373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AR" dirty="0" err="1"/>
              <a:t>Unittest</a:t>
            </a:r>
            <a:endParaRPr lang="es-AR" dirty="0"/>
          </a:p>
        </p:txBody>
      </p:sp>
      <p:pic>
        <p:nvPicPr>
          <p:cNvPr id="3074" name="Picture 2" descr="https://docs.hektorprofe.net/cdn/images/errores.png">
            <a:extLst>
              <a:ext uri="{FF2B5EF4-FFF2-40B4-BE49-F238E27FC236}">
                <a16:creationId xmlns:a16="http://schemas.microsoft.com/office/drawing/2014/main" id="{200E6075-5473-4DF6-A612-EF49E40D02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3545" y="2539187"/>
            <a:ext cx="5430008" cy="371526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1EE552E0-9CD4-4EAD-8CDB-955E5E757248}"/>
              </a:ext>
            </a:extLst>
          </p:cNvPr>
          <p:cNvSpPr/>
          <p:nvPr/>
        </p:nvSpPr>
        <p:spPr>
          <a:xfrm>
            <a:off x="862149" y="2967335"/>
            <a:ext cx="4389120" cy="923330"/>
          </a:xfrm>
          <a:prstGeom prst="rect">
            <a:avLst/>
          </a:prstGeom>
        </p:spPr>
        <p:txBody>
          <a:bodyPr wrap="square">
            <a:spAutoFit/>
          </a:bodyPr>
          <a:lstStyle/>
          <a:p>
            <a:r>
              <a:rPr lang="es-ES" dirty="0">
                <a:solidFill>
                  <a:schemeClr val="bg1"/>
                </a:solidFill>
              </a:rPr>
              <a:t>La documentación provee una tabla con el resto de las funciones de </a:t>
            </a:r>
            <a:r>
              <a:rPr lang="es-ES" dirty="0" err="1">
                <a:solidFill>
                  <a:schemeClr val="bg1"/>
                </a:solidFill>
              </a:rPr>
              <a:t>unittest</a:t>
            </a:r>
            <a:r>
              <a:rPr lang="es-ES" dirty="0">
                <a:solidFill>
                  <a:schemeClr val="bg1"/>
                </a:solidFill>
              </a:rPr>
              <a:t> y su respectiva operación.</a:t>
            </a:r>
            <a:endParaRPr lang="es-AR" dirty="0">
              <a:solidFill>
                <a:schemeClr val="bg1"/>
              </a:solidFill>
            </a:endParaRPr>
          </a:p>
        </p:txBody>
      </p:sp>
      <p:sp>
        <p:nvSpPr>
          <p:cNvPr id="6" name="Rectángulo 5">
            <a:extLst>
              <a:ext uri="{FF2B5EF4-FFF2-40B4-BE49-F238E27FC236}">
                <a16:creationId xmlns:a16="http://schemas.microsoft.com/office/drawing/2014/main" id="{8455B7BB-6EC5-4188-956C-B204E113B4AA}"/>
              </a:ext>
            </a:extLst>
          </p:cNvPr>
          <p:cNvSpPr/>
          <p:nvPr/>
        </p:nvSpPr>
        <p:spPr>
          <a:xfrm>
            <a:off x="0" y="6153384"/>
            <a:ext cx="5410200" cy="704616"/>
          </a:xfrm>
          <a:prstGeom prst="rect">
            <a:avLst/>
          </a:prstGeom>
          <a:noFill/>
        </p:spPr>
        <p:txBody>
          <a:bodyPr wrap="square" lIns="91440" tIns="45720" rIns="91440" bIns="45720">
            <a:spAutoFit/>
          </a:bodyPr>
          <a:lstStyle/>
          <a:p>
            <a:pPr>
              <a:lnSpc>
                <a:spcPct val="115000"/>
              </a:lnSpc>
              <a:spcBef>
                <a:spcPts val="500"/>
              </a:spcBef>
              <a:spcAft>
                <a:spcPts val="0"/>
              </a:spcAft>
            </a:pPr>
            <a:r>
              <a:rPr lang="es-ES" sz="1600" b="1" kern="1200">
                <a:solidFill>
                  <a:schemeClr val="bg1"/>
                </a:solidFill>
                <a:effectLst>
                  <a:outerShdw blurRad="38100" dist="19050" dir="2700000" algn="tl">
                    <a:schemeClr val="dk1">
                      <a:lumMod val="50000"/>
                      <a:alpha val="40000"/>
                    </a:schemeClr>
                  </a:outerShdw>
                </a:effectLst>
                <a:latin typeface="Tw Cen MT" panose="020B0602020104020603" pitchFamily="34" charset="0"/>
                <a:ea typeface="Times New Roman" panose="02020603050405020304" pitchFamily="18" charset="0"/>
                <a:cs typeface="Times New Roman" panose="02020603050405020304" pitchFamily="18" charset="0"/>
              </a:rPr>
              <a:t>Mervin Díaz</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0"/>
              </a:spcAft>
            </a:pPr>
            <a:r>
              <a:rPr lang="es-AR" sz="1600" u="sng" kern="12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https://www.linkedin.com/in/mervindiazlugo/</a:t>
            </a:r>
            <a:endParaRPr lang="es-AR" sz="1000">
              <a:solidFill>
                <a:schemeClr val="bg1"/>
              </a:solidFill>
              <a:effectLst/>
              <a:latin typeface="Tw Cen MT" panose="020B06020201040206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013505"/>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222</TotalTime>
  <Words>325</Words>
  <Application>Microsoft Office PowerPoint</Application>
  <PresentationFormat>Panorámica</PresentationFormat>
  <Paragraphs>33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Tw Cen MT</vt:lpstr>
      <vt:lpstr>Berlín</vt:lpstr>
      <vt:lpstr>Unittest</vt:lpstr>
      <vt:lpstr>¿Qué es Unit Test?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Unittest</dc:title>
  <dc:creator>Mervin Díaz</dc:creator>
  <cp:lastModifiedBy>Mervin Díaz</cp:lastModifiedBy>
  <cp:revision>10</cp:revision>
  <dcterms:created xsi:type="dcterms:W3CDTF">2019-10-06T22:54:21Z</dcterms:created>
  <dcterms:modified xsi:type="dcterms:W3CDTF">2019-10-08T01:13:51Z</dcterms:modified>
</cp:coreProperties>
</file>