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notesMasterIdLst>
    <p:notesMasterId r:id="rId11"/>
  </p:notesMasterIdLst>
  <p:handoutMasterIdLst>
    <p:handoutMasterId r:id="rId12"/>
  </p:handoutMasterIdLst>
  <p:sldIdLst>
    <p:sldId id="256" r:id="rId2"/>
    <p:sldId id="271" r:id="rId3"/>
    <p:sldId id="279" r:id="rId4"/>
    <p:sldId id="283" r:id="rId5"/>
    <p:sldId id="281" r:id="rId6"/>
    <p:sldId id="275" r:id="rId7"/>
    <p:sldId id="257" r:id="rId8"/>
    <p:sldId id="284" r:id="rId9"/>
    <p:sldId id="267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ción" id="{E75E278A-FF0E-49A4-B170-79828D63BBAD}">
          <p14:sldIdLst>
            <p14:sldId id="256"/>
          </p14:sldIdLst>
        </p14:section>
        <p14:section name="Trabajo integrador" id="{B9B51309-D148-4332-87C2-07BE32FBCA3B}">
          <p14:sldIdLst>
            <p14:sldId id="271"/>
            <p14:sldId id="279"/>
            <p14:sldId id="283"/>
            <p14:sldId id="281"/>
            <p14:sldId id="275"/>
            <p14:sldId id="257"/>
            <p14:sldId id="284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94241" autoAdjust="0"/>
  </p:normalViewPr>
  <p:slideViewPr>
    <p:cSldViewPr snapToGrid="0">
      <p:cViewPr varScale="1">
        <p:scale>
          <a:sx n="67" d="100"/>
          <a:sy n="67" d="100"/>
        </p:scale>
        <p:origin x="84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6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0B2B5E0-3F7C-4D27-B033-54169BBE3F5A}" type="datetime1">
              <a:rPr lang="es-ES" smtClean="0"/>
              <a:t>09/06/2025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AE0AD-AC8A-40B7-A05F-83C08D0E80A3}" type="datetime1">
              <a:rPr lang="es-ES" smtClean="0"/>
              <a:pPr/>
              <a:t>09/06/2025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F61EA0F-A667-4B49-8422-0062BC55E24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0231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845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614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F61EA0F-A667-4B49-8422-0062BC55E24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412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F61EA0F-A667-4B49-8422-0062BC55E24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23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09E22A-2DAF-AC0A-D20F-45B970B1E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C775B8E-7F04-86C9-9CD7-0E6C99179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A2EEBF-D2F3-26B2-82E2-3FAB5300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78C3BE-9016-4208-9F91-C00CEFA51175}" type="datetime1">
              <a:rPr lang="es-ES" noProof="0" smtClean="0"/>
              <a:t>09/06/2025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E21D48-E118-47E9-9078-EF88C5373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F8EBC6-F03A-80FC-ED59-7FE5E818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7261282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114FA-B531-0D0F-527D-D9ED169AE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39DA668-AA45-DA71-A414-E1064D5197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506B6D-FE40-C873-413A-A9DE357C6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78C3BE-9016-4208-9F91-C00CEFA51175}" type="datetime1">
              <a:rPr lang="es-ES" noProof="0" smtClean="0"/>
              <a:t>09/06/2025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18A7AD-762C-7CEE-4697-87137CFC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C14707-CDB9-2D00-574B-2F900FA6A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853685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E7BE93-1AD6-5F8E-F7A2-B1851A26C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DF1B0F-2557-2DCD-9C22-A0FFFF231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DCDFB1-87F2-FF26-55CA-F209F429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78C3BE-9016-4208-9F91-C00CEFA51175}" type="datetime1">
              <a:rPr lang="es-ES" noProof="0" smtClean="0"/>
              <a:t>09/06/2025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AB791B-A721-284B-2B8D-6C8BB18B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318A9B-F501-BF76-617D-CDF8F50BB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1627094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sz="1800" noProof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464258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12" name="Conector recto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rtlCol="0"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Haga clic para modificar los estilos de texto del patrón</a:t>
            </a:r>
          </a:p>
          <a:p>
            <a:pPr marL="0" lvl="1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Segundo nivel</a:t>
            </a:r>
          </a:p>
          <a:p>
            <a:pPr marL="0" lvl="2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Tercer nivel</a:t>
            </a:r>
          </a:p>
          <a:p>
            <a:pPr marL="0" lvl="3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Cuarto nivel</a:t>
            </a:r>
          </a:p>
          <a:p>
            <a:pPr marL="0" lvl="4" indent="0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s-ES" noProof="0"/>
              <a:t>Quinto nivel</a:t>
            </a:r>
          </a:p>
        </p:txBody>
      </p:sp>
      <p:sp>
        <p:nvSpPr>
          <p:cNvPr id="6" name="Marcador de fecha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7A7F30DA-8663-4794-8A66-1184A9F2D888}" type="datetime1">
              <a:rPr lang="es-ES" noProof="0" smtClean="0"/>
              <a:t>09/06/2025</a:t>
            </a:fld>
            <a:endParaRPr lang="es-ES" noProof="0"/>
          </a:p>
        </p:txBody>
      </p:sp>
      <p:sp>
        <p:nvSpPr>
          <p:cNvPr id="7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8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1703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D8148-DCC1-CAA2-657B-753CFCE92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7ECAC7-56F8-07BD-682B-DFADD5EF0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0BCD70-8226-5757-E8EA-29577A5E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78C3BE-9016-4208-9F91-C00CEFA51175}" type="datetime1">
              <a:rPr lang="es-ES" noProof="0" smtClean="0"/>
              <a:t>09/06/2025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F6BE4B-6DD5-8264-EF4D-FA071D7F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8A7EB5-9776-D5CE-475B-EB9359C03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5917477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00C23-250F-BE46-3623-F9D316F08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ABA8BB-D985-77C4-5CA5-45E92CCF2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75912AB-B75C-B691-C976-573A0F165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78C3BE-9016-4208-9F91-C00CEFA51175}" type="datetime1">
              <a:rPr lang="es-ES" noProof="0" smtClean="0"/>
              <a:t>09/06/2025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FE65C6-6202-F509-C06A-A4A6E545E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AEC742-87D3-547B-2D3A-DE8609EA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808316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0CAA5-3BFD-4446-5227-F68594207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728474-F742-AB9A-F83F-9378C441A9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8238766-EEF9-C98D-8934-A4B1947DD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3BFF0B5-7301-81BB-23C1-45E8BFDBA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78C3BE-9016-4208-9F91-C00CEFA51175}" type="datetime1">
              <a:rPr lang="es-ES" noProof="0" smtClean="0"/>
              <a:t>09/06/2025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D689D6-0EF6-7F92-D299-6F4F46F48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C04AB7-1B3E-1A42-EA0A-0CA70184A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3429334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7700C-D0A3-D7F0-1274-F9112E95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30999E-8C98-92CE-8FC0-8EEF7FEA5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23F964-9A20-F710-D274-C2A307913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6C6643-EC50-DDD4-1318-6F91B313B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047F1A-4465-76BB-9B33-815F10057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61861F-3A4B-88A6-0AE5-F020BB528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78C3BE-9016-4208-9F91-C00CEFA51175}" type="datetime1">
              <a:rPr lang="es-ES" noProof="0" smtClean="0"/>
              <a:t>09/06/2025</a:t>
            </a:fld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55CFC5-9FDA-1ED9-54FD-C3A2CDC17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19A346-D232-0373-8A11-4C30889E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58996746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BE4C2-57C9-CFEE-C84B-4FFFC6D20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285436-B474-FEBC-EDBE-AC080BDAF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78C3BE-9016-4208-9F91-C00CEFA51175}" type="datetime1">
              <a:rPr lang="es-ES" noProof="0" smtClean="0"/>
              <a:t>09/06/2025</a:t>
            </a:fld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B8F59C4-B8E7-AE07-DD2D-A53C869A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5730C3-C323-55CE-BDBF-7F2CCD911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1370230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CC3A401-E3B0-019A-1B72-07D42D0E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78C3BE-9016-4208-9F91-C00CEFA51175}" type="datetime1">
              <a:rPr lang="es-ES" noProof="0" smtClean="0"/>
              <a:t>09/06/2025</a:t>
            </a:fld>
            <a:endParaRPr lang="es-ES" noProof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CB8C068-8C71-BFBA-640E-5C3C46870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C1694D-8184-9B0E-A472-37BACFF5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72811600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5DF059-DD74-F2F3-FC94-F37386762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349D7-2BEF-7D83-B2B9-FCB0E0425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4D0F8C0-4036-972C-B67B-BCFBD6C86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BA5666-9945-0183-9B84-A0CA1747B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78C3BE-9016-4208-9F91-C00CEFA51175}" type="datetime1">
              <a:rPr lang="es-ES" noProof="0" smtClean="0"/>
              <a:t>09/06/2025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1B4336-B5C0-4060-8919-4519BC9B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87BC9F0-CFEB-99AD-4238-3A1DE815D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0035719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ADE9F-9CF2-DAE8-A3E2-A57BC45ED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00FA937-9CFF-E9AA-1FC0-B4C7E331C9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6AF3E20-40CC-3FCB-7993-323E82ECB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C108A2-1B18-EB54-481F-157820B8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E978C3BE-9016-4208-9F91-C00CEFA51175}" type="datetime1">
              <a:rPr lang="es-ES" noProof="0" smtClean="0"/>
              <a:t>09/06/2025</a:t>
            </a:fld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38A85CA-D23F-D2B8-D0C4-5F77ACE6D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s-ES" noProof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7B2540-08DF-9C96-B2A4-6AB705A1F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464952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149DE3-A937-133C-4783-1FA86D157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F477900-DEDA-C3E1-18FB-8B48EE30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3C2E4C-A970-5487-D2D5-57CDFD1E2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E978C3BE-9016-4208-9F91-C00CEFA51175}" type="datetime1">
              <a:rPr lang="es-ES" noProof="0" smtClean="0"/>
              <a:t>09/06/2025</a:t>
            </a:fld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187E40-811F-E78E-DF2B-D25EFA98E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482CC9-A46A-51E0-A746-67162FAC6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9860EDB8-5305-433F-BE41-D7A86D811DB3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73B312B-21BD-3C1D-4D0D-560656BD4C0E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 rtl="0"/>
            <a:endParaRPr lang="es-ES" sz="1800" noProof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6F56B943-90A6-1608-CAAA-85A6905E4FCC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19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3DC2050-989F-18A1-4F0E-C18C86605C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518" y="0"/>
            <a:ext cx="3128963" cy="131214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16B7C3A5-08DF-2D80-0F70-347BD9843F67}"/>
              </a:ext>
            </a:extLst>
          </p:cNvPr>
          <p:cNvSpPr/>
          <p:nvPr/>
        </p:nvSpPr>
        <p:spPr>
          <a:xfrm>
            <a:off x="2769626" y="1546779"/>
            <a:ext cx="665274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2000" b="1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PROGRAMACIÓN I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3BEE5A0B-BA61-0A6A-1CA4-53AF0AA4F411}"/>
              </a:ext>
            </a:extLst>
          </p:cNvPr>
          <p:cNvSpPr/>
          <p:nvPr/>
        </p:nvSpPr>
        <p:spPr>
          <a:xfrm>
            <a:off x="1154540" y="1946889"/>
            <a:ext cx="988291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ARBOL BINARIO EN PYTHON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55686D26-02BB-2CC9-70B2-4D46A0A3D883}"/>
              </a:ext>
            </a:extLst>
          </p:cNvPr>
          <p:cNvSpPr txBox="1"/>
          <p:nvPr/>
        </p:nvSpPr>
        <p:spPr>
          <a:xfrm>
            <a:off x="2340170" y="3086100"/>
            <a:ext cx="751165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sz="2000" b="1" dirty="0"/>
              <a:t>Alumno: </a:t>
            </a:r>
          </a:p>
          <a:p>
            <a:pPr algn="ctr"/>
            <a:r>
              <a:rPr lang="es-AR" sz="2000" dirty="0"/>
              <a:t>Contreras Luciano Demián</a:t>
            </a:r>
          </a:p>
          <a:p>
            <a:pPr algn="ctr"/>
            <a:r>
              <a:rPr lang="it-IT" sz="2000" dirty="0"/>
              <a:t>Gatti Leandro Agustin</a:t>
            </a:r>
          </a:p>
          <a:p>
            <a:pPr algn="ctr"/>
            <a:endParaRPr lang="it-IT" sz="2000" dirty="0"/>
          </a:p>
          <a:p>
            <a:pPr algn="ctr"/>
            <a:r>
              <a:rPr lang="es-AR" sz="2000" b="1" dirty="0"/>
              <a:t>Materia: </a:t>
            </a:r>
            <a:r>
              <a:rPr lang="es-AR" sz="2000" dirty="0"/>
              <a:t>Programación I</a:t>
            </a:r>
          </a:p>
          <a:p>
            <a:pPr algn="ctr"/>
            <a:endParaRPr lang="es-AR" sz="2000" dirty="0"/>
          </a:p>
          <a:p>
            <a:pPr algn="ctr"/>
            <a:r>
              <a:rPr lang="es-AR" sz="2000" b="1" dirty="0"/>
              <a:t>Profesor/a: </a:t>
            </a:r>
            <a:r>
              <a:rPr lang="es-AR" sz="2000" dirty="0"/>
              <a:t>Julieta Trapé</a:t>
            </a:r>
          </a:p>
          <a:p>
            <a:pPr algn="ctr"/>
            <a:r>
              <a:rPr lang="es-AR" sz="2000" b="1" dirty="0"/>
              <a:t>Tutor/a: </a:t>
            </a:r>
            <a:r>
              <a:rPr lang="es-AR" sz="2000" dirty="0"/>
              <a:t>Miguel Barrera Oltra</a:t>
            </a:r>
          </a:p>
          <a:p>
            <a:pPr algn="ctr"/>
            <a:endParaRPr lang="es-AR" sz="2000" dirty="0"/>
          </a:p>
          <a:p>
            <a:pPr algn="ctr"/>
            <a:r>
              <a:rPr lang="es-AR" sz="2000" b="1" dirty="0"/>
              <a:t>Fecha de entrega: 09/06/2025</a:t>
            </a:r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521207" y="448056"/>
            <a:ext cx="8659007" cy="640080"/>
          </a:xfrm>
        </p:spPr>
        <p:txBody>
          <a:bodyPr rtlCol="0">
            <a:noAutofit/>
          </a:bodyPr>
          <a:lstStyle/>
          <a:p>
            <a:r>
              <a:rPr lang="es-AR" b="1" dirty="0"/>
              <a:t>Introducción</a:t>
            </a:r>
            <a:endParaRPr lang="es-E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8" name="Marcador de contenido 17"/>
          <p:cNvSpPr txBox="1">
            <a:spLocks/>
          </p:cNvSpPr>
          <p:nvPr/>
        </p:nvSpPr>
        <p:spPr>
          <a:xfrm>
            <a:off x="541609" y="1524708"/>
            <a:ext cx="10988403" cy="3747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400" dirty="0"/>
              <a:t>Las estructuras de árbol permiten organizar datos jerárquicamente.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¿Cuál es el objetivo del trabajo?</a:t>
            </a:r>
          </a:p>
          <a:p>
            <a:pPr marL="0" indent="0">
              <a:buNone/>
            </a:pPr>
            <a:endParaRPr lang="es-ES" sz="1800" dirty="0"/>
          </a:p>
          <a:p>
            <a:r>
              <a:rPr lang="es-ES" sz="1800" dirty="0"/>
              <a:t>- Comprender funcionamiento de árboles y BST.</a:t>
            </a:r>
          </a:p>
          <a:p>
            <a:r>
              <a:rPr lang="es-ES" sz="1800" dirty="0"/>
              <a:t>- Diferenciar árboles binarios y generales.</a:t>
            </a:r>
          </a:p>
          <a:p>
            <a:r>
              <a:rPr lang="es-ES" sz="1800" dirty="0"/>
              <a:t>- Implementar un BST en Python.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511079-8BEE-52A6-3889-3DAB3BD07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065" y="2714627"/>
            <a:ext cx="5043326" cy="283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AR" b="1" dirty="0"/>
              <a:t>Marco Teórico</a:t>
            </a:r>
            <a:endParaRPr lang="es-E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18" name="Grupo 17" descr="Círculo pequeño con el número 1 en su interior para indicar que se encuentra en el paso 1"/>
          <p:cNvGrpSpPr/>
          <p:nvPr/>
        </p:nvGrpSpPr>
        <p:grpSpPr bwMode="blackWhite">
          <a:xfrm>
            <a:off x="974464" y="2245650"/>
            <a:ext cx="558179" cy="409838"/>
            <a:chOff x="6953426" y="711274"/>
            <a:chExt cx="558179" cy="409838"/>
          </a:xfrm>
          <a:solidFill>
            <a:schemeClr val="accent1"/>
          </a:solidFill>
        </p:grpSpPr>
        <p:sp>
          <p:nvSpPr>
            <p:cNvPr id="19" name="Elipse 18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20" name="Cuadro de texto 19" descr="Número 1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1</a:t>
              </a:r>
            </a:p>
          </p:txBody>
        </p:sp>
      </p:grpSp>
      <p:grpSp>
        <p:nvGrpSpPr>
          <p:cNvPr id="33" name="Grupo 32" descr="Círculo pequeño con el número 2 en su interior para indicar que se encuentra en el paso 2"/>
          <p:cNvGrpSpPr/>
          <p:nvPr/>
        </p:nvGrpSpPr>
        <p:grpSpPr bwMode="blackWhite">
          <a:xfrm>
            <a:off x="971936" y="3595900"/>
            <a:ext cx="558179" cy="409838"/>
            <a:chOff x="6953426" y="711274"/>
            <a:chExt cx="558179" cy="409838"/>
          </a:xfrm>
          <a:solidFill>
            <a:schemeClr val="accent1"/>
          </a:solidFill>
        </p:grpSpPr>
        <p:sp>
          <p:nvSpPr>
            <p:cNvPr id="34" name="Elipse 33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5" name="Cuadro de texto 34" descr="Número 2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grpSp>
        <p:nvGrpSpPr>
          <p:cNvPr id="22" name="Grupo 21" descr="Círculo pequeño con el número 3 en su interior para indicar que se encuentra en el paso 3"/>
          <p:cNvGrpSpPr/>
          <p:nvPr/>
        </p:nvGrpSpPr>
        <p:grpSpPr bwMode="blackWhite">
          <a:xfrm>
            <a:off x="971936" y="4867187"/>
            <a:ext cx="558179" cy="409838"/>
            <a:chOff x="6953426" y="711274"/>
            <a:chExt cx="558179" cy="409838"/>
          </a:xfrm>
          <a:solidFill>
            <a:schemeClr val="accent1"/>
          </a:solidFill>
        </p:grpSpPr>
        <p:sp>
          <p:nvSpPr>
            <p:cNvPr id="24" name="Elipse 23" descr="Círculo pequeño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sp>
          <p:nvSpPr>
            <p:cNvPr id="30" name="Cuadro de texto 29" descr="Número 3"/>
            <p:cNvSpPr txBox="1">
              <a:spLocks noChangeAspect="1"/>
            </p:cNvSpPr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s-E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7" name="CuadroTexto 6">
            <a:extLst>
              <a:ext uri="{FF2B5EF4-FFF2-40B4-BE49-F238E27FC236}">
                <a16:creationId xmlns:a16="http://schemas.microsoft.com/office/drawing/2014/main" id="{4FA643DE-04FF-6544-1E3E-F80E28A439D6}"/>
              </a:ext>
            </a:extLst>
          </p:cNvPr>
          <p:cNvSpPr txBox="1"/>
          <p:nvPr/>
        </p:nvSpPr>
        <p:spPr>
          <a:xfrm>
            <a:off x="1990506" y="2233734"/>
            <a:ext cx="6093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Definición: estructura jerárquica con nodos</a:t>
            </a:r>
            <a:endParaRPr lang="es-AR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A5926DE-3FD0-51B0-DE8F-3B8AB030B0A7}"/>
              </a:ext>
            </a:extLst>
          </p:cNvPr>
          <p:cNvSpPr txBox="1"/>
          <p:nvPr/>
        </p:nvSpPr>
        <p:spPr>
          <a:xfrm>
            <a:off x="1990506" y="3593215"/>
            <a:ext cx="745093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/>
              <a:t>Componentes: nodo, raíz, hojas, subárbol, altura.</a:t>
            </a:r>
          </a:p>
          <a:p>
            <a:endParaRPr lang="es-ES" sz="2400" dirty="0"/>
          </a:p>
          <a:p>
            <a:endParaRPr lang="es-AR" sz="20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8A2AE9C-5D42-702B-0393-39B7B3AA947A}"/>
              </a:ext>
            </a:extLst>
          </p:cNvPr>
          <p:cNvSpPr txBox="1"/>
          <p:nvPr/>
        </p:nvSpPr>
        <p:spPr>
          <a:xfrm>
            <a:off x="1990506" y="4867187"/>
            <a:ext cx="7610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dirty="0"/>
              <a:t>Tipos de árboles: </a:t>
            </a:r>
            <a:r>
              <a:rPr lang="es-ES" sz="2400" dirty="0"/>
              <a:t> Generales, binarios, BST, AVL, B.</a:t>
            </a:r>
          </a:p>
        </p:txBody>
      </p:sp>
    </p:spTree>
    <p:extLst>
      <p:ext uri="{BB962C8B-B14F-4D97-AF65-F5344CB8AC3E}">
        <p14:creationId xmlns:p14="http://schemas.microsoft.com/office/powerpoint/2010/main" val="110700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A038B-AAF2-EE5D-DB88-95692C32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Componentes</a:t>
            </a:r>
            <a:endParaRPr lang="es-AR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B5E75F3-ADEB-4976-02AC-0F0F7B4D6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962" y="2437805"/>
            <a:ext cx="5130708" cy="29253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961C879-F973-76A7-8A4A-D3349A201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149" y="1728789"/>
            <a:ext cx="54959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25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Marco Teórico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7350FD6-6A14-7E5F-7F01-582C90E1E26A}"/>
              </a:ext>
            </a:extLst>
          </p:cNvPr>
          <p:cNvSpPr txBox="1"/>
          <p:nvPr/>
        </p:nvSpPr>
        <p:spPr>
          <a:xfrm>
            <a:off x="1378457" y="2065972"/>
            <a:ext cx="869423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400" dirty="0"/>
              <a:t>Operaciones: inserción, eliminación, recorrido.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Diferencia entre el árbol binario y los otros tipos de arboles.</a:t>
            </a:r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r>
              <a:rPr lang="es-ES" sz="2400" dirty="0"/>
              <a:t>Binary Search Tree</a:t>
            </a:r>
          </a:p>
          <a:p>
            <a:endParaRPr lang="es-ES" sz="2400" dirty="0"/>
          </a:p>
          <a:p>
            <a:endParaRPr lang="es-ES" sz="2400" dirty="0"/>
          </a:p>
        </p:txBody>
      </p:sp>
      <p:sp>
        <p:nvSpPr>
          <p:cNvPr id="13" name="Cuadro de texto 19" descr="Número 1">
            <a:extLst>
              <a:ext uri="{FF2B5EF4-FFF2-40B4-BE49-F238E27FC236}">
                <a16:creationId xmlns:a16="http://schemas.microsoft.com/office/drawing/2014/main" id="{AA029461-08F2-D074-A64D-8B742E0DAB48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645851" y="2065972"/>
            <a:ext cx="5581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s-E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1</a:t>
            </a:r>
          </a:p>
        </p:txBody>
      </p:sp>
      <p:sp>
        <p:nvSpPr>
          <p:cNvPr id="14" name="Cuadro de texto 19" descr="Número 1">
            <a:extLst>
              <a:ext uri="{FF2B5EF4-FFF2-40B4-BE49-F238E27FC236}">
                <a16:creationId xmlns:a16="http://schemas.microsoft.com/office/drawing/2014/main" id="{CCA5BFAE-2BE3-D1B6-7A7E-67A3361DB6CC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645851" y="3589466"/>
            <a:ext cx="5581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s-E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2</a:t>
            </a:r>
          </a:p>
        </p:txBody>
      </p:sp>
      <p:sp>
        <p:nvSpPr>
          <p:cNvPr id="15" name="Cuadro de texto 19" descr="Número 1">
            <a:extLst>
              <a:ext uri="{FF2B5EF4-FFF2-40B4-BE49-F238E27FC236}">
                <a16:creationId xmlns:a16="http://schemas.microsoft.com/office/drawing/2014/main" id="{A89EB823-3347-62A4-4812-0D4C3EDC3FC1}"/>
              </a:ext>
            </a:extLst>
          </p:cNvPr>
          <p:cNvSpPr txBox="1">
            <a:spLocks noChangeAspect="1"/>
          </p:cNvSpPr>
          <p:nvPr/>
        </p:nvSpPr>
        <p:spPr bwMode="blackWhite">
          <a:xfrm>
            <a:off x="645851" y="5112960"/>
            <a:ext cx="55817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 rtl="0"/>
            <a:r>
              <a:rPr lang="es-ES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Diagrama del árbol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C9CC7DCD-A209-97CF-9E2E-23BA160DC520}"/>
              </a:ext>
            </a:extLst>
          </p:cNvPr>
          <p:cNvSpPr/>
          <p:nvPr/>
        </p:nvSpPr>
        <p:spPr>
          <a:xfrm>
            <a:off x="5167313" y="1757362"/>
            <a:ext cx="928687" cy="6400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20</a:t>
            </a:r>
            <a:endParaRPr lang="es-AR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103CE668-F89B-04D7-9799-EC38CDB76202}"/>
              </a:ext>
            </a:extLst>
          </p:cNvPr>
          <p:cNvSpPr/>
          <p:nvPr/>
        </p:nvSpPr>
        <p:spPr>
          <a:xfrm>
            <a:off x="6500539" y="4766711"/>
            <a:ext cx="681366" cy="6396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24</a:t>
            </a:r>
            <a:endParaRPr lang="es-AR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F45FE926-A80D-6230-567F-11CE9FFD7994}"/>
              </a:ext>
            </a:extLst>
          </p:cNvPr>
          <p:cNvSpPr/>
          <p:nvPr/>
        </p:nvSpPr>
        <p:spPr>
          <a:xfrm>
            <a:off x="7755898" y="4766711"/>
            <a:ext cx="681366" cy="6396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29</a:t>
            </a:r>
            <a:endParaRPr lang="es-AR" dirty="0"/>
          </a:p>
        </p:txBody>
      </p:sp>
      <p:sp>
        <p:nvSpPr>
          <p:cNvPr id="39" name="Elipse 38">
            <a:extLst>
              <a:ext uri="{FF2B5EF4-FFF2-40B4-BE49-F238E27FC236}">
                <a16:creationId xmlns:a16="http://schemas.microsoft.com/office/drawing/2014/main" id="{B0ED1523-8612-FA7C-30AB-21C9545B036F}"/>
              </a:ext>
            </a:extLst>
          </p:cNvPr>
          <p:cNvSpPr/>
          <p:nvPr/>
        </p:nvSpPr>
        <p:spPr>
          <a:xfrm>
            <a:off x="7181905" y="3658753"/>
            <a:ext cx="681366" cy="6396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26</a:t>
            </a:r>
            <a:endParaRPr lang="es-AR" dirty="0"/>
          </a:p>
        </p:txBody>
      </p:sp>
      <p:sp>
        <p:nvSpPr>
          <p:cNvPr id="40" name="Elipse 39">
            <a:extLst>
              <a:ext uri="{FF2B5EF4-FFF2-40B4-BE49-F238E27FC236}">
                <a16:creationId xmlns:a16="http://schemas.microsoft.com/office/drawing/2014/main" id="{A0DF4DE9-2853-3F12-209A-CAB1526C5B3C}"/>
              </a:ext>
            </a:extLst>
          </p:cNvPr>
          <p:cNvSpPr/>
          <p:nvPr/>
        </p:nvSpPr>
        <p:spPr>
          <a:xfrm>
            <a:off x="9927706" y="3662716"/>
            <a:ext cx="681366" cy="6396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36</a:t>
            </a:r>
            <a:endParaRPr lang="es-A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10A23565-1430-CD26-8754-754D4BE6DB77}"/>
              </a:ext>
            </a:extLst>
          </p:cNvPr>
          <p:cNvSpPr/>
          <p:nvPr/>
        </p:nvSpPr>
        <p:spPr>
          <a:xfrm>
            <a:off x="9246340" y="4607799"/>
            <a:ext cx="681366" cy="6396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34</a:t>
            </a:r>
            <a:endParaRPr lang="es-AR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D8A65F0D-DA00-259D-7A93-4AA5CADF604D}"/>
              </a:ext>
            </a:extLst>
          </p:cNvPr>
          <p:cNvSpPr/>
          <p:nvPr/>
        </p:nvSpPr>
        <p:spPr>
          <a:xfrm>
            <a:off x="10539854" y="4636924"/>
            <a:ext cx="681366" cy="6396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40</a:t>
            </a:r>
            <a:endParaRPr lang="es-AR" dirty="0"/>
          </a:p>
        </p:txBody>
      </p:sp>
      <p:sp>
        <p:nvSpPr>
          <p:cNvPr id="43" name="Elipse 42">
            <a:extLst>
              <a:ext uri="{FF2B5EF4-FFF2-40B4-BE49-F238E27FC236}">
                <a16:creationId xmlns:a16="http://schemas.microsoft.com/office/drawing/2014/main" id="{1499CB44-801B-0476-293E-F3689CC61B7E}"/>
              </a:ext>
            </a:extLst>
          </p:cNvPr>
          <p:cNvSpPr/>
          <p:nvPr/>
        </p:nvSpPr>
        <p:spPr>
          <a:xfrm>
            <a:off x="8205647" y="2469484"/>
            <a:ext cx="681366" cy="6396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32</a:t>
            </a:r>
            <a:endParaRPr lang="es-AR" dirty="0"/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D5836CB3-65CD-5836-77A2-F16B5D96EE9E}"/>
              </a:ext>
            </a:extLst>
          </p:cNvPr>
          <p:cNvSpPr/>
          <p:nvPr/>
        </p:nvSpPr>
        <p:spPr>
          <a:xfrm>
            <a:off x="3130641" y="2589298"/>
            <a:ext cx="681366" cy="6396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13</a:t>
            </a:r>
            <a:endParaRPr lang="es-AR" dirty="0"/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D03B7A68-F775-440B-C352-F3E6CE40F045}"/>
              </a:ext>
            </a:extLst>
          </p:cNvPr>
          <p:cNvSpPr/>
          <p:nvPr/>
        </p:nvSpPr>
        <p:spPr>
          <a:xfrm>
            <a:off x="4159552" y="3821826"/>
            <a:ext cx="681366" cy="6396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18</a:t>
            </a:r>
            <a:endParaRPr lang="es-AR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723A968B-34B3-4D04-1BCC-077E731AF3BA}"/>
              </a:ext>
            </a:extLst>
          </p:cNvPr>
          <p:cNvSpPr/>
          <p:nvPr/>
        </p:nvSpPr>
        <p:spPr>
          <a:xfrm>
            <a:off x="1971129" y="3821825"/>
            <a:ext cx="681366" cy="6396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9</a:t>
            </a:r>
            <a:endParaRPr lang="es-AR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1E28584A-3042-A3E1-B6C3-2CD7D665C7E4}"/>
              </a:ext>
            </a:extLst>
          </p:cNvPr>
          <p:cNvSpPr/>
          <p:nvPr/>
        </p:nvSpPr>
        <p:spPr>
          <a:xfrm>
            <a:off x="837926" y="5119087"/>
            <a:ext cx="681366" cy="6396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  <a:endParaRPr lang="es-AR" dirty="0"/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FC3ECE54-0D56-9167-1D7B-5FCC4FE61CC6}"/>
              </a:ext>
            </a:extLst>
          </p:cNvPr>
          <p:cNvSpPr/>
          <p:nvPr/>
        </p:nvSpPr>
        <p:spPr>
          <a:xfrm>
            <a:off x="2212457" y="5119087"/>
            <a:ext cx="681366" cy="6396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10</a:t>
            </a:r>
            <a:endParaRPr lang="es-A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8CDA18AD-9DEC-7B50-78B4-443E28520CF5}"/>
              </a:ext>
            </a:extLst>
          </p:cNvPr>
          <p:cNvSpPr/>
          <p:nvPr/>
        </p:nvSpPr>
        <p:spPr>
          <a:xfrm>
            <a:off x="5010096" y="4990500"/>
            <a:ext cx="681366" cy="6396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17</a:t>
            </a:r>
            <a:endParaRPr lang="es-AR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33A86E5A-9826-39B8-DA5D-42CCE0B3543F}"/>
              </a:ext>
            </a:extLst>
          </p:cNvPr>
          <p:cNvSpPr/>
          <p:nvPr/>
        </p:nvSpPr>
        <p:spPr>
          <a:xfrm>
            <a:off x="3812007" y="5008751"/>
            <a:ext cx="681366" cy="6396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14</a:t>
            </a:r>
            <a:endParaRPr lang="es-AR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9C72C1C-7C4D-2F58-D4AA-9B85A9892356}"/>
              </a:ext>
            </a:extLst>
          </p:cNvPr>
          <p:cNvCxnSpPr>
            <a:stCxn id="10" idx="6"/>
            <a:endCxn id="43" idx="2"/>
          </p:cNvCxnSpPr>
          <p:nvPr/>
        </p:nvCxnSpPr>
        <p:spPr>
          <a:xfrm>
            <a:off x="6096000" y="2077403"/>
            <a:ext cx="2109647" cy="711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53">
            <a:extLst>
              <a:ext uri="{FF2B5EF4-FFF2-40B4-BE49-F238E27FC236}">
                <a16:creationId xmlns:a16="http://schemas.microsoft.com/office/drawing/2014/main" id="{605BDDC5-483A-B285-5501-00253C226F70}"/>
              </a:ext>
            </a:extLst>
          </p:cNvPr>
          <p:cNvCxnSpPr>
            <a:stCxn id="10" idx="2"/>
            <a:endCxn id="44" idx="7"/>
          </p:cNvCxnSpPr>
          <p:nvPr/>
        </p:nvCxnSpPr>
        <p:spPr>
          <a:xfrm flipH="1">
            <a:off x="3712223" y="2077403"/>
            <a:ext cx="1455090" cy="605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21C0AB3F-73EC-7C31-E8CD-B02B4F571DAA}"/>
              </a:ext>
            </a:extLst>
          </p:cNvPr>
          <p:cNvCxnSpPr>
            <a:stCxn id="44" idx="3"/>
            <a:endCxn id="46" idx="7"/>
          </p:cNvCxnSpPr>
          <p:nvPr/>
        </p:nvCxnSpPr>
        <p:spPr>
          <a:xfrm flipH="1">
            <a:off x="2552711" y="3135296"/>
            <a:ext cx="677714" cy="7802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9B987F5F-C25B-79A0-CBE4-840DC8B47D08}"/>
              </a:ext>
            </a:extLst>
          </p:cNvPr>
          <p:cNvCxnSpPr>
            <a:stCxn id="44" idx="5"/>
            <a:endCxn id="45" idx="1"/>
          </p:cNvCxnSpPr>
          <p:nvPr/>
        </p:nvCxnSpPr>
        <p:spPr>
          <a:xfrm>
            <a:off x="3712223" y="3135296"/>
            <a:ext cx="547113" cy="780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62">
            <a:extLst>
              <a:ext uri="{FF2B5EF4-FFF2-40B4-BE49-F238E27FC236}">
                <a16:creationId xmlns:a16="http://schemas.microsoft.com/office/drawing/2014/main" id="{5213AE62-15FC-0CA7-6122-1C7B964D5396}"/>
              </a:ext>
            </a:extLst>
          </p:cNvPr>
          <p:cNvCxnSpPr>
            <a:stCxn id="45" idx="4"/>
            <a:endCxn id="50" idx="0"/>
          </p:cNvCxnSpPr>
          <p:nvPr/>
        </p:nvCxnSpPr>
        <p:spPr>
          <a:xfrm flipH="1">
            <a:off x="4152690" y="4461503"/>
            <a:ext cx="347545" cy="547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64">
            <a:extLst>
              <a:ext uri="{FF2B5EF4-FFF2-40B4-BE49-F238E27FC236}">
                <a16:creationId xmlns:a16="http://schemas.microsoft.com/office/drawing/2014/main" id="{3D949BBD-F5AD-23DA-E544-DFAFC0166ADC}"/>
              </a:ext>
            </a:extLst>
          </p:cNvPr>
          <p:cNvCxnSpPr>
            <a:stCxn id="45" idx="5"/>
            <a:endCxn id="49" idx="0"/>
          </p:cNvCxnSpPr>
          <p:nvPr/>
        </p:nvCxnSpPr>
        <p:spPr>
          <a:xfrm>
            <a:off x="4741134" y="4367824"/>
            <a:ext cx="609645" cy="6226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cto 66">
            <a:extLst>
              <a:ext uri="{FF2B5EF4-FFF2-40B4-BE49-F238E27FC236}">
                <a16:creationId xmlns:a16="http://schemas.microsoft.com/office/drawing/2014/main" id="{5B7C17F8-8BBA-5658-B6EA-382E741728D3}"/>
              </a:ext>
            </a:extLst>
          </p:cNvPr>
          <p:cNvCxnSpPr>
            <a:stCxn id="46" idx="3"/>
            <a:endCxn id="47" idx="7"/>
          </p:cNvCxnSpPr>
          <p:nvPr/>
        </p:nvCxnSpPr>
        <p:spPr>
          <a:xfrm flipH="1">
            <a:off x="1419508" y="4367823"/>
            <a:ext cx="651405" cy="844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2656EF67-53DF-5A21-E5BA-B09E453C514B}"/>
              </a:ext>
            </a:extLst>
          </p:cNvPr>
          <p:cNvCxnSpPr>
            <a:stCxn id="46" idx="5"/>
            <a:endCxn id="48" idx="0"/>
          </p:cNvCxnSpPr>
          <p:nvPr/>
        </p:nvCxnSpPr>
        <p:spPr>
          <a:xfrm>
            <a:off x="2552711" y="4367823"/>
            <a:ext cx="429" cy="751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AB30AF90-2E6F-2794-B11B-F3A2DBD8767E}"/>
              </a:ext>
            </a:extLst>
          </p:cNvPr>
          <p:cNvCxnSpPr>
            <a:cxnSpLocks/>
            <a:stCxn id="43" idx="3"/>
            <a:endCxn id="39" idx="7"/>
          </p:cNvCxnSpPr>
          <p:nvPr/>
        </p:nvCxnSpPr>
        <p:spPr>
          <a:xfrm flipH="1">
            <a:off x="7763487" y="3015482"/>
            <a:ext cx="541944" cy="736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034308C2-4E48-2FDB-14DE-AFF012936EF6}"/>
              </a:ext>
            </a:extLst>
          </p:cNvPr>
          <p:cNvCxnSpPr>
            <a:stCxn id="43" idx="5"/>
            <a:endCxn id="40" idx="1"/>
          </p:cNvCxnSpPr>
          <p:nvPr/>
        </p:nvCxnSpPr>
        <p:spPr>
          <a:xfrm>
            <a:off x="8787229" y="3015482"/>
            <a:ext cx="1240261" cy="740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cto 75">
            <a:extLst>
              <a:ext uri="{FF2B5EF4-FFF2-40B4-BE49-F238E27FC236}">
                <a16:creationId xmlns:a16="http://schemas.microsoft.com/office/drawing/2014/main" id="{A7AF351B-43C4-7F38-88E2-47520CB3328E}"/>
              </a:ext>
            </a:extLst>
          </p:cNvPr>
          <p:cNvCxnSpPr>
            <a:stCxn id="39" idx="5"/>
            <a:endCxn id="37" idx="0"/>
          </p:cNvCxnSpPr>
          <p:nvPr/>
        </p:nvCxnSpPr>
        <p:spPr>
          <a:xfrm>
            <a:off x="7763487" y="4204751"/>
            <a:ext cx="333094" cy="561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77">
            <a:extLst>
              <a:ext uri="{FF2B5EF4-FFF2-40B4-BE49-F238E27FC236}">
                <a16:creationId xmlns:a16="http://schemas.microsoft.com/office/drawing/2014/main" id="{7034B896-9554-EF1B-A40D-3B57674A7970}"/>
              </a:ext>
            </a:extLst>
          </p:cNvPr>
          <p:cNvCxnSpPr>
            <a:endCxn id="36" idx="7"/>
          </p:cNvCxnSpPr>
          <p:nvPr/>
        </p:nvCxnSpPr>
        <p:spPr>
          <a:xfrm flipH="1">
            <a:off x="7082121" y="4204751"/>
            <a:ext cx="316205" cy="655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cto 79">
            <a:extLst>
              <a:ext uri="{FF2B5EF4-FFF2-40B4-BE49-F238E27FC236}">
                <a16:creationId xmlns:a16="http://schemas.microsoft.com/office/drawing/2014/main" id="{90BA1DC1-010A-AC1C-5AEC-4194436077B4}"/>
              </a:ext>
            </a:extLst>
          </p:cNvPr>
          <p:cNvCxnSpPr>
            <a:stCxn id="40" idx="5"/>
            <a:endCxn id="42" idx="0"/>
          </p:cNvCxnSpPr>
          <p:nvPr/>
        </p:nvCxnSpPr>
        <p:spPr>
          <a:xfrm>
            <a:off x="10509288" y="4208714"/>
            <a:ext cx="371249" cy="428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FC73C6CA-9543-1392-5562-2FBDD1DB08C7}"/>
              </a:ext>
            </a:extLst>
          </p:cNvPr>
          <p:cNvCxnSpPr>
            <a:stCxn id="40" idx="3"/>
            <a:endCxn id="41" idx="7"/>
          </p:cNvCxnSpPr>
          <p:nvPr/>
        </p:nvCxnSpPr>
        <p:spPr>
          <a:xfrm flipH="1">
            <a:off x="9827922" y="4208714"/>
            <a:ext cx="199568" cy="49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lvl="0" rtl="0"/>
            <a:r>
              <a:rPr lang="es-E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Caso Práctico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sz="quarter" idx="10"/>
          </p:nvPr>
        </p:nvSpPr>
        <p:spPr>
          <a:xfrm>
            <a:off x="521207" y="2031085"/>
            <a:ext cx="8659539" cy="3978275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s-ES" sz="2400" dirty="0"/>
              <a:t>Implementación de BST en Python dentro de Visual studios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Funciones de inserción y búsqueda.</a:t>
            </a:r>
          </a:p>
          <a:p>
            <a:endParaRPr lang="es-ES" sz="2400" dirty="0"/>
          </a:p>
          <a:p>
            <a:r>
              <a:rPr lang="es-ES" sz="2400" dirty="0"/>
              <a:t>Verificar si un nodo cumple dentro del árbol.</a:t>
            </a:r>
          </a:p>
          <a:p>
            <a:endParaRPr lang="es-ES" sz="2400" dirty="0"/>
          </a:p>
          <a:p>
            <a:r>
              <a:rPr lang="es-ES" sz="2400" dirty="0"/>
              <a:t>Funcionamiento del código Python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FC20FC1-5C36-0AF3-C7A8-D1B0CCDE1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326" y="2913601"/>
            <a:ext cx="3900488" cy="292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EC57B-CBF0-1DB3-388D-0B8DE2CDF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Conclusión</a:t>
            </a:r>
            <a:endParaRPr lang="es-AR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2FFE44-CBC8-4FF0-AB28-A4011496421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9990392" cy="5093780"/>
          </a:xfrm>
        </p:spPr>
        <p:txBody>
          <a:bodyPr>
            <a:normAutofit/>
          </a:bodyPr>
          <a:lstStyle/>
          <a:p>
            <a:r>
              <a:rPr lang="es-ES" sz="2400" dirty="0"/>
              <a:t>BST mejora la eficiencia de búsqueda.</a:t>
            </a:r>
          </a:p>
          <a:p>
            <a:endParaRPr lang="es-ES" sz="2400" dirty="0"/>
          </a:p>
          <a:p>
            <a:r>
              <a:rPr lang="es-ES" sz="2400" dirty="0"/>
              <a:t>Riesgo de desbalanceo afecta rendimiento.</a:t>
            </a:r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- Usar árboles balanceados.</a:t>
            </a:r>
          </a:p>
          <a:p>
            <a:endParaRPr lang="es-ES" sz="2400" dirty="0"/>
          </a:p>
          <a:p>
            <a:r>
              <a:rPr lang="es-ES" sz="2400" dirty="0"/>
              <a:t>- Aplicar en algoritmos de búsqueda y ordenamiento.</a:t>
            </a:r>
          </a:p>
        </p:txBody>
      </p:sp>
    </p:spTree>
    <p:extLst>
      <p:ext uri="{BB962C8B-B14F-4D97-AF65-F5344CB8AC3E}">
        <p14:creationId xmlns:p14="http://schemas.microsoft.com/office/powerpoint/2010/main" val="1104522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800" b="1" dirty="0"/>
              <a:t>Bibliografía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García &amp; López (2020) - </a:t>
            </a:r>
            <a:r>
              <a:rPr dirty="0" err="1"/>
              <a:t>Estructuras</a:t>
            </a:r>
            <a:r>
              <a:rPr dirty="0"/>
              <a:t> en Python.</a:t>
            </a:r>
            <a:endParaRPr lang="es-ES" dirty="0"/>
          </a:p>
          <a:p>
            <a:endParaRPr dirty="0"/>
          </a:p>
          <a:p>
            <a:r>
              <a:rPr dirty="0"/>
              <a:t>Cormen et al. (2022) - </a:t>
            </a:r>
            <a:r>
              <a:rPr dirty="0" err="1"/>
              <a:t>Introducción</a:t>
            </a:r>
            <a:r>
              <a:rPr dirty="0"/>
              <a:t> a los </a:t>
            </a:r>
            <a:r>
              <a:rPr dirty="0" err="1"/>
              <a:t>algoritmos</a:t>
            </a:r>
            <a:r>
              <a:rPr dirty="0"/>
              <a:t>.</a:t>
            </a:r>
            <a:endParaRPr lang="es-ES" dirty="0"/>
          </a:p>
          <a:p>
            <a:endParaRPr dirty="0"/>
          </a:p>
          <a:p>
            <a:r>
              <a:rPr dirty="0"/>
              <a:t>Python Docs (2025).</a:t>
            </a:r>
            <a:endParaRPr lang="es-ES" dirty="0"/>
          </a:p>
          <a:p>
            <a:endParaRPr dirty="0"/>
          </a:p>
          <a:p>
            <a:r>
              <a:rPr dirty="0"/>
              <a:t>Wikipedia - Árbol (</a:t>
            </a:r>
            <a:r>
              <a:rPr dirty="0" err="1"/>
              <a:t>informática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437</TotalTime>
  <Words>260</Words>
  <Application>Microsoft Office PowerPoint</Application>
  <PresentationFormat>Panorámica</PresentationFormat>
  <Paragraphs>88</Paragraphs>
  <Slides>9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 Light</vt:lpstr>
      <vt:lpstr>Segoe UI Semibold</vt:lpstr>
      <vt:lpstr>Times New Roman</vt:lpstr>
      <vt:lpstr>Tema de Office</vt:lpstr>
      <vt:lpstr>Presentación de PowerPoint</vt:lpstr>
      <vt:lpstr>Introducción</vt:lpstr>
      <vt:lpstr>Marco Teórico</vt:lpstr>
      <vt:lpstr>Componentes</vt:lpstr>
      <vt:lpstr>Marco Teórico</vt:lpstr>
      <vt:lpstr>Diagrama del árbol</vt:lpstr>
      <vt:lpstr>Caso Práctico</vt:lpstr>
      <vt:lpstr>Conclusión</vt:lpstr>
      <vt:lpstr>Bibliografía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Demián Contreras</dc:creator>
  <cp:keywords/>
  <cp:lastModifiedBy>Demián Contreras</cp:lastModifiedBy>
  <cp:revision>2</cp:revision>
  <dcterms:created xsi:type="dcterms:W3CDTF">2025-06-06T18:35:00Z</dcterms:created>
  <dcterms:modified xsi:type="dcterms:W3CDTF">2025-06-09T22:17:03Z</dcterms:modified>
  <cp:version/>
</cp:coreProperties>
</file>