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8" r:id="rId2"/>
    <p:sldId id="259" r:id="rId3"/>
    <p:sldId id="265" r:id="rId4"/>
    <p:sldId id="266" r:id="rId5"/>
    <p:sldId id="280" r:id="rId6"/>
    <p:sldId id="271" r:id="rId7"/>
    <p:sldId id="262" r:id="rId8"/>
    <p:sldId id="267" r:id="rId9"/>
    <p:sldId id="276" r:id="rId10"/>
    <p:sldId id="279" r:id="rId11"/>
    <p:sldId id="272" r:id="rId12"/>
    <p:sldId id="273" r:id="rId13"/>
    <p:sldId id="269" r:id="rId14"/>
    <p:sldId id="274" r:id="rId15"/>
    <p:sldId id="275" r:id="rId16"/>
    <p:sldId id="270" r:id="rId17"/>
    <p:sldId id="283" r:id="rId18"/>
    <p:sldId id="284" r:id="rId19"/>
    <p:sldId id="285" r:id="rId20"/>
    <p:sldId id="278"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88" d="100"/>
          <a:sy n="88" d="100"/>
        </p:scale>
        <p:origin x="613"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7556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46581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45993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103119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3/7/2019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3/7/2019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3/7/2019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3/7/2019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Lilian </a:t>
            </a:r>
            <a:r>
              <a:rPr lang="en-US" sz="1800" dirty="0" err="1">
                <a:solidFill>
                  <a:schemeClr val="bg2"/>
                </a:solidFill>
              </a:rPr>
              <a:t>Bolfer</a:t>
            </a:r>
            <a:r>
              <a:rPr lang="en-US" sz="1800" dirty="0">
                <a:solidFill>
                  <a:schemeClr val="bg2"/>
                </a:solidFill>
              </a:rPr>
              <a:t>, Like </a:t>
            </a:r>
            <a:r>
              <a:rPr lang="en-US" sz="1800" dirty="0" err="1">
                <a:solidFill>
                  <a:schemeClr val="bg2"/>
                </a:solidFill>
              </a:rPr>
              <a:t>Machata</a:t>
            </a:r>
            <a:r>
              <a:rPr lang="en-US" sz="1800" dirty="0">
                <a:solidFill>
                  <a:schemeClr val="bg2"/>
                </a:solidFill>
              </a:rPr>
              <a:t>, Lob 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err="1" smtClean="0"/>
              <a:t>Cirium</a:t>
            </a:r>
            <a:r>
              <a:rPr lang="en-US" b="1" dirty="0" smtClean="0"/>
              <a:t> </a:t>
            </a:r>
            <a:r>
              <a:rPr lang="en-US" b="1" dirty="0" err="1" smtClean="0"/>
              <a:t>Flightstats</a:t>
            </a:r>
            <a:r>
              <a:rPr lang="en-US" b="1" dirty="0" smtClean="0"/>
              <a:t> Developer Center </a:t>
            </a:r>
            <a:r>
              <a:rPr lang="en-US" dirty="0" smtClean="0"/>
              <a:t>– a commercial provider of global flight data through analysis and API services</a:t>
            </a:r>
            <a:endParaRPr lang="en-US" dirty="0"/>
          </a:p>
          <a:p>
            <a:pPr marL="742950" lvl="1" indent="-285750">
              <a:buFont typeface="Wingdings" panose="05000000000000000000" pitchFamily="2" charset="2"/>
              <a:buChar char="Ø"/>
            </a:pPr>
            <a:r>
              <a:rPr lang="en-US" dirty="0" smtClean="0"/>
              <a:t>Access to real-time and historical information used by mobile developers, airports, travel agencies, airlines and more</a:t>
            </a:r>
          </a:p>
          <a:p>
            <a:pPr marL="742950" lvl="1" indent="-285750">
              <a:buFont typeface="Wingdings" panose="05000000000000000000" pitchFamily="2" charset="2"/>
              <a:buChar char="Ø"/>
            </a:pPr>
            <a:r>
              <a:rPr lang="en-US" dirty="0" smtClean="0"/>
              <a:t>BUYER BEWARE!  Although easy to obtain and digest, the API services are not all free!  Historical data is an example!</a:t>
            </a:r>
          </a:p>
          <a:p>
            <a:pPr marL="742950" lvl="1" indent="-285750">
              <a:buFont typeface="Wingdings" panose="05000000000000000000" pitchFamily="2" charset="2"/>
              <a:buChar char="Ø"/>
            </a:pPr>
            <a:r>
              <a:rPr lang="en-US" dirty="0" smtClean="0"/>
              <a:t>BUT, we were able to connect to the API to collect for the specific timeframes, airports, and airline we needed, extracting the data in JSON format</a:t>
            </a:r>
          </a:p>
        </p:txBody>
      </p:sp>
      <p:pic>
        <p:nvPicPr>
          <p:cNvPr id="5" name="Picture 4"/>
          <p:cNvPicPr>
            <a:picLocks noChangeAspect="1"/>
          </p:cNvPicPr>
          <p:nvPr/>
        </p:nvPicPr>
        <p:blipFill>
          <a:blip r:embed="rId3"/>
          <a:stretch>
            <a:fillRect/>
          </a:stretch>
        </p:blipFill>
        <p:spPr>
          <a:xfrm>
            <a:off x="4680155" y="4080566"/>
            <a:ext cx="7218238" cy="2536545"/>
          </a:xfrm>
          <a:prstGeom prst="rect">
            <a:avLst/>
          </a:prstGeom>
        </p:spPr>
      </p:pic>
      <p:pic>
        <p:nvPicPr>
          <p:cNvPr id="6" name="Picture 5"/>
          <p:cNvPicPr>
            <a:picLocks noChangeAspect="1"/>
          </p:cNvPicPr>
          <p:nvPr/>
        </p:nvPicPr>
        <p:blipFill>
          <a:blip r:embed="rId4"/>
          <a:stretch>
            <a:fillRect/>
          </a:stretch>
        </p:blipFill>
        <p:spPr>
          <a:xfrm>
            <a:off x="4680156" y="2062896"/>
            <a:ext cx="7362020" cy="1776781"/>
          </a:xfrm>
          <a:prstGeom prst="rect">
            <a:avLst/>
          </a:prstGeom>
        </p:spPr>
      </p:pic>
      <p:pic>
        <p:nvPicPr>
          <p:cNvPr id="7" name="Picture 6"/>
          <p:cNvPicPr>
            <a:picLocks noChangeAspect="1"/>
          </p:cNvPicPr>
          <p:nvPr/>
        </p:nvPicPr>
        <p:blipFill>
          <a:blip r:embed="rId5"/>
          <a:stretch>
            <a:fillRect/>
          </a:stretch>
        </p:blipFill>
        <p:spPr>
          <a:xfrm>
            <a:off x="8036637" y="589748"/>
            <a:ext cx="3158624" cy="706534"/>
          </a:xfrm>
          <a:prstGeom prst="rect">
            <a:avLst/>
          </a:prstGeom>
        </p:spPr>
      </p:pic>
    </p:spTree>
    <p:extLst>
      <p:ext uri="{BB962C8B-B14F-4D97-AF65-F5344CB8AC3E}">
        <p14:creationId xmlns:p14="http://schemas.microsoft.com/office/powerpoint/2010/main" val="36807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ahyp="http://schemas.microsoft.com/office/drawing/2018/hyperlinkcolor" xmlns=""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04519"/>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908762"/>
          </a:xfrm>
          <a:prstGeom prst="rect">
            <a:avLst/>
          </a:prstGeom>
        </p:spPr>
        <p:txBody>
          <a:bodyPr wrap="square">
            <a:spAutoFit/>
          </a:bodyPr>
          <a:lstStyle/>
          <a:p>
            <a:r>
              <a:rPr lang="en-US" b="1" dirty="0"/>
              <a:t>FIRST FACTS</a:t>
            </a:r>
          </a:p>
          <a:p>
            <a:pPr marL="342900" indent="-342900">
              <a:buFont typeface="+mj-lt"/>
              <a:buAutoNum type="arabicPeriod"/>
            </a:pPr>
            <a:r>
              <a:rPr lang="en-US" dirty="0"/>
              <a:t>There is a subtle increase in the number of flights comparing Date Range B to Date Range A. According to publications on Atlanta and Orlando airports, there has been a gradual increase of passengers over this period in the order of about 3%, and about 1.6% of flights. In the same reports, Delta Airlines is identified as constituting approximately 70% of all flights.</a:t>
            </a:r>
          </a:p>
          <a:p>
            <a:r>
              <a:rPr lang="en-US" b="1" dirty="0"/>
              <a:t>	</a:t>
            </a:r>
            <a:r>
              <a:rPr lang="en-US" sz="1400" b="1" dirty="0"/>
              <a:t>SOURCE: </a:t>
            </a:r>
            <a:r>
              <a:rPr lang="en-US" sz="1400" dirty="0">
                <a:solidFill>
                  <a:srgbClr val="0070C0"/>
                </a:solidFill>
                <a:hlinkClick r:id="rId3">
                  <a:extLst>
                    <a:ext uri="{A12FA001-AC4F-418D-AE19-62706E023703}">
                      <ahyp:hlinkClr xmlns:ahyp="http://schemas.microsoft.com/office/drawing/2018/hyperlinkcolor" xmlns=""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ahyp="http://schemas.microsoft.com/office/drawing/2018/hyperlinkcolor" xmlns=""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There is approximately a 7% increase in the number of flights delayed between the two date ranges, but insufficient information to suggest that this is due to the government shutdown. This is complex because there are several variables which may or may not contribute to this increase. Publications list several factors that may be contributors.</a:t>
            </a:r>
          </a:p>
          <a:p>
            <a:pPr marL="342900" indent="-342900">
              <a:buFont typeface="+mj-lt"/>
              <a:buAutoNum type="arabicPeriod" startAt="2"/>
            </a:pPr>
            <a:endParaRPr lang="en-US" dirty="0"/>
          </a:p>
          <a:p>
            <a:pPr marL="342900" indent="-342900">
              <a:buFont typeface="+mj-lt"/>
              <a:buAutoNum type="arabicPeriod" startAt="2"/>
            </a:pPr>
            <a:r>
              <a:rPr lang="en-US" dirty="0"/>
              <a:t>There is however, a significant increase in the number of flights delayed when comparing the final weeks of both date ranges. In fact, the </a:t>
            </a:r>
            <a:r>
              <a:rPr lang="en-US" u="sng" dirty="0"/>
              <a:t>final week of the government shutdown period exhibits double the number of delayed flights </a:t>
            </a:r>
            <a:r>
              <a:rPr lang="en-US" dirty="0"/>
              <a:t>compared with the same week of the previous year. This definitely requires deeper investigation.   </a:t>
            </a:r>
          </a:p>
        </p:txBody>
      </p:sp>
    </p:spTree>
    <p:extLst>
      <p:ext uri="{BB962C8B-B14F-4D97-AF65-F5344CB8AC3E}">
        <p14:creationId xmlns:p14="http://schemas.microsoft.com/office/powerpoint/2010/main" val="2784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3"/>
          <a:stretch>
            <a:fillRect/>
          </a:stretch>
        </p:blipFill>
        <p:spPr>
          <a:xfrm>
            <a:off x="76200" y="2458941"/>
            <a:ext cx="6004613" cy="4128172"/>
          </a:xfrm>
        </p:spPr>
      </p:pic>
      <p:sp>
        <p:nvSpPr>
          <p:cNvPr id="16" name="TextBox 15">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180846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21">
            <a:extLst>
              <a:ext uri="{FF2B5EF4-FFF2-40B4-BE49-F238E27FC236}">
                <a16:creationId xmlns:a16="http://schemas.microsoft.com/office/drawing/2014/main" id="{57691523-192A-574B-8D92-584D509DEF9D}"/>
              </a:ext>
            </a:extLst>
          </p:cNvPr>
          <p:cNvPicPr>
            <a:picLocks noGrp="1" noChangeAspect="1"/>
          </p:cNvPicPr>
          <p:nvPr>
            <p:ph idx="1"/>
          </p:nvPr>
        </p:nvPicPr>
        <p:blipFill>
          <a:blip r:embed="rId3"/>
          <a:stretch>
            <a:fillRect/>
          </a:stretch>
        </p:blipFill>
        <p:spPr>
          <a:xfrm>
            <a:off x="72360" y="2475916"/>
            <a:ext cx="6023639" cy="4141251"/>
          </a:xfrm>
        </p:spPr>
      </p:pic>
      <p:sp>
        <p:nvSpPr>
          <p:cNvPr id="18" name="TextBox 17">
            <a:extLst>
              <a:ext uri="{FF2B5EF4-FFF2-40B4-BE49-F238E27FC236}">
                <a16:creationId xmlns:a16="http://schemas.microsoft.com/office/drawing/2014/main" id="{9113150B-B682-D647-8A1B-FAE7774B6258}"/>
              </a:ext>
            </a:extLst>
          </p:cNvPr>
          <p:cNvSpPr txBox="1"/>
          <p:nvPr/>
        </p:nvSpPr>
        <p:spPr>
          <a:xfrm>
            <a:off x="6296025" y="2679362"/>
            <a:ext cx="5234545" cy="2031325"/>
          </a:xfrm>
          <a:prstGeom prst="rect">
            <a:avLst/>
          </a:prstGeom>
          <a:noFill/>
        </p:spPr>
        <p:txBody>
          <a:bodyPr wrap="square" rtlCol="0">
            <a:spAutoFit/>
          </a:bodyPr>
          <a:lstStyle/>
          <a:p>
            <a:r>
              <a:rPr lang="en-US" dirty="0"/>
              <a:t>In the last week of  the shutdown  the number of  </a:t>
            </a:r>
          </a:p>
          <a:p>
            <a:r>
              <a:rPr lang="en-US" dirty="0"/>
              <a:t>delayed departure flights has increased, representing over half of total delays for full shutdown period. (MCO full period 79,  52 in the last week – ATL full period 895, 574 in the last week) The increase might be related with TSA sickouts reaching 10% on Jan 20, 2019. </a:t>
            </a:r>
          </a:p>
        </p:txBody>
      </p:sp>
      <p:sp>
        <p:nvSpPr>
          <p:cNvPr id="19" name="TextBox 18">
            <a:extLst>
              <a:ext uri="{FF2B5EF4-FFF2-40B4-BE49-F238E27FC236}">
                <a16:creationId xmlns:a16="http://schemas.microsoft.com/office/drawing/2014/main" id="{94F3E56B-50E5-7D48-BF38-2A34CBC4FA48}"/>
              </a:ext>
            </a:extLst>
          </p:cNvPr>
          <p:cNvSpPr txBox="1"/>
          <p:nvPr/>
        </p:nvSpPr>
        <p:spPr>
          <a:xfrm>
            <a:off x="6296025" y="5583962"/>
            <a:ext cx="5616574" cy="923330"/>
          </a:xfrm>
          <a:prstGeom prst="rect">
            <a:avLst/>
          </a:prstGeom>
          <a:noFill/>
        </p:spPr>
        <p:txBody>
          <a:bodyPr wrap="square" rtlCol="0">
            <a:spAutoFit/>
          </a:bodyPr>
          <a:lstStyle/>
          <a:p>
            <a:r>
              <a:rPr lang="en-US" dirty="0"/>
              <a:t>https://</a:t>
            </a:r>
            <a:r>
              <a:rPr lang="en-US" dirty="0" err="1"/>
              <a:t>www.forbes.com</a:t>
            </a:r>
            <a:r>
              <a:rPr lang="en-US" dirty="0"/>
              <a:t>/sites/</a:t>
            </a:r>
            <a:r>
              <a:rPr lang="en-US" dirty="0" err="1"/>
              <a:t>michaelgoldstein</a:t>
            </a:r>
            <a:r>
              <a:rPr lang="en-US" dirty="0"/>
              <a:t>/2019/01/22/us-airlines-take-stock-market-hit-as-government-shutdown-reaches-32-days/#68ff706a79de</a:t>
            </a:r>
          </a:p>
        </p:txBody>
      </p:sp>
    </p:spTree>
    <p:extLst>
      <p:ext uri="{BB962C8B-B14F-4D97-AF65-F5344CB8AC3E}">
        <p14:creationId xmlns:p14="http://schemas.microsoft.com/office/powerpoint/2010/main" val="22812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19">
            <a:extLst>
              <a:ext uri="{FF2B5EF4-FFF2-40B4-BE49-F238E27FC236}">
                <a16:creationId xmlns:a16="http://schemas.microsoft.com/office/drawing/2014/main" id="{6441B89C-D39D-484E-9391-801305177C77}"/>
              </a:ext>
            </a:extLst>
          </p:cNvPr>
          <p:cNvPicPr>
            <a:picLocks noGrp="1" noChangeAspect="1"/>
          </p:cNvPicPr>
          <p:nvPr>
            <p:ph idx="1"/>
          </p:nvPr>
        </p:nvPicPr>
        <p:blipFill>
          <a:blip r:embed="rId4"/>
          <a:stretch>
            <a:fillRect/>
          </a:stretch>
        </p:blipFill>
        <p:spPr>
          <a:xfrm>
            <a:off x="182092" y="2571402"/>
            <a:ext cx="5149015" cy="3539948"/>
          </a:xfrm>
        </p:spPr>
      </p:pic>
      <p:sp>
        <p:nvSpPr>
          <p:cNvPr id="16" name="TextBox 15">
            <a:extLst>
              <a:ext uri="{FF2B5EF4-FFF2-40B4-BE49-F238E27FC236}">
                <a16:creationId xmlns:a16="http://schemas.microsoft.com/office/drawing/2014/main" id="{BDA5C55A-3A54-A947-BAA1-45C64C31478F}"/>
              </a:ext>
            </a:extLst>
          </p:cNvPr>
          <p:cNvSpPr txBox="1"/>
          <p:nvPr/>
        </p:nvSpPr>
        <p:spPr>
          <a:xfrm>
            <a:off x="5827996" y="2448342"/>
            <a:ext cx="5956015" cy="3970318"/>
          </a:xfrm>
          <a:prstGeom prst="rect">
            <a:avLst/>
          </a:prstGeom>
          <a:noFill/>
        </p:spPr>
        <p:txBody>
          <a:bodyPr wrap="square" rtlCol="0">
            <a:spAutoFit/>
          </a:bodyPr>
          <a:lstStyle/>
          <a:p>
            <a:r>
              <a:rPr lang="en-US" dirty="0"/>
              <a:t>Comparing the  numbers of flights in each date range per airport, we can conclude that  MCO airport  has being more affected by the shutdown in number of flights departure delays, than Atlanta airport, however, in the subject “delays” historically MCO airport has been  behind ATL airport . </a:t>
            </a:r>
          </a:p>
          <a:p>
            <a:r>
              <a:rPr lang="en-US" dirty="0"/>
              <a:t>The MCO average delays for customs/security is 24,45 min. against 12,27 in ATL airport. </a:t>
            </a:r>
          </a:p>
          <a:p>
            <a:r>
              <a:rPr lang="en-US" dirty="0"/>
              <a:t>The average departures delays  in MCO is 68 min. against 58 in ATL. </a:t>
            </a:r>
          </a:p>
          <a:p>
            <a:r>
              <a:rPr lang="en-US" dirty="0"/>
              <a:t>Atlanta Airport has a Delay Index of  B – (401,78) and MCO Delay Index is D (517,80). </a:t>
            </a:r>
          </a:p>
          <a:p>
            <a:r>
              <a:rPr lang="en-US" dirty="0"/>
              <a:t>Based on these numbers we can assume that ATL airport was better prepared to deal with the shutdown than MCO airport. </a:t>
            </a:r>
          </a:p>
          <a:p>
            <a:endParaRPr lang="en-US" dirty="0"/>
          </a:p>
        </p:txBody>
      </p:sp>
      <p:sp>
        <p:nvSpPr>
          <p:cNvPr id="20" name="Rectangle 19">
            <a:extLst>
              <a:ext uri="{FF2B5EF4-FFF2-40B4-BE49-F238E27FC236}">
                <a16:creationId xmlns:a16="http://schemas.microsoft.com/office/drawing/2014/main" id="{11458F84-D4E7-424F-95DE-FF68026E3E27}"/>
              </a:ext>
            </a:extLst>
          </p:cNvPr>
          <p:cNvSpPr/>
          <p:nvPr/>
        </p:nvSpPr>
        <p:spPr>
          <a:xfrm>
            <a:off x="76199" y="6176665"/>
            <a:ext cx="12115799" cy="646331"/>
          </a:xfrm>
          <a:prstGeom prst="rect">
            <a:avLst/>
          </a:prstGeom>
        </p:spPr>
        <p:txBody>
          <a:bodyPr wrap="square">
            <a:spAutoFit/>
          </a:bodyPr>
          <a:lstStyle/>
          <a:p>
            <a:r>
              <a:rPr lang="en-US" dirty="0"/>
              <a:t>https://</a:t>
            </a:r>
            <a:r>
              <a:rPr lang="en-US" dirty="0" err="1"/>
              <a:t>www.orlandoweekly.com</a:t>
            </a:r>
            <a:r>
              <a:rPr lang="en-US" dirty="0"/>
              <a:t>/Blogs/archives/2018/11/21/orlando-international-airport-ranked-among-most-likely-to-delay-your-flight</a:t>
            </a:r>
          </a:p>
        </p:txBody>
      </p:sp>
    </p:spTree>
    <p:extLst>
      <p:ext uri="{BB962C8B-B14F-4D97-AF65-F5344CB8AC3E}">
        <p14:creationId xmlns:p14="http://schemas.microsoft.com/office/powerpoint/2010/main" val="192533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2246769"/>
          </a:xfrm>
          <a:prstGeom prst="rect">
            <a:avLst/>
          </a:prstGeom>
        </p:spPr>
        <p:txBody>
          <a:bodyPr wrap="square">
            <a:spAutoFit/>
          </a:bodyPr>
          <a:lstStyle/>
          <a:p>
            <a:r>
              <a:rPr lang="en-US" b="1" dirty="0"/>
              <a:t>STUFF</a:t>
            </a:r>
          </a:p>
          <a:p>
            <a:pPr marL="342900" indent="-342900">
              <a:buFont typeface="+mj-lt"/>
              <a:buAutoNum type="arabicPeriod"/>
            </a:pPr>
            <a:r>
              <a:rPr lang="en-US" dirty="0"/>
              <a:t>More stuff.</a:t>
            </a:r>
          </a:p>
          <a:p>
            <a:r>
              <a:rPr lang="en-US" b="1" dirty="0"/>
              <a:t>	</a:t>
            </a:r>
            <a:r>
              <a:rPr lang="en-US" sz="1400" b="1" dirty="0"/>
              <a:t>SOURCE: </a:t>
            </a:r>
            <a:r>
              <a:rPr lang="en-US" sz="1400" dirty="0">
                <a:solidFill>
                  <a:srgbClr val="0070C0"/>
                </a:solidFill>
                <a:hlinkClick r:id="rId3">
                  <a:extLst>
                    <a:ext uri="{A12FA001-AC4F-418D-AE19-62706E023703}">
                      <ahyp:hlinkClr xmlns:ahyp="http://schemas.microsoft.com/office/drawing/2018/hyperlinkcolor" xmlns=""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ahyp="http://schemas.microsoft.com/office/drawing/2018/hyperlinkcolor" xmlns=""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Even more stuff.</a:t>
            </a:r>
          </a:p>
          <a:p>
            <a:pPr marL="342900" indent="-342900">
              <a:buFont typeface="+mj-lt"/>
              <a:buAutoNum type="arabicPeriod" startAt="2"/>
            </a:pPr>
            <a:endParaRPr lang="en-US" dirty="0"/>
          </a:p>
          <a:p>
            <a:pPr marL="342900" indent="-342900">
              <a:buFont typeface="+mj-lt"/>
              <a:buAutoNum type="arabicPeriod" startAt="2"/>
            </a:pPr>
            <a:r>
              <a:rPr lang="en-US" dirty="0"/>
              <a:t>Really interesting prediction!.   </a:t>
            </a:r>
          </a:p>
        </p:txBody>
      </p:sp>
    </p:spTree>
    <p:extLst>
      <p:ext uri="{BB962C8B-B14F-4D97-AF65-F5344CB8AC3E}">
        <p14:creationId xmlns:p14="http://schemas.microsoft.com/office/powerpoint/2010/main" val="9480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01359"/>
            <a:ext cx="11403010" cy="3172409"/>
          </a:xfrm>
        </p:spPr>
        <p:txBody>
          <a:bodyPr>
            <a:normAutofit/>
          </a:bodyPr>
          <a:lstStyle/>
          <a:p>
            <a:r>
              <a:rPr lang="en-US" dirty="0">
                <a:solidFill>
                  <a:schemeClr val="tx1"/>
                </a:solidFill>
              </a:rPr>
              <a:t>Watch Out!     Data Analysts Beware!        –    Some API vendors charge by transaction (10 cents per flight)</a:t>
            </a:r>
            <a:endParaRPr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7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r>
              <a:rPr lang="en-US" sz="1400" u="sng" dirty="0"/>
              <a:t/>
            </a: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r>
              <a:rPr lang="en-US" sz="1400" i="0" dirty="0"/>
              <a:t/>
            </a:r>
            <a:br>
              <a:rPr lang="en-US" sz="1400" i="0" dirty="0"/>
            </a:br>
            <a:r>
              <a:rPr lang="en-US" sz="1400" i="0" dirty="0"/>
              <a:t>What evidence is there that airports or airlines experienced significant delays?</a:t>
            </a:r>
            <a:br>
              <a:rPr lang="en-US" sz="1400" i="0" dirty="0"/>
            </a:br>
            <a:r>
              <a:rPr lang="en-US" sz="1400" i="0" dirty="0"/>
              <a:t/>
            </a: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ahyp="http://schemas.microsoft.com/office/drawing/2018/hyperlinkcolor" xmlns=""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ahyp="http://schemas.microsoft.com/office/drawing/2018/hyperlinkcolor" xmlns=""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ahyp="http://schemas.microsoft.com/office/drawing/2018/hyperlinkcolor" xmlns=""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0782300" cy="369332"/>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Shutdown effects build over time</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3" name="Picture 2"/>
          <p:cNvPicPr>
            <a:picLocks noChangeAspect="1"/>
          </p:cNvPicPr>
          <p:nvPr/>
        </p:nvPicPr>
        <p:blipFill>
          <a:blip r:embed="rId3"/>
          <a:stretch>
            <a:fillRect/>
          </a:stretch>
        </p:blipFill>
        <p:spPr>
          <a:xfrm>
            <a:off x="7245953" y="334708"/>
            <a:ext cx="4810285" cy="3977075"/>
          </a:xfrm>
          <a:prstGeom prst="rect">
            <a:avLst/>
          </a:prstGeom>
        </p:spPr>
      </p:pic>
      <p:sp>
        <p:nvSpPr>
          <p:cNvPr id="8" name="TextBox 7"/>
          <p:cNvSpPr txBox="1"/>
          <p:nvPr/>
        </p:nvSpPr>
        <p:spPr>
          <a:xfrm>
            <a:off x="1" y="4954999"/>
            <a:ext cx="1219199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Jan 16 - Several </a:t>
            </a:r>
            <a:r>
              <a:rPr lang="en-US" dirty="0"/>
              <a:t>airports in the US have been forced to closed terminals due to a shortage of security workers following the partial shutdown of the US Federal </a:t>
            </a:r>
            <a:r>
              <a:rPr lang="en-US" dirty="0" smtClean="0"/>
              <a:t>Government. Airports </a:t>
            </a:r>
            <a:r>
              <a:rPr lang="en-US" dirty="0"/>
              <a:t>affected include Miami International Airport in Florida and George Bush International Airport in Houston, </a:t>
            </a:r>
            <a:r>
              <a:rPr lang="en-US" dirty="0" smtClean="0"/>
              <a:t>Texas</a:t>
            </a:r>
            <a:r>
              <a:rPr lang="en-US" dirty="0"/>
              <a:t> - </a:t>
            </a:r>
            <a:r>
              <a:rPr lang="en-US" sz="1200" dirty="0"/>
              <a:t>https://www.airport-technology.com/news/us-government-shutdown-airport/</a:t>
            </a:r>
            <a:endParaRPr lang="en-US" sz="1200" dirty="0"/>
          </a:p>
          <a:p>
            <a:pPr marL="285750" indent="-285750">
              <a:spcAft>
                <a:spcPts val="600"/>
              </a:spcAft>
              <a:buFont typeface="Wingdings" panose="05000000000000000000" pitchFamily="2" charset="2"/>
              <a:buChar char="Ø"/>
            </a:pPr>
            <a:r>
              <a:rPr lang="en-US" dirty="0" smtClean="0"/>
              <a:t>Jan 25 - 10 </a:t>
            </a:r>
            <a:r>
              <a:rPr lang="en-US" dirty="0"/>
              <a:t>air traffic </a:t>
            </a:r>
            <a:r>
              <a:rPr lang="en-US" dirty="0" smtClean="0"/>
              <a:t>controllers called in sick, </a:t>
            </a:r>
            <a:r>
              <a:rPr lang="en-US" dirty="0"/>
              <a:t>six in northern Virginia and four in </a:t>
            </a:r>
            <a:r>
              <a:rPr lang="en-US" dirty="0"/>
              <a:t>Florida, temporarily </a:t>
            </a:r>
            <a:r>
              <a:rPr lang="en-US" dirty="0" smtClean="0"/>
              <a:t>shutting </a:t>
            </a:r>
            <a:r>
              <a:rPr lang="en-US" dirty="0"/>
              <a:t>down travel at New York's La Guardia airport and </a:t>
            </a:r>
            <a:r>
              <a:rPr lang="en-US" dirty="0" smtClean="0"/>
              <a:t>causing </a:t>
            </a:r>
            <a:r>
              <a:rPr lang="en-US" dirty="0"/>
              <a:t>delays at other major hubs, including in </a:t>
            </a:r>
            <a:r>
              <a:rPr lang="en-US" dirty="0"/>
              <a:t>New Jersey, Philadelphia, Orlando and </a:t>
            </a:r>
            <a:r>
              <a:rPr lang="en-US" dirty="0" smtClean="0"/>
              <a:t>Atlanta - </a:t>
            </a:r>
            <a:r>
              <a:rPr lang="en-US" sz="1200" dirty="0"/>
              <a:t>https://</a:t>
            </a:r>
            <a:r>
              <a:rPr lang="en-US" sz="1200" dirty="0" smtClean="0"/>
              <a:t>www.cnn.com/2019/01/25/us/air-traffic-controller-shortage-faa/index.html</a:t>
            </a:r>
          </a:p>
        </p:txBody>
      </p:sp>
      <p:sp>
        <p:nvSpPr>
          <p:cNvPr id="10" name="TextBox 9"/>
          <p:cNvSpPr txBox="1"/>
          <p:nvPr/>
        </p:nvSpPr>
        <p:spPr>
          <a:xfrm>
            <a:off x="0" y="2285999"/>
            <a:ext cx="7245953" cy="300082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Dec 26 - Holiday travel should not be impacted by the partial federal government shutdown - </a:t>
            </a:r>
            <a:r>
              <a:rPr lang="en-US" sz="1200" dirty="0"/>
              <a:t>https://www.usatoday.com/story/news/politics/2018/12/26/government-shutdown-impact-your-holiday-travel-plans/2414075002/</a:t>
            </a:r>
          </a:p>
          <a:p>
            <a:pPr marL="285750" indent="-285750">
              <a:spcAft>
                <a:spcPts val="600"/>
              </a:spcAft>
              <a:buFont typeface="Wingdings" panose="05000000000000000000" pitchFamily="2" charset="2"/>
              <a:buChar char="Ø"/>
            </a:pPr>
            <a:r>
              <a:rPr lang="en-US" dirty="0"/>
              <a:t>Jan 8 - Air travelers start to feel effects of government shutdown - </a:t>
            </a:r>
            <a:r>
              <a:rPr lang="en-US" sz="1200" dirty="0"/>
              <a:t>https://www.chicagotribune.com/news/nationworld/ct-tsa-airports-government-shutdown-20190108-story.html</a:t>
            </a:r>
          </a:p>
          <a:p>
            <a:pPr marL="285750" indent="-285750">
              <a:spcAft>
                <a:spcPts val="600"/>
              </a:spcAft>
              <a:buFont typeface="Wingdings" panose="05000000000000000000" pitchFamily="2" charset="2"/>
              <a:buChar char="Ø"/>
            </a:pPr>
            <a:r>
              <a:rPr lang="en-US" dirty="0"/>
              <a:t>Jan 15 - TSA experienced a national rate of 6.8 percent of unscheduled absences compared to a 2.5 percent rate one year ago on the same day - </a:t>
            </a:r>
            <a:r>
              <a:rPr lang="en-US" sz="1200" dirty="0"/>
              <a:t>https://www.tsa.gov/news/releases/2019/01/15/tsa-statement-checkpoint-operations-january-15</a:t>
            </a:r>
          </a:p>
          <a:p>
            <a:endParaRPr lang="en-US" dirty="0"/>
          </a:p>
        </p:txBody>
      </p:sp>
    </p:spTree>
    <p:extLst>
      <p:ext uri="{BB962C8B-B14F-4D97-AF65-F5344CB8AC3E}">
        <p14:creationId xmlns:p14="http://schemas.microsoft.com/office/powerpoint/2010/main" val="68059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ahyp="http://schemas.microsoft.com/office/drawing/2018/hyperlinkcolor" xmlns=""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ahyp="http://schemas.microsoft.com/office/drawing/2018/hyperlinkcolor" xmlns=""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ahyp="http://schemas.microsoft.com/office/drawing/2018/hyperlinkcolor" xmlns=""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ahyp="http://schemas.microsoft.com/office/drawing/2018/hyperlinkcolor" xmlns="" val="tx"/>
                    </a:ext>
                  </a:extLst>
                </a:hlinkClick>
              </a:rPr>
              <a:t>said </a:t>
            </a:r>
            <a:r>
              <a:rPr lang="en-US" u="sng" dirty="0">
                <a:highlight>
                  <a:srgbClr val="FFFF00"/>
                </a:highlight>
                <a:hlinkClick r:id="rId6">
                  <a:extLst>
                    <a:ext uri="{A12FA001-AC4F-418D-AE19-62706E023703}">
                      <ahyp:hlinkClr xmlns:ahyp="http://schemas.microsoft.com/office/drawing/2018/hyperlinkcolor" xmlns=""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ahyp="http://schemas.microsoft.com/office/drawing/2018/hyperlinkcolor" xmlns=""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xmlns=""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ahyp="http://schemas.microsoft.com/office/drawing/2018/hyperlinkcolor" xmlns=""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ahyp="http://schemas.microsoft.com/office/drawing/2018/hyperlinkcolor" xmlns="" val="tx"/>
                    </a:ext>
                  </a:extLst>
                </a:hlinkClick>
              </a:rPr>
              <a:t>AirportDelays.ipynb</a:t>
            </a:r>
            <a:r>
              <a:rPr lang="en-US" u="sng" dirty="0">
                <a:solidFill>
                  <a:srgbClr val="FF0000"/>
                </a:solidFill>
                <a:hlinkClick r:id="rId3" tooltip="AirportDelays.ipynb">
                  <a:extLst>
                    <a:ext uri="{A12FA001-AC4F-418D-AE19-62706E023703}">
                      <ahyp:hlinkClr xmlns:ahyp="http://schemas.microsoft.com/office/drawing/2018/hyperlinkcolor" xmlns="" val="tx"/>
                    </a:ext>
                  </a:extLst>
                </a:hlinkClick>
              </a:rPr>
              <a:t>  </a:t>
            </a:r>
            <a:r>
              <a:rPr lang="en-US" dirty="0"/>
              <a:t>OUTPUT: </a:t>
            </a:r>
            <a:r>
              <a:rPr lang="en-US" u="sng" dirty="0">
                <a:solidFill>
                  <a:srgbClr val="FF0000"/>
                </a:solidFill>
                <a:hlinkClick r:id="rId4" tooltip="Delay_Request_MCO.txt">
                  <a:extLst>
                    <a:ext uri="{A12FA001-AC4F-418D-AE19-62706E023703}">
                      <ahyp:hlinkClr xmlns:ahyp="http://schemas.microsoft.com/office/drawing/2018/hyperlinkcolor" xmlns=""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ahyp="http://schemas.microsoft.com/office/drawing/2018/hyperlinkcolor" xmlns=""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ahyp="http://schemas.microsoft.com/office/drawing/2018/hyperlinkcolor" xmlns=""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ahyp="http://schemas.microsoft.com/office/drawing/2018/hyperlinkcolor" xmlns=""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ahyp="http://schemas.microsoft.com/office/drawing/2018/hyperlinkcolor" xmlns=""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smtClean="0"/>
              <a:t>Bureau of Transportation Statistics </a:t>
            </a:r>
            <a:r>
              <a:rPr lang="en-US" dirty="0" smtClean="0"/>
              <a:t>– as part of the Department of Transportation, collects and provides statistics and </a:t>
            </a:r>
            <a:r>
              <a:rPr lang="en-US" dirty="0"/>
              <a:t>analysis </a:t>
            </a:r>
            <a:r>
              <a:rPr lang="en-US" dirty="0" smtClean="0"/>
              <a:t>for commercial </a:t>
            </a:r>
            <a:r>
              <a:rPr lang="en-US" dirty="0"/>
              <a:t>aviation, multimodal freight activity, and transportation economics </a:t>
            </a:r>
          </a:p>
          <a:p>
            <a:pPr marL="742950" lvl="1" indent="-285750">
              <a:buFont typeface="Wingdings" panose="05000000000000000000" pitchFamily="2" charset="2"/>
              <a:buChar char="Ø"/>
            </a:pPr>
            <a:r>
              <a:rPr lang="en-US" dirty="0" smtClean="0"/>
              <a:t>Has very detailed data tha</a:t>
            </a:r>
            <a:r>
              <a:rPr lang="en-US" dirty="0" smtClean="0"/>
              <a:t>t can be manipulated online for different data sets, as well as the ability to download detailed data</a:t>
            </a:r>
          </a:p>
          <a:p>
            <a:pPr marL="742950" lvl="1" indent="-285750">
              <a:buFont typeface="Wingdings" panose="05000000000000000000" pitchFamily="2" charset="2"/>
              <a:buChar char="Ø"/>
            </a:pPr>
            <a:r>
              <a:rPr lang="en-US" dirty="0" smtClean="0"/>
              <a:t>One noted consequence of the shutdown is delays to statistical analysis and reporting that is vital to most business sectors</a:t>
            </a:r>
          </a:p>
          <a:p>
            <a:pPr marL="742950" lvl="1" indent="-285750">
              <a:buFont typeface="Wingdings" panose="05000000000000000000" pitchFamily="2" charset="2"/>
              <a:buChar char="Ø"/>
            </a:pPr>
            <a:r>
              <a:rPr lang="en-US" dirty="0" smtClean="0"/>
              <a:t>We were unable to use this site as the last updates were only through November 2018</a:t>
            </a:r>
          </a:p>
        </p:txBody>
      </p:sp>
      <p:pic>
        <p:nvPicPr>
          <p:cNvPr id="3" name="Picture 2"/>
          <p:cNvPicPr>
            <a:picLocks noChangeAspect="1"/>
          </p:cNvPicPr>
          <p:nvPr/>
        </p:nvPicPr>
        <p:blipFill>
          <a:blip r:embed="rId3"/>
          <a:stretch>
            <a:fillRect/>
          </a:stretch>
        </p:blipFill>
        <p:spPr>
          <a:xfrm>
            <a:off x="4532671" y="987528"/>
            <a:ext cx="7627581" cy="5870472"/>
          </a:xfrm>
          <a:prstGeom prst="rect">
            <a:avLst/>
          </a:prstGeom>
        </p:spPr>
      </p:pic>
    </p:spTree>
    <p:extLst>
      <p:ext uri="{BB962C8B-B14F-4D97-AF65-F5344CB8AC3E}">
        <p14:creationId xmlns:p14="http://schemas.microsoft.com/office/powerpoint/2010/main" val="212343334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391</TotalTime>
  <Words>1929</Words>
  <Application>Microsoft Office PowerPoint</Application>
  <PresentationFormat>Widescreen</PresentationFormat>
  <Paragraphs>270</Paragraphs>
  <Slides>21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Calibri Light</vt:lpstr>
      <vt:lpstr>Century Schoolbook</vt:lpstr>
      <vt:lpstr>Corbel</vt:lpstr>
      <vt:lpstr>Courier New</vt:lpstr>
      <vt:lpstr>Helvetica</vt:lpstr>
      <vt:lpstr>inherit</vt:lpstr>
      <vt:lpstr>Times New Roman</vt:lpstr>
      <vt:lpstr>Wingdings</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Shutdown effects build over time</vt:lpstr>
      <vt:lpstr>Potential implications for industry and the traveler</vt:lpstr>
      <vt:lpstr>Asking the right questions</vt:lpstr>
      <vt:lpstr>Finding relevant data</vt:lpstr>
      <vt:lpstr>Finding Data</vt:lpstr>
      <vt:lpstr>Finding Data</vt:lpstr>
      <vt:lpstr>Data exploration and cleanup #1</vt:lpstr>
      <vt:lpstr>Data exploration and cleanup #2</vt:lpstr>
      <vt:lpstr>Analysis process – At a glance!</vt:lpstr>
      <vt:lpstr>Analysis process – At a glance!</vt:lpstr>
      <vt:lpstr>So what’s the diff?  Look at the Final Weeks</vt:lpstr>
      <vt:lpstr>Initial Findings</vt:lpstr>
      <vt:lpstr>Findings and conclusions</vt:lpstr>
      <vt:lpstr>Findings and conclusions</vt:lpstr>
      <vt:lpstr>Findings and conclusions</vt:lpstr>
      <vt:lpstr>Findings and conclusions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LeAnne Sevier</cp:lastModifiedBy>
  <cp:revision>73</cp:revision>
  <dcterms:created xsi:type="dcterms:W3CDTF">2019-03-04T23:46:30Z</dcterms:created>
  <dcterms:modified xsi:type="dcterms:W3CDTF">2019-03-08T04:45:44Z</dcterms:modified>
</cp:coreProperties>
</file>