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78" r:id="rId2"/>
    <p:sldId id="287" r:id="rId3"/>
    <p:sldId id="286" r:id="rId4"/>
    <p:sldId id="288" r:id="rId5"/>
    <p:sldId id="28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6357" autoAdjust="0"/>
  </p:normalViewPr>
  <p:slideViewPr>
    <p:cSldViewPr snapToGrid="0">
      <p:cViewPr>
        <p:scale>
          <a:sx n="80" d="100"/>
          <a:sy n="80" d="100"/>
        </p:scale>
        <p:origin x="816"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_FinalWeek_ATLtoMCO.ipynb"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github.com/leannesevier/BAMF-Project-7/blob/master/FlightCounter_DateRangeB_FinalWeek_ATLtoMCO.ipynb"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725B1E7-C807-4D45-9218-184021791404}"/>
              </a:ext>
            </a:extLst>
          </p:cNvPr>
          <p:cNvPicPr>
            <a:picLocks noChangeAspect="1"/>
          </p:cNvPicPr>
          <p:nvPr/>
        </p:nvPicPr>
        <p:blipFill>
          <a:blip r:embed="rId3"/>
          <a:stretch>
            <a:fillRect/>
          </a:stretch>
        </p:blipFill>
        <p:spPr>
          <a:xfrm>
            <a:off x="745118" y="3481611"/>
            <a:ext cx="9878804" cy="1829055"/>
          </a:xfrm>
          <a:prstGeom prst="rect">
            <a:avLst/>
          </a:prstGeom>
        </p:spPr>
      </p:pic>
      <p:sp>
        <p:nvSpPr>
          <p:cNvPr id="14" name="Rectangle 13">
            <a:extLst>
              <a:ext uri="{FF2B5EF4-FFF2-40B4-BE49-F238E27FC236}">
                <a16:creationId xmlns:a16="http://schemas.microsoft.com/office/drawing/2014/main" id="{BCC3F34F-926C-4A01-8161-4727D47BEFDB}"/>
              </a:ext>
            </a:extLst>
          </p:cNvPr>
          <p:cNvSpPr/>
          <p:nvPr/>
        </p:nvSpPr>
        <p:spPr>
          <a:xfrm>
            <a:off x="-1" y="2285999"/>
            <a:ext cx="12191669" cy="4524315"/>
          </a:xfrm>
          <a:prstGeom prst="rect">
            <a:avLst/>
          </a:prstGeom>
        </p:spPr>
        <p:txBody>
          <a:bodyPr wrap="square">
            <a:spAutoFit/>
          </a:bodyPr>
          <a:lstStyle/>
          <a:p>
            <a:r>
              <a:rPr lang="en-US" b="1" dirty="0"/>
              <a:t>AIRPORT TO AIRPORT IMPACT ANALYSIS</a:t>
            </a:r>
          </a:p>
          <a:p>
            <a:r>
              <a:rPr lang="en-US" dirty="0"/>
              <a:t>Q: What evidence is there that delays at one airport cause delays at another airport?</a:t>
            </a:r>
          </a:p>
          <a:p>
            <a:endParaRPr lang="en-US" dirty="0"/>
          </a:p>
          <a:p>
            <a:r>
              <a:rPr lang="en-US" dirty="0"/>
              <a:t>Based on the data we collected, we decided to examine any possible causality of delay from MCO to ATL and vice versa.</a:t>
            </a:r>
          </a:p>
          <a:p>
            <a:endParaRPr lang="en-US" dirty="0"/>
          </a:p>
          <a:p>
            <a:endParaRPr lang="en-US" dirty="0"/>
          </a:p>
          <a:p>
            <a:endParaRPr lang="en-US" dirty="0"/>
          </a:p>
          <a:p>
            <a:endParaRPr lang="en-US" dirty="0"/>
          </a:p>
          <a:p>
            <a:endParaRPr lang="en-US" dirty="0"/>
          </a:p>
          <a:p>
            <a:endParaRPr lang="en-US" dirty="0"/>
          </a:p>
          <a:p>
            <a:endParaRPr lang="en-US" dirty="0"/>
          </a:p>
          <a:p>
            <a:r>
              <a:rPr lang="en-US" dirty="0"/>
              <a:t>According to our data queries, only 4.8% (14+16) /( 574+52) of delayed flights out of ATL and MCO were bound for the other airport. This implies that on average, delays incurred at one airport do not incur significant delays at the other airports. But each airport has a different volume of airline flights originating from other airports (both domestic and international).</a:t>
            </a:r>
          </a:p>
          <a:p>
            <a:r>
              <a:rPr lang="en-US" dirty="0">
                <a:highlight>
                  <a:srgbClr val="00FF00"/>
                </a:highlight>
              </a:rPr>
              <a:t>While Atlanta only received a comparative 2.8% of its delayed flights from MCO, Orlando received a comparative 27% of its delayed flights from ATL</a:t>
            </a:r>
            <a:r>
              <a:rPr lang="en-US" dirty="0"/>
              <a:t>. </a:t>
            </a:r>
            <a:r>
              <a:rPr lang="en-US" b="1" dirty="0"/>
              <a:t>So what does the data reveal for each airport?</a:t>
            </a:r>
          </a:p>
        </p:txBody>
      </p:sp>
    </p:spTree>
    <p:extLst>
      <p:ext uri="{BB962C8B-B14F-4D97-AF65-F5344CB8AC3E}">
        <p14:creationId xmlns:p14="http://schemas.microsoft.com/office/powerpoint/2010/main" val="948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CD30246-7463-4B89-B0C4-19E20DC5D2C7}"/>
              </a:ext>
            </a:extLst>
          </p:cNvPr>
          <p:cNvGrpSpPr/>
          <p:nvPr/>
        </p:nvGrpSpPr>
        <p:grpSpPr>
          <a:xfrm>
            <a:off x="191834" y="3056553"/>
            <a:ext cx="4657725" cy="3800475"/>
            <a:chOff x="191834" y="3056553"/>
            <a:chExt cx="4657725" cy="3800475"/>
          </a:xfrm>
        </p:grpSpPr>
        <p:pic>
          <p:nvPicPr>
            <p:cNvPr id="2050" name="Picture 2">
              <a:extLst>
                <a:ext uri="{FF2B5EF4-FFF2-40B4-BE49-F238E27FC236}">
                  <a16:creationId xmlns:a16="http://schemas.microsoft.com/office/drawing/2014/main" id="{C722FDF9-6DBF-4F06-A7AA-1A31BBDD9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34" y="3056553"/>
              <a:ext cx="4657725"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2828DDC8-9B1A-4246-997C-FD1D9D246509}"/>
                </a:ext>
              </a:extLst>
            </p:cNvPr>
            <p:cNvCxnSpPr>
              <a:cxnSpLocks/>
            </p:cNvCxnSpPr>
            <p:nvPr/>
          </p:nvCxnSpPr>
          <p:spPr>
            <a:xfrm>
              <a:off x="658368" y="5126736"/>
              <a:ext cx="31546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DF2B30A-1A9E-461C-A015-C473D7E8084F}"/>
              </a:ext>
            </a:extLst>
          </p:cNvPr>
          <p:cNvPicPr>
            <a:picLocks noChangeAspect="1"/>
          </p:cNvPicPr>
          <p:nvPr/>
        </p:nvPicPr>
        <p:blipFill>
          <a:blip r:embed="rId4"/>
          <a:stretch>
            <a:fillRect/>
          </a:stretch>
        </p:blipFill>
        <p:spPr>
          <a:xfrm>
            <a:off x="5600827" y="3056553"/>
            <a:ext cx="5388472" cy="3498602"/>
          </a:xfrm>
          <a:prstGeom prst="rect">
            <a:avLst/>
          </a:prstGeom>
        </p:spPr>
      </p:pic>
      <p:sp>
        <p:nvSpPr>
          <p:cNvPr id="12" name="Rectangle 11">
            <a:extLst>
              <a:ext uri="{FF2B5EF4-FFF2-40B4-BE49-F238E27FC236}">
                <a16:creationId xmlns:a16="http://schemas.microsoft.com/office/drawing/2014/main" id="{61DA3606-AEB5-4744-9F37-607DBF1B737E}"/>
              </a:ext>
            </a:extLst>
          </p:cNvPr>
          <p:cNvSpPr/>
          <p:nvPr/>
        </p:nvSpPr>
        <p:spPr>
          <a:xfrm>
            <a:off x="2859022" y="5952344"/>
            <a:ext cx="3236977"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ahyp="http://schemas.microsoft.com/office/drawing/2018/hyperlinkcolor" val="tx"/>
                    </a:ext>
                  </a:extLst>
                </a:hlinkClick>
              </a:rPr>
              <a:t>JUPYTER</a:t>
            </a:r>
            <a:endParaRPr lang="en-US" dirty="0">
              <a:solidFill>
                <a:srgbClr val="0070C0"/>
              </a:solidFill>
            </a:endParaRPr>
          </a:p>
        </p:txBody>
      </p:sp>
      <p:sp>
        <p:nvSpPr>
          <p:cNvPr id="14" name="Rectangle 13">
            <a:extLst>
              <a:ext uri="{FF2B5EF4-FFF2-40B4-BE49-F238E27FC236}">
                <a16:creationId xmlns:a16="http://schemas.microsoft.com/office/drawing/2014/main" id="{B03D34F9-1785-416B-87E9-DB84BF74B656}"/>
              </a:ext>
            </a:extLst>
          </p:cNvPr>
          <p:cNvSpPr/>
          <p:nvPr/>
        </p:nvSpPr>
        <p:spPr>
          <a:xfrm>
            <a:off x="152399" y="2302480"/>
            <a:ext cx="11887200" cy="646331"/>
          </a:xfrm>
          <a:prstGeom prst="rect">
            <a:avLst/>
          </a:prstGeom>
        </p:spPr>
        <p:txBody>
          <a:bodyPr wrap="square">
            <a:spAutoFit/>
          </a:bodyPr>
          <a:lstStyle/>
          <a:p>
            <a:r>
              <a:rPr lang="en-US" b="1" dirty="0"/>
              <a:t>ORLANDO AIRPORT: </a:t>
            </a:r>
            <a:r>
              <a:rPr lang="en-US" dirty="0"/>
              <a:t>The most significant ATL bound flight delays occurred on January 23</a:t>
            </a:r>
            <a:r>
              <a:rPr lang="en-US" baseline="30000" dirty="0"/>
              <a:t>rd</a:t>
            </a:r>
            <a:r>
              <a:rPr lang="en-US" dirty="0"/>
              <a:t> where all but two of the eight delayed flights greatly exceeded mean delay durations of 12 (Range B) and 17 minutes (Range B Final Week).   </a:t>
            </a:r>
          </a:p>
        </p:txBody>
      </p:sp>
      <p:sp>
        <p:nvSpPr>
          <p:cNvPr id="16" name="Rectangle 15">
            <a:extLst>
              <a:ext uri="{FF2B5EF4-FFF2-40B4-BE49-F238E27FC236}">
                <a16:creationId xmlns:a16="http://schemas.microsoft.com/office/drawing/2014/main" id="{A39BF09B-E29B-4D96-8056-3451E70743E6}"/>
              </a:ext>
            </a:extLst>
          </p:cNvPr>
          <p:cNvSpPr/>
          <p:nvPr/>
        </p:nvSpPr>
        <p:spPr>
          <a:xfrm>
            <a:off x="5477256" y="3703320"/>
            <a:ext cx="5605272" cy="162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83E93A-3AF3-4407-8C5E-B673B7C04104}"/>
              </a:ext>
            </a:extLst>
          </p:cNvPr>
          <p:cNvSpPr/>
          <p:nvPr/>
        </p:nvSpPr>
        <p:spPr>
          <a:xfrm flipV="1">
            <a:off x="1073160" y="3304314"/>
            <a:ext cx="1514591" cy="3398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1737F29-67E9-4F0A-9777-96649F321246}"/>
              </a:ext>
            </a:extLst>
          </p:cNvPr>
          <p:cNvSpPr/>
          <p:nvPr/>
        </p:nvSpPr>
        <p:spPr>
          <a:xfrm>
            <a:off x="5629656" y="4078224"/>
            <a:ext cx="5288280" cy="4292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936F744-CA7A-46EC-80FE-95E826A8EB87}"/>
              </a:ext>
            </a:extLst>
          </p:cNvPr>
          <p:cNvSpPr/>
          <p:nvPr/>
        </p:nvSpPr>
        <p:spPr>
          <a:xfrm>
            <a:off x="3950263" y="6521912"/>
            <a:ext cx="8359220" cy="369332"/>
          </a:xfrm>
          <a:prstGeom prst="rect">
            <a:avLst/>
          </a:prstGeom>
        </p:spPr>
        <p:txBody>
          <a:bodyPr wrap="square">
            <a:spAutoFit/>
          </a:bodyPr>
          <a:lstStyle/>
          <a:p>
            <a:r>
              <a:rPr lang="en-US" dirty="0"/>
              <a:t>Flight 1083 / N683DA appeared to have particular difficulties with accumulative delays. </a:t>
            </a:r>
          </a:p>
        </p:txBody>
      </p:sp>
    </p:spTree>
    <p:extLst>
      <p:ext uri="{BB962C8B-B14F-4D97-AF65-F5344CB8AC3E}">
        <p14:creationId xmlns:p14="http://schemas.microsoft.com/office/powerpoint/2010/main" val="356243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C3F7AFB-9CB5-4B94-8929-E152382074AC}"/>
              </a:ext>
            </a:extLst>
          </p:cNvPr>
          <p:cNvPicPr>
            <a:picLocks noChangeAspect="1"/>
          </p:cNvPicPr>
          <p:nvPr/>
        </p:nvPicPr>
        <p:blipFill>
          <a:blip r:embed="rId3"/>
          <a:stretch>
            <a:fillRect/>
          </a:stretch>
        </p:blipFill>
        <p:spPr>
          <a:xfrm>
            <a:off x="5558813" y="3056553"/>
            <a:ext cx="5310292" cy="3038867"/>
          </a:xfrm>
          <a:prstGeom prst="rect">
            <a:avLst/>
          </a:prstGeom>
        </p:spPr>
      </p:pic>
      <p:sp>
        <p:nvSpPr>
          <p:cNvPr id="14" name="Rectangle 13">
            <a:extLst>
              <a:ext uri="{FF2B5EF4-FFF2-40B4-BE49-F238E27FC236}">
                <a16:creationId xmlns:a16="http://schemas.microsoft.com/office/drawing/2014/main" id="{C54BDAC7-4AAF-47F5-9751-DC75F1D9C383}"/>
              </a:ext>
            </a:extLst>
          </p:cNvPr>
          <p:cNvSpPr/>
          <p:nvPr/>
        </p:nvSpPr>
        <p:spPr>
          <a:xfrm>
            <a:off x="2752343" y="6292043"/>
            <a:ext cx="3236977" cy="369332"/>
          </a:xfrm>
          <a:prstGeom prst="rect">
            <a:avLst/>
          </a:prstGeom>
        </p:spPr>
        <p:txBody>
          <a:bodyPr wrap="square">
            <a:spAutoFit/>
          </a:bodyPr>
          <a:lstStyle/>
          <a:p>
            <a:pPr algn="ctr"/>
            <a:r>
              <a:rPr lang="en-US" b="1" dirty="0">
                <a:solidFill>
                  <a:srgbClr val="0070C0"/>
                </a:solidFill>
                <a:hlinkClick r:id="rId4">
                  <a:extLst>
                    <a:ext uri="{A12FA001-AC4F-418D-AE19-62706E023703}">
                      <ahyp:hlinkClr xmlns:ahyp="http://schemas.microsoft.com/office/drawing/2018/hyperlinkcolor" val="tx"/>
                    </a:ext>
                  </a:extLst>
                </a:hlinkClick>
              </a:rPr>
              <a:t>JUPYTER</a:t>
            </a:r>
            <a:endParaRPr lang="en-US" dirty="0">
              <a:solidFill>
                <a:srgbClr val="0070C0"/>
              </a:solidFill>
            </a:endParaRPr>
          </a:p>
        </p:txBody>
      </p:sp>
      <p:sp>
        <p:nvSpPr>
          <p:cNvPr id="5" name="Rectangle 4">
            <a:extLst>
              <a:ext uri="{FF2B5EF4-FFF2-40B4-BE49-F238E27FC236}">
                <a16:creationId xmlns:a16="http://schemas.microsoft.com/office/drawing/2014/main" id="{D1DB74BD-E049-4C2A-AF5B-A66AD3D5299C}"/>
              </a:ext>
            </a:extLst>
          </p:cNvPr>
          <p:cNvSpPr/>
          <p:nvPr/>
        </p:nvSpPr>
        <p:spPr>
          <a:xfrm>
            <a:off x="152399" y="2302480"/>
            <a:ext cx="11887200" cy="923330"/>
          </a:xfrm>
          <a:prstGeom prst="rect">
            <a:avLst/>
          </a:prstGeom>
        </p:spPr>
        <p:txBody>
          <a:bodyPr wrap="square">
            <a:spAutoFit/>
          </a:bodyPr>
          <a:lstStyle/>
          <a:p>
            <a:r>
              <a:rPr lang="en-US" b="1" dirty="0"/>
              <a:t>ATLANTA AIRPORT: </a:t>
            </a:r>
            <a:r>
              <a:rPr lang="en-US" dirty="0"/>
              <a:t>Considering ATL is a major hub (particularly for Delta Airlines), the </a:t>
            </a:r>
            <a:r>
              <a:rPr lang="en-US" dirty="0">
                <a:highlight>
                  <a:srgbClr val="00FF00"/>
                </a:highlight>
              </a:rPr>
              <a:t>mean delay for MCO bound aircraft is less than 15 minutes</a:t>
            </a:r>
            <a:r>
              <a:rPr lang="en-US" dirty="0"/>
              <a:t>, which almost  all fall </a:t>
            </a:r>
            <a:r>
              <a:rPr lang="en-US" dirty="0">
                <a:highlight>
                  <a:srgbClr val="00FF00"/>
                </a:highlight>
              </a:rPr>
              <a:t>within typical delay durations</a:t>
            </a:r>
            <a:r>
              <a:rPr lang="en-US" dirty="0"/>
              <a:t>. While the 65 minute delay is outside our 8pm limit.</a:t>
            </a:r>
          </a:p>
        </p:txBody>
      </p:sp>
      <p:sp>
        <p:nvSpPr>
          <p:cNvPr id="16" name="Rectangle 15">
            <a:extLst>
              <a:ext uri="{FF2B5EF4-FFF2-40B4-BE49-F238E27FC236}">
                <a16:creationId xmlns:a16="http://schemas.microsoft.com/office/drawing/2014/main" id="{F454E734-31A9-491C-BDA0-EF8F0BF2A982}"/>
              </a:ext>
            </a:extLst>
          </p:cNvPr>
          <p:cNvSpPr/>
          <p:nvPr/>
        </p:nvSpPr>
        <p:spPr>
          <a:xfrm>
            <a:off x="4965192" y="6153544"/>
            <a:ext cx="7226807" cy="646331"/>
          </a:xfrm>
          <a:prstGeom prst="rect">
            <a:avLst/>
          </a:prstGeom>
        </p:spPr>
        <p:txBody>
          <a:bodyPr wrap="square">
            <a:spAutoFit/>
          </a:bodyPr>
          <a:lstStyle/>
          <a:p>
            <a:r>
              <a:rPr lang="en-US" dirty="0"/>
              <a:t>Based on the unique tail numbers, it appears that </a:t>
            </a:r>
            <a:r>
              <a:rPr lang="en-US" dirty="0">
                <a:highlight>
                  <a:srgbClr val="00FF00"/>
                </a:highlight>
              </a:rPr>
              <a:t>Delta utilizes a reserve of aircraft at ATL to operationally optimize for earliest possible departures</a:t>
            </a:r>
            <a:r>
              <a:rPr lang="en-US" dirty="0"/>
              <a:t>.</a:t>
            </a:r>
          </a:p>
        </p:txBody>
      </p:sp>
      <p:sp>
        <p:nvSpPr>
          <p:cNvPr id="6" name="Rectangle 5">
            <a:extLst>
              <a:ext uri="{FF2B5EF4-FFF2-40B4-BE49-F238E27FC236}">
                <a16:creationId xmlns:a16="http://schemas.microsoft.com/office/drawing/2014/main" id="{551CAD03-D437-46CD-900F-E9ADD53ACCEA}"/>
              </a:ext>
            </a:extLst>
          </p:cNvPr>
          <p:cNvSpPr/>
          <p:nvPr/>
        </p:nvSpPr>
        <p:spPr>
          <a:xfrm>
            <a:off x="5477256" y="5705856"/>
            <a:ext cx="5495544" cy="188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B0408A6-B74D-4A48-894F-59A2E41CF0F0}"/>
              </a:ext>
            </a:extLst>
          </p:cNvPr>
          <p:cNvGrpSpPr/>
          <p:nvPr/>
        </p:nvGrpSpPr>
        <p:grpSpPr>
          <a:xfrm>
            <a:off x="222504" y="3056553"/>
            <a:ext cx="4591050" cy="3800475"/>
            <a:chOff x="222504" y="3056553"/>
            <a:chExt cx="4591050" cy="3800475"/>
          </a:xfrm>
        </p:grpSpPr>
        <p:pic>
          <p:nvPicPr>
            <p:cNvPr id="2052" name="Picture 4">
              <a:extLst>
                <a:ext uri="{FF2B5EF4-FFF2-40B4-BE49-F238E27FC236}">
                  <a16:creationId xmlns:a16="http://schemas.microsoft.com/office/drawing/2014/main" id="{C45C761A-AD49-4E0A-B560-415FEE856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04" y="3056553"/>
              <a:ext cx="4591050"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1BC2145-4896-48F6-BA6D-58DEF80F0646}"/>
                </a:ext>
              </a:extLst>
            </p:cNvPr>
            <p:cNvCxnSpPr>
              <a:cxnSpLocks/>
            </p:cNvCxnSpPr>
            <p:nvPr/>
          </p:nvCxnSpPr>
          <p:spPr>
            <a:xfrm>
              <a:off x="612648" y="4828032"/>
              <a:ext cx="31912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6C8979FB-834D-4F14-8ECA-EBF3A3D8E984}"/>
              </a:ext>
            </a:extLst>
          </p:cNvPr>
          <p:cNvSpPr/>
          <p:nvPr/>
        </p:nvSpPr>
        <p:spPr>
          <a:xfrm flipV="1">
            <a:off x="3279648" y="3301638"/>
            <a:ext cx="259080" cy="3419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87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21964"/>
            <a:ext cx="11403010" cy="4182321"/>
          </a:xfrm>
        </p:spPr>
        <p:txBody>
          <a:bodyPr>
            <a:noAutofit/>
          </a:bodyPr>
          <a:lstStyle/>
          <a:p>
            <a:r>
              <a:rPr lang="en-US" sz="1600" dirty="0">
                <a:solidFill>
                  <a:schemeClr val="tx1"/>
                </a:solidFill>
              </a:rPr>
              <a:t>Watch Out!     Data Analysts Beware!        –    Some API vendors charge by transaction (10 cents per flight)</a:t>
            </a:r>
          </a:p>
          <a:p>
            <a:r>
              <a:rPr lang="en-US" sz="1600" dirty="0">
                <a:solidFill>
                  <a:schemeClr val="tx1"/>
                </a:solidFill>
              </a:rPr>
              <a:t>Government shutdown effects on airports and airlines is gradual. There was no significant disruption to the number of flights or passengers, and delay durations in the first week of shutdown was comparable to the non government shutdown period. </a:t>
            </a:r>
          </a:p>
          <a:p>
            <a:r>
              <a:rPr lang="en-US" sz="1600" dirty="0">
                <a:solidFill>
                  <a:schemeClr val="tx1"/>
                </a:solidFill>
              </a:rPr>
              <a:t>Delta Airlines appears to be able to operationally optimize aircraft at the Major Hub of Atlanta to reduce departures delay times. They are less dependent on specific aircraft making timely connections. But this does not imply that all passengers are always able to make their connections through Atlanta Airport. </a:t>
            </a:r>
          </a:p>
          <a:p>
            <a:r>
              <a:rPr lang="en-US" sz="1600" dirty="0">
                <a:solidFill>
                  <a:schemeClr val="tx1"/>
                </a:solidFill>
              </a:rPr>
              <a:t>Delayed flights bound for Atlanta from Orlando experience significantly larger delays compared with connections in Atlanta. This might be due to lower availability of air traffic controllers at MCO compared with ATL. It may also be due to the volume of passengers originating in Orlando, unable to board timely, due to extensive security checkpoint delays.</a:t>
            </a:r>
          </a:p>
          <a:p>
            <a:r>
              <a:rPr lang="en-US" sz="1600" dirty="0">
                <a:solidFill>
                  <a:schemeClr val="tx1"/>
                </a:solidFill>
              </a:rPr>
              <a:t>If the government elects to privatize air traffic controllers and airport security and customs officers, this might possibly alleviate some of the airport based flight delays. But there is insufficient data available to directly correlate all of these factors.</a:t>
            </a:r>
          </a:p>
          <a:p>
            <a:r>
              <a:rPr lang="en-US" sz="1600" dirty="0">
                <a:solidFill>
                  <a:schemeClr val="tx1"/>
                </a:solidFill>
              </a:rPr>
              <a:t>If I do need to travel during a government shutdown in the future, I would plan to book a morning flight from Orlando, with enough time to make an afternoon connection in Atlanta. I would be less concerned with my connection being delayed in Atlanta.     </a:t>
            </a:r>
            <a:endParaRPr sz="1600"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3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293716"/>
            <a:ext cx="7169753" cy="1232750"/>
          </a:xfrm>
        </p:spPr>
        <p:txBody>
          <a:bodyPr anchor="b">
            <a:normAutofit/>
          </a:bodyPr>
          <a:lstStyle/>
          <a:p>
            <a:pPr algn="l"/>
            <a:r>
              <a:rPr lang="en-US" dirty="0">
                <a:solidFill>
                  <a:schemeClr val="bg1"/>
                </a:solidFill>
              </a:rPr>
              <a:t>Enjoy Your Flight</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7">
            <a:extLst>
              <a:ext uri="{FF2B5EF4-FFF2-40B4-BE49-F238E27FC236}">
                <a16:creationId xmlns:a16="http://schemas.microsoft.com/office/drawing/2014/main" id="{4DAE8170-F041-4204-BF25-1FE1942D1FA4}"/>
              </a:ext>
            </a:extLst>
          </p:cNvPr>
          <p:cNvPicPr>
            <a:picLocks noChangeAspect="1"/>
          </p:cNvPicPr>
          <p:nvPr/>
        </p:nvPicPr>
        <p:blipFill>
          <a:blip r:embed="rId2"/>
          <a:stretch>
            <a:fillRect/>
          </a:stretch>
        </p:blipFill>
        <p:spPr>
          <a:xfrm>
            <a:off x="-1" y="898246"/>
            <a:ext cx="12192000" cy="6014720"/>
          </a:xfrm>
          <a:prstGeom prst="rect">
            <a:avLst/>
          </a:prstGeom>
        </p:spPr>
      </p:pic>
    </p:spTree>
    <p:extLst>
      <p:ext uri="{BB962C8B-B14F-4D97-AF65-F5344CB8AC3E}">
        <p14:creationId xmlns:p14="http://schemas.microsoft.com/office/powerpoint/2010/main" val="193639064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705</TotalTime>
  <Words>564</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Schoolbook</vt:lpstr>
      <vt:lpstr>Corbel</vt:lpstr>
      <vt:lpstr>Headlines</vt:lpstr>
      <vt:lpstr>Findings and conclusions</vt:lpstr>
      <vt:lpstr>Findings and conclusions</vt:lpstr>
      <vt:lpstr>Findings and conclusions</vt:lpstr>
      <vt:lpstr>Summary</vt:lpstr>
      <vt:lpstr>Enjoy Your Flight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Robbie Phillips</cp:lastModifiedBy>
  <cp:revision>93</cp:revision>
  <dcterms:created xsi:type="dcterms:W3CDTF">2019-03-04T23:46:30Z</dcterms:created>
  <dcterms:modified xsi:type="dcterms:W3CDTF">2019-03-08T23:37:57Z</dcterms:modified>
</cp:coreProperties>
</file>