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8" r:id="rId2"/>
    <p:sldId id="259" r:id="rId3"/>
    <p:sldId id="265" r:id="rId4"/>
    <p:sldId id="266" r:id="rId5"/>
    <p:sldId id="271" r:id="rId6"/>
    <p:sldId id="280" r:id="rId7"/>
    <p:sldId id="262" r:id="rId8"/>
    <p:sldId id="276" r:id="rId9"/>
    <p:sldId id="279" r:id="rId10"/>
    <p:sldId id="267" r:id="rId11"/>
    <p:sldId id="272" r:id="rId12"/>
    <p:sldId id="273" r:id="rId13"/>
    <p:sldId id="269" r:id="rId14"/>
    <p:sldId id="274" r:id="rId15"/>
    <p:sldId id="275" r:id="rId16"/>
    <p:sldId id="270" r:id="rId17"/>
    <p:sldId id="283" r:id="rId18"/>
    <p:sldId id="284" r:id="rId19"/>
    <p:sldId id="285" r:id="rId20"/>
    <p:sldId id="278"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49" d="100"/>
          <a:sy n="49" d="100"/>
        </p:scale>
        <p:origin x="89" y="8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7556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46581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45993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103119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irport_infrastructure.png" TargetMode="External"/><Relationship Id="rId2" Type="http://schemas.openxmlformats.org/officeDocument/2006/relationships/image" Target="../media/image1.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hyperlink" Target="http://creativecommons.org/licenses/by-sa/3.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leannesevier/BAMF-Project-7/blob/master/Xtra%20Files/Historic_Request_MCO_20190122_9.json" TargetMode="External"/><Relationship Id="rId3" Type="http://schemas.openxmlformats.org/officeDocument/2006/relationships/hyperlink" Target="https://github.com/leannesevier/BAMF-Project-7/blob/master/Xtra%20Files/AirportDelays.ipynb" TargetMode="External"/><Relationship Id="rId7" Type="http://schemas.openxmlformats.org/officeDocument/2006/relationships/hyperlink" Target="https://github.com/leannesevier/BAMF-Project-7/blob/master/Xtra%20Files/MCO9Read.ipynb" TargetMode="External"/><Relationship Id="rId2" Type="http://schemas.openxmlformats.org/officeDocument/2006/relationships/hyperlink" Target="https://developer.flightstats.com/api-docs/delayindex/v1" TargetMode="External"/><Relationship Id="rId1" Type="http://schemas.openxmlformats.org/officeDocument/2006/relationships/slideLayout" Target="../slideLayouts/slideLayout2.xml"/><Relationship Id="rId6" Type="http://schemas.openxmlformats.org/officeDocument/2006/relationships/hyperlink" Target="https://developer.flightstats.com/api-docs/historical-flight-status/v3/historicalFlightStatusResponse#extendedOptions" TargetMode="External"/><Relationship Id="rId5" Type="http://schemas.openxmlformats.org/officeDocument/2006/relationships/hyperlink" Target="https://developer.flightstats.com/api-docs/historical-flight-status/v3" TargetMode="External"/><Relationship Id="rId4" Type="http://schemas.openxmlformats.org/officeDocument/2006/relationships/hyperlink" Target="https://github.com/leannesevier/BAMF-Project-7/blob/master/Xtra%20Files/Delay_Request_MCO.txt" TargetMode="External"/><Relationship Id="rId9"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github.com/leannesevier/BAMF-Project-7/blob/master/Historic_Request_ATL_20171222_14.js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eannesevier/BAMF-Project-7/blob/master/FlightCounter_v2.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ipynb" TargetMode="External"/><Relationship Id="rId4" Type="http://schemas.openxmlformats.org/officeDocument/2006/relationships/hyperlink" Target="https://github.com/leannesevier/BAMF-Project-7/blob/master/FlightCounter_DateRangeA.ipyn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github.com/leannesevier/BAMF-Project-7/blob/master/FlightCounter_DateRangeB_FinalWeek.ipynb" TargetMode="External"/><Relationship Id="rId5" Type="http://schemas.openxmlformats.org/officeDocument/2006/relationships/hyperlink" Target="https://github.com/leannesevier/BAMF-Project-7/blob/master/FlightCounter_DateRangeA_FinalWeek.ipynb"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ightwaves.com/news?author=5c3f8e23b8a045ac2accc82a" TargetMode="External"/><Relationship Id="rId7" Type="http://schemas.openxmlformats.org/officeDocument/2006/relationships/image" Target="../media/image4.jpeg"/><Relationship Id="rId2" Type="http://schemas.openxmlformats.org/officeDocument/2006/relationships/hyperlink" Target="https://www.freightwaves.com/news/federal-regulation/government-shutdown-impacts-airline-industry" TargetMode="External"/><Relationship Id="rId1" Type="http://schemas.openxmlformats.org/officeDocument/2006/relationships/slideLayout" Target="../slideLayouts/slideLayout2.xml"/><Relationship Id="rId6" Type="http://schemas.openxmlformats.org/officeDocument/2006/relationships/hyperlink" Target="http://www.miami-airport.com/" TargetMode="External"/><Relationship Id="rId5" Type="http://schemas.openxmlformats.org/officeDocument/2006/relationships/hyperlink" Target="https://www.tsa.gov/" TargetMode="External"/><Relationship Id="rId4" Type="http://schemas.openxmlformats.org/officeDocument/2006/relationships/hyperlink" Target="https://www.faa.go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ox.com/2019/1/3/18165728/new-congress-2019-democrats-government-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ajc.com/news/world/will-airports-affected-possible-partial-government-shutdown/wQRRXS5s5By3daQFnz12bN/" TargetMode="External"/><Relationship Id="rId5" Type="http://schemas.openxmlformats.org/officeDocument/2006/relationships/hyperlink" Target="https://qz.com/1522138/us-government-shutdowns-effect-on-air-travel/" TargetMode="External"/><Relationship Id="rId4" Type="http://schemas.openxmlformats.org/officeDocument/2006/relationships/hyperlink" Target="https://www.tsa.gov/news/releases/2019/01/15/tsa-statement-checkpoint-operations-january-15"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nbc.com/2019/01/16/united-ceo-worried-about-shutdown-but-impact-not-yet-significant.html" TargetMode="External"/><Relationship Id="rId3" Type="http://schemas.openxmlformats.org/officeDocument/2006/relationships/hyperlink" Target="https://www.cnbc.com/quotes/?symbol=UAL" TargetMode="External"/><Relationship Id="rId7" Type="http://schemas.openxmlformats.org/officeDocument/2006/relationships/hyperlink" Target="https://www.cnbc.com/tsa/"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nbc.com/2019/01/15/delta-ceo-government-shutdown-is-costing-the-airline-25-million-this-month.html" TargetMode="External"/><Relationship Id="rId5" Type="http://schemas.openxmlformats.org/officeDocument/2006/relationships/hyperlink" Target="https://www.cnbc.com/phil-lebeau/" TargetMode="External"/><Relationship Id="rId4" Type="http://schemas.openxmlformats.org/officeDocument/2006/relationships/hyperlink" Target="https://www.cnbc.com/quotes/?symbol=D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ajc/status/1085586238151843840/photo/1"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helpdesk.cirium.com/hc/en-us/categories/202631018-FlightStats-by-Cirium"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F31C1-4E46-4A89-877A-24BBC6D3F4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5124462"/>
            <a:ext cx="12191999" cy="894704"/>
          </a:xfrm>
        </p:spPr>
        <p:txBody>
          <a:bodyPr anchor="ctr">
            <a:normAutofit/>
          </a:bodyPr>
          <a:lstStyle/>
          <a:p>
            <a:pPr algn="ctr"/>
            <a:r>
              <a:rPr lang="en-US" sz="3200" dirty="0">
                <a:solidFill>
                  <a:schemeClr val="bg2"/>
                </a:solidFill>
              </a:rPr>
              <a:t>Airport DELAYS DURING GOVERNMENT SHUTDOWN</a:t>
            </a:r>
          </a:p>
        </p:txBody>
      </p:sp>
      <p:sp>
        <p:nvSpPr>
          <p:cNvPr id="3" name="Content Placeholder 2"/>
          <p:cNvSpPr>
            <a:spLocks noGrp="1"/>
          </p:cNvSpPr>
          <p:nvPr>
            <p:ph type="subTitle" idx="1"/>
          </p:nvPr>
        </p:nvSpPr>
        <p:spPr>
          <a:xfrm>
            <a:off x="458477" y="4575478"/>
            <a:ext cx="9608869" cy="477855"/>
          </a:xfrm>
        </p:spPr>
        <p:txBody>
          <a:bodyPr anchor="b">
            <a:normAutofit/>
          </a:bodyPr>
          <a:lstStyle/>
          <a:p>
            <a:pPr algn="r"/>
            <a:r>
              <a:rPr lang="en-US" sz="1800" dirty="0">
                <a:solidFill>
                  <a:schemeClr val="bg2"/>
                </a:solidFill>
              </a:rPr>
              <a:t>Team BAMF: LeAnne Sevier, Luciana Roberts, Lilian </a:t>
            </a:r>
            <a:r>
              <a:rPr lang="en-US" sz="1800" dirty="0" err="1">
                <a:solidFill>
                  <a:schemeClr val="bg2"/>
                </a:solidFill>
              </a:rPr>
              <a:t>Bolfer</a:t>
            </a:r>
            <a:r>
              <a:rPr lang="en-US" sz="1800" dirty="0">
                <a:solidFill>
                  <a:schemeClr val="bg2"/>
                </a:solidFill>
              </a:rPr>
              <a:t>, Like </a:t>
            </a:r>
            <a:r>
              <a:rPr lang="en-US" sz="1800" dirty="0" err="1">
                <a:solidFill>
                  <a:schemeClr val="bg2"/>
                </a:solidFill>
              </a:rPr>
              <a:t>Machata</a:t>
            </a:r>
            <a:r>
              <a:rPr lang="en-US" sz="1800" dirty="0">
                <a:solidFill>
                  <a:schemeClr val="bg2"/>
                </a:solidFill>
              </a:rPr>
              <a:t>, Lob Phillips</a:t>
            </a:r>
            <a:endParaRPr sz="1800" dirty="0">
              <a:solidFill>
                <a:schemeClr val="bg2"/>
              </a:solidFill>
            </a:endParaRPr>
          </a:p>
        </p:txBody>
      </p:sp>
      <p:sp useBgFill="1">
        <p:nvSpPr>
          <p:cNvPr id="13" name="Rectangle 12">
            <a:extLst>
              <a:ext uri="{FF2B5EF4-FFF2-40B4-BE49-F238E27FC236}">
                <a16:creationId xmlns:a16="http://schemas.microsoft.com/office/drawing/2014/main" id="{9F8CD012-29F5-45B8-83DF-393C0A213B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ing the infrastructure of an air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7" y="535033"/>
            <a:ext cx="7422879" cy="3637211"/>
          </a:xfrm>
          <a:prstGeom prst="rect">
            <a:avLst/>
          </a:prstGeom>
        </p:spPr>
      </p:pic>
      <p:sp>
        <p:nvSpPr>
          <p:cNvPr id="15" name="Freeform 6">
            <a:extLst>
              <a:ext uri="{FF2B5EF4-FFF2-40B4-BE49-F238E27FC236}">
                <a16:creationId xmlns:a16="http://schemas.microsoft.com/office/drawing/2014/main" id="{D5807261-5AA8-4462-847C-7789D2671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7" name="Straight Connector 16">
            <a:extLst>
              <a:ext uri="{FF2B5EF4-FFF2-40B4-BE49-F238E27FC236}">
                <a16:creationId xmlns:a16="http://schemas.microsoft.com/office/drawing/2014/main" id="{99B864D8-020F-455C-951E-BECB1D7E9E8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1947673" y="6314440"/>
            <a:ext cx="6480226" cy="365125"/>
          </a:xfrm>
        </p:spPr>
        <p:txBody>
          <a:bodyPr>
            <a:normAutofit/>
          </a:bodyPr>
          <a:lstStyle/>
          <a:p>
            <a:pPr>
              <a:spcAft>
                <a:spcPts val="600"/>
              </a:spcAft>
            </a:pPr>
            <a:r>
              <a:rPr lang="en-US">
                <a:solidFill>
                  <a:schemeClr val="bg2"/>
                </a:solidFill>
                <a:hlinkClick r:id="rId3"/>
              </a:rPr>
              <a:t>Photo</a:t>
            </a:r>
            <a:r>
              <a:rPr lang="en-US">
                <a:solidFill>
                  <a:schemeClr val="bg2"/>
                </a:solidFill>
              </a:rPr>
              <a:t> by CellarDoor85 (Robert Aehnelt). / </a:t>
            </a:r>
            <a:r>
              <a:rPr lang="en-US">
                <a:solidFill>
                  <a:schemeClr val="bg2"/>
                </a:solidFill>
                <a:hlinkClick r:id="rId4"/>
              </a:rPr>
              <a:t>CC BY-SA 3.0</a:t>
            </a:r>
          </a:p>
        </p:txBody>
      </p:sp>
      <p:pic>
        <p:nvPicPr>
          <p:cNvPr id="12" name="Picture 11" descr="View of apron from top floor observation room, Halifax International Airport">
            <a:extLst>
              <a:ext uri="{FF2B5EF4-FFF2-40B4-BE49-F238E27FC236}">
                <a16:creationId xmlns:a16="http://schemas.microsoft.com/office/drawing/2014/main" id="{FC3E1AFA-5091-4DAF-940B-51330A1CF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535033"/>
            <a:ext cx="5375189" cy="3637211"/>
          </a:xfrm>
          <a:prstGeom prst="rect">
            <a:avLst/>
          </a:prstGeom>
        </p:spPr>
      </p:pic>
    </p:spTree>
    <p:extLst>
      <p:ext uri="{BB962C8B-B14F-4D97-AF65-F5344CB8AC3E}">
        <p14:creationId xmlns:p14="http://schemas.microsoft.com/office/powerpoint/2010/main" val="21484930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 relevant data</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76200" y="2401086"/>
            <a:ext cx="12014200" cy="4455253"/>
          </a:xfrm>
        </p:spPr>
        <p:txBody>
          <a:bodyPr>
            <a:normAutofit fontScale="77500" lnSpcReduction="20000"/>
          </a:bodyPr>
          <a:lstStyle/>
          <a:p>
            <a:pPr marL="0" indent="0">
              <a:buNone/>
            </a:pPr>
            <a:r>
              <a:rPr lang="en-US" sz="2600" b="1" dirty="0"/>
              <a:t>FLIGHT DELAY DATA – WHERE ART THOU?</a:t>
            </a:r>
          </a:p>
          <a:p>
            <a:pPr marL="0" indent="0">
              <a:buNone/>
            </a:pPr>
            <a:r>
              <a:rPr lang="en-US" sz="2600" dirty="0" err="1"/>
              <a:t>Cirium’s</a:t>
            </a:r>
            <a:r>
              <a:rPr lang="en-US" sz="2600" dirty="0"/>
              <a:t> API supports retrieval of current Flight Delay data at a specified airport</a:t>
            </a:r>
          </a:p>
          <a:p>
            <a:r>
              <a:rPr lang="en-US" b="1" dirty="0"/>
              <a:t>SOURCE:</a:t>
            </a:r>
            <a:r>
              <a:rPr lang="en-US" dirty="0"/>
              <a:t> </a:t>
            </a:r>
            <a:r>
              <a:rPr lang="en-US" u="sng" dirty="0">
                <a:solidFill>
                  <a:srgbClr val="0070C0"/>
                </a:solidFill>
                <a:hlinkClick r:id="rId2">
                  <a:extLst>
                    <a:ext uri="{A12FA001-AC4F-418D-AE19-62706E023703}">
                      <ahyp:hlinkClr xmlns="" xmlns:ahyp="http://schemas.microsoft.com/office/drawing/2018/hyperlinkcolor" val="tx"/>
                    </a:ext>
                  </a:extLst>
                </a:hlinkClick>
              </a:rPr>
              <a:t>https://developer.flightstats.com/api-docs/delayindex/v1</a:t>
            </a:r>
            <a:endParaRPr lang="en-US" u="sng" dirty="0">
              <a:solidFill>
                <a:srgbClr val="0070C0"/>
              </a:solidFill>
            </a:endParaRPr>
          </a:p>
          <a:p>
            <a:r>
              <a:rPr lang="en-US" b="1" dirty="0"/>
              <a:t>JUPYTER:</a:t>
            </a:r>
            <a:r>
              <a:rPr lang="en-US" dirty="0"/>
              <a:t> </a:t>
            </a:r>
            <a:r>
              <a:rPr lang="en-US" u="sng" dirty="0" err="1">
                <a:solidFill>
                  <a:srgbClr val="FF0000"/>
                </a:solidFill>
                <a:hlinkClick r:id="rId3" tooltip="AirportDelays.ipynb">
                  <a:extLst>
                    <a:ext uri="{A12FA001-AC4F-418D-AE19-62706E023703}">
                      <ahyp:hlinkClr xmlns="" xmlns:ahyp="http://schemas.microsoft.com/office/drawing/2018/hyperlinkcolor" val="tx"/>
                    </a:ext>
                  </a:extLst>
                </a:hlinkClick>
              </a:rPr>
              <a:t>AirportDelays.ipynb</a:t>
            </a:r>
            <a:r>
              <a:rPr lang="en-US" u="sng" dirty="0">
                <a:solidFill>
                  <a:srgbClr val="FF0000"/>
                </a:solidFill>
                <a:hlinkClick r:id="rId3" tooltip="AirportDelays.ipynb">
                  <a:extLst>
                    <a:ext uri="{A12FA001-AC4F-418D-AE19-62706E023703}">
                      <ahyp:hlinkClr xmlns="" xmlns:ahyp="http://schemas.microsoft.com/office/drawing/2018/hyperlinkcolor" val="tx"/>
                    </a:ext>
                  </a:extLst>
                </a:hlinkClick>
              </a:rPr>
              <a:t>  </a:t>
            </a:r>
            <a:r>
              <a:rPr lang="en-US" dirty="0"/>
              <a:t>OUTPUT: </a:t>
            </a:r>
            <a:r>
              <a:rPr lang="en-US" u="sng" dirty="0">
                <a:solidFill>
                  <a:srgbClr val="FF0000"/>
                </a:solidFill>
                <a:hlinkClick r:id="rId4" tooltip="Delay_Request_MCO.txt">
                  <a:extLst>
                    <a:ext uri="{A12FA001-AC4F-418D-AE19-62706E023703}">
                      <ahyp:hlinkClr xmlns="" xmlns:ahyp="http://schemas.microsoft.com/office/drawing/2018/hyperlinkcolor" val="tx"/>
                    </a:ext>
                  </a:extLst>
                </a:hlinkClick>
              </a:rPr>
              <a:t>Delay_Request_MCO.txt</a:t>
            </a:r>
            <a:endParaRPr lang="en-US" dirty="0">
              <a:solidFill>
                <a:srgbClr val="FF0000"/>
              </a:solidFill>
            </a:endParaRPr>
          </a:p>
          <a:p>
            <a:pPr marL="0" indent="0">
              <a:buNone/>
            </a:pPr>
            <a:r>
              <a:rPr lang="en-US" sz="2600" dirty="0"/>
              <a:t>The flight delay response json provided some interesting metrics on flight delays (including bins)</a:t>
            </a:r>
          </a:p>
          <a:p>
            <a:pPr marL="0" indent="0">
              <a:buNone/>
            </a:pPr>
            <a:r>
              <a:rPr lang="en-US" sz="2600" dirty="0"/>
              <a:t>however free access is limited to 100 current flights a month, so we had to use the Historical Flight Status API</a:t>
            </a:r>
          </a:p>
          <a:p>
            <a:pPr marL="0" indent="0">
              <a:buNone/>
            </a:pPr>
            <a:r>
              <a:rPr lang="en-US" sz="2600" dirty="0" err="1"/>
              <a:t>Cirium’s</a:t>
            </a:r>
            <a:r>
              <a:rPr lang="en-US" sz="2600" dirty="0"/>
              <a:t> Historical Flight Status API supports retrieval of Historical airport status (departures) by date, airport, airline, and time period (up to 6 hour block) – but there is a usage fee so we had to limit our data requests.</a:t>
            </a:r>
          </a:p>
          <a:p>
            <a:r>
              <a:rPr lang="en-US" b="1" dirty="0"/>
              <a:t>SOURCE:</a:t>
            </a:r>
            <a:r>
              <a:rPr lang="en-US" dirty="0"/>
              <a:t> </a:t>
            </a:r>
            <a:r>
              <a:rPr lang="en-US" dirty="0">
                <a:solidFill>
                  <a:srgbClr val="0070C0"/>
                </a:solidFill>
                <a:hlinkClick r:id="rId5">
                  <a:extLst>
                    <a:ext uri="{A12FA001-AC4F-418D-AE19-62706E023703}">
                      <ahyp:hlinkClr xmlns="" xmlns:ahyp="http://schemas.microsoft.com/office/drawing/2018/hyperlinkcolor" val="tx"/>
                    </a:ext>
                  </a:extLst>
                </a:hlinkClick>
              </a:rPr>
              <a:t>https://developer.flightstats.com/api-docs/historical-flight-status/v3 </a:t>
            </a:r>
            <a:endParaRPr lang="en-US" dirty="0">
              <a:solidFill>
                <a:srgbClr val="0070C0"/>
              </a:solidFill>
            </a:endParaRPr>
          </a:p>
          <a:p>
            <a:r>
              <a:rPr lang="en-US" b="1" dirty="0"/>
              <a:t>API DOC: </a:t>
            </a:r>
            <a:r>
              <a:rPr lang="en-US" sz="1600" dirty="0">
                <a:solidFill>
                  <a:srgbClr val="0070C0"/>
                </a:solidFill>
                <a:hlinkClick r:id="rId6">
                  <a:extLst>
                    <a:ext uri="{A12FA001-AC4F-418D-AE19-62706E023703}">
                      <ahyp:hlinkClr xmlns="" xmlns:ahyp="http://schemas.microsoft.com/office/drawing/2018/hyperlinkcolor" val="tx"/>
                    </a:ext>
                  </a:extLst>
                </a:hlinkClick>
              </a:rPr>
              <a:t>https://developer.flightstats.com/api-docs/historical-flight-status/v3/historicalFlightStatusResponse#extendedOptions</a:t>
            </a:r>
            <a:endParaRPr lang="en-US" sz="1600" dirty="0">
              <a:solidFill>
                <a:srgbClr val="0070C0"/>
              </a:solidFill>
            </a:endParaRPr>
          </a:p>
          <a:p>
            <a:r>
              <a:rPr lang="en-US" b="1" dirty="0"/>
              <a:t>JUPYTER:</a:t>
            </a:r>
            <a:r>
              <a:rPr lang="en-US" dirty="0"/>
              <a:t> </a:t>
            </a:r>
            <a:r>
              <a:rPr lang="en-US" sz="1600" dirty="0">
                <a:solidFill>
                  <a:srgbClr val="0070C0"/>
                </a:solidFill>
                <a:hlinkClick r:id="rId7">
                  <a:extLst>
                    <a:ext uri="{A12FA001-AC4F-418D-AE19-62706E023703}">
                      <ahyp:hlinkClr xmlns="" xmlns:ahyp="http://schemas.microsoft.com/office/drawing/2018/hyperlinkcolor" val="tx"/>
                    </a:ext>
                  </a:extLst>
                </a:hlinkClick>
              </a:rPr>
              <a:t>https://github.com/leannesevier/BAMF-Project-7/blob/master/Xtra%20Files/MCO9Read.ipynb</a:t>
            </a:r>
            <a:endParaRPr lang="en-US" sz="1600" dirty="0">
              <a:solidFill>
                <a:srgbClr val="0070C0"/>
              </a:solidFill>
            </a:endParaRPr>
          </a:p>
          <a:p>
            <a:r>
              <a:rPr lang="en-US" sz="2100" b="1" dirty="0"/>
              <a:t>OUTPUT:</a:t>
            </a:r>
            <a:r>
              <a:rPr lang="en-US" sz="2100" dirty="0"/>
              <a:t> </a:t>
            </a:r>
            <a:r>
              <a:rPr lang="en-US" sz="1900" dirty="0">
                <a:solidFill>
                  <a:srgbClr val="0070C0"/>
                </a:solidFill>
                <a:hlinkClick r:id="rId8">
                  <a:extLst>
                    <a:ext uri="{A12FA001-AC4F-418D-AE19-62706E023703}">
                      <ahyp:hlinkClr xmlns="" xmlns:ahyp="http://schemas.microsoft.com/office/drawing/2018/hyperlinkcolor" val="tx"/>
                    </a:ext>
                  </a:extLst>
                </a:hlinkClick>
              </a:rPr>
              <a:t>https://github.com/leannesevier/BAMF-Project-7/blob/master/Xtra%20Files/Historic_Request_MCO_20190122_9.json</a:t>
            </a:r>
            <a:endParaRPr sz="1900" dirty="0">
              <a:solidFill>
                <a:srgbClr val="0070C0"/>
              </a:solidFill>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A7BE8FE-3728-42D7-A277-44E3497ACFCB}"/>
              </a:ext>
            </a:extLst>
          </p:cNvPr>
          <p:cNvGrpSpPr/>
          <p:nvPr/>
        </p:nvGrpSpPr>
        <p:grpSpPr>
          <a:xfrm>
            <a:off x="9552459" y="2285999"/>
            <a:ext cx="2639540" cy="1600438"/>
            <a:chOff x="8891030" y="3438242"/>
            <a:chExt cx="2639540" cy="1600438"/>
          </a:xfrm>
        </p:grpSpPr>
        <p:sp>
          <p:nvSpPr>
            <p:cNvPr id="7" name="TextBox 6">
              <a:extLst>
                <a:ext uri="{FF2B5EF4-FFF2-40B4-BE49-F238E27FC236}">
                  <a16:creationId xmlns:a16="http://schemas.microsoft.com/office/drawing/2014/main" id="{BA867432-4586-4F06-BA87-D332577046B1}"/>
                </a:ext>
              </a:extLst>
            </p:cNvPr>
            <p:cNvSpPr txBox="1"/>
            <p:nvPr/>
          </p:nvSpPr>
          <p:spPr>
            <a:xfrm>
              <a:off x="9892270" y="3438242"/>
              <a:ext cx="1638300" cy="1600438"/>
            </a:xfrm>
            <a:prstGeom prst="rect">
              <a:avLst/>
            </a:prstGeom>
            <a:solidFill>
              <a:schemeClr val="bg1"/>
            </a:solidFill>
          </p:spPr>
          <p:txBody>
            <a:bodyPr wrap="square" rtlCol="0">
              <a:spAutoFit/>
            </a:bodyPr>
            <a:lstStyle/>
            <a:p>
              <a:pPr fontAlgn="t"/>
              <a:r>
                <a:rPr lang="en-US" sz="1400" dirty="0"/>
                <a:t>"flights": 84,</a:t>
              </a:r>
            </a:p>
            <a:p>
              <a:pPr fontAlgn="t"/>
              <a:r>
                <a:rPr lang="en-US" sz="1400" dirty="0"/>
                <a:t>"observations": 83,</a:t>
              </a:r>
            </a:p>
            <a:p>
              <a:pPr fontAlgn="t"/>
              <a:r>
                <a:rPr lang="en-US" sz="1400" dirty="0"/>
                <a:t>"canceled": 0,</a:t>
              </a:r>
            </a:p>
            <a:p>
              <a:pPr fontAlgn="t"/>
              <a:r>
                <a:rPr lang="en-US" sz="1400" dirty="0"/>
                <a:t>"</a:t>
              </a:r>
              <a:r>
                <a:rPr lang="en-US" sz="1400" dirty="0" err="1"/>
                <a:t>onTime</a:t>
              </a:r>
              <a:r>
                <a:rPr lang="en-US" sz="1400" dirty="0"/>
                <a:t>": 59,</a:t>
              </a:r>
            </a:p>
            <a:p>
              <a:pPr fontAlgn="t"/>
              <a:r>
                <a:rPr lang="en-US" sz="1400" dirty="0"/>
                <a:t>"delayed15": 4,</a:t>
              </a:r>
            </a:p>
            <a:p>
              <a:pPr fontAlgn="t"/>
              <a:r>
                <a:rPr lang="en-US" sz="1400" dirty="0"/>
                <a:t>"delayed30": 4,</a:t>
              </a:r>
            </a:p>
            <a:p>
              <a:pPr fontAlgn="t"/>
              <a:r>
                <a:rPr lang="en-US" sz="1400" dirty="0"/>
                <a:t>"delayed45": 16,</a:t>
              </a:r>
            </a:p>
          </p:txBody>
        </p:sp>
        <p:sp>
          <p:nvSpPr>
            <p:cNvPr id="12" name="TextBox 11">
              <a:extLst>
                <a:ext uri="{FF2B5EF4-FFF2-40B4-BE49-F238E27FC236}">
                  <a16:creationId xmlns:a16="http://schemas.microsoft.com/office/drawing/2014/main" id="{5A3D5FF0-6E64-4A72-B5A7-C9702E7FFCBE}"/>
                </a:ext>
              </a:extLst>
            </p:cNvPr>
            <p:cNvSpPr txBox="1"/>
            <p:nvPr/>
          </p:nvSpPr>
          <p:spPr>
            <a:xfrm>
              <a:off x="8891030" y="4488933"/>
              <a:ext cx="1001240" cy="369332"/>
            </a:xfrm>
            <a:prstGeom prst="rect">
              <a:avLst/>
            </a:prstGeom>
            <a:noFill/>
          </p:spPr>
          <p:txBody>
            <a:bodyPr wrap="square" rtlCol="0">
              <a:spAutoFit/>
            </a:bodyPr>
            <a:lstStyle/>
            <a:p>
              <a:r>
                <a:rPr lang="en-US" dirty="0"/>
                <a:t>BINS !!!</a:t>
              </a:r>
            </a:p>
          </p:txBody>
        </p:sp>
        <p:sp>
          <p:nvSpPr>
            <p:cNvPr id="14" name="Left Brace 13">
              <a:extLst>
                <a:ext uri="{FF2B5EF4-FFF2-40B4-BE49-F238E27FC236}">
                  <a16:creationId xmlns:a16="http://schemas.microsoft.com/office/drawing/2014/main" id="{1F06324C-9262-48D6-80AB-86D16B098CF1}"/>
                </a:ext>
              </a:extLst>
            </p:cNvPr>
            <p:cNvSpPr/>
            <p:nvPr/>
          </p:nvSpPr>
          <p:spPr>
            <a:xfrm>
              <a:off x="9702800" y="4445000"/>
              <a:ext cx="176770" cy="4640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83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#1</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b="1" dirty="0"/>
              <a:t>INCOMPLETE DATA!!!</a:t>
            </a:r>
          </a:p>
          <a:p>
            <a:pPr marL="0" indent="0">
              <a:buNone/>
            </a:pPr>
            <a:r>
              <a:rPr lang="en-US" dirty="0"/>
              <a:t>Our first attempt at extracting “</a:t>
            </a:r>
            <a:r>
              <a:rPr lang="en-US" dirty="0" err="1"/>
              <a:t>departureGateDelayMinutes</a:t>
            </a:r>
            <a:r>
              <a:rPr lang="en-US" dirty="0"/>
              <a:t>” encountered some problems. The returned data did not always include a value for </a:t>
            </a:r>
            <a:r>
              <a:rPr lang="en-US" dirty="0" err="1"/>
              <a:t>departureGateDelayMinutes</a:t>
            </a:r>
            <a:r>
              <a:rPr lang="en-US" dirty="0"/>
              <a:t>, so we had to rely on </a:t>
            </a:r>
            <a:r>
              <a:rPr lang="en-US" dirty="0" err="1"/>
              <a:t>ScheduledDeparture</a:t>
            </a:r>
            <a:r>
              <a:rPr lang="en-US" dirty="0"/>
              <a:t> and </a:t>
            </a:r>
            <a:r>
              <a:rPr lang="en-US" dirty="0" err="1"/>
              <a:t>ActualDeparture</a:t>
            </a:r>
            <a:r>
              <a:rPr lang="en-US" dirty="0"/>
              <a:t> date and time to calculate the delay minutes using python.</a:t>
            </a:r>
          </a:p>
          <a:p>
            <a:pPr marL="0" indent="0">
              <a:buNone/>
            </a:pPr>
            <a:r>
              <a:rPr lang="en-US" b="1" dirty="0"/>
              <a:t>JUPYTER: </a:t>
            </a:r>
            <a:r>
              <a:rPr lang="en-US" dirty="0">
                <a:solidFill>
                  <a:srgbClr val="0070C0"/>
                </a:solidFill>
                <a:hlinkClick r:id="rId3">
                  <a:extLst>
                    <a:ext uri="{A12FA001-AC4F-418D-AE19-62706E023703}">
                      <ahyp:hlinkClr xmlns="" xmlns:ahyp="http://schemas.microsoft.com/office/drawing/2018/hyperlinkcolor" val="tx"/>
                    </a:ext>
                  </a:extLst>
                </a:hlinkClick>
              </a:rPr>
              <a:t>https://github.com/leannesevier/BAMF-Project-7/blob/master/FlightCounter.ipynb</a:t>
            </a:r>
            <a:endParaRPr lang="en-US" dirty="0">
              <a:solidFill>
                <a:srgbClr val="0070C0"/>
              </a:solidFill>
            </a:endParaRPr>
          </a:p>
          <a:p>
            <a:pPr marL="0" indent="0">
              <a:buNone/>
            </a:pPr>
            <a:r>
              <a:rPr lang="en-US" dirty="0"/>
              <a:t>The next challenge we encountered was that for very large data returns (specifically for Atlanta Airport), the json response was incomplete. Saving the json response to a text file revealed that the aircraft equipment strings of data were omitted from the end of the file. Fortunately no flight data was missing or corrupted. But when saving the text files with the extension ‘.json’, Visual Code also red underlined file content that was not json compliant.  As such, our team then went about repairing the files, cleaning out non json content, and saving each text file as a </a:t>
            </a:r>
            <a:r>
              <a:rPr lang="en-US" b="1" dirty="0"/>
              <a:t>json file:</a:t>
            </a:r>
            <a:r>
              <a:rPr lang="en-US" dirty="0"/>
              <a:t> </a:t>
            </a:r>
            <a:r>
              <a:rPr lang="en-US" dirty="0">
                <a:solidFill>
                  <a:srgbClr val="0070C0"/>
                </a:solidFill>
                <a:hlinkClick r:id="rId4">
                  <a:extLst>
                    <a:ext uri="{A12FA001-AC4F-418D-AE19-62706E023703}">
                      <ahyp:hlinkClr xmlns="" xmlns:ahyp="http://schemas.microsoft.com/office/drawing/2018/hyperlinkcolor" val="tx"/>
                    </a:ext>
                  </a:extLst>
                </a:hlinkClick>
              </a:rPr>
              <a:t>https://github.com/leannesevier/BAMF-Project-7/blob/master/Historic_Request_ATL_20171222_14.json</a:t>
            </a:r>
            <a:r>
              <a:rPr lang="en-US" dirty="0"/>
              <a:t>   </a:t>
            </a:r>
          </a:p>
        </p:txBody>
      </p:sp>
    </p:spTree>
    <p:extLst>
      <p:ext uri="{BB962C8B-B14F-4D97-AF65-F5344CB8AC3E}">
        <p14:creationId xmlns:p14="http://schemas.microsoft.com/office/powerpoint/2010/main" val="86789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#2</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fontScale="77500" lnSpcReduction="20000"/>
          </a:bodyPr>
          <a:lstStyle/>
          <a:p>
            <a:pPr marL="0" indent="0">
              <a:buNone/>
            </a:pPr>
            <a:r>
              <a:rPr lang="en-US" sz="2400" b="1" dirty="0"/>
              <a:t>ARE WE THERE YET?</a:t>
            </a:r>
          </a:p>
          <a:p>
            <a:pPr marL="0" indent="0">
              <a:buNone/>
            </a:pPr>
            <a:r>
              <a:rPr lang="en-US" sz="2400" dirty="0"/>
              <a:t>The next challenge was not immediately apparent. While our team loaded each json file and quickly scanned through the hundreds of flights per day, some peculiarities arose. Whilst we included some python code to quickly calculate the delay time in minutes, a small number of flights appeared to have extremely early departures. This was actually due to evening flights delaying through to the next day. So rather than extracting and comparing the hour and minutes for the scheduled and actual flights, we commented this code out, and utilized the time and datetime modules to correctly compare the scheduled versus actual. </a:t>
            </a:r>
          </a:p>
          <a:p>
            <a:pPr marL="0" indent="0">
              <a:buNone/>
            </a:pPr>
            <a:r>
              <a:rPr lang="en-US" b="1" dirty="0"/>
              <a:t>JUPYTER: </a:t>
            </a:r>
            <a:r>
              <a:rPr lang="en-US" dirty="0">
                <a:solidFill>
                  <a:srgbClr val="0070C0"/>
                </a:solidFill>
                <a:hlinkClick r:id="rId3">
                  <a:extLst>
                    <a:ext uri="{A12FA001-AC4F-418D-AE19-62706E023703}">
                      <ahyp:hlinkClr xmlns="" xmlns:ahyp="http://schemas.microsoft.com/office/drawing/2018/hyperlinkcolor" val="tx"/>
                    </a:ext>
                  </a:extLst>
                </a:hlinkClick>
              </a:rPr>
              <a:t>https://github.com/leannesevier/BAMF-Project-7/blob/master/FlightCounter_v2.ipynb</a:t>
            </a:r>
            <a:endParaRPr lang="en-US" dirty="0">
              <a:solidFill>
                <a:srgbClr val="0070C0"/>
              </a:solidFill>
            </a:endParaRPr>
          </a:p>
          <a:p>
            <a:pPr marL="0" indent="0">
              <a:buNone/>
            </a:pPr>
            <a:r>
              <a:rPr lang="en-US" sz="2400" b="1" dirty="0"/>
              <a:t>IT’S ABOUT TIME !</a:t>
            </a:r>
          </a:p>
          <a:p>
            <a:pPr marL="0" indent="0">
              <a:buNone/>
            </a:pPr>
            <a:r>
              <a:rPr lang="en-US" sz="2400" dirty="0"/>
              <a:t>With the date and time comparison corrected, we then went ahead and created a for loop for each airport, and a for loop for each date in the date range, so we now have a pandas </a:t>
            </a:r>
            <a:r>
              <a:rPr lang="en-US" sz="2400" dirty="0" err="1"/>
              <a:t>dataframe</a:t>
            </a:r>
            <a:r>
              <a:rPr lang="en-US" sz="2400" dirty="0"/>
              <a:t> for each Date Range (A and B).</a:t>
            </a:r>
          </a:p>
          <a:p>
            <a:pPr marL="0" indent="0">
              <a:buNone/>
            </a:pPr>
            <a:r>
              <a:rPr lang="en-US" b="1" dirty="0"/>
              <a:t>JUPYTER: </a:t>
            </a:r>
            <a:r>
              <a:rPr lang="en-US" dirty="0">
                <a:solidFill>
                  <a:srgbClr val="0070C0"/>
                </a:solidFill>
                <a:hlinkClick r:id="rId4">
                  <a:extLst>
                    <a:ext uri="{A12FA001-AC4F-418D-AE19-62706E023703}">
                      <ahyp:hlinkClr xmlns="" xmlns:ahyp="http://schemas.microsoft.com/office/drawing/2018/hyperlinkcolor" val="tx"/>
                    </a:ext>
                  </a:extLst>
                </a:hlinkClick>
              </a:rPr>
              <a:t>https://github.com/leannesevier/BAMF-Project-7/blob/master/FlightCounter_DateRangeA.ipynb</a:t>
            </a:r>
            <a:endParaRPr lang="en-US" dirty="0">
              <a:solidFill>
                <a:srgbClr val="0070C0"/>
              </a:solidFill>
            </a:endParaRPr>
          </a:p>
          <a:p>
            <a:pPr marL="0" indent="0">
              <a:buNone/>
            </a:pPr>
            <a:r>
              <a:rPr lang="en-US" b="1" dirty="0"/>
              <a:t>JUPYTER: </a:t>
            </a:r>
            <a:r>
              <a:rPr lang="en-US" dirty="0">
                <a:solidFill>
                  <a:srgbClr val="0070C0"/>
                </a:solidFill>
                <a:hlinkClick r:id="rId5">
                  <a:extLst>
                    <a:ext uri="{A12FA001-AC4F-418D-AE19-62706E023703}">
                      <ahyp:hlinkClr xmlns="" xmlns:ahyp="http://schemas.microsoft.com/office/drawing/2018/hyperlinkcolor" val="tx"/>
                    </a:ext>
                  </a:extLst>
                </a:hlinkClick>
              </a:rPr>
              <a:t>https://github.com/leannesevier/BAMF-Project-7/blob/master/FlightCounter_DateRangeB.ipynb</a:t>
            </a:r>
            <a:endParaRPr lang="en-US" dirty="0">
              <a:solidFill>
                <a:srgbClr val="0070C0"/>
              </a:solidFill>
            </a:endParaRPr>
          </a:p>
        </p:txBody>
      </p:sp>
    </p:spTree>
    <p:extLst>
      <p:ext uri="{BB962C8B-B14F-4D97-AF65-F5344CB8AC3E}">
        <p14:creationId xmlns:p14="http://schemas.microsoft.com/office/powerpoint/2010/main" val="225371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1 </a:t>
            </a:r>
          </a:p>
          <a:p>
            <a:r>
              <a:rPr lang="en-US" altLang="en-US" sz="1200" dirty="0">
                <a:solidFill>
                  <a:srgbClr val="000000"/>
                </a:solidFill>
                <a:latin typeface="Courier New" panose="02070309020205020404" pitchFamily="49" charset="0"/>
              </a:rPr>
              <a:t>Airline Flight#: DL656 </a:t>
            </a:r>
          </a:p>
          <a:p>
            <a:r>
              <a:rPr lang="en-US" altLang="en-US" sz="1200" dirty="0">
                <a:solidFill>
                  <a:srgbClr val="000000"/>
                </a:solidFill>
                <a:latin typeface="Courier New" panose="02070309020205020404" pitchFamily="49" charset="0"/>
              </a:rPr>
              <a:t>Airport: ATL </a:t>
            </a:r>
          </a:p>
          <a:p>
            <a:r>
              <a:rPr lang="en-US" altLang="en-US" sz="1200" dirty="0">
                <a:solidFill>
                  <a:srgbClr val="000000"/>
                </a:solidFill>
                <a:latin typeface="Courier New" panose="02070309020205020404" pitchFamily="49" charset="0"/>
              </a:rPr>
              <a:t>Date: 2017-12-22 </a:t>
            </a:r>
          </a:p>
          <a:p>
            <a:r>
              <a:rPr lang="en-US" altLang="en-US" sz="1200" dirty="0">
                <a:solidFill>
                  <a:srgbClr val="000000"/>
                </a:solidFill>
                <a:latin typeface="Courier New" panose="02070309020205020404" pitchFamily="49" charset="0"/>
              </a:rPr>
              <a:t>Scheduled Departure: 2017-12-22T10:55:00.000 Actual Departure: 2017-12-22T16:51:00.000 Flight Departure Delayed by (H:M:S): 5:56:00 Departure Time Delta (minutes): 356.0</a:t>
            </a:r>
            <a:r>
              <a:rPr lang="en-US" altLang="en-US" sz="1200" dirty="0"/>
              <a:t> </a:t>
            </a:r>
            <a:endParaRPr lang="en-US" altLang="en-US" sz="12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2307 </a:t>
            </a:r>
          </a:p>
          <a:p>
            <a:r>
              <a:rPr lang="en-US" altLang="en-US" sz="1200" dirty="0">
                <a:solidFill>
                  <a:srgbClr val="000000"/>
                </a:solidFill>
                <a:latin typeface="Courier New" panose="02070309020205020404" pitchFamily="49" charset="0"/>
              </a:rPr>
              <a:t>Airline Flight#: DL2601 </a:t>
            </a:r>
          </a:p>
          <a:p>
            <a:r>
              <a:rPr lang="en-US" altLang="en-US" sz="1200" dirty="0">
                <a:solidFill>
                  <a:srgbClr val="000000"/>
                </a:solidFill>
                <a:latin typeface="Courier New" panose="02070309020205020404" pitchFamily="49" charset="0"/>
              </a:rPr>
              <a:t>Airport: MCO </a:t>
            </a:r>
          </a:p>
          <a:p>
            <a:r>
              <a:rPr lang="en-US" altLang="en-US" sz="1200" dirty="0">
                <a:solidFill>
                  <a:srgbClr val="000000"/>
                </a:solidFill>
                <a:latin typeface="Courier New" panose="02070309020205020404" pitchFamily="49" charset="0"/>
              </a:rPr>
              <a:t>Date: 2018-01-25 </a:t>
            </a:r>
          </a:p>
          <a:p>
            <a:r>
              <a:rPr lang="en-US" altLang="en-US" sz="1200" dirty="0">
                <a:solidFill>
                  <a:srgbClr val="000000"/>
                </a:solidFill>
                <a:latin typeface="Courier New" panose="02070309020205020404" pitchFamily="49" charset="0"/>
              </a:rPr>
              <a:t>Scheduled Departure: 2018-01-25T19:56:00.000 Actual Departure: 2018-01-25T19:50:00.000 Flight Departed Early by (H:M:S): 0:06:00 Departure Time Delta (minutes): -6.0 </a:t>
            </a: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2104598690"/>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1291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205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811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2307</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81154047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2307.000000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7.107932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32.141492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pic>
        <p:nvPicPr>
          <p:cNvPr id="1031" name="Picture 7">
            <a:extLst>
              <a:ext uri="{FF2B5EF4-FFF2-40B4-BE49-F238E27FC236}">
                <a16:creationId xmlns:a16="http://schemas.microsoft.com/office/drawing/2014/main" id="{723F526B-794E-4CFB-BB98-69016CF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20525"/>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38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1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DL365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ATL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2018-12-22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2018-12-22T12:20:00.000 Actual Departure: 2018-12-22T16:37:00.000 Flight Departure Delayed by (H:M:S): 4:17:00 Departure Time Delta (minutes): 257.0</a:t>
            </a:r>
            <a:r>
              <a:rPr lang="en-US" altLang="en-US" sz="1050" dirty="0"/>
              <a:t> </a:t>
            </a:r>
            <a:endParaRPr lang="en-US" altLang="en-US" sz="28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2312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DL1060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MCO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2019-01-25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2019-01-25T19:59:00.000 Actual Departure: 2019-01-25T20:33:00.000 Flight Departure Delayed by (H:M:S): 0:34:00 Departure Time Delta (minutes): 34.0</a:t>
            </a:r>
            <a:r>
              <a:rPr lang="en-US" altLang="en-US" sz="1050" dirty="0"/>
              <a:t> </a:t>
            </a:r>
            <a:endParaRPr lang="en-US" altLang="en-US" sz="2800" dirty="0">
              <a:latin typeface="Arial" panose="020B0604020202020204" pitchFamily="34" charset="0"/>
            </a:endParaRP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3726311492"/>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1111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227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974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2312</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263701084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227009">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2312.000000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12.047578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41.850855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4654B625-9AA5-40E8-84F2-2EC211C2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5" y="2322152"/>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5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So what’s the diff? </a:t>
            </a:r>
            <a:br>
              <a:rPr lang="en-US" sz="3900" dirty="0">
                <a:solidFill>
                  <a:schemeClr val="bg1"/>
                </a:solidFill>
              </a:rPr>
            </a:br>
            <a:r>
              <a:rPr lang="en-US" sz="3900" dirty="0">
                <a:solidFill>
                  <a:schemeClr val="bg1"/>
                </a:solidFill>
              </a:rPr>
              <a:t>Look at the Final Weeks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645D1A7-42EA-4E83-B084-E41E1AF6D829}"/>
              </a:ext>
            </a:extLst>
          </p:cNvPr>
          <p:cNvGraphicFramePr>
            <a:graphicFrameLocks noGrp="1"/>
          </p:cNvGraphicFramePr>
          <p:nvPr>
            <p:extLst>
              <p:ext uri="{D42A27DB-BD31-4B8C-83A1-F6EECF244321}">
                <p14:modId xmlns:p14="http://schemas.microsoft.com/office/powerpoint/2010/main" val="2837793857"/>
              </p:ext>
            </p:extLst>
          </p:nvPr>
        </p:nvGraphicFramePr>
        <p:xfrm>
          <a:off x="76200" y="5807125"/>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874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effectLst/>
                        </a:rPr>
                        <a:t>107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314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1295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graphicFrame>
        <p:nvGraphicFramePr>
          <p:cNvPr id="21" name="Table 20">
            <a:extLst>
              <a:ext uri="{FF2B5EF4-FFF2-40B4-BE49-F238E27FC236}">
                <a16:creationId xmlns:a16="http://schemas.microsoft.com/office/drawing/2014/main" id="{1D388913-2F5D-4383-B4CC-C0348813592E}"/>
              </a:ext>
            </a:extLst>
          </p:cNvPr>
          <p:cNvGraphicFramePr>
            <a:graphicFrameLocks noGrp="1"/>
          </p:cNvGraphicFramePr>
          <p:nvPr>
            <p:extLst>
              <p:ext uri="{D42A27DB-BD31-4B8C-83A1-F6EECF244321}">
                <p14:modId xmlns:p14="http://schemas.microsoft.com/office/powerpoint/2010/main" val="3674221950"/>
              </p:ext>
            </p:extLst>
          </p:nvPr>
        </p:nvGraphicFramePr>
        <p:xfrm>
          <a:off x="6223000" y="5819952"/>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547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127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626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1300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pic>
        <p:nvPicPr>
          <p:cNvPr id="3074" name="Picture 2">
            <a:extLst>
              <a:ext uri="{FF2B5EF4-FFF2-40B4-BE49-F238E27FC236}">
                <a16:creationId xmlns:a16="http://schemas.microsoft.com/office/drawing/2014/main" id="{8C6FA696-81BA-4E98-85AF-BBAC7224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946" y="2587429"/>
            <a:ext cx="4267200" cy="30086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EA9950-564E-4A67-B213-9FC764393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073" y="2581746"/>
            <a:ext cx="4336782" cy="30576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6CFF5A-ABF4-4767-A26B-405604FFA090}"/>
              </a:ext>
            </a:extLst>
          </p:cNvPr>
          <p:cNvSpPr/>
          <p:nvPr/>
        </p:nvSpPr>
        <p:spPr>
          <a:xfrm>
            <a:off x="1371599" y="6504519"/>
            <a:ext cx="4953001"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 xmlns:ahyp="http://schemas.microsoft.com/office/drawing/2018/hyperlinkcolor" val="tx"/>
                    </a:ext>
                  </a:extLst>
                </a:hlinkClick>
              </a:rPr>
              <a:t>JUPYTER</a:t>
            </a:r>
            <a:endParaRPr lang="en-US" dirty="0">
              <a:solidFill>
                <a:srgbClr val="0070C0"/>
              </a:solidFill>
            </a:endParaRPr>
          </a:p>
        </p:txBody>
      </p:sp>
      <p:sp>
        <p:nvSpPr>
          <p:cNvPr id="24" name="Rectangle 23">
            <a:extLst>
              <a:ext uri="{FF2B5EF4-FFF2-40B4-BE49-F238E27FC236}">
                <a16:creationId xmlns:a16="http://schemas.microsoft.com/office/drawing/2014/main" id="{10D9275D-9AA0-48BF-BCDC-3DE3AA21764F}"/>
              </a:ext>
            </a:extLst>
          </p:cNvPr>
          <p:cNvSpPr/>
          <p:nvPr/>
        </p:nvSpPr>
        <p:spPr>
          <a:xfrm>
            <a:off x="7514635" y="6525294"/>
            <a:ext cx="4953001" cy="369332"/>
          </a:xfrm>
          <a:prstGeom prst="rect">
            <a:avLst/>
          </a:prstGeom>
        </p:spPr>
        <p:txBody>
          <a:bodyPr wrap="square">
            <a:spAutoFit/>
          </a:bodyPr>
          <a:lstStyle/>
          <a:p>
            <a:pPr algn="ctr"/>
            <a:r>
              <a:rPr lang="en-US" b="1" dirty="0">
                <a:solidFill>
                  <a:srgbClr val="0070C0"/>
                </a:solidFill>
                <a:hlinkClick r:id="rId6">
                  <a:extLst>
                    <a:ext uri="{A12FA001-AC4F-418D-AE19-62706E023703}">
                      <ahyp:hlinkClr xmlns="" xmlns:ahyp="http://schemas.microsoft.com/office/drawing/2018/hyperlinkcolor" val="tx"/>
                    </a:ext>
                  </a:extLst>
                </a:hlinkClick>
              </a:rPr>
              <a:t>JUPYTER</a:t>
            </a:r>
            <a:endParaRPr lang="en-US" dirty="0">
              <a:solidFill>
                <a:srgbClr val="0070C0"/>
              </a:solidFill>
            </a:endParaRPr>
          </a:p>
        </p:txBody>
      </p:sp>
      <p:graphicFrame>
        <p:nvGraphicFramePr>
          <p:cNvPr id="22" name="Table 21">
            <a:extLst>
              <a:ext uri="{FF2B5EF4-FFF2-40B4-BE49-F238E27FC236}">
                <a16:creationId xmlns:a16="http://schemas.microsoft.com/office/drawing/2014/main" id="{6A4D542A-4A25-44B3-8490-F8297ED33339}"/>
              </a:ext>
            </a:extLst>
          </p:cNvPr>
          <p:cNvGraphicFramePr>
            <a:graphicFrameLocks noGrp="1"/>
          </p:cNvGraphicFramePr>
          <p:nvPr>
            <p:extLst>
              <p:ext uri="{D42A27DB-BD31-4B8C-83A1-F6EECF244321}">
                <p14:modId xmlns:p14="http://schemas.microsoft.com/office/powerpoint/2010/main" val="1175902125"/>
              </p:ext>
            </p:extLst>
          </p:nvPr>
        </p:nvGraphicFramePr>
        <p:xfrm>
          <a:off x="6213777" y="2359251"/>
          <a:ext cx="2064351" cy="3429000"/>
        </p:xfrm>
        <a:graphic>
          <a:graphicData uri="http://schemas.openxmlformats.org/drawingml/2006/table">
            <a:tbl>
              <a:tblPr/>
              <a:tblGrid>
                <a:gridCol w="676837">
                  <a:extLst>
                    <a:ext uri="{9D8B030D-6E8A-4147-A177-3AD203B41FA5}">
                      <a16:colId xmlns:a16="http://schemas.microsoft.com/office/drawing/2014/main" val="2725568604"/>
                    </a:ext>
                  </a:extLst>
                </a:gridCol>
                <a:gridCol w="1387514">
                  <a:extLst>
                    <a:ext uri="{9D8B030D-6E8A-4147-A177-3AD203B41FA5}">
                      <a16:colId xmlns:a16="http://schemas.microsoft.com/office/drawing/2014/main" val="24785650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664476"/>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460605"/>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17.196154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8358701"/>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51.856415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993680"/>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4573668"/>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5933285"/>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3797301"/>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1320351"/>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4446665"/>
                  </a:ext>
                </a:extLst>
              </a:tr>
            </a:tbl>
          </a:graphicData>
        </a:graphic>
      </p:graphicFrame>
      <p:graphicFrame>
        <p:nvGraphicFramePr>
          <p:cNvPr id="23" name="Table 22">
            <a:extLst>
              <a:ext uri="{FF2B5EF4-FFF2-40B4-BE49-F238E27FC236}">
                <a16:creationId xmlns:a16="http://schemas.microsoft.com/office/drawing/2014/main" id="{997865B9-04E2-471E-9363-A00700914CE0}"/>
              </a:ext>
            </a:extLst>
          </p:cNvPr>
          <p:cNvGraphicFramePr>
            <a:graphicFrameLocks noGrp="1"/>
          </p:cNvGraphicFramePr>
          <p:nvPr>
            <p:extLst>
              <p:ext uri="{D42A27DB-BD31-4B8C-83A1-F6EECF244321}">
                <p14:modId xmlns:p14="http://schemas.microsoft.com/office/powerpoint/2010/main" val="3721022841"/>
              </p:ext>
            </p:extLst>
          </p:nvPr>
        </p:nvGraphicFramePr>
        <p:xfrm>
          <a:off x="76200" y="2343952"/>
          <a:ext cx="2197101" cy="3429000"/>
        </p:xfrm>
        <a:graphic>
          <a:graphicData uri="http://schemas.openxmlformats.org/drawingml/2006/table">
            <a:tbl>
              <a:tblPr/>
              <a:tblGrid>
                <a:gridCol w="720361">
                  <a:extLst>
                    <a:ext uri="{9D8B030D-6E8A-4147-A177-3AD203B41FA5}">
                      <a16:colId xmlns:a16="http://schemas.microsoft.com/office/drawing/2014/main" val="1598349824"/>
                    </a:ext>
                  </a:extLst>
                </a:gridCol>
                <a:gridCol w="1476740">
                  <a:extLst>
                    <a:ext uri="{9D8B030D-6E8A-4147-A177-3AD203B41FA5}">
                      <a16:colId xmlns:a16="http://schemas.microsoft.com/office/drawing/2014/main" val="360679065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507215"/>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1295.000000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530384"/>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2.808494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1963157"/>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31.247634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7617471"/>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863060"/>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5904491"/>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7012073"/>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124194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8776768"/>
                  </a:ext>
                </a:extLst>
              </a:tr>
            </a:tbl>
          </a:graphicData>
        </a:graphic>
      </p:graphicFrame>
    </p:spTree>
    <p:extLst>
      <p:ext uri="{BB962C8B-B14F-4D97-AF65-F5344CB8AC3E}">
        <p14:creationId xmlns:p14="http://schemas.microsoft.com/office/powerpoint/2010/main" val="136584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908762"/>
          </a:xfrm>
          <a:prstGeom prst="rect">
            <a:avLst/>
          </a:prstGeom>
        </p:spPr>
        <p:txBody>
          <a:bodyPr wrap="square">
            <a:spAutoFit/>
          </a:bodyPr>
          <a:lstStyle/>
          <a:p>
            <a:r>
              <a:rPr lang="en-US" b="1" dirty="0"/>
              <a:t>FIRST FACTS</a:t>
            </a:r>
          </a:p>
          <a:p>
            <a:pPr marL="342900" indent="-342900">
              <a:buFont typeface="+mj-lt"/>
              <a:buAutoNum type="arabicPeriod"/>
            </a:pPr>
            <a:r>
              <a:rPr lang="en-US" dirty="0"/>
              <a:t>There is a subtle increase in the number of flights comparing Date Range B to Date Range A. According to publications on Atlanta and Orlando airports, there has been a gradual increase of passengers over this period in the order of about 3%, and about 1.6% of flights. In the same reports, Delta Airlines is identified as constituting approximately 70% of all flights.</a:t>
            </a:r>
          </a:p>
          <a:p>
            <a:r>
              <a:rPr lang="en-US" b="1" dirty="0"/>
              <a:t>	</a:t>
            </a:r>
            <a:r>
              <a:rPr lang="en-US" sz="1400" b="1" dirty="0"/>
              <a:t>SOURCE: </a:t>
            </a:r>
            <a:r>
              <a:rPr lang="en-US" sz="1400" dirty="0">
                <a:solidFill>
                  <a:srgbClr val="0070C0"/>
                </a:solidFill>
                <a:hlinkClick r:id="rId3">
                  <a:extLst>
                    <a:ext uri="{A12FA001-AC4F-418D-AE19-62706E023703}">
                      <ahyp:hlinkClr xmlns="" xmlns:ahyp="http://schemas.microsoft.com/office/drawing/2018/hyperlinkcolor"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 xmlns:ahyp="http://schemas.microsoft.com/office/drawing/2018/hyperlinkcolor"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There is approximately a 7% increase in the number of flights delayed between the two date ranges, but insufficient information to suggest that this is due to the government shutdown. This is complex because there are several variables which may or may not contribute to this increase. Publications list several factors that may be contributors.</a:t>
            </a:r>
          </a:p>
          <a:p>
            <a:pPr marL="342900" indent="-342900">
              <a:buFont typeface="+mj-lt"/>
              <a:buAutoNum type="arabicPeriod" startAt="2"/>
            </a:pPr>
            <a:endParaRPr lang="en-US" dirty="0"/>
          </a:p>
          <a:p>
            <a:pPr marL="342900" indent="-342900">
              <a:buFont typeface="+mj-lt"/>
              <a:buAutoNum type="arabicPeriod" startAt="2"/>
            </a:pPr>
            <a:r>
              <a:rPr lang="en-US" dirty="0"/>
              <a:t>There is however, a significant increase in the number of flights delayed when comparing the final weeks of both date ranges. In fact, the </a:t>
            </a:r>
            <a:r>
              <a:rPr lang="en-US" u="sng" dirty="0"/>
              <a:t>final week of the government shutdown period exhibits double the number of delayed flights </a:t>
            </a:r>
            <a:r>
              <a:rPr lang="en-US" dirty="0"/>
              <a:t>compared with the same week of the previous year. This definitely requires deeper investigation.   </a:t>
            </a:r>
          </a:p>
        </p:txBody>
      </p:sp>
    </p:spTree>
    <p:extLst>
      <p:ext uri="{BB962C8B-B14F-4D97-AF65-F5344CB8AC3E}">
        <p14:creationId xmlns:p14="http://schemas.microsoft.com/office/powerpoint/2010/main" val="27845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23">
            <a:extLst>
              <a:ext uri="{FF2B5EF4-FFF2-40B4-BE49-F238E27FC236}">
                <a16:creationId xmlns:a16="http://schemas.microsoft.com/office/drawing/2014/main" id="{EAD3725D-F85F-374D-BA62-AA7D1B46BA1D}"/>
              </a:ext>
            </a:extLst>
          </p:cNvPr>
          <p:cNvPicPr>
            <a:picLocks noGrp="1" noChangeAspect="1"/>
          </p:cNvPicPr>
          <p:nvPr>
            <p:ph idx="1"/>
          </p:nvPr>
        </p:nvPicPr>
        <p:blipFill>
          <a:blip r:embed="rId3"/>
          <a:stretch>
            <a:fillRect/>
          </a:stretch>
        </p:blipFill>
        <p:spPr>
          <a:xfrm>
            <a:off x="76200" y="2458941"/>
            <a:ext cx="6004613" cy="4128172"/>
          </a:xfrm>
        </p:spPr>
      </p:pic>
      <p:sp>
        <p:nvSpPr>
          <p:cNvPr id="16" name="TextBox 15">
            <a:extLst>
              <a:ext uri="{FF2B5EF4-FFF2-40B4-BE49-F238E27FC236}">
                <a16:creationId xmlns:a16="http://schemas.microsoft.com/office/drawing/2014/main" id="{CC8F844C-2108-1D43-9E52-A58C6AFA1CE7}"/>
              </a:ext>
            </a:extLst>
          </p:cNvPr>
          <p:cNvSpPr txBox="1"/>
          <p:nvPr/>
        </p:nvSpPr>
        <p:spPr>
          <a:xfrm>
            <a:off x="6196805" y="2906413"/>
            <a:ext cx="5791200" cy="2585323"/>
          </a:xfrm>
          <a:prstGeom prst="rect">
            <a:avLst/>
          </a:prstGeom>
          <a:noFill/>
        </p:spPr>
        <p:txBody>
          <a:bodyPr wrap="square" rtlCol="0">
            <a:spAutoFit/>
          </a:bodyPr>
          <a:lstStyle/>
          <a:p>
            <a:r>
              <a:rPr lang="en-US" dirty="0"/>
              <a:t>In the date range A, MCO airport has handled  less than 8.5 % of the Delta flights comparing with the numbers of Delta flights in ATL airport. Even that MCO airport shows a higher proportional number of delayed departure flights. </a:t>
            </a:r>
          </a:p>
          <a:p>
            <a:r>
              <a:rPr lang="en-US" dirty="0"/>
              <a:t>In the shutdown period (range B) this difference has increased, showing that even operating a much higher number of flights, Atlanta airport has had a smaller impact with the shutdown than Orlando airport, when it comes to flight departures delays. </a:t>
            </a:r>
          </a:p>
        </p:txBody>
      </p:sp>
    </p:spTree>
    <p:extLst>
      <p:ext uri="{BB962C8B-B14F-4D97-AF65-F5344CB8AC3E}">
        <p14:creationId xmlns:p14="http://schemas.microsoft.com/office/powerpoint/2010/main" val="180846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21">
            <a:extLst>
              <a:ext uri="{FF2B5EF4-FFF2-40B4-BE49-F238E27FC236}">
                <a16:creationId xmlns:a16="http://schemas.microsoft.com/office/drawing/2014/main" id="{57691523-192A-574B-8D92-584D509DEF9D}"/>
              </a:ext>
            </a:extLst>
          </p:cNvPr>
          <p:cNvPicPr>
            <a:picLocks noGrp="1" noChangeAspect="1"/>
          </p:cNvPicPr>
          <p:nvPr>
            <p:ph idx="1"/>
          </p:nvPr>
        </p:nvPicPr>
        <p:blipFill>
          <a:blip r:embed="rId3"/>
          <a:stretch>
            <a:fillRect/>
          </a:stretch>
        </p:blipFill>
        <p:spPr>
          <a:xfrm>
            <a:off x="72360" y="2475916"/>
            <a:ext cx="6023639" cy="4141251"/>
          </a:xfrm>
        </p:spPr>
      </p:pic>
      <p:sp>
        <p:nvSpPr>
          <p:cNvPr id="18" name="TextBox 17">
            <a:extLst>
              <a:ext uri="{FF2B5EF4-FFF2-40B4-BE49-F238E27FC236}">
                <a16:creationId xmlns:a16="http://schemas.microsoft.com/office/drawing/2014/main" id="{9113150B-B682-D647-8A1B-FAE7774B6258}"/>
              </a:ext>
            </a:extLst>
          </p:cNvPr>
          <p:cNvSpPr txBox="1"/>
          <p:nvPr/>
        </p:nvSpPr>
        <p:spPr>
          <a:xfrm>
            <a:off x="6296025" y="2679362"/>
            <a:ext cx="5234545" cy="2031325"/>
          </a:xfrm>
          <a:prstGeom prst="rect">
            <a:avLst/>
          </a:prstGeom>
          <a:noFill/>
        </p:spPr>
        <p:txBody>
          <a:bodyPr wrap="square" rtlCol="0">
            <a:spAutoFit/>
          </a:bodyPr>
          <a:lstStyle/>
          <a:p>
            <a:r>
              <a:rPr lang="en-US" dirty="0"/>
              <a:t>In the last week of  the shutdown  the number of  </a:t>
            </a:r>
          </a:p>
          <a:p>
            <a:r>
              <a:rPr lang="en-US" dirty="0"/>
              <a:t>delayed departure flights has increased, representing over half of total delays for full shutdown period. (MCO full period 79,  52 in the last week – ATL full period 895, 574 in the last week) The increase might be related with TSA sickouts reaching 10% on Jan 20, 2019. </a:t>
            </a:r>
          </a:p>
        </p:txBody>
      </p:sp>
      <p:sp>
        <p:nvSpPr>
          <p:cNvPr id="19" name="TextBox 18">
            <a:extLst>
              <a:ext uri="{FF2B5EF4-FFF2-40B4-BE49-F238E27FC236}">
                <a16:creationId xmlns:a16="http://schemas.microsoft.com/office/drawing/2014/main" id="{94F3E56B-50E5-7D48-BF38-2A34CBC4FA48}"/>
              </a:ext>
            </a:extLst>
          </p:cNvPr>
          <p:cNvSpPr txBox="1"/>
          <p:nvPr/>
        </p:nvSpPr>
        <p:spPr>
          <a:xfrm>
            <a:off x="6296025" y="5583962"/>
            <a:ext cx="5616574" cy="923330"/>
          </a:xfrm>
          <a:prstGeom prst="rect">
            <a:avLst/>
          </a:prstGeom>
          <a:noFill/>
        </p:spPr>
        <p:txBody>
          <a:bodyPr wrap="square" rtlCol="0">
            <a:spAutoFit/>
          </a:bodyPr>
          <a:lstStyle/>
          <a:p>
            <a:r>
              <a:rPr lang="en-US" dirty="0"/>
              <a:t>https://</a:t>
            </a:r>
            <a:r>
              <a:rPr lang="en-US" dirty="0" err="1"/>
              <a:t>www.forbes.com</a:t>
            </a:r>
            <a:r>
              <a:rPr lang="en-US" dirty="0"/>
              <a:t>/sites/</a:t>
            </a:r>
            <a:r>
              <a:rPr lang="en-US" dirty="0" err="1"/>
              <a:t>michaelgoldstein</a:t>
            </a:r>
            <a:r>
              <a:rPr lang="en-US" dirty="0"/>
              <a:t>/2019/01/22/us-airlines-take-stock-market-hit-as-government-shutdown-reaches-32-days/#68ff706a79de</a:t>
            </a:r>
          </a:p>
        </p:txBody>
      </p:sp>
    </p:spTree>
    <p:extLst>
      <p:ext uri="{BB962C8B-B14F-4D97-AF65-F5344CB8AC3E}">
        <p14:creationId xmlns:p14="http://schemas.microsoft.com/office/powerpoint/2010/main" val="22812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19">
            <a:extLst>
              <a:ext uri="{FF2B5EF4-FFF2-40B4-BE49-F238E27FC236}">
                <a16:creationId xmlns:a16="http://schemas.microsoft.com/office/drawing/2014/main" id="{6441B89C-D39D-484E-9391-801305177C77}"/>
              </a:ext>
            </a:extLst>
          </p:cNvPr>
          <p:cNvPicPr>
            <a:picLocks noGrp="1" noChangeAspect="1"/>
          </p:cNvPicPr>
          <p:nvPr>
            <p:ph idx="1"/>
          </p:nvPr>
        </p:nvPicPr>
        <p:blipFill>
          <a:blip r:embed="rId4"/>
          <a:stretch>
            <a:fillRect/>
          </a:stretch>
        </p:blipFill>
        <p:spPr>
          <a:xfrm>
            <a:off x="182092" y="2571402"/>
            <a:ext cx="5149015" cy="3539948"/>
          </a:xfrm>
        </p:spPr>
      </p:pic>
      <p:sp>
        <p:nvSpPr>
          <p:cNvPr id="16" name="TextBox 15">
            <a:extLst>
              <a:ext uri="{FF2B5EF4-FFF2-40B4-BE49-F238E27FC236}">
                <a16:creationId xmlns:a16="http://schemas.microsoft.com/office/drawing/2014/main" id="{BDA5C55A-3A54-A947-BAA1-45C64C31478F}"/>
              </a:ext>
            </a:extLst>
          </p:cNvPr>
          <p:cNvSpPr txBox="1"/>
          <p:nvPr/>
        </p:nvSpPr>
        <p:spPr>
          <a:xfrm>
            <a:off x="5827996" y="2448342"/>
            <a:ext cx="5956015" cy="3970318"/>
          </a:xfrm>
          <a:prstGeom prst="rect">
            <a:avLst/>
          </a:prstGeom>
          <a:noFill/>
        </p:spPr>
        <p:txBody>
          <a:bodyPr wrap="square" rtlCol="0">
            <a:spAutoFit/>
          </a:bodyPr>
          <a:lstStyle/>
          <a:p>
            <a:r>
              <a:rPr lang="en-US" dirty="0"/>
              <a:t>Comparing the  numbers of flights in each date range per airport, we can conclude that  MCO airport  has being more affected by the shutdown in number of flights departure delays, than Atlanta airport, however, in the subject “delays” historically MCO airport has been  behind ATL airport . </a:t>
            </a:r>
          </a:p>
          <a:p>
            <a:r>
              <a:rPr lang="en-US" dirty="0"/>
              <a:t>The MCO average delays for customs/security is 24,45 min. against 12,27 in ATL airport. </a:t>
            </a:r>
          </a:p>
          <a:p>
            <a:r>
              <a:rPr lang="en-US" dirty="0"/>
              <a:t>The average departures delays  in MCO is 68 min. against 58 in ATL. </a:t>
            </a:r>
          </a:p>
          <a:p>
            <a:r>
              <a:rPr lang="en-US" dirty="0"/>
              <a:t>Atlanta Airport has a Delay Index of  B – (401,78) and MCO Delay Index is D (517,80). </a:t>
            </a:r>
          </a:p>
          <a:p>
            <a:r>
              <a:rPr lang="en-US" dirty="0"/>
              <a:t>Based on these numbers we can assume that ATL airport was better prepared to deal with the shutdown than MCO airport. </a:t>
            </a:r>
          </a:p>
          <a:p>
            <a:endParaRPr lang="en-US" dirty="0"/>
          </a:p>
        </p:txBody>
      </p:sp>
      <p:sp>
        <p:nvSpPr>
          <p:cNvPr id="20" name="Rectangle 19">
            <a:extLst>
              <a:ext uri="{FF2B5EF4-FFF2-40B4-BE49-F238E27FC236}">
                <a16:creationId xmlns:a16="http://schemas.microsoft.com/office/drawing/2014/main" id="{11458F84-D4E7-424F-95DE-FF68026E3E27}"/>
              </a:ext>
            </a:extLst>
          </p:cNvPr>
          <p:cNvSpPr/>
          <p:nvPr/>
        </p:nvSpPr>
        <p:spPr>
          <a:xfrm>
            <a:off x="76199" y="6176665"/>
            <a:ext cx="12115799" cy="646331"/>
          </a:xfrm>
          <a:prstGeom prst="rect">
            <a:avLst/>
          </a:prstGeom>
        </p:spPr>
        <p:txBody>
          <a:bodyPr wrap="square">
            <a:spAutoFit/>
          </a:bodyPr>
          <a:lstStyle/>
          <a:p>
            <a:r>
              <a:rPr lang="en-US" dirty="0"/>
              <a:t>https://</a:t>
            </a:r>
            <a:r>
              <a:rPr lang="en-US" dirty="0" err="1"/>
              <a:t>www.orlandoweekly.com</a:t>
            </a:r>
            <a:r>
              <a:rPr lang="en-US" dirty="0"/>
              <a:t>/Blogs/archives/2018/11/21/orlando-international-airport-ranked-among-most-likely-to-delay-your-flight</a:t>
            </a:r>
          </a:p>
        </p:txBody>
      </p:sp>
    </p:spTree>
    <p:extLst>
      <p:ext uri="{BB962C8B-B14F-4D97-AF65-F5344CB8AC3E}">
        <p14:creationId xmlns:p14="http://schemas.microsoft.com/office/powerpoint/2010/main" val="192533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407988" y="1"/>
            <a:ext cx="3933390" cy="2260600"/>
          </a:xfrm>
        </p:spPr>
        <p:txBody>
          <a:bodyPr anchor="ctr">
            <a:normAutofit/>
          </a:bodyPr>
          <a:lstStyle/>
          <a:p>
            <a:pPr algn="l"/>
            <a:r>
              <a:rPr lang="en-US" sz="4800" dirty="0">
                <a:solidFill>
                  <a:schemeClr val="tx1"/>
                </a:solidFill>
              </a:rPr>
              <a:t>Contents</a:t>
            </a:r>
          </a:p>
        </p:txBody>
      </p:sp>
      <p:sp>
        <p:nvSpPr>
          <p:cNvPr id="11" name="Freeform 6">
            <a:extLst>
              <a:ext uri="{FF2B5EF4-FFF2-40B4-BE49-F238E27FC236}">
                <a16:creationId xmlns:a16="http://schemas.microsoft.com/office/drawing/2014/main" id="{CEF2B853-4083-4B70-AC2A-F79D808093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407988" y="1561041"/>
            <a:ext cx="6593180" cy="4937287"/>
          </a:xfrm>
        </p:spPr>
        <p:txBody>
          <a:bodyPr anchor="ctr">
            <a:normAutofit/>
          </a:bodyPr>
          <a:lstStyle/>
          <a:p>
            <a:r>
              <a:rPr lang="en-US" dirty="0"/>
              <a:t>Hypothesis</a:t>
            </a:r>
            <a:endParaRPr lang="en-US" dirty="0">
              <a:solidFill>
                <a:schemeClr val="tx1"/>
              </a:solidFill>
            </a:endParaRPr>
          </a:p>
          <a:p>
            <a:r>
              <a:rPr lang="en-US" dirty="0"/>
              <a:t>A guide to air travel during the government shutdown</a:t>
            </a:r>
          </a:p>
          <a:p>
            <a:r>
              <a:rPr lang="en-US" dirty="0"/>
              <a:t>Asking the right questions</a:t>
            </a:r>
          </a:p>
          <a:p>
            <a:r>
              <a:rPr lang="en-US" dirty="0"/>
              <a:t>Finding relevant data</a:t>
            </a:r>
          </a:p>
          <a:p>
            <a:r>
              <a:rPr lang="en-US" dirty="0"/>
              <a:t>Data exploration and clean up</a:t>
            </a:r>
          </a:p>
          <a:p>
            <a:r>
              <a:rPr lang="en-US" dirty="0"/>
              <a:t>Analysis process</a:t>
            </a:r>
          </a:p>
          <a:p>
            <a:r>
              <a:rPr lang="en-US" dirty="0"/>
              <a:t>Findings and conclusions</a:t>
            </a:r>
          </a:p>
          <a:p>
            <a:r>
              <a:rPr lang="en-US" dirty="0"/>
              <a:t>Summary</a:t>
            </a:r>
          </a:p>
          <a:p>
            <a:pPr marL="0" indent="0">
              <a:buNone/>
            </a:pPr>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Delta boarding pass MCO">
            <a:extLst>
              <a:ext uri="{FF2B5EF4-FFF2-40B4-BE49-F238E27FC236}">
                <a16:creationId xmlns:a16="http://schemas.microsoft.com/office/drawing/2014/main" id="{95E05640-38D3-404C-9136-B40D11AC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69922">
            <a:off x="6731841" y="2602284"/>
            <a:ext cx="4978302" cy="252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379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2246769"/>
          </a:xfrm>
          <a:prstGeom prst="rect">
            <a:avLst/>
          </a:prstGeom>
        </p:spPr>
        <p:txBody>
          <a:bodyPr wrap="square">
            <a:spAutoFit/>
          </a:bodyPr>
          <a:lstStyle/>
          <a:p>
            <a:r>
              <a:rPr lang="en-US" b="1" dirty="0"/>
              <a:t>STUFF</a:t>
            </a:r>
          </a:p>
          <a:p>
            <a:pPr marL="342900" indent="-342900">
              <a:buFont typeface="+mj-lt"/>
              <a:buAutoNum type="arabicPeriod"/>
            </a:pPr>
            <a:r>
              <a:rPr lang="en-US" dirty="0"/>
              <a:t>More stuff.</a:t>
            </a:r>
          </a:p>
          <a:p>
            <a:r>
              <a:rPr lang="en-US" b="1" dirty="0"/>
              <a:t>	</a:t>
            </a:r>
            <a:r>
              <a:rPr lang="en-US" sz="1400" b="1" dirty="0"/>
              <a:t>SOURCE: </a:t>
            </a:r>
            <a:r>
              <a:rPr lang="en-US" sz="1400" dirty="0">
                <a:solidFill>
                  <a:srgbClr val="0070C0"/>
                </a:solidFill>
                <a:hlinkClick r:id="rId3">
                  <a:extLst>
                    <a:ext uri="{A12FA001-AC4F-418D-AE19-62706E023703}">
                      <ahyp:hlinkClr xmlns="" xmlns:ahyp="http://schemas.microsoft.com/office/drawing/2018/hyperlinkcolor"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 xmlns:ahyp="http://schemas.microsoft.com/office/drawing/2018/hyperlinkcolor"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Even more stuff.</a:t>
            </a:r>
          </a:p>
          <a:p>
            <a:pPr marL="342900" indent="-342900">
              <a:buFont typeface="+mj-lt"/>
              <a:buAutoNum type="arabicPeriod" startAt="2"/>
            </a:pPr>
            <a:endParaRPr lang="en-US" dirty="0"/>
          </a:p>
          <a:p>
            <a:pPr marL="342900" indent="-342900">
              <a:buFont typeface="+mj-lt"/>
              <a:buAutoNum type="arabicPeriod" startAt="2"/>
            </a:pPr>
            <a:r>
              <a:rPr lang="en-US" dirty="0"/>
              <a:t>Really interesting prediction!.   </a:t>
            </a:r>
          </a:p>
        </p:txBody>
      </p:sp>
    </p:spTree>
    <p:extLst>
      <p:ext uri="{BB962C8B-B14F-4D97-AF65-F5344CB8AC3E}">
        <p14:creationId xmlns:p14="http://schemas.microsoft.com/office/powerpoint/2010/main" val="9480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01359"/>
            <a:ext cx="11403010" cy="3172409"/>
          </a:xfrm>
        </p:spPr>
        <p:txBody>
          <a:bodyPr>
            <a:normAutofit/>
          </a:bodyPr>
          <a:lstStyle/>
          <a:p>
            <a:r>
              <a:rPr lang="en-US" dirty="0">
                <a:solidFill>
                  <a:schemeClr val="tx1"/>
                </a:solidFill>
              </a:rPr>
              <a:t>Watch Out!     Data Analysts Beware!        –    Some API vendors charge by transaction (10 cents per flight)</a:t>
            </a:r>
            <a:endParaRPr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7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3B2-B0DF-4B08-97F0-5CB0C6FD67B5}"/>
              </a:ext>
            </a:extLst>
          </p:cNvPr>
          <p:cNvSpPr>
            <a:spLocks noGrp="1"/>
          </p:cNvSpPr>
          <p:nvPr>
            <p:ph type="title"/>
          </p:nvPr>
        </p:nvSpPr>
        <p:spPr>
          <a:xfrm>
            <a:off x="-88900" y="569066"/>
            <a:ext cx="6680199" cy="4952492"/>
          </a:xfrm>
        </p:spPr>
        <p:txBody>
          <a:bodyPr/>
          <a:lstStyle/>
          <a:p>
            <a:pPr algn="ctr"/>
            <a:r>
              <a:rPr lang="en-US" u="sng" dirty="0"/>
              <a:t>Hypothesis:</a:t>
            </a:r>
            <a:br>
              <a:rPr lang="en-US" u="sng" dirty="0"/>
            </a:br>
            <a:r>
              <a:rPr lang="en-US" sz="1400" u="sng" dirty="0"/>
              <a:t/>
            </a:r>
            <a:br>
              <a:rPr lang="en-US" sz="1400" u="sng" dirty="0"/>
            </a:br>
            <a:r>
              <a:rPr lang="en-US" sz="1400" i="0" dirty="0"/>
              <a:t>The recent government shutdown during the period of December 22</a:t>
            </a:r>
            <a:r>
              <a:rPr lang="en-US" sz="1400" i="0" baseline="30000" dirty="0"/>
              <a:t>nd</a:t>
            </a:r>
            <a:r>
              <a:rPr lang="en-US" sz="1400" i="0" dirty="0"/>
              <a:t> 2018 through January 25</a:t>
            </a:r>
            <a:r>
              <a:rPr lang="en-US" sz="1400" i="0" baseline="30000" dirty="0"/>
              <a:t>th</a:t>
            </a:r>
            <a:r>
              <a:rPr lang="en-US" sz="1400" i="0" dirty="0"/>
              <a:t> 2019 impacted airlines and airport operations.</a:t>
            </a:r>
            <a:br>
              <a:rPr lang="en-US" sz="1400" i="0" dirty="0"/>
            </a:br>
            <a:r>
              <a:rPr lang="en-US" sz="1400" i="0" dirty="0"/>
              <a:t/>
            </a:r>
            <a:br>
              <a:rPr lang="en-US" sz="1400" i="0" dirty="0"/>
            </a:br>
            <a:r>
              <a:rPr lang="en-US" sz="1400" i="0" dirty="0"/>
              <a:t>What evidence is there that airports or airlines experienced significant delays?</a:t>
            </a:r>
            <a:br>
              <a:rPr lang="en-US" sz="1400" i="0" dirty="0"/>
            </a:br>
            <a:r>
              <a:rPr lang="en-US" sz="1400" i="0" dirty="0"/>
              <a:t/>
            </a:r>
            <a:br>
              <a:rPr lang="en-US" sz="1400" i="0" dirty="0"/>
            </a:br>
            <a:r>
              <a:rPr lang="en-US" sz="1400" i="0" dirty="0"/>
              <a:t>What can we learn from an analysis of data available on flight delays?</a:t>
            </a:r>
            <a:endParaRPr lang="en-US" i="0" dirty="0"/>
          </a:p>
        </p:txBody>
      </p:sp>
      <p:sp>
        <p:nvSpPr>
          <p:cNvPr id="3" name="Content Placeholder 2">
            <a:extLst>
              <a:ext uri="{FF2B5EF4-FFF2-40B4-BE49-F238E27FC236}">
                <a16:creationId xmlns:a16="http://schemas.microsoft.com/office/drawing/2014/main" id="{1D089826-5FA1-48E8-A0F1-5CEE73DB1E83}"/>
              </a:ext>
            </a:extLst>
          </p:cNvPr>
          <p:cNvSpPr>
            <a:spLocks noGrp="1"/>
          </p:cNvSpPr>
          <p:nvPr>
            <p:ph idx="1"/>
          </p:nvPr>
        </p:nvSpPr>
        <p:spPr>
          <a:xfrm>
            <a:off x="6395882" y="569066"/>
            <a:ext cx="5712548" cy="7068164"/>
          </a:xfrm>
        </p:spPr>
        <p:txBody>
          <a:bodyPr>
            <a:normAutofit fontScale="55000" lnSpcReduction="20000"/>
          </a:bodyPr>
          <a:lstStyle/>
          <a:p>
            <a:pPr marL="0" indent="0">
              <a:buNone/>
            </a:pPr>
            <a:r>
              <a:rPr lang="en-US" sz="3300" b="1" u="sng" dirty="0">
                <a:solidFill>
                  <a:schemeClr val="tx1"/>
                </a:solidFill>
                <a:hlinkClick r:id="rId2">
                  <a:extLst>
                    <a:ext uri="{A12FA001-AC4F-418D-AE19-62706E023703}">
                      <ahyp:hlinkClr xmlns="" xmlns:ahyp="http://schemas.microsoft.com/office/drawing/2018/hyperlinkcolor" val="tx"/>
                    </a:ext>
                  </a:extLst>
                </a:hlinkClick>
              </a:rPr>
              <a:t>Government shutdown impacts U.S. airline industry</a:t>
            </a:r>
            <a:endParaRPr lang="en-US" sz="3300" b="1" dirty="0">
              <a:solidFill>
                <a:schemeClr val="tx1"/>
              </a:solidFill>
            </a:endParaRPr>
          </a:p>
          <a:p>
            <a:pPr marL="0" indent="0">
              <a:buNone/>
            </a:pPr>
            <a:r>
              <a:rPr lang="en-US" sz="3300" u="sng" dirty="0">
                <a:solidFill>
                  <a:schemeClr val="tx1"/>
                </a:solidFill>
                <a:hlinkClick r:id="rId2">
                  <a:extLst>
                    <a:ext uri="{A12FA001-AC4F-418D-AE19-62706E023703}">
                      <ahyp:hlinkClr xmlns="" xmlns:ahyp="http://schemas.microsoft.com/office/drawing/2018/hyperlinkcolor" val="tx"/>
                    </a:ext>
                  </a:extLst>
                </a:hlinkClick>
              </a:rPr>
              <a:t>January 14, 2019</a:t>
            </a:r>
            <a:r>
              <a:rPr lang="en-US" sz="3300" dirty="0">
                <a:solidFill>
                  <a:schemeClr val="tx1"/>
                </a:solidFill>
              </a:rPr>
              <a:t> </a:t>
            </a:r>
            <a:r>
              <a:rPr lang="en-US" sz="3300" u="sng" dirty="0">
                <a:solidFill>
                  <a:schemeClr val="tx1"/>
                </a:solidFill>
                <a:hlinkClick r:id="rId3">
                  <a:extLst>
                    <a:ext uri="{A12FA001-AC4F-418D-AE19-62706E023703}">
                      <ahyp:hlinkClr xmlns="" xmlns:ahyp="http://schemas.microsoft.com/office/drawing/2018/hyperlinkcolor" val="tx"/>
                    </a:ext>
                  </a:extLst>
                </a:hlinkClick>
              </a:rPr>
              <a:t>Henry Carmichael</a:t>
            </a:r>
            <a:endParaRPr lang="en-US" sz="3300" dirty="0">
              <a:solidFill>
                <a:schemeClr val="tx1"/>
              </a:solidFill>
            </a:endParaRPr>
          </a:p>
          <a:p>
            <a:r>
              <a:rPr lang="en-US" sz="2200" dirty="0"/>
              <a:t>Because of the now record-breaking partial government shutdown, the U.S. aviation industry is beginning to feel the consequences of lapsed federal funding.</a:t>
            </a:r>
          </a:p>
          <a:p>
            <a:r>
              <a:rPr lang="en-US" sz="2200" dirty="0"/>
              <a:t>"This partial shutdown has already inflicted real damage to our nation’s aviation system and the impacts will only worsen over time. We urge you to act quickly to resolve these issues.‘’</a:t>
            </a:r>
          </a:p>
          <a:p>
            <a:r>
              <a:rPr lang="en-US" sz="2200" dirty="0"/>
              <a:t>The letter highlights 11 major areas of concern affecting travel.</a:t>
            </a:r>
          </a:p>
          <a:p>
            <a:r>
              <a:rPr lang="en-US" sz="2200" dirty="0"/>
              <a:t>The greatest impact that the </a:t>
            </a:r>
            <a:r>
              <a:rPr lang="en-US" sz="2200" u="sng" dirty="0">
                <a:hlinkClick r:id="rId4"/>
              </a:rPr>
              <a:t>Federal Aviation Administration</a:t>
            </a:r>
            <a:r>
              <a:rPr lang="en-US" sz="2200" dirty="0"/>
              <a:t> (FAA) is facing from the shutdown comes from a slowdown in hiring new workers. While the 25,000 air traffic controllers are exempt from furloughs, training for new controllers has been suspended, which may  lead to a shortage of controllers. At the same time, airports have seen longer lines stemming from </a:t>
            </a:r>
            <a:r>
              <a:rPr lang="en-US" sz="2200" u="sng" dirty="0">
                <a:hlinkClick r:id="rId5"/>
              </a:rPr>
              <a:t>Transportation Safety Administration</a:t>
            </a:r>
            <a:r>
              <a:rPr lang="en-US" sz="2200" dirty="0"/>
              <a:t> (TSA) workers calling in “sick” due to not being paid. The situation is powerful enough to impact the overall functionality of major U.S. airports. For example, </a:t>
            </a:r>
            <a:r>
              <a:rPr lang="en-US" sz="2200" u="sng" dirty="0">
                <a:hlinkClick r:id="rId6"/>
              </a:rPr>
              <a:t>Miami International’s</a:t>
            </a:r>
            <a:r>
              <a:rPr lang="en-US" sz="2200" dirty="0"/>
              <a:t> (MIA) spokesman Greg Chin announced that one of its terminals would be partially closed over the weekend.</a:t>
            </a:r>
          </a:p>
          <a:p>
            <a:r>
              <a:rPr lang="en-US" sz="2200" dirty="0"/>
              <a:t>“Due to an increased number of TSA screeners not reporting to work, we decided to take this precautionary step and relocate about 12 flights to adjoining concourses in the afternoons,” said Chin, responding to concerns that not enough screeners would be available to manage MIA’s 11 checkpoints.</a:t>
            </a:r>
          </a:p>
          <a:p>
            <a:r>
              <a:rPr lang="en-US" sz="2200" dirty="0"/>
              <a:t>U.S. air carriers are also facing the impact of 4,000 FAA inspectors being furloughed by the shutdown. A proposed solution to aviation industry uncertainty that has been brought forward previously (and given new life by the shutdown) is to privatize the FAA. Lawmakers have suggested moving air traffic controllers out of federal authority to a non-for-profit entity that would be overseen by industry members. This would theoretically insulate the FAA from government inefficiencies and allow the agency to change with the economy. </a:t>
            </a:r>
          </a:p>
        </p:txBody>
      </p:sp>
      <p:pic>
        <p:nvPicPr>
          <p:cNvPr id="4" name="Picture 3" descr="https://cdn.vox-cdn.com/thumbor/lUnNus6JN-U4KlkJla-KpSxu_7c=/0x0:6000x4000/1200x800/filters:focal(2520x1520:3480x2480)/cdn.vox-cdn.com/uploads/chorus_image/image/62856401/GettyImages_1091857738.0.jpg">
            <a:extLst>
              <a:ext uri="{FF2B5EF4-FFF2-40B4-BE49-F238E27FC236}">
                <a16:creationId xmlns:a16="http://schemas.microsoft.com/office/drawing/2014/main" id="{455D3442-6A86-4897-A6C3-FAF45553D4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3570" y="3045312"/>
            <a:ext cx="6312312" cy="3063388"/>
          </a:xfrm>
          <a:prstGeom prst="rect">
            <a:avLst/>
          </a:prstGeom>
          <a:noFill/>
          <a:ln>
            <a:noFill/>
          </a:ln>
        </p:spPr>
      </p:pic>
    </p:spTree>
    <p:extLst>
      <p:ext uri="{BB962C8B-B14F-4D97-AF65-F5344CB8AC3E}">
        <p14:creationId xmlns:p14="http://schemas.microsoft.com/office/powerpoint/2010/main" val="202655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696" y="217914"/>
            <a:ext cx="7169753" cy="1232750"/>
          </a:xfrm>
        </p:spPr>
        <p:txBody>
          <a:bodyPr anchor="b">
            <a:normAutofit/>
          </a:bodyPr>
          <a:lstStyle/>
          <a:p>
            <a:pPr algn="l"/>
            <a:r>
              <a:rPr lang="en-US" sz="3600" b="1" dirty="0">
                <a:solidFill>
                  <a:schemeClr val="bg1"/>
                </a:solidFill>
              </a:rPr>
              <a:t>A guide to air travel during the government shutdown</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C5494F66-4E06-4E5D-BBD5-CD32ADB5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0649A6-78E4-4FF3-8432-ABD6000A8C11}"/>
              </a:ext>
            </a:extLst>
          </p:cNvPr>
          <p:cNvSpPr/>
          <p:nvPr/>
        </p:nvSpPr>
        <p:spPr>
          <a:xfrm>
            <a:off x="165100" y="2396934"/>
            <a:ext cx="10782300" cy="369332"/>
          </a:xfrm>
          <a:prstGeom prst="rect">
            <a:avLst/>
          </a:prstGeom>
        </p:spPr>
        <p:txBody>
          <a:bodyPr wrap="square">
            <a:spAutoFit/>
          </a:bodyPr>
          <a:lstStyle/>
          <a:p>
            <a:r>
              <a:rPr lang="en-US" dirty="0">
                <a:solidFill>
                  <a:srgbClr val="4C4E4D"/>
                </a:solidFill>
                <a:latin typeface="inherit"/>
                <a:ea typeface="Calibri" panose="020F0502020204030204" pitchFamily="34" charset="0"/>
                <a:cs typeface="Times New Roman" panose="02020603050405020304" pitchFamily="18" charset="0"/>
              </a:rPr>
              <a:t>As the longest </a:t>
            </a:r>
            <a:r>
              <a:rPr lang="en-US" b="1" u="sng" dirty="0">
                <a:solidFill>
                  <a:srgbClr val="4F7177"/>
                </a:solidFill>
                <a:latin typeface="inherit"/>
                <a:ea typeface="Calibri" panose="020F0502020204030204" pitchFamily="34" charset="0"/>
                <a:cs typeface="Times New Roman" panose="02020603050405020304" pitchFamily="18" charset="0"/>
                <a:hlinkClick r:id="rId3"/>
              </a:rPr>
              <a:t>government shutdown in US history continues</a:t>
            </a:r>
            <a:r>
              <a:rPr lang="en-US" dirty="0">
                <a:solidFill>
                  <a:srgbClr val="4C4E4D"/>
                </a:solidFill>
                <a:latin typeface="inherit"/>
                <a:ea typeface="Calibri" panose="020F0502020204030204" pitchFamily="34" charset="0"/>
                <a:cs typeface="Times New Roman" panose="02020603050405020304" pitchFamily="18" charset="0"/>
              </a:rPr>
              <a:t>, Americans are restructuring their travel plans. </a:t>
            </a:r>
            <a:endParaRPr lang="en-US" dirty="0"/>
          </a:p>
        </p:txBody>
      </p:sp>
      <p:sp>
        <p:nvSpPr>
          <p:cNvPr id="5" name="Rectangle 4">
            <a:extLst>
              <a:ext uri="{FF2B5EF4-FFF2-40B4-BE49-F238E27FC236}">
                <a16:creationId xmlns:a16="http://schemas.microsoft.com/office/drawing/2014/main" id="{DA424DE5-7D60-4A94-B681-553AFA3F406A}"/>
              </a:ext>
            </a:extLst>
          </p:cNvPr>
          <p:cNvSpPr/>
          <p:nvPr/>
        </p:nvSpPr>
        <p:spPr>
          <a:xfrm>
            <a:off x="165100" y="2765778"/>
            <a:ext cx="11861800" cy="909801"/>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How is the shutdown affecting agents?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TSA agents make up 51,000 of the 420,000 federal employees who are deemed “essential,” and while they will be paid for their work eventually, they have no clue when exactly that day will come.</a:t>
            </a:r>
            <a:endParaRPr lang="en-US"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178919A-4BDD-497E-9336-AC7ECAC830C4}"/>
              </a:ext>
            </a:extLst>
          </p:cNvPr>
          <p:cNvSpPr/>
          <p:nvPr/>
        </p:nvSpPr>
        <p:spPr>
          <a:xfrm>
            <a:off x="158898" y="3660056"/>
            <a:ext cx="11861800" cy="1740798"/>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airport lines longer?</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Short answer: </a:t>
            </a:r>
            <a:r>
              <a:rPr lang="en-US" dirty="0">
                <a:solidFill>
                  <a:srgbClr val="4C4E4D"/>
                </a:solidFill>
                <a:highlight>
                  <a:srgbClr val="FFFF00"/>
                </a:highlight>
                <a:latin typeface="inherit"/>
                <a:ea typeface="Times New Roman" panose="02020603050405020304" pitchFamily="18" charset="0"/>
              </a:rPr>
              <a:t>maybe. Although it depends on the airport, many major hubs have reported longer lines</a:t>
            </a:r>
            <a:r>
              <a:rPr lang="en-US" dirty="0">
                <a:solidFill>
                  <a:srgbClr val="4C4E4D"/>
                </a:solidFill>
                <a:latin typeface="inherit"/>
                <a:ea typeface="Times New Roman" panose="02020603050405020304" pitchFamily="18" charset="0"/>
              </a:rPr>
              <a:t>. “</a:t>
            </a:r>
            <a:r>
              <a:rPr lang="en-US" dirty="0">
                <a:solidFill>
                  <a:srgbClr val="4C4E4D"/>
                </a:solidFill>
                <a:highlight>
                  <a:srgbClr val="FFFF00"/>
                </a:highlight>
                <a:latin typeface="inherit"/>
                <a:ea typeface="Times New Roman" panose="02020603050405020304" pitchFamily="18" charset="0"/>
              </a:rPr>
              <a:t>While national average wait times are within normal TSA times of 30 minutes for standard lanes ... some airports experienced longer than usual wait times</a:t>
            </a:r>
            <a:r>
              <a:rPr lang="en-US" dirty="0">
                <a:solidFill>
                  <a:srgbClr val="4C4E4D"/>
                </a:solidFill>
                <a:latin typeface="inherit"/>
                <a:ea typeface="Times New Roman" panose="02020603050405020304" pitchFamily="18" charset="0"/>
              </a:rPr>
              <a:t>,” </a:t>
            </a:r>
            <a:r>
              <a:rPr lang="en-US" b="1" u="sng" dirty="0">
                <a:solidFill>
                  <a:srgbClr val="4F7177"/>
                </a:solidFill>
                <a:latin typeface="inherit"/>
                <a:ea typeface="Times New Roman" panose="02020603050405020304" pitchFamily="18" charset="0"/>
                <a:hlinkClick r:id="rId4"/>
              </a:rPr>
              <a:t>TSA said in a statement</a:t>
            </a:r>
            <a:r>
              <a:rPr lang="en-US" dirty="0">
                <a:solidFill>
                  <a:srgbClr val="4C4E4D"/>
                </a:solidFill>
                <a:latin typeface="inherit"/>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At Hartsfield-Jackson Atlanta on January 15, travelers waited more than an hour in security lines</a:t>
            </a:r>
            <a:r>
              <a:rPr lang="en-US" dirty="0">
                <a:solidFill>
                  <a:srgbClr val="4C4E4D"/>
                </a:solidFill>
                <a:latin typeface="inherit"/>
                <a:ea typeface="Times New Roman" panose="02020603050405020304" pitchFamily="18" charset="0"/>
              </a:rPr>
              <a:t>. And at Dallas Love Field Airport, travelers waited 44 minutes.</a:t>
            </a:r>
            <a:endParaRPr lang="en-US"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C1327A7-244D-4494-9C16-EEB6A0BDD6DB}"/>
              </a:ext>
            </a:extLst>
          </p:cNvPr>
          <p:cNvSpPr/>
          <p:nvPr/>
        </p:nvSpPr>
        <p:spPr>
          <a:xfrm>
            <a:off x="152696" y="5396494"/>
            <a:ext cx="11874204" cy="1463799"/>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flights getting delayed or canceled?</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Not yet. Flight delays may be caused by winter storms across the Midwest, but so far, the government shutdown has not led to widespread delays or cancellations</a:t>
            </a:r>
            <a:r>
              <a:rPr lang="en-US" dirty="0">
                <a:solidFill>
                  <a:srgbClr val="4C4E4D"/>
                </a:solidFill>
                <a:latin typeface="inherit"/>
                <a:ea typeface="Times New Roman" panose="02020603050405020304" pitchFamily="18" charset="0"/>
              </a:rPr>
              <a:t>. </a:t>
            </a:r>
            <a:r>
              <a:rPr lang="en-US" dirty="0">
                <a:solidFill>
                  <a:srgbClr val="4C4E4D"/>
                </a:solidFill>
                <a:latin typeface="inherit"/>
                <a:ea typeface="Calibri" panose="020F0502020204030204" pitchFamily="34" charset="0"/>
                <a:cs typeface="Times New Roman" panose="02020603050405020304" pitchFamily="18" charset="0"/>
              </a:rPr>
              <a:t>There is, however,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potential for future delays because of </a:t>
            </a:r>
            <a:r>
              <a:rPr lang="en-US" b="1" u="sng" dirty="0">
                <a:solidFill>
                  <a:srgbClr val="4F7177"/>
                </a:solidFill>
                <a:highlight>
                  <a:srgbClr val="FFFF00"/>
                </a:highlight>
                <a:latin typeface="inherit"/>
                <a:ea typeface="Calibri" panose="020F0502020204030204" pitchFamily="34" charset="0"/>
                <a:cs typeface="Times New Roman" panose="02020603050405020304" pitchFamily="18" charset="0"/>
                <a:hlinkClick r:id="rId5"/>
              </a:rPr>
              <a:t>air traffic controllers</a:t>
            </a:r>
            <a:r>
              <a:rPr lang="en-US" dirty="0">
                <a:solidFill>
                  <a:srgbClr val="4C4E4D"/>
                </a:solidFill>
                <a:latin typeface="inherit"/>
                <a:ea typeface="Calibri" panose="020F0502020204030204" pitchFamily="34" charset="0"/>
                <a:cs typeface="Times New Roman" panose="02020603050405020304" pitchFamily="18" charset="0"/>
              </a:rPr>
              <a:t>. Air traffic controllers are also essential employees, and therefore have also been working without paychecks. If they start calling in sick,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the government may have to limit the amount of air traffic, but it hasn’t come to that yet</a:t>
            </a:r>
            <a:endParaRPr lang="en-US" dirty="0">
              <a:highlight>
                <a:srgbClr val="FFFF00"/>
              </a:highlight>
            </a:endParaRPr>
          </a:p>
        </p:txBody>
      </p:sp>
      <p:sp>
        <p:nvSpPr>
          <p:cNvPr id="10" name="Rectangle 9">
            <a:extLst>
              <a:ext uri="{FF2B5EF4-FFF2-40B4-BE49-F238E27FC236}">
                <a16:creationId xmlns:a16="http://schemas.microsoft.com/office/drawing/2014/main" id="{3E44B275-6170-4B40-B7BF-32094EB49DBF}"/>
              </a:ext>
            </a:extLst>
          </p:cNvPr>
          <p:cNvSpPr/>
          <p:nvPr/>
        </p:nvSpPr>
        <p:spPr>
          <a:xfrm>
            <a:off x="1" y="1692327"/>
            <a:ext cx="8129872" cy="543162"/>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rPr>
              <a:t>https://www.ajc.com/news/world/will-airports-affected-possible-partial-government-shutdown/wQRRXS5s5By3daQFnz12bN/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Potential implications for industry and the traveler</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D5189D-6B12-49E1-BF0D-9E58AD47DDDC}"/>
              </a:ext>
            </a:extLst>
          </p:cNvPr>
          <p:cNvSpPr/>
          <p:nvPr/>
        </p:nvSpPr>
        <p:spPr>
          <a:xfrm>
            <a:off x="0" y="2463945"/>
            <a:ext cx="12192000" cy="4487767"/>
          </a:xfrm>
          <a:prstGeom prst="rect">
            <a:avLst/>
          </a:prstGeom>
        </p:spPr>
        <p:txBody>
          <a:bodyPr wrap="square">
            <a:spAutoFit/>
          </a:bodyPr>
          <a:lstStyle/>
          <a:p>
            <a:pPr>
              <a:lnSpc>
                <a:spcPts val="1950"/>
              </a:lnSpc>
              <a:spcAft>
                <a:spcPts val="1350"/>
              </a:spcAft>
            </a:pPr>
            <a:r>
              <a:rPr lang="en-US" dirty="0">
                <a:hlinkClick r:id="rId3">
                  <a:extLst>
                    <a:ext uri="{A12FA001-AC4F-418D-AE19-62706E023703}">
                      <ahyp:hlinkClr xmlns="" xmlns:ahyp="http://schemas.microsoft.com/office/drawing/2018/hyperlinkcolor" val="tx"/>
                    </a:ext>
                  </a:extLst>
                </a:hlinkClick>
              </a:rPr>
              <a:t>United Airlines</a:t>
            </a:r>
            <a:r>
              <a:rPr lang="en-US" dirty="0"/>
              <a:t> CEO Oscar Munoz on Wednesday said the airline is getting worried about the partial U.S. government shutdown as it drags on but added that </a:t>
            </a:r>
            <a:r>
              <a:rPr lang="en-US" dirty="0">
                <a:highlight>
                  <a:srgbClr val="FFFF00"/>
                </a:highlight>
              </a:rPr>
              <a:t>the company isn't yet seeing a "significant" impact on bookings</a:t>
            </a:r>
            <a:r>
              <a:rPr lang="en-US" dirty="0"/>
              <a:t>.</a:t>
            </a:r>
          </a:p>
          <a:p>
            <a:pPr>
              <a:lnSpc>
                <a:spcPts val="1950"/>
              </a:lnSpc>
              <a:spcAft>
                <a:spcPts val="1350"/>
              </a:spcAft>
            </a:pPr>
            <a:r>
              <a:rPr lang="en-US" dirty="0"/>
              <a:t>Munoz's comments come a day after the CEO of rival </a:t>
            </a:r>
            <a:r>
              <a:rPr lang="en-US" dirty="0">
                <a:hlinkClick r:id="rId4">
                  <a:extLst>
                    <a:ext uri="{A12FA001-AC4F-418D-AE19-62706E023703}">
                      <ahyp:hlinkClr xmlns="" xmlns:ahyp="http://schemas.microsoft.com/office/drawing/2018/hyperlinkcolor" val="tx"/>
                    </a:ext>
                  </a:extLst>
                </a:hlinkClick>
              </a:rPr>
              <a:t>Delta Air Lines</a:t>
            </a:r>
            <a:r>
              <a:rPr lang="en-US" dirty="0"/>
              <a:t>, Ed Bastian, said </a:t>
            </a:r>
            <a:r>
              <a:rPr lang="en-US" dirty="0">
                <a:highlight>
                  <a:srgbClr val="FFFF00"/>
                </a:highlight>
              </a:rPr>
              <a:t>the shutdown that began Dec. 22 will cost the airline $25 million this month</a:t>
            </a:r>
            <a:r>
              <a:rPr lang="en-US" dirty="0"/>
              <a:t>.</a:t>
            </a:r>
          </a:p>
          <a:p>
            <a:pPr>
              <a:lnSpc>
                <a:spcPts val="1950"/>
              </a:lnSpc>
              <a:spcAft>
                <a:spcPts val="1350"/>
              </a:spcAft>
            </a:pPr>
            <a:r>
              <a:rPr lang="en-US" dirty="0"/>
              <a:t>"There is some impact there," Munoz told CNBC's </a:t>
            </a:r>
            <a:r>
              <a:rPr lang="en-US" dirty="0">
                <a:hlinkClick r:id="rId5">
                  <a:extLst>
                    <a:ext uri="{A12FA001-AC4F-418D-AE19-62706E023703}">
                      <ahyp:hlinkClr xmlns="" xmlns:ahyp="http://schemas.microsoft.com/office/drawing/2018/hyperlinkcolor" val="tx"/>
                    </a:ext>
                  </a:extLst>
                </a:hlinkClick>
              </a:rPr>
              <a:t>Phil LeBeau</a:t>
            </a:r>
            <a:r>
              <a:rPr lang="en-US" dirty="0"/>
              <a:t> in an interview Wednesday. "</a:t>
            </a:r>
            <a:r>
              <a:rPr lang="en-US" dirty="0">
                <a:highlight>
                  <a:srgbClr val="FFFF00"/>
                </a:highlight>
              </a:rPr>
              <a:t>It's not discernible and it's not significant. Clearly the longer this goes, of course there's going to be impact,</a:t>
            </a:r>
            <a:r>
              <a:rPr lang="en-US" dirty="0"/>
              <a:t> and we do worry about that.“</a:t>
            </a:r>
          </a:p>
          <a:p>
            <a:pPr>
              <a:lnSpc>
                <a:spcPts val="1950"/>
              </a:lnSpc>
              <a:spcAft>
                <a:spcPts val="1350"/>
              </a:spcAft>
            </a:pPr>
            <a:r>
              <a:rPr lang="en-US" dirty="0"/>
              <a:t>On Tuesday, Delta's Bastian </a:t>
            </a:r>
            <a:r>
              <a:rPr lang="en-US" u="sng" dirty="0">
                <a:hlinkClick r:id="rId6">
                  <a:extLst>
                    <a:ext uri="{A12FA001-AC4F-418D-AE19-62706E023703}">
                      <ahyp:hlinkClr xmlns="" xmlns:ahyp="http://schemas.microsoft.com/office/drawing/2018/hyperlinkcolor" val="tx"/>
                    </a:ext>
                  </a:extLst>
                </a:hlinkClick>
              </a:rPr>
              <a:t>said </a:t>
            </a:r>
            <a:r>
              <a:rPr lang="en-US" u="sng" dirty="0">
                <a:highlight>
                  <a:srgbClr val="FFFF00"/>
                </a:highlight>
                <a:hlinkClick r:id="rId6">
                  <a:extLst>
                    <a:ext uri="{A12FA001-AC4F-418D-AE19-62706E023703}">
                      <ahyp:hlinkClr xmlns="" xmlns:ahyp="http://schemas.microsoft.com/office/drawing/2018/hyperlinkcolor" val="tx"/>
                    </a:ext>
                  </a:extLst>
                </a:hlinkClick>
              </a:rPr>
              <a:t>the airline is losing $25 million in revenue this month alone</a:t>
            </a:r>
            <a:r>
              <a:rPr lang="en-US" dirty="0"/>
              <a:t> because fewer government employees and contractors are traveling.</a:t>
            </a:r>
          </a:p>
          <a:p>
            <a:r>
              <a:rPr lang="en-US" u="sng" dirty="0">
                <a:hlinkClick r:id="rId7">
                  <a:extLst>
                    <a:ext uri="{A12FA001-AC4F-418D-AE19-62706E023703}">
                      <ahyp:hlinkClr xmlns="" xmlns:ahyp="http://schemas.microsoft.com/office/drawing/2018/hyperlinkcolor" val="tx"/>
                    </a:ext>
                  </a:extLst>
                </a:hlinkClick>
              </a:rPr>
              <a:t>Transportation Security Administration</a:t>
            </a:r>
            <a:r>
              <a:rPr lang="en-US" dirty="0"/>
              <a:t> officers, air traffic controllers and federal safety inspectors are among the some 420,000 </a:t>
            </a:r>
            <a:r>
              <a:rPr lang="en-US" dirty="0">
                <a:highlight>
                  <a:srgbClr val="FFFF00"/>
                </a:highlight>
              </a:rPr>
              <a:t>government employees who are deemed essential and have been ordered to work without a regular paycheck</a:t>
            </a:r>
            <a:r>
              <a:rPr lang="en-US" dirty="0"/>
              <a:t>. </a:t>
            </a:r>
          </a:p>
          <a:p>
            <a:endParaRPr lang="en-US" dirty="0"/>
          </a:p>
          <a:p>
            <a:r>
              <a:rPr lang="en-US" dirty="0"/>
              <a:t>Major airports in </a:t>
            </a:r>
            <a:r>
              <a:rPr lang="en-US" dirty="0">
                <a:highlight>
                  <a:srgbClr val="FFFF00"/>
                </a:highlight>
              </a:rPr>
              <a:t>Atlanta</a:t>
            </a:r>
            <a:r>
              <a:rPr lang="en-US" dirty="0"/>
              <a:t>, Miami, Houston and Washington, D.C., this week said </a:t>
            </a:r>
            <a:r>
              <a:rPr lang="en-US" dirty="0">
                <a:highlight>
                  <a:srgbClr val="FFFF00"/>
                </a:highlight>
              </a:rPr>
              <a:t>they closed passenger screening lanes or checkpoints as more TSA officers than usual were absent</a:t>
            </a:r>
            <a:r>
              <a:rPr lang="en-US" dirty="0"/>
              <a:t>.</a:t>
            </a:r>
          </a:p>
          <a:p>
            <a:pPr>
              <a:lnSpc>
                <a:spcPts val="1950"/>
              </a:lnSpc>
              <a:spcAft>
                <a:spcPts val="1350"/>
              </a:spcAft>
            </a:pPr>
            <a:endParaRPr lang="en-US"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6ABD3C93-EABE-484F-B1CE-5CFC56D3C94C}"/>
              </a:ext>
            </a:extLst>
          </p:cNvPr>
          <p:cNvSpPr/>
          <p:nvPr/>
        </p:nvSpPr>
        <p:spPr>
          <a:xfrm>
            <a:off x="0" y="1840227"/>
            <a:ext cx="11595100" cy="312650"/>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https://www.cnbc.com/2019/01/16/united-ceo-worried-about-shutdown-but-impact-not-yet-significant.html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07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Shutdown effects build over time</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3" name="Picture 2"/>
          <p:cNvPicPr>
            <a:picLocks noChangeAspect="1"/>
          </p:cNvPicPr>
          <p:nvPr/>
        </p:nvPicPr>
        <p:blipFill>
          <a:blip r:embed="rId3"/>
          <a:stretch>
            <a:fillRect/>
          </a:stretch>
        </p:blipFill>
        <p:spPr>
          <a:xfrm>
            <a:off x="7245953" y="334708"/>
            <a:ext cx="4810285" cy="3977075"/>
          </a:xfrm>
          <a:prstGeom prst="rect">
            <a:avLst/>
          </a:prstGeom>
        </p:spPr>
      </p:pic>
      <p:sp>
        <p:nvSpPr>
          <p:cNvPr id="8" name="TextBox 7"/>
          <p:cNvSpPr txBox="1"/>
          <p:nvPr/>
        </p:nvSpPr>
        <p:spPr>
          <a:xfrm>
            <a:off x="1" y="4954999"/>
            <a:ext cx="1219199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Jan 16 - Several </a:t>
            </a:r>
            <a:r>
              <a:rPr lang="en-US" dirty="0"/>
              <a:t>airports in the US have been forced to closed terminals due to a shortage of security workers following the partial shutdown of the US Federal </a:t>
            </a:r>
            <a:r>
              <a:rPr lang="en-US" dirty="0" smtClean="0"/>
              <a:t>Government. Airports </a:t>
            </a:r>
            <a:r>
              <a:rPr lang="en-US" dirty="0"/>
              <a:t>affected include Miami International Airport in Florida and George Bush International Airport in Houston, </a:t>
            </a:r>
            <a:r>
              <a:rPr lang="en-US" dirty="0" smtClean="0"/>
              <a:t>Texas</a:t>
            </a:r>
            <a:r>
              <a:rPr lang="en-US" dirty="0"/>
              <a:t> - </a:t>
            </a:r>
            <a:r>
              <a:rPr lang="en-US" sz="1200" dirty="0"/>
              <a:t>https://www.airport-technology.com/news/us-government-shutdown-airport/</a:t>
            </a:r>
          </a:p>
          <a:p>
            <a:pPr marL="285750" indent="-285750">
              <a:spcAft>
                <a:spcPts val="600"/>
              </a:spcAft>
              <a:buFont typeface="Wingdings" panose="05000000000000000000" pitchFamily="2" charset="2"/>
              <a:buChar char="Ø"/>
            </a:pPr>
            <a:r>
              <a:rPr lang="en-US" dirty="0" smtClean="0"/>
              <a:t>Jan 25 - 10 </a:t>
            </a:r>
            <a:r>
              <a:rPr lang="en-US" dirty="0"/>
              <a:t>air traffic </a:t>
            </a:r>
            <a:r>
              <a:rPr lang="en-US" dirty="0" smtClean="0"/>
              <a:t>controllers called in sick, </a:t>
            </a:r>
            <a:r>
              <a:rPr lang="en-US" dirty="0"/>
              <a:t>six in northern Virginia and four in Florida, temporarily </a:t>
            </a:r>
            <a:r>
              <a:rPr lang="en-US" dirty="0" smtClean="0"/>
              <a:t>shutting </a:t>
            </a:r>
            <a:r>
              <a:rPr lang="en-US" dirty="0"/>
              <a:t>down travel at New York's La Guardia airport and </a:t>
            </a:r>
            <a:r>
              <a:rPr lang="en-US" dirty="0" smtClean="0"/>
              <a:t>causing </a:t>
            </a:r>
            <a:r>
              <a:rPr lang="en-US" dirty="0"/>
              <a:t>delays at other major hubs, including in New Jersey, Philadelphia, Orlando and </a:t>
            </a:r>
            <a:r>
              <a:rPr lang="en-US" dirty="0" smtClean="0"/>
              <a:t>Atlanta - </a:t>
            </a:r>
            <a:r>
              <a:rPr lang="en-US" sz="1200" dirty="0"/>
              <a:t>https://</a:t>
            </a:r>
            <a:r>
              <a:rPr lang="en-US" sz="1200" dirty="0" smtClean="0"/>
              <a:t>www.cnn.com/2019/01/25/us/air-traffic-controller-shortage-faa/index.html</a:t>
            </a:r>
          </a:p>
        </p:txBody>
      </p:sp>
      <p:sp>
        <p:nvSpPr>
          <p:cNvPr id="10" name="TextBox 9"/>
          <p:cNvSpPr txBox="1"/>
          <p:nvPr/>
        </p:nvSpPr>
        <p:spPr>
          <a:xfrm>
            <a:off x="0" y="2285999"/>
            <a:ext cx="7245953" cy="300082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t>Dec 26 - Holiday travel should not be impacted by the partial federal government shutdown - </a:t>
            </a:r>
            <a:r>
              <a:rPr lang="en-US" sz="1200" dirty="0"/>
              <a:t>https://www.usatoday.com/story/news/politics/2018/12/26/government-shutdown-impact-your-holiday-travel-plans/2414075002/</a:t>
            </a:r>
          </a:p>
          <a:p>
            <a:pPr marL="285750" indent="-285750">
              <a:spcAft>
                <a:spcPts val="600"/>
              </a:spcAft>
              <a:buFont typeface="Wingdings" panose="05000000000000000000" pitchFamily="2" charset="2"/>
              <a:buChar char="Ø"/>
            </a:pPr>
            <a:r>
              <a:rPr lang="en-US" dirty="0"/>
              <a:t>Jan 8 - Air travelers start to feel effects of government shutdown - </a:t>
            </a:r>
            <a:r>
              <a:rPr lang="en-US" sz="1200" dirty="0"/>
              <a:t>https://www.chicagotribune.com/news/nationworld/ct-tsa-airports-government-shutdown-20190108-story.html</a:t>
            </a:r>
          </a:p>
          <a:p>
            <a:pPr marL="285750" indent="-285750">
              <a:spcAft>
                <a:spcPts val="600"/>
              </a:spcAft>
              <a:buFont typeface="Wingdings" panose="05000000000000000000" pitchFamily="2" charset="2"/>
              <a:buChar char="Ø"/>
            </a:pPr>
            <a:r>
              <a:rPr lang="en-US" dirty="0"/>
              <a:t>Jan 15 - TSA experienced a national rate of 6.8 percent of unscheduled absences compared to a 2.5 percent rate one year ago on the same day - </a:t>
            </a:r>
            <a:r>
              <a:rPr lang="en-US" sz="1200" dirty="0"/>
              <a:t>https://www.tsa.gov/news/releases/2019/01/15/tsa-statement-checkpoint-operations-january-15</a:t>
            </a:r>
          </a:p>
          <a:p>
            <a:endParaRPr lang="en-US" dirty="0"/>
          </a:p>
        </p:txBody>
      </p:sp>
    </p:spTree>
    <p:extLst>
      <p:ext uri="{BB962C8B-B14F-4D97-AF65-F5344CB8AC3E}">
        <p14:creationId xmlns:p14="http://schemas.microsoft.com/office/powerpoint/2010/main" val="68059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Asking the right questions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View image on Twitter">
            <a:hlinkClick r:id="rId3"/>
            <a:extLst>
              <a:ext uri="{FF2B5EF4-FFF2-40B4-BE49-F238E27FC236}">
                <a16:creationId xmlns:a16="http://schemas.microsoft.com/office/drawing/2014/main" id="{7043EDC8-2057-4B9D-B571-999C438EFB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45400" y="3962578"/>
            <a:ext cx="4308026" cy="2673507"/>
          </a:xfrm>
          <a:prstGeom prst="rect">
            <a:avLst/>
          </a:prstGeom>
          <a:noFill/>
          <a:ln>
            <a:noFill/>
          </a:ln>
        </p:spPr>
      </p:pic>
      <p:sp>
        <p:nvSpPr>
          <p:cNvPr id="4" name="Rectangle 3">
            <a:extLst>
              <a:ext uri="{FF2B5EF4-FFF2-40B4-BE49-F238E27FC236}">
                <a16:creationId xmlns:a16="http://schemas.microsoft.com/office/drawing/2014/main" id="{C8769C68-35A8-4D94-9E8A-74ED5674F2E2}"/>
              </a:ext>
            </a:extLst>
          </p:cNvPr>
          <p:cNvSpPr/>
          <p:nvPr/>
        </p:nvSpPr>
        <p:spPr>
          <a:xfrm>
            <a:off x="101997" y="2356180"/>
            <a:ext cx="7454503" cy="4885825"/>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data can we analyze to determine impacts on flights during the period of the government shutdown?</a:t>
            </a:r>
          </a:p>
          <a:p>
            <a:pPr marL="342900" indent="-342900">
              <a:lnSpc>
                <a:spcPct val="107000"/>
              </a:lnSpc>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Cirium</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Flightstats</a:t>
            </a:r>
            <a:r>
              <a:rPr lang="en-US" sz="2000" dirty="0">
                <a:latin typeface="Calibri" panose="020F0502020204030204" pitchFamily="34" charset="0"/>
                <a:ea typeface="Calibri" panose="020F0502020204030204" pitchFamily="34" charset="0"/>
                <a:cs typeface="Times New Roman" panose="02020603050405020304" pitchFamily="18" charset="0"/>
              </a:rPr>
              <a:t> API</a:t>
            </a:r>
          </a:p>
          <a:p>
            <a:pPr>
              <a:lnSpc>
                <a:spcPct val="107000"/>
              </a:lnSpc>
            </a:pPr>
            <a:r>
              <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 xmlns:ahyp="http://schemas.microsoft.com/office/drawing/2018/hyperlinkcolor" val="tx"/>
                    </a:ext>
                  </a:extLst>
                </a:hlinkClick>
              </a:rPr>
              <a:t>https://helpdesk.cirium.com/hc/en-us/categories/202631018-FlightStats-by-Cirium</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looking for in the data specifically?</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number of flights delayed </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delayed departure times</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How do we want to frame or scope the investigation?</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one Airline (Delta Airlines)</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two Airports (Major Hub Atlanta and Orlando)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Afternoon flights where delays might accumulate (2pm-8pm)</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First and final weeks of the government shutdown period</a:t>
            </a:r>
          </a:p>
          <a:p>
            <a:pPr marL="342900" indent="-342900">
              <a:lnSpc>
                <a:spcPct val="107000"/>
              </a:lnSpc>
              <a:buAutoNum type="arabicParen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4BBBD49-806F-4044-9B67-D7FA8D31127C}"/>
              </a:ext>
            </a:extLst>
          </p:cNvPr>
          <p:cNvSpPr/>
          <p:nvPr/>
        </p:nvSpPr>
        <p:spPr>
          <a:xfrm>
            <a:off x="7658496" y="2279980"/>
            <a:ext cx="4533503" cy="1724318"/>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comparing this data to?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 the first and final weeks of the previous year</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A: Dec 22 2017 – Jan 25 2018</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B: Dec 22 2018 – Jan 25 2019</a:t>
            </a:r>
          </a:p>
        </p:txBody>
      </p:sp>
    </p:spTree>
    <p:extLst>
      <p:ext uri="{BB962C8B-B14F-4D97-AF65-F5344CB8AC3E}">
        <p14:creationId xmlns:p14="http://schemas.microsoft.com/office/powerpoint/2010/main" val="411539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smtClean="0"/>
              <a:t>Bureau of Transportation Statistics </a:t>
            </a:r>
            <a:r>
              <a:rPr lang="en-US" dirty="0" smtClean="0"/>
              <a:t>– as part of the Department of Transportation, collects and provides statistics and </a:t>
            </a:r>
            <a:r>
              <a:rPr lang="en-US" dirty="0"/>
              <a:t>analysis </a:t>
            </a:r>
            <a:r>
              <a:rPr lang="en-US" dirty="0" smtClean="0"/>
              <a:t>for commercial </a:t>
            </a:r>
            <a:r>
              <a:rPr lang="en-US" dirty="0"/>
              <a:t>aviation, multimodal freight activity, and transportation economics </a:t>
            </a:r>
          </a:p>
          <a:p>
            <a:pPr marL="742950" lvl="1" indent="-285750">
              <a:buFont typeface="Wingdings" panose="05000000000000000000" pitchFamily="2" charset="2"/>
              <a:buChar char="Ø"/>
            </a:pPr>
            <a:r>
              <a:rPr lang="en-US" dirty="0" smtClean="0"/>
              <a:t>Has very detailed data that can be manipulated online for different data sets, as well as the ability to download detailed data</a:t>
            </a:r>
          </a:p>
          <a:p>
            <a:pPr marL="742950" lvl="1" indent="-285750">
              <a:buFont typeface="Wingdings" panose="05000000000000000000" pitchFamily="2" charset="2"/>
              <a:buChar char="Ø"/>
            </a:pPr>
            <a:r>
              <a:rPr lang="en-US" dirty="0" smtClean="0"/>
              <a:t>One noted consequence of the shutdown is delays to statistical analysis and reporting that is vital to most business sectors</a:t>
            </a:r>
          </a:p>
          <a:p>
            <a:pPr marL="742950" lvl="1" indent="-285750">
              <a:buFont typeface="Wingdings" panose="05000000000000000000" pitchFamily="2" charset="2"/>
              <a:buChar char="Ø"/>
            </a:pPr>
            <a:r>
              <a:rPr lang="en-US" dirty="0" smtClean="0"/>
              <a:t>We were unable to use this site as the last updates were only through November 2018</a:t>
            </a:r>
          </a:p>
        </p:txBody>
      </p:sp>
      <p:pic>
        <p:nvPicPr>
          <p:cNvPr id="3" name="Picture 2"/>
          <p:cNvPicPr>
            <a:picLocks noChangeAspect="1"/>
          </p:cNvPicPr>
          <p:nvPr/>
        </p:nvPicPr>
        <p:blipFill>
          <a:blip r:embed="rId3"/>
          <a:stretch>
            <a:fillRect/>
          </a:stretch>
        </p:blipFill>
        <p:spPr>
          <a:xfrm>
            <a:off x="4532671" y="987528"/>
            <a:ext cx="7627581" cy="5870472"/>
          </a:xfrm>
          <a:prstGeom prst="rect">
            <a:avLst/>
          </a:prstGeom>
        </p:spPr>
      </p:pic>
    </p:spTree>
    <p:extLst>
      <p:ext uri="{BB962C8B-B14F-4D97-AF65-F5344CB8AC3E}">
        <p14:creationId xmlns:p14="http://schemas.microsoft.com/office/powerpoint/2010/main" val="212343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err="1" smtClean="0"/>
              <a:t>Cirium</a:t>
            </a:r>
            <a:r>
              <a:rPr lang="en-US" b="1" dirty="0" smtClean="0"/>
              <a:t> </a:t>
            </a:r>
            <a:r>
              <a:rPr lang="en-US" b="1" dirty="0" err="1" smtClean="0"/>
              <a:t>Flightstats</a:t>
            </a:r>
            <a:r>
              <a:rPr lang="en-US" b="1" dirty="0" smtClean="0"/>
              <a:t> Developer Center </a:t>
            </a:r>
            <a:r>
              <a:rPr lang="en-US" dirty="0" smtClean="0"/>
              <a:t>– a commercial provider of global flight data through analysis and API services</a:t>
            </a:r>
            <a:endParaRPr lang="en-US" dirty="0"/>
          </a:p>
          <a:p>
            <a:pPr marL="742950" lvl="1" indent="-285750">
              <a:buFont typeface="Wingdings" panose="05000000000000000000" pitchFamily="2" charset="2"/>
              <a:buChar char="Ø"/>
            </a:pPr>
            <a:r>
              <a:rPr lang="en-US" dirty="0" smtClean="0"/>
              <a:t>Access to real-time and historical information used by mobile developers, airports, travel agencies, airlines and more</a:t>
            </a:r>
          </a:p>
          <a:p>
            <a:pPr marL="742950" lvl="1" indent="-285750">
              <a:buFont typeface="Wingdings" panose="05000000000000000000" pitchFamily="2" charset="2"/>
              <a:buChar char="Ø"/>
            </a:pPr>
            <a:r>
              <a:rPr lang="en-US" dirty="0" smtClean="0"/>
              <a:t>BUYER BEWARE!  Although easy to obtain and digest, the API services are not all free!  Historical data is an example!</a:t>
            </a:r>
          </a:p>
          <a:p>
            <a:pPr marL="742950" lvl="1" indent="-285750">
              <a:buFont typeface="Wingdings" panose="05000000000000000000" pitchFamily="2" charset="2"/>
              <a:buChar char="Ø"/>
            </a:pPr>
            <a:r>
              <a:rPr lang="en-US" dirty="0" smtClean="0"/>
              <a:t>BUT, we were able to connect to the API to collect for the specific timeframes, airports, and airline we needed, extracting the data in JSON format</a:t>
            </a:r>
          </a:p>
        </p:txBody>
      </p:sp>
      <p:pic>
        <p:nvPicPr>
          <p:cNvPr id="5" name="Picture 4"/>
          <p:cNvPicPr>
            <a:picLocks noChangeAspect="1"/>
          </p:cNvPicPr>
          <p:nvPr/>
        </p:nvPicPr>
        <p:blipFill>
          <a:blip r:embed="rId3"/>
          <a:stretch>
            <a:fillRect/>
          </a:stretch>
        </p:blipFill>
        <p:spPr>
          <a:xfrm>
            <a:off x="4680155" y="4080566"/>
            <a:ext cx="7218238" cy="2536545"/>
          </a:xfrm>
          <a:prstGeom prst="rect">
            <a:avLst/>
          </a:prstGeom>
        </p:spPr>
      </p:pic>
      <p:pic>
        <p:nvPicPr>
          <p:cNvPr id="6" name="Picture 5"/>
          <p:cNvPicPr>
            <a:picLocks noChangeAspect="1"/>
          </p:cNvPicPr>
          <p:nvPr/>
        </p:nvPicPr>
        <p:blipFill>
          <a:blip r:embed="rId4"/>
          <a:stretch>
            <a:fillRect/>
          </a:stretch>
        </p:blipFill>
        <p:spPr>
          <a:xfrm>
            <a:off x="4680156" y="2062896"/>
            <a:ext cx="7362020" cy="1776781"/>
          </a:xfrm>
          <a:prstGeom prst="rect">
            <a:avLst/>
          </a:prstGeom>
        </p:spPr>
      </p:pic>
      <p:pic>
        <p:nvPicPr>
          <p:cNvPr id="7" name="Picture 6"/>
          <p:cNvPicPr>
            <a:picLocks noChangeAspect="1"/>
          </p:cNvPicPr>
          <p:nvPr/>
        </p:nvPicPr>
        <p:blipFill>
          <a:blip r:embed="rId5"/>
          <a:stretch>
            <a:fillRect/>
          </a:stretch>
        </p:blipFill>
        <p:spPr>
          <a:xfrm>
            <a:off x="8036637" y="589748"/>
            <a:ext cx="3158624" cy="706534"/>
          </a:xfrm>
          <a:prstGeom prst="rect">
            <a:avLst/>
          </a:prstGeom>
        </p:spPr>
      </p:pic>
    </p:spTree>
    <p:extLst>
      <p:ext uri="{BB962C8B-B14F-4D97-AF65-F5344CB8AC3E}">
        <p14:creationId xmlns:p14="http://schemas.microsoft.com/office/powerpoint/2010/main" val="36807486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394</TotalTime>
  <Words>1929</Words>
  <Application>Microsoft Office PowerPoint</Application>
  <PresentationFormat>Widescreen</PresentationFormat>
  <Paragraphs>270</Paragraphs>
  <Slides>21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Calibri Light</vt:lpstr>
      <vt:lpstr>Century Schoolbook</vt:lpstr>
      <vt:lpstr>Corbel</vt:lpstr>
      <vt:lpstr>Courier New</vt:lpstr>
      <vt:lpstr>Helvetica</vt:lpstr>
      <vt:lpstr>inherit</vt:lpstr>
      <vt:lpstr>Times New Roman</vt:lpstr>
      <vt:lpstr>Wingdings</vt:lpstr>
      <vt:lpstr>Headlines</vt:lpstr>
      <vt:lpstr>Airport DELAYS DURING GOVERNMENT SHUTDOWN</vt:lpstr>
      <vt:lpstr>Contents</vt:lpstr>
      <vt:lpstr>Hypothesis:  The recent government shutdown during the period of December 22nd 2018 through January 25th 2019 impacted airlines and airport operations.  What evidence is there that airports or airlines experienced significant delays?  What can we learn from an analysis of data available on flight delays?</vt:lpstr>
      <vt:lpstr>A guide to air travel during the government shutdown</vt:lpstr>
      <vt:lpstr>Potential implications for industry and the traveler</vt:lpstr>
      <vt:lpstr>Shutdown effects build over time</vt:lpstr>
      <vt:lpstr>Asking the right questions</vt:lpstr>
      <vt:lpstr>Finding Data</vt:lpstr>
      <vt:lpstr>Finding Data</vt:lpstr>
      <vt:lpstr>Finding relevant data</vt:lpstr>
      <vt:lpstr>Data exploration and cleanup #1</vt:lpstr>
      <vt:lpstr>Data exploration and cleanup #2</vt:lpstr>
      <vt:lpstr>Analysis process – At a glance!</vt:lpstr>
      <vt:lpstr>Analysis process – At a glance!</vt:lpstr>
      <vt:lpstr>So what’s the diff?  Look at the Final Weeks</vt:lpstr>
      <vt:lpstr>Initial Findings</vt:lpstr>
      <vt:lpstr>Findings and conclusions</vt:lpstr>
      <vt:lpstr>Findings and conclusions</vt:lpstr>
      <vt:lpstr>Findings and conclusions</vt:lpstr>
      <vt:lpstr>Findings and conclusions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LeAnne Sevier</cp:lastModifiedBy>
  <cp:revision>75</cp:revision>
  <dcterms:created xsi:type="dcterms:W3CDTF">2019-03-04T23:46:30Z</dcterms:created>
  <dcterms:modified xsi:type="dcterms:W3CDTF">2019-03-08T18:31:52Z</dcterms:modified>
</cp:coreProperties>
</file>