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8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2" autoAdjust="0"/>
    <p:restoredTop sz="85701" autoAdjust="0"/>
  </p:normalViewPr>
  <p:slideViewPr>
    <p:cSldViewPr snapToGrid="0">
      <p:cViewPr>
        <p:scale>
          <a:sx n="70" d="100"/>
          <a:sy n="70" d="100"/>
        </p:scale>
        <p:origin x="14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9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6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09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1915"/>
            <a:ext cx="7169753" cy="1232750"/>
          </a:xfrm>
        </p:spPr>
        <p:txBody>
          <a:bodyPr anchor="b">
            <a:normAutofit/>
          </a:bodyPr>
          <a:lstStyle/>
          <a:p>
            <a:pPr algn="l"/>
            <a:r>
              <a:rPr lang="en-US" sz="3900" dirty="0">
                <a:solidFill>
                  <a:schemeClr val="bg1"/>
                </a:solidFill>
              </a:rPr>
              <a:t>Findings and conclusions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Picture 2" descr="Image result for Delta boarding pass MCO">
            <a:extLst>
              <a:ext uri="{FF2B5EF4-FFF2-40B4-BE49-F238E27FC236}">
                <a16:creationId xmlns:a16="http://schemas.microsoft.com/office/drawing/2014/main" id="{496395E0-D773-4FEB-8E63-F152EEB21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6036">
            <a:off x="8607841" y="430614"/>
            <a:ext cx="2766591" cy="14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FE57C6-9D7C-B749-B42A-B135340C8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36012"/>
              </p:ext>
            </p:extLst>
          </p:nvPr>
        </p:nvGraphicFramePr>
        <p:xfrm>
          <a:off x="1515372" y="2766008"/>
          <a:ext cx="916125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851">
                  <a:extLst>
                    <a:ext uri="{9D8B030D-6E8A-4147-A177-3AD203B41FA5}">
                      <a16:colId xmlns:a16="http://schemas.microsoft.com/office/drawing/2014/main" val="2555703034"/>
                    </a:ext>
                  </a:extLst>
                </a:gridCol>
                <a:gridCol w="1703507">
                  <a:extLst>
                    <a:ext uri="{9D8B030D-6E8A-4147-A177-3AD203B41FA5}">
                      <a16:colId xmlns:a16="http://schemas.microsoft.com/office/drawing/2014/main" val="3158879424"/>
                    </a:ext>
                  </a:extLst>
                </a:gridCol>
                <a:gridCol w="1665369">
                  <a:extLst>
                    <a:ext uri="{9D8B030D-6E8A-4147-A177-3AD203B41FA5}">
                      <a16:colId xmlns:a16="http://schemas.microsoft.com/office/drawing/2014/main" val="4213982614"/>
                    </a:ext>
                  </a:extLst>
                </a:gridCol>
                <a:gridCol w="1651803">
                  <a:extLst>
                    <a:ext uri="{9D8B030D-6E8A-4147-A177-3AD203B41FA5}">
                      <a16:colId xmlns:a16="http://schemas.microsoft.com/office/drawing/2014/main" val="522418617"/>
                    </a:ext>
                  </a:extLst>
                </a:gridCol>
                <a:gridCol w="1706724">
                  <a:extLst>
                    <a:ext uri="{9D8B030D-6E8A-4147-A177-3AD203B41FA5}">
                      <a16:colId xmlns:a16="http://schemas.microsoft.com/office/drawing/2014/main" val="2169075247"/>
                    </a:ext>
                  </a:extLst>
                </a:gridCol>
              </a:tblGrid>
              <a:tr h="2871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PASSENGERS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JAN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JAN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DEC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DEC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896324"/>
                  </a:ext>
                </a:extLst>
              </a:tr>
              <a:tr h="2632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" pitchFamily="2" charset="0"/>
                        </a:rPr>
                        <a:t>Atlanta Total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ighlight>
                            <a:srgbClr val="FFFF00"/>
                          </a:highlight>
                          <a:latin typeface="Helvetica" pitchFamily="2" charset="0"/>
                        </a:rPr>
                        <a:t>8,064,004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Helvetica" pitchFamily="2" charset="0"/>
                        </a:rPr>
                        <a:t>7,708,129 </a:t>
                      </a:r>
                      <a:endParaRPr lang="en-US" sz="16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highlight>
                            <a:srgbClr val="FFFF00"/>
                          </a:highlight>
                          <a:latin typeface="Helvetica" pitchFamily="2" charset="0"/>
                        </a:rPr>
                        <a:t>8,642,487 </a:t>
                      </a:r>
                      <a:endParaRPr lang="en-US" sz="1600" dirty="0">
                        <a:highlight>
                          <a:srgbClr val="FFFF00"/>
                        </a:highlight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Helvetica" pitchFamily="2" charset="0"/>
                        </a:rPr>
                        <a:t>8,062,075 </a:t>
                      </a:r>
                      <a:endParaRPr lang="en-US" sz="160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50283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" pitchFamily="2" charset="0"/>
                        </a:rPr>
                        <a:t>Total Delta Passengers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Helvetica" pitchFamily="2" charset="0"/>
                        </a:rPr>
                        <a:t>5,906,095 </a:t>
                      </a:r>
                      <a:endParaRPr lang="en-US" sz="1600" dirty="0">
                        <a:latin typeface="Helvetica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" pitchFamily="2" charset="0"/>
                        </a:rPr>
                        <a:t>73,24% of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Helvetica" pitchFamily="2" charset="0"/>
                        </a:rPr>
                        <a:t>5,658,463 </a:t>
                      </a:r>
                      <a:endParaRPr lang="en-US" sz="1600" dirty="0">
                        <a:latin typeface="Helvetica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" pitchFamily="2" charset="0"/>
                        </a:rPr>
                        <a:t>73,52% of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6,282,965 </a:t>
                      </a:r>
                      <a:endParaRPr lang="en-US" sz="1600" dirty="0">
                        <a:latin typeface="Helvetica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" pitchFamily="2" charset="0"/>
                        </a:rPr>
                        <a:t>72,70 % of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5,775,565 </a:t>
                      </a:r>
                      <a:endParaRPr lang="en-US" sz="1600" dirty="0">
                        <a:latin typeface="Helvetica" pitchFamily="2" charset="0"/>
                      </a:endParaRPr>
                    </a:p>
                    <a:p>
                      <a:r>
                        <a:rPr lang="en-US" sz="1600" dirty="0">
                          <a:latin typeface="Helvetica" pitchFamily="2" charset="0"/>
                        </a:rPr>
                        <a:t>71.64% of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Orlando</a:t>
                      </a:r>
                      <a:r>
                        <a:rPr lang="en-US" sz="1600" dirty="0">
                          <a:latin typeface="Helvetica" pitchFamily="2" charset="0"/>
                        </a:rPr>
                        <a:t>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ighlight>
                            <a:srgbClr val="FFFF00"/>
                          </a:highlight>
                          <a:latin typeface="Helvetica" pitchFamily="2" charset="0"/>
                        </a:rPr>
                        <a:t>4,117,402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" pitchFamily="2" charset="0"/>
                        </a:rPr>
                        <a:t>3,905,568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  <a:latin typeface="Helvetica" pitchFamily="2" charset="0"/>
                        </a:rPr>
                        <a:t>4,315,895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 3,982,171 </a:t>
                      </a:r>
                      <a:endParaRPr lang="en-US" sz="160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7001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5F21A4-8A81-FB41-B46F-DC6F147F8598}"/>
              </a:ext>
            </a:extLst>
          </p:cNvPr>
          <p:cNvSpPr txBox="1"/>
          <p:nvPr/>
        </p:nvSpPr>
        <p:spPr>
          <a:xfrm>
            <a:off x="4630433" y="2359427"/>
            <a:ext cx="335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ATL &amp; MCO Passengers Number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B8E1D-E4E4-7949-9DC8-2466B3BC5966}"/>
              </a:ext>
            </a:extLst>
          </p:cNvPr>
          <p:cNvSpPr txBox="1"/>
          <p:nvPr/>
        </p:nvSpPr>
        <p:spPr>
          <a:xfrm>
            <a:off x="337090" y="6266753"/>
            <a:ext cx="519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www.atl.com</a:t>
            </a:r>
            <a:r>
              <a:rPr lang="en-US" dirty="0"/>
              <a:t>/business-information/statistics/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3998E-E41E-CC4D-BE9F-6C59449BEBCB}"/>
              </a:ext>
            </a:extLst>
          </p:cNvPr>
          <p:cNvSpPr txBox="1"/>
          <p:nvPr/>
        </p:nvSpPr>
        <p:spPr>
          <a:xfrm>
            <a:off x="6095999" y="6315829"/>
            <a:ext cx="533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orlandoairports.net</a:t>
            </a:r>
            <a:r>
              <a:rPr lang="en-US" dirty="0"/>
              <a:t>/about-us/#traffic-statistics</a:t>
            </a:r>
          </a:p>
        </p:txBody>
      </p:sp>
    </p:spTree>
    <p:extLst>
      <p:ext uri="{BB962C8B-B14F-4D97-AF65-F5344CB8AC3E}">
        <p14:creationId xmlns:p14="http://schemas.microsoft.com/office/powerpoint/2010/main" val="392285132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Web87E3</Template>
  <TotalTime>502</TotalTime>
  <Words>73</Words>
  <Application>Microsoft Macintosh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Schoolbook</vt:lpstr>
      <vt:lpstr>Corbel</vt:lpstr>
      <vt:lpstr>Helvetica</vt:lpstr>
      <vt:lpstr>Headlines</vt:lpstr>
      <vt:lpstr>Findings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Airport DELAYS DURING GOVERNMENT SHUTDOWN</dc:title>
  <dc:creator>Robbie Phillips</dc:creator>
  <cp:lastModifiedBy>Luciana Roberts</cp:lastModifiedBy>
  <cp:revision>83</cp:revision>
  <dcterms:created xsi:type="dcterms:W3CDTF">2019-03-04T23:46:30Z</dcterms:created>
  <dcterms:modified xsi:type="dcterms:W3CDTF">2019-03-09T03:01:09Z</dcterms:modified>
</cp:coreProperties>
</file>