
<file path=[Content_Types].xml><?xml version="1.0" encoding="utf-8"?>
<Types xmlns="http://schemas.openxmlformats.org/package/2006/content-types">
  <Default Extension="bin"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9" r:id="rId3"/>
    <p:sldId id="265" r:id="rId4"/>
    <p:sldId id="266" r:id="rId5"/>
    <p:sldId id="271" r:id="rId6"/>
    <p:sldId id="262" r:id="rId7"/>
    <p:sldId id="267" r:id="rId8"/>
    <p:sldId id="272" r:id="rId9"/>
    <p:sldId id="273" r:id="rId10"/>
    <p:sldId id="269" r:id="rId11"/>
    <p:sldId id="27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75" d="100"/>
          <a:sy n="75" d="100"/>
        </p:scale>
        <p:origin x="1668"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3/4/2019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3/4/2019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3/4/2019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3/4/2019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Luciano, Lilian </a:t>
            </a:r>
            <a:r>
              <a:rPr lang="en-US" sz="1800" dirty="0" err="1">
                <a:solidFill>
                  <a:schemeClr val="bg2"/>
                </a:solidFill>
              </a:rPr>
              <a:t>Bolfer</a:t>
            </a:r>
            <a:r>
              <a:rPr lang="en-US" sz="1800" dirty="0">
                <a:solidFill>
                  <a:schemeClr val="bg2"/>
                </a:solidFill>
              </a:rPr>
              <a:t>, Like </a:t>
            </a:r>
            <a:r>
              <a:rPr lang="en-US" sz="1800" dirty="0" err="1">
                <a:solidFill>
                  <a:schemeClr val="bg2"/>
                </a:solidFill>
              </a:rPr>
              <a:t>Machata</a:t>
            </a:r>
            <a:r>
              <a:rPr lang="en-US" sz="1800" dirty="0">
                <a:solidFill>
                  <a:schemeClr val="bg2"/>
                </a:solidFill>
              </a:rPr>
              <a:t>, Lob 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960119" y="2942252"/>
            <a:ext cx="10266681" cy="3172409"/>
          </a:xfrm>
        </p:spPr>
        <p:txBody>
          <a:bodyPr>
            <a:normAutofit/>
          </a:bodyPr>
          <a:lstStyle/>
          <a:p>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01359"/>
            <a:ext cx="11403010" cy="3172409"/>
          </a:xfrm>
        </p:spPr>
        <p:txBody>
          <a:bodyPr>
            <a:normAutofit/>
          </a:bodyPr>
          <a:lstStyle/>
          <a:p>
            <a:r>
              <a:rPr lang="en-US" dirty="0">
                <a:solidFill>
                  <a:schemeClr val="tx1"/>
                </a:solidFill>
              </a:rPr>
              <a:t>Watch Out!     Data Analysts Beware!        –    Some API vendors charge by transaction (10 cents per flight)</a:t>
            </a:r>
            <a:endParaRPr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Implications for the industry and the traveler</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1" y="569066"/>
            <a:ext cx="6223818" cy="4952492"/>
          </a:xfrm>
        </p:spPr>
        <p:txBody>
          <a:bodyPr/>
          <a:lstStyle/>
          <a:p>
            <a:pPr algn="ctr"/>
            <a:r>
              <a:rPr lang="en-US" u="sng" dirty="0"/>
              <a:t>Hypothesis:</a:t>
            </a:r>
            <a:br>
              <a:rPr lang="en-US" u="sng" dirty="0"/>
            </a:b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 and airport operations.</a:t>
            </a:r>
            <a:br>
              <a:rPr lang="en-US" sz="1400" i="0" dirty="0"/>
            </a:br>
            <a:br>
              <a:rPr lang="en-US" sz="1400" i="0" dirty="0"/>
            </a:br>
            <a:r>
              <a:rPr lang="en-US" sz="1400" i="0" dirty="0"/>
              <a:t>What evidence is there that airports or airlines experienced significant delays?</a:t>
            </a:r>
            <a:br>
              <a:rPr lang="en-US" sz="1400" i="0" dirty="0"/>
            </a:b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140248" y="1026265"/>
            <a:ext cx="5968182" cy="6156199"/>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ahyp="http://schemas.microsoft.com/office/drawing/2018/hyperlinkcolor" val="tx"/>
                    </a:ext>
                  </a:extLst>
                </a:hlinkClick>
              </a:rPr>
              <a:t>Henry Carmichael</a:t>
            </a:r>
            <a:endParaRPr lang="en-US" sz="3300" dirty="0">
              <a:solidFill>
                <a:schemeClr val="tx1"/>
              </a:solidFill>
            </a:endParaRPr>
          </a:p>
          <a:p>
            <a:r>
              <a:rPr lang="en-US" dirty="0"/>
              <a:t>Because of the now record-breaking partial government shutdown, the U.S. aviation industry is beginning to feel the consequences of lapsed federal funding.</a:t>
            </a:r>
          </a:p>
          <a:p>
            <a:r>
              <a:rPr lang="en-US" dirty="0"/>
              <a:t>"This partial shutdown has already inflicted real damage to our nation’s aviation system and the impacts will only worsen over time. We urge you to act quickly to resolve these issues.‘’</a:t>
            </a:r>
          </a:p>
          <a:p>
            <a:r>
              <a:rPr lang="en-US" dirty="0"/>
              <a:t>The letter highlights 11 major areas of concern affecting travel.</a:t>
            </a:r>
          </a:p>
          <a:p>
            <a:r>
              <a:rPr lang="en-US" dirty="0"/>
              <a:t>The greatest impact that the </a:t>
            </a:r>
            <a:r>
              <a:rPr lang="en-US" u="sng" dirty="0">
                <a:hlinkClick r:id="rId4"/>
              </a:rPr>
              <a:t>Federal Aviation Administration</a:t>
            </a:r>
            <a:r>
              <a:rPr lang="en-US"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u="sng" dirty="0">
                <a:hlinkClick r:id="rId5"/>
              </a:rPr>
              <a:t>Transportation Safety Administration</a:t>
            </a:r>
            <a:r>
              <a:rPr lang="en-US" dirty="0"/>
              <a:t> (TSA) workers calling in “sick” due to not being paid. The situation is powerful enough to impact the overall functionality of major U.S. airports. For example, </a:t>
            </a:r>
            <a:r>
              <a:rPr lang="en-US" u="sng" dirty="0">
                <a:hlinkClick r:id="rId6"/>
              </a:rPr>
              <a:t>Miami International’s</a:t>
            </a:r>
            <a:r>
              <a:rPr lang="en-US" dirty="0"/>
              <a:t> (MIA) spokesman Greg Chin announced that one of its terminals would be partially closed over the weekend.</a:t>
            </a:r>
          </a:p>
          <a:p>
            <a:r>
              <a:rPr lang="en-US"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2064" y="3045312"/>
            <a:ext cx="5879690" cy="283437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0782300" cy="369332"/>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ahyp="http://schemas.microsoft.com/office/drawing/2018/hyperlinkcolor" val="tx"/>
                    </a:ext>
                  </a:extLst>
                </a:hlinkClick>
              </a:rPr>
              <a:t>said </a:t>
            </a:r>
            <a:r>
              <a:rPr lang="en-US" u="sng" dirty="0">
                <a:highlight>
                  <a:srgbClr val="FFFF00"/>
                </a:highlight>
                <a:hlinkClick r:id="rId6">
                  <a:extLst>
                    <a:ext uri="{A12FA001-AC4F-418D-AE19-62706E023703}">
                      <ahyp:hlinkClr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0230" y="3718670"/>
            <a:ext cx="5423196" cy="2917415"/>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9842103" cy="4296112"/>
          </a:xfrm>
          <a:prstGeom prst="rect">
            <a:avLst/>
          </a:prstGeom>
        </p:spPr>
        <p:txBody>
          <a:bodyPr wrap="square">
            <a:spAutoFit/>
          </a:bodyPr>
          <a:lstStyle/>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AutoNum type="arabicParenR"/>
            </a:pPr>
            <a:r>
              <a:rPr lang="en-US" sz="1600" dirty="0" err="1">
                <a:latin typeface="Calibri" panose="020F0502020204030204" pitchFamily="34" charset="0"/>
                <a:ea typeface="Calibri" panose="020F0502020204030204" pitchFamily="34" charset="0"/>
                <a:cs typeface="Times New Roman" panose="02020603050405020304" pitchFamily="18" charset="0"/>
              </a:rPr>
              <a:t>Cirium</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Flightstats</a:t>
            </a:r>
            <a:r>
              <a:rPr lang="en-US" sz="16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 An increase in the number of flights delayed </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2) An increase in the delayed departure times</a:t>
            </a: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 Limit the analysis to one Airline (Delta Airlines)</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2) Limit the analysis to two Airports (Major Hub Atlanta and Orlando)</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3) Afternoon flights where delays might accumulate (2pm-8pm)</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4) First and final weeks of the government shutdown period</a:t>
            </a:r>
          </a:p>
          <a:p>
            <a:pPr marL="342900" indent="-342900">
              <a:lnSpc>
                <a:spcPct val="107000"/>
              </a:lnSpc>
              <a:buAutoNum type="arabicParen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1) Data for the first and final weeks of the previous year</a:t>
            </a:r>
          </a:p>
        </p:txBody>
      </p:sp>
    </p:spTree>
    <p:extLst>
      <p:ext uri="{BB962C8B-B14F-4D97-AF65-F5344CB8AC3E}">
        <p14:creationId xmlns:p14="http://schemas.microsoft.com/office/powerpoint/2010/main" val="41153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7"/>
            <a:ext cx="12014200" cy="4234998"/>
          </a:xfrm>
        </p:spPr>
        <p:txBody>
          <a:bodyPr>
            <a:normAutofit fontScale="85000" lnSpcReduction="10000"/>
          </a:bodyPr>
          <a:lstStyle/>
          <a:p>
            <a:pPr marL="0" indent="0">
              <a:buNone/>
            </a:pPr>
            <a:r>
              <a:rPr lang="en-US" dirty="0" err="1"/>
              <a:t>Cirium’s</a:t>
            </a:r>
            <a:r>
              <a:rPr lang="en-US" dirty="0"/>
              <a:t> API supports retrieval of current Flight Delay data at a specified airport</a:t>
            </a:r>
          </a:p>
          <a:p>
            <a:r>
              <a:rPr lang="en-US" dirty="0"/>
              <a:t>SOURCE: </a:t>
            </a:r>
            <a:r>
              <a:rPr lang="en-US" u="sng" dirty="0">
                <a:solidFill>
                  <a:srgbClr val="0070C0"/>
                </a:solidFill>
                <a:hlinkClick r:id="rId2">
                  <a:extLst>
                    <a:ext uri="{A12FA001-AC4F-418D-AE19-62706E023703}">
                      <ahyp:hlinkClr xmlns:ahyp="http://schemas.microsoft.com/office/drawing/2018/hyperlinkcolor" val="tx"/>
                    </a:ext>
                  </a:extLst>
                </a:hlinkClick>
              </a:rPr>
              <a:t>https://developer.flightstats.com/api-docs/delayindex/v1</a:t>
            </a:r>
            <a:endParaRPr lang="en-US" u="sng" dirty="0">
              <a:solidFill>
                <a:srgbClr val="0070C0"/>
              </a:solidFill>
            </a:endParaRPr>
          </a:p>
          <a:p>
            <a:r>
              <a:rPr lang="en-US" dirty="0"/>
              <a:t>JUPYTER: </a:t>
            </a:r>
            <a:r>
              <a:rPr lang="en-US" u="sng" dirty="0" err="1">
                <a:solidFill>
                  <a:srgbClr val="FF0000"/>
                </a:solidFill>
                <a:hlinkClick r:id="rId3" tooltip="AirportDelays.ipynb">
                  <a:extLst>
                    <a:ext uri="{A12FA001-AC4F-418D-AE19-62706E023703}">
                      <ahyp:hlinkClr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ahyp="http://schemas.microsoft.com/office/drawing/2018/hyperlinkcolor" val="tx"/>
                    </a:ext>
                  </a:extLst>
                </a:hlinkClick>
              </a:rPr>
              <a:t>Delay_Request_MCO.txt</a:t>
            </a:r>
            <a:endParaRPr lang="en-US" dirty="0">
              <a:solidFill>
                <a:srgbClr val="FF0000"/>
              </a:solidFill>
            </a:endParaRPr>
          </a:p>
          <a:p>
            <a:pPr marL="0" indent="0">
              <a:buNone/>
            </a:pPr>
            <a:r>
              <a:rPr lang="en-US" dirty="0"/>
              <a:t>The flight delay response json provided some interesting metrics on flight delays (such as bins)</a:t>
            </a:r>
          </a:p>
          <a:p>
            <a:pPr marL="0" indent="0">
              <a:buNone/>
            </a:pPr>
            <a:r>
              <a:rPr lang="en-US" dirty="0"/>
              <a:t>however free access is limited to 100 current flights a month, so we need to use the Historical Flight Status API</a:t>
            </a:r>
          </a:p>
          <a:p>
            <a:pPr marL="0" indent="0">
              <a:buNone/>
            </a:pPr>
            <a:r>
              <a:rPr lang="en-US" dirty="0" err="1"/>
              <a:t>Cirium’s</a:t>
            </a:r>
            <a:r>
              <a:rPr lang="en-US" dirty="0"/>
              <a:t> Historical Flight Status API supports retrieval of Historical airport status (departures) by date, airport, airline, and time period (up to 6 hour block)</a:t>
            </a:r>
          </a:p>
          <a:p>
            <a:r>
              <a:rPr lang="en-US" dirty="0"/>
              <a:t>SOURCE: </a:t>
            </a:r>
            <a:r>
              <a:rPr lang="en-US" dirty="0">
                <a:solidFill>
                  <a:srgbClr val="0070C0"/>
                </a:solidFill>
                <a:hlinkClick r:id="rId5">
                  <a:extLst>
                    <a:ext uri="{A12FA001-AC4F-418D-AE19-62706E023703}">
                      <ahyp:hlinkClr xmlns:ahyp="http://schemas.microsoft.com/office/drawing/2018/hyperlinkcolor" val="tx"/>
                    </a:ext>
                  </a:extLst>
                </a:hlinkClick>
              </a:rPr>
              <a:t>https://developer.flightstats.com/api-docs/historical-flight-status/v3 </a:t>
            </a:r>
            <a:endParaRPr lang="en-US" dirty="0">
              <a:solidFill>
                <a:srgbClr val="0070C0"/>
              </a:solidFill>
            </a:endParaRPr>
          </a:p>
          <a:p>
            <a:r>
              <a:rPr lang="en-US" dirty="0"/>
              <a:t>API DOC: </a:t>
            </a:r>
            <a:r>
              <a:rPr lang="en-US" sz="1600" dirty="0">
                <a:solidFill>
                  <a:srgbClr val="0070C0"/>
                </a:solidFill>
                <a:hlinkClick r:id="rId6">
                  <a:extLst>
                    <a:ext uri="{A12FA001-AC4F-418D-AE19-62706E023703}">
                      <ahyp:hlinkClr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dirty="0"/>
              <a:t>JUPYTER: </a:t>
            </a:r>
            <a:r>
              <a:rPr lang="en-US" sz="1600" dirty="0">
                <a:solidFill>
                  <a:srgbClr val="0070C0"/>
                </a:solidFill>
                <a:hlinkClick r:id="rId7">
                  <a:extLst>
                    <a:ext uri="{A12FA001-AC4F-418D-AE19-62706E023703}">
                      <ahyp:hlinkClr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dirty="0"/>
              <a:t>OUTPUT: </a:t>
            </a:r>
            <a:r>
              <a:rPr lang="en-US" sz="1900" dirty="0">
                <a:solidFill>
                  <a:srgbClr val="0070C0"/>
                </a:solidFill>
                <a:hlinkClick r:id="rId8">
                  <a:extLst>
                    <a:ext uri="{A12FA001-AC4F-418D-AE19-62706E023703}">
                      <ahyp:hlinkClr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dirty="0"/>
              <a:t>Our first attempt at extracting “</a:t>
            </a:r>
            <a:r>
              <a:rPr lang="en-US" dirty="0" err="1"/>
              <a:t>departureGateDelayMinutes</a:t>
            </a:r>
            <a:r>
              <a:rPr lang="en-US" dirty="0"/>
              <a:t>” </a:t>
            </a:r>
          </a:p>
          <a:p>
            <a:pPr marL="0" indent="0">
              <a:buNone/>
            </a:pPr>
            <a:r>
              <a:rPr lang="en-US" dirty="0"/>
              <a:t>SOURCE: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https://github.com/leannesevier/BAMF-Project-7/blob/master/FlightCounter.ipynb</a:t>
            </a:r>
            <a:endParaRPr lang="en-US" dirty="0">
              <a:solidFill>
                <a:srgbClr val="0070C0"/>
              </a:solidFill>
            </a:endParaRPr>
          </a:p>
        </p:txBody>
      </p:sp>
    </p:spTree>
    <p:extLst>
      <p:ext uri="{BB962C8B-B14F-4D97-AF65-F5344CB8AC3E}">
        <p14:creationId xmlns:p14="http://schemas.microsoft.com/office/powerpoint/2010/main" val="86789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dirty="0"/>
              <a:t>Our first attempt at extracting “</a:t>
            </a:r>
            <a:r>
              <a:rPr lang="en-US" dirty="0" err="1"/>
              <a:t>departureGateDelayMinutes</a:t>
            </a:r>
            <a:r>
              <a:rPr lang="en-US" dirty="0"/>
              <a:t>” </a:t>
            </a:r>
          </a:p>
          <a:p>
            <a:pPr marL="0" indent="0">
              <a:buNone/>
            </a:pPr>
            <a:r>
              <a:rPr lang="en-US" dirty="0"/>
              <a:t>SOURCE: </a:t>
            </a:r>
            <a:r>
              <a:rPr lang="en-US" dirty="0">
                <a:solidFill>
                  <a:srgbClr val="0070C0"/>
                </a:solidFill>
                <a:hlinkClick r:id="rId3">
                  <a:extLst>
                    <a:ext uri="{A12FA001-AC4F-418D-AE19-62706E023703}">
                      <ahyp:hlinkClr xmlns:ahyp="http://schemas.microsoft.com/office/drawing/2018/hyperlinkcolor" val="tx"/>
                    </a:ext>
                  </a:extLst>
                </a:hlinkClick>
              </a:rPr>
              <a:t>https://github.com/leannesevier/BAMF-Project-7/blob/master/FlightCounter.ipynb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176</TotalTime>
  <Words>749</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Schoolbook</vt:lpstr>
      <vt:lpstr>Corbel</vt:lpstr>
      <vt:lpstr>Helvetica</vt:lpstr>
      <vt:lpstr>inherit</vt:lpstr>
      <vt:lpstr>Times New Roman</vt:lpstr>
      <vt:lpstr>Headlines</vt:lpstr>
      <vt:lpstr>Airport DELAYS DURING GOVERNMENT SHUTDOWN</vt:lpstr>
      <vt:lpstr>Contents</vt:lpstr>
      <vt:lpstr>Hypothesis:  The recent government shutdown during the period of December 22nd 2018 through January 25th 2019 impacted airline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Asking the right questions</vt:lpstr>
      <vt:lpstr>Finding relevant data</vt:lpstr>
      <vt:lpstr>Data exploration and cleanup #1</vt:lpstr>
      <vt:lpstr>Data exploration and cleanup #2</vt:lpstr>
      <vt:lpstr>Analysis process</vt:lpstr>
      <vt:lpstr>Findings and 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Robbie Phillips</cp:lastModifiedBy>
  <cp:revision>28</cp:revision>
  <dcterms:created xsi:type="dcterms:W3CDTF">2019-03-04T23:46:30Z</dcterms:created>
  <dcterms:modified xsi:type="dcterms:W3CDTF">2019-03-05T02:42:51Z</dcterms:modified>
</cp:coreProperties>
</file>