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78" r:id="rId2"/>
    <p:sldId id="287" r:id="rId3"/>
    <p:sldId id="286"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1" autoAdjust="0"/>
    <p:restoredTop sz="96357" autoAdjust="0"/>
  </p:normalViewPr>
  <p:slideViewPr>
    <p:cSldViewPr snapToGrid="0">
      <p:cViewPr>
        <p:scale>
          <a:sx n="105" d="100"/>
          <a:sy n="105" d="100"/>
        </p:scale>
        <p:origin x="546"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355298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3C633830-2244-49AE-BC4A-47F415C177C6}" type="datetimeFigureOut">
              <a:rPr lang="en-US" dirty="0"/>
              <a:pPr/>
              <a:t>3/8/2019</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2AC27A5A-7290-4DE1-BA94-4BE8A8E57DCF}" type="slidenum">
              <a:rPr lang="en-US" dirty="0"/>
              <a:pPr/>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98342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945953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3C633830-2244-49AE-BC4A-47F415C177C6}" type="datetimeFigureOut">
              <a:rPr lang="en-US" dirty="0"/>
              <a:t>3/8/2019</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2AC27A5A-7290-4DE1-BA94-4BE8A8E57DCF}" type="slidenum">
              <a:rPr lang="en-US" dirty="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498124"/>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929881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3C633830-2244-49AE-BC4A-47F415C177C6}" type="datetimeFigureOut">
              <a:rPr lang="en-US" dirty="0"/>
              <a:pPr/>
              <a:t>3/8/2019</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285802"/>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dirty="0"/>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585889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dirty="0"/>
              <a:t>3/8/2019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13664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dirty="0"/>
              <a:t>3/8/2019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217491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dirty="0"/>
              <a:t>3/8/2019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544882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624239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208485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3C633830-2244-49AE-BC4A-47F415C177C6}" type="datetimeFigureOut">
              <a:rPr lang="en-US" dirty="0"/>
              <a:pPr/>
              <a:t>3/8/2019</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094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github.com/leannesevier/BAMF-Project-7/blob/master/FlightCounter_DateRangeB_FinalWeek_ATLtoMCO.ipynb"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github.com/leannesevier/BAMF-Project-7/blob/master/FlightCounter_DateRangeB_FinalWeek_ATLtoMCO.ipyn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979CEED4-2A51-4E44-AEC6-BD1507480E6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A725B1E7-C807-4D45-9218-184021791404}"/>
              </a:ext>
            </a:extLst>
          </p:cNvPr>
          <p:cNvPicPr>
            <a:picLocks noChangeAspect="1"/>
          </p:cNvPicPr>
          <p:nvPr/>
        </p:nvPicPr>
        <p:blipFill>
          <a:blip r:embed="rId3"/>
          <a:stretch>
            <a:fillRect/>
          </a:stretch>
        </p:blipFill>
        <p:spPr>
          <a:xfrm>
            <a:off x="745118" y="3481611"/>
            <a:ext cx="9878804" cy="1829055"/>
          </a:xfrm>
          <a:prstGeom prst="rect">
            <a:avLst/>
          </a:prstGeom>
        </p:spPr>
      </p:pic>
      <p:sp>
        <p:nvSpPr>
          <p:cNvPr id="14" name="Rectangle 13">
            <a:extLst>
              <a:ext uri="{FF2B5EF4-FFF2-40B4-BE49-F238E27FC236}">
                <a16:creationId xmlns:a16="http://schemas.microsoft.com/office/drawing/2014/main" id="{BCC3F34F-926C-4A01-8161-4727D47BEFDB}"/>
              </a:ext>
            </a:extLst>
          </p:cNvPr>
          <p:cNvSpPr/>
          <p:nvPr/>
        </p:nvSpPr>
        <p:spPr>
          <a:xfrm>
            <a:off x="-1" y="2285999"/>
            <a:ext cx="12191669" cy="4524315"/>
          </a:xfrm>
          <a:prstGeom prst="rect">
            <a:avLst/>
          </a:prstGeom>
        </p:spPr>
        <p:txBody>
          <a:bodyPr wrap="square">
            <a:spAutoFit/>
          </a:bodyPr>
          <a:lstStyle/>
          <a:p>
            <a:r>
              <a:rPr lang="en-US" b="1" dirty="0"/>
              <a:t>AIRPORT TO AIRPORT IMPACT ANALYSIS</a:t>
            </a:r>
          </a:p>
          <a:p>
            <a:r>
              <a:rPr lang="en-US" dirty="0"/>
              <a:t>Q: What evidence is there that delays at one airport cause delays at another airport?</a:t>
            </a:r>
          </a:p>
          <a:p>
            <a:endParaRPr lang="en-US" dirty="0"/>
          </a:p>
          <a:p>
            <a:r>
              <a:rPr lang="en-US" dirty="0"/>
              <a:t>Based on the data we collected, we decided to examine any possible causality of delay from MCO to ATL and vice versa.</a:t>
            </a:r>
          </a:p>
          <a:p>
            <a:endParaRPr lang="en-US" dirty="0"/>
          </a:p>
          <a:p>
            <a:endParaRPr lang="en-US" dirty="0"/>
          </a:p>
          <a:p>
            <a:endParaRPr lang="en-US" dirty="0"/>
          </a:p>
          <a:p>
            <a:endParaRPr lang="en-US" dirty="0"/>
          </a:p>
          <a:p>
            <a:endParaRPr lang="en-US" dirty="0"/>
          </a:p>
          <a:p>
            <a:endParaRPr lang="en-US" dirty="0"/>
          </a:p>
          <a:p>
            <a:endParaRPr lang="en-US" dirty="0"/>
          </a:p>
          <a:p>
            <a:r>
              <a:rPr lang="en-US" dirty="0"/>
              <a:t>According to our data queries, only 4.8% (14+16) /( 574+52) of delayed flights out of ATL and MCO were bound for the other airport. This implies that on average, delays incurred at one airport do not incur significant delays at the other airports. But each airport has a different volume of airline flights originating from other airports (both domestic and international).</a:t>
            </a:r>
          </a:p>
          <a:p>
            <a:r>
              <a:rPr lang="en-US" dirty="0">
                <a:highlight>
                  <a:srgbClr val="00FF00"/>
                </a:highlight>
              </a:rPr>
              <a:t>While Atlanta only received a comparative 2.8% of its delayed flights from MCO, Orlando received a comparative 27% of its delayed flights from ATL</a:t>
            </a:r>
            <a:r>
              <a:rPr lang="en-US" dirty="0"/>
              <a:t>. </a:t>
            </a:r>
            <a:r>
              <a:rPr lang="en-US" b="1" dirty="0"/>
              <a:t>So what does the data reveal for each airport?</a:t>
            </a:r>
          </a:p>
        </p:txBody>
      </p:sp>
    </p:spTree>
    <p:extLst>
      <p:ext uri="{BB962C8B-B14F-4D97-AF65-F5344CB8AC3E}">
        <p14:creationId xmlns:p14="http://schemas.microsoft.com/office/powerpoint/2010/main" val="9480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CD30246-7463-4B89-B0C4-19E20DC5D2C7}"/>
              </a:ext>
            </a:extLst>
          </p:cNvPr>
          <p:cNvGrpSpPr/>
          <p:nvPr/>
        </p:nvGrpSpPr>
        <p:grpSpPr>
          <a:xfrm>
            <a:off x="191834" y="3056553"/>
            <a:ext cx="4657725" cy="3800475"/>
            <a:chOff x="191834" y="3056553"/>
            <a:chExt cx="4657725" cy="3800475"/>
          </a:xfrm>
        </p:grpSpPr>
        <p:pic>
          <p:nvPicPr>
            <p:cNvPr id="2050" name="Picture 2">
              <a:extLst>
                <a:ext uri="{FF2B5EF4-FFF2-40B4-BE49-F238E27FC236}">
                  <a16:creationId xmlns:a16="http://schemas.microsoft.com/office/drawing/2014/main" id="{C722FDF9-6DBF-4F06-A7AA-1A31BBDD90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834" y="3056553"/>
              <a:ext cx="4657725" cy="38004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a:extLst>
                <a:ext uri="{FF2B5EF4-FFF2-40B4-BE49-F238E27FC236}">
                  <a16:creationId xmlns:a16="http://schemas.microsoft.com/office/drawing/2014/main" id="{2828DDC8-9B1A-4246-997C-FD1D9D246509}"/>
                </a:ext>
              </a:extLst>
            </p:cNvPr>
            <p:cNvCxnSpPr>
              <a:cxnSpLocks/>
            </p:cNvCxnSpPr>
            <p:nvPr/>
          </p:nvCxnSpPr>
          <p:spPr>
            <a:xfrm>
              <a:off x="658368" y="5126736"/>
              <a:ext cx="315468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979CEED4-2A51-4E44-AEC6-BD1507480E6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FDF2B30A-1A9E-461C-A015-C473D7E8084F}"/>
              </a:ext>
            </a:extLst>
          </p:cNvPr>
          <p:cNvPicPr>
            <a:picLocks noChangeAspect="1"/>
          </p:cNvPicPr>
          <p:nvPr/>
        </p:nvPicPr>
        <p:blipFill>
          <a:blip r:embed="rId4"/>
          <a:stretch>
            <a:fillRect/>
          </a:stretch>
        </p:blipFill>
        <p:spPr>
          <a:xfrm>
            <a:off x="5600827" y="3056553"/>
            <a:ext cx="5388472" cy="3498602"/>
          </a:xfrm>
          <a:prstGeom prst="rect">
            <a:avLst/>
          </a:prstGeom>
        </p:spPr>
      </p:pic>
      <p:sp>
        <p:nvSpPr>
          <p:cNvPr id="12" name="Rectangle 11">
            <a:extLst>
              <a:ext uri="{FF2B5EF4-FFF2-40B4-BE49-F238E27FC236}">
                <a16:creationId xmlns:a16="http://schemas.microsoft.com/office/drawing/2014/main" id="{61DA3606-AEB5-4744-9F37-607DBF1B737E}"/>
              </a:ext>
            </a:extLst>
          </p:cNvPr>
          <p:cNvSpPr/>
          <p:nvPr/>
        </p:nvSpPr>
        <p:spPr>
          <a:xfrm>
            <a:off x="2859022" y="5952344"/>
            <a:ext cx="3236977" cy="369332"/>
          </a:xfrm>
          <a:prstGeom prst="rect">
            <a:avLst/>
          </a:prstGeom>
        </p:spPr>
        <p:txBody>
          <a:bodyPr wrap="square">
            <a:spAutoFit/>
          </a:bodyPr>
          <a:lstStyle/>
          <a:p>
            <a:pPr algn="ctr"/>
            <a:r>
              <a:rPr lang="en-US" b="1" dirty="0">
                <a:solidFill>
                  <a:srgbClr val="0070C0"/>
                </a:solidFill>
                <a:hlinkClick r:id="rId5">
                  <a:extLst>
                    <a:ext uri="{A12FA001-AC4F-418D-AE19-62706E023703}">
                      <ahyp:hlinkClr xmlns:ahyp="http://schemas.microsoft.com/office/drawing/2018/hyperlinkcolor" val="tx"/>
                    </a:ext>
                  </a:extLst>
                </a:hlinkClick>
              </a:rPr>
              <a:t>JUPYTER</a:t>
            </a:r>
            <a:endParaRPr lang="en-US" dirty="0">
              <a:solidFill>
                <a:srgbClr val="0070C0"/>
              </a:solidFill>
            </a:endParaRPr>
          </a:p>
        </p:txBody>
      </p:sp>
      <p:sp>
        <p:nvSpPr>
          <p:cNvPr id="14" name="Rectangle 13">
            <a:extLst>
              <a:ext uri="{FF2B5EF4-FFF2-40B4-BE49-F238E27FC236}">
                <a16:creationId xmlns:a16="http://schemas.microsoft.com/office/drawing/2014/main" id="{B03D34F9-1785-416B-87E9-DB84BF74B656}"/>
              </a:ext>
            </a:extLst>
          </p:cNvPr>
          <p:cNvSpPr/>
          <p:nvPr/>
        </p:nvSpPr>
        <p:spPr>
          <a:xfrm>
            <a:off x="152399" y="2302480"/>
            <a:ext cx="11887200" cy="646331"/>
          </a:xfrm>
          <a:prstGeom prst="rect">
            <a:avLst/>
          </a:prstGeom>
        </p:spPr>
        <p:txBody>
          <a:bodyPr wrap="square">
            <a:spAutoFit/>
          </a:bodyPr>
          <a:lstStyle/>
          <a:p>
            <a:r>
              <a:rPr lang="en-US" b="1" dirty="0"/>
              <a:t>ORLANDO AIRPORT: </a:t>
            </a:r>
            <a:r>
              <a:rPr lang="en-US" dirty="0"/>
              <a:t>The most significant ATL bound flight delays occurred on January 23</a:t>
            </a:r>
            <a:r>
              <a:rPr lang="en-US" baseline="30000" dirty="0"/>
              <a:t>rd</a:t>
            </a:r>
            <a:r>
              <a:rPr lang="en-US" dirty="0"/>
              <a:t> where all but two of the eight delayed flights greatly exceeded mean delay durations of 12 (Range B) and 17 minutes (Range B Final Week).   </a:t>
            </a:r>
          </a:p>
        </p:txBody>
      </p:sp>
      <p:sp>
        <p:nvSpPr>
          <p:cNvPr id="16" name="Rectangle 15">
            <a:extLst>
              <a:ext uri="{FF2B5EF4-FFF2-40B4-BE49-F238E27FC236}">
                <a16:creationId xmlns:a16="http://schemas.microsoft.com/office/drawing/2014/main" id="{A39BF09B-E29B-4D96-8056-3451E70743E6}"/>
              </a:ext>
            </a:extLst>
          </p:cNvPr>
          <p:cNvSpPr/>
          <p:nvPr/>
        </p:nvSpPr>
        <p:spPr>
          <a:xfrm>
            <a:off x="5477256" y="3703320"/>
            <a:ext cx="5605272" cy="16236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B83E93A-3AF3-4407-8C5E-B673B7C04104}"/>
              </a:ext>
            </a:extLst>
          </p:cNvPr>
          <p:cNvSpPr/>
          <p:nvPr/>
        </p:nvSpPr>
        <p:spPr>
          <a:xfrm flipV="1">
            <a:off x="1073160" y="3304314"/>
            <a:ext cx="1514591" cy="33982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1737F29-67E9-4F0A-9777-96649F321246}"/>
              </a:ext>
            </a:extLst>
          </p:cNvPr>
          <p:cNvSpPr/>
          <p:nvPr/>
        </p:nvSpPr>
        <p:spPr>
          <a:xfrm>
            <a:off x="5629656" y="4078224"/>
            <a:ext cx="5288280" cy="429273"/>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936F744-CA7A-46EC-80FE-95E826A8EB87}"/>
              </a:ext>
            </a:extLst>
          </p:cNvPr>
          <p:cNvSpPr/>
          <p:nvPr/>
        </p:nvSpPr>
        <p:spPr>
          <a:xfrm>
            <a:off x="3950263" y="6521912"/>
            <a:ext cx="8359220" cy="369332"/>
          </a:xfrm>
          <a:prstGeom prst="rect">
            <a:avLst/>
          </a:prstGeom>
        </p:spPr>
        <p:txBody>
          <a:bodyPr wrap="square">
            <a:spAutoFit/>
          </a:bodyPr>
          <a:lstStyle/>
          <a:p>
            <a:r>
              <a:rPr lang="en-US" dirty="0"/>
              <a:t>Flight 1083 / N683DA appeared to have particular difficulties with accumulative delays. </a:t>
            </a:r>
          </a:p>
        </p:txBody>
      </p:sp>
    </p:spTree>
    <p:extLst>
      <p:ext uri="{BB962C8B-B14F-4D97-AF65-F5344CB8AC3E}">
        <p14:creationId xmlns:p14="http://schemas.microsoft.com/office/powerpoint/2010/main" val="3562437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979CEED4-2A51-4E44-AEC6-BD1507480E6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3C3F7AFB-9CB5-4B94-8929-E152382074AC}"/>
              </a:ext>
            </a:extLst>
          </p:cNvPr>
          <p:cNvPicPr>
            <a:picLocks noChangeAspect="1"/>
          </p:cNvPicPr>
          <p:nvPr/>
        </p:nvPicPr>
        <p:blipFill>
          <a:blip r:embed="rId3"/>
          <a:stretch>
            <a:fillRect/>
          </a:stretch>
        </p:blipFill>
        <p:spPr>
          <a:xfrm>
            <a:off x="5558813" y="3056553"/>
            <a:ext cx="5310292" cy="3038867"/>
          </a:xfrm>
          <a:prstGeom prst="rect">
            <a:avLst/>
          </a:prstGeom>
        </p:spPr>
      </p:pic>
      <p:sp>
        <p:nvSpPr>
          <p:cNvPr id="14" name="Rectangle 13">
            <a:extLst>
              <a:ext uri="{FF2B5EF4-FFF2-40B4-BE49-F238E27FC236}">
                <a16:creationId xmlns:a16="http://schemas.microsoft.com/office/drawing/2014/main" id="{C54BDAC7-4AAF-47F5-9751-DC75F1D9C383}"/>
              </a:ext>
            </a:extLst>
          </p:cNvPr>
          <p:cNvSpPr/>
          <p:nvPr/>
        </p:nvSpPr>
        <p:spPr>
          <a:xfrm>
            <a:off x="2752343" y="6292043"/>
            <a:ext cx="3236977" cy="369332"/>
          </a:xfrm>
          <a:prstGeom prst="rect">
            <a:avLst/>
          </a:prstGeom>
        </p:spPr>
        <p:txBody>
          <a:bodyPr wrap="square">
            <a:spAutoFit/>
          </a:bodyPr>
          <a:lstStyle/>
          <a:p>
            <a:pPr algn="ctr"/>
            <a:r>
              <a:rPr lang="en-US" b="1" dirty="0">
                <a:solidFill>
                  <a:srgbClr val="0070C0"/>
                </a:solidFill>
                <a:hlinkClick r:id="rId4">
                  <a:extLst>
                    <a:ext uri="{A12FA001-AC4F-418D-AE19-62706E023703}">
                      <ahyp:hlinkClr xmlns:ahyp="http://schemas.microsoft.com/office/drawing/2018/hyperlinkcolor" val="tx"/>
                    </a:ext>
                  </a:extLst>
                </a:hlinkClick>
              </a:rPr>
              <a:t>JUPYTER</a:t>
            </a:r>
            <a:endParaRPr lang="en-US" dirty="0">
              <a:solidFill>
                <a:srgbClr val="0070C0"/>
              </a:solidFill>
            </a:endParaRPr>
          </a:p>
        </p:txBody>
      </p:sp>
      <p:sp>
        <p:nvSpPr>
          <p:cNvPr id="5" name="Rectangle 4">
            <a:extLst>
              <a:ext uri="{FF2B5EF4-FFF2-40B4-BE49-F238E27FC236}">
                <a16:creationId xmlns:a16="http://schemas.microsoft.com/office/drawing/2014/main" id="{D1DB74BD-E049-4C2A-AF5B-A66AD3D5299C}"/>
              </a:ext>
            </a:extLst>
          </p:cNvPr>
          <p:cNvSpPr/>
          <p:nvPr/>
        </p:nvSpPr>
        <p:spPr>
          <a:xfrm>
            <a:off x="152399" y="2302480"/>
            <a:ext cx="11887200" cy="923330"/>
          </a:xfrm>
          <a:prstGeom prst="rect">
            <a:avLst/>
          </a:prstGeom>
        </p:spPr>
        <p:txBody>
          <a:bodyPr wrap="square">
            <a:spAutoFit/>
          </a:bodyPr>
          <a:lstStyle/>
          <a:p>
            <a:r>
              <a:rPr lang="en-US" b="1" dirty="0"/>
              <a:t>ATLANTA AIRPORT: </a:t>
            </a:r>
            <a:r>
              <a:rPr lang="en-US" dirty="0"/>
              <a:t>Considering ATL is a major hub (particularly for Delta Airlines), the </a:t>
            </a:r>
            <a:r>
              <a:rPr lang="en-US" dirty="0">
                <a:highlight>
                  <a:srgbClr val="00FF00"/>
                </a:highlight>
              </a:rPr>
              <a:t>mean delay for MCO bound aircraft is less than 15 minutes</a:t>
            </a:r>
            <a:r>
              <a:rPr lang="en-US" dirty="0"/>
              <a:t>, which almost  all fall </a:t>
            </a:r>
            <a:r>
              <a:rPr lang="en-US" dirty="0">
                <a:highlight>
                  <a:srgbClr val="00FF00"/>
                </a:highlight>
              </a:rPr>
              <a:t>within typical delay durations</a:t>
            </a:r>
            <a:r>
              <a:rPr lang="en-US" dirty="0"/>
              <a:t>. While the 65 minute delay is outside our 8pm limit.</a:t>
            </a:r>
          </a:p>
        </p:txBody>
      </p:sp>
      <p:sp>
        <p:nvSpPr>
          <p:cNvPr id="16" name="Rectangle 15">
            <a:extLst>
              <a:ext uri="{FF2B5EF4-FFF2-40B4-BE49-F238E27FC236}">
                <a16:creationId xmlns:a16="http://schemas.microsoft.com/office/drawing/2014/main" id="{F454E734-31A9-491C-BDA0-EF8F0BF2A982}"/>
              </a:ext>
            </a:extLst>
          </p:cNvPr>
          <p:cNvSpPr/>
          <p:nvPr/>
        </p:nvSpPr>
        <p:spPr>
          <a:xfrm>
            <a:off x="4965192" y="6153544"/>
            <a:ext cx="7226807" cy="646331"/>
          </a:xfrm>
          <a:prstGeom prst="rect">
            <a:avLst/>
          </a:prstGeom>
        </p:spPr>
        <p:txBody>
          <a:bodyPr wrap="square">
            <a:spAutoFit/>
          </a:bodyPr>
          <a:lstStyle/>
          <a:p>
            <a:r>
              <a:rPr lang="en-US" dirty="0"/>
              <a:t>Based on the unique tail numbers, it appears that </a:t>
            </a:r>
            <a:r>
              <a:rPr lang="en-US" dirty="0">
                <a:highlight>
                  <a:srgbClr val="00FF00"/>
                </a:highlight>
              </a:rPr>
              <a:t>Delta utilizes a reserve of aircraft at ATL to operationally optimize for earliest possible departures</a:t>
            </a:r>
            <a:r>
              <a:rPr lang="en-US" dirty="0"/>
              <a:t>.</a:t>
            </a:r>
          </a:p>
        </p:txBody>
      </p:sp>
      <p:sp>
        <p:nvSpPr>
          <p:cNvPr id="6" name="Rectangle 5">
            <a:extLst>
              <a:ext uri="{FF2B5EF4-FFF2-40B4-BE49-F238E27FC236}">
                <a16:creationId xmlns:a16="http://schemas.microsoft.com/office/drawing/2014/main" id="{551CAD03-D437-46CD-900F-E9ADD53ACCEA}"/>
              </a:ext>
            </a:extLst>
          </p:cNvPr>
          <p:cNvSpPr/>
          <p:nvPr/>
        </p:nvSpPr>
        <p:spPr>
          <a:xfrm>
            <a:off x="5477256" y="5705856"/>
            <a:ext cx="5495544" cy="1880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2B0408A6-B74D-4A48-894F-59A2E41CF0F0}"/>
              </a:ext>
            </a:extLst>
          </p:cNvPr>
          <p:cNvGrpSpPr/>
          <p:nvPr/>
        </p:nvGrpSpPr>
        <p:grpSpPr>
          <a:xfrm>
            <a:off x="222504" y="3056553"/>
            <a:ext cx="4591050" cy="3800475"/>
            <a:chOff x="222504" y="3056553"/>
            <a:chExt cx="4591050" cy="3800475"/>
          </a:xfrm>
        </p:grpSpPr>
        <p:pic>
          <p:nvPicPr>
            <p:cNvPr id="2052" name="Picture 4">
              <a:extLst>
                <a:ext uri="{FF2B5EF4-FFF2-40B4-BE49-F238E27FC236}">
                  <a16:creationId xmlns:a16="http://schemas.microsoft.com/office/drawing/2014/main" id="{C45C761A-AD49-4E0A-B560-415FEE8568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504" y="3056553"/>
              <a:ext cx="4591050" cy="380047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91BC2145-4896-48F6-BA6D-58DEF80F0646}"/>
                </a:ext>
              </a:extLst>
            </p:cNvPr>
            <p:cNvCxnSpPr>
              <a:cxnSpLocks/>
            </p:cNvCxnSpPr>
            <p:nvPr/>
          </p:nvCxnSpPr>
          <p:spPr>
            <a:xfrm>
              <a:off x="612648" y="4828032"/>
              <a:ext cx="319125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 name="Rectangle 16">
            <a:extLst>
              <a:ext uri="{FF2B5EF4-FFF2-40B4-BE49-F238E27FC236}">
                <a16:creationId xmlns:a16="http://schemas.microsoft.com/office/drawing/2014/main" id="{6C8979FB-834D-4F14-8ECA-EBF3A3D8E984}"/>
              </a:ext>
            </a:extLst>
          </p:cNvPr>
          <p:cNvSpPr/>
          <p:nvPr/>
        </p:nvSpPr>
        <p:spPr>
          <a:xfrm flipV="1">
            <a:off x="3279648" y="3301638"/>
            <a:ext cx="259080" cy="34192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1876771"/>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Web87E3</Template>
  <TotalTime>678</TotalTime>
  <Words>296</Words>
  <Application>Microsoft Office PowerPoint</Application>
  <PresentationFormat>Widescreen</PresentationFormat>
  <Paragraphs>22</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Century Schoolbook</vt:lpstr>
      <vt:lpstr>Corbel</vt:lpstr>
      <vt:lpstr>Headlines</vt:lpstr>
      <vt:lpstr>Findings and conclusions</vt:lpstr>
      <vt:lpstr>Findings and conclusions</vt:lpstr>
      <vt:lpstr>Findings and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Airport DELAYS DURING GOVERNMENT SHUTDOWN</dc:title>
  <dc:creator>Robbie Phillips</dc:creator>
  <cp:lastModifiedBy>Robbie Phillips</cp:lastModifiedBy>
  <cp:revision>88</cp:revision>
  <dcterms:created xsi:type="dcterms:W3CDTF">2019-03-04T23:46:30Z</dcterms:created>
  <dcterms:modified xsi:type="dcterms:W3CDTF">2019-03-08T23:01:14Z</dcterms:modified>
</cp:coreProperties>
</file>