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58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1E03"/>
    <a:srgbClr val="542804"/>
    <a:srgbClr val="1E172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91" autoAdjust="0"/>
  </p:normalViewPr>
  <p:slideViewPr>
    <p:cSldViewPr>
      <p:cViewPr varScale="1">
        <p:scale>
          <a:sx n="99" d="100"/>
          <a:sy n="99" d="100"/>
        </p:scale>
        <p:origin x="-102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899DD-6CE1-4EAF-A5E9-8D72DEB22ED2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4C1D6-2FF5-49D4-8B3E-FC34287434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4C1D6-2FF5-49D4-8B3E-FC342874348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4C1D6-2FF5-49D4-8B3E-FC342874348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4C1D6-2FF5-49D4-8B3E-FC342874348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4C1D6-2FF5-49D4-8B3E-FC342874348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87E-9A12-4109-B2E1-2272AD90B7F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0BC7-B1B0-453A-844C-21EF12FF1C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87E-9A12-4109-B2E1-2272AD90B7F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0BC7-B1B0-453A-844C-21EF12FF1C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87E-9A12-4109-B2E1-2272AD90B7F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0BC7-B1B0-453A-844C-21EF12FF1C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87E-9A12-4109-B2E1-2272AD90B7F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0BC7-B1B0-453A-844C-21EF12FF1C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87E-9A12-4109-B2E1-2272AD90B7F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0BC7-B1B0-453A-844C-21EF12FF1C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87E-9A12-4109-B2E1-2272AD90B7F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0BC7-B1B0-453A-844C-21EF12FF1C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87E-9A12-4109-B2E1-2272AD90B7F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0BC7-B1B0-453A-844C-21EF12FF1C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87E-9A12-4109-B2E1-2272AD90B7F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0BC7-B1B0-453A-844C-21EF12FF1C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87E-9A12-4109-B2E1-2272AD90B7F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0BC7-B1B0-453A-844C-21EF12FF1C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87E-9A12-4109-B2E1-2272AD90B7F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0BC7-B1B0-453A-844C-21EF12FF1C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87E-9A12-4109-B2E1-2272AD90B7F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0BC7-B1B0-453A-844C-21EF12FF1C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6787E-9A12-4109-B2E1-2272AD90B7F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60BC7-B1B0-453A-844C-21EF12FF1C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772400" cy="2152651"/>
          </a:xfrm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/>
              <a:t>SC1101E</a:t>
            </a:r>
            <a:br>
              <a:rPr lang="en-US" b="1" dirty="0" smtClean="0"/>
            </a:br>
            <a:r>
              <a:rPr lang="en-US" b="1" dirty="0" smtClean="0"/>
              <a:t>Mid-Term Test</a:t>
            </a:r>
            <a:br>
              <a:rPr lang="en-US" b="1" dirty="0" smtClean="0"/>
            </a:br>
            <a:r>
              <a:rPr lang="en-US" dirty="0" smtClean="0"/>
              <a:t>Semester 1 2014-15</a:t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noFill/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Sets A, B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4419600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Sets A, B, and C</a:t>
            </a:r>
            <a:endParaRPr 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Set 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  <a:noFill/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AutoNum type="arabicPeriod"/>
            </a:pPr>
            <a:r>
              <a:rPr lang="en-US" sz="2800" dirty="0" smtClean="0"/>
              <a:t>How is social change possible, given that there are forces operating to perpetuate social order?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sz="2800" dirty="0" smtClean="0"/>
              <a:t>The exercise of power is often non-observable.  Discuss two theories which see the exercise of power in such terms.  Illustrate with examples.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sz="2800" dirty="0" smtClean="0"/>
              <a:t>Common-sense understanding of culture often frames it in essentialist and static terms.  Discuss critically.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sz="2800" dirty="0" smtClean="0"/>
              <a:t>What makes power relations within the family asymmetrical?  What do you think can be done to render spousal relations more symmetrical?</a:t>
            </a:r>
          </a:p>
          <a:p>
            <a:pPr marL="457200" lvl="0" indent="-457200" algn="just">
              <a:buAutoNum type="arabicPeriod"/>
            </a:pPr>
            <a:endParaRPr 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Set B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  <a:noFill/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AutoNum type="arabicPeriod"/>
            </a:pPr>
            <a:r>
              <a:rPr lang="en-US" sz="2600" dirty="0" smtClean="0"/>
              <a:t>How is Durkheim’s “social fact” different from Weber’s “verstehen”?  Was Durkheim’s study on suicides purely about social facts and their correlations? </a:t>
            </a:r>
          </a:p>
          <a:p>
            <a:pPr marL="457200" lvl="0" indent="-457200" algn="just">
              <a:buAutoNum type="arabicPeriod"/>
            </a:pPr>
            <a:r>
              <a:rPr lang="en-US" sz="2600" dirty="0" smtClean="0"/>
              <a:t>Marx argued that the state is the “executive committee of the capitalist class”.  Is this an accurate depiction of contemporary capitalist societies?  Discuss with reference to a country you are familiar with.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sz="2600" dirty="0" smtClean="0"/>
              <a:t>How are culture and power related?  Discuss, with reference to either the modern state or to globalization.</a:t>
            </a:r>
          </a:p>
          <a:p>
            <a:pPr marL="457200" lvl="0" indent="-457200" algn="just">
              <a:buFont typeface="Arial" pitchFamily="34" charset="0"/>
              <a:buAutoNum type="arabicPeriod"/>
            </a:pPr>
            <a:r>
              <a:rPr lang="en-US" sz="2800" dirty="0" smtClean="0"/>
              <a:t>Can sociology be a science, given that it deals with social actors?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+mn-lt"/>
              </a:rPr>
              <a:t>Set C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AutoNum type="arabicPeriod"/>
            </a:pPr>
            <a:r>
              <a:rPr lang="en-US" sz="2800" dirty="0" smtClean="0"/>
              <a:t>What do you understand by the term “debunking” (Berger) used to characterize the practice of Sociology?  What functions does debunking serve?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sz="2800" dirty="0" smtClean="0"/>
              <a:t>How is power distributed in society?  Discuss with reference to a country OR an organization you are familiar with?</a:t>
            </a:r>
          </a:p>
          <a:p>
            <a:pPr marL="457200" lvl="0" indent="-457200" algn="just">
              <a:buFont typeface="Arial" pitchFamily="34" charset="0"/>
              <a:buAutoNum type="arabicPeriod"/>
            </a:pPr>
            <a:r>
              <a:rPr lang="en-US" sz="2800" dirty="0" smtClean="0"/>
              <a:t>Culture constrains behaviour, yet cultural change is possible.  Discuss, with examples.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sz="2800" dirty="0" smtClean="0"/>
              <a:t>“Objectivity is an elusive ideal in social science research.”  Discuss.</a:t>
            </a:r>
          </a:p>
          <a:p>
            <a:pPr marL="457200" lvl="0" indent="-457200" algn="just">
              <a:buFont typeface="Arial" pitchFamily="34" charset="0"/>
              <a:buAutoNum type="arabicPeriod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lvl="0" indent="-457200" algn="just">
              <a:buFont typeface="Arial" pitchFamily="34" charset="0"/>
              <a:buAutoNum type="arabicPeriod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Arial" pitchFamily="34" charset="0"/>
              <a:buAutoNum type="arabicPeriod"/>
            </a:pPr>
            <a:endParaRPr lang="en-US" sz="2800" dirty="0" smtClean="0">
              <a:solidFill>
                <a:srgbClr val="FFFF00"/>
              </a:solidFill>
            </a:endParaRPr>
          </a:p>
          <a:p>
            <a:pPr marL="457200" lvl="0" indent="-457200" algn="just">
              <a:buFont typeface="Arial" pitchFamily="34" charset="0"/>
              <a:buAutoNum type="arabicPeriod"/>
            </a:pP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just">
              <a:buFont typeface="Arial" pitchFamily="34" charset="0"/>
              <a:buAutoNum type="arabicPeriod"/>
            </a:pPr>
            <a:endParaRPr lang="en-US" sz="2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276</Words>
  <Application>Microsoft Office PowerPoint</Application>
  <PresentationFormat>On-screen Show (4:3)</PresentationFormat>
  <Paragraphs>25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SC1101E Mid-Term Test Semester 1 2014-15 </vt:lpstr>
      <vt:lpstr>Set A</vt:lpstr>
      <vt:lpstr>Set B</vt:lpstr>
      <vt:lpstr>Set C</vt:lpstr>
    </vt:vector>
  </TitlesOfParts>
  <Company>National University of Singapore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SC1101E Mid-Term Test  </dc:title>
  <dc:creator>soctanes</dc:creator>
  <cp:lastModifiedBy>soctanes</cp:lastModifiedBy>
  <cp:revision>32</cp:revision>
  <dcterms:created xsi:type="dcterms:W3CDTF">2013-10-03T11:21:59Z</dcterms:created>
  <dcterms:modified xsi:type="dcterms:W3CDTF">2014-10-28T00:57:04Z</dcterms:modified>
</cp:coreProperties>
</file>