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59" r:id="rId4"/>
    <p:sldId id="265" r:id="rId5"/>
    <p:sldId id="270" r:id="rId6"/>
    <p:sldId id="260" r:id="rId7"/>
    <p:sldId id="266" r:id="rId8"/>
    <p:sldId id="271" r:id="rId9"/>
    <p:sldId id="261" r:id="rId10"/>
    <p:sldId id="267" r:id="rId11"/>
    <p:sldId id="268" r:id="rId12"/>
    <p:sldId id="262" r:id="rId13"/>
    <p:sldId id="269"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E32"/>
    <a:srgbClr val="153943"/>
    <a:srgbClr val="205766"/>
    <a:srgbClr val="FFF0C1"/>
    <a:srgbClr val="FFDD71"/>
    <a:srgbClr val="5428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51" autoAdjust="0"/>
    <p:restoredTop sz="86391" autoAdjust="0"/>
  </p:normalViewPr>
  <p:slideViewPr>
    <p:cSldViewPr>
      <p:cViewPr varScale="1">
        <p:scale>
          <a:sx n="61" d="100"/>
          <a:sy n="61" d="100"/>
        </p:scale>
        <p:origin x="126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E899DD-6CE1-4EAF-A5E9-8D72DEB22ED2}" type="datetimeFigureOut">
              <a:rPr lang="en-US" smtClean="0"/>
              <a:pPr/>
              <a:t>11/10/2014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F4C1D6-2FF5-49D4-8B3E-FC342874348F}" type="slidenum">
              <a:rPr lang="en-US" smtClean="0"/>
              <a:pPr/>
              <a:t>‹#›</a:t>
            </a:fld>
            <a:endParaRPr lang="en-US" dirty="0"/>
          </a:p>
        </p:txBody>
      </p:sp>
    </p:spTree>
    <p:extLst>
      <p:ext uri="{BB962C8B-B14F-4D97-AF65-F5344CB8AC3E}">
        <p14:creationId xmlns:p14="http://schemas.microsoft.com/office/powerpoint/2010/main" val="668730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F4C1D6-2FF5-49D4-8B3E-FC342874348F}" type="slidenum">
              <a:rPr lang="en-US" smtClean="0"/>
              <a:pPr/>
              <a:t>1</a:t>
            </a:fld>
            <a:endParaRPr lang="en-US" dirty="0"/>
          </a:p>
        </p:txBody>
      </p:sp>
    </p:spTree>
    <p:extLst>
      <p:ext uri="{BB962C8B-B14F-4D97-AF65-F5344CB8AC3E}">
        <p14:creationId xmlns:p14="http://schemas.microsoft.com/office/powerpoint/2010/main" val="3856998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 not contradict yourself. Topics are interrelated. Do not merely cite articles and theories but use examples to substantiate your arguments.  How to structure ur essay: do not</a:t>
            </a:r>
            <a:r>
              <a:rPr lang="en-US" baseline="0" dirty="0" smtClean="0"/>
              <a:t> use according to the perspectives but just be direct to answer the question and demonstrating what we know. Some perspectives are more appropriate. Most important topics are power, culture and the introduction topic. Culture should be paired with power/ deviance. Need to read the question: essential versus essentialism.  Good essays has an element of originality. Concise and coherent. Facts should correct.</a:t>
            </a:r>
            <a:endParaRPr lang="en-US" dirty="0"/>
          </a:p>
        </p:txBody>
      </p:sp>
      <p:sp>
        <p:nvSpPr>
          <p:cNvPr id="4" name="Slide Number Placeholder 3"/>
          <p:cNvSpPr>
            <a:spLocks noGrp="1"/>
          </p:cNvSpPr>
          <p:nvPr>
            <p:ph type="sldNum" sz="quarter" idx="10"/>
          </p:nvPr>
        </p:nvSpPr>
        <p:spPr/>
        <p:txBody>
          <a:bodyPr/>
          <a:lstStyle/>
          <a:p>
            <a:fld id="{A5F4C1D6-2FF5-49D4-8B3E-FC342874348F}" type="slidenum">
              <a:rPr lang="en-US" smtClean="0"/>
              <a:pPr/>
              <a:t>2</a:t>
            </a:fld>
            <a:endParaRPr lang="en-US" dirty="0"/>
          </a:p>
        </p:txBody>
      </p:sp>
    </p:spTree>
    <p:extLst>
      <p:ext uri="{BB962C8B-B14F-4D97-AF65-F5344CB8AC3E}">
        <p14:creationId xmlns:p14="http://schemas.microsoft.com/office/powerpoint/2010/main" val="4108342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study</a:t>
            </a:r>
            <a:r>
              <a:rPr lang="en-US" baseline="0" dirty="0" smtClean="0"/>
              <a:t> society, social scientifically. Alternative conceptions on how society can be ordered. </a:t>
            </a:r>
            <a:endParaRPr lang="en-US" dirty="0"/>
          </a:p>
        </p:txBody>
      </p:sp>
      <p:sp>
        <p:nvSpPr>
          <p:cNvPr id="4" name="Slide Number Placeholder 3"/>
          <p:cNvSpPr>
            <a:spLocks noGrp="1"/>
          </p:cNvSpPr>
          <p:nvPr>
            <p:ph type="sldNum" sz="quarter" idx="10"/>
          </p:nvPr>
        </p:nvSpPr>
        <p:spPr/>
        <p:txBody>
          <a:bodyPr/>
          <a:lstStyle/>
          <a:p>
            <a:fld id="{A5F4C1D6-2FF5-49D4-8B3E-FC342874348F}" type="slidenum">
              <a:rPr lang="en-US" smtClean="0"/>
              <a:pPr/>
              <a:t>3</a:t>
            </a:fld>
            <a:endParaRPr lang="en-US" dirty="0"/>
          </a:p>
        </p:txBody>
      </p:sp>
    </p:spTree>
    <p:extLst>
      <p:ext uri="{BB962C8B-B14F-4D97-AF65-F5344CB8AC3E}">
        <p14:creationId xmlns:p14="http://schemas.microsoft.com/office/powerpoint/2010/main" val="1046642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4C1D6-2FF5-49D4-8B3E-FC342874348F}" type="slidenum">
              <a:rPr lang="en-US" smtClean="0"/>
              <a:pPr/>
              <a:t>4</a:t>
            </a:fld>
            <a:endParaRPr lang="en-US" dirty="0"/>
          </a:p>
        </p:txBody>
      </p:sp>
    </p:spTree>
    <p:extLst>
      <p:ext uri="{BB962C8B-B14F-4D97-AF65-F5344CB8AC3E}">
        <p14:creationId xmlns:p14="http://schemas.microsoft.com/office/powerpoint/2010/main" val="3888663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Power is found</a:t>
            </a:r>
            <a:r>
              <a:rPr lang="en-US" baseline="0" dirty="0" smtClean="0"/>
              <a:t> in all social relations. Marxist: Upper class and the lower class.</a:t>
            </a:r>
            <a:endParaRPr lang="en-US" dirty="0"/>
          </a:p>
        </p:txBody>
      </p:sp>
      <p:sp>
        <p:nvSpPr>
          <p:cNvPr id="4" name="Slide Number Placeholder 3"/>
          <p:cNvSpPr>
            <a:spLocks noGrp="1"/>
          </p:cNvSpPr>
          <p:nvPr>
            <p:ph type="sldNum" sz="quarter" idx="10"/>
          </p:nvPr>
        </p:nvSpPr>
        <p:spPr/>
        <p:txBody>
          <a:bodyPr/>
          <a:lstStyle/>
          <a:p>
            <a:fld id="{A5F4C1D6-2FF5-49D4-8B3E-FC342874348F}" type="slidenum">
              <a:rPr lang="en-US" smtClean="0"/>
              <a:pPr/>
              <a:t>6</a:t>
            </a:fld>
            <a:endParaRPr lang="en-US" dirty="0"/>
          </a:p>
        </p:txBody>
      </p:sp>
    </p:spTree>
    <p:extLst>
      <p:ext uri="{BB962C8B-B14F-4D97-AF65-F5344CB8AC3E}">
        <p14:creationId xmlns:p14="http://schemas.microsoft.com/office/powerpoint/2010/main" val="2813394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F4C1D6-2FF5-49D4-8B3E-FC342874348F}" type="slidenum">
              <a:rPr lang="en-US" smtClean="0"/>
              <a:pPr/>
              <a:t>9</a:t>
            </a:fld>
            <a:endParaRPr lang="en-US" dirty="0"/>
          </a:p>
        </p:txBody>
      </p:sp>
    </p:spTree>
    <p:extLst>
      <p:ext uri="{BB962C8B-B14F-4D97-AF65-F5344CB8AC3E}">
        <p14:creationId xmlns:p14="http://schemas.microsoft.com/office/powerpoint/2010/main" val="3971459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Fundamentalism</a:t>
            </a:r>
            <a:r>
              <a:rPr lang="en-SG" baseline="0" dirty="0" smtClean="0"/>
              <a:t> as a response to post-modernisation.</a:t>
            </a:r>
            <a:endParaRPr lang="en-SG" dirty="0"/>
          </a:p>
        </p:txBody>
      </p:sp>
      <p:sp>
        <p:nvSpPr>
          <p:cNvPr id="4" name="Slide Number Placeholder 3"/>
          <p:cNvSpPr>
            <a:spLocks noGrp="1"/>
          </p:cNvSpPr>
          <p:nvPr>
            <p:ph type="sldNum" sz="quarter" idx="10"/>
          </p:nvPr>
        </p:nvSpPr>
        <p:spPr/>
        <p:txBody>
          <a:bodyPr/>
          <a:lstStyle/>
          <a:p>
            <a:fld id="{A5F4C1D6-2FF5-49D4-8B3E-FC342874348F}" type="slidenum">
              <a:rPr lang="en-US" smtClean="0"/>
              <a:pPr/>
              <a:t>11</a:t>
            </a:fld>
            <a:endParaRPr lang="en-US" dirty="0"/>
          </a:p>
        </p:txBody>
      </p:sp>
    </p:spTree>
    <p:extLst>
      <p:ext uri="{BB962C8B-B14F-4D97-AF65-F5344CB8AC3E}">
        <p14:creationId xmlns:p14="http://schemas.microsoft.com/office/powerpoint/2010/main" val="2166683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F4C1D6-2FF5-49D4-8B3E-FC342874348F}" type="slidenum">
              <a:rPr lang="en-US" smtClean="0"/>
              <a:pPr/>
              <a:t>12</a:t>
            </a:fld>
            <a:endParaRPr lang="en-US" dirty="0"/>
          </a:p>
        </p:txBody>
      </p:sp>
    </p:spTree>
    <p:extLst>
      <p:ext uri="{BB962C8B-B14F-4D97-AF65-F5344CB8AC3E}">
        <p14:creationId xmlns:p14="http://schemas.microsoft.com/office/powerpoint/2010/main" val="2250886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F4C1D6-2FF5-49D4-8B3E-FC342874348F}" type="slidenum">
              <a:rPr lang="en-US" smtClean="0"/>
              <a:pPr/>
              <a:t>14</a:t>
            </a:fld>
            <a:endParaRPr lang="en-US" dirty="0"/>
          </a:p>
        </p:txBody>
      </p:sp>
    </p:spTree>
    <p:extLst>
      <p:ext uri="{BB962C8B-B14F-4D97-AF65-F5344CB8AC3E}">
        <p14:creationId xmlns:p14="http://schemas.microsoft.com/office/powerpoint/2010/main" val="264900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66787E-9A12-4109-B2E1-2272AD90B7F7}" type="datetimeFigureOut">
              <a:rPr lang="en-US" smtClean="0"/>
              <a:pPr/>
              <a:t>11/10/2014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E60BC7-B1B0-453A-844C-21EF12FF1CC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66787E-9A12-4109-B2E1-2272AD90B7F7}" type="datetimeFigureOut">
              <a:rPr lang="en-US" smtClean="0"/>
              <a:pPr/>
              <a:t>11/10/2014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E60BC7-B1B0-453A-844C-21EF12FF1CC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66787E-9A12-4109-B2E1-2272AD90B7F7}" type="datetimeFigureOut">
              <a:rPr lang="en-US" smtClean="0"/>
              <a:pPr/>
              <a:t>11/10/2014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E60BC7-B1B0-453A-844C-21EF12FF1CC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66787E-9A12-4109-B2E1-2272AD90B7F7}" type="datetimeFigureOut">
              <a:rPr lang="en-US" smtClean="0"/>
              <a:pPr/>
              <a:t>11/10/2014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E60BC7-B1B0-453A-844C-21EF12FF1CC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66787E-9A12-4109-B2E1-2272AD90B7F7}" type="datetimeFigureOut">
              <a:rPr lang="en-US" smtClean="0"/>
              <a:pPr/>
              <a:t>11/10/2014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E60BC7-B1B0-453A-844C-21EF12FF1CC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66787E-9A12-4109-B2E1-2272AD90B7F7}" type="datetimeFigureOut">
              <a:rPr lang="en-US" smtClean="0"/>
              <a:pPr/>
              <a:t>11/10/2014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E60BC7-B1B0-453A-844C-21EF12FF1CC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66787E-9A12-4109-B2E1-2272AD90B7F7}" type="datetimeFigureOut">
              <a:rPr lang="en-US" smtClean="0"/>
              <a:pPr/>
              <a:t>11/10/2014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DE60BC7-B1B0-453A-844C-21EF12FF1CC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66787E-9A12-4109-B2E1-2272AD90B7F7}" type="datetimeFigureOut">
              <a:rPr lang="en-US" smtClean="0"/>
              <a:pPr/>
              <a:t>11/10/2014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DE60BC7-B1B0-453A-844C-21EF12FF1CC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66787E-9A12-4109-B2E1-2272AD90B7F7}" type="datetimeFigureOut">
              <a:rPr lang="en-US" smtClean="0"/>
              <a:pPr/>
              <a:t>11/10/2014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DE60BC7-B1B0-453A-844C-21EF12FF1CC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66787E-9A12-4109-B2E1-2272AD90B7F7}" type="datetimeFigureOut">
              <a:rPr lang="en-US" smtClean="0"/>
              <a:pPr/>
              <a:t>11/10/2014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E60BC7-B1B0-453A-844C-21EF12FF1CC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66787E-9A12-4109-B2E1-2272AD90B7F7}" type="datetimeFigureOut">
              <a:rPr lang="en-US" smtClean="0"/>
              <a:pPr/>
              <a:t>11/10/2014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E60BC7-B1B0-453A-844C-21EF12FF1CC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4280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66787E-9A12-4109-B2E1-2272AD90B7F7}" type="datetimeFigureOut">
              <a:rPr lang="en-US" smtClean="0"/>
              <a:pPr/>
              <a:t>11/10/2014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E60BC7-B1B0-453A-844C-21EF12FF1CC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soctanes\Local Settings\Temporary Internet Files\Content.IE5\15AKIJMR\MP900448369[1].jpg"/>
          <p:cNvPicPr>
            <a:picLocks noChangeAspect="1" noChangeArrowheads="1"/>
          </p:cNvPicPr>
          <p:nvPr/>
        </p:nvPicPr>
        <p:blipFill>
          <a:blip r:embed="rId3" cstate="print"/>
          <a:srcRect/>
          <a:stretch>
            <a:fillRect/>
          </a:stretch>
        </p:blipFill>
        <p:spPr bwMode="auto">
          <a:xfrm>
            <a:off x="0" y="0"/>
            <a:ext cx="9144000" cy="6857999"/>
          </a:xfrm>
          <a:prstGeom prst="rect">
            <a:avLst/>
          </a:prstGeom>
          <a:noFill/>
        </p:spPr>
      </p:pic>
      <p:sp>
        <p:nvSpPr>
          <p:cNvPr id="5" name="TextBox 4"/>
          <p:cNvSpPr txBox="1"/>
          <p:nvPr/>
        </p:nvSpPr>
        <p:spPr>
          <a:xfrm>
            <a:off x="4800600" y="457201"/>
            <a:ext cx="4267200" cy="1569660"/>
          </a:xfrm>
          <a:prstGeom prst="rect">
            <a:avLst/>
          </a:prstGeom>
          <a:solidFill>
            <a:schemeClr val="accent5">
              <a:lumMod val="20000"/>
              <a:lumOff val="80000"/>
            </a:schemeClr>
          </a:solidFill>
        </p:spPr>
        <p:txBody>
          <a:bodyPr wrap="square" rtlCol="0">
            <a:spAutoFit/>
          </a:bodyPr>
          <a:lstStyle/>
          <a:p>
            <a:r>
              <a:rPr lang="en-US" sz="3800" b="1" dirty="0" smtClean="0"/>
              <a:t>SC1101E</a:t>
            </a:r>
          </a:p>
          <a:p>
            <a:r>
              <a:rPr lang="en-US" sz="3800" b="1" dirty="0" smtClean="0"/>
              <a:t>REVIEW LECTURE</a:t>
            </a:r>
            <a:endParaRPr lang="en-US" sz="3800" b="1" dirty="0"/>
          </a:p>
          <a:p>
            <a:r>
              <a:rPr lang="en-US" sz="2000" b="1" dirty="0" smtClean="0"/>
              <a:t>(Tan ES)</a:t>
            </a:r>
          </a:p>
        </p:txBody>
      </p:sp>
      <p:pic>
        <p:nvPicPr>
          <p:cNvPr id="1026" name="Picture 2" descr="C:\Documents and Settings\soctanes\Local Settings\Temporary Internet Files\Content.IE5\0A5MUICS\MC900312282[1].wmf"/>
          <p:cNvPicPr>
            <a:picLocks noChangeAspect="1" noChangeArrowheads="1"/>
          </p:cNvPicPr>
          <p:nvPr/>
        </p:nvPicPr>
        <p:blipFill>
          <a:blip r:embed="rId4" cstate="print"/>
          <a:srcRect/>
          <a:stretch>
            <a:fillRect/>
          </a:stretch>
        </p:blipFill>
        <p:spPr bwMode="auto">
          <a:xfrm>
            <a:off x="5497678" y="2133600"/>
            <a:ext cx="436169" cy="913486"/>
          </a:xfrm>
          <a:prstGeom prst="rect">
            <a:avLst/>
          </a:prstGeom>
          <a:noFill/>
        </p:spPr>
      </p:pic>
      <p:pic>
        <p:nvPicPr>
          <p:cNvPr id="1027" name="Picture 3" descr="C:\Documents and Settings\soctanes\Local Settings\Temporary Internet Files\Content.IE5\0A5MUICS\MC900312282[1].wmf"/>
          <p:cNvPicPr>
            <a:picLocks noChangeAspect="1" noChangeArrowheads="1"/>
          </p:cNvPicPr>
          <p:nvPr/>
        </p:nvPicPr>
        <p:blipFill>
          <a:blip r:embed="rId4" cstate="print"/>
          <a:srcRect/>
          <a:stretch>
            <a:fillRect/>
          </a:stretch>
        </p:blipFill>
        <p:spPr bwMode="auto">
          <a:xfrm>
            <a:off x="5185002" y="3008529"/>
            <a:ext cx="436169" cy="913486"/>
          </a:xfrm>
          <a:prstGeom prst="rect">
            <a:avLst/>
          </a:prstGeom>
          <a:noFill/>
        </p:spPr>
      </p:pic>
      <p:pic>
        <p:nvPicPr>
          <p:cNvPr id="1028" name="Picture 4" descr="C:\Documents and Settings\soctanes\Local Settings\Temporary Internet Files\Content.IE5\0A5MUICS\MC900312282[1].wmf"/>
          <p:cNvPicPr>
            <a:picLocks noChangeAspect="1" noChangeArrowheads="1"/>
          </p:cNvPicPr>
          <p:nvPr/>
        </p:nvPicPr>
        <p:blipFill>
          <a:blip r:embed="rId4" cstate="print"/>
          <a:srcRect/>
          <a:stretch>
            <a:fillRect/>
          </a:stretch>
        </p:blipFill>
        <p:spPr bwMode="auto">
          <a:xfrm>
            <a:off x="4876800" y="3887114"/>
            <a:ext cx="436169" cy="913486"/>
          </a:xfrm>
          <a:prstGeom prst="rect">
            <a:avLst/>
          </a:prstGeom>
          <a:noFill/>
        </p:spPr>
      </p:pic>
      <p:pic>
        <p:nvPicPr>
          <p:cNvPr id="1029" name="Picture 5" descr="C:\Documents and Settings\soctanes\Local Settings\Temporary Internet Files\Content.IE5\0A5MUICS\MC900312282[1].wmf"/>
          <p:cNvPicPr>
            <a:picLocks noChangeAspect="1" noChangeArrowheads="1"/>
          </p:cNvPicPr>
          <p:nvPr/>
        </p:nvPicPr>
        <p:blipFill>
          <a:blip r:embed="rId4" cstate="print"/>
          <a:srcRect/>
          <a:stretch>
            <a:fillRect/>
          </a:stretch>
        </p:blipFill>
        <p:spPr bwMode="auto">
          <a:xfrm rot="20529300">
            <a:off x="5243922" y="4457016"/>
            <a:ext cx="363838" cy="762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00B0F0"/>
            </a:solidFill>
          </a:ln>
        </p:spPr>
        <p:txBody>
          <a:bodyPr/>
          <a:lstStyle/>
          <a:p>
            <a:r>
              <a:rPr lang="en-US" b="1" dirty="0">
                <a:solidFill>
                  <a:schemeClr val="bg1"/>
                </a:solidFill>
              </a:rPr>
              <a:t>Class </a:t>
            </a:r>
            <a:r>
              <a:rPr lang="en-US" b="1" dirty="0" smtClean="0">
                <a:solidFill>
                  <a:schemeClr val="bg1"/>
                </a:solidFill>
              </a:rPr>
              <a:t>(2)</a:t>
            </a:r>
            <a:endParaRPr lang="en-US" dirty="0"/>
          </a:p>
        </p:txBody>
      </p:sp>
      <p:sp>
        <p:nvSpPr>
          <p:cNvPr id="3" name="Content Placeholder 2"/>
          <p:cNvSpPr>
            <a:spLocks noGrp="1"/>
          </p:cNvSpPr>
          <p:nvPr>
            <p:ph idx="1"/>
          </p:nvPr>
        </p:nvSpPr>
        <p:spPr>
          <a:ln>
            <a:solidFill>
              <a:srgbClr val="FF0000"/>
            </a:solidFill>
          </a:ln>
        </p:spPr>
        <p:txBody>
          <a:bodyPr>
            <a:normAutofit fontScale="92500"/>
          </a:bodyPr>
          <a:lstStyle/>
          <a:p>
            <a:r>
              <a:rPr lang="en-US" b="1" dirty="0">
                <a:solidFill>
                  <a:srgbClr val="FFFF00"/>
                </a:solidFill>
              </a:rPr>
              <a:t>Is inequality inevitable?  Is it necessary?</a:t>
            </a:r>
          </a:p>
          <a:p>
            <a:r>
              <a:rPr lang="en-US" dirty="0" smtClean="0">
                <a:solidFill>
                  <a:schemeClr val="bg1"/>
                </a:solidFill>
              </a:rPr>
              <a:t>depends </a:t>
            </a:r>
            <a:r>
              <a:rPr lang="en-US" dirty="0">
                <a:solidFill>
                  <a:schemeClr val="bg1"/>
                </a:solidFill>
              </a:rPr>
              <a:t>on perspectives.</a:t>
            </a:r>
          </a:p>
          <a:p>
            <a:r>
              <a:rPr lang="en-US" b="1" dirty="0" smtClean="0">
                <a:solidFill>
                  <a:srgbClr val="FFFF00"/>
                </a:solidFill>
              </a:rPr>
              <a:t>Is there </a:t>
            </a:r>
            <a:r>
              <a:rPr lang="en-US" b="1" dirty="0">
                <a:solidFill>
                  <a:srgbClr val="FFFF00"/>
                </a:solidFill>
              </a:rPr>
              <a:t>such a thing as “functional </a:t>
            </a:r>
            <a:r>
              <a:rPr lang="en-US" b="1" dirty="0" smtClean="0">
                <a:solidFill>
                  <a:srgbClr val="FFFF00"/>
                </a:solidFill>
              </a:rPr>
              <a:t>importance</a:t>
            </a:r>
            <a:r>
              <a:rPr lang="en-US" b="1" dirty="0">
                <a:solidFill>
                  <a:srgbClr val="FFFF00"/>
                </a:solidFill>
              </a:rPr>
              <a:t>”?</a:t>
            </a:r>
          </a:p>
          <a:p>
            <a:r>
              <a:rPr lang="en-US" dirty="0">
                <a:solidFill>
                  <a:schemeClr val="bg1"/>
                </a:solidFill>
              </a:rPr>
              <a:t>mental-manual/ </a:t>
            </a:r>
            <a:r>
              <a:rPr lang="en-US" dirty="0" smtClean="0">
                <a:solidFill>
                  <a:schemeClr val="bg1"/>
                </a:solidFill>
              </a:rPr>
              <a:t>brain-brawn </a:t>
            </a:r>
            <a:r>
              <a:rPr lang="en-US" dirty="0" smtClean="0">
                <a:solidFill>
                  <a:schemeClr val="bg1"/>
                </a:solidFill>
                <a:sym typeface="Wingdings" panose="05000000000000000000" pitchFamily="2" charset="2"/>
              </a:rPr>
              <a:t> power.</a:t>
            </a:r>
            <a:endParaRPr lang="en-US" dirty="0">
              <a:solidFill>
                <a:schemeClr val="bg1"/>
              </a:solidFill>
            </a:endParaRPr>
          </a:p>
          <a:p>
            <a:r>
              <a:rPr lang="en-US" b="1" dirty="0">
                <a:solidFill>
                  <a:srgbClr val="FFFF00"/>
                </a:solidFill>
              </a:rPr>
              <a:t>Is “means of production” fundamental for understanding capitalist society?</a:t>
            </a:r>
          </a:p>
          <a:p>
            <a:r>
              <a:rPr lang="en-US" dirty="0" smtClean="0">
                <a:solidFill>
                  <a:schemeClr val="bg1"/>
                </a:solidFill>
              </a:rPr>
              <a:t>private </a:t>
            </a:r>
            <a:r>
              <a:rPr lang="en-US" dirty="0">
                <a:solidFill>
                  <a:schemeClr val="bg1"/>
                </a:solidFill>
              </a:rPr>
              <a:t>ownership of capital, </a:t>
            </a:r>
            <a:r>
              <a:rPr lang="en-US" dirty="0" smtClean="0">
                <a:solidFill>
                  <a:schemeClr val="bg1"/>
                </a:solidFill>
              </a:rPr>
              <a:t>class structure, conflict, exploitative </a:t>
            </a:r>
            <a:r>
              <a:rPr lang="en-US" dirty="0">
                <a:solidFill>
                  <a:schemeClr val="bg1"/>
                </a:solidFill>
              </a:rPr>
              <a:t>relations.</a:t>
            </a:r>
          </a:p>
          <a:p>
            <a:endParaRPr lang="en-US" dirty="0"/>
          </a:p>
        </p:txBody>
      </p:sp>
    </p:spTree>
    <p:extLst>
      <p:ext uri="{BB962C8B-B14F-4D97-AF65-F5344CB8AC3E}">
        <p14:creationId xmlns:p14="http://schemas.microsoft.com/office/powerpoint/2010/main" val="58659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00B0F0"/>
            </a:solidFill>
          </a:ln>
        </p:spPr>
        <p:txBody>
          <a:bodyPr/>
          <a:lstStyle/>
          <a:p>
            <a:r>
              <a:rPr lang="en-US" b="1" dirty="0" smtClean="0">
                <a:solidFill>
                  <a:schemeClr val="bg1"/>
                </a:solidFill>
              </a:rPr>
              <a:t>Religion</a:t>
            </a:r>
            <a:endParaRPr lang="en-US" b="1" dirty="0">
              <a:solidFill>
                <a:schemeClr val="bg1"/>
              </a:solidFill>
            </a:endParaRPr>
          </a:p>
        </p:txBody>
      </p:sp>
      <p:sp>
        <p:nvSpPr>
          <p:cNvPr id="3" name="Content Placeholder 2"/>
          <p:cNvSpPr>
            <a:spLocks noGrp="1"/>
          </p:cNvSpPr>
          <p:nvPr>
            <p:ph idx="1"/>
          </p:nvPr>
        </p:nvSpPr>
        <p:spPr>
          <a:ln>
            <a:solidFill>
              <a:srgbClr val="FF0000"/>
            </a:solidFill>
          </a:ln>
        </p:spPr>
        <p:txBody>
          <a:bodyPr>
            <a:normAutofit fontScale="77500" lnSpcReduction="20000"/>
          </a:bodyPr>
          <a:lstStyle/>
          <a:p>
            <a:r>
              <a:rPr lang="en-US" b="1" dirty="0" smtClean="0">
                <a:solidFill>
                  <a:srgbClr val="FFFF00"/>
                </a:solidFill>
              </a:rPr>
              <a:t>What is religion?</a:t>
            </a:r>
          </a:p>
          <a:p>
            <a:r>
              <a:rPr lang="en-US" dirty="0" smtClean="0">
                <a:solidFill>
                  <a:schemeClr val="bg1">
                    <a:lumMod val="95000"/>
                  </a:schemeClr>
                </a:solidFill>
              </a:rPr>
              <a:t>Relationship with the supernatural.</a:t>
            </a:r>
          </a:p>
          <a:p>
            <a:r>
              <a:rPr lang="en-US" dirty="0" smtClean="0">
                <a:solidFill>
                  <a:srgbClr val="FFFF00"/>
                </a:solidFill>
              </a:rPr>
              <a:t>Does modernity spell the demise of religion?</a:t>
            </a:r>
          </a:p>
          <a:p>
            <a:r>
              <a:rPr lang="en-US" dirty="0" smtClean="0">
                <a:solidFill>
                  <a:schemeClr val="bg1">
                    <a:lumMod val="95000"/>
                  </a:schemeClr>
                </a:solidFill>
              </a:rPr>
              <a:t>Secularization: cathedrals in Europe.</a:t>
            </a:r>
          </a:p>
          <a:p>
            <a:r>
              <a:rPr lang="en-US" dirty="0" smtClean="0">
                <a:solidFill>
                  <a:schemeClr val="bg1">
                    <a:lumMod val="95000"/>
                  </a:schemeClr>
                </a:solidFill>
              </a:rPr>
              <a:t>Value shift:  traditions loosening hold over us.</a:t>
            </a:r>
          </a:p>
          <a:p>
            <a:r>
              <a:rPr lang="en-US" dirty="0" smtClean="0">
                <a:solidFill>
                  <a:srgbClr val="FFFF00"/>
                </a:solidFill>
              </a:rPr>
              <a:t>Is </a:t>
            </a:r>
            <a:r>
              <a:rPr lang="en-US" smtClean="0">
                <a:solidFill>
                  <a:srgbClr val="FFFF00"/>
                </a:solidFill>
              </a:rPr>
              <a:t>religion very </a:t>
            </a:r>
            <a:r>
              <a:rPr lang="en-US" dirty="0" smtClean="0">
                <a:solidFill>
                  <a:srgbClr val="FFFF00"/>
                </a:solidFill>
              </a:rPr>
              <a:t>much alive?</a:t>
            </a:r>
          </a:p>
          <a:p>
            <a:r>
              <a:rPr lang="en-US" dirty="0" smtClean="0">
                <a:solidFill>
                  <a:schemeClr val="bg1"/>
                </a:solidFill>
              </a:rPr>
              <a:t>Deals with ultimate meanings; handling uncertainties, and risks.</a:t>
            </a:r>
          </a:p>
          <a:p>
            <a:r>
              <a:rPr lang="en-US" dirty="0" smtClean="0">
                <a:solidFill>
                  <a:schemeClr val="bg1"/>
                </a:solidFill>
              </a:rPr>
              <a:t>Private sphere, personal choice</a:t>
            </a:r>
          </a:p>
          <a:p>
            <a:r>
              <a:rPr lang="en-US" dirty="0" smtClean="0">
                <a:solidFill>
                  <a:schemeClr val="bg1"/>
                </a:solidFill>
              </a:rPr>
              <a:t>Religious economy (Stark)</a:t>
            </a:r>
          </a:p>
          <a:p>
            <a:r>
              <a:rPr lang="en-US" dirty="0" smtClean="0">
                <a:solidFill>
                  <a:schemeClr val="bg1"/>
                </a:solidFill>
              </a:rPr>
              <a:t>Church-sect cycle</a:t>
            </a:r>
          </a:p>
          <a:p>
            <a:r>
              <a:rPr lang="en-US" dirty="0" smtClean="0">
                <a:solidFill>
                  <a:schemeClr val="bg1"/>
                </a:solidFill>
              </a:rPr>
              <a:t>Fundamentalism</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00B0F0"/>
            </a:solidFill>
          </a:ln>
        </p:spPr>
        <p:txBody>
          <a:bodyPr/>
          <a:lstStyle/>
          <a:p>
            <a:r>
              <a:rPr lang="en-US" b="1" dirty="0" smtClean="0">
                <a:solidFill>
                  <a:schemeClr val="bg1"/>
                </a:solidFill>
              </a:rPr>
              <a:t>Elderly</a:t>
            </a:r>
            <a:endParaRPr lang="en-US" b="1" dirty="0">
              <a:solidFill>
                <a:schemeClr val="bg1"/>
              </a:solidFill>
            </a:endParaRPr>
          </a:p>
        </p:txBody>
      </p:sp>
      <p:sp>
        <p:nvSpPr>
          <p:cNvPr id="3" name="Content Placeholder 2"/>
          <p:cNvSpPr>
            <a:spLocks noGrp="1"/>
          </p:cNvSpPr>
          <p:nvPr>
            <p:ph idx="1"/>
          </p:nvPr>
        </p:nvSpPr>
        <p:spPr>
          <a:ln>
            <a:solidFill>
              <a:srgbClr val="FF0000"/>
            </a:solidFill>
          </a:ln>
        </p:spPr>
        <p:txBody>
          <a:bodyPr>
            <a:noAutofit/>
          </a:bodyPr>
          <a:lstStyle/>
          <a:p>
            <a:r>
              <a:rPr lang="en-US" sz="2500" b="1" dirty="0" smtClean="0">
                <a:solidFill>
                  <a:schemeClr val="bg1"/>
                </a:solidFill>
              </a:rPr>
              <a:t>How would you explain the emergence of the aging population?</a:t>
            </a:r>
          </a:p>
          <a:p>
            <a:r>
              <a:rPr lang="en-US" sz="2500" dirty="0">
                <a:solidFill>
                  <a:srgbClr val="FFFF00"/>
                </a:solidFill>
              </a:rPr>
              <a:t>d</a:t>
            </a:r>
            <a:r>
              <a:rPr lang="en-US" sz="2500" dirty="0" smtClean="0">
                <a:solidFill>
                  <a:srgbClr val="FFFF00"/>
                </a:solidFill>
              </a:rPr>
              <a:t>emographic transition: high birth and death rates,…low birth and death rates.</a:t>
            </a:r>
          </a:p>
          <a:p>
            <a:r>
              <a:rPr lang="en-US" sz="2500" b="1" dirty="0" smtClean="0">
                <a:solidFill>
                  <a:schemeClr val="bg1"/>
                </a:solidFill>
              </a:rPr>
              <a:t>What determines “age” of a person in society?</a:t>
            </a:r>
          </a:p>
          <a:p>
            <a:r>
              <a:rPr lang="en-US" sz="2500" dirty="0">
                <a:solidFill>
                  <a:srgbClr val="FFFF00"/>
                </a:solidFill>
              </a:rPr>
              <a:t>c</a:t>
            </a:r>
            <a:r>
              <a:rPr lang="en-US" sz="2500" dirty="0" smtClean="0">
                <a:solidFill>
                  <a:srgbClr val="FFFF00"/>
                </a:solidFill>
              </a:rPr>
              <a:t>ultural, rather than biological.</a:t>
            </a:r>
          </a:p>
          <a:p>
            <a:r>
              <a:rPr lang="en-US" sz="2500" b="1" dirty="0" smtClean="0">
                <a:solidFill>
                  <a:schemeClr val="bg1"/>
                </a:solidFill>
              </a:rPr>
              <a:t>How can we dissociate aging from downward mobility?</a:t>
            </a:r>
          </a:p>
          <a:p>
            <a:r>
              <a:rPr lang="en-US" sz="2500" dirty="0">
                <a:solidFill>
                  <a:srgbClr val="FFFF00"/>
                </a:solidFill>
              </a:rPr>
              <a:t>r</a:t>
            </a:r>
            <a:r>
              <a:rPr lang="en-US" sz="2500" dirty="0" smtClean="0">
                <a:solidFill>
                  <a:srgbClr val="FFFF00"/>
                </a:solidFill>
              </a:rPr>
              <a:t>etirement planning, employability, restructure life-course.</a:t>
            </a:r>
          </a:p>
          <a:p>
            <a:r>
              <a:rPr lang="en-US" sz="2500" b="1" dirty="0" smtClean="0">
                <a:solidFill>
                  <a:schemeClr val="bg1"/>
                </a:solidFill>
              </a:rPr>
              <a:t>Do elderly people constitute a minority?</a:t>
            </a:r>
          </a:p>
          <a:p>
            <a:r>
              <a:rPr lang="en-US" sz="2500" dirty="0">
                <a:solidFill>
                  <a:srgbClr val="FFFF00"/>
                </a:solidFill>
              </a:rPr>
              <a:t>s</a:t>
            </a:r>
            <a:r>
              <a:rPr lang="en-US" sz="2500" dirty="0" smtClean="0">
                <a:solidFill>
                  <a:srgbClr val="FFFF00"/>
                </a:solidFill>
              </a:rPr>
              <a:t>ize and power.</a:t>
            </a:r>
            <a:endParaRPr lang="en-US" sz="25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2"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2"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2"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2"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2"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00B0F0"/>
            </a:solidFill>
          </a:ln>
        </p:spPr>
        <p:txBody>
          <a:bodyPr>
            <a:normAutofit/>
          </a:bodyPr>
          <a:lstStyle/>
          <a:p>
            <a:r>
              <a:rPr lang="en-US" sz="4000" b="1" dirty="0" smtClean="0">
                <a:solidFill>
                  <a:srgbClr val="FFFF00"/>
                </a:solidFill>
              </a:rPr>
              <a:t>Reading Week: Consultation</a:t>
            </a:r>
            <a:endParaRPr lang="en-US" sz="4000" b="1" dirty="0">
              <a:solidFill>
                <a:srgbClr val="FFFF00"/>
              </a:solidFill>
            </a:endParaRPr>
          </a:p>
        </p:txBody>
      </p:sp>
      <p:sp>
        <p:nvSpPr>
          <p:cNvPr id="3" name="Content Placeholder 2"/>
          <p:cNvSpPr>
            <a:spLocks noGrp="1"/>
          </p:cNvSpPr>
          <p:nvPr>
            <p:ph idx="1"/>
          </p:nvPr>
        </p:nvSpPr>
        <p:spPr>
          <a:solidFill>
            <a:schemeClr val="bg1"/>
          </a:solidFill>
          <a:ln>
            <a:solidFill>
              <a:srgbClr val="FF0000"/>
            </a:solidFill>
          </a:ln>
        </p:spPr>
        <p:txBody>
          <a:bodyPr/>
          <a:lstStyle/>
          <a:p>
            <a:r>
              <a:rPr lang="en-US" dirty="0" smtClean="0"/>
              <a:t>Simple questions could be handled over emails.</a:t>
            </a:r>
          </a:p>
          <a:p>
            <a:r>
              <a:rPr lang="en-US" dirty="0" smtClean="0"/>
              <a:t>Complex ones, including practice essays--face-to-face.</a:t>
            </a:r>
          </a:p>
          <a:p>
            <a:r>
              <a:rPr lang="en-US" dirty="0" smtClean="0"/>
              <a:t>Make appointment to speak with your tutor.</a:t>
            </a:r>
          </a:p>
          <a:p>
            <a:r>
              <a:rPr lang="en-US" dirty="0" smtClean="0"/>
              <a:t>Group consultation preferred.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FF0000"/>
            </a:solidFill>
          </a:ln>
        </p:spPr>
        <p:txBody>
          <a:bodyPr/>
          <a:lstStyle/>
          <a:p>
            <a:r>
              <a:rPr lang="en-US" b="1" dirty="0" smtClean="0">
                <a:solidFill>
                  <a:srgbClr val="FFFF00"/>
                </a:solidFill>
              </a:rPr>
              <a:t>Final Exam</a:t>
            </a:r>
            <a:endParaRPr lang="en-US" b="1" dirty="0">
              <a:solidFill>
                <a:srgbClr val="FFFF00"/>
              </a:solidFill>
            </a:endParaRPr>
          </a:p>
        </p:txBody>
      </p:sp>
      <p:sp>
        <p:nvSpPr>
          <p:cNvPr id="3" name="Content Placeholder 2"/>
          <p:cNvSpPr>
            <a:spLocks noGrp="1"/>
          </p:cNvSpPr>
          <p:nvPr>
            <p:ph idx="1"/>
          </p:nvPr>
        </p:nvSpPr>
        <p:spPr>
          <a:solidFill>
            <a:schemeClr val="bg1"/>
          </a:solidFill>
          <a:ln>
            <a:solidFill>
              <a:srgbClr val="00B0F0"/>
            </a:solidFill>
          </a:ln>
        </p:spPr>
        <p:txBody>
          <a:bodyPr>
            <a:normAutofit/>
          </a:bodyPr>
          <a:lstStyle/>
          <a:p>
            <a:endParaRPr lang="en-US" sz="3000" b="1" dirty="0" smtClean="0"/>
          </a:p>
          <a:p>
            <a:endParaRPr lang="en-US" sz="3000" b="1" dirty="0" smtClean="0"/>
          </a:p>
        </p:txBody>
      </p:sp>
      <p:graphicFrame>
        <p:nvGraphicFramePr>
          <p:cNvPr id="5" name="Table 4"/>
          <p:cNvGraphicFramePr>
            <a:graphicFrameLocks noGrp="1"/>
          </p:cNvGraphicFramePr>
          <p:nvPr>
            <p:extLst>
              <p:ext uri="{D42A27DB-BD31-4B8C-83A1-F6EECF244321}">
                <p14:modId xmlns:p14="http://schemas.microsoft.com/office/powerpoint/2010/main" val="718675588"/>
              </p:ext>
            </p:extLst>
          </p:nvPr>
        </p:nvGraphicFramePr>
        <p:xfrm>
          <a:off x="381000" y="1447801"/>
          <a:ext cx="8382000" cy="4907280"/>
        </p:xfrm>
        <a:graphic>
          <a:graphicData uri="http://schemas.openxmlformats.org/drawingml/2006/table">
            <a:tbl>
              <a:tblPr firstRow="1" bandRow="1">
                <a:tableStyleId>{5C22544A-7EE6-4342-B048-85BDC9FD1C3A}</a:tableStyleId>
              </a:tblPr>
              <a:tblGrid>
                <a:gridCol w="8382000"/>
              </a:tblGrid>
              <a:tr h="1066799">
                <a:tc>
                  <a:txBody>
                    <a:bodyPr/>
                    <a:lstStyle/>
                    <a:p>
                      <a:r>
                        <a:rPr lang="en-US" sz="2000" b="1" dirty="0" smtClean="0">
                          <a:solidFill>
                            <a:schemeClr val="tx1"/>
                          </a:solidFill>
                        </a:rPr>
                        <a:t>2</a:t>
                      </a:r>
                      <a:r>
                        <a:rPr lang="en-US" sz="2000" b="1" baseline="0" dirty="0" smtClean="0">
                          <a:solidFill>
                            <a:schemeClr val="tx1"/>
                          </a:solidFill>
                        </a:rPr>
                        <a:t> sections: 3C</a:t>
                      </a:r>
                      <a:r>
                        <a:rPr lang="en-US" sz="2000" b="1" dirty="0" smtClean="0">
                          <a:solidFill>
                            <a:schemeClr val="tx1"/>
                          </a:solidFill>
                        </a:rPr>
                        <a:t>1</a:t>
                      </a:r>
                      <a:r>
                        <a:rPr lang="en-US" sz="2000" b="1" baseline="0" dirty="0" smtClean="0">
                          <a:solidFill>
                            <a:schemeClr val="tx1"/>
                          </a:solidFill>
                        </a:rPr>
                        <a:t> + 3C1 = 2</a:t>
                      </a:r>
                      <a:endParaRPr lang="en-US" sz="2000" b="1" dirty="0" smtClean="0">
                        <a:solidFill>
                          <a:schemeClr val="tx1"/>
                        </a:solidFill>
                      </a:endParaRPr>
                    </a:p>
                    <a:p>
                      <a:r>
                        <a:rPr lang="en-US" sz="2000" b="1" dirty="0" smtClean="0">
                          <a:solidFill>
                            <a:schemeClr val="tx1"/>
                          </a:solidFill>
                        </a:rPr>
                        <a:t>Closed book, 2-hr exam</a:t>
                      </a:r>
                    </a:p>
                    <a:p>
                      <a:r>
                        <a:rPr lang="en-US" sz="2000" b="1" dirty="0" smtClean="0">
                          <a:solidFill>
                            <a:schemeClr val="tx1"/>
                          </a:solidFill>
                        </a:rPr>
                        <a:t>Double</a:t>
                      </a:r>
                      <a:r>
                        <a:rPr lang="en-US" sz="2000" b="1" baseline="0" dirty="0" smtClean="0">
                          <a:solidFill>
                            <a:schemeClr val="tx1"/>
                          </a:solidFill>
                        </a:rPr>
                        <a:t>-check</a:t>
                      </a:r>
                      <a:r>
                        <a:rPr lang="en-US" sz="2000" b="1" dirty="0" smtClean="0">
                          <a:solidFill>
                            <a:schemeClr val="tx1"/>
                          </a:solidFill>
                        </a:rPr>
                        <a:t> date/time/venue</a:t>
                      </a:r>
                    </a:p>
                    <a:p>
                      <a:endParaRPr lang="en-US" dirty="0">
                        <a:solidFill>
                          <a:schemeClr val="tx1"/>
                        </a:solidFill>
                      </a:endParaRPr>
                    </a:p>
                  </a:txBody>
                  <a:tcPr>
                    <a:solidFill>
                      <a:schemeClr val="bg1"/>
                    </a:solidFill>
                  </a:tcPr>
                </a:tc>
              </a:tr>
              <a:tr h="701039">
                <a:tc>
                  <a:txBody>
                    <a:bodyPr/>
                    <a:lstStyle/>
                    <a:p>
                      <a:r>
                        <a:rPr lang="en-US" sz="2000" b="1" baseline="0" dirty="0" smtClean="0">
                          <a:solidFill>
                            <a:schemeClr val="bg1">
                              <a:lumMod val="95000"/>
                            </a:schemeClr>
                          </a:solidFill>
                        </a:rPr>
                        <a:t>The key really is to pay attention to what we have emphasized, and to develop a mind map.</a:t>
                      </a:r>
                      <a:endParaRPr lang="en-US" sz="2000" b="1" dirty="0">
                        <a:solidFill>
                          <a:schemeClr val="bg1">
                            <a:lumMod val="95000"/>
                          </a:schemeClr>
                        </a:solidFill>
                      </a:endParaRPr>
                    </a:p>
                  </a:txBody>
                  <a:tcPr>
                    <a:solidFill>
                      <a:srgbClr val="002060"/>
                    </a:solidFill>
                  </a:tcPr>
                </a:tc>
              </a:tr>
              <a:tr h="2840523">
                <a:tc>
                  <a:txBody>
                    <a:bodyPr/>
                    <a:lstStyle/>
                    <a:p>
                      <a:r>
                        <a:rPr lang="en-US" sz="2400" b="1" dirty="0" smtClean="0">
                          <a:solidFill>
                            <a:schemeClr val="tx1"/>
                          </a:solidFill>
                        </a:rPr>
                        <a:t>Choose a question which allows you to showcase your strengths and shine</a:t>
                      </a:r>
                    </a:p>
                    <a:p>
                      <a:r>
                        <a:rPr lang="en-US" sz="2400" b="1" dirty="0" smtClean="0">
                          <a:solidFill>
                            <a:schemeClr val="tx1"/>
                          </a:solidFill>
                        </a:rPr>
                        <a:t>Answer the question in front of you</a:t>
                      </a:r>
                    </a:p>
                    <a:p>
                      <a:r>
                        <a:rPr lang="en-US" sz="2400" b="1" dirty="0" smtClean="0">
                          <a:solidFill>
                            <a:schemeClr val="tx1"/>
                          </a:solidFill>
                        </a:rPr>
                        <a:t>Plan</a:t>
                      </a:r>
                      <a:r>
                        <a:rPr lang="en-US" sz="2400" b="1" baseline="0" dirty="0" smtClean="0">
                          <a:solidFill>
                            <a:schemeClr val="tx1"/>
                          </a:solidFill>
                        </a:rPr>
                        <a:t> </a:t>
                      </a:r>
                      <a:r>
                        <a:rPr lang="en-US" sz="2400" b="1" dirty="0" smtClean="0">
                          <a:solidFill>
                            <a:schemeClr val="tx1"/>
                          </a:solidFill>
                        </a:rPr>
                        <a:t>your answers</a:t>
                      </a:r>
                    </a:p>
                    <a:p>
                      <a:r>
                        <a:rPr lang="en-US" sz="2400" b="1" dirty="0" smtClean="0">
                          <a:solidFill>
                            <a:schemeClr val="tx1"/>
                          </a:solidFill>
                        </a:rPr>
                        <a:t>Select your ammo: quality, not quantity</a:t>
                      </a:r>
                    </a:p>
                    <a:p>
                      <a:r>
                        <a:rPr lang="en-US" sz="2400" b="1" dirty="0" smtClean="0">
                          <a:solidFill>
                            <a:schemeClr val="tx1"/>
                          </a:solidFill>
                        </a:rPr>
                        <a:t>Keep your paragraph to at most ½ page</a:t>
                      </a:r>
                    </a:p>
                    <a:p>
                      <a:r>
                        <a:rPr lang="en-US" sz="2400" b="1" dirty="0" smtClean="0">
                          <a:solidFill>
                            <a:schemeClr val="tx1"/>
                          </a:solidFill>
                        </a:rPr>
                        <a:t>Legible handwriting, neat presentatio</a:t>
                      </a:r>
                      <a:r>
                        <a:rPr lang="en-US" sz="2400" dirty="0" smtClean="0">
                          <a:solidFill>
                            <a:schemeClr val="tx1"/>
                          </a:solidFill>
                        </a:rPr>
                        <a:t>n</a:t>
                      </a:r>
                    </a:p>
                    <a:p>
                      <a:endParaRPr lang="en-US" dirty="0">
                        <a:solidFill>
                          <a:schemeClr val="tx1"/>
                        </a:solidFill>
                      </a:endParaRPr>
                    </a:p>
                  </a:txBody>
                  <a:tcPr>
                    <a:solidFill>
                      <a:schemeClr val="bg1"/>
                    </a:solidFill>
                  </a:tcPr>
                </a:tc>
              </a:tr>
            </a:tbl>
          </a:graphicData>
        </a:graphic>
      </p:graphicFrame>
      <p:sp>
        <p:nvSpPr>
          <p:cNvPr id="6" name="TextBox 5"/>
          <p:cNvSpPr txBox="1"/>
          <p:nvPr/>
        </p:nvSpPr>
        <p:spPr>
          <a:xfrm>
            <a:off x="6248400" y="4572000"/>
            <a:ext cx="2362200" cy="523220"/>
          </a:xfrm>
          <a:prstGeom prst="rect">
            <a:avLst/>
          </a:prstGeom>
          <a:solidFill>
            <a:srgbClr val="7030A0"/>
          </a:solidFill>
        </p:spPr>
        <p:txBody>
          <a:bodyPr wrap="square" rtlCol="0">
            <a:spAutoFit/>
          </a:bodyPr>
          <a:lstStyle/>
          <a:p>
            <a:r>
              <a:rPr lang="en-US" sz="2800" b="1" dirty="0" smtClean="0">
                <a:solidFill>
                  <a:srgbClr val="FFFF00"/>
                </a:solidFill>
              </a:rPr>
              <a:t>Be well rested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lstStyle/>
          <a:p>
            <a:r>
              <a:rPr lang="en-US" b="1" dirty="0" smtClean="0">
                <a:solidFill>
                  <a:srgbClr val="FFFF00"/>
                </a:solidFill>
              </a:rPr>
              <a:t>Today’s</a:t>
            </a:r>
            <a:endParaRPr lang="en-US" b="1" dirty="0">
              <a:solidFill>
                <a:srgbClr val="FFFF00"/>
              </a:solidFill>
            </a:endParaRPr>
          </a:p>
        </p:txBody>
      </p:sp>
      <p:sp>
        <p:nvSpPr>
          <p:cNvPr id="3" name="Content Placeholder 2"/>
          <p:cNvSpPr>
            <a:spLocks noGrp="1"/>
          </p:cNvSpPr>
          <p:nvPr>
            <p:ph idx="1"/>
          </p:nvPr>
        </p:nvSpPr>
        <p:spPr>
          <a:solidFill>
            <a:schemeClr val="bg1"/>
          </a:solidFill>
          <a:ln>
            <a:solidFill>
              <a:srgbClr val="FF0000"/>
            </a:solidFill>
          </a:ln>
        </p:spPr>
        <p:txBody>
          <a:bodyPr>
            <a:normAutofit fontScale="92500"/>
          </a:bodyPr>
          <a:lstStyle/>
          <a:p>
            <a:r>
              <a:rPr lang="en-US" sz="3300" b="1" dirty="0" smtClean="0"/>
              <a:t>Tutors</a:t>
            </a:r>
            <a:r>
              <a:rPr lang="en-US" sz="3300" dirty="0" smtClean="0"/>
              <a:t> on strengths and weaknesses detected in SA, MTT and CP, and suggestions on how to “catch” the sociological imagination.</a:t>
            </a:r>
          </a:p>
          <a:p>
            <a:r>
              <a:rPr lang="en-US" sz="3300" b="1" dirty="0" smtClean="0"/>
              <a:t>Dr Kelvin Low </a:t>
            </a:r>
            <a:r>
              <a:rPr lang="en-US" sz="3300" dirty="0" smtClean="0"/>
              <a:t>reviews culture, family, ethnicity, gender/sexuality, and deviance.  </a:t>
            </a:r>
          </a:p>
          <a:p>
            <a:r>
              <a:rPr lang="en-US" sz="3300" b="1" dirty="0" smtClean="0"/>
              <a:t>I </a:t>
            </a:r>
            <a:r>
              <a:rPr lang="en-US" sz="3300" dirty="0" smtClean="0"/>
              <a:t>will review sociology as a way of seeing, doing sociology, power, class, religion, and elderly.</a:t>
            </a:r>
          </a:p>
          <a:p>
            <a:r>
              <a:rPr lang="en-US" sz="3300" b="1" dirty="0" smtClean="0"/>
              <a:t>Advice on Final Exam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FF0000"/>
            </a:solidFill>
          </a:ln>
        </p:spPr>
        <p:txBody>
          <a:bodyPr>
            <a:normAutofit fontScale="90000"/>
          </a:bodyPr>
          <a:lstStyle/>
          <a:p>
            <a:r>
              <a:rPr lang="en-US" sz="3600" b="1" dirty="0" smtClean="0">
                <a:solidFill>
                  <a:schemeClr val="bg1"/>
                </a:solidFill>
              </a:rPr>
              <a:t>Sociology as a way of seeing </a:t>
            </a:r>
            <a:br>
              <a:rPr lang="en-US" sz="3600" b="1" dirty="0" smtClean="0">
                <a:solidFill>
                  <a:schemeClr val="bg1"/>
                </a:solidFill>
              </a:rPr>
            </a:br>
            <a:r>
              <a:rPr lang="en-US" sz="3600" b="1" dirty="0" smtClean="0">
                <a:solidFill>
                  <a:schemeClr val="bg1"/>
                </a:solidFill>
              </a:rPr>
              <a:t>and Doing Sociology (1)</a:t>
            </a:r>
            <a:endParaRPr lang="en-US" sz="3600" b="1" dirty="0">
              <a:solidFill>
                <a:schemeClr val="bg1"/>
              </a:solidFill>
            </a:endParaRPr>
          </a:p>
        </p:txBody>
      </p:sp>
      <p:sp>
        <p:nvSpPr>
          <p:cNvPr id="3" name="Content Placeholder 2"/>
          <p:cNvSpPr>
            <a:spLocks noGrp="1"/>
          </p:cNvSpPr>
          <p:nvPr>
            <p:ph idx="1"/>
          </p:nvPr>
        </p:nvSpPr>
        <p:spPr>
          <a:ln>
            <a:solidFill>
              <a:srgbClr val="00B0F0"/>
            </a:solidFill>
          </a:ln>
        </p:spPr>
        <p:txBody>
          <a:bodyPr>
            <a:normAutofit fontScale="92500" lnSpcReduction="10000"/>
          </a:bodyPr>
          <a:lstStyle/>
          <a:p>
            <a:r>
              <a:rPr lang="en-US" b="1" dirty="0" smtClean="0">
                <a:solidFill>
                  <a:srgbClr val="FFFF00"/>
                </a:solidFill>
              </a:rPr>
              <a:t>What is so special about Sociology?</a:t>
            </a:r>
          </a:p>
          <a:p>
            <a:r>
              <a:rPr lang="en-US" dirty="0">
                <a:solidFill>
                  <a:schemeClr val="bg1"/>
                </a:solidFill>
              </a:rPr>
              <a:t>s</a:t>
            </a:r>
            <a:r>
              <a:rPr lang="en-US" dirty="0" smtClean="0">
                <a:solidFill>
                  <a:schemeClr val="bg1"/>
                </a:solidFill>
              </a:rPr>
              <a:t>ubject matter (“social”) and scientific methods.</a:t>
            </a:r>
          </a:p>
          <a:p>
            <a:r>
              <a:rPr lang="en-US" b="1" dirty="0" smtClean="0">
                <a:solidFill>
                  <a:srgbClr val="FFFF00"/>
                </a:solidFill>
              </a:rPr>
              <a:t>How is Sociology different from common-sense?</a:t>
            </a:r>
          </a:p>
          <a:p>
            <a:r>
              <a:rPr lang="en-US" dirty="0">
                <a:solidFill>
                  <a:schemeClr val="bg1"/>
                </a:solidFill>
              </a:rPr>
              <a:t>t</a:t>
            </a:r>
            <a:r>
              <a:rPr lang="en-US" dirty="0" smtClean="0">
                <a:solidFill>
                  <a:schemeClr val="bg1"/>
                </a:solidFill>
              </a:rPr>
              <a:t>estable hypotheses, objective methods, representative samples. </a:t>
            </a:r>
          </a:p>
          <a:p>
            <a:r>
              <a:rPr lang="en-US" b="1" dirty="0" smtClean="0">
                <a:solidFill>
                  <a:srgbClr val="FFFF00"/>
                </a:solidFill>
              </a:rPr>
              <a:t>How is writing sociologically different from writing a GP essay?</a:t>
            </a:r>
          </a:p>
          <a:p>
            <a:r>
              <a:rPr lang="en-US" dirty="0" smtClean="0">
                <a:solidFill>
                  <a:schemeClr val="bg1"/>
                </a:solidFill>
              </a:rPr>
              <a:t>mobilise sociological theories, concepts, findings; focusing on the “social”.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FF0000"/>
            </a:solidFill>
          </a:ln>
        </p:spPr>
        <p:txBody>
          <a:bodyPr>
            <a:normAutofit fontScale="90000"/>
          </a:bodyPr>
          <a:lstStyle/>
          <a:p>
            <a:r>
              <a:rPr lang="en-US" sz="3600" b="1" dirty="0">
                <a:solidFill>
                  <a:schemeClr val="bg1"/>
                </a:solidFill>
              </a:rPr>
              <a:t>Sociology as a way of </a:t>
            </a:r>
            <a:r>
              <a:rPr lang="en-US" sz="3600" b="1" dirty="0" smtClean="0">
                <a:solidFill>
                  <a:schemeClr val="bg1"/>
                </a:solidFill>
              </a:rPr>
              <a:t>seeing </a:t>
            </a:r>
            <a:br>
              <a:rPr lang="en-US" sz="3600" b="1" dirty="0" smtClean="0">
                <a:solidFill>
                  <a:schemeClr val="bg1"/>
                </a:solidFill>
              </a:rPr>
            </a:br>
            <a:r>
              <a:rPr lang="en-US" sz="3600" b="1" dirty="0" smtClean="0">
                <a:solidFill>
                  <a:schemeClr val="bg1"/>
                </a:solidFill>
              </a:rPr>
              <a:t>and Doing Sociology (2)</a:t>
            </a:r>
            <a:endParaRPr lang="en-US" sz="3600" dirty="0"/>
          </a:p>
        </p:txBody>
      </p:sp>
      <p:sp>
        <p:nvSpPr>
          <p:cNvPr id="3" name="Content Placeholder 2"/>
          <p:cNvSpPr>
            <a:spLocks noGrp="1"/>
          </p:cNvSpPr>
          <p:nvPr>
            <p:ph idx="1"/>
          </p:nvPr>
        </p:nvSpPr>
        <p:spPr>
          <a:xfrm>
            <a:off x="457200" y="1524000"/>
            <a:ext cx="8229600" cy="4602163"/>
          </a:xfrm>
          <a:ln>
            <a:solidFill>
              <a:srgbClr val="00B0F0"/>
            </a:solidFill>
          </a:ln>
        </p:spPr>
        <p:txBody>
          <a:bodyPr>
            <a:normAutofit fontScale="85000" lnSpcReduction="10000"/>
          </a:bodyPr>
          <a:lstStyle/>
          <a:p>
            <a:r>
              <a:rPr lang="en-US" b="1" dirty="0">
                <a:solidFill>
                  <a:srgbClr val="FFFF00"/>
                </a:solidFill>
              </a:rPr>
              <a:t>Why should I care about the dead heroes/ heroines of Sociology?</a:t>
            </a:r>
          </a:p>
          <a:p>
            <a:r>
              <a:rPr lang="en-US" dirty="0" smtClean="0">
                <a:solidFill>
                  <a:schemeClr val="bg1"/>
                </a:solidFill>
              </a:rPr>
              <a:t>They deal </a:t>
            </a:r>
            <a:r>
              <a:rPr lang="en-US" dirty="0">
                <a:solidFill>
                  <a:schemeClr val="bg1"/>
                </a:solidFill>
              </a:rPr>
              <a:t>with fundamental </a:t>
            </a:r>
            <a:r>
              <a:rPr lang="en-US" dirty="0" smtClean="0">
                <a:solidFill>
                  <a:schemeClr val="bg1"/>
                </a:solidFill>
              </a:rPr>
              <a:t>issues of social order, social structure, social change; and with methodology.</a:t>
            </a:r>
            <a:endParaRPr lang="en-US" dirty="0">
              <a:solidFill>
                <a:schemeClr val="bg1"/>
              </a:solidFill>
            </a:endParaRPr>
          </a:p>
          <a:p>
            <a:r>
              <a:rPr lang="en-US" b="1" dirty="0">
                <a:solidFill>
                  <a:srgbClr val="FFFF00"/>
                </a:solidFill>
              </a:rPr>
              <a:t>How are sociological perspectives different from sociological theories</a:t>
            </a:r>
            <a:r>
              <a:rPr lang="en-US" b="1" dirty="0" smtClean="0">
                <a:solidFill>
                  <a:srgbClr val="FFFF00"/>
                </a:solidFill>
              </a:rPr>
              <a:t>?</a:t>
            </a:r>
            <a:r>
              <a:rPr lang="en-US" dirty="0" smtClean="0">
                <a:solidFill>
                  <a:schemeClr val="bg1"/>
                </a:solidFill>
              </a:rPr>
              <a:t> </a:t>
            </a:r>
          </a:p>
          <a:p>
            <a:r>
              <a:rPr lang="en-US" dirty="0" smtClean="0">
                <a:solidFill>
                  <a:schemeClr val="bg1"/>
                </a:solidFill>
              </a:rPr>
              <a:t>Perspectives point you to what to look at; theories help to explain.</a:t>
            </a:r>
            <a:endParaRPr lang="en-US" b="1" dirty="0">
              <a:solidFill>
                <a:srgbClr val="FFFF00"/>
              </a:solidFill>
            </a:endParaRPr>
          </a:p>
          <a:p>
            <a:r>
              <a:rPr lang="en-US" dirty="0">
                <a:solidFill>
                  <a:schemeClr val="bg1"/>
                </a:solidFill>
              </a:rPr>
              <a:t>P</a:t>
            </a:r>
            <a:r>
              <a:rPr lang="en-US" dirty="0" smtClean="0">
                <a:solidFill>
                  <a:schemeClr val="bg1"/>
                </a:solidFill>
              </a:rPr>
              <a:t>erspectives=broad</a:t>
            </a:r>
            <a:r>
              <a:rPr lang="en-US" dirty="0">
                <a:solidFill>
                  <a:schemeClr val="bg1"/>
                </a:solidFill>
              </a:rPr>
              <a:t>, provides an angle; </a:t>
            </a:r>
            <a:r>
              <a:rPr lang="en-US" dirty="0" smtClean="0">
                <a:solidFill>
                  <a:schemeClr val="bg1"/>
                </a:solidFill>
              </a:rPr>
              <a:t>Theories=connecting specific </a:t>
            </a:r>
            <a:r>
              <a:rPr lang="en-US" dirty="0">
                <a:solidFill>
                  <a:schemeClr val="bg1"/>
                </a:solidFill>
              </a:rPr>
              <a:t>variables</a:t>
            </a:r>
            <a:r>
              <a:rPr lang="en-US" dirty="0" smtClean="0">
                <a:solidFill>
                  <a:schemeClr val="bg1"/>
                </a:solidFill>
              </a:rPr>
              <a:t>. </a:t>
            </a:r>
          </a:p>
          <a:p>
            <a:r>
              <a:rPr lang="en-US" dirty="0" smtClean="0">
                <a:solidFill>
                  <a:schemeClr val="bg1"/>
                </a:solidFill>
              </a:rPr>
              <a:t>We can reject theories, if found inadequate.</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04670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00B0F0"/>
            </a:solidFill>
          </a:ln>
        </p:spPr>
        <p:txBody>
          <a:bodyPr>
            <a:normAutofit/>
          </a:bodyPr>
          <a:lstStyle/>
          <a:p>
            <a:r>
              <a:rPr lang="en-US" sz="3200" b="1" dirty="0" smtClean="0">
                <a:solidFill>
                  <a:schemeClr val="bg1"/>
                </a:solidFill>
              </a:rPr>
              <a:t>Sociology as a way of seeing </a:t>
            </a:r>
            <a:br>
              <a:rPr lang="en-US" sz="3200" b="1" dirty="0" smtClean="0">
                <a:solidFill>
                  <a:schemeClr val="bg1"/>
                </a:solidFill>
              </a:rPr>
            </a:br>
            <a:r>
              <a:rPr lang="en-US" sz="3200" b="1" dirty="0" smtClean="0">
                <a:solidFill>
                  <a:schemeClr val="bg1"/>
                </a:solidFill>
              </a:rPr>
              <a:t>and Doing Sociology (3)</a:t>
            </a:r>
            <a:endParaRPr lang="en-US" sz="3200" dirty="0"/>
          </a:p>
        </p:txBody>
      </p:sp>
      <p:sp>
        <p:nvSpPr>
          <p:cNvPr id="3" name="Content Placeholder 2"/>
          <p:cNvSpPr>
            <a:spLocks noGrp="1"/>
          </p:cNvSpPr>
          <p:nvPr>
            <p:ph idx="1"/>
          </p:nvPr>
        </p:nvSpPr>
        <p:spPr>
          <a:ln>
            <a:solidFill>
              <a:srgbClr val="FF0000"/>
            </a:solidFill>
          </a:ln>
        </p:spPr>
        <p:txBody>
          <a:bodyPr>
            <a:normAutofit fontScale="92500" lnSpcReduction="10000"/>
          </a:bodyPr>
          <a:lstStyle/>
          <a:p>
            <a:r>
              <a:rPr lang="en-US" b="1" dirty="0" smtClean="0">
                <a:solidFill>
                  <a:srgbClr val="FFFF00"/>
                </a:solidFill>
              </a:rPr>
              <a:t>Is objectivity possible?</a:t>
            </a:r>
          </a:p>
          <a:p>
            <a:r>
              <a:rPr lang="en-US" dirty="0" smtClean="0">
                <a:solidFill>
                  <a:schemeClr val="bg1"/>
                </a:solidFill>
              </a:rPr>
              <a:t>Yes, using unbiased methods, and not allowing our values to influence our interpretations of data.</a:t>
            </a:r>
          </a:p>
          <a:p>
            <a:r>
              <a:rPr lang="en-US" b="1" dirty="0" smtClean="0">
                <a:solidFill>
                  <a:srgbClr val="FFFF00"/>
                </a:solidFill>
              </a:rPr>
              <a:t>What research methods should we use?</a:t>
            </a:r>
          </a:p>
          <a:p>
            <a:r>
              <a:rPr lang="en-US" dirty="0" smtClean="0">
                <a:solidFill>
                  <a:schemeClr val="bg1"/>
                </a:solidFill>
              </a:rPr>
              <a:t>It depends on time, resources, accessibility and of course, our research questions.</a:t>
            </a:r>
          </a:p>
          <a:p>
            <a:r>
              <a:rPr lang="en-US" dirty="0" smtClean="0">
                <a:solidFill>
                  <a:schemeClr val="bg1"/>
                </a:solidFill>
              </a:rPr>
              <a:t>Triangulation of methods.</a:t>
            </a:r>
            <a:endParaRPr lang="en-US" dirty="0">
              <a:solidFill>
                <a:schemeClr val="bg1"/>
              </a:solidFill>
            </a:endParaRPr>
          </a:p>
          <a:p>
            <a:r>
              <a:rPr lang="en-US" dirty="0" smtClean="0">
                <a:solidFill>
                  <a:schemeClr val="bg1"/>
                </a:solidFill>
              </a:rPr>
              <a:t>Capturing meanings and actions.</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FF0000"/>
            </a:solidFill>
          </a:ln>
        </p:spPr>
        <p:txBody>
          <a:bodyPr/>
          <a:lstStyle/>
          <a:p>
            <a:r>
              <a:rPr lang="en-US" b="1" dirty="0" smtClean="0">
                <a:solidFill>
                  <a:schemeClr val="bg1"/>
                </a:solidFill>
              </a:rPr>
              <a:t>Power (1)</a:t>
            </a:r>
            <a:endParaRPr lang="en-US" b="1" dirty="0">
              <a:solidFill>
                <a:schemeClr val="bg1"/>
              </a:solidFill>
            </a:endParaRPr>
          </a:p>
        </p:txBody>
      </p:sp>
      <p:sp>
        <p:nvSpPr>
          <p:cNvPr id="3" name="Content Placeholder 2"/>
          <p:cNvSpPr>
            <a:spLocks noGrp="1"/>
          </p:cNvSpPr>
          <p:nvPr>
            <p:ph idx="1"/>
          </p:nvPr>
        </p:nvSpPr>
        <p:spPr>
          <a:ln>
            <a:solidFill>
              <a:schemeClr val="accent1"/>
            </a:solidFill>
          </a:ln>
        </p:spPr>
        <p:txBody>
          <a:bodyPr>
            <a:normAutofit fontScale="92500" lnSpcReduction="10000"/>
          </a:bodyPr>
          <a:lstStyle/>
          <a:p>
            <a:r>
              <a:rPr lang="en-US" b="1" dirty="0" smtClean="0">
                <a:solidFill>
                  <a:srgbClr val="FFFF00"/>
                </a:solidFill>
              </a:rPr>
              <a:t>How is power so fundamental in social Life?</a:t>
            </a:r>
          </a:p>
          <a:p>
            <a:r>
              <a:rPr lang="en-US" dirty="0" smtClean="0">
                <a:solidFill>
                  <a:schemeClr val="bg1"/>
                </a:solidFill>
              </a:rPr>
              <a:t>Think of culture, socialization, deviance, for instance.</a:t>
            </a:r>
          </a:p>
          <a:p>
            <a:r>
              <a:rPr lang="en-US" b="1" dirty="0" smtClean="0">
                <a:solidFill>
                  <a:srgbClr val="FFFF00"/>
                </a:solidFill>
              </a:rPr>
              <a:t>Why do people obey?</a:t>
            </a:r>
          </a:p>
          <a:p>
            <a:r>
              <a:rPr lang="en-US" dirty="0">
                <a:solidFill>
                  <a:schemeClr val="bg1"/>
                </a:solidFill>
              </a:rPr>
              <a:t>c</a:t>
            </a:r>
            <a:r>
              <a:rPr lang="en-US" dirty="0" smtClean="0">
                <a:solidFill>
                  <a:schemeClr val="bg1"/>
                </a:solidFill>
              </a:rPr>
              <a:t>ontrol, pragmatic acceptance, legitimacy/ authority. </a:t>
            </a:r>
          </a:p>
          <a:p>
            <a:r>
              <a:rPr lang="en-US" b="1" dirty="0" smtClean="0">
                <a:solidFill>
                  <a:srgbClr val="FFFF00"/>
                </a:solidFill>
              </a:rPr>
              <a:t>How would you describe the power structure in a country you are familiar with?</a:t>
            </a:r>
          </a:p>
          <a:p>
            <a:r>
              <a:rPr lang="en-US" dirty="0" smtClean="0">
                <a:solidFill>
                  <a:schemeClr val="bg1"/>
                </a:solidFill>
              </a:rPr>
              <a:t>Use one or more of the power theories.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bg/>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3"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FF0000"/>
            </a:solidFill>
          </a:ln>
        </p:spPr>
        <p:txBody>
          <a:bodyPr/>
          <a:lstStyle/>
          <a:p>
            <a:r>
              <a:rPr lang="en-US" b="1" dirty="0">
                <a:solidFill>
                  <a:schemeClr val="bg1"/>
                </a:solidFill>
              </a:rPr>
              <a:t>Power </a:t>
            </a:r>
            <a:r>
              <a:rPr lang="en-US" b="1" dirty="0" smtClean="0">
                <a:solidFill>
                  <a:schemeClr val="bg1"/>
                </a:solidFill>
              </a:rPr>
              <a:t>(2)</a:t>
            </a:r>
            <a:endParaRPr lang="en-US" dirty="0">
              <a:solidFill>
                <a:schemeClr val="bg1"/>
              </a:solidFill>
            </a:endParaRPr>
          </a:p>
        </p:txBody>
      </p:sp>
      <p:sp>
        <p:nvSpPr>
          <p:cNvPr id="3" name="Content Placeholder 2"/>
          <p:cNvSpPr>
            <a:spLocks noGrp="1"/>
          </p:cNvSpPr>
          <p:nvPr>
            <p:ph idx="1"/>
          </p:nvPr>
        </p:nvSpPr>
        <p:spPr>
          <a:ln>
            <a:solidFill>
              <a:srgbClr val="00B0F0"/>
            </a:solidFill>
          </a:ln>
        </p:spPr>
        <p:txBody>
          <a:bodyPr>
            <a:normAutofit fontScale="85000" lnSpcReduction="10000"/>
          </a:bodyPr>
          <a:lstStyle/>
          <a:p>
            <a:r>
              <a:rPr lang="en-US" b="1" dirty="0">
                <a:solidFill>
                  <a:srgbClr val="FFFF00"/>
                </a:solidFill>
              </a:rPr>
              <a:t>Is the exercise of power always observable?</a:t>
            </a:r>
          </a:p>
          <a:p>
            <a:r>
              <a:rPr lang="en-US" dirty="0">
                <a:solidFill>
                  <a:schemeClr val="bg1"/>
                </a:solidFill>
              </a:rPr>
              <a:t>Lukes’s 3 faces of power, Foucault’s</a:t>
            </a:r>
          </a:p>
          <a:p>
            <a:r>
              <a:rPr lang="en-US" b="1" dirty="0">
                <a:solidFill>
                  <a:srgbClr val="FFFF00"/>
                </a:solidFill>
              </a:rPr>
              <a:t>Democracy=rule by the people.  Who are the people in a country you are familiar with?</a:t>
            </a:r>
          </a:p>
          <a:p>
            <a:r>
              <a:rPr lang="en-US" dirty="0" smtClean="0">
                <a:solidFill>
                  <a:schemeClr val="bg1"/>
                </a:solidFill>
              </a:rPr>
              <a:t>Citizens (not foreigners), interest </a:t>
            </a:r>
            <a:r>
              <a:rPr lang="en-US" dirty="0">
                <a:solidFill>
                  <a:schemeClr val="bg1"/>
                </a:solidFill>
              </a:rPr>
              <a:t>groups, </a:t>
            </a:r>
            <a:r>
              <a:rPr lang="en-US" dirty="0" smtClean="0">
                <a:solidFill>
                  <a:schemeClr val="bg1"/>
                </a:solidFill>
              </a:rPr>
              <a:t>heterogeneous (culture, class, ethnicity, religion, age).</a:t>
            </a:r>
            <a:endParaRPr lang="en-US" dirty="0">
              <a:solidFill>
                <a:schemeClr val="bg1"/>
              </a:solidFill>
            </a:endParaRPr>
          </a:p>
          <a:p>
            <a:r>
              <a:rPr lang="en-US" b="1" dirty="0">
                <a:solidFill>
                  <a:srgbClr val="FFFF00"/>
                </a:solidFill>
              </a:rPr>
              <a:t>Is a depoliticized society possible?</a:t>
            </a:r>
          </a:p>
          <a:p>
            <a:r>
              <a:rPr lang="en-US" dirty="0">
                <a:solidFill>
                  <a:schemeClr val="bg1"/>
                </a:solidFill>
              </a:rPr>
              <a:t>Imagine absence of </a:t>
            </a:r>
            <a:r>
              <a:rPr lang="en-US" dirty="0" smtClean="0">
                <a:solidFill>
                  <a:schemeClr val="bg1"/>
                </a:solidFill>
              </a:rPr>
              <a:t>power—possible?  Presence of different groups with different interests/ agendas.</a:t>
            </a:r>
          </a:p>
          <a:p>
            <a:r>
              <a:rPr lang="en-US" dirty="0" smtClean="0">
                <a:solidFill>
                  <a:schemeClr val="bg1"/>
                </a:solidFill>
              </a:rPr>
              <a:t>Politics is more than just electoral politics.</a:t>
            </a:r>
            <a:endParaRPr lang="en-US" dirty="0">
              <a:solidFill>
                <a:schemeClr val="bg1"/>
              </a:solidFill>
            </a:endParaRPr>
          </a:p>
          <a:p>
            <a:pPr>
              <a:buNone/>
            </a:pPr>
            <a:endParaRPr lang="en-US" dirty="0"/>
          </a:p>
          <a:p>
            <a:endParaRPr lang="en-US" dirty="0"/>
          </a:p>
        </p:txBody>
      </p:sp>
    </p:spTree>
    <p:extLst>
      <p:ext uri="{BB962C8B-B14F-4D97-AF65-F5344CB8AC3E}">
        <p14:creationId xmlns:p14="http://schemas.microsoft.com/office/powerpoint/2010/main" val="245670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FF0000"/>
            </a:solidFill>
          </a:ln>
        </p:spPr>
        <p:txBody>
          <a:bodyPr/>
          <a:lstStyle/>
          <a:p>
            <a:r>
              <a:rPr lang="en-US" b="1" dirty="0" smtClean="0">
                <a:solidFill>
                  <a:schemeClr val="bg1">
                    <a:lumMod val="95000"/>
                  </a:schemeClr>
                </a:solidFill>
              </a:rPr>
              <a:t>Power (3)</a:t>
            </a:r>
            <a:endParaRPr lang="en-US" b="1" dirty="0">
              <a:solidFill>
                <a:schemeClr val="bg1">
                  <a:lumMod val="95000"/>
                </a:schemeClr>
              </a:solidFill>
            </a:endParaRPr>
          </a:p>
        </p:txBody>
      </p:sp>
      <p:sp>
        <p:nvSpPr>
          <p:cNvPr id="3" name="Content Placeholder 2"/>
          <p:cNvSpPr>
            <a:spLocks noGrp="1"/>
          </p:cNvSpPr>
          <p:nvPr>
            <p:ph idx="1"/>
          </p:nvPr>
        </p:nvSpPr>
        <p:spPr>
          <a:ln>
            <a:solidFill>
              <a:srgbClr val="00B0F0"/>
            </a:solidFill>
          </a:ln>
        </p:spPr>
        <p:txBody>
          <a:bodyPr/>
          <a:lstStyle/>
          <a:p>
            <a:pPr>
              <a:buNone/>
            </a:pPr>
            <a:r>
              <a:rPr lang="en-US" b="1" dirty="0" smtClean="0">
                <a:solidFill>
                  <a:srgbClr val="FFFF00"/>
                </a:solidFill>
              </a:rPr>
              <a:t>What does “modern state” entail?</a:t>
            </a:r>
          </a:p>
          <a:p>
            <a:pPr>
              <a:buNone/>
            </a:pPr>
            <a:r>
              <a:rPr lang="en-US" dirty="0" smtClean="0">
                <a:solidFill>
                  <a:schemeClr val="bg1">
                    <a:lumMod val="95000"/>
                  </a:schemeClr>
                </a:solidFill>
              </a:rPr>
              <a:t>Nation-building: national identity, multiculturalism.</a:t>
            </a:r>
          </a:p>
          <a:p>
            <a:pPr>
              <a:buNone/>
            </a:pPr>
            <a:r>
              <a:rPr lang="en-US" dirty="0" smtClean="0">
                <a:solidFill>
                  <a:schemeClr val="bg1">
                    <a:lumMod val="95000"/>
                  </a:schemeClr>
                </a:solidFill>
              </a:rPr>
              <a:t>Economic development and welfare.</a:t>
            </a:r>
          </a:p>
          <a:p>
            <a:pPr>
              <a:buNone/>
            </a:pPr>
            <a:r>
              <a:rPr lang="en-US" dirty="0" smtClean="0">
                <a:solidFill>
                  <a:schemeClr val="bg1">
                    <a:lumMod val="95000"/>
                  </a:schemeClr>
                </a:solidFill>
              </a:rPr>
              <a:t>Governance and democracy:  political participation, freedom of speech and assembly, accountability, responsiveness, rule of law, welfare provisions.</a:t>
            </a:r>
          </a:p>
          <a:p>
            <a:pPr>
              <a:buNone/>
            </a:pPr>
            <a:endParaRPr lang="en-US" b="1"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lstStyle/>
          <a:p>
            <a:r>
              <a:rPr lang="en-US" b="1" dirty="0" smtClean="0">
                <a:solidFill>
                  <a:schemeClr val="bg1"/>
                </a:solidFill>
              </a:rPr>
              <a:t>Class (1)</a:t>
            </a:r>
            <a:endParaRPr lang="en-US" b="1" dirty="0">
              <a:solidFill>
                <a:schemeClr val="bg1"/>
              </a:solidFill>
            </a:endParaRPr>
          </a:p>
        </p:txBody>
      </p:sp>
      <p:sp>
        <p:nvSpPr>
          <p:cNvPr id="3" name="Content Placeholder 2"/>
          <p:cNvSpPr>
            <a:spLocks noGrp="1"/>
          </p:cNvSpPr>
          <p:nvPr>
            <p:ph idx="1"/>
          </p:nvPr>
        </p:nvSpPr>
        <p:spPr>
          <a:ln>
            <a:solidFill>
              <a:srgbClr val="FF0000"/>
            </a:solidFill>
          </a:ln>
        </p:spPr>
        <p:txBody>
          <a:bodyPr>
            <a:normAutofit lnSpcReduction="10000"/>
          </a:bodyPr>
          <a:lstStyle/>
          <a:p>
            <a:r>
              <a:rPr lang="en-US" b="1" dirty="0" smtClean="0">
                <a:solidFill>
                  <a:srgbClr val="FFFF00"/>
                </a:solidFill>
              </a:rPr>
              <a:t>How do the various theories define and locate the middle class?</a:t>
            </a:r>
          </a:p>
          <a:p>
            <a:r>
              <a:rPr lang="en-US" dirty="0" smtClean="0">
                <a:solidFill>
                  <a:schemeClr val="bg1"/>
                </a:solidFill>
              </a:rPr>
              <a:t>Marx, Weber, Wright, Goldthorpe, functionalist.</a:t>
            </a:r>
          </a:p>
          <a:p>
            <a:r>
              <a:rPr lang="en-US" b="1" dirty="0" smtClean="0">
                <a:solidFill>
                  <a:srgbClr val="FFFF00"/>
                </a:solidFill>
              </a:rPr>
              <a:t>To be middle class is to be in a secure and comfortable position.  Do you agree?</a:t>
            </a:r>
          </a:p>
          <a:p>
            <a:r>
              <a:rPr lang="en-US" dirty="0" smtClean="0">
                <a:solidFill>
                  <a:schemeClr val="bg1"/>
                </a:solidFill>
              </a:rPr>
              <a:t>Not quite.  Stagnant income, high cost of living, redundancy, job loss, downward mobility. (cf.  Newman’s article)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650</TotalTime>
  <Words>1002</Words>
  <Application>Microsoft Office PowerPoint</Application>
  <PresentationFormat>On-screen Show (4:3)</PresentationFormat>
  <Paragraphs>112</Paragraphs>
  <Slides>14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Theme</vt:lpstr>
      <vt:lpstr>PowerPoint Presentation</vt:lpstr>
      <vt:lpstr>Today’s</vt:lpstr>
      <vt:lpstr>Sociology as a way of seeing  and Doing Sociology (1)</vt:lpstr>
      <vt:lpstr>Sociology as a way of seeing  and Doing Sociology (2)</vt:lpstr>
      <vt:lpstr>Sociology as a way of seeing  and Doing Sociology (3)</vt:lpstr>
      <vt:lpstr>Power (1)</vt:lpstr>
      <vt:lpstr>Power (2)</vt:lpstr>
      <vt:lpstr>Power (3)</vt:lpstr>
      <vt:lpstr>Class (1)</vt:lpstr>
      <vt:lpstr>Class (2)</vt:lpstr>
      <vt:lpstr>Religion</vt:lpstr>
      <vt:lpstr>Elderly</vt:lpstr>
      <vt:lpstr>Reading Week: Consultation</vt:lpstr>
      <vt:lpstr>Final Exam</vt:lpstr>
    </vt:vector>
  </TitlesOfParts>
  <Company>National University of Singapore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SC1101E Mid-Term Test</dc:title>
  <dc:creator>soctanes</dc:creator>
  <cp:lastModifiedBy>Leanne Tan</cp:lastModifiedBy>
  <cp:revision>83</cp:revision>
  <dcterms:created xsi:type="dcterms:W3CDTF">2013-10-03T11:21:59Z</dcterms:created>
  <dcterms:modified xsi:type="dcterms:W3CDTF">2014-11-10T09:23:56Z</dcterms:modified>
</cp:coreProperties>
</file>