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6"/>
  </p:notesMasterIdLst>
  <p:sldIdLst>
    <p:sldId id="256" r:id="rId2"/>
    <p:sldId id="295" r:id="rId3"/>
    <p:sldId id="296" r:id="rId4"/>
    <p:sldId id="297" r:id="rId5"/>
    <p:sldId id="299" r:id="rId6"/>
    <p:sldId id="302" r:id="rId7"/>
    <p:sldId id="303" r:id="rId8"/>
    <p:sldId id="304" r:id="rId9"/>
    <p:sldId id="349" r:id="rId10"/>
    <p:sldId id="306" r:id="rId11"/>
    <p:sldId id="348"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7" r:id="rId25"/>
    <p:sldId id="328" r:id="rId26"/>
    <p:sldId id="330" r:id="rId27"/>
    <p:sldId id="331" r:id="rId28"/>
    <p:sldId id="332" r:id="rId29"/>
    <p:sldId id="333" r:id="rId30"/>
    <p:sldId id="334" r:id="rId31"/>
    <p:sldId id="335" r:id="rId32"/>
    <p:sldId id="336" r:id="rId33"/>
    <p:sldId id="337" r:id="rId34"/>
    <p:sldId id="34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00000"/>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30" autoAdjust="0"/>
  </p:normalViewPr>
  <p:slideViewPr>
    <p:cSldViewPr>
      <p:cViewPr varScale="1">
        <p:scale>
          <a:sx n="52" d="100"/>
          <a:sy n="52" d="100"/>
        </p:scale>
        <p:origin x="17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53A27-B13C-4578-9300-8C11B21CAA1D}" type="doc">
      <dgm:prSet loTypeId="urn:microsoft.com/office/officeart/2005/8/layout/radial6" loCatId="relationship" qsTypeId="urn:microsoft.com/office/officeart/2005/8/quickstyle/3d2" qsCatId="3D" csTypeId="urn:microsoft.com/office/officeart/2005/8/colors/accent1_2" csCatId="accent1" phldr="1"/>
      <dgm:spPr/>
      <dgm:t>
        <a:bodyPr/>
        <a:lstStyle/>
        <a:p>
          <a:endParaRPr lang="en-US"/>
        </a:p>
      </dgm:t>
    </dgm:pt>
    <dgm:pt modelId="{262C10CB-D34D-4757-9414-C9E456C90976}">
      <dgm:prSet phldrT="[Text]"/>
      <dgm:spPr/>
      <dgm:t>
        <a:bodyPr/>
        <a:lstStyle/>
        <a:p>
          <a:r>
            <a:rPr lang="en-US" b="1" dirty="0" smtClean="0">
              <a:solidFill>
                <a:srgbClr val="FF0000"/>
              </a:solidFill>
              <a:effectLst>
                <a:outerShdw blurRad="38100" dist="38100" dir="2700000" algn="tl">
                  <a:srgbClr val="000000">
                    <a:alpha val="43137"/>
                  </a:srgbClr>
                </a:outerShdw>
              </a:effectLst>
            </a:rPr>
            <a:t>CULTURE</a:t>
          </a:r>
          <a:endParaRPr lang="en-US" b="1" dirty="0">
            <a:solidFill>
              <a:srgbClr val="FF0000"/>
            </a:solidFill>
            <a:effectLst>
              <a:outerShdw blurRad="38100" dist="38100" dir="2700000" algn="tl">
                <a:srgbClr val="000000">
                  <a:alpha val="43137"/>
                </a:srgbClr>
              </a:outerShdw>
            </a:effectLst>
          </a:endParaRPr>
        </a:p>
      </dgm:t>
    </dgm:pt>
    <dgm:pt modelId="{ADB3850B-9509-40B0-B79F-BC2392DDD32D}" type="parTrans" cxnId="{7F24852D-231C-48AE-8F20-0D0466462B98}">
      <dgm:prSet/>
      <dgm:spPr/>
      <dgm:t>
        <a:bodyPr/>
        <a:lstStyle/>
        <a:p>
          <a:endParaRPr lang="en-US"/>
        </a:p>
      </dgm:t>
    </dgm:pt>
    <dgm:pt modelId="{1A88AC52-2038-4C88-924C-3CFB8E7B6F6F}" type="sibTrans" cxnId="{7F24852D-231C-48AE-8F20-0D0466462B98}">
      <dgm:prSet/>
      <dgm:spPr/>
      <dgm:t>
        <a:bodyPr/>
        <a:lstStyle/>
        <a:p>
          <a:endParaRPr lang="en-US"/>
        </a:p>
      </dgm:t>
    </dgm:pt>
    <dgm:pt modelId="{4B818D0E-5838-4BCB-9143-D150B1FBE0F5}">
      <dgm:prSet phldrT="[Text]" custT="1"/>
      <dgm:spPr/>
      <dgm:t>
        <a:bodyPr/>
        <a:lstStyle/>
        <a:p>
          <a:r>
            <a:rPr lang="en-US" sz="1400" b="1" dirty="0" smtClean="0">
              <a:effectLst>
                <a:outerShdw blurRad="38100" dist="38100" dir="2700000" algn="tl">
                  <a:srgbClr val="000000">
                    <a:alpha val="43137"/>
                  </a:srgbClr>
                </a:outerShdw>
              </a:effectLst>
            </a:rPr>
            <a:t>Learning  Culture - </a:t>
          </a:r>
          <a:r>
            <a:rPr lang="en-US" sz="1400" b="1" dirty="0" err="1" smtClean="0">
              <a:effectLst>
                <a:outerShdw blurRad="38100" dist="38100" dir="2700000" algn="tl">
                  <a:srgbClr val="000000">
                    <a:alpha val="43137"/>
                  </a:srgbClr>
                </a:outerShdw>
              </a:effectLst>
            </a:rPr>
            <a:t>Socialisation</a:t>
          </a:r>
          <a:endParaRPr lang="en-US" sz="1400" b="1" dirty="0">
            <a:effectLst>
              <a:outerShdw blurRad="38100" dist="38100" dir="2700000" algn="tl">
                <a:srgbClr val="000000">
                  <a:alpha val="43137"/>
                </a:srgbClr>
              </a:outerShdw>
            </a:effectLst>
          </a:endParaRPr>
        </a:p>
      </dgm:t>
    </dgm:pt>
    <dgm:pt modelId="{8874B1EA-BA91-47C6-8CB9-3E03A5B275C9}" type="parTrans" cxnId="{C3699740-4030-4C37-A352-97C25EDB70A7}">
      <dgm:prSet/>
      <dgm:spPr/>
      <dgm:t>
        <a:bodyPr/>
        <a:lstStyle/>
        <a:p>
          <a:endParaRPr lang="en-US"/>
        </a:p>
      </dgm:t>
    </dgm:pt>
    <dgm:pt modelId="{B74FF3AE-A0BC-4389-94A1-A9949F037D65}" type="sibTrans" cxnId="{C3699740-4030-4C37-A352-97C25EDB70A7}">
      <dgm:prSet/>
      <dgm:spPr/>
      <dgm:t>
        <a:bodyPr/>
        <a:lstStyle/>
        <a:p>
          <a:endParaRPr lang="en-US"/>
        </a:p>
      </dgm:t>
    </dgm:pt>
    <dgm:pt modelId="{3838860B-63BD-47B2-9EEF-95544FF19272}">
      <dgm:prSet phldrT="[Text]" custT="1"/>
      <dgm:spPr/>
      <dgm:t>
        <a:bodyPr/>
        <a:lstStyle/>
        <a:p>
          <a:r>
            <a:rPr lang="en-US" sz="1600" b="1" dirty="0" smtClean="0">
              <a:effectLst>
                <a:outerShdw blurRad="38100" dist="38100" dir="2700000" algn="tl">
                  <a:srgbClr val="000000">
                    <a:alpha val="43137"/>
                  </a:srgbClr>
                </a:outerShdw>
              </a:effectLst>
            </a:rPr>
            <a:t>Using &amp; Evaluating Culture – Concepts/</a:t>
          </a:r>
          <a:br>
            <a:rPr lang="en-US" sz="1600" b="1" dirty="0" smtClean="0">
              <a:effectLst>
                <a:outerShdw blurRad="38100" dist="38100" dir="2700000" algn="tl">
                  <a:srgbClr val="000000">
                    <a:alpha val="43137"/>
                  </a:srgbClr>
                </a:outerShdw>
              </a:effectLst>
            </a:rPr>
          </a:br>
          <a:r>
            <a:rPr lang="en-US" sz="1600" b="1" dirty="0" smtClean="0">
              <a:effectLst>
                <a:outerShdw blurRad="38100" dist="38100" dir="2700000" algn="tl">
                  <a:srgbClr val="000000">
                    <a:alpha val="43137"/>
                  </a:srgbClr>
                </a:outerShdw>
              </a:effectLst>
            </a:rPr>
            <a:t>Theories</a:t>
          </a:r>
          <a:endParaRPr lang="en-US" sz="1600" b="1" dirty="0">
            <a:effectLst>
              <a:outerShdw blurRad="38100" dist="38100" dir="2700000" algn="tl">
                <a:srgbClr val="000000">
                  <a:alpha val="43137"/>
                </a:srgbClr>
              </a:outerShdw>
            </a:effectLst>
          </a:endParaRPr>
        </a:p>
      </dgm:t>
    </dgm:pt>
    <dgm:pt modelId="{752924DA-8623-42D5-818C-859046EB0D60}" type="parTrans" cxnId="{72806124-9E6C-41F9-8AD1-E7CE3A586484}">
      <dgm:prSet/>
      <dgm:spPr/>
      <dgm:t>
        <a:bodyPr/>
        <a:lstStyle/>
        <a:p>
          <a:endParaRPr lang="en-US"/>
        </a:p>
      </dgm:t>
    </dgm:pt>
    <dgm:pt modelId="{46626597-E0C0-4265-8919-68191FFBE7FE}" type="sibTrans" cxnId="{72806124-9E6C-41F9-8AD1-E7CE3A586484}">
      <dgm:prSet/>
      <dgm:spPr/>
      <dgm:t>
        <a:bodyPr/>
        <a:lstStyle/>
        <a:p>
          <a:endParaRPr lang="en-US"/>
        </a:p>
      </dgm:t>
    </dgm:pt>
    <dgm:pt modelId="{85D07456-CA77-4B37-8F19-683630CE9EDC}">
      <dgm:prSet phldrT="[Text]" custT="1"/>
      <dgm:spPr/>
      <dgm:t>
        <a:bodyPr/>
        <a:lstStyle/>
        <a:p>
          <a:r>
            <a:rPr lang="en-US" sz="1800" b="1" dirty="0" smtClean="0">
              <a:effectLst>
                <a:outerShdw blurRad="38100" dist="38100" dir="2700000" algn="tl">
                  <a:srgbClr val="000000">
                    <a:alpha val="43137"/>
                  </a:srgbClr>
                </a:outerShdw>
              </a:effectLst>
            </a:rPr>
            <a:t>Culture &amp; </a:t>
          </a:r>
          <a:r>
            <a:rPr lang="en-US" sz="1800" b="1" dirty="0" err="1" smtClean="0">
              <a:effectLst>
                <a:outerShdw blurRad="38100" dist="38100" dir="2700000" algn="tl">
                  <a:srgbClr val="000000">
                    <a:alpha val="43137"/>
                  </a:srgbClr>
                </a:outerShdw>
              </a:effectLst>
            </a:rPr>
            <a:t>Globali-sation</a:t>
          </a:r>
          <a:endParaRPr lang="en-US" sz="1800" b="1" dirty="0">
            <a:effectLst>
              <a:outerShdw blurRad="38100" dist="38100" dir="2700000" algn="tl">
                <a:srgbClr val="000000">
                  <a:alpha val="43137"/>
                </a:srgbClr>
              </a:outerShdw>
            </a:effectLst>
          </a:endParaRPr>
        </a:p>
      </dgm:t>
    </dgm:pt>
    <dgm:pt modelId="{71C1655D-6FF7-45CF-A169-17314AD52512}" type="parTrans" cxnId="{2BFA961E-24AF-4900-AE19-EF9D4710BE36}">
      <dgm:prSet/>
      <dgm:spPr/>
      <dgm:t>
        <a:bodyPr/>
        <a:lstStyle/>
        <a:p>
          <a:endParaRPr lang="en-US"/>
        </a:p>
      </dgm:t>
    </dgm:pt>
    <dgm:pt modelId="{B5E05A26-E347-4A87-B51B-EF5042E9F5EB}" type="sibTrans" cxnId="{2BFA961E-24AF-4900-AE19-EF9D4710BE36}">
      <dgm:prSet/>
      <dgm:spPr/>
      <dgm:t>
        <a:bodyPr/>
        <a:lstStyle/>
        <a:p>
          <a:endParaRPr lang="en-US"/>
        </a:p>
      </dgm:t>
    </dgm:pt>
    <dgm:pt modelId="{F6BBE529-A7BE-4C78-81FE-089EE1106A77}">
      <dgm:prSet phldrT="[Text]" custT="1"/>
      <dgm:spPr/>
      <dgm:t>
        <a:bodyPr/>
        <a:lstStyle/>
        <a:p>
          <a:r>
            <a:rPr lang="en-US" sz="1600" b="1" dirty="0" smtClean="0">
              <a:effectLst>
                <a:outerShdw blurRad="38100" dist="38100" dir="2700000" algn="tl">
                  <a:srgbClr val="000000">
                    <a:alpha val="43137"/>
                  </a:srgbClr>
                </a:outerShdw>
              </a:effectLst>
            </a:rPr>
            <a:t>Defining Culture – forms/</a:t>
          </a:r>
          <a:br>
            <a:rPr lang="en-US" sz="1600" b="1" dirty="0" smtClean="0">
              <a:effectLst>
                <a:outerShdw blurRad="38100" dist="38100" dir="2700000" algn="tl">
                  <a:srgbClr val="000000">
                    <a:alpha val="43137"/>
                  </a:srgbClr>
                </a:outerShdw>
              </a:effectLst>
            </a:rPr>
          </a:br>
          <a:r>
            <a:rPr lang="en-US" sz="1600" b="1" dirty="0" smtClean="0">
              <a:effectLst>
                <a:outerShdw blurRad="38100" dist="38100" dir="2700000" algn="tl">
                  <a:srgbClr val="000000">
                    <a:alpha val="43137"/>
                  </a:srgbClr>
                </a:outerShdw>
              </a:effectLst>
            </a:rPr>
            <a:t>elements</a:t>
          </a:r>
          <a:endParaRPr lang="en-US" sz="1600" b="1" dirty="0">
            <a:effectLst>
              <a:outerShdw blurRad="38100" dist="38100" dir="2700000" algn="tl">
                <a:srgbClr val="000000">
                  <a:alpha val="43137"/>
                </a:srgbClr>
              </a:outerShdw>
            </a:effectLst>
          </a:endParaRPr>
        </a:p>
      </dgm:t>
    </dgm:pt>
    <dgm:pt modelId="{DA856A9E-A98D-4A18-94EB-99445F4AFBBB}" type="parTrans" cxnId="{BABFA32A-D862-46C6-8109-5F362942704A}">
      <dgm:prSet/>
      <dgm:spPr/>
      <dgm:t>
        <a:bodyPr/>
        <a:lstStyle/>
        <a:p>
          <a:endParaRPr lang="en-US"/>
        </a:p>
      </dgm:t>
    </dgm:pt>
    <dgm:pt modelId="{A918FA0B-B0E3-4E2C-B72E-BB2B2911F03C}" type="sibTrans" cxnId="{BABFA32A-D862-46C6-8109-5F362942704A}">
      <dgm:prSet/>
      <dgm:spPr/>
      <dgm:t>
        <a:bodyPr/>
        <a:lstStyle/>
        <a:p>
          <a:endParaRPr lang="en-US"/>
        </a:p>
      </dgm:t>
    </dgm:pt>
    <dgm:pt modelId="{6854961C-6EBC-4F43-8348-9BFCE5BA182B}" type="pres">
      <dgm:prSet presAssocID="{39753A27-B13C-4578-9300-8C11B21CAA1D}" presName="Name0" presStyleCnt="0">
        <dgm:presLayoutVars>
          <dgm:chMax val="1"/>
          <dgm:dir/>
          <dgm:animLvl val="ctr"/>
          <dgm:resizeHandles val="exact"/>
        </dgm:presLayoutVars>
      </dgm:prSet>
      <dgm:spPr/>
      <dgm:t>
        <a:bodyPr/>
        <a:lstStyle/>
        <a:p>
          <a:endParaRPr lang="en-US"/>
        </a:p>
      </dgm:t>
    </dgm:pt>
    <dgm:pt modelId="{491594DA-7FDA-4591-A251-316C36CED231}" type="pres">
      <dgm:prSet presAssocID="{262C10CB-D34D-4757-9414-C9E456C90976}" presName="centerShape" presStyleLbl="node0" presStyleIdx="0" presStyleCnt="1"/>
      <dgm:spPr/>
      <dgm:t>
        <a:bodyPr/>
        <a:lstStyle/>
        <a:p>
          <a:endParaRPr lang="en-US"/>
        </a:p>
      </dgm:t>
    </dgm:pt>
    <dgm:pt modelId="{FF704D7D-DECE-41B5-AA9A-E01C9FE7E136}" type="pres">
      <dgm:prSet presAssocID="{4B818D0E-5838-4BCB-9143-D150B1FBE0F5}" presName="node" presStyleLbl="node1" presStyleIdx="0" presStyleCnt="4">
        <dgm:presLayoutVars>
          <dgm:bulletEnabled val="1"/>
        </dgm:presLayoutVars>
      </dgm:prSet>
      <dgm:spPr/>
      <dgm:t>
        <a:bodyPr/>
        <a:lstStyle/>
        <a:p>
          <a:endParaRPr lang="en-US"/>
        </a:p>
      </dgm:t>
    </dgm:pt>
    <dgm:pt modelId="{E6384193-BF9F-4C62-896F-B6E45D9C3E19}" type="pres">
      <dgm:prSet presAssocID="{4B818D0E-5838-4BCB-9143-D150B1FBE0F5}" presName="dummy" presStyleCnt="0"/>
      <dgm:spPr/>
    </dgm:pt>
    <dgm:pt modelId="{4F5B1699-4A3B-438E-BA03-E973C02D10FA}" type="pres">
      <dgm:prSet presAssocID="{B74FF3AE-A0BC-4389-94A1-A9949F037D65}" presName="sibTrans" presStyleLbl="sibTrans2D1" presStyleIdx="0" presStyleCnt="4"/>
      <dgm:spPr/>
      <dgm:t>
        <a:bodyPr/>
        <a:lstStyle/>
        <a:p>
          <a:endParaRPr lang="en-US"/>
        </a:p>
      </dgm:t>
    </dgm:pt>
    <dgm:pt modelId="{95CFAD85-3545-4DB0-A9FC-2E9B2DD1E85F}" type="pres">
      <dgm:prSet presAssocID="{3838860B-63BD-47B2-9EEF-95544FF19272}" presName="node" presStyleLbl="node1" presStyleIdx="1" presStyleCnt="4">
        <dgm:presLayoutVars>
          <dgm:bulletEnabled val="1"/>
        </dgm:presLayoutVars>
      </dgm:prSet>
      <dgm:spPr/>
      <dgm:t>
        <a:bodyPr/>
        <a:lstStyle/>
        <a:p>
          <a:endParaRPr lang="en-US"/>
        </a:p>
      </dgm:t>
    </dgm:pt>
    <dgm:pt modelId="{E3BC66B3-AD7E-4AF8-A27E-08066F6B3598}" type="pres">
      <dgm:prSet presAssocID="{3838860B-63BD-47B2-9EEF-95544FF19272}" presName="dummy" presStyleCnt="0"/>
      <dgm:spPr/>
    </dgm:pt>
    <dgm:pt modelId="{D2A594D9-564C-4E04-9328-759DE44FD65D}" type="pres">
      <dgm:prSet presAssocID="{46626597-E0C0-4265-8919-68191FFBE7FE}" presName="sibTrans" presStyleLbl="sibTrans2D1" presStyleIdx="1" presStyleCnt="4"/>
      <dgm:spPr/>
      <dgm:t>
        <a:bodyPr/>
        <a:lstStyle/>
        <a:p>
          <a:endParaRPr lang="en-US"/>
        </a:p>
      </dgm:t>
    </dgm:pt>
    <dgm:pt modelId="{0E324022-CC59-41F5-887C-80266C919F59}" type="pres">
      <dgm:prSet presAssocID="{85D07456-CA77-4B37-8F19-683630CE9EDC}" presName="node" presStyleLbl="node1" presStyleIdx="2" presStyleCnt="4">
        <dgm:presLayoutVars>
          <dgm:bulletEnabled val="1"/>
        </dgm:presLayoutVars>
      </dgm:prSet>
      <dgm:spPr/>
      <dgm:t>
        <a:bodyPr/>
        <a:lstStyle/>
        <a:p>
          <a:endParaRPr lang="en-US"/>
        </a:p>
      </dgm:t>
    </dgm:pt>
    <dgm:pt modelId="{CFC8D084-0C61-41DB-B61B-5CC2E33E2579}" type="pres">
      <dgm:prSet presAssocID="{85D07456-CA77-4B37-8F19-683630CE9EDC}" presName="dummy" presStyleCnt="0"/>
      <dgm:spPr/>
    </dgm:pt>
    <dgm:pt modelId="{9B573C97-E855-4123-BA84-AB6FDF649C58}" type="pres">
      <dgm:prSet presAssocID="{B5E05A26-E347-4A87-B51B-EF5042E9F5EB}" presName="sibTrans" presStyleLbl="sibTrans2D1" presStyleIdx="2" presStyleCnt="4"/>
      <dgm:spPr/>
      <dgm:t>
        <a:bodyPr/>
        <a:lstStyle/>
        <a:p>
          <a:endParaRPr lang="en-US"/>
        </a:p>
      </dgm:t>
    </dgm:pt>
    <dgm:pt modelId="{51EBAEEA-C620-4B0A-A723-AABA9FA8E710}" type="pres">
      <dgm:prSet presAssocID="{F6BBE529-A7BE-4C78-81FE-089EE1106A77}" presName="node" presStyleLbl="node1" presStyleIdx="3" presStyleCnt="4">
        <dgm:presLayoutVars>
          <dgm:bulletEnabled val="1"/>
        </dgm:presLayoutVars>
      </dgm:prSet>
      <dgm:spPr/>
      <dgm:t>
        <a:bodyPr/>
        <a:lstStyle/>
        <a:p>
          <a:endParaRPr lang="en-US"/>
        </a:p>
      </dgm:t>
    </dgm:pt>
    <dgm:pt modelId="{E50574F6-1443-4C55-A07C-2A5AA0192DB0}" type="pres">
      <dgm:prSet presAssocID="{F6BBE529-A7BE-4C78-81FE-089EE1106A77}" presName="dummy" presStyleCnt="0"/>
      <dgm:spPr/>
    </dgm:pt>
    <dgm:pt modelId="{1C404ACF-8B26-4043-B8E0-8AFF1C411BE6}" type="pres">
      <dgm:prSet presAssocID="{A918FA0B-B0E3-4E2C-B72E-BB2B2911F03C}" presName="sibTrans" presStyleLbl="sibTrans2D1" presStyleIdx="3" presStyleCnt="4"/>
      <dgm:spPr/>
      <dgm:t>
        <a:bodyPr/>
        <a:lstStyle/>
        <a:p>
          <a:endParaRPr lang="en-US"/>
        </a:p>
      </dgm:t>
    </dgm:pt>
  </dgm:ptLst>
  <dgm:cxnLst>
    <dgm:cxn modelId="{72806124-9E6C-41F9-8AD1-E7CE3A586484}" srcId="{262C10CB-D34D-4757-9414-C9E456C90976}" destId="{3838860B-63BD-47B2-9EEF-95544FF19272}" srcOrd="1" destOrd="0" parTransId="{752924DA-8623-42D5-818C-859046EB0D60}" sibTransId="{46626597-E0C0-4265-8919-68191FFBE7FE}"/>
    <dgm:cxn modelId="{962FE35D-B47D-40CE-B1C6-92A6697F1AF2}" type="presOf" srcId="{85D07456-CA77-4B37-8F19-683630CE9EDC}" destId="{0E324022-CC59-41F5-887C-80266C919F59}" srcOrd="0" destOrd="0" presId="urn:microsoft.com/office/officeart/2005/8/layout/radial6"/>
    <dgm:cxn modelId="{D3CEB8CD-42F0-44DA-AFDB-6E8B207081E7}" type="presOf" srcId="{F6BBE529-A7BE-4C78-81FE-089EE1106A77}" destId="{51EBAEEA-C620-4B0A-A723-AABA9FA8E710}" srcOrd="0" destOrd="0" presId="urn:microsoft.com/office/officeart/2005/8/layout/radial6"/>
    <dgm:cxn modelId="{ECB0732D-A70A-46B6-90E3-4FC53EBC3D7D}" type="presOf" srcId="{3838860B-63BD-47B2-9EEF-95544FF19272}" destId="{95CFAD85-3545-4DB0-A9FC-2E9B2DD1E85F}" srcOrd="0" destOrd="0" presId="urn:microsoft.com/office/officeart/2005/8/layout/radial6"/>
    <dgm:cxn modelId="{4553FE37-54B9-4E5D-A6DC-E718CF76D6A5}" type="presOf" srcId="{39753A27-B13C-4578-9300-8C11B21CAA1D}" destId="{6854961C-6EBC-4F43-8348-9BFCE5BA182B}" srcOrd="0" destOrd="0" presId="urn:microsoft.com/office/officeart/2005/8/layout/radial6"/>
    <dgm:cxn modelId="{B12688B1-6DD3-440E-A793-516FF9F12839}" type="presOf" srcId="{A918FA0B-B0E3-4E2C-B72E-BB2B2911F03C}" destId="{1C404ACF-8B26-4043-B8E0-8AFF1C411BE6}" srcOrd="0" destOrd="0" presId="urn:microsoft.com/office/officeart/2005/8/layout/radial6"/>
    <dgm:cxn modelId="{740C6821-5BB8-4ADD-8A87-E6A4C586DA90}" type="presOf" srcId="{B74FF3AE-A0BC-4389-94A1-A9949F037D65}" destId="{4F5B1699-4A3B-438E-BA03-E973C02D10FA}" srcOrd="0" destOrd="0" presId="urn:microsoft.com/office/officeart/2005/8/layout/radial6"/>
    <dgm:cxn modelId="{DD92040B-E1D8-4AE0-95B0-F762F76F3381}" type="presOf" srcId="{262C10CB-D34D-4757-9414-C9E456C90976}" destId="{491594DA-7FDA-4591-A251-316C36CED231}" srcOrd="0" destOrd="0" presId="urn:microsoft.com/office/officeart/2005/8/layout/radial6"/>
    <dgm:cxn modelId="{BABFA32A-D862-46C6-8109-5F362942704A}" srcId="{262C10CB-D34D-4757-9414-C9E456C90976}" destId="{F6BBE529-A7BE-4C78-81FE-089EE1106A77}" srcOrd="3" destOrd="0" parTransId="{DA856A9E-A98D-4A18-94EB-99445F4AFBBB}" sibTransId="{A918FA0B-B0E3-4E2C-B72E-BB2B2911F03C}"/>
    <dgm:cxn modelId="{D1FCF490-17D0-4BF9-B6B3-8E1CFC1B1B94}" type="presOf" srcId="{4B818D0E-5838-4BCB-9143-D150B1FBE0F5}" destId="{FF704D7D-DECE-41B5-AA9A-E01C9FE7E136}" srcOrd="0" destOrd="0" presId="urn:microsoft.com/office/officeart/2005/8/layout/radial6"/>
    <dgm:cxn modelId="{7F24852D-231C-48AE-8F20-0D0466462B98}" srcId="{39753A27-B13C-4578-9300-8C11B21CAA1D}" destId="{262C10CB-D34D-4757-9414-C9E456C90976}" srcOrd="0" destOrd="0" parTransId="{ADB3850B-9509-40B0-B79F-BC2392DDD32D}" sibTransId="{1A88AC52-2038-4C88-924C-3CFB8E7B6F6F}"/>
    <dgm:cxn modelId="{80EDE429-F1CE-4FA5-A981-A06728348DEE}" type="presOf" srcId="{46626597-E0C0-4265-8919-68191FFBE7FE}" destId="{D2A594D9-564C-4E04-9328-759DE44FD65D}" srcOrd="0" destOrd="0" presId="urn:microsoft.com/office/officeart/2005/8/layout/radial6"/>
    <dgm:cxn modelId="{5443CDC8-F3CB-47F1-8B7D-3D062F5DE09F}" type="presOf" srcId="{B5E05A26-E347-4A87-B51B-EF5042E9F5EB}" destId="{9B573C97-E855-4123-BA84-AB6FDF649C58}" srcOrd="0" destOrd="0" presId="urn:microsoft.com/office/officeart/2005/8/layout/radial6"/>
    <dgm:cxn modelId="{C3699740-4030-4C37-A352-97C25EDB70A7}" srcId="{262C10CB-D34D-4757-9414-C9E456C90976}" destId="{4B818D0E-5838-4BCB-9143-D150B1FBE0F5}" srcOrd="0" destOrd="0" parTransId="{8874B1EA-BA91-47C6-8CB9-3E03A5B275C9}" sibTransId="{B74FF3AE-A0BC-4389-94A1-A9949F037D65}"/>
    <dgm:cxn modelId="{2BFA961E-24AF-4900-AE19-EF9D4710BE36}" srcId="{262C10CB-D34D-4757-9414-C9E456C90976}" destId="{85D07456-CA77-4B37-8F19-683630CE9EDC}" srcOrd="2" destOrd="0" parTransId="{71C1655D-6FF7-45CF-A169-17314AD52512}" sibTransId="{B5E05A26-E347-4A87-B51B-EF5042E9F5EB}"/>
    <dgm:cxn modelId="{88F1C29E-B20F-41C2-B59C-13D06B3E8B57}" type="presParOf" srcId="{6854961C-6EBC-4F43-8348-9BFCE5BA182B}" destId="{491594DA-7FDA-4591-A251-316C36CED231}" srcOrd="0" destOrd="0" presId="urn:microsoft.com/office/officeart/2005/8/layout/radial6"/>
    <dgm:cxn modelId="{221113ED-AE99-45C3-921F-F73FDF277C43}" type="presParOf" srcId="{6854961C-6EBC-4F43-8348-9BFCE5BA182B}" destId="{FF704D7D-DECE-41B5-AA9A-E01C9FE7E136}" srcOrd="1" destOrd="0" presId="urn:microsoft.com/office/officeart/2005/8/layout/radial6"/>
    <dgm:cxn modelId="{5E87CB60-0A1E-4138-B3F1-6B20863404D0}" type="presParOf" srcId="{6854961C-6EBC-4F43-8348-9BFCE5BA182B}" destId="{E6384193-BF9F-4C62-896F-B6E45D9C3E19}" srcOrd="2" destOrd="0" presId="urn:microsoft.com/office/officeart/2005/8/layout/radial6"/>
    <dgm:cxn modelId="{AC7973EB-7E2B-408C-B776-EF461070FFB2}" type="presParOf" srcId="{6854961C-6EBC-4F43-8348-9BFCE5BA182B}" destId="{4F5B1699-4A3B-438E-BA03-E973C02D10FA}" srcOrd="3" destOrd="0" presId="urn:microsoft.com/office/officeart/2005/8/layout/radial6"/>
    <dgm:cxn modelId="{10AFD0AA-8350-49BA-8D6D-561510865F15}" type="presParOf" srcId="{6854961C-6EBC-4F43-8348-9BFCE5BA182B}" destId="{95CFAD85-3545-4DB0-A9FC-2E9B2DD1E85F}" srcOrd="4" destOrd="0" presId="urn:microsoft.com/office/officeart/2005/8/layout/radial6"/>
    <dgm:cxn modelId="{1E97253B-AD9A-4977-B763-6FCB10AF2E09}" type="presParOf" srcId="{6854961C-6EBC-4F43-8348-9BFCE5BA182B}" destId="{E3BC66B3-AD7E-4AF8-A27E-08066F6B3598}" srcOrd="5" destOrd="0" presId="urn:microsoft.com/office/officeart/2005/8/layout/radial6"/>
    <dgm:cxn modelId="{5D3D3AE4-4895-44B6-87D7-A6DF87F939E8}" type="presParOf" srcId="{6854961C-6EBC-4F43-8348-9BFCE5BA182B}" destId="{D2A594D9-564C-4E04-9328-759DE44FD65D}" srcOrd="6" destOrd="0" presId="urn:microsoft.com/office/officeart/2005/8/layout/radial6"/>
    <dgm:cxn modelId="{5B20CE01-BB4E-4B68-BA07-6F96F1495AA7}" type="presParOf" srcId="{6854961C-6EBC-4F43-8348-9BFCE5BA182B}" destId="{0E324022-CC59-41F5-887C-80266C919F59}" srcOrd="7" destOrd="0" presId="urn:microsoft.com/office/officeart/2005/8/layout/radial6"/>
    <dgm:cxn modelId="{2E309AC0-1CD2-440D-B767-E304706CCC96}" type="presParOf" srcId="{6854961C-6EBC-4F43-8348-9BFCE5BA182B}" destId="{CFC8D084-0C61-41DB-B61B-5CC2E33E2579}" srcOrd="8" destOrd="0" presId="urn:microsoft.com/office/officeart/2005/8/layout/radial6"/>
    <dgm:cxn modelId="{5DB88A98-70F1-46C1-8A1D-80354F244209}" type="presParOf" srcId="{6854961C-6EBC-4F43-8348-9BFCE5BA182B}" destId="{9B573C97-E855-4123-BA84-AB6FDF649C58}" srcOrd="9" destOrd="0" presId="urn:microsoft.com/office/officeart/2005/8/layout/radial6"/>
    <dgm:cxn modelId="{4077DB9E-8ADE-41CB-B80E-9001A887F50A}" type="presParOf" srcId="{6854961C-6EBC-4F43-8348-9BFCE5BA182B}" destId="{51EBAEEA-C620-4B0A-A723-AABA9FA8E710}" srcOrd="10" destOrd="0" presId="urn:microsoft.com/office/officeart/2005/8/layout/radial6"/>
    <dgm:cxn modelId="{C65BCBE0-4117-4639-A276-A8071B084EFF}" type="presParOf" srcId="{6854961C-6EBC-4F43-8348-9BFCE5BA182B}" destId="{E50574F6-1443-4C55-A07C-2A5AA0192DB0}" srcOrd="11" destOrd="0" presId="urn:microsoft.com/office/officeart/2005/8/layout/radial6"/>
    <dgm:cxn modelId="{42434E91-ECEE-4A7F-9075-B1DF6BB901EA}" type="presParOf" srcId="{6854961C-6EBC-4F43-8348-9BFCE5BA182B}" destId="{1C404ACF-8B26-4043-B8E0-8AFF1C411BE6}" srcOrd="12" destOrd="0" presId="urn:microsoft.com/office/officeart/2005/8/layout/radial6"/>
  </dgm:cxnLst>
  <dgm:bg>
    <a:pattFill prst="pct25">
      <a:fgClr>
        <a:schemeClr val="accent1"/>
      </a:fgClr>
      <a:bgClr>
        <a:schemeClr val="bg1"/>
      </a:bgClr>
    </a:patt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8A5B58-5004-4D19-B2A8-CA1828C70E40}" type="doc">
      <dgm:prSet loTypeId="urn:microsoft.com/office/officeart/2008/layout/RadialCluster" loCatId="cycle" qsTypeId="urn:microsoft.com/office/officeart/2005/8/quickstyle/simple2" qsCatId="simple" csTypeId="urn:microsoft.com/office/officeart/2005/8/colors/colorful2" csCatId="colorful" phldr="1"/>
      <dgm:spPr/>
      <dgm:t>
        <a:bodyPr/>
        <a:lstStyle/>
        <a:p>
          <a:endParaRPr lang="en-US"/>
        </a:p>
      </dgm:t>
    </dgm:pt>
    <dgm:pt modelId="{42961975-BDF3-44E2-8DAC-F037E17404E5}">
      <dgm:prSet phldrT="[Text]" custT="1"/>
      <dgm:spPr/>
      <dgm:t>
        <a:bodyPr/>
        <a:lstStyle/>
        <a:p>
          <a:r>
            <a:rPr lang="en-US" sz="3000" b="1" dirty="0" smtClean="0">
              <a:effectLst>
                <a:outerShdw blurRad="38100" dist="38100" dir="2700000" algn="tl">
                  <a:srgbClr val="000000">
                    <a:alpha val="43137"/>
                  </a:srgbClr>
                </a:outerShdw>
              </a:effectLst>
              <a:latin typeface="+mj-lt"/>
            </a:rPr>
            <a:t>Culture/Biology</a:t>
          </a:r>
          <a:endParaRPr lang="en-US" sz="3000" b="1" dirty="0">
            <a:effectLst>
              <a:outerShdw blurRad="38100" dist="38100" dir="2700000" algn="tl">
                <a:srgbClr val="000000">
                  <a:alpha val="43137"/>
                </a:srgbClr>
              </a:outerShdw>
            </a:effectLst>
            <a:latin typeface="+mj-lt"/>
          </a:endParaRPr>
        </a:p>
      </dgm:t>
    </dgm:pt>
    <dgm:pt modelId="{A473392E-0A2A-42C3-A5A6-1B8D1E97E2C3}" type="parTrans" cxnId="{2A08130C-8DD4-47F6-81B5-4A0BAA358CB7}">
      <dgm:prSet/>
      <dgm:spPr/>
      <dgm:t>
        <a:bodyPr/>
        <a:lstStyle/>
        <a:p>
          <a:endParaRPr lang="en-US">
            <a:latin typeface="+mj-lt"/>
          </a:endParaRPr>
        </a:p>
      </dgm:t>
    </dgm:pt>
    <dgm:pt modelId="{E7E3B7ED-CCAD-4EE0-B7FB-6D517AADFCB0}" type="sibTrans" cxnId="{2A08130C-8DD4-47F6-81B5-4A0BAA358CB7}">
      <dgm:prSet/>
      <dgm:spPr/>
      <dgm:t>
        <a:bodyPr/>
        <a:lstStyle/>
        <a:p>
          <a:endParaRPr lang="en-US">
            <a:latin typeface="+mj-lt"/>
          </a:endParaRPr>
        </a:p>
      </dgm:t>
    </dgm:pt>
    <dgm:pt modelId="{FA449C05-C2D3-4C20-9088-0290EAC859A7}">
      <dgm:prSet phldrT="[Text]"/>
      <dgm:spPr/>
      <dgm:t>
        <a:bodyPr/>
        <a:lstStyle/>
        <a:p>
          <a:r>
            <a:rPr lang="en-US" b="1" dirty="0" smtClean="0">
              <a:effectLst>
                <a:outerShdw blurRad="38100" dist="38100" dir="2700000" algn="tl">
                  <a:srgbClr val="000000">
                    <a:alpha val="43137"/>
                  </a:srgbClr>
                </a:outerShdw>
              </a:effectLst>
              <a:latin typeface="+mj-lt"/>
            </a:rPr>
            <a:t>Social context/feedback</a:t>
          </a:r>
          <a:endParaRPr lang="en-US" b="1" dirty="0">
            <a:effectLst>
              <a:outerShdw blurRad="38100" dist="38100" dir="2700000" algn="tl">
                <a:srgbClr val="000000">
                  <a:alpha val="43137"/>
                </a:srgbClr>
              </a:outerShdw>
            </a:effectLst>
            <a:latin typeface="+mj-lt"/>
          </a:endParaRPr>
        </a:p>
      </dgm:t>
    </dgm:pt>
    <dgm:pt modelId="{0C74BDC5-7078-4E34-9228-F4B298508F48}" type="parTrans" cxnId="{A99CF930-CED6-48EA-893B-A10E87ED75C3}">
      <dgm:prSet/>
      <dgm:spPr/>
      <dgm:t>
        <a:bodyPr/>
        <a:lstStyle/>
        <a:p>
          <a:endParaRPr lang="en-US">
            <a:latin typeface="+mj-lt"/>
          </a:endParaRPr>
        </a:p>
      </dgm:t>
    </dgm:pt>
    <dgm:pt modelId="{E833CD83-2B68-4268-8207-6C6CB72EEB48}" type="sibTrans" cxnId="{A99CF930-CED6-48EA-893B-A10E87ED75C3}">
      <dgm:prSet/>
      <dgm:spPr/>
      <dgm:t>
        <a:bodyPr/>
        <a:lstStyle/>
        <a:p>
          <a:endParaRPr lang="en-US">
            <a:latin typeface="+mj-lt"/>
          </a:endParaRPr>
        </a:p>
      </dgm:t>
    </dgm:pt>
    <dgm:pt modelId="{BAF87808-0CE1-4D6C-805E-DEF7C38EA8FB}">
      <dgm:prSet phldrT="[Text]"/>
      <dgm:spPr/>
      <dgm:t>
        <a:bodyPr/>
        <a:lstStyle/>
        <a:p>
          <a:r>
            <a:rPr lang="en-US" dirty="0" smtClean="0">
              <a:latin typeface="+mj-lt"/>
            </a:rPr>
            <a:t>Socially calibrated </a:t>
          </a:r>
          <a:r>
            <a:rPr lang="en-US" dirty="0" err="1" smtClean="0">
              <a:latin typeface="+mj-lt"/>
            </a:rPr>
            <a:t>behaviour</a:t>
          </a:r>
          <a:endParaRPr lang="en-US" dirty="0">
            <a:latin typeface="+mj-lt"/>
          </a:endParaRPr>
        </a:p>
      </dgm:t>
    </dgm:pt>
    <dgm:pt modelId="{A5F79C20-D9C5-4CA1-8B31-688CEAC4A30C}" type="parTrans" cxnId="{68358A6E-5E8D-4E2D-80BA-C314EBE20064}">
      <dgm:prSet/>
      <dgm:spPr/>
      <dgm:t>
        <a:bodyPr/>
        <a:lstStyle/>
        <a:p>
          <a:endParaRPr lang="en-US">
            <a:latin typeface="+mj-lt"/>
          </a:endParaRPr>
        </a:p>
      </dgm:t>
    </dgm:pt>
    <dgm:pt modelId="{723EDF63-6761-4C5F-9AD0-EA3B9E00ACC9}" type="sibTrans" cxnId="{68358A6E-5E8D-4E2D-80BA-C314EBE20064}">
      <dgm:prSet/>
      <dgm:spPr/>
      <dgm:t>
        <a:bodyPr/>
        <a:lstStyle/>
        <a:p>
          <a:endParaRPr lang="en-US">
            <a:latin typeface="+mj-lt"/>
          </a:endParaRPr>
        </a:p>
      </dgm:t>
    </dgm:pt>
    <dgm:pt modelId="{CAAF1DD4-ADD4-4C8F-82A2-BEB57E7BED37}">
      <dgm:prSet phldrT="[Text]" custT="1"/>
      <dgm:spPr/>
      <dgm:t>
        <a:bodyPr/>
        <a:lstStyle/>
        <a:p>
          <a:r>
            <a:rPr lang="en-US" sz="2000" b="1" dirty="0" smtClean="0">
              <a:effectLst>
                <a:outerShdw blurRad="38100" dist="38100" dir="2700000" algn="tl">
                  <a:srgbClr val="000000">
                    <a:alpha val="43137"/>
                  </a:srgbClr>
                </a:outerShdw>
              </a:effectLst>
              <a:latin typeface="+mj-lt"/>
            </a:rPr>
            <a:t>Biological capacities </a:t>
          </a:r>
          <a:br>
            <a:rPr lang="en-US" sz="2000" b="1" dirty="0" smtClean="0">
              <a:effectLst>
                <a:outerShdw blurRad="38100" dist="38100" dir="2700000" algn="tl">
                  <a:srgbClr val="000000">
                    <a:alpha val="43137"/>
                  </a:srgbClr>
                </a:outerShdw>
              </a:effectLst>
              <a:latin typeface="+mj-lt"/>
            </a:rPr>
          </a:br>
          <a:r>
            <a:rPr lang="en-US" sz="2000" b="1" dirty="0" smtClean="0">
              <a:effectLst>
                <a:outerShdw blurRad="38100" dist="38100" dir="2700000" algn="tl">
                  <a:srgbClr val="000000">
                    <a:alpha val="43137"/>
                  </a:srgbClr>
                </a:outerShdw>
              </a:effectLst>
              <a:latin typeface="+mj-lt"/>
            </a:rPr>
            <a:t>(e.g. facial expression, language ability)</a:t>
          </a:r>
          <a:endParaRPr lang="en-US" sz="2000" b="1" dirty="0">
            <a:effectLst>
              <a:outerShdw blurRad="38100" dist="38100" dir="2700000" algn="tl">
                <a:srgbClr val="000000">
                  <a:alpha val="43137"/>
                </a:srgbClr>
              </a:outerShdw>
            </a:effectLst>
            <a:latin typeface="+mj-lt"/>
          </a:endParaRPr>
        </a:p>
      </dgm:t>
    </dgm:pt>
    <dgm:pt modelId="{FDAD4E3D-9A80-43A1-A11E-C11961275FFF}" type="parTrans" cxnId="{D04DD05A-6CA3-4105-A81B-0E64D6262E37}">
      <dgm:prSet/>
      <dgm:spPr/>
      <dgm:t>
        <a:bodyPr/>
        <a:lstStyle/>
        <a:p>
          <a:endParaRPr lang="en-US">
            <a:latin typeface="+mj-lt"/>
          </a:endParaRPr>
        </a:p>
      </dgm:t>
    </dgm:pt>
    <dgm:pt modelId="{99752C11-E655-4BBB-BAFA-3FF617477994}" type="sibTrans" cxnId="{D04DD05A-6CA3-4105-A81B-0E64D6262E37}">
      <dgm:prSet/>
      <dgm:spPr/>
      <dgm:t>
        <a:bodyPr/>
        <a:lstStyle/>
        <a:p>
          <a:endParaRPr lang="en-US">
            <a:latin typeface="+mj-lt"/>
          </a:endParaRPr>
        </a:p>
      </dgm:t>
    </dgm:pt>
    <dgm:pt modelId="{68AD8CA0-33BF-4CAC-8053-4CD9096BA29D}" type="pres">
      <dgm:prSet presAssocID="{2E8A5B58-5004-4D19-B2A8-CA1828C70E40}" presName="Name0" presStyleCnt="0">
        <dgm:presLayoutVars>
          <dgm:chMax val="1"/>
          <dgm:chPref val="1"/>
          <dgm:dir/>
          <dgm:animOne val="branch"/>
          <dgm:animLvl val="lvl"/>
        </dgm:presLayoutVars>
      </dgm:prSet>
      <dgm:spPr/>
      <dgm:t>
        <a:bodyPr/>
        <a:lstStyle/>
        <a:p>
          <a:endParaRPr lang="en-US"/>
        </a:p>
      </dgm:t>
    </dgm:pt>
    <dgm:pt modelId="{416FEF2B-253C-4719-B11A-6E731ADB37A2}" type="pres">
      <dgm:prSet presAssocID="{42961975-BDF3-44E2-8DAC-F037E17404E5}" presName="singleCycle" presStyleCnt="0"/>
      <dgm:spPr/>
    </dgm:pt>
    <dgm:pt modelId="{CCCF18EA-DE48-47B1-A664-77460283246C}" type="pres">
      <dgm:prSet presAssocID="{42961975-BDF3-44E2-8DAC-F037E17404E5}" presName="singleCenter" presStyleLbl="node1" presStyleIdx="0" presStyleCnt="4" custScaleX="113281" custScaleY="65037" custLinFactNeighborX="-559" custLinFactNeighborY="-11339">
        <dgm:presLayoutVars>
          <dgm:chMax val="7"/>
          <dgm:chPref val="7"/>
        </dgm:presLayoutVars>
      </dgm:prSet>
      <dgm:spPr/>
      <dgm:t>
        <a:bodyPr/>
        <a:lstStyle/>
        <a:p>
          <a:endParaRPr lang="en-US"/>
        </a:p>
      </dgm:t>
    </dgm:pt>
    <dgm:pt modelId="{C6C9B098-63C6-4659-BD51-5C2F1C726868}" type="pres">
      <dgm:prSet presAssocID="{0C74BDC5-7078-4E34-9228-F4B298508F48}" presName="Name56" presStyleLbl="parChTrans1D2" presStyleIdx="0" presStyleCnt="3"/>
      <dgm:spPr/>
      <dgm:t>
        <a:bodyPr/>
        <a:lstStyle/>
        <a:p>
          <a:endParaRPr lang="en-US"/>
        </a:p>
      </dgm:t>
    </dgm:pt>
    <dgm:pt modelId="{81D86E05-4143-4684-9781-65D39C1E3426}" type="pres">
      <dgm:prSet presAssocID="{FA449C05-C2D3-4C20-9088-0290EAC859A7}" presName="text0" presStyleLbl="node1" presStyleIdx="1" presStyleCnt="4" custScaleX="213852" custScaleY="131347">
        <dgm:presLayoutVars>
          <dgm:bulletEnabled val="1"/>
        </dgm:presLayoutVars>
      </dgm:prSet>
      <dgm:spPr/>
      <dgm:t>
        <a:bodyPr/>
        <a:lstStyle/>
        <a:p>
          <a:endParaRPr lang="en-US"/>
        </a:p>
      </dgm:t>
    </dgm:pt>
    <dgm:pt modelId="{5EB87522-FA31-4460-B1C7-FB5B5BB00F12}" type="pres">
      <dgm:prSet presAssocID="{A5F79C20-D9C5-4CA1-8B31-688CEAC4A30C}" presName="Name56" presStyleLbl="parChTrans1D2" presStyleIdx="1" presStyleCnt="3"/>
      <dgm:spPr/>
      <dgm:t>
        <a:bodyPr/>
        <a:lstStyle/>
        <a:p>
          <a:endParaRPr lang="en-US"/>
        </a:p>
      </dgm:t>
    </dgm:pt>
    <dgm:pt modelId="{BE570156-1789-409A-9E85-03A4DDCBFC57}" type="pres">
      <dgm:prSet presAssocID="{BAF87808-0CE1-4D6C-805E-DEF7C38EA8FB}" presName="text0" presStyleLbl="node1" presStyleIdx="2" presStyleCnt="4" custScaleX="239461" custScaleY="123783">
        <dgm:presLayoutVars>
          <dgm:bulletEnabled val="1"/>
        </dgm:presLayoutVars>
      </dgm:prSet>
      <dgm:spPr/>
      <dgm:t>
        <a:bodyPr/>
        <a:lstStyle/>
        <a:p>
          <a:endParaRPr lang="en-US"/>
        </a:p>
      </dgm:t>
    </dgm:pt>
    <dgm:pt modelId="{4E353AF5-4004-4203-B5F0-6C6E2B4E629C}" type="pres">
      <dgm:prSet presAssocID="{FDAD4E3D-9A80-43A1-A11E-C11961275FFF}" presName="Name56" presStyleLbl="parChTrans1D2" presStyleIdx="2" presStyleCnt="3"/>
      <dgm:spPr/>
      <dgm:t>
        <a:bodyPr/>
        <a:lstStyle/>
        <a:p>
          <a:endParaRPr lang="en-US"/>
        </a:p>
      </dgm:t>
    </dgm:pt>
    <dgm:pt modelId="{C8841E68-C71F-4CC9-92C7-24668909DAE6}" type="pres">
      <dgm:prSet presAssocID="{CAAF1DD4-ADD4-4C8F-82A2-BEB57E7BED37}" presName="text0" presStyleLbl="node1" presStyleIdx="3" presStyleCnt="4" custScaleX="199817" custScaleY="147567">
        <dgm:presLayoutVars>
          <dgm:bulletEnabled val="1"/>
        </dgm:presLayoutVars>
      </dgm:prSet>
      <dgm:spPr/>
      <dgm:t>
        <a:bodyPr/>
        <a:lstStyle/>
        <a:p>
          <a:endParaRPr lang="en-US"/>
        </a:p>
      </dgm:t>
    </dgm:pt>
  </dgm:ptLst>
  <dgm:cxnLst>
    <dgm:cxn modelId="{FE714E16-7EB1-4848-B513-1D5A0A5A78D7}" type="presOf" srcId="{2E8A5B58-5004-4D19-B2A8-CA1828C70E40}" destId="{68AD8CA0-33BF-4CAC-8053-4CD9096BA29D}" srcOrd="0" destOrd="0" presId="urn:microsoft.com/office/officeart/2008/layout/RadialCluster"/>
    <dgm:cxn modelId="{2A08130C-8DD4-47F6-81B5-4A0BAA358CB7}" srcId="{2E8A5B58-5004-4D19-B2A8-CA1828C70E40}" destId="{42961975-BDF3-44E2-8DAC-F037E17404E5}" srcOrd="0" destOrd="0" parTransId="{A473392E-0A2A-42C3-A5A6-1B8D1E97E2C3}" sibTransId="{E7E3B7ED-CCAD-4EE0-B7FB-6D517AADFCB0}"/>
    <dgm:cxn modelId="{E790B1DD-ED5C-42B3-89FE-D07E4CFE0B26}" type="presOf" srcId="{BAF87808-0CE1-4D6C-805E-DEF7C38EA8FB}" destId="{BE570156-1789-409A-9E85-03A4DDCBFC57}" srcOrd="0" destOrd="0" presId="urn:microsoft.com/office/officeart/2008/layout/RadialCluster"/>
    <dgm:cxn modelId="{7FA70A28-6755-41DE-A2E2-9E278F6F3518}" type="presOf" srcId="{FDAD4E3D-9A80-43A1-A11E-C11961275FFF}" destId="{4E353AF5-4004-4203-B5F0-6C6E2B4E629C}" srcOrd="0" destOrd="0" presId="urn:microsoft.com/office/officeart/2008/layout/RadialCluster"/>
    <dgm:cxn modelId="{331B5FA3-FFDE-4A49-8252-6C82551A261D}" type="presOf" srcId="{A5F79C20-D9C5-4CA1-8B31-688CEAC4A30C}" destId="{5EB87522-FA31-4460-B1C7-FB5B5BB00F12}" srcOrd="0" destOrd="0" presId="urn:microsoft.com/office/officeart/2008/layout/RadialCluster"/>
    <dgm:cxn modelId="{198214FF-E3B5-4EB9-83CD-61F2B140D9EB}" type="presOf" srcId="{42961975-BDF3-44E2-8DAC-F037E17404E5}" destId="{CCCF18EA-DE48-47B1-A664-77460283246C}" srcOrd="0" destOrd="0" presId="urn:microsoft.com/office/officeart/2008/layout/RadialCluster"/>
    <dgm:cxn modelId="{854EDFEA-5EEC-48AD-9898-23E2DD5F47E5}" type="presOf" srcId="{0C74BDC5-7078-4E34-9228-F4B298508F48}" destId="{C6C9B098-63C6-4659-BD51-5C2F1C726868}" srcOrd="0" destOrd="0" presId="urn:microsoft.com/office/officeart/2008/layout/RadialCluster"/>
    <dgm:cxn modelId="{A99CF930-CED6-48EA-893B-A10E87ED75C3}" srcId="{42961975-BDF3-44E2-8DAC-F037E17404E5}" destId="{FA449C05-C2D3-4C20-9088-0290EAC859A7}" srcOrd="0" destOrd="0" parTransId="{0C74BDC5-7078-4E34-9228-F4B298508F48}" sibTransId="{E833CD83-2B68-4268-8207-6C6CB72EEB48}"/>
    <dgm:cxn modelId="{38B24BAB-7A53-4FB9-8274-DDC8111A955F}" type="presOf" srcId="{FA449C05-C2D3-4C20-9088-0290EAC859A7}" destId="{81D86E05-4143-4684-9781-65D39C1E3426}" srcOrd="0" destOrd="0" presId="urn:microsoft.com/office/officeart/2008/layout/RadialCluster"/>
    <dgm:cxn modelId="{8C5A3AD8-A754-45B1-BB55-0E9E34E9B646}" type="presOf" srcId="{CAAF1DD4-ADD4-4C8F-82A2-BEB57E7BED37}" destId="{C8841E68-C71F-4CC9-92C7-24668909DAE6}" srcOrd="0" destOrd="0" presId="urn:microsoft.com/office/officeart/2008/layout/RadialCluster"/>
    <dgm:cxn modelId="{68358A6E-5E8D-4E2D-80BA-C314EBE20064}" srcId="{42961975-BDF3-44E2-8DAC-F037E17404E5}" destId="{BAF87808-0CE1-4D6C-805E-DEF7C38EA8FB}" srcOrd="1" destOrd="0" parTransId="{A5F79C20-D9C5-4CA1-8B31-688CEAC4A30C}" sibTransId="{723EDF63-6761-4C5F-9AD0-EA3B9E00ACC9}"/>
    <dgm:cxn modelId="{D04DD05A-6CA3-4105-A81B-0E64D6262E37}" srcId="{42961975-BDF3-44E2-8DAC-F037E17404E5}" destId="{CAAF1DD4-ADD4-4C8F-82A2-BEB57E7BED37}" srcOrd="2" destOrd="0" parTransId="{FDAD4E3D-9A80-43A1-A11E-C11961275FFF}" sibTransId="{99752C11-E655-4BBB-BAFA-3FF617477994}"/>
    <dgm:cxn modelId="{0E209D4B-E43B-494D-9544-21FADE6F53AD}" type="presParOf" srcId="{68AD8CA0-33BF-4CAC-8053-4CD9096BA29D}" destId="{416FEF2B-253C-4719-B11A-6E731ADB37A2}" srcOrd="0" destOrd="0" presId="urn:microsoft.com/office/officeart/2008/layout/RadialCluster"/>
    <dgm:cxn modelId="{9830B038-7CF3-4E02-9FD8-1D299BE2365B}" type="presParOf" srcId="{416FEF2B-253C-4719-B11A-6E731ADB37A2}" destId="{CCCF18EA-DE48-47B1-A664-77460283246C}" srcOrd="0" destOrd="0" presId="urn:microsoft.com/office/officeart/2008/layout/RadialCluster"/>
    <dgm:cxn modelId="{6292EAB5-F4CE-46D6-8EC9-CB7D8677DA9D}" type="presParOf" srcId="{416FEF2B-253C-4719-B11A-6E731ADB37A2}" destId="{C6C9B098-63C6-4659-BD51-5C2F1C726868}" srcOrd="1" destOrd="0" presId="urn:microsoft.com/office/officeart/2008/layout/RadialCluster"/>
    <dgm:cxn modelId="{8D3D5B14-9F2F-437C-BFB3-72759878E4F1}" type="presParOf" srcId="{416FEF2B-253C-4719-B11A-6E731ADB37A2}" destId="{81D86E05-4143-4684-9781-65D39C1E3426}" srcOrd="2" destOrd="0" presId="urn:microsoft.com/office/officeart/2008/layout/RadialCluster"/>
    <dgm:cxn modelId="{D8AE1522-6205-4AF3-B99C-35DBBAC65BAB}" type="presParOf" srcId="{416FEF2B-253C-4719-B11A-6E731ADB37A2}" destId="{5EB87522-FA31-4460-B1C7-FB5B5BB00F12}" srcOrd="3" destOrd="0" presId="urn:microsoft.com/office/officeart/2008/layout/RadialCluster"/>
    <dgm:cxn modelId="{E94416D1-0687-43A2-97FB-E5612AB218FC}" type="presParOf" srcId="{416FEF2B-253C-4719-B11A-6E731ADB37A2}" destId="{BE570156-1789-409A-9E85-03A4DDCBFC57}" srcOrd="4" destOrd="0" presId="urn:microsoft.com/office/officeart/2008/layout/RadialCluster"/>
    <dgm:cxn modelId="{8EFC440D-27D5-475B-A310-F54FDED2FB12}" type="presParOf" srcId="{416FEF2B-253C-4719-B11A-6E731ADB37A2}" destId="{4E353AF5-4004-4203-B5F0-6C6E2B4E629C}" srcOrd="5" destOrd="0" presId="urn:microsoft.com/office/officeart/2008/layout/RadialCluster"/>
    <dgm:cxn modelId="{8043298D-9178-4524-9EF4-CDCC1FA33B1F}" type="presParOf" srcId="{416FEF2B-253C-4719-B11A-6E731ADB37A2}" destId="{C8841E68-C71F-4CC9-92C7-24668909DAE6}"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ECAD53-6AD3-4F9B-A660-E1DA5C845CBA}" type="doc">
      <dgm:prSet loTypeId="urn:microsoft.com/office/officeart/2005/8/layout/venn1" loCatId="relationship" qsTypeId="urn:microsoft.com/office/officeart/2005/8/quickstyle/3d1" qsCatId="3D" csTypeId="urn:microsoft.com/office/officeart/2005/8/colors/colorful4" csCatId="colorful" phldr="1"/>
      <dgm:spPr/>
    </dgm:pt>
    <dgm:pt modelId="{5BCB4B77-B1A4-4AAC-9164-029A8BC20D60}">
      <dgm:prSet phldrT="[Text]" custT="1"/>
      <dgm:spPr/>
      <dgm:t>
        <a:bodyPr/>
        <a:lstStyle/>
        <a:p>
          <a:r>
            <a:rPr lang="en-US" sz="2400" b="1" dirty="0" smtClean="0">
              <a:solidFill>
                <a:srgbClr val="CC0099"/>
              </a:solidFill>
              <a:effectLst>
                <a:outerShdw blurRad="38100" dist="38100" dir="2700000" algn="tl">
                  <a:srgbClr val="000000">
                    <a:alpha val="43137"/>
                  </a:srgbClr>
                </a:outerShdw>
              </a:effectLst>
              <a:latin typeface="+mj-lt"/>
            </a:rPr>
            <a:t>(1) Individual</a:t>
          </a:r>
          <a:r>
            <a:rPr lang="en-US" sz="2400" dirty="0" smtClean="0">
              <a:effectLst>
                <a:outerShdw blurRad="38100" dist="38100" dir="2700000" algn="tl">
                  <a:srgbClr val="000000">
                    <a:alpha val="43137"/>
                  </a:srgbClr>
                </a:outerShdw>
              </a:effectLst>
              <a:latin typeface="+mj-lt"/>
            </a:rPr>
            <a:t/>
          </a:r>
          <a:br>
            <a:rPr lang="en-US" sz="2400" dirty="0" smtClean="0">
              <a:effectLst>
                <a:outerShdw blurRad="38100" dist="38100" dir="2700000" algn="tl">
                  <a:srgbClr val="000000">
                    <a:alpha val="43137"/>
                  </a:srgbClr>
                </a:outerShdw>
              </a:effectLst>
              <a:latin typeface="+mj-lt"/>
            </a:rPr>
          </a:br>
          <a:r>
            <a:rPr lang="en-US" sz="2400" dirty="0" smtClean="0">
              <a:effectLst>
                <a:outerShdw blurRad="38100" dist="38100" dir="2700000" algn="tl">
                  <a:srgbClr val="000000">
                    <a:alpha val="43137"/>
                  </a:srgbClr>
                </a:outerShdw>
              </a:effectLst>
              <a:latin typeface="+mj-lt"/>
            </a:rPr>
            <a:t>Biological potential for culture</a:t>
          </a:r>
          <a:endParaRPr lang="en-US" sz="2400" dirty="0">
            <a:effectLst>
              <a:outerShdw blurRad="38100" dist="38100" dir="2700000" algn="tl">
                <a:srgbClr val="000000">
                  <a:alpha val="43137"/>
                </a:srgbClr>
              </a:outerShdw>
            </a:effectLst>
            <a:latin typeface="+mj-lt"/>
          </a:endParaRPr>
        </a:p>
      </dgm:t>
    </dgm:pt>
    <dgm:pt modelId="{80F70B67-1658-46BC-B1CE-6A4C58624924}" type="parTrans" cxnId="{712B02B7-E7A3-4B3C-9AC8-6C1CDAEB13A7}">
      <dgm:prSet/>
      <dgm:spPr/>
      <dgm:t>
        <a:bodyPr/>
        <a:lstStyle/>
        <a:p>
          <a:endParaRPr lang="en-US">
            <a:latin typeface="+mj-lt"/>
          </a:endParaRPr>
        </a:p>
      </dgm:t>
    </dgm:pt>
    <dgm:pt modelId="{18BB783B-32A8-4572-8408-A8CCACBC6EBD}" type="sibTrans" cxnId="{712B02B7-E7A3-4B3C-9AC8-6C1CDAEB13A7}">
      <dgm:prSet/>
      <dgm:spPr/>
      <dgm:t>
        <a:bodyPr/>
        <a:lstStyle/>
        <a:p>
          <a:endParaRPr lang="en-US">
            <a:latin typeface="+mj-lt"/>
          </a:endParaRPr>
        </a:p>
      </dgm:t>
    </dgm:pt>
    <dgm:pt modelId="{F5D327F9-76DB-4464-86D2-D23EF2E066B0}">
      <dgm:prSet phldrT="[Text]" custT="1"/>
      <dgm:spPr/>
      <dgm:t>
        <a:bodyPr/>
        <a:lstStyle/>
        <a:p>
          <a:r>
            <a:rPr lang="en-US" sz="2400" b="1" dirty="0" smtClean="0">
              <a:solidFill>
                <a:srgbClr val="CC0099"/>
              </a:solidFill>
              <a:effectLst>
                <a:outerShdw blurRad="38100" dist="38100" dir="2700000" algn="tl">
                  <a:srgbClr val="000000">
                    <a:alpha val="43137"/>
                  </a:srgbClr>
                </a:outerShdw>
              </a:effectLst>
              <a:latin typeface="+mj-lt"/>
            </a:rPr>
            <a:t>(3) ‘Society’</a:t>
          </a:r>
          <a:r>
            <a:rPr lang="en-US" sz="2600" b="1" dirty="0" smtClean="0">
              <a:solidFill>
                <a:srgbClr val="CC0099"/>
              </a:solidFill>
              <a:effectLst>
                <a:outerShdw blurRad="38100" dist="38100" dir="2700000" algn="tl">
                  <a:srgbClr val="000000">
                    <a:alpha val="43137"/>
                  </a:srgbClr>
                </a:outerShdw>
              </a:effectLst>
              <a:latin typeface="+mj-lt"/>
            </a:rPr>
            <a:t/>
          </a:r>
          <a:br>
            <a:rPr lang="en-US" sz="2600" b="1" dirty="0" smtClean="0">
              <a:solidFill>
                <a:srgbClr val="CC0099"/>
              </a:solidFill>
              <a:effectLst>
                <a:outerShdw blurRad="38100" dist="38100" dir="2700000" algn="tl">
                  <a:srgbClr val="000000">
                    <a:alpha val="43137"/>
                  </a:srgbClr>
                </a:outerShdw>
              </a:effectLst>
              <a:latin typeface="+mj-lt"/>
            </a:rPr>
          </a:br>
          <a:r>
            <a:rPr lang="en-US" sz="2600" b="1" dirty="0" smtClean="0">
              <a:effectLst>
                <a:outerShdw blurRad="38100" dist="38100" dir="2700000" algn="tl">
                  <a:srgbClr val="000000">
                    <a:alpha val="43137"/>
                  </a:srgbClr>
                </a:outerShdw>
              </a:effectLst>
              <a:latin typeface="+mj-lt"/>
            </a:rPr>
            <a:t>Ongoing social relations; social structures</a:t>
          </a:r>
          <a:endParaRPr lang="en-US" sz="2600" b="1" dirty="0">
            <a:effectLst>
              <a:outerShdw blurRad="38100" dist="38100" dir="2700000" algn="tl">
                <a:srgbClr val="000000">
                  <a:alpha val="43137"/>
                </a:srgbClr>
              </a:outerShdw>
            </a:effectLst>
            <a:latin typeface="+mj-lt"/>
          </a:endParaRPr>
        </a:p>
      </dgm:t>
    </dgm:pt>
    <dgm:pt modelId="{714C8C89-FDB9-44C4-9029-1AEB1F4A2D9E}" type="parTrans" cxnId="{6D775868-DEEF-47DF-A3AD-78C39B3C9BCB}">
      <dgm:prSet/>
      <dgm:spPr/>
      <dgm:t>
        <a:bodyPr/>
        <a:lstStyle/>
        <a:p>
          <a:endParaRPr lang="en-US">
            <a:latin typeface="+mj-lt"/>
          </a:endParaRPr>
        </a:p>
      </dgm:t>
    </dgm:pt>
    <dgm:pt modelId="{C60DC423-55E6-4837-A68D-B1427B672A10}" type="sibTrans" cxnId="{6D775868-DEEF-47DF-A3AD-78C39B3C9BCB}">
      <dgm:prSet/>
      <dgm:spPr/>
      <dgm:t>
        <a:bodyPr/>
        <a:lstStyle/>
        <a:p>
          <a:endParaRPr lang="en-US">
            <a:latin typeface="+mj-lt"/>
          </a:endParaRPr>
        </a:p>
      </dgm:t>
    </dgm:pt>
    <dgm:pt modelId="{F08F276D-0EF1-4DE2-8FBA-8D9ADC0CCAE1}">
      <dgm:prSet phldrT="[Text]" custT="1"/>
      <dgm:spPr/>
      <dgm:t>
        <a:bodyPr/>
        <a:lstStyle/>
        <a:p>
          <a:r>
            <a:rPr lang="en-US" sz="2400" b="1" dirty="0" smtClean="0">
              <a:solidFill>
                <a:srgbClr val="CC0099"/>
              </a:solidFill>
              <a:effectLst>
                <a:outerShdw blurRad="38100" dist="38100" dir="2700000" algn="tl">
                  <a:srgbClr val="000000">
                    <a:alpha val="43137"/>
                  </a:srgbClr>
                </a:outerShdw>
              </a:effectLst>
              <a:latin typeface="+mj-lt"/>
            </a:rPr>
            <a:t>(2) ‘Culture’</a:t>
          </a:r>
          <a:r>
            <a:rPr lang="en-US" sz="2200" b="1" dirty="0" smtClean="0">
              <a:solidFill>
                <a:srgbClr val="CC0099"/>
              </a:solidFill>
              <a:effectLst>
                <a:outerShdw blurRad="38100" dist="38100" dir="2700000" algn="tl">
                  <a:srgbClr val="000000">
                    <a:alpha val="43137"/>
                  </a:srgbClr>
                </a:outerShdw>
              </a:effectLst>
              <a:latin typeface="+mj-lt"/>
            </a:rPr>
            <a:t/>
          </a:r>
          <a:br>
            <a:rPr lang="en-US" sz="2200" b="1" dirty="0" smtClean="0">
              <a:solidFill>
                <a:srgbClr val="CC0099"/>
              </a:solidFill>
              <a:effectLst>
                <a:outerShdw blurRad="38100" dist="38100" dir="2700000" algn="tl">
                  <a:srgbClr val="000000">
                    <a:alpha val="43137"/>
                  </a:srgbClr>
                </a:outerShdw>
              </a:effectLst>
              <a:latin typeface="+mj-lt"/>
            </a:rPr>
          </a:br>
          <a:r>
            <a:rPr lang="en-US" sz="2200" b="1" dirty="0" smtClean="0">
              <a:effectLst>
                <a:outerShdw blurRad="38100" dist="38100" dir="2700000" algn="tl">
                  <a:srgbClr val="000000">
                    <a:alpha val="43137"/>
                  </a:srgbClr>
                </a:outerShdw>
              </a:effectLst>
              <a:latin typeface="+mj-lt"/>
            </a:rPr>
            <a:t>Transmitted know-how; cultural ‘dispositions’ learned through </a:t>
          </a:r>
          <a:r>
            <a:rPr lang="en-US" sz="2200" b="1" dirty="0" err="1" smtClean="0">
              <a:effectLst>
                <a:outerShdw blurRad="38100" dist="38100" dir="2700000" algn="tl">
                  <a:srgbClr val="000000">
                    <a:alpha val="43137"/>
                  </a:srgbClr>
                </a:outerShdw>
              </a:effectLst>
              <a:latin typeface="+mj-lt"/>
            </a:rPr>
            <a:t>socialisation</a:t>
          </a:r>
          <a:endParaRPr lang="en-US" sz="2200" b="1" dirty="0">
            <a:effectLst>
              <a:outerShdw blurRad="38100" dist="38100" dir="2700000" algn="tl">
                <a:srgbClr val="000000">
                  <a:alpha val="43137"/>
                </a:srgbClr>
              </a:outerShdw>
            </a:effectLst>
            <a:latin typeface="+mj-lt"/>
          </a:endParaRPr>
        </a:p>
      </dgm:t>
    </dgm:pt>
    <dgm:pt modelId="{CF4221B3-CE31-455A-B2A7-FCAED128AE08}" type="parTrans" cxnId="{F7C2C012-1C00-4200-96D0-2033EE4F4C21}">
      <dgm:prSet/>
      <dgm:spPr/>
      <dgm:t>
        <a:bodyPr/>
        <a:lstStyle/>
        <a:p>
          <a:endParaRPr lang="en-US">
            <a:latin typeface="+mj-lt"/>
          </a:endParaRPr>
        </a:p>
      </dgm:t>
    </dgm:pt>
    <dgm:pt modelId="{BB3F183E-1053-43F2-95B6-89228AE1C21B}" type="sibTrans" cxnId="{F7C2C012-1C00-4200-96D0-2033EE4F4C21}">
      <dgm:prSet/>
      <dgm:spPr/>
      <dgm:t>
        <a:bodyPr/>
        <a:lstStyle/>
        <a:p>
          <a:endParaRPr lang="en-US">
            <a:latin typeface="+mj-lt"/>
          </a:endParaRPr>
        </a:p>
      </dgm:t>
    </dgm:pt>
    <dgm:pt modelId="{A64FCE71-AA3D-4D3F-97C3-9B9BF85C529E}" type="pres">
      <dgm:prSet presAssocID="{A4ECAD53-6AD3-4F9B-A660-E1DA5C845CBA}" presName="compositeShape" presStyleCnt="0">
        <dgm:presLayoutVars>
          <dgm:chMax val="7"/>
          <dgm:dir/>
          <dgm:resizeHandles val="exact"/>
        </dgm:presLayoutVars>
      </dgm:prSet>
      <dgm:spPr/>
    </dgm:pt>
    <dgm:pt modelId="{AEFCD996-9018-492D-84DD-A4C109E4BC08}" type="pres">
      <dgm:prSet presAssocID="{5BCB4B77-B1A4-4AAC-9164-029A8BC20D60}" presName="circ1" presStyleLbl="vennNode1" presStyleIdx="0" presStyleCnt="3"/>
      <dgm:spPr/>
      <dgm:t>
        <a:bodyPr/>
        <a:lstStyle/>
        <a:p>
          <a:endParaRPr lang="en-US"/>
        </a:p>
      </dgm:t>
    </dgm:pt>
    <dgm:pt modelId="{0A26AC74-04C2-4BB3-B50D-489E876C9F46}" type="pres">
      <dgm:prSet presAssocID="{5BCB4B77-B1A4-4AAC-9164-029A8BC20D60}" presName="circ1Tx" presStyleLbl="revTx" presStyleIdx="0" presStyleCnt="0">
        <dgm:presLayoutVars>
          <dgm:chMax val="0"/>
          <dgm:chPref val="0"/>
          <dgm:bulletEnabled val="1"/>
        </dgm:presLayoutVars>
      </dgm:prSet>
      <dgm:spPr/>
      <dgm:t>
        <a:bodyPr/>
        <a:lstStyle/>
        <a:p>
          <a:endParaRPr lang="en-US"/>
        </a:p>
      </dgm:t>
    </dgm:pt>
    <dgm:pt modelId="{C34A24B2-E529-4B5A-9393-150A91ED4C89}" type="pres">
      <dgm:prSet presAssocID="{F5D327F9-76DB-4464-86D2-D23EF2E066B0}" presName="circ2" presStyleLbl="vennNode1" presStyleIdx="1" presStyleCnt="3"/>
      <dgm:spPr/>
      <dgm:t>
        <a:bodyPr/>
        <a:lstStyle/>
        <a:p>
          <a:endParaRPr lang="en-US"/>
        </a:p>
      </dgm:t>
    </dgm:pt>
    <dgm:pt modelId="{0DEF9D41-C410-4DD6-A71A-725FEB7E892A}" type="pres">
      <dgm:prSet presAssocID="{F5D327F9-76DB-4464-86D2-D23EF2E066B0}" presName="circ2Tx" presStyleLbl="revTx" presStyleIdx="0" presStyleCnt="0">
        <dgm:presLayoutVars>
          <dgm:chMax val="0"/>
          <dgm:chPref val="0"/>
          <dgm:bulletEnabled val="1"/>
        </dgm:presLayoutVars>
      </dgm:prSet>
      <dgm:spPr/>
      <dgm:t>
        <a:bodyPr/>
        <a:lstStyle/>
        <a:p>
          <a:endParaRPr lang="en-US"/>
        </a:p>
      </dgm:t>
    </dgm:pt>
    <dgm:pt modelId="{BC997368-785B-4553-AF7E-74BC600D0DBB}" type="pres">
      <dgm:prSet presAssocID="{F08F276D-0EF1-4DE2-8FBA-8D9ADC0CCAE1}" presName="circ3" presStyleLbl="vennNode1" presStyleIdx="2" presStyleCnt="3"/>
      <dgm:spPr/>
      <dgm:t>
        <a:bodyPr/>
        <a:lstStyle/>
        <a:p>
          <a:endParaRPr lang="en-US"/>
        </a:p>
      </dgm:t>
    </dgm:pt>
    <dgm:pt modelId="{803F04C2-C239-484B-9212-959C7914973A}" type="pres">
      <dgm:prSet presAssocID="{F08F276D-0EF1-4DE2-8FBA-8D9ADC0CCAE1}" presName="circ3Tx" presStyleLbl="revTx" presStyleIdx="0" presStyleCnt="0">
        <dgm:presLayoutVars>
          <dgm:chMax val="0"/>
          <dgm:chPref val="0"/>
          <dgm:bulletEnabled val="1"/>
        </dgm:presLayoutVars>
      </dgm:prSet>
      <dgm:spPr/>
      <dgm:t>
        <a:bodyPr/>
        <a:lstStyle/>
        <a:p>
          <a:endParaRPr lang="en-US"/>
        </a:p>
      </dgm:t>
    </dgm:pt>
  </dgm:ptLst>
  <dgm:cxnLst>
    <dgm:cxn modelId="{3B1A8CAF-95B2-4801-9D71-F4B666C1844C}" type="presOf" srcId="{F5D327F9-76DB-4464-86D2-D23EF2E066B0}" destId="{0DEF9D41-C410-4DD6-A71A-725FEB7E892A}" srcOrd="1" destOrd="0" presId="urn:microsoft.com/office/officeart/2005/8/layout/venn1"/>
    <dgm:cxn modelId="{ADC3BF84-8E37-4D35-8C3C-1B5E45B3BF64}" type="presOf" srcId="{F5D327F9-76DB-4464-86D2-D23EF2E066B0}" destId="{C34A24B2-E529-4B5A-9393-150A91ED4C89}" srcOrd="0" destOrd="0" presId="urn:microsoft.com/office/officeart/2005/8/layout/venn1"/>
    <dgm:cxn modelId="{F7C2C012-1C00-4200-96D0-2033EE4F4C21}" srcId="{A4ECAD53-6AD3-4F9B-A660-E1DA5C845CBA}" destId="{F08F276D-0EF1-4DE2-8FBA-8D9ADC0CCAE1}" srcOrd="2" destOrd="0" parTransId="{CF4221B3-CE31-455A-B2A7-FCAED128AE08}" sibTransId="{BB3F183E-1053-43F2-95B6-89228AE1C21B}"/>
    <dgm:cxn modelId="{6D775868-DEEF-47DF-A3AD-78C39B3C9BCB}" srcId="{A4ECAD53-6AD3-4F9B-A660-E1DA5C845CBA}" destId="{F5D327F9-76DB-4464-86D2-D23EF2E066B0}" srcOrd="1" destOrd="0" parTransId="{714C8C89-FDB9-44C4-9029-1AEB1F4A2D9E}" sibTransId="{C60DC423-55E6-4837-A68D-B1427B672A10}"/>
    <dgm:cxn modelId="{ECEAB041-A625-4F85-95D5-7B1FA15BAE8A}" type="presOf" srcId="{5BCB4B77-B1A4-4AAC-9164-029A8BC20D60}" destId="{0A26AC74-04C2-4BB3-B50D-489E876C9F46}" srcOrd="1" destOrd="0" presId="urn:microsoft.com/office/officeart/2005/8/layout/venn1"/>
    <dgm:cxn modelId="{680B5DB6-2924-4EC3-BC3A-CFCA14BB65A6}" type="presOf" srcId="{F08F276D-0EF1-4DE2-8FBA-8D9ADC0CCAE1}" destId="{803F04C2-C239-484B-9212-959C7914973A}" srcOrd="1" destOrd="0" presId="urn:microsoft.com/office/officeart/2005/8/layout/venn1"/>
    <dgm:cxn modelId="{DB28F319-275C-4C02-89EF-10DB6F551D68}" type="presOf" srcId="{F08F276D-0EF1-4DE2-8FBA-8D9ADC0CCAE1}" destId="{BC997368-785B-4553-AF7E-74BC600D0DBB}" srcOrd="0" destOrd="0" presId="urn:microsoft.com/office/officeart/2005/8/layout/venn1"/>
    <dgm:cxn modelId="{9AC8492D-FC49-4FBA-9AD4-EF541AB4F249}" type="presOf" srcId="{5BCB4B77-B1A4-4AAC-9164-029A8BC20D60}" destId="{AEFCD996-9018-492D-84DD-A4C109E4BC08}" srcOrd="0" destOrd="0" presId="urn:microsoft.com/office/officeart/2005/8/layout/venn1"/>
    <dgm:cxn modelId="{80172C61-3457-4C64-AC96-943598DE11A2}" type="presOf" srcId="{A4ECAD53-6AD3-4F9B-A660-E1DA5C845CBA}" destId="{A64FCE71-AA3D-4D3F-97C3-9B9BF85C529E}" srcOrd="0" destOrd="0" presId="urn:microsoft.com/office/officeart/2005/8/layout/venn1"/>
    <dgm:cxn modelId="{712B02B7-E7A3-4B3C-9AC8-6C1CDAEB13A7}" srcId="{A4ECAD53-6AD3-4F9B-A660-E1DA5C845CBA}" destId="{5BCB4B77-B1A4-4AAC-9164-029A8BC20D60}" srcOrd="0" destOrd="0" parTransId="{80F70B67-1658-46BC-B1CE-6A4C58624924}" sibTransId="{18BB783B-32A8-4572-8408-A8CCACBC6EBD}"/>
    <dgm:cxn modelId="{F8CFA354-3E29-4E4A-8AB6-F992C8E2569F}" type="presParOf" srcId="{A64FCE71-AA3D-4D3F-97C3-9B9BF85C529E}" destId="{AEFCD996-9018-492D-84DD-A4C109E4BC08}" srcOrd="0" destOrd="0" presId="urn:microsoft.com/office/officeart/2005/8/layout/venn1"/>
    <dgm:cxn modelId="{54FE8663-746F-41E6-BFD7-873F8A56A9EA}" type="presParOf" srcId="{A64FCE71-AA3D-4D3F-97C3-9B9BF85C529E}" destId="{0A26AC74-04C2-4BB3-B50D-489E876C9F46}" srcOrd="1" destOrd="0" presId="urn:microsoft.com/office/officeart/2005/8/layout/venn1"/>
    <dgm:cxn modelId="{C7B4619D-F241-4797-8CFA-591F47BFBCC1}" type="presParOf" srcId="{A64FCE71-AA3D-4D3F-97C3-9B9BF85C529E}" destId="{C34A24B2-E529-4B5A-9393-150A91ED4C89}" srcOrd="2" destOrd="0" presId="urn:microsoft.com/office/officeart/2005/8/layout/venn1"/>
    <dgm:cxn modelId="{67DEFD94-C8C2-4BC5-B3CE-CD4A9687A9D7}" type="presParOf" srcId="{A64FCE71-AA3D-4D3F-97C3-9B9BF85C529E}" destId="{0DEF9D41-C410-4DD6-A71A-725FEB7E892A}" srcOrd="3" destOrd="0" presId="urn:microsoft.com/office/officeart/2005/8/layout/venn1"/>
    <dgm:cxn modelId="{F4FEF230-B2E6-4C4B-9A17-46DBC47D4847}" type="presParOf" srcId="{A64FCE71-AA3D-4D3F-97C3-9B9BF85C529E}" destId="{BC997368-785B-4553-AF7E-74BC600D0DBB}" srcOrd="4" destOrd="0" presId="urn:microsoft.com/office/officeart/2005/8/layout/venn1"/>
    <dgm:cxn modelId="{9C626E8A-EDED-4EC3-9834-4881D0F566AA}" type="presParOf" srcId="{A64FCE71-AA3D-4D3F-97C3-9B9BF85C529E}" destId="{803F04C2-C239-484B-9212-959C7914973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7554CC-D88F-42DA-B926-DF958E77BCA6}" type="doc">
      <dgm:prSet loTypeId="urn:microsoft.com/office/officeart/2005/8/layout/matrix3" loCatId="matrix" qsTypeId="urn:microsoft.com/office/officeart/2005/8/quickstyle/simple2" qsCatId="simple" csTypeId="urn:microsoft.com/office/officeart/2005/8/colors/colorful4" csCatId="colorful" phldr="1"/>
      <dgm:spPr/>
      <dgm:t>
        <a:bodyPr/>
        <a:lstStyle/>
        <a:p>
          <a:endParaRPr lang="en-US"/>
        </a:p>
      </dgm:t>
    </dgm:pt>
    <dgm:pt modelId="{A6135AC3-FF10-405C-A46B-A36FEB373C7E}">
      <dgm:prSet phldrT="[Text]" custT="1"/>
      <dgm:spPr/>
      <dgm:t>
        <a:bodyPr/>
        <a:lstStyle/>
        <a:p>
          <a:pPr algn="ctr"/>
          <a:r>
            <a:rPr lang="en-US" sz="2000" b="1" dirty="0" smtClean="0">
              <a:solidFill>
                <a:srgbClr val="FFC000"/>
              </a:solidFill>
              <a:effectLst>
                <a:outerShdw blurRad="38100" dist="38100" dir="2700000" algn="tl">
                  <a:srgbClr val="000000">
                    <a:alpha val="43137"/>
                  </a:srgbClr>
                </a:outerShdw>
              </a:effectLst>
              <a:latin typeface="+mj-lt"/>
            </a:rPr>
            <a:t>Definitions/</a:t>
          </a:r>
          <a:br>
            <a:rPr lang="en-US" sz="2000" b="1" dirty="0" smtClean="0">
              <a:solidFill>
                <a:srgbClr val="FFC000"/>
              </a:solidFill>
              <a:effectLst>
                <a:outerShdw blurRad="38100" dist="38100" dir="2700000" algn="tl">
                  <a:srgbClr val="000000">
                    <a:alpha val="43137"/>
                  </a:srgbClr>
                </a:outerShdw>
              </a:effectLst>
              <a:latin typeface="+mj-lt"/>
            </a:rPr>
          </a:br>
          <a:r>
            <a:rPr lang="en-US" sz="2000" b="1" dirty="0" smtClean="0">
              <a:solidFill>
                <a:srgbClr val="FFC000"/>
              </a:solidFill>
              <a:effectLst>
                <a:outerShdw blurRad="38100" dist="38100" dir="2700000" algn="tl">
                  <a:srgbClr val="000000">
                    <a:alpha val="43137"/>
                  </a:srgbClr>
                </a:outerShdw>
              </a:effectLst>
              <a:latin typeface="+mj-lt"/>
            </a:rPr>
            <a:t>Components</a:t>
          </a:r>
        </a:p>
        <a:p>
          <a:pPr algn="l"/>
          <a:r>
            <a:rPr lang="en-US" sz="1800" dirty="0" smtClean="0">
              <a:latin typeface="+mj-lt"/>
            </a:rPr>
            <a:t>1. Shared way of life</a:t>
          </a:r>
        </a:p>
        <a:p>
          <a:pPr algn="l"/>
          <a:r>
            <a:rPr lang="en-US" sz="1800" dirty="0" smtClean="0">
              <a:latin typeface="+mj-lt"/>
            </a:rPr>
            <a:t>2. Meanings; symbols</a:t>
          </a:r>
        </a:p>
        <a:p>
          <a:pPr algn="l"/>
          <a:r>
            <a:rPr lang="en-US" sz="1800" dirty="0" smtClean="0">
              <a:latin typeface="+mj-lt"/>
            </a:rPr>
            <a:t>3. Enculturation</a:t>
          </a:r>
        </a:p>
        <a:p>
          <a:pPr algn="l"/>
          <a:r>
            <a:rPr lang="en-US" sz="1800" dirty="0" smtClean="0">
              <a:latin typeface="+mj-lt"/>
            </a:rPr>
            <a:t>4. Non-static</a:t>
          </a:r>
          <a:endParaRPr lang="en-US" sz="1800" dirty="0">
            <a:latin typeface="+mj-lt"/>
          </a:endParaRPr>
        </a:p>
      </dgm:t>
    </dgm:pt>
    <dgm:pt modelId="{2F60B28E-BAC0-432D-BB3B-40F7A2AE6AF4}" type="parTrans" cxnId="{28FB2661-A76B-4B58-AAED-ED8F7ADEC547}">
      <dgm:prSet/>
      <dgm:spPr/>
      <dgm:t>
        <a:bodyPr/>
        <a:lstStyle/>
        <a:p>
          <a:endParaRPr lang="en-US" sz="1600">
            <a:latin typeface="+mj-lt"/>
          </a:endParaRPr>
        </a:p>
      </dgm:t>
    </dgm:pt>
    <dgm:pt modelId="{15CBB45A-41F7-44E0-AF20-B7F699D5423D}" type="sibTrans" cxnId="{28FB2661-A76B-4B58-AAED-ED8F7ADEC547}">
      <dgm:prSet/>
      <dgm:spPr/>
      <dgm:t>
        <a:bodyPr/>
        <a:lstStyle/>
        <a:p>
          <a:endParaRPr lang="en-US" sz="1600">
            <a:latin typeface="+mj-lt"/>
          </a:endParaRPr>
        </a:p>
      </dgm:t>
    </dgm:pt>
    <dgm:pt modelId="{3BA722D1-8343-4992-852E-3DAFFD088ECE}">
      <dgm:prSet phldrT="[Text]" custT="1"/>
      <dgm:spPr/>
      <dgm:t>
        <a:bodyPr/>
        <a:lstStyle/>
        <a:p>
          <a:pPr algn="ctr"/>
          <a:r>
            <a:rPr lang="en-US" sz="2000" b="1" dirty="0" smtClean="0">
              <a:solidFill>
                <a:srgbClr val="FFC000"/>
              </a:solidFill>
              <a:effectLst>
                <a:outerShdw blurRad="38100" dist="38100" dir="2700000" algn="tl">
                  <a:srgbClr val="000000">
                    <a:alpha val="43137"/>
                  </a:srgbClr>
                </a:outerShdw>
              </a:effectLst>
              <a:latin typeface="+mj-lt"/>
            </a:rPr>
            <a:t>Concepts</a:t>
          </a:r>
        </a:p>
        <a:p>
          <a:pPr algn="l"/>
          <a:r>
            <a:rPr lang="en-US" sz="1800" dirty="0" smtClean="0">
              <a:latin typeface="+mj-lt"/>
            </a:rPr>
            <a:t>1. Ethnocentrism</a:t>
          </a:r>
        </a:p>
        <a:p>
          <a:pPr algn="l"/>
          <a:r>
            <a:rPr lang="en-US" sz="1800" dirty="0" smtClean="0">
              <a:latin typeface="+mj-lt"/>
            </a:rPr>
            <a:t>2. Cultural relativism</a:t>
          </a:r>
        </a:p>
        <a:p>
          <a:pPr algn="l"/>
          <a:r>
            <a:rPr lang="en-US" sz="1800" dirty="0" smtClean="0">
              <a:latin typeface="+mj-lt"/>
            </a:rPr>
            <a:t>3. Mainstream culture </a:t>
          </a:r>
        </a:p>
        <a:p>
          <a:pPr algn="l"/>
          <a:r>
            <a:rPr lang="en-US" sz="1800" dirty="0" smtClean="0">
              <a:latin typeface="+mj-lt"/>
            </a:rPr>
            <a:t>4. Subculture</a:t>
          </a:r>
        </a:p>
        <a:p>
          <a:pPr algn="l"/>
          <a:r>
            <a:rPr lang="en-US" sz="1800" dirty="0" smtClean="0">
              <a:latin typeface="+mj-lt"/>
            </a:rPr>
            <a:t>5. Counterculture</a:t>
          </a:r>
          <a:endParaRPr lang="en-US" sz="1800" dirty="0">
            <a:latin typeface="+mj-lt"/>
          </a:endParaRPr>
        </a:p>
      </dgm:t>
    </dgm:pt>
    <dgm:pt modelId="{B35B2F26-305D-48C7-9936-F7E76B5145F1}" type="parTrans" cxnId="{8D696BCF-6C90-454C-8160-DBC56EBE2F4F}">
      <dgm:prSet/>
      <dgm:spPr/>
      <dgm:t>
        <a:bodyPr/>
        <a:lstStyle/>
        <a:p>
          <a:endParaRPr lang="en-US" sz="1600">
            <a:latin typeface="+mj-lt"/>
          </a:endParaRPr>
        </a:p>
      </dgm:t>
    </dgm:pt>
    <dgm:pt modelId="{CA2E2581-FD3D-4B34-9F30-6B0D3037E435}" type="sibTrans" cxnId="{8D696BCF-6C90-454C-8160-DBC56EBE2F4F}">
      <dgm:prSet/>
      <dgm:spPr/>
      <dgm:t>
        <a:bodyPr/>
        <a:lstStyle/>
        <a:p>
          <a:endParaRPr lang="en-US" sz="1600">
            <a:latin typeface="+mj-lt"/>
          </a:endParaRPr>
        </a:p>
      </dgm:t>
    </dgm:pt>
    <dgm:pt modelId="{60D1DAE9-3883-4E0B-B1EB-9AA21C06163F}">
      <dgm:prSet phldrT="[Text]" custT="1"/>
      <dgm:spPr/>
      <dgm:t>
        <a:bodyPr/>
        <a:lstStyle/>
        <a:p>
          <a:pPr algn="ctr"/>
          <a:r>
            <a:rPr lang="en-US" sz="2000" b="1" dirty="0" err="1" smtClean="0">
              <a:solidFill>
                <a:srgbClr val="FFC000"/>
              </a:solidFill>
              <a:effectLst>
                <a:outerShdw blurRad="38100" dist="38100" dir="2700000" algn="tl">
                  <a:srgbClr val="000000">
                    <a:alpha val="43137"/>
                  </a:srgbClr>
                </a:outerShdw>
              </a:effectLst>
              <a:latin typeface="+mj-lt"/>
            </a:rPr>
            <a:t>Theorising</a:t>
          </a:r>
          <a:r>
            <a:rPr lang="en-US" sz="2000" b="1" dirty="0" smtClean="0">
              <a:solidFill>
                <a:srgbClr val="FFC000"/>
              </a:solidFill>
              <a:effectLst>
                <a:outerShdw blurRad="38100" dist="38100" dir="2700000" algn="tl">
                  <a:srgbClr val="000000">
                    <a:alpha val="43137"/>
                  </a:srgbClr>
                </a:outerShdw>
              </a:effectLst>
              <a:latin typeface="+mj-lt"/>
            </a:rPr>
            <a:t> Culture</a:t>
          </a:r>
        </a:p>
        <a:p>
          <a:pPr algn="l"/>
          <a:r>
            <a:rPr lang="en-US" sz="1800" dirty="0" smtClean="0">
              <a:latin typeface="+mj-lt"/>
            </a:rPr>
            <a:t>1. Functionalism</a:t>
          </a:r>
        </a:p>
        <a:p>
          <a:pPr algn="l"/>
          <a:r>
            <a:rPr lang="en-US" sz="1800" dirty="0" smtClean="0">
              <a:latin typeface="+mj-lt"/>
            </a:rPr>
            <a:t>2. Symbolic Interactionism</a:t>
          </a:r>
        </a:p>
        <a:p>
          <a:pPr algn="l"/>
          <a:r>
            <a:rPr lang="en-US" sz="1800" dirty="0" smtClean="0">
              <a:latin typeface="+mj-lt"/>
            </a:rPr>
            <a:t>3. Conflict</a:t>
          </a:r>
          <a:endParaRPr lang="en-US" sz="1800" dirty="0">
            <a:latin typeface="+mj-lt"/>
          </a:endParaRPr>
        </a:p>
      </dgm:t>
    </dgm:pt>
    <dgm:pt modelId="{BF4DE68A-DCA5-4AC9-91C6-E6F0D92552E8}" type="parTrans" cxnId="{C84B947E-4D0E-4806-A882-489DBF25750D}">
      <dgm:prSet/>
      <dgm:spPr/>
      <dgm:t>
        <a:bodyPr/>
        <a:lstStyle/>
        <a:p>
          <a:endParaRPr lang="en-US" sz="1600">
            <a:latin typeface="+mj-lt"/>
          </a:endParaRPr>
        </a:p>
      </dgm:t>
    </dgm:pt>
    <dgm:pt modelId="{A1908C7E-8B10-4E1F-89F7-5080DE5C8CDF}" type="sibTrans" cxnId="{C84B947E-4D0E-4806-A882-489DBF25750D}">
      <dgm:prSet/>
      <dgm:spPr/>
      <dgm:t>
        <a:bodyPr/>
        <a:lstStyle/>
        <a:p>
          <a:endParaRPr lang="en-US" sz="1600">
            <a:latin typeface="+mj-lt"/>
          </a:endParaRPr>
        </a:p>
      </dgm:t>
    </dgm:pt>
    <dgm:pt modelId="{80D03D15-F9AC-44D2-A916-A31AEF7C67DC}">
      <dgm:prSet phldrT="[Text]" custT="1"/>
      <dgm:spPr/>
      <dgm:t>
        <a:bodyPr/>
        <a:lstStyle/>
        <a:p>
          <a:pPr algn="ctr"/>
          <a:r>
            <a:rPr lang="en-US" sz="2000" b="1" dirty="0" err="1" smtClean="0">
              <a:solidFill>
                <a:srgbClr val="FFC000"/>
              </a:solidFill>
              <a:effectLst>
                <a:outerShdw blurRad="38100" dist="38100" dir="2700000" algn="tl">
                  <a:srgbClr val="000000">
                    <a:alpha val="43137"/>
                  </a:srgbClr>
                </a:outerShdw>
              </a:effectLst>
              <a:latin typeface="+mj-lt"/>
            </a:rPr>
            <a:t>Globalisation</a:t>
          </a:r>
          <a:endParaRPr lang="en-US" sz="2000" b="1" dirty="0" smtClean="0">
            <a:solidFill>
              <a:srgbClr val="FFC000"/>
            </a:solidFill>
            <a:effectLst>
              <a:outerShdw blurRad="38100" dist="38100" dir="2700000" algn="tl">
                <a:srgbClr val="000000">
                  <a:alpha val="43137"/>
                </a:srgbClr>
              </a:outerShdw>
            </a:effectLst>
            <a:latin typeface="+mj-lt"/>
          </a:endParaRPr>
        </a:p>
        <a:p>
          <a:pPr algn="l"/>
          <a:r>
            <a:rPr lang="en-US" sz="1800" dirty="0" smtClean="0">
              <a:latin typeface="+mj-lt"/>
            </a:rPr>
            <a:t>1. Not new nor one-way process.</a:t>
          </a:r>
        </a:p>
        <a:p>
          <a:pPr algn="l"/>
          <a:r>
            <a:rPr lang="en-US" sz="1800" dirty="0" smtClean="0">
              <a:latin typeface="+mj-lt"/>
            </a:rPr>
            <a:t>2. Not homogeneous</a:t>
          </a:r>
        </a:p>
        <a:p>
          <a:pPr algn="l"/>
          <a:r>
            <a:rPr lang="en-US" sz="1800" dirty="0" smtClean="0">
              <a:latin typeface="+mj-lt"/>
            </a:rPr>
            <a:t>3. </a:t>
          </a:r>
          <a:r>
            <a:rPr lang="en-US" sz="1800" dirty="0" err="1" smtClean="0">
              <a:latin typeface="+mj-lt"/>
            </a:rPr>
            <a:t>Glocalisation</a:t>
          </a:r>
          <a:endParaRPr lang="en-US" sz="1800" dirty="0" smtClean="0">
            <a:latin typeface="+mj-lt"/>
          </a:endParaRPr>
        </a:p>
        <a:p>
          <a:pPr algn="l"/>
          <a:r>
            <a:rPr lang="en-US" sz="1800" dirty="0" smtClean="0">
              <a:latin typeface="+mj-lt"/>
            </a:rPr>
            <a:t>4.Changes/adaptation</a:t>
          </a:r>
          <a:endParaRPr lang="en-US" sz="1800" dirty="0">
            <a:latin typeface="+mj-lt"/>
          </a:endParaRPr>
        </a:p>
      </dgm:t>
    </dgm:pt>
    <dgm:pt modelId="{6987457B-E83F-4E7C-8C71-C5B56E473991}" type="parTrans" cxnId="{4C0DDB90-3BC5-4114-8C81-398F368BC9EE}">
      <dgm:prSet/>
      <dgm:spPr/>
      <dgm:t>
        <a:bodyPr/>
        <a:lstStyle/>
        <a:p>
          <a:endParaRPr lang="en-US" sz="1600">
            <a:latin typeface="+mj-lt"/>
          </a:endParaRPr>
        </a:p>
      </dgm:t>
    </dgm:pt>
    <dgm:pt modelId="{C45FA37B-BED3-4D64-94EE-66D4D5C648B1}" type="sibTrans" cxnId="{4C0DDB90-3BC5-4114-8C81-398F368BC9EE}">
      <dgm:prSet/>
      <dgm:spPr/>
      <dgm:t>
        <a:bodyPr/>
        <a:lstStyle/>
        <a:p>
          <a:endParaRPr lang="en-US" sz="1600">
            <a:latin typeface="+mj-lt"/>
          </a:endParaRPr>
        </a:p>
      </dgm:t>
    </dgm:pt>
    <dgm:pt modelId="{02966116-0CFC-4344-A067-8DBBEF546CFD}" type="pres">
      <dgm:prSet presAssocID="{D37554CC-D88F-42DA-B926-DF958E77BCA6}" presName="matrix" presStyleCnt="0">
        <dgm:presLayoutVars>
          <dgm:chMax val="1"/>
          <dgm:dir/>
          <dgm:resizeHandles val="exact"/>
        </dgm:presLayoutVars>
      </dgm:prSet>
      <dgm:spPr/>
      <dgm:t>
        <a:bodyPr/>
        <a:lstStyle/>
        <a:p>
          <a:endParaRPr lang="en-US"/>
        </a:p>
      </dgm:t>
    </dgm:pt>
    <dgm:pt modelId="{4899E47A-8D75-441B-A6BD-8D1D31BA53DD}" type="pres">
      <dgm:prSet presAssocID="{D37554CC-D88F-42DA-B926-DF958E77BCA6}" presName="diamond" presStyleLbl="bgShp" presStyleIdx="0" presStyleCnt="1"/>
      <dgm:spPr/>
    </dgm:pt>
    <dgm:pt modelId="{D9D06B7B-D6BA-4E56-8C62-514AFA6695C2}" type="pres">
      <dgm:prSet presAssocID="{D37554CC-D88F-42DA-B926-DF958E77BCA6}" presName="quad1" presStyleLbl="node1" presStyleIdx="0" presStyleCnt="4">
        <dgm:presLayoutVars>
          <dgm:chMax val="0"/>
          <dgm:chPref val="0"/>
          <dgm:bulletEnabled val="1"/>
        </dgm:presLayoutVars>
      </dgm:prSet>
      <dgm:spPr/>
      <dgm:t>
        <a:bodyPr/>
        <a:lstStyle/>
        <a:p>
          <a:endParaRPr lang="en-US"/>
        </a:p>
      </dgm:t>
    </dgm:pt>
    <dgm:pt modelId="{7248F4B1-6301-412E-A313-AFE040E58FBE}" type="pres">
      <dgm:prSet presAssocID="{D37554CC-D88F-42DA-B926-DF958E77BCA6}" presName="quad2" presStyleLbl="node1" presStyleIdx="1" presStyleCnt="4">
        <dgm:presLayoutVars>
          <dgm:chMax val="0"/>
          <dgm:chPref val="0"/>
          <dgm:bulletEnabled val="1"/>
        </dgm:presLayoutVars>
      </dgm:prSet>
      <dgm:spPr/>
      <dgm:t>
        <a:bodyPr/>
        <a:lstStyle/>
        <a:p>
          <a:endParaRPr lang="en-US"/>
        </a:p>
      </dgm:t>
    </dgm:pt>
    <dgm:pt modelId="{7FCEE06F-6AED-4E63-AE08-CF99C13B0E25}" type="pres">
      <dgm:prSet presAssocID="{D37554CC-D88F-42DA-B926-DF958E77BCA6}" presName="quad3" presStyleLbl="node1" presStyleIdx="2" presStyleCnt="4">
        <dgm:presLayoutVars>
          <dgm:chMax val="0"/>
          <dgm:chPref val="0"/>
          <dgm:bulletEnabled val="1"/>
        </dgm:presLayoutVars>
      </dgm:prSet>
      <dgm:spPr/>
      <dgm:t>
        <a:bodyPr/>
        <a:lstStyle/>
        <a:p>
          <a:endParaRPr lang="en-US"/>
        </a:p>
      </dgm:t>
    </dgm:pt>
    <dgm:pt modelId="{0E2B27E7-9CE4-4FC5-8D68-37133D403989}" type="pres">
      <dgm:prSet presAssocID="{D37554CC-D88F-42DA-B926-DF958E77BCA6}" presName="quad4" presStyleLbl="node1" presStyleIdx="3" presStyleCnt="4" custScaleX="103846">
        <dgm:presLayoutVars>
          <dgm:chMax val="0"/>
          <dgm:chPref val="0"/>
          <dgm:bulletEnabled val="1"/>
        </dgm:presLayoutVars>
      </dgm:prSet>
      <dgm:spPr/>
      <dgm:t>
        <a:bodyPr/>
        <a:lstStyle/>
        <a:p>
          <a:endParaRPr lang="en-US"/>
        </a:p>
      </dgm:t>
    </dgm:pt>
  </dgm:ptLst>
  <dgm:cxnLst>
    <dgm:cxn modelId="{7FAD679E-75A3-4466-B724-F510A544FE4A}" type="presOf" srcId="{D37554CC-D88F-42DA-B926-DF958E77BCA6}" destId="{02966116-0CFC-4344-A067-8DBBEF546CFD}" srcOrd="0" destOrd="0" presId="urn:microsoft.com/office/officeart/2005/8/layout/matrix3"/>
    <dgm:cxn modelId="{C84B947E-4D0E-4806-A882-489DBF25750D}" srcId="{D37554CC-D88F-42DA-B926-DF958E77BCA6}" destId="{60D1DAE9-3883-4E0B-B1EB-9AA21C06163F}" srcOrd="2" destOrd="0" parTransId="{BF4DE68A-DCA5-4AC9-91C6-E6F0D92552E8}" sibTransId="{A1908C7E-8B10-4E1F-89F7-5080DE5C8CDF}"/>
    <dgm:cxn modelId="{FC0DFF0C-7A7B-4406-915C-A65D9A02DCC4}" type="presOf" srcId="{60D1DAE9-3883-4E0B-B1EB-9AA21C06163F}" destId="{7FCEE06F-6AED-4E63-AE08-CF99C13B0E25}" srcOrd="0" destOrd="0" presId="urn:microsoft.com/office/officeart/2005/8/layout/matrix3"/>
    <dgm:cxn modelId="{8D696BCF-6C90-454C-8160-DBC56EBE2F4F}" srcId="{D37554CC-D88F-42DA-B926-DF958E77BCA6}" destId="{3BA722D1-8343-4992-852E-3DAFFD088ECE}" srcOrd="1" destOrd="0" parTransId="{B35B2F26-305D-48C7-9936-F7E76B5145F1}" sibTransId="{CA2E2581-FD3D-4B34-9F30-6B0D3037E435}"/>
    <dgm:cxn modelId="{28FB2661-A76B-4B58-AAED-ED8F7ADEC547}" srcId="{D37554CC-D88F-42DA-B926-DF958E77BCA6}" destId="{A6135AC3-FF10-405C-A46B-A36FEB373C7E}" srcOrd="0" destOrd="0" parTransId="{2F60B28E-BAC0-432D-BB3B-40F7A2AE6AF4}" sibTransId="{15CBB45A-41F7-44E0-AF20-B7F699D5423D}"/>
    <dgm:cxn modelId="{0627A0A3-33A8-4F80-9732-D68C41A70FBC}" type="presOf" srcId="{80D03D15-F9AC-44D2-A916-A31AEF7C67DC}" destId="{0E2B27E7-9CE4-4FC5-8D68-37133D403989}" srcOrd="0" destOrd="0" presId="urn:microsoft.com/office/officeart/2005/8/layout/matrix3"/>
    <dgm:cxn modelId="{4C0DDB90-3BC5-4114-8C81-398F368BC9EE}" srcId="{D37554CC-D88F-42DA-B926-DF958E77BCA6}" destId="{80D03D15-F9AC-44D2-A916-A31AEF7C67DC}" srcOrd="3" destOrd="0" parTransId="{6987457B-E83F-4E7C-8C71-C5B56E473991}" sibTransId="{C45FA37B-BED3-4D64-94EE-66D4D5C648B1}"/>
    <dgm:cxn modelId="{DF4068C5-DF44-4AD1-A00F-465130CD315B}" type="presOf" srcId="{A6135AC3-FF10-405C-A46B-A36FEB373C7E}" destId="{D9D06B7B-D6BA-4E56-8C62-514AFA6695C2}" srcOrd="0" destOrd="0" presId="urn:microsoft.com/office/officeart/2005/8/layout/matrix3"/>
    <dgm:cxn modelId="{3DDA01EA-BA25-4A41-AEF1-584D870EF43A}" type="presOf" srcId="{3BA722D1-8343-4992-852E-3DAFFD088ECE}" destId="{7248F4B1-6301-412E-A313-AFE040E58FBE}" srcOrd="0" destOrd="0" presId="urn:microsoft.com/office/officeart/2005/8/layout/matrix3"/>
    <dgm:cxn modelId="{056F7C43-9E51-4ACD-97DD-6CF314E3BCF3}" type="presParOf" srcId="{02966116-0CFC-4344-A067-8DBBEF546CFD}" destId="{4899E47A-8D75-441B-A6BD-8D1D31BA53DD}" srcOrd="0" destOrd="0" presId="urn:microsoft.com/office/officeart/2005/8/layout/matrix3"/>
    <dgm:cxn modelId="{18C41E4C-0FEB-45B1-B80D-3CB4D5603703}" type="presParOf" srcId="{02966116-0CFC-4344-A067-8DBBEF546CFD}" destId="{D9D06B7B-D6BA-4E56-8C62-514AFA6695C2}" srcOrd="1" destOrd="0" presId="urn:microsoft.com/office/officeart/2005/8/layout/matrix3"/>
    <dgm:cxn modelId="{CB8B8825-B337-42ED-AC02-83712C5EE3E3}" type="presParOf" srcId="{02966116-0CFC-4344-A067-8DBBEF546CFD}" destId="{7248F4B1-6301-412E-A313-AFE040E58FBE}" srcOrd="2" destOrd="0" presId="urn:microsoft.com/office/officeart/2005/8/layout/matrix3"/>
    <dgm:cxn modelId="{F874A801-D716-4ABA-B01A-EBED05AD5879}" type="presParOf" srcId="{02966116-0CFC-4344-A067-8DBBEF546CFD}" destId="{7FCEE06F-6AED-4E63-AE08-CF99C13B0E25}" srcOrd="3" destOrd="0" presId="urn:microsoft.com/office/officeart/2005/8/layout/matrix3"/>
    <dgm:cxn modelId="{83EB0ACD-5E79-4663-BA94-C39C77E69435}" type="presParOf" srcId="{02966116-0CFC-4344-A067-8DBBEF546CFD}" destId="{0E2B27E7-9CE4-4FC5-8D68-37133D40398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4ACF-8B26-4043-B8E0-8AFF1C411BE6}">
      <dsp:nvSpPr>
        <dsp:cNvPr id="0" name=""/>
        <dsp:cNvSpPr/>
      </dsp:nvSpPr>
      <dsp:spPr>
        <a:xfrm>
          <a:off x="1991367" y="772167"/>
          <a:ext cx="5161265" cy="5161265"/>
        </a:xfrm>
        <a:prstGeom prst="blockArc">
          <a:avLst>
            <a:gd name="adj1" fmla="val 10800000"/>
            <a:gd name="adj2" fmla="val 16200000"/>
            <a:gd name="adj3" fmla="val 4639"/>
          </a:avLst>
        </a:prstGeom>
        <a:solidFill>
          <a:schemeClr val="accent1">
            <a:tint val="60000"/>
            <a:hueOff val="0"/>
            <a:satOff val="0"/>
            <a:lumOff val="0"/>
            <a:alphaOff val="0"/>
          </a:schemeClr>
        </a:solidFill>
        <a:ln>
          <a:noFill/>
        </a:ln>
        <a:effectLst>
          <a:outerShdw blurRad="57150" dist="38100" dir="5400000" algn="ctr" rotWithShape="0">
            <a:schemeClr val="accent1">
              <a:tint val="60000"/>
              <a:hueOff val="0"/>
              <a:satOff val="0"/>
              <a:lumOff val="0"/>
              <a:alphaOff val="0"/>
              <a:shade val="9000"/>
              <a:alpha val="48000"/>
              <a:satMod val="105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B573C97-E855-4123-BA84-AB6FDF649C58}">
      <dsp:nvSpPr>
        <dsp:cNvPr id="0" name=""/>
        <dsp:cNvSpPr/>
      </dsp:nvSpPr>
      <dsp:spPr>
        <a:xfrm>
          <a:off x="1991367" y="772167"/>
          <a:ext cx="5161265" cy="5161265"/>
        </a:xfrm>
        <a:prstGeom prst="blockArc">
          <a:avLst>
            <a:gd name="adj1" fmla="val 5400000"/>
            <a:gd name="adj2" fmla="val 10800000"/>
            <a:gd name="adj3" fmla="val 4639"/>
          </a:avLst>
        </a:prstGeom>
        <a:solidFill>
          <a:schemeClr val="accent1">
            <a:tint val="60000"/>
            <a:hueOff val="0"/>
            <a:satOff val="0"/>
            <a:lumOff val="0"/>
            <a:alphaOff val="0"/>
          </a:schemeClr>
        </a:solidFill>
        <a:ln>
          <a:noFill/>
        </a:ln>
        <a:effectLst>
          <a:outerShdw blurRad="57150" dist="38100" dir="5400000" algn="ctr" rotWithShape="0">
            <a:schemeClr val="accent1">
              <a:tint val="60000"/>
              <a:hueOff val="0"/>
              <a:satOff val="0"/>
              <a:lumOff val="0"/>
              <a:alphaOff val="0"/>
              <a:shade val="9000"/>
              <a:alpha val="48000"/>
              <a:satMod val="105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2A594D9-564C-4E04-9328-759DE44FD65D}">
      <dsp:nvSpPr>
        <dsp:cNvPr id="0" name=""/>
        <dsp:cNvSpPr/>
      </dsp:nvSpPr>
      <dsp:spPr>
        <a:xfrm>
          <a:off x="1991367" y="772167"/>
          <a:ext cx="5161265" cy="5161265"/>
        </a:xfrm>
        <a:prstGeom prst="blockArc">
          <a:avLst>
            <a:gd name="adj1" fmla="val 0"/>
            <a:gd name="adj2" fmla="val 5400000"/>
            <a:gd name="adj3" fmla="val 4639"/>
          </a:avLst>
        </a:prstGeom>
        <a:solidFill>
          <a:schemeClr val="accent1">
            <a:tint val="60000"/>
            <a:hueOff val="0"/>
            <a:satOff val="0"/>
            <a:lumOff val="0"/>
            <a:alphaOff val="0"/>
          </a:schemeClr>
        </a:solidFill>
        <a:ln>
          <a:noFill/>
        </a:ln>
        <a:effectLst>
          <a:outerShdw blurRad="57150" dist="38100" dir="5400000" algn="ctr" rotWithShape="0">
            <a:schemeClr val="accent1">
              <a:tint val="60000"/>
              <a:hueOff val="0"/>
              <a:satOff val="0"/>
              <a:lumOff val="0"/>
              <a:alphaOff val="0"/>
              <a:shade val="9000"/>
              <a:alpha val="48000"/>
              <a:satMod val="105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F5B1699-4A3B-438E-BA03-E973C02D10FA}">
      <dsp:nvSpPr>
        <dsp:cNvPr id="0" name=""/>
        <dsp:cNvSpPr/>
      </dsp:nvSpPr>
      <dsp:spPr>
        <a:xfrm>
          <a:off x="1991367" y="772167"/>
          <a:ext cx="5161265" cy="5161265"/>
        </a:xfrm>
        <a:prstGeom prst="blockArc">
          <a:avLst>
            <a:gd name="adj1" fmla="val 16200000"/>
            <a:gd name="adj2" fmla="val 0"/>
            <a:gd name="adj3" fmla="val 4639"/>
          </a:avLst>
        </a:prstGeom>
        <a:solidFill>
          <a:schemeClr val="accent1">
            <a:tint val="60000"/>
            <a:hueOff val="0"/>
            <a:satOff val="0"/>
            <a:lumOff val="0"/>
            <a:alphaOff val="0"/>
          </a:schemeClr>
        </a:solidFill>
        <a:ln>
          <a:noFill/>
        </a:ln>
        <a:effectLst>
          <a:outerShdw blurRad="57150" dist="38100" dir="5400000" algn="ctr" rotWithShape="0">
            <a:schemeClr val="accent1">
              <a:tint val="60000"/>
              <a:hueOff val="0"/>
              <a:satOff val="0"/>
              <a:lumOff val="0"/>
              <a:alphaOff val="0"/>
              <a:shade val="9000"/>
              <a:alpha val="48000"/>
              <a:satMod val="105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91594DA-7FDA-4591-A251-316C36CED231}">
      <dsp:nvSpPr>
        <dsp:cNvPr id="0" name=""/>
        <dsp:cNvSpPr/>
      </dsp:nvSpPr>
      <dsp:spPr>
        <a:xfrm>
          <a:off x="3384351" y="2165151"/>
          <a:ext cx="2375296" cy="2375296"/>
        </a:xfrm>
        <a:prstGeom prst="ellipse">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b="1" kern="1200" dirty="0" smtClean="0">
              <a:solidFill>
                <a:srgbClr val="FF0000"/>
              </a:solidFill>
              <a:effectLst>
                <a:outerShdw blurRad="38100" dist="38100" dir="2700000" algn="tl">
                  <a:srgbClr val="000000">
                    <a:alpha val="43137"/>
                  </a:srgbClr>
                </a:outerShdw>
              </a:effectLst>
            </a:rPr>
            <a:t>CULTURE</a:t>
          </a:r>
          <a:endParaRPr lang="en-US" sz="2700" b="1" kern="1200" dirty="0">
            <a:solidFill>
              <a:srgbClr val="FF0000"/>
            </a:solidFill>
            <a:effectLst>
              <a:outerShdw blurRad="38100" dist="38100" dir="2700000" algn="tl">
                <a:srgbClr val="000000">
                  <a:alpha val="43137"/>
                </a:srgbClr>
              </a:outerShdw>
            </a:effectLst>
          </a:endParaRPr>
        </a:p>
      </dsp:txBody>
      <dsp:txXfrm>
        <a:off x="3732205" y="2513005"/>
        <a:ext cx="1679588" cy="1679588"/>
      </dsp:txXfrm>
    </dsp:sp>
    <dsp:sp modelId="{FF704D7D-DECE-41B5-AA9A-E01C9FE7E136}">
      <dsp:nvSpPr>
        <dsp:cNvPr id="0" name=""/>
        <dsp:cNvSpPr/>
      </dsp:nvSpPr>
      <dsp:spPr>
        <a:xfrm>
          <a:off x="3740646" y="671"/>
          <a:ext cx="1662707" cy="1662707"/>
        </a:xfrm>
        <a:prstGeom prst="ellipse">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Learning  Culture - </a:t>
          </a:r>
          <a:r>
            <a:rPr lang="en-US" sz="1400" b="1" kern="1200" dirty="0" err="1" smtClean="0">
              <a:effectLst>
                <a:outerShdw blurRad="38100" dist="38100" dir="2700000" algn="tl">
                  <a:srgbClr val="000000">
                    <a:alpha val="43137"/>
                  </a:srgbClr>
                </a:outerShdw>
              </a:effectLst>
            </a:rPr>
            <a:t>Socialisation</a:t>
          </a:r>
          <a:endParaRPr lang="en-US" sz="1400" b="1" kern="1200" dirty="0">
            <a:effectLst>
              <a:outerShdw blurRad="38100" dist="38100" dir="2700000" algn="tl">
                <a:srgbClr val="000000">
                  <a:alpha val="43137"/>
                </a:srgbClr>
              </a:outerShdw>
            </a:effectLst>
          </a:endParaRPr>
        </a:p>
      </dsp:txBody>
      <dsp:txXfrm>
        <a:off x="3984144" y="244169"/>
        <a:ext cx="1175711" cy="1175711"/>
      </dsp:txXfrm>
    </dsp:sp>
    <dsp:sp modelId="{95CFAD85-3545-4DB0-A9FC-2E9B2DD1E85F}">
      <dsp:nvSpPr>
        <dsp:cNvPr id="0" name=""/>
        <dsp:cNvSpPr/>
      </dsp:nvSpPr>
      <dsp:spPr>
        <a:xfrm>
          <a:off x="6261421" y="2521446"/>
          <a:ext cx="1662707" cy="1662707"/>
        </a:xfrm>
        <a:prstGeom prst="ellipse">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Using &amp; Evaluating Culture – Concepts/</a:t>
          </a:r>
          <a:br>
            <a:rPr lang="en-US" sz="1600" b="1" kern="1200" dirty="0" smtClean="0">
              <a:effectLst>
                <a:outerShdw blurRad="38100" dist="38100" dir="2700000" algn="tl">
                  <a:srgbClr val="000000">
                    <a:alpha val="43137"/>
                  </a:srgbClr>
                </a:outerShdw>
              </a:effectLst>
            </a:rPr>
          </a:br>
          <a:r>
            <a:rPr lang="en-US" sz="1600" b="1" kern="1200" dirty="0" smtClean="0">
              <a:effectLst>
                <a:outerShdw blurRad="38100" dist="38100" dir="2700000" algn="tl">
                  <a:srgbClr val="000000">
                    <a:alpha val="43137"/>
                  </a:srgbClr>
                </a:outerShdw>
              </a:effectLst>
            </a:rPr>
            <a:t>Theories</a:t>
          </a:r>
          <a:endParaRPr lang="en-US" sz="1600" b="1" kern="1200" dirty="0">
            <a:effectLst>
              <a:outerShdw blurRad="38100" dist="38100" dir="2700000" algn="tl">
                <a:srgbClr val="000000">
                  <a:alpha val="43137"/>
                </a:srgbClr>
              </a:outerShdw>
            </a:effectLst>
          </a:endParaRPr>
        </a:p>
      </dsp:txBody>
      <dsp:txXfrm>
        <a:off x="6504919" y="2764944"/>
        <a:ext cx="1175711" cy="1175711"/>
      </dsp:txXfrm>
    </dsp:sp>
    <dsp:sp modelId="{0E324022-CC59-41F5-887C-80266C919F59}">
      <dsp:nvSpPr>
        <dsp:cNvPr id="0" name=""/>
        <dsp:cNvSpPr/>
      </dsp:nvSpPr>
      <dsp:spPr>
        <a:xfrm>
          <a:off x="3740646" y="5042221"/>
          <a:ext cx="1662707" cy="1662707"/>
        </a:xfrm>
        <a:prstGeom prst="ellipse">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Culture &amp; </a:t>
          </a:r>
          <a:r>
            <a:rPr lang="en-US" sz="1800" b="1" kern="1200" dirty="0" err="1" smtClean="0">
              <a:effectLst>
                <a:outerShdw blurRad="38100" dist="38100" dir="2700000" algn="tl">
                  <a:srgbClr val="000000">
                    <a:alpha val="43137"/>
                  </a:srgbClr>
                </a:outerShdw>
              </a:effectLst>
            </a:rPr>
            <a:t>Globali-sation</a:t>
          </a:r>
          <a:endParaRPr lang="en-US" sz="1800" b="1" kern="1200" dirty="0">
            <a:effectLst>
              <a:outerShdw blurRad="38100" dist="38100" dir="2700000" algn="tl">
                <a:srgbClr val="000000">
                  <a:alpha val="43137"/>
                </a:srgbClr>
              </a:outerShdw>
            </a:effectLst>
          </a:endParaRPr>
        </a:p>
      </dsp:txBody>
      <dsp:txXfrm>
        <a:off x="3984144" y="5285719"/>
        <a:ext cx="1175711" cy="1175711"/>
      </dsp:txXfrm>
    </dsp:sp>
    <dsp:sp modelId="{51EBAEEA-C620-4B0A-A723-AABA9FA8E710}">
      <dsp:nvSpPr>
        <dsp:cNvPr id="0" name=""/>
        <dsp:cNvSpPr/>
      </dsp:nvSpPr>
      <dsp:spPr>
        <a:xfrm>
          <a:off x="1219871" y="2521446"/>
          <a:ext cx="1662707" cy="1662707"/>
        </a:xfrm>
        <a:prstGeom prst="ellipse">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Defining Culture – forms/</a:t>
          </a:r>
          <a:br>
            <a:rPr lang="en-US" sz="1600" b="1" kern="1200" dirty="0" smtClean="0">
              <a:effectLst>
                <a:outerShdw blurRad="38100" dist="38100" dir="2700000" algn="tl">
                  <a:srgbClr val="000000">
                    <a:alpha val="43137"/>
                  </a:srgbClr>
                </a:outerShdw>
              </a:effectLst>
            </a:rPr>
          </a:br>
          <a:r>
            <a:rPr lang="en-US" sz="1600" b="1" kern="1200" dirty="0" smtClean="0">
              <a:effectLst>
                <a:outerShdw blurRad="38100" dist="38100" dir="2700000" algn="tl">
                  <a:srgbClr val="000000">
                    <a:alpha val="43137"/>
                  </a:srgbClr>
                </a:outerShdw>
              </a:effectLst>
            </a:rPr>
            <a:t>elements</a:t>
          </a:r>
          <a:endParaRPr lang="en-US" sz="1600" b="1" kern="1200" dirty="0">
            <a:effectLst>
              <a:outerShdw blurRad="38100" dist="38100" dir="2700000" algn="tl">
                <a:srgbClr val="000000">
                  <a:alpha val="43137"/>
                </a:srgbClr>
              </a:outerShdw>
            </a:effectLst>
          </a:endParaRPr>
        </a:p>
      </dsp:txBody>
      <dsp:txXfrm>
        <a:off x="1463369" y="2764944"/>
        <a:ext cx="1175711" cy="1175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F18EA-DE48-47B1-A664-77460283246C}">
      <dsp:nvSpPr>
        <dsp:cNvPr id="0" name=""/>
        <dsp:cNvSpPr/>
      </dsp:nvSpPr>
      <dsp:spPr>
        <a:xfrm>
          <a:off x="3048020" y="2057384"/>
          <a:ext cx="1726402" cy="991163"/>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2">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b="1" kern="1200" dirty="0" smtClean="0">
              <a:effectLst>
                <a:outerShdw blurRad="38100" dist="38100" dir="2700000" algn="tl">
                  <a:srgbClr val="000000">
                    <a:alpha val="43137"/>
                  </a:srgbClr>
                </a:outerShdw>
              </a:effectLst>
              <a:latin typeface="+mj-lt"/>
            </a:rPr>
            <a:t>Culture/Biology</a:t>
          </a:r>
          <a:endParaRPr lang="en-US" sz="3000" b="1" kern="1200" dirty="0">
            <a:effectLst>
              <a:outerShdw blurRad="38100" dist="38100" dir="2700000" algn="tl">
                <a:srgbClr val="000000">
                  <a:alpha val="43137"/>
                </a:srgbClr>
              </a:outerShdw>
            </a:effectLst>
            <a:latin typeface="+mj-lt"/>
          </a:endParaRPr>
        </a:p>
      </dsp:txBody>
      <dsp:txXfrm>
        <a:off x="3096405" y="2105769"/>
        <a:ext cx="1629632" cy="894393"/>
      </dsp:txXfrm>
    </dsp:sp>
    <dsp:sp modelId="{C6C9B098-63C6-4659-BD51-5C2F1C726868}">
      <dsp:nvSpPr>
        <dsp:cNvPr id="0" name=""/>
        <dsp:cNvSpPr/>
      </dsp:nvSpPr>
      <dsp:spPr>
        <a:xfrm rot="16249703">
          <a:off x="3600821" y="1735193"/>
          <a:ext cx="644449" cy="0"/>
        </a:xfrm>
        <a:custGeom>
          <a:avLst/>
          <a:gdLst/>
          <a:ahLst/>
          <a:cxnLst/>
          <a:rect l="0" t="0" r="0" b="0"/>
          <a:pathLst>
            <a:path>
              <a:moveTo>
                <a:pt x="0" y="0"/>
              </a:moveTo>
              <a:lnTo>
                <a:pt x="644449"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D86E05-4143-4684-9781-65D39C1E3426}">
      <dsp:nvSpPr>
        <dsp:cNvPr id="0" name=""/>
        <dsp:cNvSpPr/>
      </dsp:nvSpPr>
      <dsp:spPr>
        <a:xfrm>
          <a:off x="2845600" y="71844"/>
          <a:ext cx="2183600" cy="1341157"/>
        </a:xfrm>
        <a:prstGeom prst="roundRect">
          <a:avLst/>
        </a:prstGeom>
        <a:solidFill>
          <a:schemeClr val="accent2">
            <a:hueOff val="-49558"/>
            <a:satOff val="-13167"/>
            <a:lumOff val="-536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2">
              <a:hueOff val="-49558"/>
              <a:satOff val="-13167"/>
              <a:lumOff val="-536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effectLst>
                <a:outerShdw blurRad="38100" dist="38100" dir="2700000" algn="tl">
                  <a:srgbClr val="000000">
                    <a:alpha val="43137"/>
                  </a:srgbClr>
                </a:outerShdw>
              </a:effectLst>
              <a:latin typeface="+mj-lt"/>
            </a:rPr>
            <a:t>Social context/feedback</a:t>
          </a:r>
          <a:endParaRPr lang="en-US" sz="1900" b="1" kern="1200" dirty="0">
            <a:effectLst>
              <a:outerShdw blurRad="38100" dist="38100" dir="2700000" algn="tl">
                <a:srgbClr val="000000">
                  <a:alpha val="43137"/>
                </a:srgbClr>
              </a:outerShdw>
            </a:effectLst>
            <a:latin typeface="+mj-lt"/>
          </a:endParaRPr>
        </a:p>
      </dsp:txBody>
      <dsp:txXfrm>
        <a:off x="2911070" y="137314"/>
        <a:ext cx="2052660" cy="1210217"/>
      </dsp:txXfrm>
    </dsp:sp>
    <dsp:sp modelId="{5EB87522-FA31-4460-B1C7-FB5B5BB00F12}">
      <dsp:nvSpPr>
        <dsp:cNvPr id="0" name=""/>
        <dsp:cNvSpPr/>
      </dsp:nvSpPr>
      <dsp:spPr>
        <a:xfrm rot="2378541">
          <a:off x="4405884" y="3335676"/>
          <a:ext cx="900099" cy="0"/>
        </a:xfrm>
        <a:custGeom>
          <a:avLst/>
          <a:gdLst/>
          <a:ahLst/>
          <a:cxnLst/>
          <a:rect l="0" t="0" r="0" b="0"/>
          <a:pathLst>
            <a:path>
              <a:moveTo>
                <a:pt x="0" y="0"/>
              </a:moveTo>
              <a:lnTo>
                <a:pt x="900099"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70156-1789-409A-9E85-03A4DDCBFC57}">
      <dsp:nvSpPr>
        <dsp:cNvPr id="0" name=""/>
        <dsp:cNvSpPr/>
      </dsp:nvSpPr>
      <dsp:spPr>
        <a:xfrm>
          <a:off x="4742709" y="3622805"/>
          <a:ext cx="2445088" cy="1263923"/>
        </a:xfrm>
        <a:prstGeom prst="roundRect">
          <a:avLst/>
        </a:prstGeom>
        <a:solidFill>
          <a:schemeClr val="accent2">
            <a:hueOff val="-99115"/>
            <a:satOff val="-26335"/>
            <a:lumOff val="-10719"/>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2">
              <a:hueOff val="-99115"/>
              <a:satOff val="-26335"/>
              <a:lumOff val="-10719"/>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latin typeface="+mj-lt"/>
            </a:rPr>
            <a:t>Socially calibrated </a:t>
          </a:r>
          <a:r>
            <a:rPr lang="en-US" sz="2400" kern="1200" dirty="0" err="1" smtClean="0">
              <a:latin typeface="+mj-lt"/>
            </a:rPr>
            <a:t>behaviour</a:t>
          </a:r>
          <a:endParaRPr lang="en-US" sz="2400" kern="1200" dirty="0">
            <a:latin typeface="+mj-lt"/>
          </a:endParaRPr>
        </a:p>
      </dsp:txBody>
      <dsp:txXfrm>
        <a:off x="4804409" y="3684505"/>
        <a:ext cx="2321688" cy="1140523"/>
      </dsp:txXfrm>
    </dsp:sp>
    <dsp:sp modelId="{4E353AF5-4004-4203-B5F0-6C6E2B4E629C}">
      <dsp:nvSpPr>
        <dsp:cNvPr id="0" name=""/>
        <dsp:cNvSpPr/>
      </dsp:nvSpPr>
      <dsp:spPr>
        <a:xfrm rot="8377751">
          <a:off x="2712451" y="3274963"/>
          <a:ext cx="699101" cy="0"/>
        </a:xfrm>
        <a:custGeom>
          <a:avLst/>
          <a:gdLst/>
          <a:ahLst/>
          <a:cxnLst/>
          <a:rect l="0" t="0" r="0" b="0"/>
          <a:pathLst>
            <a:path>
              <a:moveTo>
                <a:pt x="0" y="0"/>
              </a:moveTo>
              <a:lnTo>
                <a:pt x="699101"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841E68-C71F-4CC9-92C7-24668909DAE6}">
      <dsp:nvSpPr>
        <dsp:cNvPr id="0" name=""/>
        <dsp:cNvSpPr/>
      </dsp:nvSpPr>
      <dsp:spPr>
        <a:xfrm>
          <a:off x="889402" y="3501378"/>
          <a:ext cx="2040291" cy="1506777"/>
        </a:xfrm>
        <a:prstGeom prst="roundRect">
          <a:avLst/>
        </a:prstGeom>
        <a:solidFill>
          <a:schemeClr val="accent2">
            <a:hueOff val="-148673"/>
            <a:satOff val="-39502"/>
            <a:lumOff val="-16079"/>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2">
              <a:hueOff val="-148673"/>
              <a:satOff val="-39502"/>
              <a:lumOff val="-16079"/>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latin typeface="+mj-lt"/>
            </a:rPr>
            <a:t>Biological capacities </a:t>
          </a:r>
          <a:br>
            <a:rPr lang="en-US" sz="2000" b="1" kern="1200" dirty="0" smtClean="0">
              <a:effectLst>
                <a:outerShdw blurRad="38100" dist="38100" dir="2700000" algn="tl">
                  <a:srgbClr val="000000">
                    <a:alpha val="43137"/>
                  </a:srgbClr>
                </a:outerShdw>
              </a:effectLst>
              <a:latin typeface="+mj-lt"/>
            </a:rPr>
          </a:br>
          <a:r>
            <a:rPr lang="en-US" sz="2000" b="1" kern="1200" dirty="0" smtClean="0">
              <a:effectLst>
                <a:outerShdw blurRad="38100" dist="38100" dir="2700000" algn="tl">
                  <a:srgbClr val="000000">
                    <a:alpha val="43137"/>
                  </a:srgbClr>
                </a:outerShdw>
              </a:effectLst>
              <a:latin typeface="+mj-lt"/>
            </a:rPr>
            <a:t>(e.g. facial expression, language ability)</a:t>
          </a:r>
          <a:endParaRPr lang="en-US" sz="2000" b="1" kern="1200" dirty="0">
            <a:effectLst>
              <a:outerShdw blurRad="38100" dist="38100" dir="2700000" algn="tl">
                <a:srgbClr val="000000">
                  <a:alpha val="43137"/>
                </a:srgbClr>
              </a:outerShdw>
            </a:effectLst>
            <a:latin typeface="+mj-lt"/>
          </a:endParaRPr>
        </a:p>
      </dsp:txBody>
      <dsp:txXfrm>
        <a:off x="962957" y="3574933"/>
        <a:ext cx="1893181" cy="1359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D996-9018-492D-84DD-A4C109E4BC08}">
      <dsp:nvSpPr>
        <dsp:cNvPr id="0" name=""/>
        <dsp:cNvSpPr/>
      </dsp:nvSpPr>
      <dsp:spPr>
        <a:xfrm>
          <a:off x="2258411" y="164718"/>
          <a:ext cx="3407976" cy="3407976"/>
        </a:xfrm>
        <a:prstGeom prst="ellipse">
          <a:avLst/>
        </a:prstGeom>
        <a:solidFill>
          <a:schemeClr val="accent4">
            <a:alpha val="50000"/>
            <a:hueOff val="0"/>
            <a:satOff val="0"/>
            <a:lumOff val="0"/>
            <a:alphaOff val="0"/>
          </a:schemeClr>
        </a:solidFill>
        <a:ln>
          <a:noFill/>
        </a:ln>
        <a:effectLst>
          <a:outerShdw blurRad="57150" dist="38100" dir="5400000" algn="ctr" rotWithShape="0">
            <a:schemeClr val="accent4">
              <a:alpha val="50000"/>
              <a:hueOff val="0"/>
              <a:satOff val="0"/>
              <a:lumOff val="0"/>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CC0099"/>
              </a:solidFill>
              <a:effectLst>
                <a:outerShdw blurRad="38100" dist="38100" dir="2700000" algn="tl">
                  <a:srgbClr val="000000">
                    <a:alpha val="43137"/>
                  </a:srgbClr>
                </a:outerShdw>
              </a:effectLst>
              <a:latin typeface="+mj-lt"/>
            </a:rPr>
            <a:t>(1) Individual</a:t>
          </a:r>
          <a:r>
            <a:rPr lang="en-US" sz="2400" kern="1200" dirty="0" smtClean="0">
              <a:effectLst>
                <a:outerShdw blurRad="38100" dist="38100" dir="2700000" algn="tl">
                  <a:srgbClr val="000000">
                    <a:alpha val="43137"/>
                  </a:srgbClr>
                </a:outerShdw>
              </a:effectLst>
              <a:latin typeface="+mj-lt"/>
            </a:rPr>
            <a:t/>
          </a:r>
          <a:br>
            <a:rPr lang="en-US" sz="2400" kern="1200" dirty="0" smtClean="0">
              <a:effectLst>
                <a:outerShdw blurRad="38100" dist="38100" dir="2700000" algn="tl">
                  <a:srgbClr val="000000">
                    <a:alpha val="43137"/>
                  </a:srgbClr>
                </a:outerShdw>
              </a:effectLst>
              <a:latin typeface="+mj-lt"/>
            </a:rPr>
          </a:br>
          <a:r>
            <a:rPr lang="en-US" sz="2400" kern="1200" dirty="0" smtClean="0">
              <a:effectLst>
                <a:outerShdw blurRad="38100" dist="38100" dir="2700000" algn="tl">
                  <a:srgbClr val="000000">
                    <a:alpha val="43137"/>
                  </a:srgbClr>
                </a:outerShdw>
              </a:effectLst>
              <a:latin typeface="+mj-lt"/>
            </a:rPr>
            <a:t>Biological potential for culture</a:t>
          </a:r>
          <a:endParaRPr lang="en-US" sz="2400" kern="1200" dirty="0">
            <a:effectLst>
              <a:outerShdw blurRad="38100" dist="38100" dir="2700000" algn="tl">
                <a:srgbClr val="000000">
                  <a:alpha val="43137"/>
                </a:srgbClr>
              </a:outerShdw>
            </a:effectLst>
            <a:latin typeface="+mj-lt"/>
          </a:endParaRPr>
        </a:p>
      </dsp:txBody>
      <dsp:txXfrm>
        <a:off x="2712808" y="761114"/>
        <a:ext cx="2499182" cy="1533589"/>
      </dsp:txXfrm>
    </dsp:sp>
    <dsp:sp modelId="{C34A24B2-E529-4B5A-9393-150A91ED4C89}">
      <dsp:nvSpPr>
        <dsp:cNvPr id="0" name=""/>
        <dsp:cNvSpPr/>
      </dsp:nvSpPr>
      <dsp:spPr>
        <a:xfrm>
          <a:off x="3488123" y="2294704"/>
          <a:ext cx="3407976" cy="3407976"/>
        </a:xfrm>
        <a:prstGeom prst="ellipse">
          <a:avLst/>
        </a:prstGeom>
        <a:solidFill>
          <a:schemeClr val="accent4">
            <a:alpha val="50000"/>
            <a:hueOff val="4706656"/>
            <a:satOff val="-11638"/>
            <a:lumOff val="-6177"/>
            <a:alphaOff val="0"/>
          </a:schemeClr>
        </a:solidFill>
        <a:ln>
          <a:noFill/>
        </a:ln>
        <a:effectLst>
          <a:outerShdw blurRad="57150" dist="38100" dir="5400000" algn="ctr" rotWithShape="0">
            <a:schemeClr val="accent4">
              <a:alpha val="50000"/>
              <a:hueOff val="4706656"/>
              <a:satOff val="-11638"/>
              <a:lumOff val="-6177"/>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CC0099"/>
              </a:solidFill>
              <a:effectLst>
                <a:outerShdw blurRad="38100" dist="38100" dir="2700000" algn="tl">
                  <a:srgbClr val="000000">
                    <a:alpha val="43137"/>
                  </a:srgbClr>
                </a:outerShdw>
              </a:effectLst>
              <a:latin typeface="+mj-lt"/>
            </a:rPr>
            <a:t>(3) ‘Society’</a:t>
          </a:r>
          <a:r>
            <a:rPr lang="en-US" sz="2600" b="1" kern="1200" dirty="0" smtClean="0">
              <a:solidFill>
                <a:srgbClr val="CC0099"/>
              </a:solidFill>
              <a:effectLst>
                <a:outerShdw blurRad="38100" dist="38100" dir="2700000" algn="tl">
                  <a:srgbClr val="000000">
                    <a:alpha val="43137"/>
                  </a:srgbClr>
                </a:outerShdw>
              </a:effectLst>
              <a:latin typeface="+mj-lt"/>
            </a:rPr>
            <a:t/>
          </a:r>
          <a:br>
            <a:rPr lang="en-US" sz="2600" b="1" kern="1200" dirty="0" smtClean="0">
              <a:solidFill>
                <a:srgbClr val="CC0099"/>
              </a:solidFill>
              <a:effectLst>
                <a:outerShdw blurRad="38100" dist="38100" dir="2700000" algn="tl">
                  <a:srgbClr val="000000">
                    <a:alpha val="43137"/>
                  </a:srgbClr>
                </a:outerShdw>
              </a:effectLst>
              <a:latin typeface="+mj-lt"/>
            </a:rPr>
          </a:br>
          <a:r>
            <a:rPr lang="en-US" sz="2600" b="1" kern="1200" dirty="0" smtClean="0">
              <a:effectLst>
                <a:outerShdw blurRad="38100" dist="38100" dir="2700000" algn="tl">
                  <a:srgbClr val="000000">
                    <a:alpha val="43137"/>
                  </a:srgbClr>
                </a:outerShdw>
              </a:effectLst>
              <a:latin typeface="+mj-lt"/>
            </a:rPr>
            <a:t>Ongoing social relations; social structures</a:t>
          </a:r>
          <a:endParaRPr lang="en-US" sz="2600" b="1" kern="1200" dirty="0">
            <a:effectLst>
              <a:outerShdw blurRad="38100" dist="38100" dir="2700000" algn="tl">
                <a:srgbClr val="000000">
                  <a:alpha val="43137"/>
                </a:srgbClr>
              </a:outerShdw>
            </a:effectLst>
            <a:latin typeface="+mj-lt"/>
          </a:endParaRPr>
        </a:p>
      </dsp:txBody>
      <dsp:txXfrm>
        <a:off x="4530396" y="3175098"/>
        <a:ext cx="2044786" cy="1874387"/>
      </dsp:txXfrm>
    </dsp:sp>
    <dsp:sp modelId="{BC997368-785B-4553-AF7E-74BC600D0DBB}">
      <dsp:nvSpPr>
        <dsp:cNvPr id="0" name=""/>
        <dsp:cNvSpPr/>
      </dsp:nvSpPr>
      <dsp:spPr>
        <a:xfrm>
          <a:off x="1028700" y="2294704"/>
          <a:ext cx="3407976" cy="3407976"/>
        </a:xfrm>
        <a:prstGeom prst="ellipse">
          <a:avLst/>
        </a:prstGeom>
        <a:solidFill>
          <a:schemeClr val="accent4">
            <a:alpha val="50000"/>
            <a:hueOff val="9413312"/>
            <a:satOff val="-23276"/>
            <a:lumOff val="-12353"/>
            <a:alphaOff val="0"/>
          </a:schemeClr>
        </a:solidFill>
        <a:ln>
          <a:noFill/>
        </a:ln>
        <a:effectLst>
          <a:outerShdw blurRad="57150" dist="38100" dir="5400000" algn="ctr" rotWithShape="0">
            <a:schemeClr val="accent4">
              <a:alpha val="50000"/>
              <a:hueOff val="9413312"/>
              <a:satOff val="-23276"/>
              <a:lumOff val="-12353"/>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CC0099"/>
              </a:solidFill>
              <a:effectLst>
                <a:outerShdw blurRad="38100" dist="38100" dir="2700000" algn="tl">
                  <a:srgbClr val="000000">
                    <a:alpha val="43137"/>
                  </a:srgbClr>
                </a:outerShdw>
              </a:effectLst>
              <a:latin typeface="+mj-lt"/>
            </a:rPr>
            <a:t>(2) ‘Culture’</a:t>
          </a:r>
          <a:r>
            <a:rPr lang="en-US" sz="2200" b="1" kern="1200" dirty="0" smtClean="0">
              <a:solidFill>
                <a:srgbClr val="CC0099"/>
              </a:solidFill>
              <a:effectLst>
                <a:outerShdw blurRad="38100" dist="38100" dir="2700000" algn="tl">
                  <a:srgbClr val="000000">
                    <a:alpha val="43137"/>
                  </a:srgbClr>
                </a:outerShdw>
              </a:effectLst>
              <a:latin typeface="+mj-lt"/>
            </a:rPr>
            <a:t/>
          </a:r>
          <a:br>
            <a:rPr lang="en-US" sz="2200" b="1" kern="1200" dirty="0" smtClean="0">
              <a:solidFill>
                <a:srgbClr val="CC0099"/>
              </a:solidFill>
              <a:effectLst>
                <a:outerShdw blurRad="38100" dist="38100" dir="2700000" algn="tl">
                  <a:srgbClr val="000000">
                    <a:alpha val="43137"/>
                  </a:srgbClr>
                </a:outerShdw>
              </a:effectLst>
              <a:latin typeface="+mj-lt"/>
            </a:rPr>
          </a:br>
          <a:r>
            <a:rPr lang="en-US" sz="2200" b="1" kern="1200" dirty="0" smtClean="0">
              <a:effectLst>
                <a:outerShdw blurRad="38100" dist="38100" dir="2700000" algn="tl">
                  <a:srgbClr val="000000">
                    <a:alpha val="43137"/>
                  </a:srgbClr>
                </a:outerShdw>
              </a:effectLst>
              <a:latin typeface="+mj-lt"/>
            </a:rPr>
            <a:t>Transmitted know-how; cultural ‘dispositions’ learned through </a:t>
          </a:r>
          <a:r>
            <a:rPr lang="en-US" sz="2200" b="1" kern="1200" dirty="0" err="1" smtClean="0">
              <a:effectLst>
                <a:outerShdw blurRad="38100" dist="38100" dir="2700000" algn="tl">
                  <a:srgbClr val="000000">
                    <a:alpha val="43137"/>
                  </a:srgbClr>
                </a:outerShdw>
              </a:effectLst>
              <a:latin typeface="+mj-lt"/>
            </a:rPr>
            <a:t>socialisation</a:t>
          </a:r>
          <a:endParaRPr lang="en-US" sz="2200" b="1" kern="1200" dirty="0">
            <a:effectLst>
              <a:outerShdw blurRad="38100" dist="38100" dir="2700000" algn="tl">
                <a:srgbClr val="000000">
                  <a:alpha val="43137"/>
                </a:srgbClr>
              </a:outerShdw>
            </a:effectLst>
            <a:latin typeface="+mj-lt"/>
          </a:endParaRPr>
        </a:p>
      </dsp:txBody>
      <dsp:txXfrm>
        <a:off x="1349617" y="3175098"/>
        <a:ext cx="2044786" cy="18743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9E47A-8D75-441B-A6BD-8D1D31BA53DD}">
      <dsp:nvSpPr>
        <dsp:cNvPr id="0" name=""/>
        <dsp:cNvSpPr/>
      </dsp:nvSpPr>
      <dsp:spPr>
        <a:xfrm>
          <a:off x="1143000" y="0"/>
          <a:ext cx="6096000" cy="6096000"/>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06B7B-D6BA-4E56-8C62-514AFA6695C2}">
      <dsp:nvSpPr>
        <dsp:cNvPr id="0" name=""/>
        <dsp:cNvSpPr/>
      </dsp:nvSpPr>
      <dsp:spPr>
        <a:xfrm>
          <a:off x="1722120" y="579120"/>
          <a:ext cx="2377440" cy="237744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4">
              <a:hueOff val="0"/>
              <a:satOff val="0"/>
              <a:lumOff val="0"/>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C000"/>
              </a:solidFill>
              <a:effectLst>
                <a:outerShdw blurRad="38100" dist="38100" dir="2700000" algn="tl">
                  <a:srgbClr val="000000">
                    <a:alpha val="43137"/>
                  </a:srgbClr>
                </a:outerShdw>
              </a:effectLst>
              <a:latin typeface="+mj-lt"/>
            </a:rPr>
            <a:t>Definitions/</a:t>
          </a:r>
          <a:br>
            <a:rPr lang="en-US" sz="2000" b="1" kern="1200" dirty="0" smtClean="0">
              <a:solidFill>
                <a:srgbClr val="FFC000"/>
              </a:solidFill>
              <a:effectLst>
                <a:outerShdw blurRad="38100" dist="38100" dir="2700000" algn="tl">
                  <a:srgbClr val="000000">
                    <a:alpha val="43137"/>
                  </a:srgbClr>
                </a:outerShdw>
              </a:effectLst>
              <a:latin typeface="+mj-lt"/>
            </a:rPr>
          </a:br>
          <a:r>
            <a:rPr lang="en-US" sz="2000" b="1" kern="1200" dirty="0" smtClean="0">
              <a:solidFill>
                <a:srgbClr val="FFC000"/>
              </a:solidFill>
              <a:effectLst>
                <a:outerShdw blurRad="38100" dist="38100" dir="2700000" algn="tl">
                  <a:srgbClr val="000000">
                    <a:alpha val="43137"/>
                  </a:srgbClr>
                </a:outerShdw>
              </a:effectLst>
              <a:latin typeface="+mj-lt"/>
            </a:rPr>
            <a:t>Components</a:t>
          </a:r>
        </a:p>
        <a:p>
          <a:pPr lvl="0" algn="l" defTabSz="889000">
            <a:lnSpc>
              <a:spcPct val="90000"/>
            </a:lnSpc>
            <a:spcBef>
              <a:spcPct val="0"/>
            </a:spcBef>
            <a:spcAft>
              <a:spcPct val="35000"/>
            </a:spcAft>
          </a:pPr>
          <a:r>
            <a:rPr lang="en-US" sz="1800" kern="1200" dirty="0" smtClean="0">
              <a:latin typeface="+mj-lt"/>
            </a:rPr>
            <a:t>1. Shared way of life</a:t>
          </a:r>
        </a:p>
        <a:p>
          <a:pPr lvl="0" algn="l" defTabSz="889000">
            <a:lnSpc>
              <a:spcPct val="90000"/>
            </a:lnSpc>
            <a:spcBef>
              <a:spcPct val="0"/>
            </a:spcBef>
            <a:spcAft>
              <a:spcPct val="35000"/>
            </a:spcAft>
          </a:pPr>
          <a:r>
            <a:rPr lang="en-US" sz="1800" kern="1200" dirty="0" smtClean="0">
              <a:latin typeface="+mj-lt"/>
            </a:rPr>
            <a:t>2. Meanings; symbols</a:t>
          </a:r>
        </a:p>
        <a:p>
          <a:pPr lvl="0" algn="l" defTabSz="889000">
            <a:lnSpc>
              <a:spcPct val="90000"/>
            </a:lnSpc>
            <a:spcBef>
              <a:spcPct val="0"/>
            </a:spcBef>
            <a:spcAft>
              <a:spcPct val="35000"/>
            </a:spcAft>
          </a:pPr>
          <a:r>
            <a:rPr lang="en-US" sz="1800" kern="1200" dirty="0" smtClean="0">
              <a:latin typeface="+mj-lt"/>
            </a:rPr>
            <a:t>3. Enculturation</a:t>
          </a:r>
        </a:p>
        <a:p>
          <a:pPr lvl="0" algn="l" defTabSz="889000">
            <a:lnSpc>
              <a:spcPct val="90000"/>
            </a:lnSpc>
            <a:spcBef>
              <a:spcPct val="0"/>
            </a:spcBef>
            <a:spcAft>
              <a:spcPct val="35000"/>
            </a:spcAft>
          </a:pPr>
          <a:r>
            <a:rPr lang="en-US" sz="1800" kern="1200" dirty="0" smtClean="0">
              <a:latin typeface="+mj-lt"/>
            </a:rPr>
            <a:t>4. Non-static</a:t>
          </a:r>
          <a:endParaRPr lang="en-US" sz="1800" kern="1200" dirty="0">
            <a:latin typeface="+mj-lt"/>
          </a:endParaRPr>
        </a:p>
      </dsp:txBody>
      <dsp:txXfrm>
        <a:off x="1838177" y="695177"/>
        <a:ext cx="2145326" cy="2145326"/>
      </dsp:txXfrm>
    </dsp:sp>
    <dsp:sp modelId="{7248F4B1-6301-412E-A313-AFE040E58FBE}">
      <dsp:nvSpPr>
        <dsp:cNvPr id="0" name=""/>
        <dsp:cNvSpPr/>
      </dsp:nvSpPr>
      <dsp:spPr>
        <a:xfrm>
          <a:off x="4282440" y="579120"/>
          <a:ext cx="2377440" cy="2377440"/>
        </a:xfrm>
        <a:prstGeom prst="roundRect">
          <a:avLst/>
        </a:prstGeom>
        <a:solidFill>
          <a:schemeClr val="accent4">
            <a:hueOff val="3137771"/>
            <a:satOff val="-7759"/>
            <a:lumOff val="-4118"/>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4">
              <a:hueOff val="3137771"/>
              <a:satOff val="-7759"/>
              <a:lumOff val="-4118"/>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C000"/>
              </a:solidFill>
              <a:effectLst>
                <a:outerShdw blurRad="38100" dist="38100" dir="2700000" algn="tl">
                  <a:srgbClr val="000000">
                    <a:alpha val="43137"/>
                  </a:srgbClr>
                </a:outerShdw>
              </a:effectLst>
              <a:latin typeface="+mj-lt"/>
            </a:rPr>
            <a:t>Concepts</a:t>
          </a:r>
        </a:p>
        <a:p>
          <a:pPr lvl="0" algn="l" defTabSz="889000">
            <a:lnSpc>
              <a:spcPct val="90000"/>
            </a:lnSpc>
            <a:spcBef>
              <a:spcPct val="0"/>
            </a:spcBef>
            <a:spcAft>
              <a:spcPct val="35000"/>
            </a:spcAft>
          </a:pPr>
          <a:r>
            <a:rPr lang="en-US" sz="1800" kern="1200" dirty="0" smtClean="0">
              <a:latin typeface="+mj-lt"/>
            </a:rPr>
            <a:t>1. Ethnocentrism</a:t>
          </a:r>
        </a:p>
        <a:p>
          <a:pPr lvl="0" algn="l" defTabSz="889000">
            <a:lnSpc>
              <a:spcPct val="90000"/>
            </a:lnSpc>
            <a:spcBef>
              <a:spcPct val="0"/>
            </a:spcBef>
            <a:spcAft>
              <a:spcPct val="35000"/>
            </a:spcAft>
          </a:pPr>
          <a:r>
            <a:rPr lang="en-US" sz="1800" kern="1200" dirty="0" smtClean="0">
              <a:latin typeface="+mj-lt"/>
            </a:rPr>
            <a:t>2. Cultural relativism</a:t>
          </a:r>
        </a:p>
        <a:p>
          <a:pPr lvl="0" algn="l" defTabSz="889000">
            <a:lnSpc>
              <a:spcPct val="90000"/>
            </a:lnSpc>
            <a:spcBef>
              <a:spcPct val="0"/>
            </a:spcBef>
            <a:spcAft>
              <a:spcPct val="35000"/>
            </a:spcAft>
          </a:pPr>
          <a:r>
            <a:rPr lang="en-US" sz="1800" kern="1200" dirty="0" smtClean="0">
              <a:latin typeface="+mj-lt"/>
            </a:rPr>
            <a:t>3. Mainstream culture </a:t>
          </a:r>
        </a:p>
        <a:p>
          <a:pPr lvl="0" algn="l" defTabSz="889000">
            <a:lnSpc>
              <a:spcPct val="90000"/>
            </a:lnSpc>
            <a:spcBef>
              <a:spcPct val="0"/>
            </a:spcBef>
            <a:spcAft>
              <a:spcPct val="35000"/>
            </a:spcAft>
          </a:pPr>
          <a:r>
            <a:rPr lang="en-US" sz="1800" kern="1200" dirty="0" smtClean="0">
              <a:latin typeface="+mj-lt"/>
            </a:rPr>
            <a:t>4. Subculture</a:t>
          </a:r>
        </a:p>
        <a:p>
          <a:pPr lvl="0" algn="l" defTabSz="889000">
            <a:lnSpc>
              <a:spcPct val="90000"/>
            </a:lnSpc>
            <a:spcBef>
              <a:spcPct val="0"/>
            </a:spcBef>
            <a:spcAft>
              <a:spcPct val="35000"/>
            </a:spcAft>
          </a:pPr>
          <a:r>
            <a:rPr lang="en-US" sz="1800" kern="1200" dirty="0" smtClean="0">
              <a:latin typeface="+mj-lt"/>
            </a:rPr>
            <a:t>5. Counterculture</a:t>
          </a:r>
          <a:endParaRPr lang="en-US" sz="1800" kern="1200" dirty="0">
            <a:latin typeface="+mj-lt"/>
          </a:endParaRPr>
        </a:p>
      </dsp:txBody>
      <dsp:txXfrm>
        <a:off x="4398497" y="695177"/>
        <a:ext cx="2145326" cy="2145326"/>
      </dsp:txXfrm>
    </dsp:sp>
    <dsp:sp modelId="{7FCEE06F-6AED-4E63-AE08-CF99C13B0E25}">
      <dsp:nvSpPr>
        <dsp:cNvPr id="0" name=""/>
        <dsp:cNvSpPr/>
      </dsp:nvSpPr>
      <dsp:spPr>
        <a:xfrm>
          <a:off x="1722120" y="3139440"/>
          <a:ext cx="2377440" cy="2377440"/>
        </a:xfrm>
        <a:prstGeom prst="roundRect">
          <a:avLst/>
        </a:prstGeom>
        <a:solidFill>
          <a:schemeClr val="accent4">
            <a:hueOff val="6275542"/>
            <a:satOff val="-15517"/>
            <a:lumOff val="-8235"/>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4">
              <a:hueOff val="6275542"/>
              <a:satOff val="-15517"/>
              <a:lumOff val="-8235"/>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solidFill>
                <a:srgbClr val="FFC000"/>
              </a:solidFill>
              <a:effectLst>
                <a:outerShdw blurRad="38100" dist="38100" dir="2700000" algn="tl">
                  <a:srgbClr val="000000">
                    <a:alpha val="43137"/>
                  </a:srgbClr>
                </a:outerShdw>
              </a:effectLst>
              <a:latin typeface="+mj-lt"/>
            </a:rPr>
            <a:t>Theorising</a:t>
          </a:r>
          <a:r>
            <a:rPr lang="en-US" sz="2000" b="1" kern="1200" dirty="0" smtClean="0">
              <a:solidFill>
                <a:srgbClr val="FFC000"/>
              </a:solidFill>
              <a:effectLst>
                <a:outerShdw blurRad="38100" dist="38100" dir="2700000" algn="tl">
                  <a:srgbClr val="000000">
                    <a:alpha val="43137"/>
                  </a:srgbClr>
                </a:outerShdw>
              </a:effectLst>
              <a:latin typeface="+mj-lt"/>
            </a:rPr>
            <a:t> Culture</a:t>
          </a:r>
        </a:p>
        <a:p>
          <a:pPr lvl="0" algn="l" defTabSz="889000">
            <a:lnSpc>
              <a:spcPct val="90000"/>
            </a:lnSpc>
            <a:spcBef>
              <a:spcPct val="0"/>
            </a:spcBef>
            <a:spcAft>
              <a:spcPct val="35000"/>
            </a:spcAft>
          </a:pPr>
          <a:r>
            <a:rPr lang="en-US" sz="1800" kern="1200" dirty="0" smtClean="0">
              <a:latin typeface="+mj-lt"/>
            </a:rPr>
            <a:t>1. Functionalism</a:t>
          </a:r>
        </a:p>
        <a:p>
          <a:pPr lvl="0" algn="l" defTabSz="889000">
            <a:lnSpc>
              <a:spcPct val="90000"/>
            </a:lnSpc>
            <a:spcBef>
              <a:spcPct val="0"/>
            </a:spcBef>
            <a:spcAft>
              <a:spcPct val="35000"/>
            </a:spcAft>
          </a:pPr>
          <a:r>
            <a:rPr lang="en-US" sz="1800" kern="1200" dirty="0" smtClean="0">
              <a:latin typeface="+mj-lt"/>
            </a:rPr>
            <a:t>2. Symbolic Interactionism</a:t>
          </a:r>
        </a:p>
        <a:p>
          <a:pPr lvl="0" algn="l" defTabSz="889000">
            <a:lnSpc>
              <a:spcPct val="90000"/>
            </a:lnSpc>
            <a:spcBef>
              <a:spcPct val="0"/>
            </a:spcBef>
            <a:spcAft>
              <a:spcPct val="35000"/>
            </a:spcAft>
          </a:pPr>
          <a:r>
            <a:rPr lang="en-US" sz="1800" kern="1200" dirty="0" smtClean="0">
              <a:latin typeface="+mj-lt"/>
            </a:rPr>
            <a:t>3. Conflict</a:t>
          </a:r>
          <a:endParaRPr lang="en-US" sz="1800" kern="1200" dirty="0">
            <a:latin typeface="+mj-lt"/>
          </a:endParaRPr>
        </a:p>
      </dsp:txBody>
      <dsp:txXfrm>
        <a:off x="1838177" y="3255497"/>
        <a:ext cx="2145326" cy="2145326"/>
      </dsp:txXfrm>
    </dsp:sp>
    <dsp:sp modelId="{0E2B27E7-9CE4-4FC5-8D68-37133D403989}">
      <dsp:nvSpPr>
        <dsp:cNvPr id="0" name=""/>
        <dsp:cNvSpPr/>
      </dsp:nvSpPr>
      <dsp:spPr>
        <a:xfrm>
          <a:off x="4236721" y="3139440"/>
          <a:ext cx="2468876" cy="2377440"/>
        </a:xfrm>
        <a:prstGeom prst="roundRect">
          <a:avLst/>
        </a:prstGeom>
        <a:solidFill>
          <a:schemeClr val="accent4">
            <a:hueOff val="9413312"/>
            <a:satOff val="-23276"/>
            <a:lumOff val="-12353"/>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4">
              <a:hueOff val="9413312"/>
              <a:satOff val="-23276"/>
              <a:lumOff val="-12353"/>
              <a:alphaOff val="0"/>
              <a:shade val="9000"/>
              <a:alpha val="48000"/>
              <a:satMod val="105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solidFill>
                <a:srgbClr val="FFC000"/>
              </a:solidFill>
              <a:effectLst>
                <a:outerShdw blurRad="38100" dist="38100" dir="2700000" algn="tl">
                  <a:srgbClr val="000000">
                    <a:alpha val="43137"/>
                  </a:srgbClr>
                </a:outerShdw>
              </a:effectLst>
              <a:latin typeface="+mj-lt"/>
            </a:rPr>
            <a:t>Globalisation</a:t>
          </a:r>
          <a:endParaRPr lang="en-US" sz="2000" b="1" kern="1200" dirty="0" smtClean="0">
            <a:solidFill>
              <a:srgbClr val="FFC000"/>
            </a:solidFill>
            <a:effectLst>
              <a:outerShdw blurRad="38100" dist="38100" dir="2700000" algn="tl">
                <a:srgbClr val="000000">
                  <a:alpha val="43137"/>
                </a:srgbClr>
              </a:outerShdw>
            </a:effectLst>
            <a:latin typeface="+mj-lt"/>
          </a:endParaRPr>
        </a:p>
        <a:p>
          <a:pPr lvl="0" algn="l" defTabSz="889000">
            <a:lnSpc>
              <a:spcPct val="90000"/>
            </a:lnSpc>
            <a:spcBef>
              <a:spcPct val="0"/>
            </a:spcBef>
            <a:spcAft>
              <a:spcPct val="35000"/>
            </a:spcAft>
          </a:pPr>
          <a:r>
            <a:rPr lang="en-US" sz="1800" kern="1200" dirty="0" smtClean="0">
              <a:latin typeface="+mj-lt"/>
            </a:rPr>
            <a:t>1. Not new nor one-way process.</a:t>
          </a:r>
        </a:p>
        <a:p>
          <a:pPr lvl="0" algn="l" defTabSz="889000">
            <a:lnSpc>
              <a:spcPct val="90000"/>
            </a:lnSpc>
            <a:spcBef>
              <a:spcPct val="0"/>
            </a:spcBef>
            <a:spcAft>
              <a:spcPct val="35000"/>
            </a:spcAft>
          </a:pPr>
          <a:r>
            <a:rPr lang="en-US" sz="1800" kern="1200" dirty="0" smtClean="0">
              <a:latin typeface="+mj-lt"/>
            </a:rPr>
            <a:t>2. Not homogeneous</a:t>
          </a:r>
        </a:p>
        <a:p>
          <a:pPr lvl="0" algn="l" defTabSz="889000">
            <a:lnSpc>
              <a:spcPct val="90000"/>
            </a:lnSpc>
            <a:spcBef>
              <a:spcPct val="0"/>
            </a:spcBef>
            <a:spcAft>
              <a:spcPct val="35000"/>
            </a:spcAft>
          </a:pPr>
          <a:r>
            <a:rPr lang="en-US" sz="1800" kern="1200" dirty="0" smtClean="0">
              <a:latin typeface="+mj-lt"/>
            </a:rPr>
            <a:t>3. </a:t>
          </a:r>
          <a:r>
            <a:rPr lang="en-US" sz="1800" kern="1200" dirty="0" err="1" smtClean="0">
              <a:latin typeface="+mj-lt"/>
            </a:rPr>
            <a:t>Glocalisation</a:t>
          </a:r>
          <a:endParaRPr lang="en-US" sz="1800" kern="1200" dirty="0" smtClean="0">
            <a:latin typeface="+mj-lt"/>
          </a:endParaRPr>
        </a:p>
        <a:p>
          <a:pPr lvl="0" algn="l" defTabSz="889000">
            <a:lnSpc>
              <a:spcPct val="90000"/>
            </a:lnSpc>
            <a:spcBef>
              <a:spcPct val="0"/>
            </a:spcBef>
            <a:spcAft>
              <a:spcPct val="35000"/>
            </a:spcAft>
          </a:pPr>
          <a:r>
            <a:rPr lang="en-US" sz="1800" kern="1200" dirty="0" smtClean="0">
              <a:latin typeface="+mj-lt"/>
            </a:rPr>
            <a:t>4.Changes/adaptation</a:t>
          </a:r>
          <a:endParaRPr lang="en-US" sz="1800" kern="1200" dirty="0">
            <a:latin typeface="+mj-lt"/>
          </a:endParaRPr>
        </a:p>
      </dsp:txBody>
      <dsp:txXfrm>
        <a:off x="4352778" y="3255497"/>
        <a:ext cx="2236762" cy="214532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A5B61C-7B3C-4366-933E-07ADAF61C2CB}" type="datetimeFigureOut">
              <a:rPr lang="en-US" smtClean="0"/>
              <a:t>9/1/2014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E0848A-6301-4EA9-8E03-B3C59D916A81}" type="slidenum">
              <a:rPr lang="en-US" smtClean="0"/>
              <a:t>‹#›</a:t>
            </a:fld>
            <a:endParaRPr lang="en-US"/>
          </a:p>
        </p:txBody>
      </p:sp>
    </p:spTree>
    <p:extLst>
      <p:ext uri="{BB962C8B-B14F-4D97-AF65-F5344CB8AC3E}">
        <p14:creationId xmlns:p14="http://schemas.microsoft.com/office/powerpoint/2010/main" val="106620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Example the use</a:t>
            </a:r>
            <a:r>
              <a:rPr lang="en-SG" baseline="0" dirty="0" smtClean="0"/>
              <a:t> of money notes, which is recognised by the community to have a monetary value to exchange for goods and services with the same value as compared to a self-drawn note without any warrant for cash or currency. Legal money? Shared of norms and culture that is associated with the use of money.</a:t>
            </a:r>
          </a:p>
          <a:p>
            <a:endParaRPr lang="en-SG" baseline="0" dirty="0" smtClean="0"/>
          </a:p>
          <a:p>
            <a:r>
              <a:rPr lang="en-SG" baseline="0" dirty="0" smtClean="0"/>
              <a:t>Example the use of </a:t>
            </a:r>
            <a:r>
              <a:rPr lang="en-SG" baseline="0" dirty="0" err="1" smtClean="0"/>
              <a:t>ez</a:t>
            </a:r>
            <a:r>
              <a:rPr lang="en-SG" baseline="0" dirty="0" smtClean="0"/>
              <a:t>-link card, we all associate that orange card with the need to pay for our public transport, and we are used to going to a bus stop to wait for public transport. It’s a social behaviour that is all are used to. </a:t>
            </a:r>
          </a:p>
          <a:p>
            <a:endParaRPr lang="en-SG" baseline="0" dirty="0" smtClean="0"/>
          </a:p>
          <a:p>
            <a:r>
              <a:rPr lang="en-SG" baseline="0" dirty="0" smtClean="0"/>
              <a:t>We as members of the society learned social norms.</a:t>
            </a:r>
          </a:p>
          <a:p>
            <a:endParaRPr lang="en-SG" baseline="0" dirty="0" smtClean="0"/>
          </a:p>
          <a:p>
            <a:endParaRPr lang="en-SG" baseline="0" dirty="0" smtClean="0"/>
          </a:p>
        </p:txBody>
      </p:sp>
      <p:sp>
        <p:nvSpPr>
          <p:cNvPr id="4" name="Slide Number Placeholder 3"/>
          <p:cNvSpPr>
            <a:spLocks noGrp="1"/>
          </p:cNvSpPr>
          <p:nvPr>
            <p:ph type="sldNum" sz="quarter" idx="10"/>
          </p:nvPr>
        </p:nvSpPr>
        <p:spPr/>
        <p:txBody>
          <a:bodyPr/>
          <a:lstStyle/>
          <a:p>
            <a:fld id="{67E0848A-6301-4EA9-8E03-B3C59D916A81}" type="slidenum">
              <a:rPr lang="en-US" smtClean="0"/>
              <a:t>4</a:t>
            </a:fld>
            <a:endParaRPr lang="en-US"/>
          </a:p>
        </p:txBody>
      </p:sp>
    </p:spTree>
    <p:extLst>
      <p:ext uri="{BB962C8B-B14F-4D97-AF65-F5344CB8AC3E}">
        <p14:creationId xmlns:p14="http://schemas.microsoft.com/office/powerpoint/2010/main" val="2815450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How</a:t>
            </a:r>
            <a:r>
              <a:rPr lang="en-SG" baseline="0" dirty="0" smtClean="0"/>
              <a:t> culture is socially transmitted through socialisation. Parent may not form the agents for primary socialisation. Manners, ethics, duty can be instilled in the children. As long as outside the family is considered as the secondary socialisation. Enculturation, is without purpose, while socialisation is an deliberate attempt to instil teachings. Both are similar because both tells us how culture is pick up, transmitted and employed.</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14</a:t>
            </a:fld>
            <a:endParaRPr lang="en-US"/>
          </a:p>
        </p:txBody>
      </p:sp>
    </p:spTree>
    <p:extLst>
      <p:ext uri="{BB962C8B-B14F-4D97-AF65-F5344CB8AC3E}">
        <p14:creationId xmlns:p14="http://schemas.microsoft.com/office/powerpoint/2010/main" val="201739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Wild and undomesticated human being.</a:t>
            </a:r>
            <a:r>
              <a:rPr lang="en-SG" baseline="0" dirty="0" smtClean="0"/>
              <a:t> Biologically he is a human, but he has not learned the social norm. </a:t>
            </a:r>
          </a:p>
          <a:p>
            <a:r>
              <a:rPr lang="en-SG" baseline="0" dirty="0" smtClean="0"/>
              <a:t>For victor, when he was nude, he played in the snow instead of reacting to the coldness of the snow. Socialising allows us to learn what is hot and what is cold and how do we response to the changes in temperatures. Language acquisition must be learned when the child reaches a period of linguistic potential and has the capacity for learning.</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15</a:t>
            </a:fld>
            <a:endParaRPr lang="en-US"/>
          </a:p>
        </p:txBody>
      </p:sp>
    </p:spTree>
    <p:extLst>
      <p:ext uri="{BB962C8B-B14F-4D97-AF65-F5344CB8AC3E}">
        <p14:creationId xmlns:p14="http://schemas.microsoft.com/office/powerpoint/2010/main" val="299146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16</a:t>
            </a:fld>
            <a:endParaRPr lang="en-US"/>
          </a:p>
        </p:txBody>
      </p:sp>
    </p:spTree>
    <p:extLst>
      <p:ext uri="{BB962C8B-B14F-4D97-AF65-F5344CB8AC3E}">
        <p14:creationId xmlns:p14="http://schemas.microsoft.com/office/powerpoint/2010/main" val="150186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Using our</a:t>
            </a:r>
            <a:r>
              <a:rPr lang="en-SG" baseline="0" dirty="0" smtClean="0"/>
              <a:t> own culture norms into other cultures.</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18</a:t>
            </a:fld>
            <a:endParaRPr lang="en-US"/>
          </a:p>
        </p:txBody>
      </p:sp>
    </p:spTree>
    <p:extLst>
      <p:ext uri="{BB962C8B-B14F-4D97-AF65-F5344CB8AC3E}">
        <p14:creationId xmlns:p14="http://schemas.microsoft.com/office/powerpoint/2010/main" val="3140724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Try to understand their culture using their standard. That’s the way we should</a:t>
            </a:r>
            <a:r>
              <a:rPr lang="en-SG" baseline="0" dirty="0" smtClean="0"/>
              <a:t> compare culture. Cultural context. </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19</a:t>
            </a:fld>
            <a:endParaRPr lang="en-US"/>
          </a:p>
        </p:txBody>
      </p:sp>
    </p:spTree>
    <p:extLst>
      <p:ext uri="{BB962C8B-B14F-4D97-AF65-F5344CB8AC3E}">
        <p14:creationId xmlns:p14="http://schemas.microsoft.com/office/powerpoint/2010/main" val="145467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Choose</a:t>
            </a:r>
            <a:r>
              <a:rPr lang="en-SG" baseline="0" dirty="0" smtClean="0"/>
              <a:t> to go against the norms, and this is a resistance. Hippie culture example.</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23</a:t>
            </a:fld>
            <a:endParaRPr lang="en-US"/>
          </a:p>
        </p:txBody>
      </p:sp>
    </p:spTree>
    <p:extLst>
      <p:ext uri="{BB962C8B-B14F-4D97-AF65-F5344CB8AC3E}">
        <p14:creationId xmlns:p14="http://schemas.microsoft.com/office/powerpoint/2010/main" val="793605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Over</a:t>
            </a:r>
            <a:r>
              <a:rPr lang="en-SG" baseline="0" dirty="0" smtClean="0"/>
              <a:t>emphasis in terms of harmony. And differences and inequalities is a part of reality that lead to disharmony. Social order, inequalities and harmony are the key words.</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26</a:t>
            </a:fld>
            <a:endParaRPr lang="en-US"/>
          </a:p>
        </p:txBody>
      </p:sp>
    </p:spTree>
    <p:extLst>
      <p:ext uri="{BB962C8B-B14F-4D97-AF65-F5344CB8AC3E}">
        <p14:creationId xmlns:p14="http://schemas.microsoft.com/office/powerpoint/2010/main" val="246312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Social interaction at the micro</a:t>
            </a:r>
            <a:r>
              <a:rPr lang="en-SG" baseline="0" dirty="0" smtClean="0"/>
              <a:t> level. Meaning is constructed in social encounter. </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27</a:t>
            </a:fld>
            <a:endParaRPr lang="en-US"/>
          </a:p>
        </p:txBody>
      </p:sp>
    </p:spTree>
    <p:extLst>
      <p:ext uri="{BB962C8B-B14F-4D97-AF65-F5344CB8AC3E}">
        <p14:creationId xmlns:p14="http://schemas.microsoft.com/office/powerpoint/2010/main" val="4279611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This</a:t>
            </a:r>
            <a:r>
              <a:rPr lang="en-SG" baseline="0" dirty="0" smtClean="0"/>
              <a:t> perspective doesn’t explain changes in social norms.</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28</a:t>
            </a:fld>
            <a:endParaRPr lang="en-US"/>
          </a:p>
        </p:txBody>
      </p:sp>
    </p:spTree>
    <p:extLst>
      <p:ext uri="{BB962C8B-B14F-4D97-AF65-F5344CB8AC3E}">
        <p14:creationId xmlns:p14="http://schemas.microsoft.com/office/powerpoint/2010/main" val="3959469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People</a:t>
            </a:r>
            <a:r>
              <a:rPr lang="en-SG" baseline="0" dirty="0" smtClean="0"/>
              <a:t> are more wealthy can decide the fashion trend so that we need to follow. One groups becomes dominant, and this group will use their power to stress the social inequality. </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29</a:t>
            </a:fld>
            <a:endParaRPr lang="en-US"/>
          </a:p>
        </p:txBody>
      </p:sp>
    </p:spTree>
    <p:extLst>
      <p:ext uri="{BB962C8B-B14F-4D97-AF65-F5344CB8AC3E}">
        <p14:creationId xmlns:p14="http://schemas.microsoft.com/office/powerpoint/2010/main" val="179400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E.G can be seen in the different languages, and language</a:t>
            </a:r>
            <a:r>
              <a:rPr lang="en-SG" baseline="0" dirty="0" smtClean="0"/>
              <a:t> is a part of culture</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5</a:t>
            </a:fld>
            <a:endParaRPr lang="en-US"/>
          </a:p>
        </p:txBody>
      </p:sp>
    </p:spTree>
    <p:extLst>
      <p:ext uri="{BB962C8B-B14F-4D97-AF65-F5344CB8AC3E}">
        <p14:creationId xmlns:p14="http://schemas.microsoft.com/office/powerpoint/2010/main" val="230571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Is</a:t>
            </a:r>
            <a:r>
              <a:rPr lang="en-SG" baseline="0" dirty="0" smtClean="0"/>
              <a:t> the society the source of conflict and always so conflicted? </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30</a:t>
            </a:fld>
            <a:endParaRPr lang="en-US"/>
          </a:p>
        </p:txBody>
      </p:sp>
    </p:spTree>
    <p:extLst>
      <p:ext uri="{BB962C8B-B14F-4D97-AF65-F5344CB8AC3E}">
        <p14:creationId xmlns:p14="http://schemas.microsoft.com/office/powerpoint/2010/main" val="135509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Adaptations </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32</a:t>
            </a:fld>
            <a:endParaRPr lang="en-US"/>
          </a:p>
        </p:txBody>
      </p:sp>
    </p:spTree>
    <p:extLst>
      <p:ext uri="{BB962C8B-B14F-4D97-AF65-F5344CB8AC3E}">
        <p14:creationId xmlns:p14="http://schemas.microsoft.com/office/powerpoint/2010/main" val="412900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What</a:t>
            </a:r>
            <a:r>
              <a:rPr lang="en-SG" baseline="0" dirty="0" smtClean="0"/>
              <a:t> to do and what not to do in a particular situation.</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6</a:t>
            </a:fld>
            <a:endParaRPr lang="en-US"/>
          </a:p>
        </p:txBody>
      </p:sp>
    </p:spTree>
    <p:extLst>
      <p:ext uri="{BB962C8B-B14F-4D97-AF65-F5344CB8AC3E}">
        <p14:creationId xmlns:p14="http://schemas.microsoft.com/office/powerpoint/2010/main" val="114824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Understood</a:t>
            </a:r>
            <a:r>
              <a:rPr lang="en-SG" baseline="0" dirty="0" smtClean="0"/>
              <a:t> and shared knowledge and there are people who do not follow the norms. People do transgress the norms.</a:t>
            </a:r>
          </a:p>
          <a:p>
            <a:r>
              <a:rPr lang="en-SG" baseline="0" dirty="0" err="1" smtClean="0"/>
              <a:t>Eg</a:t>
            </a:r>
            <a:r>
              <a:rPr lang="en-SG" baseline="0" dirty="0" smtClean="0"/>
              <a:t>. In the Asian culture it is understood that u take off ur shoes before entering the room. While for the western culture it is weird for u to do so.</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7</a:t>
            </a:fld>
            <a:endParaRPr lang="en-US"/>
          </a:p>
        </p:txBody>
      </p:sp>
    </p:spTree>
    <p:extLst>
      <p:ext uri="{BB962C8B-B14F-4D97-AF65-F5344CB8AC3E}">
        <p14:creationId xmlns:p14="http://schemas.microsoft.com/office/powerpoint/2010/main" val="1392299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Intangible</a:t>
            </a:r>
            <a:r>
              <a:rPr lang="en-SG" baseline="0" dirty="0" smtClean="0"/>
              <a:t> forms of values</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8</a:t>
            </a:fld>
            <a:endParaRPr lang="en-US"/>
          </a:p>
        </p:txBody>
      </p:sp>
    </p:spTree>
    <p:extLst>
      <p:ext uri="{BB962C8B-B14F-4D97-AF65-F5344CB8AC3E}">
        <p14:creationId xmlns:p14="http://schemas.microsoft.com/office/powerpoint/2010/main" val="126160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8774F1-61AF-4696-9F46-092B32B365A5}" type="slidenum">
              <a:rPr lang="en-US" altLang="zh-CN"/>
              <a:pPr eaLnBrk="1" hangingPunct="1"/>
              <a:t>9</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61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Simply put the features</a:t>
            </a:r>
            <a:r>
              <a:rPr lang="en-SG" baseline="0" dirty="0" smtClean="0"/>
              <a:t> of culture. People do borrow culture, and they is no authentic culture hundred percent unique to the country. Active modifiers of culture.</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10</a:t>
            </a:fld>
            <a:endParaRPr lang="en-US"/>
          </a:p>
        </p:txBody>
      </p:sp>
    </p:spTree>
    <p:extLst>
      <p:ext uri="{BB962C8B-B14F-4D97-AF65-F5344CB8AC3E}">
        <p14:creationId xmlns:p14="http://schemas.microsoft.com/office/powerpoint/2010/main" val="1051595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12</a:t>
            </a:fld>
            <a:endParaRPr lang="en-US"/>
          </a:p>
        </p:txBody>
      </p:sp>
    </p:spTree>
    <p:extLst>
      <p:ext uri="{BB962C8B-B14F-4D97-AF65-F5344CB8AC3E}">
        <p14:creationId xmlns:p14="http://schemas.microsoft.com/office/powerpoint/2010/main" val="495429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We know</a:t>
            </a:r>
            <a:r>
              <a:rPr lang="en-SG" baseline="0" dirty="0" smtClean="0"/>
              <a:t> when to use what and when not to do what.</a:t>
            </a:r>
          </a:p>
          <a:p>
            <a:r>
              <a:rPr lang="en-SG" baseline="0" dirty="0" smtClean="0"/>
              <a:t>In an particular environment of context. </a:t>
            </a:r>
          </a:p>
          <a:p>
            <a:endParaRPr lang="en-SG" baseline="0" dirty="0" smtClean="0"/>
          </a:p>
          <a:p>
            <a:r>
              <a:rPr lang="en-SG" baseline="0" dirty="0" smtClean="0"/>
              <a:t>Adults correct children when they are doing things wrong like the pronunciation and socially desired behaviours.</a:t>
            </a:r>
            <a:endParaRPr lang="en-SG" dirty="0"/>
          </a:p>
        </p:txBody>
      </p:sp>
      <p:sp>
        <p:nvSpPr>
          <p:cNvPr id="4" name="Slide Number Placeholder 3"/>
          <p:cNvSpPr>
            <a:spLocks noGrp="1"/>
          </p:cNvSpPr>
          <p:nvPr>
            <p:ph type="sldNum" sz="quarter" idx="10"/>
          </p:nvPr>
        </p:nvSpPr>
        <p:spPr/>
        <p:txBody>
          <a:bodyPr/>
          <a:lstStyle/>
          <a:p>
            <a:fld id="{67E0848A-6301-4EA9-8E03-B3C59D916A81}" type="slidenum">
              <a:rPr lang="en-US" smtClean="0"/>
              <a:t>13</a:t>
            </a:fld>
            <a:endParaRPr lang="en-US"/>
          </a:p>
        </p:txBody>
      </p:sp>
    </p:spTree>
    <p:extLst>
      <p:ext uri="{BB962C8B-B14F-4D97-AF65-F5344CB8AC3E}">
        <p14:creationId xmlns:p14="http://schemas.microsoft.com/office/powerpoint/2010/main" val="216678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7DAC4F-1C11-4A52-B253-A377BF407121}" type="datetimeFigureOut">
              <a:rPr lang="en-US" smtClean="0"/>
              <a:t>9/1/2014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16224E-ED55-4279-A4AF-9BD8D793DA3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DAC4F-1C11-4A52-B253-A377BF407121}"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DAC4F-1C11-4A52-B253-A377BF407121}"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84DA0E-4DD9-4378-8309-C48D4A5F0141}" type="slidenum">
              <a:rPr lang="en-US" altLang="zh-CN"/>
              <a:pPr>
                <a:defRPr/>
              </a:pPr>
              <a:t>‹#›</a:t>
            </a:fld>
            <a:endParaRPr lang="en-US" altLang="zh-CN"/>
          </a:p>
        </p:txBody>
      </p:sp>
    </p:spTree>
    <p:extLst>
      <p:ext uri="{BB962C8B-B14F-4D97-AF65-F5344CB8AC3E}">
        <p14:creationId xmlns:p14="http://schemas.microsoft.com/office/powerpoint/2010/main" val="77348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DAC4F-1C11-4A52-B253-A377BF407121}"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7DAC4F-1C11-4A52-B253-A377BF407121}" type="datetimeFigureOut">
              <a:rPr lang="en-US" smtClean="0"/>
              <a:t>9/1/2014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6224E-ED55-4279-A4AF-9BD8D793DA3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7DAC4F-1C11-4A52-B253-A377BF407121}"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7DAC4F-1C11-4A52-B253-A377BF407121}" type="datetimeFigureOut">
              <a:rPr lang="en-US" smtClean="0"/>
              <a:t>9/1/2014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7DAC4F-1C11-4A52-B253-A377BF407121}" type="datetimeFigureOut">
              <a:rPr lang="en-US" smtClean="0"/>
              <a:t>9/1/2014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DAC4F-1C11-4A52-B253-A377BF407121}" type="datetimeFigureOut">
              <a:rPr lang="en-US" smtClean="0"/>
              <a:t>9/1/2014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7DAC4F-1C11-4A52-B253-A377BF407121}"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6224E-ED55-4279-A4AF-9BD8D793DA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7DAC4F-1C11-4A52-B253-A377BF407121}" type="datetimeFigureOut">
              <a:rPr lang="en-US" smtClean="0"/>
              <a:t>9/1/2014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A16224E-ED55-4279-A4AF-9BD8D793DA3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7DAC4F-1C11-4A52-B253-A377BF407121}" type="datetimeFigureOut">
              <a:rPr lang="en-US" smtClean="0"/>
              <a:t>9/1/2014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16224E-ED55-4279-A4AF-9BD8D793DA3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334064"/>
            <a:ext cx="7851648" cy="1828800"/>
          </a:xfrm>
        </p:spPr>
        <p:txBody>
          <a:bodyPr>
            <a:normAutofit/>
          </a:bodyPr>
          <a:lstStyle/>
          <a:p>
            <a:r>
              <a:rPr lang="en-US" sz="3600" dirty="0" smtClean="0">
                <a:solidFill>
                  <a:schemeClr val="accent2">
                    <a:lumMod val="40000"/>
                    <a:lumOff val="60000"/>
                  </a:schemeClr>
                </a:solidFill>
              </a:rPr>
              <a:t>Week 4</a:t>
            </a:r>
            <a:r>
              <a:rPr lang="en-US" sz="4000" dirty="0" smtClean="0">
                <a:solidFill>
                  <a:schemeClr val="accent2">
                    <a:lumMod val="40000"/>
                    <a:lumOff val="60000"/>
                  </a:schemeClr>
                </a:solidFill>
              </a:rPr>
              <a:t> </a:t>
            </a:r>
            <a:br>
              <a:rPr lang="en-US" sz="4000" dirty="0" smtClean="0">
                <a:solidFill>
                  <a:schemeClr val="accent2">
                    <a:lumMod val="40000"/>
                    <a:lumOff val="60000"/>
                  </a:schemeClr>
                </a:solidFill>
              </a:rPr>
            </a:br>
            <a:r>
              <a:rPr lang="en-US" sz="4000" dirty="0" smtClean="0">
                <a:solidFill>
                  <a:schemeClr val="accent2">
                    <a:lumMod val="40000"/>
                    <a:lumOff val="60000"/>
                  </a:schemeClr>
                </a:solidFill>
              </a:rPr>
              <a:t>Culture &amp; </a:t>
            </a:r>
            <a:r>
              <a:rPr lang="en-US" sz="4000" dirty="0" err="1" smtClean="0">
                <a:solidFill>
                  <a:schemeClr val="accent2">
                    <a:lumMod val="40000"/>
                    <a:lumOff val="60000"/>
                  </a:schemeClr>
                </a:solidFill>
              </a:rPr>
              <a:t>Socialisation</a:t>
            </a:r>
            <a:r>
              <a:rPr lang="en-US" sz="4000" dirty="0" smtClean="0">
                <a:solidFill>
                  <a:schemeClr val="accent2">
                    <a:lumMod val="40000"/>
                    <a:lumOff val="60000"/>
                  </a:schemeClr>
                </a:solidFill>
              </a:rPr>
              <a:t> </a:t>
            </a:r>
            <a:endParaRPr lang="en-US" sz="4000" dirty="0">
              <a:solidFill>
                <a:schemeClr val="accent2">
                  <a:lumMod val="40000"/>
                  <a:lumOff val="60000"/>
                </a:schemeClr>
              </a:solidFill>
            </a:endParaRPr>
          </a:p>
        </p:txBody>
      </p:sp>
      <p:sp>
        <p:nvSpPr>
          <p:cNvPr id="3" name="Subtitle 2"/>
          <p:cNvSpPr>
            <a:spLocks noGrp="1"/>
          </p:cNvSpPr>
          <p:nvPr>
            <p:ph type="subTitle" idx="1"/>
          </p:nvPr>
        </p:nvSpPr>
        <p:spPr>
          <a:xfrm>
            <a:off x="533400" y="4495800"/>
            <a:ext cx="7854696" cy="1752600"/>
          </a:xfrm>
        </p:spPr>
        <p:txBody>
          <a:bodyPr/>
          <a:lstStyle/>
          <a:p>
            <a:r>
              <a:rPr lang="en-US" dirty="0" smtClean="0">
                <a:latin typeface="+mj-lt"/>
              </a:rPr>
              <a:t>SC1101E</a:t>
            </a:r>
            <a:br>
              <a:rPr lang="en-US" dirty="0" smtClean="0">
                <a:latin typeface="+mj-lt"/>
              </a:rPr>
            </a:br>
            <a:r>
              <a:rPr lang="en-US" sz="1600" dirty="0" smtClean="0">
                <a:latin typeface="+mj-lt"/>
              </a:rPr>
              <a:t>Kelvin Low</a:t>
            </a:r>
            <a:br>
              <a:rPr lang="en-US" sz="1600" dirty="0" smtClean="0">
                <a:latin typeface="+mj-lt"/>
              </a:rPr>
            </a:br>
            <a:r>
              <a:rPr lang="en-US" sz="1600" dirty="0" smtClean="0">
                <a:latin typeface="+mj-lt"/>
              </a:rPr>
              <a:t>Department of Sociology</a:t>
            </a:r>
            <a:br>
              <a:rPr lang="en-US" sz="1600" dirty="0" smtClean="0">
                <a:latin typeface="+mj-lt"/>
              </a:rPr>
            </a:br>
            <a:r>
              <a:rPr lang="en-US" sz="1600" dirty="0" smtClean="0">
                <a:latin typeface="+mj-lt"/>
              </a:rPr>
              <a:t>National University of Singapore</a:t>
            </a:r>
            <a:endParaRPr lang="en-US" dirty="0">
              <a:latin typeface="+mj-lt"/>
            </a:endParaRPr>
          </a:p>
        </p:txBody>
      </p:sp>
    </p:spTree>
    <p:extLst>
      <p:ext uri="{BB962C8B-B14F-4D97-AF65-F5344CB8AC3E}">
        <p14:creationId xmlns:p14="http://schemas.microsoft.com/office/powerpoint/2010/main" val="1103532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4000" b="1" dirty="0" smtClean="0">
                <a:solidFill>
                  <a:srgbClr val="CC0000"/>
                </a:solidFill>
              </a:rPr>
              <a:t>Elements of Culture</a:t>
            </a:r>
          </a:p>
        </p:txBody>
      </p:sp>
      <p:sp>
        <p:nvSpPr>
          <p:cNvPr id="15363" name="Rectangle 3"/>
          <p:cNvSpPr>
            <a:spLocks noGrp="1" noChangeArrowheads="1"/>
          </p:cNvSpPr>
          <p:nvPr>
            <p:ph type="body" idx="1"/>
          </p:nvPr>
        </p:nvSpPr>
        <p:spPr>
          <a:xfrm>
            <a:off x="533400" y="2057400"/>
            <a:ext cx="8229600" cy="3505200"/>
          </a:xfrm>
        </p:spPr>
        <p:txBody>
          <a:bodyPr/>
          <a:lstStyle/>
          <a:p>
            <a:pPr eaLnBrk="1" hangingPunct="1">
              <a:lnSpc>
                <a:spcPct val="110000"/>
              </a:lnSpc>
            </a:pPr>
            <a:endParaRPr lang="en-US" altLang="zh-CN" smtClean="0"/>
          </a:p>
          <a:p>
            <a:pPr eaLnBrk="1" hangingPunct="1">
              <a:lnSpc>
                <a:spcPct val="105000"/>
              </a:lnSpc>
              <a:buFontTx/>
              <a:buNone/>
            </a:pPr>
            <a:endParaRPr lang="en-US" altLang="zh-CN" smtClean="0"/>
          </a:p>
          <a:p>
            <a:pPr eaLnBrk="1" hangingPunct="1">
              <a:lnSpc>
                <a:spcPct val="105000"/>
              </a:lnSpc>
              <a:buFontTx/>
              <a:buNone/>
            </a:pPr>
            <a:endParaRPr lang="en-US" altLang="zh-CN" smtClean="0"/>
          </a:p>
        </p:txBody>
      </p:sp>
      <p:sp>
        <p:nvSpPr>
          <p:cNvPr id="15364" name="Rectangle 4"/>
          <p:cNvSpPr>
            <a:spLocks noChangeArrowheads="1"/>
          </p:cNvSpPr>
          <p:nvPr/>
        </p:nvSpPr>
        <p:spPr bwMode="auto">
          <a:xfrm>
            <a:off x="3581400" y="1905000"/>
            <a:ext cx="5257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20000"/>
              </a:spcBef>
              <a:spcAft>
                <a:spcPts val="1800"/>
              </a:spcAft>
              <a:buFontTx/>
              <a:buChar char="•"/>
            </a:pPr>
            <a:r>
              <a:rPr lang="en-US" altLang="zh-CN" sz="2300" dirty="0">
                <a:latin typeface="+mj-lt"/>
              </a:rPr>
              <a:t>Open-ended – constantly added to over time with much borrowing from one part of the world to another </a:t>
            </a:r>
            <a:r>
              <a:rPr lang="en-US" altLang="zh-CN" sz="2300" dirty="0" smtClean="0">
                <a:latin typeface="+mj-lt"/>
              </a:rPr>
              <a:t/>
            </a:r>
            <a:br>
              <a:rPr lang="en-US" altLang="zh-CN" sz="2300" dirty="0" smtClean="0">
                <a:latin typeface="+mj-lt"/>
              </a:rPr>
            </a:br>
            <a:r>
              <a:rPr lang="en-US" altLang="zh-CN" sz="2300" dirty="0" smtClean="0">
                <a:latin typeface="+mj-lt"/>
              </a:rPr>
              <a:t>(</a:t>
            </a:r>
            <a:r>
              <a:rPr lang="en-US" altLang="zh-CN" sz="2300" dirty="0">
                <a:latin typeface="+mj-lt"/>
              </a:rPr>
              <a:t>cf. Ralph </a:t>
            </a:r>
            <a:r>
              <a:rPr lang="en-US" altLang="zh-CN" sz="2300" dirty="0" smtClean="0">
                <a:latin typeface="+mj-lt"/>
              </a:rPr>
              <a:t>Linton 1937[2002])</a:t>
            </a:r>
            <a:endParaRPr lang="en-US" altLang="zh-CN" sz="2300" dirty="0">
              <a:latin typeface="+mj-lt"/>
            </a:endParaRPr>
          </a:p>
          <a:p>
            <a:pPr marL="342900" indent="-342900">
              <a:lnSpc>
                <a:spcPct val="105000"/>
              </a:lnSpc>
              <a:spcBef>
                <a:spcPct val="20000"/>
              </a:spcBef>
              <a:spcAft>
                <a:spcPts val="1800"/>
              </a:spcAft>
              <a:buFontTx/>
              <a:buChar char="•"/>
            </a:pPr>
            <a:r>
              <a:rPr lang="en-US" altLang="zh-CN" sz="2300" dirty="0">
                <a:latin typeface="+mj-lt"/>
              </a:rPr>
              <a:t>NOT static or ‘timeless</a:t>
            </a:r>
            <a:r>
              <a:rPr lang="en-US" altLang="zh-CN" sz="2300" dirty="0" smtClean="0">
                <a:latin typeface="+mj-lt"/>
              </a:rPr>
              <a:t>’; </a:t>
            </a:r>
            <a:r>
              <a:rPr lang="en-US" altLang="zh-CN" sz="2300" dirty="0">
                <a:latin typeface="+mj-lt"/>
              </a:rPr>
              <a:t>Changes across time through invention, discovery, and diffusion</a:t>
            </a:r>
          </a:p>
          <a:p>
            <a:pPr marL="342900" indent="-342900">
              <a:lnSpc>
                <a:spcPct val="105000"/>
              </a:lnSpc>
              <a:spcBef>
                <a:spcPct val="20000"/>
              </a:spcBef>
              <a:spcAft>
                <a:spcPts val="1800"/>
              </a:spcAft>
              <a:buFontTx/>
              <a:buChar char="•"/>
            </a:pPr>
            <a:r>
              <a:rPr lang="en-US" altLang="zh-CN" sz="2300" dirty="0">
                <a:latin typeface="+mj-lt"/>
              </a:rPr>
              <a:t>Individuals can interpret, select, manipulate, revive, and create Culture (‘add/drop</a:t>
            </a:r>
            <a:r>
              <a:rPr lang="en-US" altLang="zh-CN" sz="2300" dirty="0" smtClean="0">
                <a:latin typeface="+mj-lt"/>
              </a:rPr>
              <a:t>’)</a:t>
            </a:r>
            <a:endParaRPr lang="en-US" altLang="zh-CN" sz="2300" dirty="0">
              <a:latin typeface="+mj-lt"/>
            </a:endParaRPr>
          </a:p>
          <a:p>
            <a:pPr>
              <a:lnSpc>
                <a:spcPct val="105000"/>
              </a:lnSpc>
              <a:spcBef>
                <a:spcPct val="20000"/>
              </a:spcBef>
              <a:spcAft>
                <a:spcPts val="1800"/>
              </a:spcAft>
            </a:pPr>
            <a:endParaRPr lang="en-US" altLang="zh-CN" sz="2300" dirty="0">
              <a:latin typeface="+mj-lt"/>
            </a:endParaRPr>
          </a:p>
          <a:p>
            <a:pPr marL="742950" lvl="1" indent="-285750">
              <a:lnSpc>
                <a:spcPct val="105000"/>
              </a:lnSpc>
              <a:spcBef>
                <a:spcPct val="20000"/>
              </a:spcBef>
              <a:spcAft>
                <a:spcPts val="1800"/>
              </a:spcAft>
            </a:pPr>
            <a:endParaRPr lang="en-US" altLang="zh-CN" sz="2300" dirty="0">
              <a:latin typeface="+mj-lt"/>
            </a:endParaRPr>
          </a:p>
        </p:txBody>
      </p:sp>
      <p:pic>
        <p:nvPicPr>
          <p:cNvPr id="5" name="Picture 4" descr="http://www.asiaone.com/static/multimedia/gallery/120725_90s/images/pic3.jpg"/>
          <p:cNvPicPr/>
          <p:nvPr/>
        </p:nvPicPr>
        <p:blipFill>
          <a:blip r:embed="rId3" cstate="print"/>
          <a:srcRect/>
          <a:stretch>
            <a:fillRect/>
          </a:stretch>
        </p:blipFill>
        <p:spPr bwMode="auto">
          <a:xfrm>
            <a:off x="475716" y="4457700"/>
            <a:ext cx="2648484" cy="2019300"/>
          </a:xfrm>
          <a:prstGeom prst="rect">
            <a:avLst/>
          </a:prstGeom>
          <a:ln>
            <a:noFill/>
          </a:ln>
          <a:effectLst>
            <a:outerShdw blurRad="190500" algn="tl" rotWithShape="0">
              <a:srgbClr val="000000">
                <a:alpha val="70000"/>
              </a:srgbClr>
            </a:outerShdw>
          </a:effectLst>
        </p:spPr>
      </p:pic>
      <p:pic>
        <p:nvPicPr>
          <p:cNvPr id="6" name="Picture 5" descr="http://www.asiaone.com/static/multimedia/gallery/120725_90s/images/pic4.jpg"/>
          <p:cNvPicPr/>
          <p:nvPr/>
        </p:nvPicPr>
        <p:blipFill>
          <a:blip r:embed="rId4" cstate="print"/>
          <a:srcRect/>
          <a:stretch>
            <a:fillRect/>
          </a:stretch>
        </p:blipFill>
        <p:spPr bwMode="auto">
          <a:xfrm>
            <a:off x="457200" y="1869393"/>
            <a:ext cx="2667000" cy="22454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08285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381000" y="838200"/>
            <a:ext cx="5410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lvl="2" indent="-228600">
              <a:lnSpc>
                <a:spcPct val="105000"/>
              </a:lnSpc>
              <a:spcBef>
                <a:spcPct val="20000"/>
              </a:spcBef>
            </a:pPr>
            <a:endParaRPr lang="en-US" altLang="zh-CN" sz="1400" dirty="0">
              <a:latin typeface="+mj-lt"/>
            </a:endParaRPr>
          </a:p>
          <a:p>
            <a:pPr marL="342900" indent="-342900">
              <a:lnSpc>
                <a:spcPct val="105000"/>
              </a:lnSpc>
              <a:spcBef>
                <a:spcPct val="20000"/>
              </a:spcBef>
              <a:buFontTx/>
              <a:buChar char="•"/>
            </a:pPr>
            <a:r>
              <a:rPr lang="en-US" altLang="zh-CN" sz="2800" dirty="0">
                <a:latin typeface="+mj-lt"/>
              </a:rPr>
              <a:t>Sanctions (p.67) – aimed at conformity</a:t>
            </a:r>
          </a:p>
          <a:p>
            <a:pPr marL="742950" lvl="1" indent="-285750">
              <a:lnSpc>
                <a:spcPct val="105000"/>
              </a:lnSpc>
              <a:spcBef>
                <a:spcPct val="20000"/>
              </a:spcBef>
              <a:buFontTx/>
              <a:buChar char="–"/>
            </a:pPr>
            <a:r>
              <a:rPr lang="en-US" altLang="zh-CN" sz="2400" dirty="0">
                <a:latin typeface="+mj-lt"/>
              </a:rPr>
              <a:t>Positive (praise; encouragement; money) </a:t>
            </a:r>
          </a:p>
          <a:p>
            <a:pPr marL="742950" lvl="1" indent="-285750">
              <a:lnSpc>
                <a:spcPct val="105000"/>
              </a:lnSpc>
              <a:spcBef>
                <a:spcPct val="20000"/>
              </a:spcBef>
              <a:buFontTx/>
              <a:buChar char="–"/>
            </a:pPr>
            <a:r>
              <a:rPr lang="en-US" altLang="zh-CN" sz="2400" dirty="0">
                <a:latin typeface="+mj-lt"/>
              </a:rPr>
              <a:t>Negative (punishment; violence</a:t>
            </a:r>
            <a:r>
              <a:rPr lang="en-US" altLang="zh-CN" sz="2400" dirty="0" smtClean="0">
                <a:latin typeface="+mj-lt"/>
              </a:rPr>
              <a:t>)</a:t>
            </a:r>
          </a:p>
          <a:p>
            <a:pPr marL="742950" lvl="1" indent="-285750">
              <a:lnSpc>
                <a:spcPct val="105000"/>
              </a:lnSpc>
              <a:spcBef>
                <a:spcPct val="20000"/>
              </a:spcBef>
              <a:buFontTx/>
              <a:buChar char="–"/>
            </a:pPr>
            <a:r>
              <a:rPr lang="en-US" altLang="zh-CN" sz="2400" dirty="0" smtClean="0">
                <a:latin typeface="+mj-lt"/>
              </a:rPr>
              <a:t>Example: Teenager who burnt Singapore flag (ST, 19 July 2012)</a:t>
            </a:r>
          </a:p>
          <a:p>
            <a:pPr lvl="1">
              <a:lnSpc>
                <a:spcPct val="105000"/>
              </a:lnSpc>
              <a:spcBef>
                <a:spcPct val="20000"/>
              </a:spcBef>
            </a:pPr>
            <a:endParaRPr lang="en-US" altLang="zh-CN" sz="2400" dirty="0">
              <a:latin typeface="+mj-lt"/>
            </a:endParaRPr>
          </a:p>
          <a:p>
            <a:pPr marL="1143000" lvl="2" indent="-228600">
              <a:lnSpc>
                <a:spcPct val="105000"/>
              </a:lnSpc>
              <a:spcBef>
                <a:spcPct val="20000"/>
              </a:spcBef>
            </a:pPr>
            <a:endParaRPr lang="en-US" altLang="zh-CN" sz="2400" dirty="0">
              <a:latin typeface="+mj-lt"/>
            </a:endParaRPr>
          </a:p>
        </p:txBody>
      </p:sp>
      <p:pic>
        <p:nvPicPr>
          <p:cNvPr id="1026" name="Picture 2" descr="http://www.tremeritus.org/wp-content/uploads/2012/07/20120718_it_lcn_burn-flag_img_main.jpg?9804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219200"/>
            <a:ext cx="2762250" cy="30099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43000" y="4572000"/>
            <a:ext cx="8153400" cy="2246769"/>
          </a:xfrm>
          <a:prstGeom prst="rect">
            <a:avLst/>
          </a:prstGeom>
          <a:noFill/>
        </p:spPr>
        <p:txBody>
          <a:bodyPr wrap="square" rtlCol="0">
            <a:spAutoFit/>
          </a:bodyPr>
          <a:lstStyle/>
          <a:p>
            <a:r>
              <a:rPr lang="en-US" sz="2000" dirty="0" smtClean="0">
                <a:latin typeface="+mj-lt"/>
              </a:rPr>
              <a:t>“It </a:t>
            </a:r>
            <a:r>
              <a:rPr lang="en-US" sz="2000" dirty="0">
                <a:latin typeface="+mj-lt"/>
              </a:rPr>
              <a:t>is an offence to treat the national flag with disrespect.</a:t>
            </a:r>
          </a:p>
          <a:p>
            <a:r>
              <a:rPr lang="en-US" sz="2000" dirty="0">
                <a:latin typeface="+mj-lt"/>
              </a:rPr>
              <a:t>Under the Singapore Arms and Flag and National Anthem Act, offenders could be fined $1,000.</a:t>
            </a:r>
          </a:p>
          <a:p>
            <a:r>
              <a:rPr lang="en-US" sz="2000" dirty="0">
                <a:latin typeface="+mj-lt"/>
              </a:rPr>
              <a:t>In addition, the Singapore flag may not be used for any commercial, advertising, furnishing or decorating purpose, unless express permission is granted by the authorities</a:t>
            </a:r>
            <a:r>
              <a:rPr lang="en-US" sz="2000" dirty="0" smtClean="0">
                <a:latin typeface="+mj-lt"/>
              </a:rPr>
              <a:t>.” (ST, 19 July 2012)</a:t>
            </a:r>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229598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smtClean="0">
                <a:solidFill>
                  <a:srgbClr val="CC0000"/>
                </a:solidFill>
              </a:rPr>
              <a:t>Culture-Biology Relationship</a:t>
            </a:r>
          </a:p>
        </p:txBody>
      </p:sp>
      <p:sp>
        <p:nvSpPr>
          <p:cNvPr id="20483" name="Rectangle 3"/>
          <p:cNvSpPr>
            <a:spLocks noGrp="1" noChangeArrowheads="1"/>
          </p:cNvSpPr>
          <p:nvPr>
            <p:ph type="body" idx="1"/>
          </p:nvPr>
        </p:nvSpPr>
        <p:spPr>
          <a:xfrm>
            <a:off x="1295400" y="1752600"/>
            <a:ext cx="7239000" cy="5029200"/>
          </a:xfrm>
        </p:spPr>
        <p:txBody>
          <a:bodyPr/>
          <a:lstStyle/>
          <a:p>
            <a:pPr eaLnBrk="1" hangingPunct="1">
              <a:lnSpc>
                <a:spcPct val="105000"/>
              </a:lnSpc>
            </a:pPr>
            <a:r>
              <a:rPr lang="en-US" altLang="zh-CN" dirty="0" smtClean="0">
                <a:latin typeface="+mj-lt"/>
              </a:rPr>
              <a:t>Humans as social animals, with a biological capacity for Culture (e.g. language learning)</a:t>
            </a:r>
          </a:p>
          <a:p>
            <a:pPr eaLnBrk="1" hangingPunct="1">
              <a:lnSpc>
                <a:spcPct val="105000"/>
              </a:lnSpc>
            </a:pPr>
            <a:endParaRPr lang="en-US" altLang="zh-CN" dirty="0" smtClean="0">
              <a:latin typeface="+mj-lt"/>
            </a:endParaRPr>
          </a:p>
          <a:p>
            <a:pPr eaLnBrk="1" hangingPunct="1">
              <a:lnSpc>
                <a:spcPct val="105000"/>
              </a:lnSpc>
              <a:buFontTx/>
              <a:buNone/>
            </a:pPr>
            <a:r>
              <a:rPr lang="en-US" altLang="zh-CN" dirty="0" smtClean="0">
                <a:latin typeface="+mj-lt"/>
              </a:rPr>
              <a:t>	Mouse -------------- Mice</a:t>
            </a:r>
          </a:p>
          <a:p>
            <a:pPr eaLnBrk="1" hangingPunct="1">
              <a:lnSpc>
                <a:spcPct val="105000"/>
              </a:lnSpc>
              <a:buFontTx/>
              <a:buNone/>
            </a:pPr>
            <a:r>
              <a:rPr lang="en-US" altLang="zh-CN" dirty="0" smtClean="0">
                <a:latin typeface="+mj-lt"/>
              </a:rPr>
              <a:t>	Formula ------------ </a:t>
            </a:r>
            <a:r>
              <a:rPr lang="en-US" altLang="zh-CN" dirty="0" smtClean="0">
                <a:solidFill>
                  <a:srgbClr val="FF0000"/>
                </a:solidFill>
                <a:latin typeface="+mj-lt"/>
              </a:rPr>
              <a:t>Formulae</a:t>
            </a:r>
            <a:endParaRPr lang="en-US" altLang="zh-CN" dirty="0" smtClean="0">
              <a:solidFill>
                <a:srgbClr val="FF0000"/>
              </a:solidFill>
              <a:latin typeface="+mj-lt"/>
            </a:endParaRPr>
          </a:p>
          <a:p>
            <a:pPr eaLnBrk="1" hangingPunct="1">
              <a:lnSpc>
                <a:spcPct val="105000"/>
              </a:lnSpc>
              <a:buFontTx/>
              <a:buNone/>
            </a:pPr>
            <a:r>
              <a:rPr lang="en-US" altLang="zh-CN" dirty="0" smtClean="0">
                <a:latin typeface="+mj-lt"/>
              </a:rPr>
              <a:t>	Cup </a:t>
            </a:r>
            <a:r>
              <a:rPr lang="en-US" altLang="zh-CN" dirty="0" smtClean="0">
                <a:latin typeface="+mj-lt"/>
              </a:rPr>
              <a:t>------------------</a:t>
            </a:r>
            <a:r>
              <a:rPr lang="en-US" altLang="zh-CN" dirty="0" smtClean="0">
                <a:solidFill>
                  <a:srgbClr val="FF0000"/>
                </a:solidFill>
                <a:latin typeface="+mj-lt"/>
              </a:rPr>
              <a:t>Cups</a:t>
            </a:r>
            <a:endParaRPr lang="en-US" altLang="zh-CN" dirty="0" smtClean="0">
              <a:solidFill>
                <a:srgbClr val="FF0000"/>
              </a:solidFill>
              <a:latin typeface="+mj-lt"/>
            </a:endParaRPr>
          </a:p>
        </p:txBody>
      </p:sp>
    </p:spTree>
    <p:extLst>
      <p:ext uri="{BB962C8B-B14F-4D97-AF65-F5344CB8AC3E}">
        <p14:creationId xmlns:p14="http://schemas.microsoft.com/office/powerpoint/2010/main" val="597936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1510" name="Text Box 8"/>
          <p:cNvSpPr txBox="1">
            <a:spLocks noChangeArrowheads="1"/>
          </p:cNvSpPr>
          <p:nvPr/>
        </p:nvSpPr>
        <p:spPr bwMode="auto">
          <a:xfrm>
            <a:off x="838200" y="5808522"/>
            <a:ext cx="830580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200" dirty="0">
                <a:latin typeface="+mj-lt"/>
              </a:rPr>
              <a:t>	</a:t>
            </a:r>
            <a:r>
              <a:rPr lang="en-US" altLang="zh-CN" sz="2200" dirty="0" smtClean="0">
                <a:latin typeface="+mj-lt"/>
              </a:rPr>
              <a:t>(1</a:t>
            </a:r>
            <a:r>
              <a:rPr lang="en-US" altLang="zh-CN" sz="2200" dirty="0">
                <a:latin typeface="+mj-lt"/>
              </a:rPr>
              <a:t>) </a:t>
            </a:r>
            <a:r>
              <a:rPr lang="en-US" altLang="zh-CN" sz="2200" dirty="0" err="1">
                <a:latin typeface="+mj-lt"/>
              </a:rPr>
              <a:t>Pte</a:t>
            </a:r>
            <a:r>
              <a:rPr lang="en-US" altLang="zh-CN" sz="2200" dirty="0">
                <a:latin typeface="+mj-lt"/>
              </a:rPr>
              <a:t> </a:t>
            </a:r>
            <a:r>
              <a:rPr lang="en-US" altLang="zh-CN" sz="2200" dirty="0" err="1">
                <a:latin typeface="+mj-lt"/>
              </a:rPr>
              <a:t>vs</a:t>
            </a:r>
            <a:r>
              <a:rPr lang="en-US" altLang="zh-CN" sz="2200" dirty="0">
                <a:latin typeface="+mj-lt"/>
              </a:rPr>
              <a:t> Sergeant (cf. </a:t>
            </a:r>
            <a:r>
              <a:rPr lang="en-US" altLang="zh-CN" sz="2200" dirty="0" err="1">
                <a:latin typeface="+mj-lt"/>
              </a:rPr>
              <a:t>Goffman’s</a:t>
            </a:r>
            <a:r>
              <a:rPr lang="en-US" altLang="zh-CN" sz="2200" dirty="0">
                <a:latin typeface="+mj-lt"/>
              </a:rPr>
              <a:t> </a:t>
            </a:r>
            <a:r>
              <a:rPr lang="en-US" altLang="zh-CN" sz="2200" dirty="0" smtClean="0">
                <a:latin typeface="+mj-lt"/>
              </a:rPr>
              <a:t>‘</a:t>
            </a:r>
            <a:r>
              <a:rPr lang="en-US" altLang="zh-CN" sz="2200" dirty="0">
                <a:latin typeface="+mj-lt"/>
              </a:rPr>
              <a:t>veneer of consensus’)</a:t>
            </a:r>
          </a:p>
          <a:p>
            <a:pPr eaLnBrk="1" hangingPunct="1">
              <a:spcBef>
                <a:spcPct val="50000"/>
              </a:spcBef>
            </a:pPr>
            <a:r>
              <a:rPr lang="en-US" altLang="zh-CN" sz="2200" dirty="0" smtClean="0">
                <a:latin typeface="+mj-lt"/>
              </a:rPr>
              <a:t>	(</a:t>
            </a:r>
            <a:r>
              <a:rPr lang="en-US" altLang="zh-CN" sz="2200" dirty="0">
                <a:latin typeface="+mj-lt"/>
              </a:rPr>
              <a:t>2) TV and children</a:t>
            </a:r>
          </a:p>
        </p:txBody>
      </p:sp>
      <p:graphicFrame>
        <p:nvGraphicFramePr>
          <p:cNvPr id="2" name="Diagram 1"/>
          <p:cNvGraphicFramePr/>
          <p:nvPr>
            <p:extLst>
              <p:ext uri="{D42A27DB-BD31-4B8C-83A1-F6EECF244321}">
                <p14:modId xmlns:p14="http://schemas.microsoft.com/office/powerpoint/2010/main" val="3544323403"/>
              </p:ext>
            </p:extLst>
          </p:nvPr>
        </p:nvGraphicFramePr>
        <p:xfrm>
          <a:off x="609600" y="381000"/>
          <a:ext cx="80772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3526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8229600" cy="1143000"/>
          </a:xfrm>
        </p:spPr>
        <p:txBody>
          <a:bodyPr>
            <a:normAutofit/>
          </a:bodyPr>
          <a:lstStyle/>
          <a:p>
            <a:pPr eaLnBrk="1" hangingPunct="1"/>
            <a:r>
              <a:rPr lang="en-US" altLang="zh-CN" sz="3600" b="1" dirty="0" smtClean="0">
                <a:solidFill>
                  <a:srgbClr val="CC0000"/>
                </a:solidFill>
              </a:rPr>
              <a:t>Culture &amp; </a:t>
            </a:r>
            <a:r>
              <a:rPr lang="en-US" altLang="zh-CN" sz="3600" b="1" dirty="0" err="1" smtClean="0">
                <a:solidFill>
                  <a:srgbClr val="CC0000"/>
                </a:solidFill>
              </a:rPr>
              <a:t>Socialisation</a:t>
            </a:r>
            <a:endParaRPr lang="en-US" altLang="zh-CN" sz="3600" b="1" dirty="0" smtClean="0">
              <a:solidFill>
                <a:srgbClr val="CC0000"/>
              </a:solidFill>
            </a:endParaRPr>
          </a:p>
        </p:txBody>
      </p:sp>
      <p:sp>
        <p:nvSpPr>
          <p:cNvPr id="22531" name="Rectangle 3"/>
          <p:cNvSpPr>
            <a:spLocks noGrp="1" noChangeArrowheads="1"/>
          </p:cNvSpPr>
          <p:nvPr>
            <p:ph type="body" idx="1"/>
          </p:nvPr>
        </p:nvSpPr>
        <p:spPr>
          <a:xfrm>
            <a:off x="609600" y="1828800"/>
            <a:ext cx="8229600" cy="5029200"/>
          </a:xfrm>
        </p:spPr>
        <p:txBody>
          <a:bodyPr>
            <a:normAutofit/>
          </a:bodyPr>
          <a:lstStyle/>
          <a:p>
            <a:pPr eaLnBrk="1" hangingPunct="1">
              <a:lnSpc>
                <a:spcPct val="105000"/>
              </a:lnSpc>
            </a:pPr>
            <a:r>
              <a:rPr lang="en-US" altLang="zh-CN" sz="2200" b="1" dirty="0" smtClean="0">
                <a:latin typeface="+mj-lt"/>
              </a:rPr>
              <a:t>Agents of </a:t>
            </a:r>
            <a:r>
              <a:rPr lang="en-US" altLang="zh-CN" sz="2200" b="1" dirty="0" err="1" smtClean="0">
                <a:latin typeface="+mj-lt"/>
              </a:rPr>
              <a:t>Socialisation</a:t>
            </a:r>
            <a:endParaRPr lang="en-US" altLang="zh-CN" sz="2200" b="1" dirty="0" smtClean="0">
              <a:latin typeface="+mj-lt"/>
            </a:endParaRPr>
          </a:p>
          <a:p>
            <a:pPr lvl="1" eaLnBrk="1" hangingPunct="1">
              <a:lnSpc>
                <a:spcPct val="105000"/>
              </a:lnSpc>
            </a:pPr>
            <a:r>
              <a:rPr lang="en-US" altLang="zh-CN" sz="2200" dirty="0" smtClean="0">
                <a:latin typeface="+mj-lt"/>
              </a:rPr>
              <a:t>Families (primary </a:t>
            </a:r>
            <a:r>
              <a:rPr lang="en-US" altLang="zh-CN" sz="2200" dirty="0" err="1" smtClean="0">
                <a:latin typeface="+mj-lt"/>
              </a:rPr>
              <a:t>socialisation</a:t>
            </a:r>
            <a:r>
              <a:rPr lang="en-US" altLang="zh-CN" sz="2200" dirty="0" smtClean="0">
                <a:latin typeface="+mj-lt"/>
              </a:rPr>
              <a:t>)</a:t>
            </a:r>
          </a:p>
          <a:p>
            <a:pPr lvl="1" eaLnBrk="1" hangingPunct="1">
              <a:lnSpc>
                <a:spcPct val="105000"/>
              </a:lnSpc>
            </a:pPr>
            <a:r>
              <a:rPr lang="en-US" altLang="zh-CN" sz="2200" dirty="0" smtClean="0">
                <a:latin typeface="+mj-lt"/>
              </a:rPr>
              <a:t>Schools (secondary </a:t>
            </a:r>
            <a:r>
              <a:rPr lang="en-US" altLang="zh-CN" sz="2200" dirty="0" err="1" smtClean="0">
                <a:latin typeface="+mj-lt"/>
              </a:rPr>
              <a:t>socialisation</a:t>
            </a:r>
            <a:r>
              <a:rPr lang="en-US" altLang="zh-CN" sz="2200" dirty="0" smtClean="0">
                <a:latin typeface="+mj-lt"/>
              </a:rPr>
              <a:t>)</a:t>
            </a:r>
          </a:p>
          <a:p>
            <a:pPr lvl="1" eaLnBrk="1" hangingPunct="1">
              <a:lnSpc>
                <a:spcPct val="105000"/>
              </a:lnSpc>
            </a:pPr>
            <a:r>
              <a:rPr lang="en-US" altLang="zh-CN" sz="2200" dirty="0" smtClean="0">
                <a:latin typeface="+mj-lt"/>
              </a:rPr>
              <a:t>Peer groups</a:t>
            </a:r>
          </a:p>
          <a:p>
            <a:pPr lvl="1" eaLnBrk="1" hangingPunct="1">
              <a:lnSpc>
                <a:spcPct val="105000"/>
              </a:lnSpc>
            </a:pPr>
            <a:r>
              <a:rPr lang="en-US" altLang="zh-CN" sz="2200" dirty="0" smtClean="0">
                <a:latin typeface="+mj-lt"/>
              </a:rPr>
              <a:t>Mass Media</a:t>
            </a:r>
          </a:p>
          <a:p>
            <a:pPr lvl="1" eaLnBrk="1" hangingPunct="1">
              <a:lnSpc>
                <a:spcPct val="105000"/>
              </a:lnSpc>
            </a:pPr>
            <a:endParaRPr lang="en-US" altLang="zh-CN" sz="2200" dirty="0" smtClean="0">
              <a:latin typeface="+mj-lt"/>
            </a:endParaRPr>
          </a:p>
          <a:p>
            <a:pPr eaLnBrk="1" hangingPunct="1">
              <a:lnSpc>
                <a:spcPct val="105000"/>
              </a:lnSpc>
            </a:pPr>
            <a:r>
              <a:rPr lang="en-US" altLang="zh-CN" sz="2200" b="1" dirty="0" smtClean="0">
                <a:latin typeface="+mj-lt"/>
              </a:rPr>
              <a:t>Enculturation</a:t>
            </a:r>
            <a:r>
              <a:rPr lang="en-US" altLang="zh-CN" sz="2200" dirty="0" smtClean="0">
                <a:latin typeface="+mj-lt"/>
              </a:rPr>
              <a:t> - the process by which a person learns the requirements of the culture by which he or she is surrounded, and acquires values and </a:t>
            </a:r>
            <a:r>
              <a:rPr lang="en-US" altLang="zh-CN" sz="2200" dirty="0" err="1" smtClean="0">
                <a:latin typeface="+mj-lt"/>
              </a:rPr>
              <a:t>behaviours</a:t>
            </a:r>
            <a:r>
              <a:rPr lang="en-US" altLang="zh-CN" sz="2200" dirty="0" smtClean="0">
                <a:latin typeface="+mj-lt"/>
              </a:rPr>
              <a:t> that are appropriate or necessary in that culture </a:t>
            </a:r>
          </a:p>
        </p:txBody>
      </p:sp>
    </p:spTree>
    <p:extLst>
      <p:ext uri="{BB962C8B-B14F-4D97-AF65-F5344CB8AC3E}">
        <p14:creationId xmlns:p14="http://schemas.microsoft.com/office/powerpoint/2010/main" val="1615081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smtClean="0">
                <a:solidFill>
                  <a:srgbClr val="CC0000"/>
                </a:solidFill>
              </a:rPr>
              <a:t>Culture &amp; </a:t>
            </a:r>
            <a:r>
              <a:rPr lang="en-US" altLang="zh-CN" sz="3600" b="1" dirty="0" err="1" smtClean="0">
                <a:solidFill>
                  <a:srgbClr val="CC0000"/>
                </a:solidFill>
              </a:rPr>
              <a:t>Socialisation</a:t>
            </a:r>
            <a:endParaRPr lang="en-US" altLang="zh-CN" sz="3600" b="1" dirty="0" smtClean="0">
              <a:solidFill>
                <a:srgbClr val="CC0000"/>
              </a:solidFill>
            </a:endParaRPr>
          </a:p>
        </p:txBody>
      </p:sp>
      <p:sp>
        <p:nvSpPr>
          <p:cNvPr id="23555" name="Rectangle 3"/>
          <p:cNvSpPr>
            <a:spLocks noGrp="1" noChangeArrowheads="1"/>
          </p:cNvSpPr>
          <p:nvPr>
            <p:ph type="body" idx="1"/>
          </p:nvPr>
        </p:nvSpPr>
        <p:spPr>
          <a:xfrm>
            <a:off x="3352800" y="2209800"/>
            <a:ext cx="5562600" cy="4419600"/>
          </a:xfrm>
        </p:spPr>
        <p:txBody>
          <a:bodyPr>
            <a:normAutofit/>
          </a:bodyPr>
          <a:lstStyle/>
          <a:p>
            <a:pPr eaLnBrk="1" hangingPunct="1">
              <a:lnSpc>
                <a:spcPct val="105000"/>
              </a:lnSpc>
            </a:pPr>
            <a:r>
              <a:rPr lang="en-US" altLang="zh-CN" sz="2200" dirty="0" smtClean="0">
                <a:latin typeface="+mj-lt"/>
              </a:rPr>
              <a:t>‘Wild Boy of </a:t>
            </a:r>
            <a:r>
              <a:rPr lang="en-US" altLang="zh-CN" sz="2200" dirty="0" err="1" smtClean="0">
                <a:latin typeface="+mj-lt"/>
              </a:rPr>
              <a:t>Aveyron</a:t>
            </a:r>
            <a:r>
              <a:rPr lang="en-US" altLang="zh-CN" sz="2200" dirty="0" smtClean="0">
                <a:latin typeface="+mj-lt"/>
              </a:rPr>
              <a:t>’ (1797)</a:t>
            </a:r>
          </a:p>
          <a:p>
            <a:pPr eaLnBrk="1" hangingPunct="1">
              <a:lnSpc>
                <a:spcPct val="105000"/>
              </a:lnSpc>
              <a:buFontTx/>
              <a:buNone/>
            </a:pPr>
            <a:endParaRPr lang="en-US" altLang="zh-CN" sz="2200" dirty="0" smtClean="0">
              <a:latin typeface="+mj-lt"/>
            </a:endParaRPr>
          </a:p>
          <a:p>
            <a:pPr eaLnBrk="1" hangingPunct="1">
              <a:lnSpc>
                <a:spcPct val="105000"/>
              </a:lnSpc>
            </a:pPr>
            <a:r>
              <a:rPr lang="en-US" altLang="zh-CN" sz="2200" dirty="0" smtClean="0">
                <a:latin typeface="+mj-lt"/>
              </a:rPr>
              <a:t>Became case study during Enlightenment period; debate concerning differences between humans and animals</a:t>
            </a:r>
          </a:p>
          <a:p>
            <a:pPr eaLnBrk="1" hangingPunct="1">
              <a:lnSpc>
                <a:spcPct val="105000"/>
              </a:lnSpc>
              <a:buFontTx/>
              <a:buNone/>
            </a:pPr>
            <a:endParaRPr lang="en-US" altLang="zh-CN" sz="2200" dirty="0" smtClean="0">
              <a:latin typeface="+mj-lt"/>
            </a:endParaRPr>
          </a:p>
          <a:p>
            <a:pPr eaLnBrk="1" hangingPunct="1">
              <a:lnSpc>
                <a:spcPct val="105000"/>
              </a:lnSpc>
            </a:pPr>
            <a:r>
              <a:rPr lang="en-US" altLang="zh-CN" sz="2200" dirty="0" smtClean="0">
                <a:latin typeface="+mj-lt"/>
              </a:rPr>
              <a:t>‘</a:t>
            </a:r>
            <a:r>
              <a:rPr lang="en-US" altLang="zh-CN" sz="2200" dirty="0" err="1" smtClean="0">
                <a:latin typeface="+mj-lt"/>
              </a:rPr>
              <a:t>Civilising</a:t>
            </a:r>
            <a:r>
              <a:rPr lang="en-US" altLang="zh-CN" sz="2200" dirty="0" smtClean="0">
                <a:latin typeface="+mj-lt"/>
              </a:rPr>
              <a:t>’ a wild child; taught him to speak and to show emotions</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2362200"/>
            <a:ext cx="21431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378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86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671537379"/>
              </p:ext>
            </p:extLst>
          </p:nvPr>
        </p:nvGraphicFramePr>
        <p:xfrm>
          <a:off x="457200" y="304800"/>
          <a:ext cx="79248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9329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altLang="zh-CN" sz="3200" b="1" dirty="0" smtClean="0">
                <a:solidFill>
                  <a:srgbClr val="CC0000"/>
                </a:solidFill>
              </a:rPr>
              <a:t>Comparing Cultures</a:t>
            </a:r>
          </a:p>
        </p:txBody>
      </p:sp>
      <p:sp>
        <p:nvSpPr>
          <p:cNvPr id="25603" name="Rectangle 5"/>
          <p:cNvSpPr>
            <a:spLocks noGrp="1" noChangeArrowheads="1"/>
          </p:cNvSpPr>
          <p:nvPr>
            <p:ph type="body" idx="1"/>
          </p:nvPr>
        </p:nvSpPr>
        <p:spPr>
          <a:xfrm>
            <a:off x="2133600" y="2438400"/>
            <a:ext cx="4876800" cy="2895600"/>
          </a:xfrm>
          <a:noFill/>
        </p:spPr>
        <p:txBody>
          <a:bodyPr>
            <a:normAutofit/>
          </a:bodyPr>
          <a:lstStyle/>
          <a:p>
            <a:pPr eaLnBrk="1" hangingPunct="1"/>
            <a:r>
              <a:rPr lang="en-US" altLang="zh-CN" sz="2800" dirty="0" smtClean="0">
                <a:latin typeface="+mj-lt"/>
              </a:rPr>
              <a:t>Ethnocentrism</a:t>
            </a:r>
          </a:p>
          <a:p>
            <a:pPr eaLnBrk="1" hangingPunct="1">
              <a:lnSpc>
                <a:spcPct val="90000"/>
              </a:lnSpc>
              <a:buFontTx/>
              <a:buNone/>
            </a:pPr>
            <a:endParaRPr lang="en-US" altLang="zh-CN" sz="2400" dirty="0" smtClean="0">
              <a:latin typeface="+mj-lt"/>
            </a:endParaRPr>
          </a:p>
          <a:p>
            <a:pPr eaLnBrk="1" hangingPunct="1"/>
            <a:r>
              <a:rPr lang="en-US" altLang="zh-CN" sz="2800" dirty="0" smtClean="0">
                <a:latin typeface="+mj-lt"/>
              </a:rPr>
              <a:t>Cultural Relativism</a:t>
            </a:r>
          </a:p>
        </p:txBody>
      </p:sp>
    </p:spTree>
    <p:extLst>
      <p:ext uri="{BB962C8B-B14F-4D97-AF65-F5344CB8AC3E}">
        <p14:creationId xmlns:p14="http://schemas.microsoft.com/office/powerpoint/2010/main" val="737791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914400" y="2286000"/>
            <a:ext cx="7620000" cy="4495800"/>
          </a:xfrm>
        </p:spPr>
        <p:txBody>
          <a:bodyPr/>
          <a:lstStyle/>
          <a:p>
            <a:pPr eaLnBrk="1" hangingPunct="1">
              <a:lnSpc>
                <a:spcPct val="125000"/>
              </a:lnSpc>
            </a:pPr>
            <a:r>
              <a:rPr lang="en-US" altLang="zh-CN" sz="2600" b="1" dirty="0" smtClean="0">
                <a:latin typeface="+mj-lt"/>
              </a:rPr>
              <a:t>Ethnocentrism</a:t>
            </a:r>
            <a:r>
              <a:rPr lang="en-US" altLang="zh-CN" sz="2600" dirty="0" smtClean="0">
                <a:latin typeface="+mj-lt"/>
              </a:rPr>
              <a:t> – tendency to judge other cultures exclusively by the standards of one’s own</a:t>
            </a:r>
          </a:p>
          <a:p>
            <a:pPr eaLnBrk="1" hangingPunct="1">
              <a:lnSpc>
                <a:spcPct val="125000"/>
              </a:lnSpc>
              <a:buFontTx/>
              <a:buNone/>
            </a:pPr>
            <a:endParaRPr lang="en-US" altLang="zh-CN" sz="2600" dirty="0" smtClean="0">
              <a:latin typeface="+mj-lt"/>
            </a:endParaRPr>
          </a:p>
          <a:p>
            <a:pPr eaLnBrk="1" hangingPunct="1">
              <a:lnSpc>
                <a:spcPct val="125000"/>
              </a:lnSpc>
            </a:pPr>
            <a:r>
              <a:rPr lang="en-US" altLang="zh-CN" sz="2600" dirty="0" smtClean="0">
                <a:latin typeface="+mj-lt"/>
              </a:rPr>
              <a:t>E.g. Hopis and corn</a:t>
            </a:r>
          </a:p>
        </p:txBody>
      </p:sp>
      <p:sp>
        <p:nvSpPr>
          <p:cNvPr id="26627" name="Rectangle 5"/>
          <p:cNvSpPr>
            <a:spLocks noGrp="1" noChangeArrowheads="1"/>
          </p:cNvSpPr>
          <p:nvPr>
            <p:ph type="title"/>
          </p:nvPr>
        </p:nvSpPr>
        <p:spPr>
          <a:xfrm>
            <a:off x="457200" y="381000"/>
            <a:ext cx="8229600" cy="1143000"/>
          </a:xfrm>
          <a:noFill/>
        </p:spPr>
        <p:txBody>
          <a:bodyPr>
            <a:normAutofit/>
          </a:bodyPr>
          <a:lstStyle/>
          <a:p>
            <a:pPr eaLnBrk="1" hangingPunct="1"/>
            <a:r>
              <a:rPr lang="en-US" altLang="zh-CN" sz="3600" b="1" dirty="0" smtClean="0">
                <a:solidFill>
                  <a:srgbClr val="CC0000"/>
                </a:solidFill>
              </a:rPr>
              <a:t>Comparing Cultures</a:t>
            </a:r>
          </a:p>
        </p:txBody>
      </p:sp>
      <p:pic>
        <p:nvPicPr>
          <p:cNvPr id="36870" name="Picture 6" descr="Hopi Co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962400"/>
            <a:ext cx="2590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16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checkerboard(across)">
                                      <p:cBhvr>
                                        <p:cTn id="7"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762000" y="1905000"/>
            <a:ext cx="7772400" cy="4419600"/>
          </a:xfrm>
        </p:spPr>
        <p:txBody>
          <a:bodyPr>
            <a:normAutofit/>
          </a:bodyPr>
          <a:lstStyle/>
          <a:p>
            <a:pPr eaLnBrk="1" hangingPunct="1">
              <a:lnSpc>
                <a:spcPct val="125000"/>
              </a:lnSpc>
            </a:pPr>
            <a:r>
              <a:rPr lang="en-US" altLang="zh-CN" sz="2800" b="1" dirty="0" smtClean="0">
                <a:latin typeface="+mj-lt"/>
              </a:rPr>
              <a:t>Cultural Relativism</a:t>
            </a:r>
            <a:r>
              <a:rPr lang="en-US" altLang="zh-CN" sz="2400" dirty="0" smtClean="0">
                <a:latin typeface="+mj-lt"/>
              </a:rPr>
              <a:t> </a:t>
            </a:r>
          </a:p>
          <a:p>
            <a:pPr lvl="1" eaLnBrk="1" hangingPunct="1">
              <a:lnSpc>
                <a:spcPct val="105000"/>
              </a:lnSpc>
              <a:spcBef>
                <a:spcPct val="60000"/>
              </a:spcBef>
              <a:spcAft>
                <a:spcPts val="1800"/>
              </a:spcAft>
            </a:pPr>
            <a:r>
              <a:rPr lang="en-US" altLang="zh-CN" dirty="0" smtClean="0">
                <a:latin typeface="+mj-lt"/>
              </a:rPr>
              <a:t>A foreign culture should not be judged by the standards of a home culture</a:t>
            </a:r>
          </a:p>
          <a:p>
            <a:pPr lvl="1" eaLnBrk="1" hangingPunct="1">
              <a:lnSpc>
                <a:spcPct val="105000"/>
              </a:lnSpc>
              <a:spcBef>
                <a:spcPct val="60000"/>
              </a:spcBef>
              <a:spcAft>
                <a:spcPts val="1200"/>
              </a:spcAft>
            </a:pPr>
            <a:r>
              <a:rPr lang="en-US" altLang="zh-CN" dirty="0" err="1" smtClean="0">
                <a:latin typeface="+mj-lt"/>
              </a:rPr>
              <a:t>Behaviour</a:t>
            </a:r>
            <a:r>
              <a:rPr lang="en-US" altLang="zh-CN" dirty="0" smtClean="0">
                <a:latin typeface="+mj-lt"/>
              </a:rPr>
              <a:t> or/and way of thinking must be examined in </a:t>
            </a:r>
            <a:r>
              <a:rPr lang="en-US" altLang="zh-CN" i="1" dirty="0" smtClean="0">
                <a:latin typeface="+mj-lt"/>
              </a:rPr>
              <a:t>its cultural context</a:t>
            </a:r>
            <a:r>
              <a:rPr lang="en-US" altLang="zh-CN" dirty="0" smtClean="0">
                <a:latin typeface="+mj-lt"/>
              </a:rPr>
              <a:t>, i.e. in terms of the society’s values, norms, beliefs, and history</a:t>
            </a:r>
          </a:p>
          <a:p>
            <a:pPr lvl="1" eaLnBrk="1" hangingPunct="1">
              <a:lnSpc>
                <a:spcPct val="105000"/>
              </a:lnSpc>
              <a:spcBef>
                <a:spcPct val="60000"/>
              </a:spcBef>
            </a:pPr>
            <a:r>
              <a:rPr lang="en-US" altLang="zh-CN" dirty="0" smtClean="0">
                <a:latin typeface="+mj-lt"/>
              </a:rPr>
              <a:t>‘Body Rituals Among the </a:t>
            </a:r>
            <a:r>
              <a:rPr lang="en-US" altLang="zh-CN" dirty="0" err="1" smtClean="0">
                <a:latin typeface="+mj-lt"/>
              </a:rPr>
              <a:t>Nacirema</a:t>
            </a:r>
            <a:r>
              <a:rPr lang="en-US" altLang="zh-CN" dirty="0" smtClean="0">
                <a:latin typeface="+mj-lt"/>
              </a:rPr>
              <a:t>’ (Miner, 1956)</a:t>
            </a:r>
          </a:p>
          <a:p>
            <a:pPr eaLnBrk="1" hangingPunct="1">
              <a:lnSpc>
                <a:spcPct val="125000"/>
              </a:lnSpc>
              <a:buFontTx/>
              <a:buNone/>
            </a:pPr>
            <a:endParaRPr lang="en-US" altLang="zh-CN" sz="2400" dirty="0" smtClean="0">
              <a:latin typeface="+mj-lt"/>
            </a:endParaRPr>
          </a:p>
        </p:txBody>
      </p:sp>
      <p:sp>
        <p:nvSpPr>
          <p:cNvPr id="27651" name="Rectangle 4"/>
          <p:cNvSpPr>
            <a:spLocks noChangeArrowheads="1"/>
          </p:cNvSpPr>
          <p:nvPr/>
        </p:nvSpPr>
        <p:spPr bwMode="auto">
          <a:xfrm>
            <a:off x="457200" y="6858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b="1" dirty="0">
                <a:solidFill>
                  <a:srgbClr val="CC0000"/>
                </a:solidFill>
                <a:latin typeface="+mj-lt"/>
              </a:rPr>
              <a:t>Comparing Cultures</a:t>
            </a:r>
          </a:p>
        </p:txBody>
      </p:sp>
    </p:spTree>
    <p:extLst>
      <p:ext uri="{BB962C8B-B14F-4D97-AF65-F5344CB8AC3E}">
        <p14:creationId xmlns:p14="http://schemas.microsoft.com/office/powerpoint/2010/main" val="1373409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1143000"/>
          </a:xfrm>
        </p:spPr>
        <p:txBody>
          <a:bodyPr>
            <a:normAutofit/>
          </a:bodyPr>
          <a:lstStyle/>
          <a:p>
            <a:pPr eaLnBrk="1" hangingPunct="1"/>
            <a:r>
              <a:rPr lang="en-US" altLang="zh-CN" sz="4000" b="1" dirty="0" smtClean="0">
                <a:solidFill>
                  <a:srgbClr val="CC0000"/>
                </a:solidFill>
              </a:rPr>
              <a:t>Guiding Questions</a:t>
            </a:r>
          </a:p>
        </p:txBody>
      </p:sp>
      <p:sp>
        <p:nvSpPr>
          <p:cNvPr id="3075" name="Rectangle 3"/>
          <p:cNvSpPr>
            <a:spLocks noGrp="1" noChangeArrowheads="1"/>
          </p:cNvSpPr>
          <p:nvPr>
            <p:ph type="body" idx="1"/>
          </p:nvPr>
        </p:nvSpPr>
        <p:spPr>
          <a:xfrm>
            <a:off x="990600" y="1676400"/>
            <a:ext cx="7543800" cy="5181600"/>
          </a:xfrm>
        </p:spPr>
        <p:txBody>
          <a:bodyPr>
            <a:normAutofit/>
          </a:bodyPr>
          <a:lstStyle/>
          <a:p>
            <a:pPr eaLnBrk="1" hangingPunct="1">
              <a:lnSpc>
                <a:spcPct val="105000"/>
              </a:lnSpc>
              <a:spcBef>
                <a:spcPct val="30000"/>
              </a:spcBef>
              <a:spcAft>
                <a:spcPts val="1800"/>
              </a:spcAft>
            </a:pPr>
            <a:r>
              <a:rPr lang="en-US" altLang="zh-CN" sz="2400" dirty="0" smtClean="0">
                <a:latin typeface="Calibri" pitchFamily="34" charset="0"/>
                <a:cs typeface="Calibri" pitchFamily="34" charset="0"/>
              </a:rPr>
              <a:t>What is ‘Culture’?</a:t>
            </a:r>
          </a:p>
          <a:p>
            <a:pPr>
              <a:lnSpc>
                <a:spcPct val="105000"/>
              </a:lnSpc>
              <a:spcBef>
                <a:spcPct val="30000"/>
              </a:spcBef>
              <a:spcAft>
                <a:spcPts val="1800"/>
              </a:spcAft>
            </a:pPr>
            <a:r>
              <a:rPr lang="en-US" altLang="zh-CN" sz="2400" dirty="0">
                <a:latin typeface="Calibri" pitchFamily="34" charset="0"/>
                <a:cs typeface="Calibri" pitchFamily="34" charset="0"/>
              </a:rPr>
              <a:t>What forms of Culture are there?</a:t>
            </a:r>
          </a:p>
          <a:p>
            <a:pPr eaLnBrk="1" hangingPunct="1">
              <a:lnSpc>
                <a:spcPct val="105000"/>
              </a:lnSpc>
              <a:spcBef>
                <a:spcPct val="30000"/>
              </a:spcBef>
              <a:spcAft>
                <a:spcPts val="1800"/>
              </a:spcAft>
            </a:pPr>
            <a:r>
              <a:rPr lang="en-US" altLang="zh-CN" sz="2400" dirty="0" smtClean="0">
                <a:latin typeface="Calibri" pitchFamily="34" charset="0"/>
                <a:cs typeface="Calibri" pitchFamily="34" charset="0"/>
              </a:rPr>
              <a:t>How does Culture </a:t>
            </a:r>
            <a:r>
              <a:rPr lang="en-US" altLang="zh-CN" sz="2400" dirty="0" err="1" smtClean="0">
                <a:latin typeface="Calibri" pitchFamily="34" charset="0"/>
                <a:cs typeface="Calibri" pitchFamily="34" charset="0"/>
              </a:rPr>
              <a:t>socialise</a:t>
            </a:r>
            <a:r>
              <a:rPr lang="en-US" altLang="zh-CN" sz="2400" dirty="0" smtClean="0">
                <a:latin typeface="Calibri" pitchFamily="34" charset="0"/>
                <a:cs typeface="Calibri" pitchFamily="34" charset="0"/>
              </a:rPr>
              <a:t> the individual?</a:t>
            </a:r>
          </a:p>
          <a:p>
            <a:pPr eaLnBrk="1" hangingPunct="1">
              <a:lnSpc>
                <a:spcPct val="105000"/>
              </a:lnSpc>
              <a:spcBef>
                <a:spcPct val="30000"/>
              </a:spcBef>
              <a:spcAft>
                <a:spcPts val="1800"/>
              </a:spcAft>
            </a:pPr>
            <a:r>
              <a:rPr lang="en-US" altLang="zh-CN" sz="2400" dirty="0" smtClean="0">
                <a:latin typeface="Calibri" pitchFamily="34" charset="0"/>
                <a:cs typeface="Calibri" pitchFamily="34" charset="0"/>
              </a:rPr>
              <a:t>How does Culture guide public </a:t>
            </a:r>
            <a:r>
              <a:rPr lang="en-US" altLang="zh-CN" sz="2400" dirty="0" err="1" smtClean="0">
                <a:latin typeface="Calibri" pitchFamily="34" charset="0"/>
                <a:cs typeface="Calibri" pitchFamily="34" charset="0"/>
              </a:rPr>
              <a:t>behaviour</a:t>
            </a:r>
            <a:r>
              <a:rPr lang="en-US" altLang="zh-CN" sz="2400" dirty="0" smtClean="0">
                <a:latin typeface="Calibri" pitchFamily="34" charset="0"/>
                <a:cs typeface="Calibri" pitchFamily="34" charset="0"/>
              </a:rPr>
              <a:t>?</a:t>
            </a:r>
          </a:p>
          <a:p>
            <a:pPr eaLnBrk="1" hangingPunct="1">
              <a:lnSpc>
                <a:spcPct val="105000"/>
              </a:lnSpc>
              <a:spcBef>
                <a:spcPct val="30000"/>
              </a:spcBef>
              <a:spcAft>
                <a:spcPts val="1800"/>
              </a:spcAft>
            </a:pPr>
            <a:r>
              <a:rPr lang="en-US" altLang="zh-CN" sz="2400" dirty="0" smtClean="0">
                <a:latin typeface="Calibri" pitchFamily="34" charset="0"/>
                <a:cs typeface="Calibri" pitchFamily="34" charset="0"/>
              </a:rPr>
              <a:t>How does Culture aid collective action?</a:t>
            </a:r>
          </a:p>
          <a:p>
            <a:pPr eaLnBrk="1" hangingPunct="1">
              <a:lnSpc>
                <a:spcPct val="105000"/>
              </a:lnSpc>
              <a:spcBef>
                <a:spcPct val="30000"/>
              </a:spcBef>
              <a:spcAft>
                <a:spcPts val="1800"/>
              </a:spcAft>
            </a:pPr>
            <a:r>
              <a:rPr lang="en-US" altLang="zh-CN" sz="2400" dirty="0" smtClean="0">
                <a:latin typeface="Calibri" pitchFamily="34" charset="0"/>
                <a:cs typeface="Calibri" pitchFamily="34" charset="0"/>
              </a:rPr>
              <a:t>How do we </a:t>
            </a:r>
            <a:r>
              <a:rPr lang="en-US" altLang="zh-CN" sz="2400" dirty="0" err="1" smtClean="0">
                <a:latin typeface="Calibri" pitchFamily="34" charset="0"/>
                <a:cs typeface="Calibri" pitchFamily="34" charset="0"/>
              </a:rPr>
              <a:t>analyse</a:t>
            </a:r>
            <a:r>
              <a:rPr lang="en-US" altLang="zh-CN" sz="2400" dirty="0" smtClean="0">
                <a:latin typeface="Calibri" pitchFamily="34" charset="0"/>
                <a:cs typeface="Calibri" pitchFamily="34" charset="0"/>
              </a:rPr>
              <a:t> Culture theoretically?</a:t>
            </a:r>
          </a:p>
          <a:p>
            <a:pPr eaLnBrk="1" hangingPunct="1">
              <a:lnSpc>
                <a:spcPct val="105000"/>
              </a:lnSpc>
              <a:spcBef>
                <a:spcPct val="30000"/>
              </a:spcBef>
              <a:spcAft>
                <a:spcPts val="1800"/>
              </a:spcAft>
            </a:pPr>
            <a:r>
              <a:rPr lang="en-US" altLang="zh-CN" sz="2400" dirty="0" smtClean="0">
                <a:latin typeface="Calibri" pitchFamily="34" charset="0"/>
                <a:cs typeface="Calibri" pitchFamily="34" charset="0"/>
              </a:rPr>
              <a:t>How do we study Culture in a period of </a:t>
            </a:r>
            <a:r>
              <a:rPr lang="en-US" altLang="zh-CN" sz="2400" dirty="0" err="1" smtClean="0">
                <a:latin typeface="Calibri" pitchFamily="34" charset="0"/>
                <a:cs typeface="Calibri" pitchFamily="34" charset="0"/>
              </a:rPr>
              <a:t>globalisation</a:t>
            </a:r>
            <a:r>
              <a:rPr lang="en-US" altLang="zh-CN" sz="2400" dirty="0" smtClean="0">
                <a:latin typeface="Calibri" pitchFamily="34" charset="0"/>
                <a:cs typeface="Calibri" pitchFamily="34" charset="0"/>
              </a:rPr>
              <a:t>?</a:t>
            </a:r>
          </a:p>
        </p:txBody>
      </p:sp>
    </p:spTree>
    <p:extLst>
      <p:ext uri="{BB962C8B-B14F-4D97-AF65-F5344CB8AC3E}">
        <p14:creationId xmlns:p14="http://schemas.microsoft.com/office/powerpoint/2010/main" val="1936157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1143000"/>
          </a:xfrm>
        </p:spPr>
        <p:txBody>
          <a:bodyPr>
            <a:normAutofit/>
          </a:bodyPr>
          <a:lstStyle/>
          <a:p>
            <a:pPr eaLnBrk="1" hangingPunct="1"/>
            <a:r>
              <a:rPr lang="en-US" altLang="zh-CN" sz="3600" b="1" dirty="0" smtClean="0">
                <a:solidFill>
                  <a:srgbClr val="CC0000"/>
                </a:solidFill>
              </a:rPr>
              <a:t>Comparing Cultures</a:t>
            </a:r>
          </a:p>
        </p:txBody>
      </p:sp>
      <p:sp>
        <p:nvSpPr>
          <p:cNvPr id="28675" name="Rectangle 3"/>
          <p:cNvSpPr>
            <a:spLocks noGrp="1" noChangeArrowheads="1"/>
          </p:cNvSpPr>
          <p:nvPr>
            <p:ph type="body" idx="1"/>
          </p:nvPr>
        </p:nvSpPr>
        <p:spPr>
          <a:xfrm>
            <a:off x="1981200" y="2286000"/>
            <a:ext cx="5791200" cy="3962400"/>
          </a:xfrm>
        </p:spPr>
        <p:txBody>
          <a:bodyPr>
            <a:normAutofit/>
          </a:bodyPr>
          <a:lstStyle/>
          <a:p>
            <a:pPr eaLnBrk="1" hangingPunct="1">
              <a:lnSpc>
                <a:spcPct val="140000"/>
              </a:lnSpc>
              <a:spcAft>
                <a:spcPts val="2400"/>
              </a:spcAft>
            </a:pPr>
            <a:r>
              <a:rPr lang="en-US" altLang="zh-CN" sz="2400" dirty="0" smtClean="0">
                <a:latin typeface="+mj-lt"/>
              </a:rPr>
              <a:t>Mainstream Culture</a:t>
            </a:r>
          </a:p>
          <a:p>
            <a:pPr eaLnBrk="1" hangingPunct="1">
              <a:lnSpc>
                <a:spcPct val="140000"/>
              </a:lnSpc>
              <a:spcAft>
                <a:spcPts val="2400"/>
              </a:spcAft>
            </a:pPr>
            <a:r>
              <a:rPr lang="en-US" altLang="zh-CN" sz="2400" dirty="0" smtClean="0">
                <a:latin typeface="+mj-lt"/>
              </a:rPr>
              <a:t>Subculture</a:t>
            </a:r>
          </a:p>
          <a:p>
            <a:pPr eaLnBrk="1" hangingPunct="1">
              <a:lnSpc>
                <a:spcPct val="140000"/>
              </a:lnSpc>
              <a:spcAft>
                <a:spcPts val="2400"/>
              </a:spcAft>
            </a:pPr>
            <a:r>
              <a:rPr lang="en-US" altLang="zh-CN" sz="2400" dirty="0" smtClean="0">
                <a:latin typeface="+mj-lt"/>
              </a:rPr>
              <a:t>Counterculture</a:t>
            </a:r>
          </a:p>
        </p:txBody>
      </p:sp>
    </p:spTree>
    <p:extLst>
      <p:ext uri="{BB962C8B-B14F-4D97-AF65-F5344CB8AC3E}">
        <p14:creationId xmlns:p14="http://schemas.microsoft.com/office/powerpoint/2010/main" val="3047133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altLang="zh-CN" sz="3200" b="1" dirty="0" smtClean="0">
                <a:solidFill>
                  <a:srgbClr val="CC0000"/>
                </a:solidFill>
              </a:rPr>
              <a:t>‘Mainstream’ Culture</a:t>
            </a:r>
          </a:p>
        </p:txBody>
      </p:sp>
      <p:sp>
        <p:nvSpPr>
          <p:cNvPr id="29699" name="Rectangle 3"/>
          <p:cNvSpPr>
            <a:spLocks noGrp="1" noChangeArrowheads="1"/>
          </p:cNvSpPr>
          <p:nvPr>
            <p:ph type="body" idx="1"/>
          </p:nvPr>
        </p:nvSpPr>
        <p:spPr>
          <a:xfrm>
            <a:off x="838200" y="2209800"/>
            <a:ext cx="7848600" cy="3276600"/>
          </a:xfrm>
        </p:spPr>
        <p:txBody>
          <a:bodyPr>
            <a:normAutofit/>
          </a:bodyPr>
          <a:lstStyle/>
          <a:p>
            <a:pPr eaLnBrk="1" hangingPunct="1">
              <a:lnSpc>
                <a:spcPct val="105000"/>
              </a:lnSpc>
              <a:spcBef>
                <a:spcPct val="55000"/>
              </a:spcBef>
              <a:spcAft>
                <a:spcPts val="1800"/>
              </a:spcAft>
            </a:pPr>
            <a:r>
              <a:rPr lang="en-US" altLang="zh-CN" sz="2400" dirty="0" smtClean="0">
                <a:latin typeface="+mj-lt"/>
              </a:rPr>
              <a:t>Beliefs, values embraced and objects used by dominant groups</a:t>
            </a:r>
          </a:p>
          <a:p>
            <a:pPr eaLnBrk="1" hangingPunct="1">
              <a:lnSpc>
                <a:spcPct val="105000"/>
              </a:lnSpc>
              <a:spcBef>
                <a:spcPct val="55000"/>
              </a:spcBef>
              <a:spcAft>
                <a:spcPts val="1800"/>
              </a:spcAft>
            </a:pPr>
            <a:r>
              <a:rPr lang="en-US" altLang="zh-CN" sz="2400" dirty="0" smtClean="0">
                <a:latin typeface="+mj-lt"/>
              </a:rPr>
              <a:t>‘the norm’, or ‘the standard’</a:t>
            </a:r>
          </a:p>
          <a:p>
            <a:pPr eaLnBrk="1" hangingPunct="1">
              <a:lnSpc>
                <a:spcPct val="105000"/>
              </a:lnSpc>
              <a:spcBef>
                <a:spcPct val="55000"/>
              </a:spcBef>
              <a:spcAft>
                <a:spcPts val="1800"/>
              </a:spcAft>
            </a:pPr>
            <a:r>
              <a:rPr lang="en-US" altLang="zh-CN" sz="2400" dirty="0" smtClean="0">
                <a:latin typeface="+mj-lt"/>
              </a:rPr>
              <a:t>‘majority culture’; ‘dominant culture’</a:t>
            </a:r>
          </a:p>
        </p:txBody>
      </p:sp>
    </p:spTree>
    <p:extLst>
      <p:ext uri="{BB962C8B-B14F-4D97-AF65-F5344CB8AC3E}">
        <p14:creationId xmlns:p14="http://schemas.microsoft.com/office/powerpoint/2010/main" val="2607511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1143000"/>
          </a:xfrm>
        </p:spPr>
        <p:txBody>
          <a:bodyPr>
            <a:normAutofit/>
          </a:bodyPr>
          <a:lstStyle/>
          <a:p>
            <a:pPr eaLnBrk="1" hangingPunct="1"/>
            <a:r>
              <a:rPr lang="en-US" altLang="zh-CN" sz="3600" b="1" dirty="0" smtClean="0">
                <a:solidFill>
                  <a:srgbClr val="CC0000"/>
                </a:solidFill>
              </a:rPr>
              <a:t>Subculture</a:t>
            </a:r>
          </a:p>
        </p:txBody>
      </p:sp>
      <p:sp>
        <p:nvSpPr>
          <p:cNvPr id="30723" name="Rectangle 3"/>
          <p:cNvSpPr>
            <a:spLocks noGrp="1" noChangeArrowheads="1"/>
          </p:cNvSpPr>
          <p:nvPr>
            <p:ph type="body" idx="1"/>
          </p:nvPr>
        </p:nvSpPr>
        <p:spPr>
          <a:xfrm>
            <a:off x="609600" y="2057400"/>
            <a:ext cx="5867400" cy="4495800"/>
          </a:xfrm>
        </p:spPr>
        <p:txBody>
          <a:bodyPr>
            <a:normAutofit/>
          </a:bodyPr>
          <a:lstStyle/>
          <a:p>
            <a:pPr eaLnBrk="1" hangingPunct="1">
              <a:spcBef>
                <a:spcPct val="50000"/>
              </a:spcBef>
              <a:spcAft>
                <a:spcPts val="1800"/>
              </a:spcAft>
            </a:pPr>
            <a:r>
              <a:rPr lang="en-US" altLang="zh-CN" sz="2400" dirty="0" smtClean="0">
                <a:latin typeface="+mj-lt"/>
              </a:rPr>
              <a:t>A set of distinctive values, norms, and practices within a larger culture</a:t>
            </a:r>
          </a:p>
          <a:p>
            <a:pPr eaLnBrk="1" hangingPunct="1">
              <a:lnSpc>
                <a:spcPct val="120000"/>
              </a:lnSpc>
              <a:spcBef>
                <a:spcPct val="50000"/>
              </a:spcBef>
              <a:spcAft>
                <a:spcPts val="1800"/>
              </a:spcAft>
            </a:pPr>
            <a:r>
              <a:rPr lang="en-US" altLang="zh-CN" sz="2400" dirty="0" smtClean="0">
                <a:latin typeface="+mj-lt"/>
              </a:rPr>
              <a:t>Remains compatible with dominant culture</a:t>
            </a:r>
          </a:p>
          <a:p>
            <a:pPr eaLnBrk="1" hangingPunct="1">
              <a:lnSpc>
                <a:spcPct val="120000"/>
              </a:lnSpc>
              <a:spcBef>
                <a:spcPct val="50000"/>
              </a:spcBef>
              <a:spcAft>
                <a:spcPts val="1800"/>
              </a:spcAft>
            </a:pPr>
            <a:r>
              <a:rPr lang="en-US" altLang="zh-CN" sz="2400" dirty="0" smtClean="0">
                <a:latin typeface="+mj-lt"/>
              </a:rPr>
              <a:t>E.g. youth subculture, punks, </a:t>
            </a:r>
            <a:r>
              <a:rPr lang="en-US" altLang="zh-CN" sz="2400" dirty="0" err="1" smtClean="0">
                <a:latin typeface="+mj-lt"/>
              </a:rPr>
              <a:t>goth</a:t>
            </a:r>
            <a:endParaRPr lang="en-US" altLang="zh-CN" sz="2400" dirty="0" smtClean="0">
              <a:latin typeface="+mj-lt"/>
            </a:endParaRPr>
          </a:p>
          <a:p>
            <a:pPr eaLnBrk="1" hangingPunct="1">
              <a:spcBef>
                <a:spcPct val="50000"/>
              </a:spcBef>
              <a:spcAft>
                <a:spcPts val="1800"/>
              </a:spcAft>
            </a:pPr>
            <a:r>
              <a:rPr lang="en-US" altLang="zh-CN" sz="2400" dirty="0" smtClean="0">
                <a:latin typeface="+mj-lt"/>
              </a:rPr>
              <a:t>People do not fit neatly into one subculture or another – e.g. lesbian and ‘Ah-</a:t>
            </a:r>
            <a:r>
              <a:rPr lang="en-US" altLang="zh-CN" sz="2400" dirty="0" err="1" smtClean="0">
                <a:latin typeface="+mj-lt"/>
              </a:rPr>
              <a:t>Lian</a:t>
            </a:r>
            <a:r>
              <a:rPr lang="en-US" altLang="zh-CN" sz="2400" dirty="0" smtClean="0">
                <a:latin typeface="+mj-lt"/>
              </a:rPr>
              <a:t>’; etc.</a:t>
            </a:r>
          </a:p>
          <a:p>
            <a:pPr eaLnBrk="1" hangingPunct="1">
              <a:lnSpc>
                <a:spcPct val="95000"/>
              </a:lnSpc>
              <a:spcAft>
                <a:spcPts val="1800"/>
              </a:spcAft>
            </a:pPr>
            <a:endParaRPr lang="en-US" altLang="zh-CN" sz="2400" dirty="0" smtClean="0">
              <a:latin typeface="+mj-lt"/>
            </a:endParaRPr>
          </a:p>
        </p:txBody>
      </p:sp>
      <p:pic>
        <p:nvPicPr>
          <p:cNvPr id="1026" name="Picture 2" descr="http://t0.gstatic.com/images?q=tbn:ANd9GcSa-O6TMsMH29WaJnZZ9PpzZlX3SVapwoafcWxP6onGWLTxAH8_npiPjWtk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716" y="5105400"/>
            <a:ext cx="1663684" cy="15800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 name="Picture 2" descr="http://cdn.buzznet.com/assets/users16/angie19/default/punk-love--large-msg-1349113057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89" y="762001"/>
            <a:ext cx="1473111" cy="1676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humboldtherald.files.wordpress.com/2009/01/got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2819400"/>
            <a:ext cx="1292225" cy="19599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80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altLang="zh-CN" sz="3600" b="1" dirty="0" smtClean="0">
                <a:solidFill>
                  <a:srgbClr val="CC0000"/>
                </a:solidFill>
              </a:rPr>
              <a:t>Counterculture</a:t>
            </a:r>
          </a:p>
        </p:txBody>
      </p:sp>
      <p:sp>
        <p:nvSpPr>
          <p:cNvPr id="31747" name="Rectangle 3"/>
          <p:cNvSpPr>
            <a:spLocks noGrp="1" noChangeArrowheads="1"/>
          </p:cNvSpPr>
          <p:nvPr>
            <p:ph type="body" idx="1"/>
          </p:nvPr>
        </p:nvSpPr>
        <p:spPr>
          <a:xfrm>
            <a:off x="838200" y="2286000"/>
            <a:ext cx="7696200" cy="4267200"/>
          </a:xfrm>
        </p:spPr>
        <p:txBody>
          <a:bodyPr>
            <a:normAutofit/>
          </a:bodyPr>
          <a:lstStyle/>
          <a:p>
            <a:pPr eaLnBrk="1" hangingPunct="1">
              <a:lnSpc>
                <a:spcPct val="105000"/>
              </a:lnSpc>
            </a:pPr>
            <a:r>
              <a:rPr lang="en-US" altLang="zh-CN" sz="2400" dirty="0" smtClean="0">
                <a:latin typeface="+mj-lt"/>
              </a:rPr>
              <a:t>Subversive; opposes dominant values and seeks to replace them (cultural equivalent of ‘political opposition’)</a:t>
            </a:r>
          </a:p>
          <a:p>
            <a:pPr eaLnBrk="1" hangingPunct="1">
              <a:lnSpc>
                <a:spcPct val="105000"/>
              </a:lnSpc>
              <a:buFontTx/>
              <a:buNone/>
            </a:pPr>
            <a:endParaRPr lang="en-US" altLang="zh-CN" sz="2400" dirty="0" smtClean="0">
              <a:latin typeface="+mj-lt"/>
            </a:endParaRPr>
          </a:p>
          <a:p>
            <a:pPr eaLnBrk="1" hangingPunct="1">
              <a:lnSpc>
                <a:spcPct val="105000"/>
              </a:lnSpc>
            </a:pPr>
            <a:r>
              <a:rPr lang="en-US" altLang="zh-CN" sz="2400" dirty="0" smtClean="0">
                <a:latin typeface="+mj-lt"/>
              </a:rPr>
              <a:t>Countercultures express the ethos, aspirations, and dreams of a specific group or population during a particular time period</a:t>
            </a:r>
            <a:r>
              <a:rPr lang="en-US" altLang="zh-CN" sz="2000" dirty="0" smtClean="0">
                <a:latin typeface="+mj-lt"/>
              </a:rPr>
              <a:t> </a:t>
            </a:r>
          </a:p>
          <a:p>
            <a:pPr eaLnBrk="1" hangingPunct="1">
              <a:lnSpc>
                <a:spcPct val="105000"/>
              </a:lnSpc>
            </a:pPr>
            <a:endParaRPr lang="en-US" altLang="zh-CN" sz="2000" dirty="0" smtClean="0">
              <a:latin typeface="+mj-lt"/>
            </a:endParaRPr>
          </a:p>
        </p:txBody>
      </p:sp>
    </p:spTree>
    <p:extLst>
      <p:ext uri="{BB962C8B-B14F-4D97-AF65-F5344CB8AC3E}">
        <p14:creationId xmlns:p14="http://schemas.microsoft.com/office/powerpoint/2010/main" val="822954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altLang="zh-CN" sz="3600" b="1" dirty="0" err="1" smtClean="0">
                <a:solidFill>
                  <a:srgbClr val="CC0000"/>
                </a:solidFill>
              </a:rPr>
              <a:t>Theorising</a:t>
            </a:r>
            <a:r>
              <a:rPr lang="en-US" altLang="zh-CN" sz="3600" b="1" dirty="0" smtClean="0">
                <a:solidFill>
                  <a:srgbClr val="CC0000"/>
                </a:solidFill>
              </a:rPr>
              <a:t> Culture</a:t>
            </a:r>
          </a:p>
        </p:txBody>
      </p:sp>
      <p:sp>
        <p:nvSpPr>
          <p:cNvPr id="36867" name="Rectangle 3"/>
          <p:cNvSpPr>
            <a:spLocks noGrp="1" noChangeArrowheads="1"/>
          </p:cNvSpPr>
          <p:nvPr>
            <p:ph type="body" idx="1"/>
          </p:nvPr>
        </p:nvSpPr>
        <p:spPr>
          <a:xfrm>
            <a:off x="1905000" y="2514600"/>
            <a:ext cx="5486400" cy="3048000"/>
          </a:xfrm>
        </p:spPr>
        <p:txBody>
          <a:bodyPr>
            <a:normAutofit/>
          </a:bodyPr>
          <a:lstStyle/>
          <a:p>
            <a:pPr eaLnBrk="1" hangingPunct="1">
              <a:lnSpc>
                <a:spcPct val="80000"/>
              </a:lnSpc>
            </a:pPr>
            <a:r>
              <a:rPr lang="en-US" altLang="zh-CN" sz="2800" dirty="0" smtClean="0">
                <a:latin typeface="+mj-lt"/>
              </a:rPr>
              <a:t>Functionalism</a:t>
            </a:r>
          </a:p>
          <a:p>
            <a:pPr eaLnBrk="1" hangingPunct="1">
              <a:lnSpc>
                <a:spcPct val="80000"/>
              </a:lnSpc>
              <a:buFontTx/>
              <a:buNone/>
            </a:pPr>
            <a:endParaRPr lang="en-US" altLang="zh-CN" sz="2800" dirty="0" smtClean="0">
              <a:latin typeface="+mj-lt"/>
            </a:endParaRPr>
          </a:p>
          <a:p>
            <a:pPr eaLnBrk="1" hangingPunct="1">
              <a:lnSpc>
                <a:spcPct val="80000"/>
              </a:lnSpc>
            </a:pPr>
            <a:r>
              <a:rPr lang="en-US" altLang="zh-CN" sz="2800" dirty="0" smtClean="0">
                <a:latin typeface="+mj-lt"/>
              </a:rPr>
              <a:t>Symbolic Interactionism</a:t>
            </a:r>
          </a:p>
          <a:p>
            <a:pPr eaLnBrk="1" hangingPunct="1">
              <a:lnSpc>
                <a:spcPct val="80000"/>
              </a:lnSpc>
              <a:buFontTx/>
              <a:buNone/>
            </a:pPr>
            <a:endParaRPr lang="en-US" altLang="zh-CN" sz="2800" dirty="0" smtClean="0">
              <a:latin typeface="+mj-lt"/>
            </a:endParaRPr>
          </a:p>
          <a:p>
            <a:pPr eaLnBrk="1" hangingPunct="1">
              <a:lnSpc>
                <a:spcPct val="80000"/>
              </a:lnSpc>
            </a:pPr>
            <a:r>
              <a:rPr lang="en-US" altLang="zh-CN" sz="2800" dirty="0" smtClean="0">
                <a:latin typeface="+mj-lt"/>
              </a:rPr>
              <a:t>Conflict Perspective</a:t>
            </a:r>
          </a:p>
        </p:txBody>
      </p:sp>
    </p:spTree>
    <p:extLst>
      <p:ext uri="{BB962C8B-B14F-4D97-AF65-F5344CB8AC3E}">
        <p14:creationId xmlns:p14="http://schemas.microsoft.com/office/powerpoint/2010/main" val="3843824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err="1" smtClean="0">
                <a:solidFill>
                  <a:srgbClr val="CC0000"/>
                </a:solidFill>
              </a:rPr>
              <a:t>Analysing</a:t>
            </a:r>
            <a:r>
              <a:rPr lang="en-US" altLang="zh-CN" sz="3600" b="1" dirty="0" smtClean="0">
                <a:solidFill>
                  <a:srgbClr val="CC0000"/>
                </a:solidFill>
              </a:rPr>
              <a:t> Culture</a:t>
            </a:r>
          </a:p>
        </p:txBody>
      </p:sp>
      <p:sp>
        <p:nvSpPr>
          <p:cNvPr id="37891" name="Rectangle 3"/>
          <p:cNvSpPr>
            <a:spLocks noGrp="1" noChangeArrowheads="1"/>
          </p:cNvSpPr>
          <p:nvPr>
            <p:ph type="body" idx="1"/>
          </p:nvPr>
        </p:nvSpPr>
        <p:spPr>
          <a:xfrm>
            <a:off x="609600" y="1828800"/>
            <a:ext cx="8229600" cy="4648200"/>
          </a:xfrm>
        </p:spPr>
        <p:txBody>
          <a:bodyPr/>
          <a:lstStyle/>
          <a:p>
            <a:pPr eaLnBrk="1" hangingPunct="1">
              <a:lnSpc>
                <a:spcPct val="105000"/>
              </a:lnSpc>
            </a:pPr>
            <a:r>
              <a:rPr lang="en-US" altLang="zh-CN" sz="3000" b="1" dirty="0" smtClean="0">
                <a:latin typeface="+mj-lt"/>
              </a:rPr>
              <a:t>Functionalism</a:t>
            </a:r>
          </a:p>
          <a:p>
            <a:pPr lvl="1" eaLnBrk="1" hangingPunct="1">
              <a:lnSpc>
                <a:spcPct val="105000"/>
              </a:lnSpc>
            </a:pPr>
            <a:r>
              <a:rPr lang="en-US" altLang="zh-CN" sz="2300" dirty="0" smtClean="0">
                <a:latin typeface="+mj-lt"/>
              </a:rPr>
              <a:t>Sees Culture as stable, highly integrated system</a:t>
            </a:r>
          </a:p>
          <a:p>
            <a:pPr lvl="1" eaLnBrk="1" hangingPunct="1">
              <a:lnSpc>
                <a:spcPct val="105000"/>
              </a:lnSpc>
            </a:pPr>
            <a:r>
              <a:rPr lang="en-US" altLang="zh-CN" sz="2300" b="1" dirty="0" smtClean="0">
                <a:latin typeface="+mj-lt"/>
              </a:rPr>
              <a:t>Norms</a:t>
            </a:r>
            <a:r>
              <a:rPr lang="en-US" altLang="zh-CN" sz="2300" dirty="0" smtClean="0">
                <a:latin typeface="+mj-lt"/>
              </a:rPr>
              <a:t> and </a:t>
            </a:r>
            <a:r>
              <a:rPr lang="en-US" altLang="zh-CN" sz="2300" b="1" dirty="0" smtClean="0">
                <a:latin typeface="+mj-lt"/>
              </a:rPr>
              <a:t>sanctions</a:t>
            </a:r>
            <a:r>
              <a:rPr lang="en-US" altLang="zh-CN" sz="2300" dirty="0" smtClean="0">
                <a:latin typeface="+mj-lt"/>
              </a:rPr>
              <a:t> to </a:t>
            </a:r>
            <a:r>
              <a:rPr lang="en-US" altLang="zh-CN" sz="2300" b="1" dirty="0" smtClean="0">
                <a:latin typeface="+mj-lt"/>
              </a:rPr>
              <a:t>keep society stable</a:t>
            </a:r>
            <a:r>
              <a:rPr lang="en-US" altLang="zh-CN" sz="2300" dirty="0" smtClean="0">
                <a:latin typeface="+mj-lt"/>
              </a:rPr>
              <a:t>, cohesive</a:t>
            </a:r>
          </a:p>
          <a:p>
            <a:pPr lvl="1" eaLnBrk="1" hangingPunct="1">
              <a:lnSpc>
                <a:spcPct val="105000"/>
              </a:lnSpc>
            </a:pPr>
            <a:r>
              <a:rPr lang="en-US" altLang="zh-CN" sz="2300" dirty="0" smtClean="0">
                <a:latin typeface="+mj-lt"/>
              </a:rPr>
              <a:t>Shared values</a:t>
            </a:r>
          </a:p>
          <a:p>
            <a:pPr lvl="2" eaLnBrk="1" hangingPunct="1">
              <a:lnSpc>
                <a:spcPct val="105000"/>
              </a:lnSpc>
            </a:pPr>
            <a:r>
              <a:rPr lang="en-US" altLang="zh-CN" sz="2300" dirty="0" smtClean="0">
                <a:latin typeface="+mj-lt"/>
              </a:rPr>
              <a:t>E.g. Singapore’s </a:t>
            </a:r>
            <a:r>
              <a:rPr lang="en-US" altLang="zh-CN" sz="2300" u="sng" dirty="0" smtClean="0">
                <a:latin typeface="+mj-lt"/>
              </a:rPr>
              <a:t>Five Shared Values</a:t>
            </a:r>
          </a:p>
          <a:p>
            <a:pPr lvl="3" eaLnBrk="1" hangingPunct="1">
              <a:lnSpc>
                <a:spcPct val="105000"/>
              </a:lnSpc>
            </a:pPr>
            <a:r>
              <a:rPr lang="en-US" altLang="zh-CN" sz="2300" dirty="0" smtClean="0">
                <a:latin typeface="+mj-lt"/>
              </a:rPr>
              <a:t>Nation before community and society above self </a:t>
            </a:r>
          </a:p>
          <a:p>
            <a:pPr lvl="3" eaLnBrk="1" hangingPunct="1">
              <a:lnSpc>
                <a:spcPct val="105000"/>
              </a:lnSpc>
            </a:pPr>
            <a:r>
              <a:rPr lang="en-US" altLang="zh-CN" sz="2300" dirty="0" smtClean="0">
                <a:latin typeface="+mj-lt"/>
              </a:rPr>
              <a:t>Family as the basic unit of society </a:t>
            </a:r>
          </a:p>
          <a:p>
            <a:pPr lvl="3" eaLnBrk="1" hangingPunct="1">
              <a:lnSpc>
                <a:spcPct val="105000"/>
              </a:lnSpc>
            </a:pPr>
            <a:r>
              <a:rPr lang="en-US" altLang="zh-CN" sz="2300" dirty="0" smtClean="0">
                <a:latin typeface="+mj-lt"/>
              </a:rPr>
              <a:t>Community support and respect for the individual</a:t>
            </a:r>
          </a:p>
          <a:p>
            <a:pPr lvl="3" eaLnBrk="1" hangingPunct="1">
              <a:lnSpc>
                <a:spcPct val="105000"/>
              </a:lnSpc>
            </a:pPr>
            <a:r>
              <a:rPr lang="en-US" altLang="zh-CN" sz="2300" dirty="0" smtClean="0">
                <a:latin typeface="+mj-lt"/>
              </a:rPr>
              <a:t>Consensus, not conflict </a:t>
            </a:r>
          </a:p>
          <a:p>
            <a:pPr lvl="3" eaLnBrk="1" hangingPunct="1">
              <a:lnSpc>
                <a:spcPct val="105000"/>
              </a:lnSpc>
            </a:pPr>
            <a:r>
              <a:rPr lang="en-US" altLang="zh-CN" sz="2300" dirty="0" smtClean="0">
                <a:latin typeface="+mj-lt"/>
              </a:rPr>
              <a:t>Racial and religious harmony  </a:t>
            </a:r>
          </a:p>
          <a:p>
            <a:pPr lvl="1" eaLnBrk="1" hangingPunct="1">
              <a:lnSpc>
                <a:spcPct val="105000"/>
              </a:lnSpc>
            </a:pPr>
            <a:endParaRPr lang="en-US" altLang="zh-CN" sz="2300" dirty="0" smtClean="0">
              <a:latin typeface="+mj-lt"/>
            </a:endParaRPr>
          </a:p>
          <a:p>
            <a:pPr eaLnBrk="1" hangingPunct="1">
              <a:lnSpc>
                <a:spcPct val="105000"/>
              </a:lnSpc>
              <a:buFontTx/>
              <a:buNone/>
            </a:pPr>
            <a:endParaRPr lang="en-US" altLang="zh-CN" sz="2300" dirty="0" smtClean="0">
              <a:latin typeface="+mj-lt"/>
            </a:endParaRPr>
          </a:p>
        </p:txBody>
      </p:sp>
    </p:spTree>
    <p:extLst>
      <p:ext uri="{BB962C8B-B14F-4D97-AF65-F5344CB8AC3E}">
        <p14:creationId xmlns:p14="http://schemas.microsoft.com/office/powerpoint/2010/main" val="334072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err="1" smtClean="0">
                <a:solidFill>
                  <a:srgbClr val="CC0000"/>
                </a:solidFill>
              </a:rPr>
              <a:t>Analysing</a:t>
            </a:r>
            <a:r>
              <a:rPr lang="en-US" altLang="zh-CN" sz="3600" b="1" dirty="0" smtClean="0">
                <a:solidFill>
                  <a:srgbClr val="CC0000"/>
                </a:solidFill>
              </a:rPr>
              <a:t> Culture</a:t>
            </a:r>
          </a:p>
        </p:txBody>
      </p:sp>
      <p:sp>
        <p:nvSpPr>
          <p:cNvPr id="39939" name="Rectangle 3"/>
          <p:cNvSpPr>
            <a:spLocks noGrp="1" noChangeArrowheads="1"/>
          </p:cNvSpPr>
          <p:nvPr>
            <p:ph type="body" idx="1"/>
          </p:nvPr>
        </p:nvSpPr>
        <p:spPr>
          <a:xfrm>
            <a:off x="762000" y="1828800"/>
            <a:ext cx="7848600" cy="4572000"/>
          </a:xfrm>
        </p:spPr>
        <p:txBody>
          <a:bodyPr>
            <a:normAutofit/>
          </a:bodyPr>
          <a:lstStyle/>
          <a:p>
            <a:pPr eaLnBrk="1" hangingPunct="1">
              <a:lnSpc>
                <a:spcPct val="105000"/>
              </a:lnSpc>
              <a:spcAft>
                <a:spcPts val="1800"/>
              </a:spcAft>
            </a:pPr>
            <a:r>
              <a:rPr lang="en-US" altLang="zh-CN" sz="2800" b="1" dirty="0" smtClean="0">
                <a:latin typeface="+mj-lt"/>
              </a:rPr>
              <a:t>Functionalism – </a:t>
            </a:r>
            <a:r>
              <a:rPr lang="en-US" altLang="zh-CN" sz="2800" b="1" dirty="0" smtClean="0">
                <a:solidFill>
                  <a:srgbClr val="0000FF"/>
                </a:solidFill>
                <a:latin typeface="+mj-lt"/>
              </a:rPr>
              <a:t>Critique</a:t>
            </a:r>
          </a:p>
          <a:p>
            <a:pPr lvl="1" eaLnBrk="1" hangingPunct="1">
              <a:lnSpc>
                <a:spcPct val="110000"/>
              </a:lnSpc>
              <a:spcBef>
                <a:spcPct val="55000"/>
              </a:spcBef>
              <a:spcAft>
                <a:spcPts val="1800"/>
              </a:spcAft>
            </a:pPr>
            <a:r>
              <a:rPr lang="en-US" altLang="zh-CN" dirty="0" smtClean="0">
                <a:latin typeface="+mj-lt"/>
              </a:rPr>
              <a:t>Although sharing a common language and core values may pivot towards harmony and consensus, societies also contain </a:t>
            </a:r>
            <a:r>
              <a:rPr lang="en-US" altLang="zh-CN" i="1" dirty="0" smtClean="0">
                <a:latin typeface="+mj-lt"/>
              </a:rPr>
              <a:t>dysfunctions</a:t>
            </a:r>
          </a:p>
          <a:p>
            <a:pPr lvl="1" eaLnBrk="1" hangingPunct="1">
              <a:lnSpc>
                <a:spcPct val="110000"/>
              </a:lnSpc>
              <a:spcBef>
                <a:spcPct val="55000"/>
              </a:spcBef>
              <a:spcAft>
                <a:spcPts val="1800"/>
              </a:spcAft>
            </a:pPr>
            <a:r>
              <a:rPr lang="en-US" altLang="zh-CN" dirty="0" smtClean="0">
                <a:latin typeface="+mj-lt"/>
              </a:rPr>
              <a:t>Inequalities in terms of class, gender, and race</a:t>
            </a:r>
          </a:p>
          <a:p>
            <a:pPr lvl="1" eaLnBrk="1" hangingPunct="1">
              <a:lnSpc>
                <a:spcPct val="110000"/>
              </a:lnSpc>
              <a:spcBef>
                <a:spcPct val="55000"/>
              </a:spcBef>
              <a:spcAft>
                <a:spcPts val="1800"/>
              </a:spcAft>
            </a:pPr>
            <a:r>
              <a:rPr lang="en-US" altLang="zh-CN" dirty="0" smtClean="0">
                <a:latin typeface="+mj-lt"/>
              </a:rPr>
              <a:t>Presence of subcultures may lead to a lack of consensus with regard to core or shared values</a:t>
            </a:r>
          </a:p>
          <a:p>
            <a:pPr lvl="1" eaLnBrk="1" hangingPunct="1">
              <a:lnSpc>
                <a:spcPct val="105000"/>
              </a:lnSpc>
              <a:spcAft>
                <a:spcPts val="1800"/>
              </a:spcAft>
            </a:pPr>
            <a:endParaRPr lang="en-US" altLang="zh-CN" dirty="0" smtClean="0">
              <a:latin typeface="+mj-lt"/>
            </a:endParaRPr>
          </a:p>
          <a:p>
            <a:pPr lvl="1" eaLnBrk="1" hangingPunct="1">
              <a:lnSpc>
                <a:spcPct val="105000"/>
              </a:lnSpc>
              <a:spcAft>
                <a:spcPts val="1800"/>
              </a:spcAft>
            </a:pPr>
            <a:endParaRPr lang="en-US" altLang="zh-CN" sz="2000" dirty="0" smtClean="0">
              <a:latin typeface="+mj-lt"/>
            </a:endParaRPr>
          </a:p>
          <a:p>
            <a:pPr eaLnBrk="1" hangingPunct="1">
              <a:lnSpc>
                <a:spcPct val="105000"/>
              </a:lnSpc>
              <a:spcAft>
                <a:spcPts val="1800"/>
              </a:spcAft>
              <a:buFontTx/>
              <a:buNone/>
            </a:pPr>
            <a:endParaRPr lang="en-US" altLang="zh-CN" sz="2000" dirty="0" smtClean="0">
              <a:latin typeface="+mj-lt"/>
            </a:endParaRPr>
          </a:p>
        </p:txBody>
      </p:sp>
    </p:spTree>
    <p:extLst>
      <p:ext uri="{BB962C8B-B14F-4D97-AF65-F5344CB8AC3E}">
        <p14:creationId xmlns:p14="http://schemas.microsoft.com/office/powerpoint/2010/main" val="2994651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err="1" smtClean="0">
                <a:solidFill>
                  <a:srgbClr val="CC0000"/>
                </a:solidFill>
              </a:rPr>
              <a:t>Analysing</a:t>
            </a:r>
            <a:r>
              <a:rPr lang="en-US" altLang="zh-CN" sz="3600" b="1" dirty="0" smtClean="0">
                <a:solidFill>
                  <a:srgbClr val="CC0000"/>
                </a:solidFill>
              </a:rPr>
              <a:t> Culture</a:t>
            </a:r>
          </a:p>
        </p:txBody>
      </p:sp>
      <p:sp>
        <p:nvSpPr>
          <p:cNvPr id="40963" name="Rectangle 3"/>
          <p:cNvSpPr>
            <a:spLocks noGrp="1" noChangeArrowheads="1"/>
          </p:cNvSpPr>
          <p:nvPr>
            <p:ph type="body" idx="1"/>
          </p:nvPr>
        </p:nvSpPr>
        <p:spPr>
          <a:xfrm>
            <a:off x="1143000" y="1676400"/>
            <a:ext cx="7315200" cy="5257800"/>
          </a:xfrm>
        </p:spPr>
        <p:txBody>
          <a:bodyPr/>
          <a:lstStyle/>
          <a:p>
            <a:pPr eaLnBrk="1" hangingPunct="1">
              <a:lnSpc>
                <a:spcPct val="105000"/>
              </a:lnSpc>
              <a:spcAft>
                <a:spcPts val="1800"/>
              </a:spcAft>
            </a:pPr>
            <a:r>
              <a:rPr lang="en-US" altLang="zh-CN" b="1" dirty="0" smtClean="0">
                <a:latin typeface="+mj-lt"/>
              </a:rPr>
              <a:t>Symbolic Interactionism</a:t>
            </a:r>
          </a:p>
          <a:p>
            <a:pPr lvl="1" eaLnBrk="1" hangingPunct="1">
              <a:lnSpc>
                <a:spcPct val="115000"/>
              </a:lnSpc>
              <a:spcBef>
                <a:spcPct val="30000"/>
              </a:spcBef>
              <a:spcAft>
                <a:spcPts val="1800"/>
              </a:spcAft>
            </a:pPr>
            <a:r>
              <a:rPr lang="en-US" altLang="zh-CN" dirty="0" smtClean="0">
                <a:latin typeface="+mj-lt"/>
              </a:rPr>
              <a:t>Interested in cultural </a:t>
            </a:r>
            <a:r>
              <a:rPr lang="en-US" altLang="zh-CN" b="1" dirty="0" smtClean="0">
                <a:latin typeface="+mj-lt"/>
              </a:rPr>
              <a:t>symbols</a:t>
            </a:r>
            <a:r>
              <a:rPr lang="en-US" altLang="zh-CN" dirty="0" smtClean="0">
                <a:latin typeface="+mj-lt"/>
              </a:rPr>
              <a:t> &amp; </a:t>
            </a:r>
            <a:r>
              <a:rPr lang="en-US" altLang="zh-CN" b="1" dirty="0" smtClean="0">
                <a:latin typeface="+mj-lt"/>
              </a:rPr>
              <a:t>interaction</a:t>
            </a:r>
          </a:p>
          <a:p>
            <a:pPr lvl="1" eaLnBrk="1" hangingPunct="1">
              <a:lnSpc>
                <a:spcPct val="115000"/>
              </a:lnSpc>
              <a:spcBef>
                <a:spcPct val="30000"/>
              </a:spcBef>
              <a:spcAft>
                <a:spcPts val="1800"/>
              </a:spcAft>
            </a:pPr>
            <a:r>
              <a:rPr lang="en-US" altLang="zh-CN" dirty="0" smtClean="0">
                <a:latin typeface="+mj-lt"/>
              </a:rPr>
              <a:t>People as active producers and interpreters of Culture</a:t>
            </a:r>
          </a:p>
          <a:p>
            <a:pPr lvl="1" eaLnBrk="1" hangingPunct="1">
              <a:lnSpc>
                <a:spcPct val="115000"/>
              </a:lnSpc>
              <a:spcBef>
                <a:spcPct val="30000"/>
              </a:spcBef>
              <a:spcAft>
                <a:spcPts val="1800"/>
              </a:spcAft>
            </a:pPr>
            <a:r>
              <a:rPr lang="en-US" altLang="zh-CN" dirty="0" smtClean="0">
                <a:latin typeface="+mj-lt"/>
              </a:rPr>
              <a:t>How people make sense of the world</a:t>
            </a:r>
          </a:p>
          <a:p>
            <a:pPr lvl="1" eaLnBrk="1" hangingPunct="1">
              <a:lnSpc>
                <a:spcPct val="115000"/>
              </a:lnSpc>
              <a:spcBef>
                <a:spcPct val="30000"/>
              </a:spcBef>
              <a:spcAft>
                <a:spcPts val="1800"/>
              </a:spcAft>
            </a:pPr>
            <a:r>
              <a:rPr lang="en-US" altLang="zh-CN" b="1" dirty="0" smtClean="0">
                <a:latin typeface="+mj-lt"/>
              </a:rPr>
              <a:t>Construction of meaning</a:t>
            </a:r>
            <a:r>
              <a:rPr lang="en-US" altLang="zh-CN" dirty="0" smtClean="0">
                <a:latin typeface="+mj-lt"/>
              </a:rPr>
              <a:t> in interaction processes</a:t>
            </a:r>
          </a:p>
          <a:p>
            <a:pPr lvl="1" eaLnBrk="1" hangingPunct="1">
              <a:lnSpc>
                <a:spcPct val="115000"/>
              </a:lnSpc>
              <a:spcBef>
                <a:spcPct val="30000"/>
              </a:spcBef>
              <a:spcAft>
                <a:spcPts val="1800"/>
              </a:spcAft>
            </a:pPr>
            <a:r>
              <a:rPr lang="en-US" altLang="zh-CN" dirty="0" smtClean="0">
                <a:latin typeface="+mj-lt"/>
              </a:rPr>
              <a:t>E.g. lighting a candle</a:t>
            </a:r>
          </a:p>
          <a:p>
            <a:pPr lvl="1" eaLnBrk="1" hangingPunct="1">
              <a:lnSpc>
                <a:spcPct val="105000"/>
              </a:lnSpc>
              <a:spcAft>
                <a:spcPts val="1800"/>
              </a:spcAft>
            </a:pPr>
            <a:endParaRPr lang="en-US" altLang="zh-CN" dirty="0" smtClean="0">
              <a:latin typeface="+mj-lt"/>
            </a:endParaRPr>
          </a:p>
          <a:p>
            <a:pPr lvl="1" eaLnBrk="1" hangingPunct="1">
              <a:lnSpc>
                <a:spcPct val="105000"/>
              </a:lnSpc>
              <a:spcAft>
                <a:spcPts val="1800"/>
              </a:spcAft>
            </a:pPr>
            <a:endParaRPr lang="en-US" altLang="zh-CN" dirty="0" smtClean="0">
              <a:latin typeface="+mj-lt"/>
            </a:endParaRPr>
          </a:p>
          <a:p>
            <a:pPr lvl="1" eaLnBrk="1" hangingPunct="1">
              <a:lnSpc>
                <a:spcPct val="105000"/>
              </a:lnSpc>
              <a:spcAft>
                <a:spcPts val="1800"/>
              </a:spcAft>
            </a:pPr>
            <a:endParaRPr lang="en-US" altLang="zh-CN" dirty="0" smtClean="0">
              <a:latin typeface="+mj-lt"/>
            </a:endParaRPr>
          </a:p>
          <a:p>
            <a:pPr eaLnBrk="1" hangingPunct="1">
              <a:lnSpc>
                <a:spcPct val="105000"/>
              </a:lnSpc>
              <a:spcAft>
                <a:spcPts val="1800"/>
              </a:spcAft>
              <a:buFontTx/>
              <a:buNone/>
            </a:pPr>
            <a:endParaRPr lang="en-US" altLang="zh-CN" dirty="0" smtClean="0">
              <a:latin typeface="+mj-lt"/>
            </a:endParaRPr>
          </a:p>
        </p:txBody>
      </p:sp>
    </p:spTree>
    <p:extLst>
      <p:ext uri="{BB962C8B-B14F-4D97-AF65-F5344CB8AC3E}">
        <p14:creationId xmlns:p14="http://schemas.microsoft.com/office/powerpoint/2010/main" val="425921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err="1" smtClean="0">
                <a:solidFill>
                  <a:srgbClr val="CC0000"/>
                </a:solidFill>
              </a:rPr>
              <a:t>Analysing</a:t>
            </a:r>
            <a:r>
              <a:rPr lang="en-US" altLang="zh-CN" sz="3600" b="1" dirty="0" smtClean="0">
                <a:solidFill>
                  <a:srgbClr val="CC0000"/>
                </a:solidFill>
              </a:rPr>
              <a:t> Culture</a:t>
            </a:r>
          </a:p>
        </p:txBody>
      </p:sp>
      <p:sp>
        <p:nvSpPr>
          <p:cNvPr id="41987" name="Rectangle 3"/>
          <p:cNvSpPr>
            <a:spLocks noGrp="1" noChangeArrowheads="1"/>
          </p:cNvSpPr>
          <p:nvPr>
            <p:ph type="body" idx="1"/>
          </p:nvPr>
        </p:nvSpPr>
        <p:spPr>
          <a:xfrm>
            <a:off x="990600" y="1828800"/>
            <a:ext cx="7543800" cy="4724400"/>
          </a:xfrm>
        </p:spPr>
        <p:txBody>
          <a:bodyPr/>
          <a:lstStyle/>
          <a:p>
            <a:pPr eaLnBrk="1" hangingPunct="1">
              <a:lnSpc>
                <a:spcPct val="105000"/>
              </a:lnSpc>
            </a:pPr>
            <a:r>
              <a:rPr lang="en-US" altLang="zh-CN" b="1" dirty="0" smtClean="0">
                <a:latin typeface="+mj-lt"/>
              </a:rPr>
              <a:t>Symbolic Interactionism – </a:t>
            </a:r>
            <a:r>
              <a:rPr lang="en-US" altLang="zh-CN" b="1" dirty="0" smtClean="0">
                <a:solidFill>
                  <a:srgbClr val="0000FF"/>
                </a:solidFill>
                <a:latin typeface="+mj-lt"/>
              </a:rPr>
              <a:t>Critique</a:t>
            </a:r>
          </a:p>
          <a:p>
            <a:pPr eaLnBrk="1" hangingPunct="1">
              <a:lnSpc>
                <a:spcPct val="105000"/>
              </a:lnSpc>
              <a:spcAft>
                <a:spcPts val="1200"/>
              </a:spcAft>
              <a:buFontTx/>
              <a:buNone/>
            </a:pPr>
            <a:endParaRPr lang="en-US" altLang="zh-CN" sz="1400" b="1" dirty="0" smtClean="0">
              <a:solidFill>
                <a:srgbClr val="0000FF"/>
              </a:solidFill>
              <a:latin typeface="+mj-lt"/>
            </a:endParaRPr>
          </a:p>
          <a:p>
            <a:pPr lvl="1" eaLnBrk="1" hangingPunct="1">
              <a:lnSpc>
                <a:spcPct val="105000"/>
              </a:lnSpc>
              <a:spcBef>
                <a:spcPct val="55000"/>
              </a:spcBef>
              <a:spcAft>
                <a:spcPts val="1200"/>
              </a:spcAft>
            </a:pPr>
            <a:r>
              <a:rPr lang="en-US" altLang="zh-CN" dirty="0" smtClean="0">
                <a:latin typeface="+mj-lt"/>
              </a:rPr>
              <a:t>Lack of attention to larger, macro-level social structures</a:t>
            </a:r>
          </a:p>
          <a:p>
            <a:pPr lvl="1" eaLnBrk="1" hangingPunct="1">
              <a:lnSpc>
                <a:spcPct val="105000"/>
              </a:lnSpc>
              <a:spcBef>
                <a:spcPct val="55000"/>
              </a:spcBef>
              <a:spcAft>
                <a:spcPts val="1200"/>
              </a:spcAft>
            </a:pPr>
            <a:r>
              <a:rPr lang="en-US" altLang="zh-CN" dirty="0" smtClean="0">
                <a:latin typeface="+mj-lt"/>
              </a:rPr>
              <a:t>Cannot predict any changes or how meanings actually change</a:t>
            </a:r>
          </a:p>
          <a:p>
            <a:pPr lvl="1" eaLnBrk="1" hangingPunct="1">
              <a:lnSpc>
                <a:spcPct val="105000"/>
              </a:lnSpc>
              <a:spcBef>
                <a:spcPct val="55000"/>
              </a:spcBef>
              <a:spcAft>
                <a:spcPts val="1200"/>
              </a:spcAft>
            </a:pPr>
            <a:r>
              <a:rPr lang="en-US" altLang="zh-CN" dirty="0" smtClean="0">
                <a:latin typeface="+mj-lt"/>
              </a:rPr>
              <a:t>Over-emphasis with small-group interactions</a:t>
            </a:r>
          </a:p>
          <a:p>
            <a:pPr lvl="1" eaLnBrk="1" hangingPunct="1">
              <a:lnSpc>
                <a:spcPct val="105000"/>
              </a:lnSpc>
              <a:spcAft>
                <a:spcPts val="1200"/>
              </a:spcAft>
              <a:buFontTx/>
              <a:buNone/>
            </a:pPr>
            <a:endParaRPr lang="en-US" altLang="zh-CN" dirty="0" smtClean="0">
              <a:latin typeface="+mj-lt"/>
            </a:endParaRPr>
          </a:p>
          <a:p>
            <a:pPr lvl="1" eaLnBrk="1" hangingPunct="1">
              <a:lnSpc>
                <a:spcPct val="105000"/>
              </a:lnSpc>
              <a:spcAft>
                <a:spcPts val="1200"/>
              </a:spcAft>
            </a:pPr>
            <a:endParaRPr lang="en-US" altLang="zh-CN" dirty="0" smtClean="0">
              <a:latin typeface="+mj-lt"/>
            </a:endParaRPr>
          </a:p>
          <a:p>
            <a:pPr lvl="1" eaLnBrk="1" hangingPunct="1">
              <a:lnSpc>
                <a:spcPct val="105000"/>
              </a:lnSpc>
              <a:spcAft>
                <a:spcPts val="1200"/>
              </a:spcAft>
            </a:pPr>
            <a:endParaRPr lang="en-US" altLang="zh-CN" dirty="0" smtClean="0">
              <a:latin typeface="+mj-lt"/>
            </a:endParaRPr>
          </a:p>
          <a:p>
            <a:pPr lvl="1" eaLnBrk="1" hangingPunct="1">
              <a:lnSpc>
                <a:spcPct val="105000"/>
              </a:lnSpc>
              <a:spcAft>
                <a:spcPts val="1200"/>
              </a:spcAft>
            </a:pPr>
            <a:endParaRPr lang="en-US" altLang="zh-CN" dirty="0" smtClean="0">
              <a:latin typeface="+mj-lt"/>
            </a:endParaRPr>
          </a:p>
          <a:p>
            <a:pPr lvl="1" eaLnBrk="1" hangingPunct="1">
              <a:lnSpc>
                <a:spcPct val="105000"/>
              </a:lnSpc>
              <a:spcAft>
                <a:spcPts val="1200"/>
              </a:spcAft>
            </a:pPr>
            <a:endParaRPr lang="en-US" altLang="zh-CN" dirty="0" smtClean="0">
              <a:latin typeface="+mj-lt"/>
            </a:endParaRPr>
          </a:p>
          <a:p>
            <a:pPr eaLnBrk="1" hangingPunct="1">
              <a:lnSpc>
                <a:spcPct val="105000"/>
              </a:lnSpc>
              <a:spcAft>
                <a:spcPts val="1200"/>
              </a:spcAft>
              <a:buFontTx/>
              <a:buNone/>
            </a:pPr>
            <a:endParaRPr lang="en-US" altLang="zh-CN" dirty="0" smtClean="0">
              <a:latin typeface="+mj-lt"/>
            </a:endParaRPr>
          </a:p>
        </p:txBody>
      </p:sp>
    </p:spTree>
    <p:extLst>
      <p:ext uri="{BB962C8B-B14F-4D97-AF65-F5344CB8AC3E}">
        <p14:creationId xmlns:p14="http://schemas.microsoft.com/office/powerpoint/2010/main" val="3760850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err="1" smtClean="0">
                <a:solidFill>
                  <a:srgbClr val="CC0000"/>
                </a:solidFill>
              </a:rPr>
              <a:t>Analysing</a:t>
            </a:r>
            <a:r>
              <a:rPr lang="en-US" altLang="zh-CN" sz="3600" b="1" dirty="0" smtClean="0">
                <a:solidFill>
                  <a:srgbClr val="CC0000"/>
                </a:solidFill>
              </a:rPr>
              <a:t> Culture</a:t>
            </a:r>
          </a:p>
        </p:txBody>
      </p:sp>
      <p:sp>
        <p:nvSpPr>
          <p:cNvPr id="43011" name="Rectangle 3"/>
          <p:cNvSpPr>
            <a:spLocks noGrp="1" noChangeArrowheads="1"/>
          </p:cNvSpPr>
          <p:nvPr>
            <p:ph type="body" idx="1"/>
          </p:nvPr>
        </p:nvSpPr>
        <p:spPr>
          <a:xfrm>
            <a:off x="1143000" y="1905000"/>
            <a:ext cx="7543800" cy="5029200"/>
          </a:xfrm>
        </p:spPr>
        <p:txBody>
          <a:bodyPr/>
          <a:lstStyle/>
          <a:p>
            <a:pPr eaLnBrk="1" hangingPunct="1">
              <a:lnSpc>
                <a:spcPct val="105000"/>
              </a:lnSpc>
            </a:pPr>
            <a:r>
              <a:rPr lang="en-US" altLang="zh-CN" b="1" dirty="0" smtClean="0">
                <a:latin typeface="+mj-lt"/>
              </a:rPr>
              <a:t>Conflict Perspective</a:t>
            </a:r>
          </a:p>
          <a:p>
            <a:pPr eaLnBrk="1" hangingPunct="1">
              <a:lnSpc>
                <a:spcPct val="105000"/>
              </a:lnSpc>
              <a:buFontTx/>
              <a:buNone/>
            </a:pPr>
            <a:endParaRPr lang="en-US" altLang="zh-CN" sz="1800" b="1" dirty="0" smtClean="0">
              <a:latin typeface="+mj-lt"/>
            </a:endParaRPr>
          </a:p>
          <a:p>
            <a:pPr lvl="1" eaLnBrk="1" hangingPunct="1">
              <a:lnSpc>
                <a:spcPct val="105000"/>
              </a:lnSpc>
            </a:pPr>
            <a:r>
              <a:rPr lang="en-US" altLang="zh-CN" dirty="0" smtClean="0">
                <a:latin typeface="+mj-lt"/>
              </a:rPr>
              <a:t>Sees Culture as an arena of </a:t>
            </a:r>
            <a:r>
              <a:rPr lang="en-US" altLang="zh-CN" b="1" dirty="0" smtClean="0">
                <a:latin typeface="+mj-lt"/>
              </a:rPr>
              <a:t>social conflict</a:t>
            </a:r>
          </a:p>
          <a:p>
            <a:pPr lvl="1" eaLnBrk="1" hangingPunct="1">
              <a:lnSpc>
                <a:spcPct val="105000"/>
              </a:lnSpc>
              <a:buFontTx/>
              <a:buNone/>
            </a:pPr>
            <a:endParaRPr lang="en-US" altLang="zh-CN" sz="1800" dirty="0" smtClean="0">
              <a:latin typeface="+mj-lt"/>
            </a:endParaRPr>
          </a:p>
          <a:p>
            <a:pPr lvl="1" eaLnBrk="1" hangingPunct="1">
              <a:lnSpc>
                <a:spcPct val="105000"/>
              </a:lnSpc>
            </a:pPr>
            <a:r>
              <a:rPr lang="en-US" altLang="zh-CN" dirty="0" smtClean="0">
                <a:latin typeface="+mj-lt"/>
              </a:rPr>
              <a:t>Values and norms help to create and sustain the </a:t>
            </a:r>
            <a:r>
              <a:rPr lang="en-US" altLang="zh-CN" b="1" dirty="0" smtClean="0">
                <a:latin typeface="+mj-lt"/>
              </a:rPr>
              <a:t>privileged position </a:t>
            </a:r>
            <a:r>
              <a:rPr lang="en-US" altLang="zh-CN" dirty="0" smtClean="0">
                <a:latin typeface="+mj-lt"/>
              </a:rPr>
              <a:t>of the </a:t>
            </a:r>
            <a:r>
              <a:rPr lang="en-US" altLang="zh-CN" b="1" dirty="0" smtClean="0">
                <a:latin typeface="+mj-lt"/>
              </a:rPr>
              <a:t>powerful</a:t>
            </a:r>
          </a:p>
          <a:p>
            <a:pPr lvl="1" eaLnBrk="1" hangingPunct="1">
              <a:lnSpc>
                <a:spcPct val="105000"/>
              </a:lnSpc>
              <a:buFontTx/>
              <a:buNone/>
            </a:pPr>
            <a:endParaRPr lang="en-US" altLang="zh-CN" sz="1800" dirty="0" smtClean="0">
              <a:latin typeface="+mj-lt"/>
            </a:endParaRPr>
          </a:p>
          <a:p>
            <a:pPr lvl="1" eaLnBrk="1" hangingPunct="1">
              <a:lnSpc>
                <a:spcPct val="105000"/>
              </a:lnSpc>
            </a:pPr>
            <a:r>
              <a:rPr lang="en-US" altLang="zh-CN" dirty="0" smtClean="0">
                <a:latin typeface="+mj-lt"/>
              </a:rPr>
              <a:t>E.g. Fashion industry (industry owners making profits; p.21)</a:t>
            </a:r>
          </a:p>
          <a:p>
            <a:pPr eaLnBrk="1" hangingPunct="1">
              <a:lnSpc>
                <a:spcPct val="105000"/>
              </a:lnSpc>
              <a:buFontTx/>
              <a:buNone/>
            </a:pPr>
            <a:endParaRPr lang="en-US" altLang="zh-CN" dirty="0" smtClean="0">
              <a:latin typeface="+mj-lt"/>
            </a:endParaRPr>
          </a:p>
        </p:txBody>
      </p:sp>
    </p:spTree>
    <p:extLst>
      <p:ext uri="{BB962C8B-B14F-4D97-AF65-F5344CB8AC3E}">
        <p14:creationId xmlns:p14="http://schemas.microsoft.com/office/powerpoint/2010/main" val="3987464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49252728"/>
              </p:ext>
            </p:extLst>
          </p:nvPr>
        </p:nvGraphicFramePr>
        <p:xfrm>
          <a:off x="0" y="76200"/>
          <a:ext cx="9144000"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305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28600"/>
            <a:ext cx="8229600" cy="1143000"/>
          </a:xfrm>
        </p:spPr>
        <p:txBody>
          <a:bodyPr>
            <a:normAutofit/>
          </a:bodyPr>
          <a:lstStyle/>
          <a:p>
            <a:pPr eaLnBrk="1" hangingPunct="1"/>
            <a:r>
              <a:rPr lang="en-US" altLang="zh-CN" sz="3200" b="1" dirty="0" err="1" smtClean="0">
                <a:solidFill>
                  <a:srgbClr val="CC0000"/>
                </a:solidFill>
              </a:rPr>
              <a:t>Analysing</a:t>
            </a:r>
            <a:r>
              <a:rPr lang="en-US" altLang="zh-CN" sz="3200" b="1" dirty="0" smtClean="0">
                <a:solidFill>
                  <a:srgbClr val="CC0000"/>
                </a:solidFill>
              </a:rPr>
              <a:t> Culture</a:t>
            </a:r>
          </a:p>
        </p:txBody>
      </p:sp>
      <p:sp>
        <p:nvSpPr>
          <p:cNvPr id="44035" name="Rectangle 3"/>
          <p:cNvSpPr>
            <a:spLocks noGrp="1" noChangeArrowheads="1"/>
          </p:cNvSpPr>
          <p:nvPr>
            <p:ph type="body" idx="1"/>
          </p:nvPr>
        </p:nvSpPr>
        <p:spPr>
          <a:xfrm>
            <a:off x="1219200" y="1676400"/>
            <a:ext cx="7467600" cy="5029200"/>
          </a:xfrm>
        </p:spPr>
        <p:txBody>
          <a:bodyPr/>
          <a:lstStyle/>
          <a:p>
            <a:pPr eaLnBrk="1" hangingPunct="1">
              <a:lnSpc>
                <a:spcPct val="105000"/>
              </a:lnSpc>
            </a:pPr>
            <a:r>
              <a:rPr lang="en-US" altLang="zh-CN" b="1" dirty="0" smtClean="0">
                <a:latin typeface="+mj-lt"/>
              </a:rPr>
              <a:t>Conflict Perspective – </a:t>
            </a:r>
            <a:r>
              <a:rPr lang="en-US" altLang="zh-CN" b="1" dirty="0" smtClean="0">
                <a:solidFill>
                  <a:srgbClr val="0000FF"/>
                </a:solidFill>
                <a:latin typeface="+mj-lt"/>
              </a:rPr>
              <a:t>Critique</a:t>
            </a:r>
          </a:p>
          <a:p>
            <a:pPr eaLnBrk="1" hangingPunct="1">
              <a:lnSpc>
                <a:spcPct val="105000"/>
              </a:lnSpc>
              <a:buFontTx/>
              <a:buNone/>
            </a:pPr>
            <a:endParaRPr lang="en-US" altLang="zh-CN" b="1" dirty="0" smtClean="0">
              <a:solidFill>
                <a:srgbClr val="0000FF"/>
              </a:solidFill>
              <a:latin typeface="+mj-lt"/>
            </a:endParaRPr>
          </a:p>
          <a:p>
            <a:pPr lvl="1" eaLnBrk="1" hangingPunct="1">
              <a:lnSpc>
                <a:spcPct val="105000"/>
              </a:lnSpc>
            </a:pPr>
            <a:r>
              <a:rPr lang="en-US" altLang="zh-CN" dirty="0" smtClean="0">
                <a:latin typeface="+mj-lt"/>
              </a:rPr>
              <a:t>Focuses more on societal discord</a:t>
            </a:r>
          </a:p>
          <a:p>
            <a:pPr lvl="1" eaLnBrk="1" hangingPunct="1">
              <a:lnSpc>
                <a:spcPct val="105000"/>
              </a:lnSpc>
              <a:buFontTx/>
              <a:buNone/>
            </a:pPr>
            <a:endParaRPr lang="en-US" altLang="zh-CN" sz="1600" dirty="0" smtClean="0">
              <a:latin typeface="+mj-lt"/>
            </a:endParaRPr>
          </a:p>
          <a:p>
            <a:pPr lvl="1" eaLnBrk="1" hangingPunct="1">
              <a:lnSpc>
                <a:spcPct val="105000"/>
              </a:lnSpc>
            </a:pPr>
            <a:r>
              <a:rPr lang="en-US" altLang="zh-CN" dirty="0" smtClean="0">
                <a:latin typeface="+mj-lt"/>
              </a:rPr>
              <a:t>Overemphasis on the tensions and divisiveness of Culture</a:t>
            </a:r>
          </a:p>
          <a:p>
            <a:pPr lvl="1" eaLnBrk="1" hangingPunct="1">
              <a:lnSpc>
                <a:spcPct val="105000"/>
              </a:lnSpc>
              <a:buFontTx/>
              <a:buNone/>
            </a:pPr>
            <a:endParaRPr lang="en-US" altLang="zh-CN" sz="1600" dirty="0" smtClean="0">
              <a:latin typeface="+mj-lt"/>
            </a:endParaRPr>
          </a:p>
          <a:p>
            <a:pPr lvl="1" eaLnBrk="1" hangingPunct="1">
              <a:lnSpc>
                <a:spcPct val="105000"/>
              </a:lnSpc>
            </a:pPr>
            <a:r>
              <a:rPr lang="en-US" altLang="zh-CN" dirty="0" smtClean="0">
                <a:latin typeface="+mj-lt"/>
              </a:rPr>
              <a:t>Little micro-level analysis</a:t>
            </a:r>
          </a:p>
          <a:p>
            <a:pPr lvl="1" eaLnBrk="1" hangingPunct="1">
              <a:lnSpc>
                <a:spcPct val="105000"/>
              </a:lnSpc>
            </a:pPr>
            <a:endParaRPr lang="en-US" altLang="zh-CN" dirty="0" smtClean="0">
              <a:solidFill>
                <a:srgbClr val="0000FF"/>
              </a:solidFill>
              <a:latin typeface="+mj-lt"/>
            </a:endParaRPr>
          </a:p>
          <a:p>
            <a:pPr eaLnBrk="1" hangingPunct="1">
              <a:lnSpc>
                <a:spcPct val="105000"/>
              </a:lnSpc>
              <a:buFontTx/>
              <a:buNone/>
            </a:pPr>
            <a:endParaRPr lang="en-US" altLang="zh-CN" dirty="0" smtClean="0">
              <a:latin typeface="+mj-lt"/>
            </a:endParaRPr>
          </a:p>
        </p:txBody>
      </p:sp>
    </p:spTree>
    <p:extLst>
      <p:ext uri="{BB962C8B-B14F-4D97-AF65-F5344CB8AC3E}">
        <p14:creationId xmlns:p14="http://schemas.microsoft.com/office/powerpoint/2010/main" val="417477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381000"/>
            <a:ext cx="8229600" cy="1143000"/>
          </a:xfrm>
        </p:spPr>
        <p:txBody>
          <a:bodyPr>
            <a:normAutofit/>
          </a:bodyPr>
          <a:lstStyle/>
          <a:p>
            <a:pPr eaLnBrk="1" hangingPunct="1"/>
            <a:r>
              <a:rPr lang="en-US" altLang="zh-CN" sz="3600" b="1" dirty="0" smtClean="0">
                <a:solidFill>
                  <a:srgbClr val="CC0000"/>
                </a:solidFill>
              </a:rPr>
              <a:t>Culture &amp; </a:t>
            </a:r>
            <a:r>
              <a:rPr lang="en-US" altLang="zh-CN" sz="3600" b="1" dirty="0" err="1" smtClean="0">
                <a:solidFill>
                  <a:srgbClr val="CC0000"/>
                </a:solidFill>
              </a:rPr>
              <a:t>Globalisation</a:t>
            </a:r>
            <a:endParaRPr lang="en-US" altLang="zh-CN" sz="3600" b="1" dirty="0" smtClean="0">
              <a:solidFill>
                <a:srgbClr val="CC0000"/>
              </a:solidFill>
            </a:endParaRPr>
          </a:p>
        </p:txBody>
      </p:sp>
      <p:sp>
        <p:nvSpPr>
          <p:cNvPr id="45059" name="Rectangle 3"/>
          <p:cNvSpPr>
            <a:spLocks noGrp="1" noChangeArrowheads="1"/>
          </p:cNvSpPr>
          <p:nvPr>
            <p:ph type="body" idx="1"/>
          </p:nvPr>
        </p:nvSpPr>
        <p:spPr>
          <a:xfrm>
            <a:off x="1143000" y="1828800"/>
            <a:ext cx="7467600" cy="5029200"/>
          </a:xfrm>
        </p:spPr>
        <p:txBody>
          <a:bodyPr>
            <a:normAutofit/>
          </a:bodyPr>
          <a:lstStyle/>
          <a:p>
            <a:pPr eaLnBrk="1" hangingPunct="1">
              <a:lnSpc>
                <a:spcPct val="105000"/>
              </a:lnSpc>
              <a:spcAft>
                <a:spcPts val="1800"/>
              </a:spcAft>
            </a:pPr>
            <a:r>
              <a:rPr lang="en-US" altLang="zh-CN" sz="2800" dirty="0" err="1" smtClean="0">
                <a:latin typeface="+mj-lt"/>
              </a:rPr>
              <a:t>Globalisation</a:t>
            </a:r>
            <a:r>
              <a:rPr lang="en-US" altLang="zh-CN" sz="2800" dirty="0" smtClean="0">
                <a:latin typeface="+mj-lt"/>
              </a:rPr>
              <a:t> of Culture</a:t>
            </a:r>
          </a:p>
          <a:p>
            <a:pPr lvl="1" eaLnBrk="1" hangingPunct="1">
              <a:lnSpc>
                <a:spcPct val="105000"/>
              </a:lnSpc>
              <a:spcAft>
                <a:spcPts val="1800"/>
              </a:spcAft>
            </a:pPr>
            <a:r>
              <a:rPr lang="en-US" altLang="zh-CN" sz="2200" dirty="0" smtClean="0">
                <a:latin typeface="+mj-lt"/>
              </a:rPr>
              <a:t>Watching BBC, CNN, Al-Jazeera </a:t>
            </a:r>
          </a:p>
          <a:p>
            <a:pPr lvl="1" eaLnBrk="1" hangingPunct="1">
              <a:lnSpc>
                <a:spcPct val="105000"/>
              </a:lnSpc>
              <a:spcAft>
                <a:spcPts val="1800"/>
              </a:spcAft>
              <a:buFontTx/>
              <a:buNone/>
            </a:pPr>
            <a:endParaRPr lang="en-US" altLang="zh-CN" sz="1400" dirty="0" smtClean="0">
              <a:latin typeface="+mj-lt"/>
            </a:endParaRPr>
          </a:p>
          <a:p>
            <a:pPr marL="0" indent="0" eaLnBrk="1" hangingPunct="1">
              <a:lnSpc>
                <a:spcPct val="105000"/>
              </a:lnSpc>
              <a:spcAft>
                <a:spcPts val="1800"/>
              </a:spcAft>
              <a:buNone/>
            </a:pPr>
            <a:r>
              <a:rPr lang="en-US" altLang="zh-CN" sz="2800" dirty="0" smtClean="0">
                <a:latin typeface="+mj-lt"/>
              </a:rPr>
              <a:t>I. </a:t>
            </a:r>
            <a:r>
              <a:rPr lang="en-US" altLang="zh-CN" sz="2800" dirty="0" err="1" smtClean="0">
                <a:latin typeface="+mj-lt"/>
              </a:rPr>
              <a:t>Globalisation</a:t>
            </a:r>
            <a:r>
              <a:rPr lang="en-US" altLang="zh-CN" sz="2800" dirty="0" smtClean="0">
                <a:latin typeface="+mj-lt"/>
              </a:rPr>
              <a:t> of Culture is not new</a:t>
            </a:r>
          </a:p>
          <a:p>
            <a:pPr lvl="1" eaLnBrk="1" hangingPunct="1">
              <a:lnSpc>
                <a:spcPct val="105000"/>
              </a:lnSpc>
              <a:spcAft>
                <a:spcPts val="1800"/>
              </a:spcAft>
            </a:pPr>
            <a:r>
              <a:rPr lang="en-US" altLang="zh-CN" sz="2200" dirty="0" smtClean="0">
                <a:latin typeface="+mj-lt"/>
              </a:rPr>
              <a:t>Ralph Linton’s article</a:t>
            </a:r>
          </a:p>
          <a:p>
            <a:pPr lvl="1" eaLnBrk="1" hangingPunct="1">
              <a:lnSpc>
                <a:spcPct val="105000"/>
              </a:lnSpc>
              <a:spcAft>
                <a:spcPts val="1800"/>
              </a:spcAft>
            </a:pPr>
            <a:r>
              <a:rPr lang="en-US" altLang="zh-CN" sz="2200" dirty="0" smtClean="0">
                <a:latin typeface="+mj-lt"/>
              </a:rPr>
              <a:t>Colonialism</a:t>
            </a:r>
          </a:p>
          <a:p>
            <a:pPr lvl="1" eaLnBrk="1" hangingPunct="1">
              <a:lnSpc>
                <a:spcPct val="105000"/>
              </a:lnSpc>
              <a:spcAft>
                <a:spcPts val="1800"/>
              </a:spcAft>
            </a:pPr>
            <a:r>
              <a:rPr lang="en-US" altLang="zh-CN" sz="2200" dirty="0" smtClean="0">
                <a:latin typeface="+mj-lt"/>
              </a:rPr>
              <a:t>Missionaries</a:t>
            </a:r>
          </a:p>
          <a:p>
            <a:pPr lvl="1" eaLnBrk="1" hangingPunct="1">
              <a:lnSpc>
                <a:spcPct val="105000"/>
              </a:lnSpc>
              <a:spcAft>
                <a:spcPts val="1800"/>
              </a:spcAft>
            </a:pPr>
            <a:endParaRPr lang="en-US" altLang="zh-CN" sz="2000" dirty="0" smtClean="0">
              <a:latin typeface="+mj-lt"/>
            </a:endParaRPr>
          </a:p>
          <a:p>
            <a:pPr eaLnBrk="1" hangingPunct="1">
              <a:lnSpc>
                <a:spcPct val="105000"/>
              </a:lnSpc>
              <a:spcAft>
                <a:spcPts val="1800"/>
              </a:spcAft>
              <a:buFontTx/>
              <a:buNone/>
            </a:pPr>
            <a:endParaRPr lang="en-US" altLang="zh-CN" sz="2400" dirty="0" smtClean="0">
              <a:latin typeface="+mj-lt"/>
            </a:endParaRPr>
          </a:p>
        </p:txBody>
      </p:sp>
      <p:pic>
        <p:nvPicPr>
          <p:cNvPr id="3074" name="Picture 2" descr="Lin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432738"/>
            <a:ext cx="1638300" cy="211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0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28600"/>
            <a:ext cx="8229600" cy="1143000"/>
          </a:xfrm>
        </p:spPr>
        <p:txBody>
          <a:bodyPr>
            <a:normAutofit/>
          </a:bodyPr>
          <a:lstStyle/>
          <a:p>
            <a:pPr eaLnBrk="1" hangingPunct="1"/>
            <a:r>
              <a:rPr lang="en-US" altLang="zh-CN" sz="3600" b="1" dirty="0" smtClean="0">
                <a:solidFill>
                  <a:srgbClr val="CC0000"/>
                </a:solidFill>
              </a:rPr>
              <a:t>Culture &amp; </a:t>
            </a:r>
            <a:r>
              <a:rPr lang="en-US" altLang="zh-CN" sz="3600" b="1" dirty="0" err="1" smtClean="0">
                <a:solidFill>
                  <a:srgbClr val="CC0000"/>
                </a:solidFill>
              </a:rPr>
              <a:t>Globalisation</a:t>
            </a:r>
            <a:endParaRPr lang="en-US" altLang="zh-CN" sz="3600" b="1" dirty="0" smtClean="0">
              <a:solidFill>
                <a:srgbClr val="CC0000"/>
              </a:solidFill>
            </a:endParaRPr>
          </a:p>
        </p:txBody>
      </p:sp>
      <p:sp>
        <p:nvSpPr>
          <p:cNvPr id="46083" name="Rectangle 3"/>
          <p:cNvSpPr>
            <a:spLocks noGrp="1" noChangeArrowheads="1"/>
          </p:cNvSpPr>
          <p:nvPr>
            <p:ph type="body" idx="1"/>
          </p:nvPr>
        </p:nvSpPr>
        <p:spPr>
          <a:xfrm>
            <a:off x="685800" y="1676400"/>
            <a:ext cx="7924800" cy="5029200"/>
          </a:xfrm>
        </p:spPr>
        <p:txBody>
          <a:bodyPr>
            <a:normAutofit/>
          </a:bodyPr>
          <a:lstStyle/>
          <a:p>
            <a:pPr marL="0" indent="0" eaLnBrk="1" hangingPunct="1">
              <a:lnSpc>
                <a:spcPct val="105000"/>
              </a:lnSpc>
              <a:spcAft>
                <a:spcPts val="1800"/>
              </a:spcAft>
              <a:buNone/>
            </a:pPr>
            <a:r>
              <a:rPr lang="en-US" altLang="zh-CN" sz="2800" dirty="0" smtClean="0">
                <a:latin typeface="+mj-lt"/>
              </a:rPr>
              <a:t>II. </a:t>
            </a:r>
            <a:r>
              <a:rPr lang="en-US" altLang="zh-CN" sz="2800" dirty="0" err="1" smtClean="0">
                <a:latin typeface="+mj-lt"/>
              </a:rPr>
              <a:t>Globalisation</a:t>
            </a:r>
            <a:r>
              <a:rPr lang="en-US" altLang="zh-CN" sz="2800" dirty="0" smtClean="0">
                <a:latin typeface="+mj-lt"/>
              </a:rPr>
              <a:t> of Culture is </a:t>
            </a:r>
            <a:r>
              <a:rPr lang="en-US" altLang="zh-CN" sz="2800" u="sng" dirty="0" smtClean="0">
                <a:latin typeface="+mj-lt"/>
              </a:rPr>
              <a:t>not</a:t>
            </a:r>
            <a:r>
              <a:rPr lang="en-US" altLang="zh-CN" sz="2800" dirty="0" smtClean="0">
                <a:latin typeface="+mj-lt"/>
              </a:rPr>
              <a:t> a one-way process</a:t>
            </a:r>
          </a:p>
          <a:p>
            <a:pPr lvl="1" eaLnBrk="1" hangingPunct="1">
              <a:lnSpc>
                <a:spcPct val="105000"/>
              </a:lnSpc>
              <a:spcBef>
                <a:spcPct val="50000"/>
              </a:spcBef>
              <a:spcAft>
                <a:spcPts val="1800"/>
              </a:spcAft>
            </a:pPr>
            <a:r>
              <a:rPr lang="en-US" altLang="zh-CN" dirty="0" smtClean="0">
                <a:latin typeface="+mj-lt"/>
              </a:rPr>
              <a:t>Does not merely lead to </a:t>
            </a:r>
            <a:r>
              <a:rPr lang="en-US" altLang="zh-CN" dirty="0" err="1" smtClean="0">
                <a:latin typeface="+mj-lt"/>
              </a:rPr>
              <a:t>Westernisation</a:t>
            </a:r>
            <a:r>
              <a:rPr lang="en-US" altLang="zh-CN" dirty="0" smtClean="0">
                <a:latin typeface="+mj-lt"/>
              </a:rPr>
              <a:t> or </a:t>
            </a:r>
            <a:r>
              <a:rPr lang="en-US" altLang="zh-CN" dirty="0" err="1" smtClean="0">
                <a:latin typeface="+mj-lt"/>
              </a:rPr>
              <a:t>Americanisation</a:t>
            </a:r>
            <a:r>
              <a:rPr lang="en-US" altLang="zh-CN" dirty="0" smtClean="0">
                <a:latin typeface="+mj-lt"/>
              </a:rPr>
              <a:t> (‘cultural imperialism’)</a:t>
            </a:r>
          </a:p>
          <a:p>
            <a:pPr lvl="1" eaLnBrk="1" hangingPunct="1">
              <a:lnSpc>
                <a:spcPct val="105000"/>
              </a:lnSpc>
              <a:spcBef>
                <a:spcPct val="50000"/>
              </a:spcBef>
              <a:spcAft>
                <a:spcPts val="1800"/>
              </a:spcAft>
            </a:pPr>
            <a:r>
              <a:rPr lang="en-US" altLang="zh-CN" dirty="0" smtClean="0">
                <a:latin typeface="+mj-lt"/>
              </a:rPr>
              <a:t>Does not lead to a </a:t>
            </a:r>
            <a:r>
              <a:rPr lang="en-US" altLang="zh-CN" dirty="0" err="1" smtClean="0">
                <a:latin typeface="+mj-lt"/>
              </a:rPr>
              <a:t>homogenisation</a:t>
            </a:r>
            <a:r>
              <a:rPr lang="en-US" altLang="zh-CN" dirty="0" smtClean="0">
                <a:latin typeface="+mj-lt"/>
              </a:rPr>
              <a:t> of Culture</a:t>
            </a:r>
          </a:p>
          <a:p>
            <a:pPr lvl="1" eaLnBrk="1" hangingPunct="1">
              <a:lnSpc>
                <a:spcPct val="105000"/>
              </a:lnSpc>
              <a:spcBef>
                <a:spcPct val="50000"/>
              </a:spcBef>
              <a:spcAft>
                <a:spcPts val="1800"/>
              </a:spcAft>
            </a:pPr>
            <a:r>
              <a:rPr lang="en-US" altLang="zh-CN" b="1" dirty="0" err="1" smtClean="0">
                <a:latin typeface="+mj-lt"/>
              </a:rPr>
              <a:t>Glocalisation</a:t>
            </a:r>
            <a:r>
              <a:rPr lang="en-US" altLang="zh-CN" dirty="0" smtClean="0">
                <a:latin typeface="+mj-lt"/>
              </a:rPr>
              <a:t> – Culture that is both global and local simultaneously; reconfigure global forms in local contexts</a:t>
            </a:r>
          </a:p>
          <a:p>
            <a:pPr lvl="2" eaLnBrk="1" hangingPunct="1">
              <a:lnSpc>
                <a:spcPct val="105000"/>
              </a:lnSpc>
              <a:spcAft>
                <a:spcPts val="1800"/>
              </a:spcAft>
              <a:buFontTx/>
              <a:buNone/>
            </a:pPr>
            <a:endParaRPr lang="en-US" altLang="zh-CN" sz="2400" dirty="0" smtClean="0">
              <a:latin typeface="+mj-lt"/>
            </a:endParaRPr>
          </a:p>
          <a:p>
            <a:pPr lvl="2" eaLnBrk="1" hangingPunct="1">
              <a:lnSpc>
                <a:spcPct val="105000"/>
              </a:lnSpc>
              <a:spcAft>
                <a:spcPts val="1800"/>
              </a:spcAft>
              <a:buFontTx/>
              <a:buNone/>
            </a:pPr>
            <a:endParaRPr lang="en-US" altLang="zh-CN" sz="2000" dirty="0" smtClean="0">
              <a:latin typeface="+mj-lt"/>
            </a:endParaRPr>
          </a:p>
          <a:p>
            <a:pPr lvl="1" eaLnBrk="1" hangingPunct="1">
              <a:lnSpc>
                <a:spcPct val="105000"/>
              </a:lnSpc>
              <a:spcAft>
                <a:spcPts val="1800"/>
              </a:spcAft>
              <a:buFontTx/>
              <a:buNone/>
            </a:pPr>
            <a:endParaRPr lang="en-US" altLang="zh-CN" sz="2000" dirty="0" smtClean="0">
              <a:latin typeface="+mj-lt"/>
            </a:endParaRPr>
          </a:p>
        </p:txBody>
      </p:sp>
    </p:spTree>
    <p:extLst>
      <p:ext uri="{BB962C8B-B14F-4D97-AF65-F5344CB8AC3E}">
        <p14:creationId xmlns:p14="http://schemas.microsoft.com/office/powerpoint/2010/main" val="42010052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3600" b="1" dirty="0" smtClean="0">
                <a:solidFill>
                  <a:srgbClr val="CC0000"/>
                </a:solidFill>
              </a:rPr>
              <a:t>Culture &amp; </a:t>
            </a:r>
            <a:r>
              <a:rPr lang="en-US" altLang="zh-CN" sz="3600" b="1" dirty="0" err="1" smtClean="0">
                <a:solidFill>
                  <a:srgbClr val="CC0000"/>
                </a:solidFill>
              </a:rPr>
              <a:t>Globalisation</a:t>
            </a:r>
            <a:endParaRPr lang="en-US" altLang="zh-CN" sz="3600" b="1" dirty="0" smtClean="0">
              <a:solidFill>
                <a:srgbClr val="CC0000"/>
              </a:solidFill>
            </a:endParaRPr>
          </a:p>
        </p:txBody>
      </p:sp>
      <p:sp>
        <p:nvSpPr>
          <p:cNvPr id="47107" name="Rectangle 3"/>
          <p:cNvSpPr>
            <a:spLocks noGrp="1" noChangeArrowheads="1"/>
          </p:cNvSpPr>
          <p:nvPr>
            <p:ph type="body" idx="1"/>
          </p:nvPr>
        </p:nvSpPr>
        <p:spPr>
          <a:xfrm>
            <a:off x="685800" y="1752600"/>
            <a:ext cx="7924800" cy="3886200"/>
          </a:xfrm>
        </p:spPr>
        <p:txBody>
          <a:bodyPr>
            <a:normAutofit lnSpcReduction="10000"/>
          </a:bodyPr>
          <a:lstStyle/>
          <a:p>
            <a:pPr lvl="1" eaLnBrk="1" hangingPunct="1">
              <a:lnSpc>
                <a:spcPct val="105000"/>
              </a:lnSpc>
              <a:spcAft>
                <a:spcPts val="1800"/>
              </a:spcAft>
              <a:buFontTx/>
              <a:buNone/>
            </a:pPr>
            <a:endParaRPr lang="en-US" altLang="zh-CN" sz="800" dirty="0" smtClean="0">
              <a:latin typeface="+mj-lt"/>
            </a:endParaRPr>
          </a:p>
          <a:p>
            <a:pPr marL="0" indent="0" eaLnBrk="1" hangingPunct="1">
              <a:lnSpc>
                <a:spcPct val="105000"/>
              </a:lnSpc>
              <a:spcAft>
                <a:spcPts val="1800"/>
              </a:spcAft>
              <a:buNone/>
            </a:pPr>
            <a:r>
              <a:rPr lang="en-US" altLang="zh-CN" sz="2800" dirty="0" smtClean="0">
                <a:latin typeface="+mj-lt"/>
              </a:rPr>
              <a:t>III. </a:t>
            </a:r>
            <a:r>
              <a:rPr lang="en-US" altLang="zh-CN" sz="2800" dirty="0" err="1" smtClean="0">
                <a:latin typeface="+mj-lt"/>
              </a:rPr>
              <a:t>Globalisation</a:t>
            </a:r>
            <a:r>
              <a:rPr lang="en-US" altLang="zh-CN" sz="2800" dirty="0" smtClean="0">
                <a:latin typeface="+mj-lt"/>
              </a:rPr>
              <a:t> leads to changes and/or adaptations in the way of life (Culture)</a:t>
            </a:r>
          </a:p>
          <a:p>
            <a:pPr lvl="1" eaLnBrk="1" hangingPunct="1">
              <a:lnSpc>
                <a:spcPct val="105000"/>
              </a:lnSpc>
              <a:spcBef>
                <a:spcPct val="45000"/>
              </a:spcBef>
              <a:spcAft>
                <a:spcPts val="1800"/>
              </a:spcAft>
            </a:pPr>
            <a:r>
              <a:rPr lang="en-US" altLang="zh-CN" sz="2200" dirty="0" smtClean="0">
                <a:latin typeface="+mj-lt"/>
              </a:rPr>
              <a:t>Showing at the same time, the open-endedness of Culture (add/drop)</a:t>
            </a:r>
          </a:p>
          <a:p>
            <a:pPr lvl="1" eaLnBrk="1" hangingPunct="1">
              <a:lnSpc>
                <a:spcPct val="105000"/>
              </a:lnSpc>
              <a:spcBef>
                <a:spcPct val="45000"/>
              </a:spcBef>
              <a:spcAft>
                <a:spcPts val="1800"/>
              </a:spcAft>
            </a:pPr>
            <a:r>
              <a:rPr lang="en-US" altLang="zh-CN" sz="2200" dirty="0" smtClean="0">
                <a:latin typeface="+mj-lt"/>
              </a:rPr>
              <a:t>MTV Brazil, MTV Asia, MTV India</a:t>
            </a:r>
          </a:p>
          <a:p>
            <a:pPr lvl="1" eaLnBrk="1" hangingPunct="1">
              <a:lnSpc>
                <a:spcPct val="105000"/>
              </a:lnSpc>
              <a:spcBef>
                <a:spcPct val="45000"/>
              </a:spcBef>
              <a:spcAft>
                <a:spcPts val="1800"/>
              </a:spcAft>
            </a:pPr>
            <a:r>
              <a:rPr lang="en-US" altLang="zh-CN" sz="2200" dirty="0" smtClean="0">
                <a:latin typeface="+mj-lt"/>
              </a:rPr>
              <a:t>McDonald’s</a:t>
            </a:r>
          </a:p>
        </p:txBody>
      </p:sp>
    </p:spTree>
    <p:extLst>
      <p:ext uri="{BB962C8B-B14F-4D97-AF65-F5344CB8AC3E}">
        <p14:creationId xmlns:p14="http://schemas.microsoft.com/office/powerpoint/2010/main" val="178242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57200" y="1447800"/>
            <a:ext cx="8382000" cy="5029200"/>
          </a:xfrm>
        </p:spPr>
        <p:txBody>
          <a:bodyPr/>
          <a:lstStyle/>
          <a:p>
            <a:pPr eaLnBrk="1" hangingPunct="1">
              <a:lnSpc>
                <a:spcPct val="105000"/>
              </a:lnSpc>
              <a:buFontTx/>
              <a:buNone/>
            </a:pPr>
            <a:r>
              <a:rPr lang="en-US" altLang="zh-CN" sz="2000" smtClean="0"/>
              <a:t>	</a:t>
            </a:r>
            <a:br>
              <a:rPr lang="en-US" altLang="zh-CN" sz="2000" smtClean="0"/>
            </a:br>
            <a:endParaRPr lang="en-US" altLang="zh-CN" sz="2000" smtClean="0"/>
          </a:p>
        </p:txBody>
      </p:sp>
      <p:graphicFrame>
        <p:nvGraphicFramePr>
          <p:cNvPr id="2" name="Diagram 1"/>
          <p:cNvGraphicFramePr/>
          <p:nvPr>
            <p:extLst>
              <p:ext uri="{D42A27DB-BD31-4B8C-83A1-F6EECF244321}">
                <p14:modId xmlns:p14="http://schemas.microsoft.com/office/powerpoint/2010/main" val="1629523438"/>
              </p:ext>
            </p:extLst>
          </p:nvPr>
        </p:nvGraphicFramePr>
        <p:xfrm>
          <a:off x="228600" y="381000"/>
          <a:ext cx="83820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398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533400"/>
            <a:ext cx="8229600" cy="1143000"/>
          </a:xfrm>
        </p:spPr>
        <p:txBody>
          <a:bodyPr>
            <a:normAutofit/>
          </a:bodyPr>
          <a:lstStyle/>
          <a:p>
            <a:pPr eaLnBrk="1" hangingPunct="1"/>
            <a:r>
              <a:rPr lang="en-US" altLang="zh-CN" sz="4000" b="1" dirty="0" smtClean="0">
                <a:solidFill>
                  <a:srgbClr val="CC0000"/>
                </a:solidFill>
              </a:rPr>
              <a:t>Defining ‘Culture’</a:t>
            </a:r>
          </a:p>
        </p:txBody>
      </p:sp>
      <p:sp>
        <p:nvSpPr>
          <p:cNvPr id="5123" name="Rectangle 3"/>
          <p:cNvSpPr>
            <a:spLocks noGrp="1" noChangeArrowheads="1"/>
          </p:cNvSpPr>
          <p:nvPr>
            <p:ph type="body" idx="1"/>
          </p:nvPr>
        </p:nvSpPr>
        <p:spPr>
          <a:xfrm>
            <a:off x="762000" y="1981200"/>
            <a:ext cx="7772400" cy="2133600"/>
          </a:xfrm>
        </p:spPr>
        <p:txBody>
          <a:bodyPr>
            <a:normAutofit/>
          </a:bodyPr>
          <a:lstStyle/>
          <a:p>
            <a:pPr eaLnBrk="1" hangingPunct="1">
              <a:lnSpc>
                <a:spcPct val="110000"/>
              </a:lnSpc>
              <a:buFontTx/>
              <a:buNone/>
            </a:pPr>
            <a:r>
              <a:rPr lang="en-US" altLang="zh-CN" sz="2400" dirty="0" smtClean="0">
                <a:latin typeface="+mj-lt"/>
              </a:rPr>
              <a:t>	a </a:t>
            </a:r>
            <a:r>
              <a:rPr lang="en-US" altLang="zh-CN" sz="2400" b="1" u="sng" dirty="0" smtClean="0">
                <a:latin typeface="+mj-lt"/>
              </a:rPr>
              <a:t>shared way of life</a:t>
            </a:r>
            <a:r>
              <a:rPr lang="en-US" altLang="zh-CN" sz="2400" dirty="0" smtClean="0">
                <a:latin typeface="+mj-lt"/>
              </a:rPr>
              <a:t> of a group of people -- the </a:t>
            </a:r>
            <a:r>
              <a:rPr lang="en-US" altLang="zh-CN" sz="2400" dirty="0" err="1" smtClean="0">
                <a:latin typeface="+mj-lt"/>
              </a:rPr>
              <a:t>behaviours</a:t>
            </a:r>
            <a:r>
              <a:rPr lang="en-US" altLang="zh-CN" sz="2400" dirty="0" smtClean="0">
                <a:latin typeface="+mj-lt"/>
              </a:rPr>
              <a:t>, beliefs, values, language, and symbols that they accept, generally without thinking about them, and that are passed along by </a:t>
            </a:r>
            <a:r>
              <a:rPr lang="en-US" altLang="zh-CN" sz="2400" b="1" u="sng" dirty="0" smtClean="0">
                <a:latin typeface="+mj-lt"/>
              </a:rPr>
              <a:t>communication</a:t>
            </a:r>
            <a:r>
              <a:rPr lang="en-US" altLang="zh-CN" sz="2400" dirty="0" smtClean="0">
                <a:latin typeface="+mj-lt"/>
              </a:rPr>
              <a:t> and </a:t>
            </a:r>
            <a:r>
              <a:rPr lang="en-US" altLang="zh-CN" sz="2400" b="1" u="sng" dirty="0" smtClean="0">
                <a:latin typeface="+mj-lt"/>
              </a:rPr>
              <a:t>imitation</a:t>
            </a:r>
            <a:r>
              <a:rPr lang="en-US" altLang="zh-CN" sz="2400" dirty="0" smtClean="0">
                <a:latin typeface="+mj-lt"/>
              </a:rPr>
              <a:t> from one generation to the next. </a:t>
            </a:r>
          </a:p>
          <a:p>
            <a:pPr eaLnBrk="1" hangingPunct="1">
              <a:lnSpc>
                <a:spcPct val="105000"/>
              </a:lnSpc>
              <a:buFontTx/>
              <a:buNone/>
            </a:pPr>
            <a:endParaRPr lang="en-US" altLang="zh-CN" sz="2400" dirty="0" smtClean="0">
              <a:latin typeface="+mj-lt"/>
            </a:endParaRPr>
          </a:p>
          <a:p>
            <a:pPr eaLnBrk="1" hangingPunct="1">
              <a:lnSpc>
                <a:spcPct val="105000"/>
              </a:lnSpc>
              <a:buFontTx/>
              <a:buNone/>
            </a:pPr>
            <a:endParaRPr lang="en-US" altLang="zh-CN" sz="2400" dirty="0" smtClean="0">
              <a:latin typeface="+mj-lt"/>
            </a:endParaRPr>
          </a:p>
        </p:txBody>
      </p:sp>
      <p:sp>
        <p:nvSpPr>
          <p:cNvPr id="4" name="Rectangle 3"/>
          <p:cNvSpPr txBox="1">
            <a:spLocks noChangeArrowheads="1"/>
          </p:cNvSpPr>
          <p:nvPr/>
        </p:nvSpPr>
        <p:spPr>
          <a:xfrm>
            <a:off x="762000" y="4648200"/>
            <a:ext cx="7772400" cy="2209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10000"/>
              </a:lnSpc>
              <a:buFontTx/>
              <a:buNone/>
            </a:pPr>
            <a:r>
              <a:rPr lang="en-US" altLang="zh-CN" sz="2400" smtClean="0">
                <a:latin typeface="+mj-lt"/>
              </a:rPr>
              <a:t>	Culture is composed of the </a:t>
            </a:r>
            <a:r>
              <a:rPr lang="en-US" altLang="zh-CN" sz="2400" b="1" i="1" smtClean="0">
                <a:latin typeface="+mj-lt"/>
              </a:rPr>
              <a:t>socially transmitted</a:t>
            </a:r>
            <a:r>
              <a:rPr lang="en-US" altLang="zh-CN" sz="2400" smtClean="0">
                <a:latin typeface="+mj-lt"/>
              </a:rPr>
              <a:t> ideas, practices, and material objects that enable people to adapt to, and thrive in, their environments.</a:t>
            </a:r>
          </a:p>
          <a:p>
            <a:pPr algn="r">
              <a:lnSpc>
                <a:spcPct val="110000"/>
              </a:lnSpc>
              <a:buFontTx/>
              <a:buNone/>
            </a:pPr>
            <a:r>
              <a:rPr lang="en-US" altLang="zh-CN" sz="2400" smtClean="0">
                <a:latin typeface="+mj-lt"/>
              </a:rPr>
              <a:t>(Brym &amp; Lie 2007: 64)</a:t>
            </a:r>
          </a:p>
          <a:p>
            <a:pPr>
              <a:lnSpc>
                <a:spcPct val="105000"/>
              </a:lnSpc>
              <a:buFontTx/>
              <a:buNone/>
            </a:pPr>
            <a:endParaRPr lang="en-US" altLang="zh-CN" sz="2400" smtClean="0">
              <a:latin typeface="+mj-lt"/>
            </a:endParaRPr>
          </a:p>
          <a:p>
            <a:pPr>
              <a:lnSpc>
                <a:spcPct val="105000"/>
              </a:lnSpc>
              <a:buFontTx/>
              <a:buNone/>
            </a:pPr>
            <a:endParaRPr lang="en-US" altLang="zh-CN" sz="2400" dirty="0" smtClean="0">
              <a:latin typeface="+mj-lt"/>
            </a:endParaRPr>
          </a:p>
        </p:txBody>
      </p:sp>
    </p:spTree>
    <p:extLst>
      <p:ext uri="{BB962C8B-B14F-4D97-AF65-F5344CB8AC3E}">
        <p14:creationId xmlns:p14="http://schemas.microsoft.com/office/powerpoint/2010/main" val="569853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4000" b="1" dirty="0" smtClean="0">
                <a:solidFill>
                  <a:srgbClr val="CC0000"/>
                </a:solidFill>
              </a:rPr>
              <a:t>Forms of Culture</a:t>
            </a:r>
          </a:p>
        </p:txBody>
      </p:sp>
      <p:sp>
        <p:nvSpPr>
          <p:cNvPr id="7171" name="Rectangle 3"/>
          <p:cNvSpPr>
            <a:spLocks noGrp="1" noChangeArrowheads="1"/>
          </p:cNvSpPr>
          <p:nvPr>
            <p:ph type="body" idx="1"/>
          </p:nvPr>
        </p:nvSpPr>
        <p:spPr>
          <a:xfrm>
            <a:off x="533400" y="2057400"/>
            <a:ext cx="8229600" cy="3505200"/>
          </a:xfrm>
        </p:spPr>
        <p:txBody>
          <a:bodyPr>
            <a:normAutofit/>
          </a:bodyPr>
          <a:lstStyle/>
          <a:p>
            <a:pPr eaLnBrk="1" hangingPunct="1">
              <a:lnSpc>
                <a:spcPct val="110000"/>
              </a:lnSpc>
            </a:pPr>
            <a:endParaRPr lang="en-US" altLang="zh-CN" sz="1600" smtClean="0"/>
          </a:p>
          <a:p>
            <a:pPr eaLnBrk="1" hangingPunct="1">
              <a:lnSpc>
                <a:spcPct val="105000"/>
              </a:lnSpc>
              <a:buFontTx/>
              <a:buNone/>
            </a:pPr>
            <a:endParaRPr lang="en-US" altLang="zh-CN" sz="1600" smtClean="0"/>
          </a:p>
          <a:p>
            <a:pPr eaLnBrk="1" hangingPunct="1">
              <a:lnSpc>
                <a:spcPct val="105000"/>
              </a:lnSpc>
              <a:buFontTx/>
              <a:buNone/>
            </a:pPr>
            <a:endParaRPr lang="en-US" altLang="zh-CN" sz="1600" smtClean="0"/>
          </a:p>
        </p:txBody>
      </p:sp>
      <p:sp>
        <p:nvSpPr>
          <p:cNvPr id="7172" name="Rectangle 4"/>
          <p:cNvSpPr>
            <a:spLocks noChangeArrowheads="1"/>
          </p:cNvSpPr>
          <p:nvPr/>
        </p:nvSpPr>
        <p:spPr bwMode="auto">
          <a:xfrm>
            <a:off x="609600" y="2057400"/>
            <a:ext cx="7924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20000"/>
              </a:spcBef>
              <a:spcAft>
                <a:spcPts val="1200"/>
              </a:spcAft>
              <a:buFontTx/>
              <a:buChar char="•"/>
            </a:pPr>
            <a:r>
              <a:rPr lang="en-US" altLang="zh-CN" sz="2400" dirty="0">
                <a:latin typeface="+mj-lt"/>
              </a:rPr>
              <a:t>Symbols – objects, gestures, images</a:t>
            </a:r>
          </a:p>
          <a:p>
            <a:pPr marL="342900" indent="-342900">
              <a:lnSpc>
                <a:spcPct val="105000"/>
              </a:lnSpc>
              <a:spcBef>
                <a:spcPct val="20000"/>
              </a:spcBef>
              <a:spcAft>
                <a:spcPts val="1200"/>
              </a:spcAft>
            </a:pPr>
            <a:endParaRPr lang="en-US" altLang="zh-CN" sz="1200" dirty="0">
              <a:latin typeface="+mj-lt"/>
            </a:endParaRPr>
          </a:p>
          <a:p>
            <a:pPr marL="342900" indent="-342900">
              <a:lnSpc>
                <a:spcPct val="105000"/>
              </a:lnSpc>
              <a:spcBef>
                <a:spcPct val="20000"/>
              </a:spcBef>
              <a:spcAft>
                <a:spcPts val="1200"/>
              </a:spcAft>
              <a:buFontTx/>
              <a:buChar char="•"/>
            </a:pPr>
            <a:r>
              <a:rPr lang="en-US" altLang="zh-CN" sz="2400" dirty="0">
                <a:latin typeface="+mj-lt"/>
              </a:rPr>
              <a:t>Material components – physical objects including money, means of transportation, foods, clothes, etc.</a:t>
            </a:r>
          </a:p>
          <a:p>
            <a:pPr marL="342900" indent="-342900">
              <a:lnSpc>
                <a:spcPct val="105000"/>
              </a:lnSpc>
              <a:spcBef>
                <a:spcPct val="20000"/>
              </a:spcBef>
              <a:spcAft>
                <a:spcPts val="1200"/>
              </a:spcAft>
            </a:pPr>
            <a:endParaRPr lang="en-US" altLang="zh-CN" sz="1200" dirty="0">
              <a:latin typeface="+mj-lt"/>
            </a:endParaRPr>
          </a:p>
          <a:p>
            <a:pPr marL="342900" indent="-342900">
              <a:lnSpc>
                <a:spcPct val="105000"/>
              </a:lnSpc>
              <a:spcBef>
                <a:spcPct val="20000"/>
              </a:spcBef>
              <a:spcAft>
                <a:spcPts val="1200"/>
              </a:spcAft>
              <a:buFontTx/>
              <a:buChar char="•"/>
            </a:pPr>
            <a:r>
              <a:rPr lang="en-US" altLang="zh-CN" sz="2400" dirty="0">
                <a:latin typeface="+mj-lt"/>
              </a:rPr>
              <a:t>Language – a system of verbal/written symbols with rules</a:t>
            </a:r>
          </a:p>
          <a:p>
            <a:pPr marL="342900" indent="-342900">
              <a:lnSpc>
                <a:spcPct val="105000"/>
              </a:lnSpc>
              <a:spcBef>
                <a:spcPct val="20000"/>
              </a:spcBef>
              <a:spcAft>
                <a:spcPts val="1200"/>
              </a:spcAft>
            </a:pPr>
            <a:endParaRPr lang="en-US" altLang="zh-CN" sz="2400" dirty="0">
              <a:latin typeface="+mj-lt"/>
            </a:endParaRPr>
          </a:p>
        </p:txBody>
      </p:sp>
    </p:spTree>
    <p:extLst>
      <p:ext uri="{BB962C8B-B14F-4D97-AF65-F5344CB8AC3E}">
        <p14:creationId xmlns:p14="http://schemas.microsoft.com/office/powerpoint/2010/main" val="830895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143000"/>
          </a:xfrm>
        </p:spPr>
        <p:txBody>
          <a:bodyPr>
            <a:normAutofit/>
          </a:bodyPr>
          <a:lstStyle/>
          <a:p>
            <a:pPr eaLnBrk="1" hangingPunct="1"/>
            <a:r>
              <a:rPr lang="en-US" altLang="zh-CN" sz="4000" b="1" dirty="0" smtClean="0">
                <a:solidFill>
                  <a:srgbClr val="CC0000"/>
                </a:solidFill>
              </a:rPr>
              <a:t>Forms of Culture</a:t>
            </a:r>
          </a:p>
        </p:txBody>
      </p:sp>
      <p:sp>
        <p:nvSpPr>
          <p:cNvPr id="11267" name="Rectangle 3"/>
          <p:cNvSpPr>
            <a:spLocks noGrp="1" noChangeArrowheads="1"/>
          </p:cNvSpPr>
          <p:nvPr>
            <p:ph type="body" idx="1"/>
          </p:nvPr>
        </p:nvSpPr>
        <p:spPr>
          <a:xfrm>
            <a:off x="533400" y="2057400"/>
            <a:ext cx="8229600" cy="3505200"/>
          </a:xfrm>
        </p:spPr>
        <p:txBody>
          <a:bodyPr/>
          <a:lstStyle/>
          <a:p>
            <a:pPr eaLnBrk="1" hangingPunct="1">
              <a:lnSpc>
                <a:spcPct val="110000"/>
              </a:lnSpc>
            </a:pPr>
            <a:endParaRPr lang="en-US" altLang="zh-CN" smtClean="0"/>
          </a:p>
          <a:p>
            <a:pPr eaLnBrk="1" hangingPunct="1">
              <a:lnSpc>
                <a:spcPct val="105000"/>
              </a:lnSpc>
              <a:buFontTx/>
              <a:buNone/>
            </a:pPr>
            <a:endParaRPr lang="en-US" altLang="zh-CN" smtClean="0"/>
          </a:p>
          <a:p>
            <a:pPr eaLnBrk="1" hangingPunct="1">
              <a:lnSpc>
                <a:spcPct val="105000"/>
              </a:lnSpc>
              <a:buFontTx/>
              <a:buNone/>
            </a:pPr>
            <a:endParaRPr lang="en-US" altLang="zh-CN" smtClean="0"/>
          </a:p>
        </p:txBody>
      </p:sp>
      <p:sp>
        <p:nvSpPr>
          <p:cNvPr id="11268" name="Rectangle 4"/>
          <p:cNvSpPr>
            <a:spLocks noChangeArrowheads="1"/>
          </p:cNvSpPr>
          <p:nvPr/>
        </p:nvSpPr>
        <p:spPr bwMode="auto">
          <a:xfrm>
            <a:off x="609600" y="1905000"/>
            <a:ext cx="4876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20000"/>
              </a:spcBef>
              <a:buFontTx/>
              <a:buChar char="•"/>
            </a:pPr>
            <a:r>
              <a:rPr lang="en-US" altLang="zh-CN" sz="2800" dirty="0">
                <a:latin typeface="+mj-lt"/>
              </a:rPr>
              <a:t>Norms (p.65)</a:t>
            </a:r>
            <a:br>
              <a:rPr lang="en-US" altLang="zh-CN" sz="2800" dirty="0">
                <a:latin typeface="+mj-lt"/>
              </a:rPr>
            </a:br>
            <a:endParaRPr lang="en-US" altLang="zh-CN" sz="1100" dirty="0">
              <a:latin typeface="+mj-lt"/>
            </a:endParaRPr>
          </a:p>
          <a:p>
            <a:pPr marL="742950" lvl="1" indent="-285750">
              <a:lnSpc>
                <a:spcPct val="105000"/>
              </a:lnSpc>
              <a:spcBef>
                <a:spcPct val="20000"/>
              </a:spcBef>
              <a:buFontTx/>
              <a:buChar char="–"/>
            </a:pPr>
            <a:r>
              <a:rPr lang="en-US" altLang="zh-CN" sz="2400" dirty="0">
                <a:latin typeface="+mj-lt"/>
              </a:rPr>
              <a:t>Accepted ways of doing things in a particular situation</a:t>
            </a:r>
          </a:p>
          <a:p>
            <a:pPr marL="742950" lvl="1" indent="-285750">
              <a:lnSpc>
                <a:spcPct val="105000"/>
              </a:lnSpc>
              <a:spcBef>
                <a:spcPct val="20000"/>
              </a:spcBef>
            </a:pPr>
            <a:endParaRPr lang="en-US" altLang="zh-CN" sz="1200" dirty="0">
              <a:latin typeface="+mj-lt"/>
            </a:endParaRPr>
          </a:p>
          <a:p>
            <a:pPr marL="742950" lvl="1" indent="-285750">
              <a:lnSpc>
                <a:spcPct val="105000"/>
              </a:lnSpc>
              <a:spcBef>
                <a:spcPct val="20000"/>
              </a:spcBef>
              <a:buFontTx/>
              <a:buChar char="–"/>
            </a:pPr>
            <a:r>
              <a:rPr lang="en-US" altLang="zh-CN" sz="2400" dirty="0">
                <a:latin typeface="+mj-lt"/>
              </a:rPr>
              <a:t>Written and unwritten rules</a:t>
            </a:r>
          </a:p>
          <a:p>
            <a:pPr marL="742950" lvl="1" indent="-285750">
              <a:lnSpc>
                <a:spcPct val="105000"/>
              </a:lnSpc>
              <a:spcBef>
                <a:spcPct val="20000"/>
              </a:spcBef>
            </a:pPr>
            <a:endParaRPr lang="en-US" altLang="zh-CN" sz="1200" dirty="0">
              <a:latin typeface="+mj-lt"/>
            </a:endParaRPr>
          </a:p>
          <a:p>
            <a:pPr marL="742950" lvl="1" indent="-285750">
              <a:lnSpc>
                <a:spcPct val="105000"/>
              </a:lnSpc>
              <a:spcBef>
                <a:spcPct val="20000"/>
              </a:spcBef>
              <a:buFontTx/>
              <a:buChar char="–"/>
            </a:pPr>
            <a:r>
              <a:rPr lang="en-US" altLang="zh-CN" sz="2400" dirty="0">
                <a:latin typeface="+mj-lt"/>
              </a:rPr>
              <a:t>E.g. signs in restaurants </a:t>
            </a:r>
            <a:r>
              <a:rPr lang="en-US" altLang="zh-CN" sz="2400" dirty="0" smtClean="0">
                <a:latin typeface="+mj-lt"/>
              </a:rPr>
              <a:t/>
            </a:r>
            <a:br>
              <a:rPr lang="en-US" altLang="zh-CN" sz="2400" dirty="0" smtClean="0">
                <a:latin typeface="+mj-lt"/>
              </a:rPr>
            </a:br>
            <a:r>
              <a:rPr lang="en-US" altLang="zh-CN" sz="2400" dirty="0" smtClean="0">
                <a:latin typeface="+mj-lt"/>
              </a:rPr>
              <a:t>(‘</a:t>
            </a:r>
            <a:r>
              <a:rPr lang="en-US" altLang="zh-CN" sz="2400" dirty="0">
                <a:latin typeface="+mj-lt"/>
              </a:rPr>
              <a:t>No Smoking Section’) </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447800"/>
            <a:ext cx="2362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330700"/>
            <a:ext cx="243840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239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229600" cy="1143000"/>
          </a:xfrm>
        </p:spPr>
        <p:txBody>
          <a:bodyPr>
            <a:normAutofit/>
          </a:bodyPr>
          <a:lstStyle/>
          <a:p>
            <a:pPr eaLnBrk="1" hangingPunct="1"/>
            <a:r>
              <a:rPr lang="en-US" altLang="zh-CN" sz="4000" b="1" dirty="0" smtClean="0">
                <a:solidFill>
                  <a:srgbClr val="CC0000"/>
                </a:solidFill>
              </a:rPr>
              <a:t>Forms of Culture</a:t>
            </a:r>
          </a:p>
        </p:txBody>
      </p:sp>
      <p:sp>
        <p:nvSpPr>
          <p:cNvPr id="12291" name="Rectangle 4"/>
          <p:cNvSpPr>
            <a:spLocks noChangeArrowheads="1"/>
          </p:cNvSpPr>
          <p:nvPr/>
        </p:nvSpPr>
        <p:spPr bwMode="auto">
          <a:xfrm>
            <a:off x="838200" y="1752600"/>
            <a:ext cx="7543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20000"/>
              </a:spcBef>
              <a:buFontTx/>
              <a:buChar char="•"/>
            </a:pPr>
            <a:r>
              <a:rPr lang="en-US" altLang="zh-CN" sz="2800" dirty="0">
                <a:latin typeface="+mj-lt"/>
              </a:rPr>
              <a:t>Norms</a:t>
            </a:r>
          </a:p>
          <a:p>
            <a:pPr marL="742950" lvl="1" indent="-285750">
              <a:lnSpc>
                <a:spcPct val="105000"/>
              </a:lnSpc>
              <a:spcBef>
                <a:spcPct val="20000"/>
              </a:spcBef>
              <a:buFontTx/>
              <a:buChar char="–"/>
            </a:pPr>
            <a:r>
              <a:rPr lang="en-US" altLang="zh-CN" sz="2400" dirty="0">
                <a:latin typeface="+mj-lt"/>
              </a:rPr>
              <a:t>Unwritten norms include</a:t>
            </a:r>
          </a:p>
          <a:p>
            <a:pPr marL="1143000" lvl="2" indent="-228600">
              <a:lnSpc>
                <a:spcPct val="105000"/>
              </a:lnSpc>
              <a:spcBef>
                <a:spcPct val="20000"/>
              </a:spcBef>
              <a:buFontTx/>
              <a:buChar char="•"/>
            </a:pPr>
            <a:r>
              <a:rPr lang="en-US" altLang="zh-CN" sz="2400" dirty="0">
                <a:latin typeface="+mj-lt"/>
              </a:rPr>
              <a:t>Wash hands after using the toilet</a:t>
            </a:r>
          </a:p>
          <a:p>
            <a:pPr marL="1143000" lvl="2" indent="-228600">
              <a:lnSpc>
                <a:spcPct val="105000"/>
              </a:lnSpc>
              <a:spcBef>
                <a:spcPct val="20000"/>
              </a:spcBef>
              <a:buFontTx/>
              <a:buChar char="•"/>
            </a:pPr>
            <a:r>
              <a:rPr lang="en-US" altLang="zh-CN" sz="2400" dirty="0">
                <a:latin typeface="+mj-lt"/>
              </a:rPr>
              <a:t>Remove shoes before entering the house</a:t>
            </a:r>
          </a:p>
          <a:p>
            <a:pPr marL="1143000" lvl="2" indent="-228600">
              <a:lnSpc>
                <a:spcPct val="105000"/>
              </a:lnSpc>
              <a:spcBef>
                <a:spcPct val="20000"/>
              </a:spcBef>
              <a:spcAft>
                <a:spcPts val="1200"/>
              </a:spcAft>
              <a:buFontTx/>
              <a:buChar char="•"/>
            </a:pPr>
            <a:r>
              <a:rPr lang="en-US" altLang="zh-CN" sz="2400" dirty="0">
                <a:latin typeface="+mj-lt"/>
              </a:rPr>
              <a:t>Remove armpit hair</a:t>
            </a:r>
          </a:p>
          <a:p>
            <a:pPr marL="342900" indent="-342900">
              <a:lnSpc>
                <a:spcPct val="105000"/>
              </a:lnSpc>
              <a:spcBef>
                <a:spcPct val="20000"/>
              </a:spcBef>
              <a:buFontTx/>
              <a:buChar char="•"/>
            </a:pPr>
            <a:r>
              <a:rPr lang="en-US" altLang="zh-CN" sz="2800" dirty="0">
                <a:latin typeface="+mj-lt"/>
              </a:rPr>
              <a:t>Values</a:t>
            </a:r>
            <a:br>
              <a:rPr lang="en-US" altLang="zh-CN" sz="2800" dirty="0">
                <a:latin typeface="+mj-lt"/>
              </a:rPr>
            </a:br>
            <a:r>
              <a:rPr lang="en-US" altLang="zh-CN" sz="1100" dirty="0">
                <a:latin typeface="+mj-lt"/>
              </a:rPr>
              <a:t> </a:t>
            </a:r>
          </a:p>
          <a:p>
            <a:pPr marL="742950" lvl="1" indent="-285750">
              <a:lnSpc>
                <a:spcPct val="105000"/>
              </a:lnSpc>
              <a:spcBef>
                <a:spcPct val="20000"/>
              </a:spcBef>
              <a:buFontTx/>
              <a:buChar char="–"/>
            </a:pPr>
            <a:r>
              <a:rPr lang="en-US" altLang="zh-CN" sz="2400" dirty="0">
                <a:latin typeface="+mj-lt"/>
              </a:rPr>
              <a:t>Shared conceptions of what is good, right, appropriate, and important with regard to conduct, appearance, and states of being</a:t>
            </a:r>
          </a:p>
          <a:p>
            <a:pPr marL="1143000" lvl="2" indent="-228600">
              <a:lnSpc>
                <a:spcPct val="105000"/>
              </a:lnSpc>
              <a:spcBef>
                <a:spcPct val="20000"/>
              </a:spcBef>
            </a:pPr>
            <a:endParaRPr lang="en-US" altLang="zh-CN" sz="1400" dirty="0">
              <a:latin typeface="+mj-lt"/>
            </a:endParaRPr>
          </a:p>
          <a:p>
            <a:pPr marL="1143000" lvl="2" indent="-228600">
              <a:lnSpc>
                <a:spcPct val="105000"/>
              </a:lnSpc>
              <a:spcBef>
                <a:spcPct val="20000"/>
              </a:spcBef>
            </a:pPr>
            <a:endParaRPr lang="en-US" altLang="zh-CN" sz="2400" dirty="0">
              <a:latin typeface="+mj-lt"/>
            </a:endParaRPr>
          </a:p>
        </p:txBody>
      </p:sp>
    </p:spTree>
    <p:extLst>
      <p:ext uri="{BB962C8B-B14F-4D97-AF65-F5344CB8AC3E}">
        <p14:creationId xmlns:p14="http://schemas.microsoft.com/office/powerpoint/2010/main" val="3769099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1143000"/>
          </a:xfrm>
        </p:spPr>
        <p:txBody>
          <a:bodyPr>
            <a:normAutofit/>
          </a:bodyPr>
          <a:lstStyle/>
          <a:p>
            <a:pPr eaLnBrk="1" hangingPunct="1"/>
            <a:r>
              <a:rPr lang="en-US" altLang="zh-CN" sz="3600" b="1" dirty="0" smtClean="0">
                <a:solidFill>
                  <a:srgbClr val="CC0000"/>
                </a:solidFill>
              </a:rPr>
              <a:t>Forms of Culture</a:t>
            </a:r>
          </a:p>
        </p:txBody>
      </p:sp>
      <p:sp>
        <p:nvSpPr>
          <p:cNvPr id="13315" name="Rectangle 3"/>
          <p:cNvSpPr>
            <a:spLocks noGrp="1" noChangeArrowheads="1"/>
          </p:cNvSpPr>
          <p:nvPr>
            <p:ph type="body" idx="1"/>
          </p:nvPr>
        </p:nvSpPr>
        <p:spPr>
          <a:xfrm>
            <a:off x="533400" y="2057400"/>
            <a:ext cx="8229600" cy="3505200"/>
          </a:xfrm>
        </p:spPr>
        <p:txBody>
          <a:bodyPr/>
          <a:lstStyle/>
          <a:p>
            <a:pPr eaLnBrk="1" hangingPunct="1">
              <a:lnSpc>
                <a:spcPct val="110000"/>
              </a:lnSpc>
            </a:pPr>
            <a:endParaRPr lang="en-US" altLang="zh-CN" dirty="0" smtClean="0"/>
          </a:p>
          <a:p>
            <a:pPr eaLnBrk="1" hangingPunct="1">
              <a:lnSpc>
                <a:spcPct val="105000"/>
              </a:lnSpc>
              <a:buFontTx/>
              <a:buNone/>
            </a:pPr>
            <a:endParaRPr lang="en-US" altLang="zh-CN" dirty="0" smtClean="0"/>
          </a:p>
          <a:p>
            <a:pPr eaLnBrk="1" hangingPunct="1">
              <a:lnSpc>
                <a:spcPct val="105000"/>
              </a:lnSpc>
              <a:buFontTx/>
              <a:buNone/>
            </a:pPr>
            <a:endParaRPr lang="en-US" altLang="zh-CN" dirty="0" smtClean="0"/>
          </a:p>
        </p:txBody>
      </p:sp>
      <p:sp>
        <p:nvSpPr>
          <p:cNvPr id="13316" name="Rectangle 4"/>
          <p:cNvSpPr>
            <a:spLocks noChangeArrowheads="1"/>
          </p:cNvSpPr>
          <p:nvPr/>
        </p:nvSpPr>
        <p:spPr bwMode="auto">
          <a:xfrm>
            <a:off x="685800" y="1600200"/>
            <a:ext cx="7696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20000"/>
              </a:spcBef>
              <a:buFontTx/>
              <a:buChar char="•"/>
            </a:pPr>
            <a:r>
              <a:rPr lang="en-US" altLang="zh-CN" sz="2800" dirty="0">
                <a:latin typeface="+mj-lt"/>
              </a:rPr>
              <a:t>Values</a:t>
            </a:r>
            <a:br>
              <a:rPr lang="en-US" altLang="zh-CN" sz="2800" dirty="0">
                <a:latin typeface="+mj-lt"/>
              </a:rPr>
            </a:br>
            <a:r>
              <a:rPr lang="en-US" altLang="zh-CN" sz="1100" dirty="0">
                <a:latin typeface="+mj-lt"/>
              </a:rPr>
              <a:t> </a:t>
            </a:r>
          </a:p>
          <a:p>
            <a:pPr marL="742950" lvl="1" indent="-285750">
              <a:lnSpc>
                <a:spcPct val="105000"/>
              </a:lnSpc>
              <a:spcBef>
                <a:spcPct val="20000"/>
              </a:spcBef>
            </a:pPr>
            <a:endParaRPr lang="en-US" altLang="zh-CN" sz="1600" dirty="0">
              <a:latin typeface="+mj-lt"/>
            </a:endParaRPr>
          </a:p>
          <a:p>
            <a:pPr marL="742950" lvl="1" indent="-285750">
              <a:lnSpc>
                <a:spcPct val="105000"/>
              </a:lnSpc>
              <a:spcBef>
                <a:spcPct val="20000"/>
              </a:spcBef>
              <a:buFontTx/>
              <a:buChar char="–"/>
            </a:pPr>
            <a:r>
              <a:rPr lang="en-US" altLang="zh-CN" sz="2500" dirty="0">
                <a:latin typeface="+mj-lt"/>
              </a:rPr>
              <a:t>E.g.1 Individualism/ individual’s right to ‘life, liberty, and the pursuit of happiness’ </a:t>
            </a:r>
            <a:r>
              <a:rPr lang="en-US" altLang="zh-CN" sz="2500" dirty="0" smtClean="0">
                <a:latin typeface="+mj-lt"/>
              </a:rPr>
              <a:t/>
            </a:r>
            <a:br>
              <a:rPr lang="en-US" altLang="zh-CN" sz="2500" dirty="0" smtClean="0">
                <a:latin typeface="+mj-lt"/>
              </a:rPr>
            </a:br>
            <a:r>
              <a:rPr lang="en-US" altLang="zh-CN" sz="2500" dirty="0" smtClean="0">
                <a:latin typeface="+mj-lt"/>
              </a:rPr>
              <a:t>(</a:t>
            </a:r>
            <a:r>
              <a:rPr lang="en-US" altLang="zh-CN" sz="2500" dirty="0">
                <a:latin typeface="+mj-lt"/>
              </a:rPr>
              <a:t>Declaration of Independence)</a:t>
            </a:r>
          </a:p>
          <a:p>
            <a:pPr marL="742950" lvl="1" indent="-285750">
              <a:lnSpc>
                <a:spcPct val="105000"/>
              </a:lnSpc>
              <a:spcBef>
                <a:spcPct val="20000"/>
              </a:spcBef>
            </a:pPr>
            <a:endParaRPr lang="en-US" altLang="zh-CN" sz="2500" dirty="0">
              <a:latin typeface="+mj-lt"/>
            </a:endParaRPr>
          </a:p>
          <a:p>
            <a:pPr marL="742950" lvl="1" indent="-285750">
              <a:lnSpc>
                <a:spcPct val="105000"/>
              </a:lnSpc>
              <a:spcBef>
                <a:spcPct val="20000"/>
              </a:spcBef>
              <a:buFontTx/>
              <a:buChar char="–"/>
            </a:pPr>
            <a:r>
              <a:rPr lang="en-US" altLang="zh-CN" sz="2500" dirty="0">
                <a:latin typeface="+mj-lt"/>
              </a:rPr>
              <a:t>E.g.2 values of freedom, happiness, self-discipline, </a:t>
            </a:r>
            <a:r>
              <a:rPr lang="en-US" altLang="zh-CN" sz="2500" dirty="0" err="1">
                <a:latin typeface="+mj-lt"/>
              </a:rPr>
              <a:t>etc</a:t>
            </a:r>
            <a:endParaRPr lang="en-US" altLang="zh-CN" sz="2500" dirty="0">
              <a:latin typeface="+mj-lt"/>
            </a:endParaRPr>
          </a:p>
          <a:p>
            <a:pPr marL="742950" lvl="1" indent="-285750">
              <a:lnSpc>
                <a:spcPct val="105000"/>
              </a:lnSpc>
              <a:spcBef>
                <a:spcPct val="20000"/>
              </a:spcBef>
            </a:pPr>
            <a:endParaRPr lang="en-US" altLang="zh-CN" sz="2400" dirty="0">
              <a:latin typeface="+mj-lt"/>
            </a:endParaRPr>
          </a:p>
        </p:txBody>
      </p:sp>
    </p:spTree>
    <p:extLst>
      <p:ext uri="{BB962C8B-B14F-4D97-AF65-F5344CB8AC3E}">
        <p14:creationId xmlns:p14="http://schemas.microsoft.com/office/powerpoint/2010/main" val="4141990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10"/>
          <p:cNvSpPr txBox="1">
            <a:spLocks noChangeArrowheads="1"/>
          </p:cNvSpPr>
          <p:nvPr/>
        </p:nvSpPr>
        <p:spPr bwMode="auto">
          <a:xfrm>
            <a:off x="5324030" y="6324600"/>
            <a:ext cx="381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dirty="0" smtClean="0">
                <a:latin typeface="+mj-lt"/>
              </a:rPr>
              <a:t>National University of Singapore</a:t>
            </a:r>
            <a:endParaRPr lang="en-US" altLang="zh-CN" dirty="0">
              <a:latin typeface="+mj-lt"/>
            </a:endParaRPr>
          </a:p>
        </p:txBody>
      </p:sp>
      <p:sp>
        <p:nvSpPr>
          <p:cNvPr id="2" name="Rectangle 1"/>
          <p:cNvSpPr/>
          <p:nvPr/>
        </p:nvSpPr>
        <p:spPr>
          <a:xfrm>
            <a:off x="1295400" y="838200"/>
            <a:ext cx="7543800" cy="5324535"/>
          </a:xfrm>
          <a:prstGeom prst="rect">
            <a:avLst/>
          </a:prstGeom>
        </p:spPr>
        <p:txBody>
          <a:bodyPr wrap="square">
            <a:spAutoFit/>
          </a:bodyPr>
          <a:lstStyle/>
          <a:p>
            <a:r>
              <a:rPr lang="en-US" sz="3200" b="1" dirty="0">
                <a:solidFill>
                  <a:srgbClr val="FF0000"/>
                </a:solidFill>
                <a:effectLst>
                  <a:outerShdw blurRad="38100" dist="38100" dir="2700000" algn="tl">
                    <a:srgbClr val="000000">
                      <a:alpha val="43137"/>
                    </a:srgbClr>
                  </a:outerShdw>
                </a:effectLst>
                <a:latin typeface="+mj-lt"/>
              </a:rPr>
              <a:t>Core </a:t>
            </a:r>
            <a:r>
              <a:rPr lang="en-US" sz="3200" b="1" dirty="0" smtClean="0">
                <a:solidFill>
                  <a:srgbClr val="FF0000"/>
                </a:solidFill>
                <a:effectLst>
                  <a:outerShdw blurRad="38100" dist="38100" dir="2700000" algn="tl">
                    <a:srgbClr val="000000">
                      <a:alpha val="43137"/>
                    </a:srgbClr>
                  </a:outerShdw>
                </a:effectLst>
                <a:latin typeface="+mj-lt"/>
              </a:rPr>
              <a:t>Values</a:t>
            </a:r>
            <a:r>
              <a:rPr lang="en-US" sz="2800" dirty="0" smtClean="0">
                <a:latin typeface="+mj-lt"/>
              </a:rPr>
              <a:t/>
            </a:r>
            <a:br>
              <a:rPr lang="en-US" sz="2800" dirty="0" smtClean="0">
                <a:latin typeface="+mj-lt"/>
              </a:rPr>
            </a:br>
            <a:endParaRPr lang="en-US" sz="2800" dirty="0">
              <a:latin typeface="+mj-lt"/>
            </a:endParaRPr>
          </a:p>
          <a:p>
            <a:r>
              <a:rPr lang="en-US" sz="2800" b="1" dirty="0" smtClean="0">
                <a:latin typeface="+mj-lt"/>
              </a:rPr>
              <a:t>S</a:t>
            </a:r>
            <a:r>
              <a:rPr lang="en-US" sz="2800" dirty="0" smtClean="0">
                <a:latin typeface="+mj-lt"/>
              </a:rPr>
              <a:t>ervice </a:t>
            </a:r>
            <a:r>
              <a:rPr lang="en-US" sz="2800" dirty="0">
                <a:latin typeface="+mj-lt"/>
              </a:rPr>
              <a:t>to students, stakeholders and </a:t>
            </a:r>
            <a:r>
              <a:rPr lang="en-US" sz="2800" dirty="0" smtClean="0">
                <a:latin typeface="+mj-lt"/>
              </a:rPr>
              <a:t>partners</a:t>
            </a:r>
            <a:br>
              <a:rPr lang="en-US" sz="2800" dirty="0" smtClean="0">
                <a:latin typeface="+mj-lt"/>
              </a:rPr>
            </a:br>
            <a:r>
              <a:rPr lang="en-US" sz="2800" dirty="0">
                <a:latin typeface="+mj-lt"/>
              </a:rPr>
              <a:t/>
            </a:r>
            <a:br>
              <a:rPr lang="en-US" sz="2800" dirty="0">
                <a:latin typeface="+mj-lt"/>
              </a:rPr>
            </a:br>
            <a:r>
              <a:rPr lang="en-US" sz="2800" b="1" dirty="0" smtClean="0">
                <a:latin typeface="+mj-lt"/>
              </a:rPr>
              <a:t>P</a:t>
            </a:r>
            <a:r>
              <a:rPr lang="en-US" sz="2800" dirty="0" smtClean="0">
                <a:latin typeface="+mj-lt"/>
              </a:rPr>
              <a:t>assion </a:t>
            </a:r>
            <a:r>
              <a:rPr lang="en-US" sz="2800" dirty="0">
                <a:latin typeface="+mj-lt"/>
              </a:rPr>
              <a:t>and integrity in all that we </a:t>
            </a:r>
            <a:r>
              <a:rPr lang="en-US" sz="2800" dirty="0" smtClean="0">
                <a:latin typeface="+mj-lt"/>
              </a:rPr>
              <a:t>undertake</a:t>
            </a:r>
            <a:br>
              <a:rPr lang="en-US" sz="2800" dirty="0" smtClean="0">
                <a:latin typeface="+mj-lt"/>
              </a:rPr>
            </a:br>
            <a:r>
              <a:rPr lang="en-US" sz="2800" dirty="0">
                <a:latin typeface="+mj-lt"/>
              </a:rPr>
              <a:t/>
            </a:r>
            <a:br>
              <a:rPr lang="en-US" sz="2800" dirty="0">
                <a:latin typeface="+mj-lt"/>
              </a:rPr>
            </a:br>
            <a:r>
              <a:rPr lang="en-US" sz="2800" b="1" dirty="0" smtClean="0">
                <a:latin typeface="+mj-lt"/>
              </a:rPr>
              <a:t>A</a:t>
            </a:r>
            <a:r>
              <a:rPr lang="en-US" sz="2800" dirty="0" smtClean="0">
                <a:latin typeface="+mj-lt"/>
              </a:rPr>
              <a:t>dvancement </a:t>
            </a:r>
            <a:r>
              <a:rPr lang="en-US" sz="2800" dirty="0">
                <a:latin typeface="+mj-lt"/>
              </a:rPr>
              <a:t>of our university vision </a:t>
            </a:r>
            <a:r>
              <a:rPr lang="en-US" sz="2800" dirty="0" smtClean="0">
                <a:latin typeface="+mj-lt"/>
              </a:rPr>
              <a:t>– </a:t>
            </a:r>
            <a:br>
              <a:rPr lang="en-US" sz="2800" dirty="0" smtClean="0">
                <a:latin typeface="+mj-lt"/>
              </a:rPr>
            </a:br>
            <a:r>
              <a:rPr lang="en-US" sz="2800" dirty="0" smtClean="0">
                <a:latin typeface="+mj-lt"/>
              </a:rPr>
              <a:t>    A </a:t>
            </a:r>
            <a:r>
              <a:rPr lang="en-US" sz="2800" dirty="0">
                <a:latin typeface="+mj-lt"/>
              </a:rPr>
              <a:t>leading global </a:t>
            </a:r>
            <a:r>
              <a:rPr lang="en-US" sz="2800" dirty="0" smtClean="0">
                <a:latin typeface="+mj-lt"/>
              </a:rPr>
              <a:t>university</a:t>
            </a:r>
            <a:br>
              <a:rPr lang="en-US" sz="2800" dirty="0" smtClean="0">
                <a:latin typeface="+mj-lt"/>
              </a:rPr>
            </a:br>
            <a:r>
              <a:rPr lang="en-US" sz="2800" dirty="0">
                <a:latin typeface="+mj-lt"/>
              </a:rPr>
              <a:t/>
            </a:r>
            <a:br>
              <a:rPr lang="en-US" sz="2800" dirty="0">
                <a:latin typeface="+mj-lt"/>
              </a:rPr>
            </a:br>
            <a:r>
              <a:rPr lang="en-US" sz="2800" b="1" dirty="0" smtClean="0">
                <a:latin typeface="+mj-lt"/>
              </a:rPr>
              <a:t>R</a:t>
            </a:r>
            <a:r>
              <a:rPr lang="en-US" sz="2800" dirty="0" smtClean="0">
                <a:latin typeface="+mj-lt"/>
              </a:rPr>
              <a:t>elationships </a:t>
            </a:r>
            <a:r>
              <a:rPr lang="en-US" sz="2800" dirty="0">
                <a:latin typeface="+mj-lt"/>
              </a:rPr>
              <a:t>of </a:t>
            </a:r>
            <a:r>
              <a:rPr lang="en-US" sz="2800" dirty="0" smtClean="0">
                <a:latin typeface="+mj-lt"/>
              </a:rPr>
              <a:t>value</a:t>
            </a:r>
            <a:br>
              <a:rPr lang="en-US" sz="2800" dirty="0" smtClean="0">
                <a:latin typeface="+mj-lt"/>
              </a:rPr>
            </a:br>
            <a:r>
              <a:rPr lang="en-US" sz="2800" dirty="0">
                <a:latin typeface="+mj-lt"/>
              </a:rPr>
              <a:t/>
            </a:r>
            <a:br>
              <a:rPr lang="en-US" sz="2800" dirty="0">
                <a:latin typeface="+mj-lt"/>
              </a:rPr>
            </a:br>
            <a:r>
              <a:rPr lang="en-US" sz="2800" b="1" dirty="0" smtClean="0">
                <a:latin typeface="+mj-lt"/>
              </a:rPr>
              <a:t>K</a:t>
            </a:r>
            <a:r>
              <a:rPr lang="en-US" sz="2800" dirty="0" smtClean="0">
                <a:latin typeface="+mj-lt"/>
              </a:rPr>
              <a:t>eys </a:t>
            </a:r>
            <a:r>
              <a:rPr lang="en-US" sz="2800" dirty="0">
                <a:latin typeface="+mj-lt"/>
              </a:rPr>
              <a:t>to the world </a:t>
            </a:r>
          </a:p>
        </p:txBody>
      </p:sp>
    </p:spTree>
    <p:extLst>
      <p:ext uri="{BB962C8B-B14F-4D97-AF65-F5344CB8AC3E}">
        <p14:creationId xmlns:p14="http://schemas.microsoft.com/office/powerpoint/2010/main" val="606584437"/>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1130</TotalTime>
  <Words>1639</Words>
  <Application>Microsoft Office PowerPoint</Application>
  <PresentationFormat>On-screen Show (4:3)</PresentationFormat>
  <Paragraphs>271</Paragraphs>
  <Slides>34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宋体</vt:lpstr>
      <vt:lpstr>Arial</vt:lpstr>
      <vt:lpstr>Calibri</vt:lpstr>
      <vt:lpstr>Constantia</vt:lpstr>
      <vt:lpstr>隶书</vt:lpstr>
      <vt:lpstr>Wingdings 2</vt:lpstr>
      <vt:lpstr>Flow</vt:lpstr>
      <vt:lpstr>Week 4  Culture &amp; Socialisation </vt:lpstr>
      <vt:lpstr>Guiding Questions</vt:lpstr>
      <vt:lpstr>PowerPoint Presentation</vt:lpstr>
      <vt:lpstr>Defining ‘Culture’</vt:lpstr>
      <vt:lpstr>Forms of Culture</vt:lpstr>
      <vt:lpstr>Forms of Culture</vt:lpstr>
      <vt:lpstr>Forms of Culture</vt:lpstr>
      <vt:lpstr>Forms of Culture</vt:lpstr>
      <vt:lpstr>PowerPoint Presentation</vt:lpstr>
      <vt:lpstr>Elements of Culture</vt:lpstr>
      <vt:lpstr>PowerPoint Presentation</vt:lpstr>
      <vt:lpstr>Culture-Biology Relationship</vt:lpstr>
      <vt:lpstr>PowerPoint Presentation</vt:lpstr>
      <vt:lpstr>Culture &amp; Socialisation</vt:lpstr>
      <vt:lpstr>Culture &amp; Socialisation</vt:lpstr>
      <vt:lpstr>PowerPoint Presentation</vt:lpstr>
      <vt:lpstr>Comparing Cultures</vt:lpstr>
      <vt:lpstr>Comparing Cultures</vt:lpstr>
      <vt:lpstr>PowerPoint Presentation</vt:lpstr>
      <vt:lpstr>Comparing Cultures</vt:lpstr>
      <vt:lpstr>‘Mainstream’ Culture</vt:lpstr>
      <vt:lpstr>Subculture</vt:lpstr>
      <vt:lpstr>Counterculture</vt:lpstr>
      <vt:lpstr>Theorising Culture</vt:lpstr>
      <vt:lpstr>Analysing Culture</vt:lpstr>
      <vt:lpstr>Analysing Culture</vt:lpstr>
      <vt:lpstr>Analysing Culture</vt:lpstr>
      <vt:lpstr>Analysing Culture</vt:lpstr>
      <vt:lpstr>Analysing Culture</vt:lpstr>
      <vt:lpstr>Analysing Culture</vt:lpstr>
      <vt:lpstr>Culture &amp; Globalisation</vt:lpstr>
      <vt:lpstr>Culture &amp; Globalisation</vt:lpstr>
      <vt:lpstr>Culture &amp; Globalisation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Global Food Politics  &amp; the Economy</dc:title>
  <dc:creator>Kelvin E.Y. Low</dc:creator>
  <cp:lastModifiedBy>Leanne Tan</cp:lastModifiedBy>
  <cp:revision>242</cp:revision>
  <dcterms:created xsi:type="dcterms:W3CDTF">2011-10-22T06:43:19Z</dcterms:created>
  <dcterms:modified xsi:type="dcterms:W3CDTF">2014-09-01T09:35:09Z</dcterms:modified>
</cp:coreProperties>
</file>