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4"/>
  </p:notesMasterIdLst>
  <p:sldIdLst>
    <p:sldId id="257" r:id="rId2"/>
    <p:sldId id="258" r:id="rId3"/>
    <p:sldId id="270" r:id="rId4"/>
    <p:sldId id="271" r:id="rId5"/>
    <p:sldId id="272" r:id="rId6"/>
    <p:sldId id="273" r:id="rId7"/>
    <p:sldId id="274" r:id="rId8"/>
    <p:sldId id="275" r:id="rId9"/>
    <p:sldId id="276" r:id="rId10"/>
    <p:sldId id="277" r:id="rId11"/>
    <p:sldId id="278" r:id="rId12"/>
    <p:sldId id="279" r:id="rId13"/>
    <p:sldId id="280" r:id="rId14"/>
    <p:sldId id="281" r:id="rId15"/>
    <p:sldId id="282" r:id="rId16"/>
    <p:sldId id="283" r:id="rId17"/>
    <p:sldId id="284" r:id="rId18"/>
    <p:sldId id="285" r:id="rId19"/>
    <p:sldId id="286" r:id="rId20"/>
    <p:sldId id="287" r:id="rId21"/>
    <p:sldId id="290"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306" r:id="rId35"/>
    <p:sldId id="307" r:id="rId36"/>
    <p:sldId id="309" r:id="rId37"/>
    <p:sldId id="310" r:id="rId38"/>
    <p:sldId id="311" r:id="rId39"/>
    <p:sldId id="312" r:id="rId40"/>
    <p:sldId id="313" r:id="rId41"/>
    <p:sldId id="314" r:id="rId42"/>
    <p:sldId id="315"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049" autoAdjust="0"/>
  </p:normalViewPr>
  <p:slideViewPr>
    <p:cSldViewPr>
      <p:cViewPr varScale="1">
        <p:scale>
          <a:sx n="53" d="100"/>
          <a:sy n="53" d="100"/>
        </p:scale>
        <p:origin x="36" y="9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D06546-C388-4359-9C93-D096C573C9FC}" type="doc">
      <dgm:prSet loTypeId="urn:microsoft.com/office/officeart/2005/8/layout/radial3" loCatId="relationship" qsTypeId="urn:microsoft.com/office/officeart/2005/8/quickstyle/3d2" qsCatId="3D" csTypeId="urn:microsoft.com/office/officeart/2005/8/colors/accent1_2" csCatId="accent1" phldr="1"/>
      <dgm:spPr/>
      <dgm:t>
        <a:bodyPr/>
        <a:lstStyle/>
        <a:p>
          <a:endParaRPr lang="en-US"/>
        </a:p>
      </dgm:t>
    </dgm:pt>
    <dgm:pt modelId="{004DD763-A973-4C15-96A9-74FA64ED0C67}">
      <dgm:prSet phldrT="[Text]" phldr="1" custT="1"/>
      <dgm:spPr/>
      <dgm:t>
        <a:bodyPr/>
        <a:lstStyle/>
        <a:p>
          <a:endParaRPr lang="en-US" sz="1400" dirty="0"/>
        </a:p>
      </dgm:t>
    </dgm:pt>
    <dgm:pt modelId="{175A4E6C-BF55-459B-B357-9DE5AEE85044}" type="parTrans" cxnId="{E041BF37-0FC1-4718-85A6-B9B70490BCF0}">
      <dgm:prSet/>
      <dgm:spPr/>
      <dgm:t>
        <a:bodyPr/>
        <a:lstStyle/>
        <a:p>
          <a:endParaRPr lang="en-US"/>
        </a:p>
      </dgm:t>
    </dgm:pt>
    <dgm:pt modelId="{1BE61043-E207-4305-99D6-7E0F8A8A34C0}" type="sibTrans" cxnId="{E041BF37-0FC1-4718-85A6-B9B70490BCF0}">
      <dgm:prSet/>
      <dgm:spPr/>
      <dgm:t>
        <a:bodyPr/>
        <a:lstStyle/>
        <a:p>
          <a:endParaRPr lang="en-US"/>
        </a:p>
      </dgm:t>
    </dgm:pt>
    <dgm:pt modelId="{0ADCEDD2-CC9E-4019-B21E-21ED0900CFAB}">
      <dgm:prSet phldrT="[Text]" custT="1"/>
      <dgm:spPr/>
      <dgm:t>
        <a:bodyPr/>
        <a:lstStyle/>
        <a:p>
          <a:endParaRPr lang="en-US" sz="1100" b="1" dirty="0">
            <a:effectLst>
              <a:outerShdw blurRad="38100" dist="38100" dir="2700000" algn="tl">
                <a:srgbClr val="000000">
                  <a:alpha val="43137"/>
                </a:srgbClr>
              </a:outerShdw>
            </a:effectLst>
          </a:endParaRPr>
        </a:p>
      </dgm:t>
    </dgm:pt>
    <dgm:pt modelId="{F418A349-732A-479F-8915-641DD8F03FB4}" type="parTrans" cxnId="{E2CA1B29-2B50-46F5-BE90-4690AAD78E49}">
      <dgm:prSet/>
      <dgm:spPr/>
      <dgm:t>
        <a:bodyPr/>
        <a:lstStyle/>
        <a:p>
          <a:endParaRPr lang="en-US"/>
        </a:p>
      </dgm:t>
    </dgm:pt>
    <dgm:pt modelId="{19110BD3-22FD-4BDA-BCBB-C89089D7E934}" type="sibTrans" cxnId="{E2CA1B29-2B50-46F5-BE90-4690AAD78E49}">
      <dgm:prSet/>
      <dgm:spPr/>
      <dgm:t>
        <a:bodyPr/>
        <a:lstStyle/>
        <a:p>
          <a:endParaRPr lang="en-US"/>
        </a:p>
      </dgm:t>
    </dgm:pt>
    <dgm:pt modelId="{CA388F7E-7EAF-4DA5-B297-35BB272431B7}">
      <dgm:prSet phldrT="[Text]" custT="1"/>
      <dgm:spPr/>
      <dgm:t>
        <a:bodyPr/>
        <a:lstStyle/>
        <a:p>
          <a:r>
            <a:rPr lang="en-US" sz="2200" b="1" dirty="0" smtClean="0">
              <a:latin typeface="Calibri" panose="020F0502020204030204" pitchFamily="34" charset="0"/>
            </a:rPr>
            <a:t>Feminist Theory</a:t>
          </a:r>
          <a:endParaRPr lang="en-US" sz="2200" b="1" dirty="0">
            <a:latin typeface="Calibri" panose="020F0502020204030204" pitchFamily="34" charset="0"/>
          </a:endParaRPr>
        </a:p>
      </dgm:t>
    </dgm:pt>
    <dgm:pt modelId="{99F768AA-ED22-4979-A25C-8EA75AA4C80E}" type="parTrans" cxnId="{AEBCC388-BDA4-44FC-95C0-84A0A14983BA}">
      <dgm:prSet/>
      <dgm:spPr/>
      <dgm:t>
        <a:bodyPr/>
        <a:lstStyle/>
        <a:p>
          <a:endParaRPr lang="en-US"/>
        </a:p>
      </dgm:t>
    </dgm:pt>
    <dgm:pt modelId="{0AFCB406-17EF-4574-9087-3FB543BC6882}" type="sibTrans" cxnId="{AEBCC388-BDA4-44FC-95C0-84A0A14983BA}">
      <dgm:prSet/>
      <dgm:spPr/>
      <dgm:t>
        <a:bodyPr/>
        <a:lstStyle/>
        <a:p>
          <a:endParaRPr lang="en-US"/>
        </a:p>
      </dgm:t>
    </dgm:pt>
    <dgm:pt modelId="{284CBBD8-5FD0-4547-A150-A9262B3114F8}">
      <dgm:prSet phldrT="[Text]" custT="1"/>
      <dgm:spPr/>
      <dgm:t>
        <a:bodyPr/>
        <a:lstStyle/>
        <a:p>
          <a:endParaRPr lang="en-US" sz="1600" dirty="0"/>
        </a:p>
      </dgm:t>
    </dgm:pt>
    <dgm:pt modelId="{7A3DBE1D-A383-4076-B285-A44E965AB0AB}" type="parTrans" cxnId="{855E68A6-D011-466E-AE02-82B99DC1D343}">
      <dgm:prSet/>
      <dgm:spPr/>
      <dgm:t>
        <a:bodyPr/>
        <a:lstStyle/>
        <a:p>
          <a:endParaRPr lang="en-US"/>
        </a:p>
      </dgm:t>
    </dgm:pt>
    <dgm:pt modelId="{2842EC3C-53F1-43CB-877D-9C8049126298}" type="sibTrans" cxnId="{855E68A6-D011-466E-AE02-82B99DC1D343}">
      <dgm:prSet/>
      <dgm:spPr/>
      <dgm:t>
        <a:bodyPr/>
        <a:lstStyle/>
        <a:p>
          <a:endParaRPr lang="en-US"/>
        </a:p>
      </dgm:t>
    </dgm:pt>
    <dgm:pt modelId="{B586113B-716C-492F-8028-D2BDF7F6CE65}">
      <dgm:prSet phldrT="[Text]" custT="1"/>
      <dgm:spPr/>
      <dgm:t>
        <a:bodyPr/>
        <a:lstStyle/>
        <a:p>
          <a:r>
            <a:rPr lang="en-US" sz="2200" b="1" dirty="0" smtClean="0">
              <a:latin typeface="Calibri" panose="020F0502020204030204" pitchFamily="34" charset="0"/>
            </a:rPr>
            <a:t>Conflict Theory</a:t>
          </a:r>
          <a:endParaRPr lang="en-US" sz="2200" b="1" dirty="0">
            <a:latin typeface="Calibri" panose="020F0502020204030204" pitchFamily="34" charset="0"/>
          </a:endParaRPr>
        </a:p>
      </dgm:t>
    </dgm:pt>
    <dgm:pt modelId="{E215B2D6-D1B9-44AD-92C6-1A4EA714E7A6}" type="parTrans" cxnId="{F43BE57C-4FE0-42B7-B542-39B54B306F88}">
      <dgm:prSet/>
      <dgm:spPr/>
      <dgm:t>
        <a:bodyPr/>
        <a:lstStyle/>
        <a:p>
          <a:endParaRPr lang="en-US"/>
        </a:p>
      </dgm:t>
    </dgm:pt>
    <dgm:pt modelId="{4DAAD954-A233-4B2E-8F0B-F2500D8EDAA4}" type="sibTrans" cxnId="{F43BE57C-4FE0-42B7-B542-39B54B306F88}">
      <dgm:prSet/>
      <dgm:spPr/>
      <dgm:t>
        <a:bodyPr/>
        <a:lstStyle/>
        <a:p>
          <a:endParaRPr lang="en-US"/>
        </a:p>
      </dgm:t>
    </dgm:pt>
    <dgm:pt modelId="{C3B6D12C-22AC-4F9F-A066-B391EC41B6E7}" type="pres">
      <dgm:prSet presAssocID="{8CD06546-C388-4359-9C93-D096C573C9FC}" presName="composite" presStyleCnt="0">
        <dgm:presLayoutVars>
          <dgm:chMax val="1"/>
          <dgm:dir/>
          <dgm:resizeHandles val="exact"/>
        </dgm:presLayoutVars>
      </dgm:prSet>
      <dgm:spPr/>
      <dgm:t>
        <a:bodyPr/>
        <a:lstStyle/>
        <a:p>
          <a:endParaRPr lang="en-US"/>
        </a:p>
      </dgm:t>
    </dgm:pt>
    <dgm:pt modelId="{19827EBE-FA00-4869-A3C5-A5D08A88FF54}" type="pres">
      <dgm:prSet presAssocID="{8CD06546-C388-4359-9C93-D096C573C9FC}" presName="radial" presStyleCnt="0">
        <dgm:presLayoutVars>
          <dgm:animLvl val="ctr"/>
        </dgm:presLayoutVars>
      </dgm:prSet>
      <dgm:spPr/>
    </dgm:pt>
    <dgm:pt modelId="{E8FDC5B9-FEDC-4490-8216-7CD820689C9F}" type="pres">
      <dgm:prSet presAssocID="{004DD763-A973-4C15-96A9-74FA64ED0C67}" presName="centerShape" presStyleLbl="vennNode1" presStyleIdx="0" presStyleCnt="5"/>
      <dgm:spPr/>
      <dgm:t>
        <a:bodyPr/>
        <a:lstStyle/>
        <a:p>
          <a:endParaRPr lang="en-US"/>
        </a:p>
      </dgm:t>
    </dgm:pt>
    <dgm:pt modelId="{2D0F94F2-49DA-49BE-8936-FD53D6B6C57C}" type="pres">
      <dgm:prSet presAssocID="{0ADCEDD2-CC9E-4019-B21E-21ED0900CFAB}" presName="node" presStyleLbl="vennNode1" presStyleIdx="1" presStyleCnt="5">
        <dgm:presLayoutVars>
          <dgm:bulletEnabled val="1"/>
        </dgm:presLayoutVars>
      </dgm:prSet>
      <dgm:spPr/>
      <dgm:t>
        <a:bodyPr/>
        <a:lstStyle/>
        <a:p>
          <a:endParaRPr lang="en-US"/>
        </a:p>
      </dgm:t>
    </dgm:pt>
    <dgm:pt modelId="{8911CD8A-25DE-4B56-AAA0-0AD776181790}" type="pres">
      <dgm:prSet presAssocID="{CA388F7E-7EAF-4DA5-B297-35BB272431B7}" presName="node" presStyleLbl="vennNode1" presStyleIdx="2" presStyleCnt="5" custScaleX="103830">
        <dgm:presLayoutVars>
          <dgm:bulletEnabled val="1"/>
        </dgm:presLayoutVars>
      </dgm:prSet>
      <dgm:spPr/>
      <dgm:t>
        <a:bodyPr/>
        <a:lstStyle/>
        <a:p>
          <a:endParaRPr lang="en-US"/>
        </a:p>
      </dgm:t>
    </dgm:pt>
    <dgm:pt modelId="{AB99E19A-6C35-4E25-8243-ADA3D7E51FD5}" type="pres">
      <dgm:prSet presAssocID="{284CBBD8-5FD0-4547-A150-A9262B3114F8}" presName="node" presStyleLbl="vennNode1" presStyleIdx="3" presStyleCnt="5">
        <dgm:presLayoutVars>
          <dgm:bulletEnabled val="1"/>
        </dgm:presLayoutVars>
      </dgm:prSet>
      <dgm:spPr/>
      <dgm:t>
        <a:bodyPr/>
        <a:lstStyle/>
        <a:p>
          <a:endParaRPr lang="en-US"/>
        </a:p>
      </dgm:t>
    </dgm:pt>
    <dgm:pt modelId="{5F005275-885E-4C9F-BE7B-021ECDBAD04A}" type="pres">
      <dgm:prSet presAssocID="{B586113B-716C-492F-8028-D2BDF7F6CE65}" presName="node" presStyleLbl="vennNode1" presStyleIdx="4" presStyleCnt="5" custRadScaleRad="102377">
        <dgm:presLayoutVars>
          <dgm:bulletEnabled val="1"/>
        </dgm:presLayoutVars>
      </dgm:prSet>
      <dgm:spPr/>
      <dgm:t>
        <a:bodyPr/>
        <a:lstStyle/>
        <a:p>
          <a:endParaRPr lang="en-US"/>
        </a:p>
      </dgm:t>
    </dgm:pt>
  </dgm:ptLst>
  <dgm:cxnLst>
    <dgm:cxn modelId="{855E68A6-D011-466E-AE02-82B99DC1D343}" srcId="{004DD763-A973-4C15-96A9-74FA64ED0C67}" destId="{284CBBD8-5FD0-4547-A150-A9262B3114F8}" srcOrd="2" destOrd="0" parTransId="{7A3DBE1D-A383-4076-B285-A44E965AB0AB}" sibTransId="{2842EC3C-53F1-43CB-877D-9C8049126298}"/>
    <dgm:cxn modelId="{3114A52C-2C3E-4852-ACE9-8E28C9F86ED2}" type="presOf" srcId="{B586113B-716C-492F-8028-D2BDF7F6CE65}" destId="{5F005275-885E-4C9F-BE7B-021ECDBAD04A}" srcOrd="0" destOrd="0" presId="urn:microsoft.com/office/officeart/2005/8/layout/radial3"/>
    <dgm:cxn modelId="{B011CD50-8B30-4154-96B1-44AE70BCA628}" type="presOf" srcId="{CA388F7E-7EAF-4DA5-B297-35BB272431B7}" destId="{8911CD8A-25DE-4B56-AAA0-0AD776181790}" srcOrd="0" destOrd="0" presId="urn:microsoft.com/office/officeart/2005/8/layout/radial3"/>
    <dgm:cxn modelId="{AEBCC388-BDA4-44FC-95C0-84A0A14983BA}" srcId="{004DD763-A973-4C15-96A9-74FA64ED0C67}" destId="{CA388F7E-7EAF-4DA5-B297-35BB272431B7}" srcOrd="1" destOrd="0" parTransId="{99F768AA-ED22-4979-A25C-8EA75AA4C80E}" sibTransId="{0AFCB406-17EF-4574-9087-3FB543BC6882}"/>
    <dgm:cxn modelId="{F43BE57C-4FE0-42B7-B542-39B54B306F88}" srcId="{004DD763-A973-4C15-96A9-74FA64ED0C67}" destId="{B586113B-716C-492F-8028-D2BDF7F6CE65}" srcOrd="3" destOrd="0" parTransId="{E215B2D6-D1B9-44AD-92C6-1A4EA714E7A6}" sibTransId="{4DAAD954-A233-4B2E-8F0B-F2500D8EDAA4}"/>
    <dgm:cxn modelId="{E2CA1B29-2B50-46F5-BE90-4690AAD78E49}" srcId="{004DD763-A973-4C15-96A9-74FA64ED0C67}" destId="{0ADCEDD2-CC9E-4019-B21E-21ED0900CFAB}" srcOrd="0" destOrd="0" parTransId="{F418A349-732A-479F-8915-641DD8F03FB4}" sibTransId="{19110BD3-22FD-4BDA-BCBB-C89089D7E934}"/>
    <dgm:cxn modelId="{9229CFEE-9C79-4B5A-B0FE-B11D8FE40110}" type="presOf" srcId="{0ADCEDD2-CC9E-4019-B21E-21ED0900CFAB}" destId="{2D0F94F2-49DA-49BE-8936-FD53D6B6C57C}" srcOrd="0" destOrd="0" presId="urn:microsoft.com/office/officeart/2005/8/layout/radial3"/>
    <dgm:cxn modelId="{F7A3FF61-D491-4C5A-B9C6-AA8150C10402}" type="presOf" srcId="{8CD06546-C388-4359-9C93-D096C573C9FC}" destId="{C3B6D12C-22AC-4F9F-A066-B391EC41B6E7}" srcOrd="0" destOrd="0" presId="urn:microsoft.com/office/officeart/2005/8/layout/radial3"/>
    <dgm:cxn modelId="{E041BF37-0FC1-4718-85A6-B9B70490BCF0}" srcId="{8CD06546-C388-4359-9C93-D096C573C9FC}" destId="{004DD763-A973-4C15-96A9-74FA64ED0C67}" srcOrd="0" destOrd="0" parTransId="{175A4E6C-BF55-459B-B357-9DE5AEE85044}" sibTransId="{1BE61043-E207-4305-99D6-7E0F8A8A34C0}"/>
    <dgm:cxn modelId="{0BB32A60-0D64-462C-BA83-30DED5AA2042}" type="presOf" srcId="{004DD763-A973-4C15-96A9-74FA64ED0C67}" destId="{E8FDC5B9-FEDC-4490-8216-7CD820689C9F}" srcOrd="0" destOrd="0" presId="urn:microsoft.com/office/officeart/2005/8/layout/radial3"/>
    <dgm:cxn modelId="{86EE1D03-9930-43ED-8781-5DE21BA7A10D}" type="presOf" srcId="{284CBBD8-5FD0-4547-A150-A9262B3114F8}" destId="{AB99E19A-6C35-4E25-8243-ADA3D7E51FD5}" srcOrd="0" destOrd="0" presId="urn:microsoft.com/office/officeart/2005/8/layout/radial3"/>
    <dgm:cxn modelId="{844DC314-356C-4EFD-AF24-DD9A7DE38D15}" type="presParOf" srcId="{C3B6D12C-22AC-4F9F-A066-B391EC41B6E7}" destId="{19827EBE-FA00-4869-A3C5-A5D08A88FF54}" srcOrd="0" destOrd="0" presId="urn:microsoft.com/office/officeart/2005/8/layout/radial3"/>
    <dgm:cxn modelId="{00254676-BBEA-4152-9FB5-8D48E8B7212B}" type="presParOf" srcId="{19827EBE-FA00-4869-A3C5-A5D08A88FF54}" destId="{E8FDC5B9-FEDC-4490-8216-7CD820689C9F}" srcOrd="0" destOrd="0" presId="urn:microsoft.com/office/officeart/2005/8/layout/radial3"/>
    <dgm:cxn modelId="{6E0684F8-128E-45DC-AEE6-09C77FAB9019}" type="presParOf" srcId="{19827EBE-FA00-4869-A3C5-A5D08A88FF54}" destId="{2D0F94F2-49DA-49BE-8936-FD53D6B6C57C}" srcOrd="1" destOrd="0" presId="urn:microsoft.com/office/officeart/2005/8/layout/radial3"/>
    <dgm:cxn modelId="{A3256C43-C34A-4D84-B73E-A36AB4E87D3B}" type="presParOf" srcId="{19827EBE-FA00-4869-A3C5-A5D08A88FF54}" destId="{8911CD8A-25DE-4B56-AAA0-0AD776181790}" srcOrd="2" destOrd="0" presId="urn:microsoft.com/office/officeart/2005/8/layout/radial3"/>
    <dgm:cxn modelId="{A3D972A4-0B08-4223-97F4-2BC69BBF2864}" type="presParOf" srcId="{19827EBE-FA00-4869-A3C5-A5D08A88FF54}" destId="{AB99E19A-6C35-4E25-8243-ADA3D7E51FD5}" srcOrd="3" destOrd="0" presId="urn:microsoft.com/office/officeart/2005/8/layout/radial3"/>
    <dgm:cxn modelId="{C85B223F-BDFA-49E3-8AAB-F454614125B1}" type="presParOf" srcId="{19827EBE-FA00-4869-A3C5-A5D08A88FF54}" destId="{5F005275-885E-4C9F-BE7B-021ECDBAD04A}" srcOrd="4" destOrd="0" presId="urn:microsoft.com/office/officeart/2005/8/layout/radial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E2ADC90-D856-4C6E-A875-EE6B3EC29EDA}" type="doc">
      <dgm:prSet loTypeId="urn:microsoft.com/office/officeart/2005/8/layout/matrix1" loCatId="matrix" qsTypeId="urn:microsoft.com/office/officeart/2005/8/quickstyle/3d2" qsCatId="3D" csTypeId="urn:microsoft.com/office/officeart/2005/8/colors/colorful5" csCatId="colorful" phldr="1"/>
      <dgm:spPr/>
      <dgm:t>
        <a:bodyPr/>
        <a:lstStyle/>
        <a:p>
          <a:endParaRPr lang="en-US"/>
        </a:p>
      </dgm:t>
    </dgm:pt>
    <dgm:pt modelId="{6CB61549-78AA-4B35-AB23-2C255A8DCD5C}">
      <dgm:prSet phldrT="[Text]" custT="1"/>
      <dgm:spPr/>
      <dgm:t>
        <a:bodyPr/>
        <a:lstStyle/>
        <a:p>
          <a:r>
            <a:rPr lang="en-US" sz="3200" b="1" dirty="0" smtClean="0">
              <a:solidFill>
                <a:schemeClr val="accent2">
                  <a:lumMod val="60000"/>
                  <a:lumOff val="40000"/>
                </a:schemeClr>
              </a:solidFill>
              <a:effectLst>
                <a:outerShdw blurRad="38100" dist="38100" dir="2700000" algn="tl">
                  <a:srgbClr val="000000">
                    <a:alpha val="43137"/>
                  </a:srgbClr>
                </a:outerShdw>
              </a:effectLst>
              <a:latin typeface="Calibri" pitchFamily="34" charset="0"/>
              <a:cs typeface="Calibri" pitchFamily="34" charset="0"/>
            </a:rPr>
            <a:t>FAMILY</a:t>
          </a:r>
          <a:endParaRPr lang="en-US" sz="3200" b="1" dirty="0">
            <a:solidFill>
              <a:schemeClr val="accent2">
                <a:lumMod val="60000"/>
                <a:lumOff val="40000"/>
              </a:schemeClr>
            </a:solidFill>
            <a:effectLst>
              <a:outerShdw blurRad="38100" dist="38100" dir="2700000" algn="tl">
                <a:srgbClr val="000000">
                  <a:alpha val="43137"/>
                </a:srgbClr>
              </a:outerShdw>
            </a:effectLst>
            <a:latin typeface="Calibri" pitchFamily="34" charset="0"/>
            <a:cs typeface="Calibri" pitchFamily="34" charset="0"/>
          </a:endParaRPr>
        </a:p>
      </dgm:t>
    </dgm:pt>
    <dgm:pt modelId="{9C75859C-D721-40DD-B004-7E6A73615DDE}" type="parTrans" cxnId="{2B6506DD-0576-4B50-A435-3544D76AE0FF}">
      <dgm:prSet/>
      <dgm:spPr/>
      <dgm:t>
        <a:bodyPr/>
        <a:lstStyle/>
        <a:p>
          <a:endParaRPr lang="en-US">
            <a:latin typeface="Calibri" pitchFamily="34" charset="0"/>
            <a:cs typeface="Calibri" pitchFamily="34" charset="0"/>
          </a:endParaRPr>
        </a:p>
      </dgm:t>
    </dgm:pt>
    <dgm:pt modelId="{B35955A0-C8E6-40C9-B269-3B1A205D70F2}" type="sibTrans" cxnId="{2B6506DD-0576-4B50-A435-3544D76AE0FF}">
      <dgm:prSet/>
      <dgm:spPr/>
      <dgm:t>
        <a:bodyPr/>
        <a:lstStyle/>
        <a:p>
          <a:endParaRPr lang="en-US">
            <a:latin typeface="Calibri" pitchFamily="34" charset="0"/>
            <a:cs typeface="Calibri" pitchFamily="34" charset="0"/>
          </a:endParaRPr>
        </a:p>
      </dgm:t>
    </dgm:pt>
    <dgm:pt modelId="{6AB1D84B-3973-4E50-ABA8-0EB6DE901E70}">
      <dgm:prSet phldrT="[Text]"/>
      <dgm:spPr/>
      <dgm:t>
        <a:bodyPr/>
        <a:lstStyle/>
        <a:p>
          <a:pPr algn="just"/>
          <a:r>
            <a:rPr lang="en-US" b="1" dirty="0" smtClean="0">
              <a:solidFill>
                <a:schemeClr val="bg1"/>
              </a:solidFill>
              <a:effectLst>
                <a:outerShdw blurRad="38100" dist="38100" dir="2700000" algn="tl">
                  <a:srgbClr val="000000">
                    <a:alpha val="43137"/>
                  </a:srgbClr>
                </a:outerShdw>
              </a:effectLst>
              <a:latin typeface="Calibri" pitchFamily="34" charset="0"/>
              <a:cs typeface="Calibri" pitchFamily="34" charset="0"/>
            </a:rPr>
            <a:t>FUNCTIONALISM</a:t>
          </a:r>
        </a:p>
        <a:p>
          <a:pPr algn="just"/>
          <a:r>
            <a:rPr lang="en-US" b="1" dirty="0" smtClean="0">
              <a:solidFill>
                <a:schemeClr val="bg2">
                  <a:lumMod val="75000"/>
                </a:schemeClr>
              </a:solidFill>
              <a:effectLst>
                <a:outerShdw blurRad="38100" dist="38100" dir="2700000" algn="tl">
                  <a:srgbClr val="000000">
                    <a:alpha val="43137"/>
                  </a:srgbClr>
                </a:outerShdw>
              </a:effectLst>
              <a:latin typeface="Calibri" pitchFamily="34" charset="0"/>
              <a:cs typeface="Calibri" pitchFamily="34" charset="0"/>
            </a:rPr>
            <a:t>Meet the needs to </a:t>
          </a:r>
          <a:r>
            <a:rPr lang="en-US" b="1" dirty="0" err="1" smtClean="0">
              <a:solidFill>
                <a:schemeClr val="bg2">
                  <a:lumMod val="75000"/>
                </a:schemeClr>
              </a:solidFill>
              <a:effectLst>
                <a:outerShdw blurRad="38100" dist="38100" dir="2700000" algn="tl">
                  <a:srgbClr val="000000">
                    <a:alpha val="43137"/>
                  </a:srgbClr>
                </a:outerShdw>
              </a:effectLst>
              <a:latin typeface="Calibri" pitchFamily="34" charset="0"/>
              <a:cs typeface="Calibri" pitchFamily="34" charset="0"/>
            </a:rPr>
            <a:t>socialise</a:t>
          </a:r>
          <a:r>
            <a:rPr lang="en-US" b="1" dirty="0" smtClean="0">
              <a:solidFill>
                <a:schemeClr val="bg2">
                  <a:lumMod val="75000"/>
                </a:schemeClr>
              </a:solidFill>
              <a:effectLst>
                <a:outerShdw blurRad="38100" dist="38100" dir="2700000" algn="tl">
                  <a:srgbClr val="000000">
                    <a:alpha val="43137"/>
                  </a:srgbClr>
                </a:outerShdw>
              </a:effectLst>
              <a:latin typeface="Calibri" pitchFamily="34" charset="0"/>
              <a:cs typeface="Calibri" pitchFamily="34" charset="0"/>
            </a:rPr>
            <a:t> children and reproduce new members</a:t>
          </a:r>
          <a:endParaRPr lang="en-US" b="1" dirty="0">
            <a:solidFill>
              <a:schemeClr val="bg2">
                <a:lumMod val="75000"/>
              </a:schemeClr>
            </a:solidFill>
            <a:effectLst>
              <a:outerShdw blurRad="38100" dist="38100" dir="2700000" algn="tl">
                <a:srgbClr val="000000">
                  <a:alpha val="43137"/>
                </a:srgbClr>
              </a:outerShdw>
            </a:effectLst>
            <a:latin typeface="Calibri" pitchFamily="34" charset="0"/>
            <a:cs typeface="Calibri" pitchFamily="34" charset="0"/>
          </a:endParaRPr>
        </a:p>
      </dgm:t>
    </dgm:pt>
    <dgm:pt modelId="{DF0DA930-B5E7-46EE-A382-062ECBF0D573}" type="parTrans" cxnId="{B5F76C77-B63A-4D5F-B592-414A34479472}">
      <dgm:prSet/>
      <dgm:spPr/>
      <dgm:t>
        <a:bodyPr/>
        <a:lstStyle/>
        <a:p>
          <a:endParaRPr lang="en-US">
            <a:latin typeface="Calibri" pitchFamily="34" charset="0"/>
            <a:cs typeface="Calibri" pitchFamily="34" charset="0"/>
          </a:endParaRPr>
        </a:p>
      </dgm:t>
    </dgm:pt>
    <dgm:pt modelId="{C08AB9AA-B324-4C98-936E-B1626DF8BEFD}" type="sibTrans" cxnId="{B5F76C77-B63A-4D5F-B592-414A34479472}">
      <dgm:prSet/>
      <dgm:spPr/>
      <dgm:t>
        <a:bodyPr/>
        <a:lstStyle/>
        <a:p>
          <a:endParaRPr lang="en-US">
            <a:latin typeface="Calibri" pitchFamily="34" charset="0"/>
            <a:cs typeface="Calibri" pitchFamily="34" charset="0"/>
          </a:endParaRPr>
        </a:p>
      </dgm:t>
    </dgm:pt>
    <dgm:pt modelId="{3A965078-46C2-434A-A6B2-7163B5302612}">
      <dgm:prSet phldrT="[Text]"/>
      <dgm:spPr/>
      <dgm:t>
        <a:bodyPr/>
        <a:lstStyle/>
        <a:p>
          <a:pPr algn="just"/>
          <a:r>
            <a:rPr lang="en-US" b="1" dirty="0" smtClean="0">
              <a:solidFill>
                <a:schemeClr val="bg1"/>
              </a:solidFill>
              <a:effectLst>
                <a:outerShdw blurRad="38100" dist="38100" dir="2700000" algn="tl">
                  <a:srgbClr val="000000">
                    <a:alpha val="43137"/>
                  </a:srgbClr>
                </a:outerShdw>
              </a:effectLst>
              <a:latin typeface="Calibri" pitchFamily="34" charset="0"/>
              <a:cs typeface="Calibri" pitchFamily="34" charset="0"/>
            </a:rPr>
            <a:t>CONFLICT THEORY</a:t>
          </a:r>
        </a:p>
        <a:p>
          <a:pPr algn="just"/>
          <a:r>
            <a:rPr lang="en-US" b="1" dirty="0" smtClean="0">
              <a:solidFill>
                <a:schemeClr val="bg2">
                  <a:lumMod val="75000"/>
                </a:schemeClr>
              </a:solidFill>
              <a:effectLst>
                <a:outerShdw blurRad="38100" dist="38100" dir="2700000" algn="tl">
                  <a:srgbClr val="000000">
                    <a:alpha val="43137"/>
                  </a:srgbClr>
                </a:outerShdw>
              </a:effectLst>
              <a:latin typeface="Calibri" pitchFamily="34" charset="0"/>
              <a:cs typeface="Calibri" pitchFamily="34" charset="0"/>
            </a:rPr>
            <a:t>Reinforce and support power relations in society</a:t>
          </a:r>
          <a:endParaRPr lang="en-US" b="1" dirty="0">
            <a:solidFill>
              <a:schemeClr val="bg2">
                <a:lumMod val="75000"/>
              </a:schemeClr>
            </a:solidFill>
            <a:effectLst>
              <a:outerShdw blurRad="38100" dist="38100" dir="2700000" algn="tl">
                <a:srgbClr val="000000">
                  <a:alpha val="43137"/>
                </a:srgbClr>
              </a:outerShdw>
            </a:effectLst>
            <a:latin typeface="Calibri" pitchFamily="34" charset="0"/>
            <a:cs typeface="Calibri" pitchFamily="34" charset="0"/>
          </a:endParaRPr>
        </a:p>
      </dgm:t>
    </dgm:pt>
    <dgm:pt modelId="{9E93B315-2BB3-40EF-AAAD-DB6E9ED82AEF}" type="parTrans" cxnId="{1573BD6E-C11B-4DB7-8F65-C154824A0218}">
      <dgm:prSet/>
      <dgm:spPr/>
      <dgm:t>
        <a:bodyPr/>
        <a:lstStyle/>
        <a:p>
          <a:endParaRPr lang="en-US">
            <a:latin typeface="Calibri" pitchFamily="34" charset="0"/>
            <a:cs typeface="Calibri" pitchFamily="34" charset="0"/>
          </a:endParaRPr>
        </a:p>
      </dgm:t>
    </dgm:pt>
    <dgm:pt modelId="{D5A43372-5E6B-40ED-8DDF-270AA2CFD7CC}" type="sibTrans" cxnId="{1573BD6E-C11B-4DB7-8F65-C154824A0218}">
      <dgm:prSet/>
      <dgm:spPr/>
      <dgm:t>
        <a:bodyPr/>
        <a:lstStyle/>
        <a:p>
          <a:endParaRPr lang="en-US">
            <a:latin typeface="Calibri" pitchFamily="34" charset="0"/>
            <a:cs typeface="Calibri" pitchFamily="34" charset="0"/>
          </a:endParaRPr>
        </a:p>
      </dgm:t>
    </dgm:pt>
    <dgm:pt modelId="{9E30F5FD-F65B-4485-869E-655C2C409723}">
      <dgm:prSet phldrT="[Text]" custT="1"/>
      <dgm:spPr/>
      <dgm:t>
        <a:bodyPr/>
        <a:lstStyle/>
        <a:p>
          <a:pPr algn="just"/>
          <a:r>
            <a:rPr lang="en-US" sz="2400" b="1" dirty="0" smtClean="0">
              <a:solidFill>
                <a:srgbClr val="7030A0"/>
              </a:solidFill>
              <a:effectLst>
                <a:outerShdw blurRad="38100" dist="38100" dir="2700000" algn="tl">
                  <a:srgbClr val="000000">
                    <a:alpha val="43137"/>
                  </a:srgbClr>
                </a:outerShdw>
              </a:effectLst>
              <a:latin typeface="Calibri" pitchFamily="34" charset="0"/>
              <a:cs typeface="Calibri" pitchFamily="34" charset="0"/>
            </a:rPr>
            <a:t>FEMINIST THEORY</a:t>
          </a:r>
        </a:p>
        <a:p>
          <a:pPr algn="just"/>
          <a:r>
            <a:rPr lang="en-US" sz="2300" dirty="0" smtClean="0">
              <a:effectLst>
                <a:outerShdw blurRad="38100" dist="38100" dir="2700000" algn="tl">
                  <a:srgbClr val="000000">
                    <a:alpha val="43137"/>
                  </a:srgbClr>
                </a:outerShdw>
              </a:effectLst>
              <a:latin typeface="Calibri" pitchFamily="34" charset="0"/>
              <a:cs typeface="Calibri" pitchFamily="34" charset="0"/>
            </a:rPr>
            <a:t>Reflect gender </a:t>
          </a:r>
        </a:p>
        <a:p>
          <a:pPr algn="just"/>
          <a:r>
            <a:rPr lang="en-US" sz="2300" dirty="0" smtClean="0">
              <a:effectLst>
                <a:outerShdw blurRad="38100" dist="38100" dir="2700000" algn="tl">
                  <a:srgbClr val="000000">
                    <a:alpha val="43137"/>
                  </a:srgbClr>
                </a:outerShdw>
              </a:effectLst>
              <a:latin typeface="Calibri" pitchFamily="34" charset="0"/>
              <a:cs typeface="Calibri" pitchFamily="34" charset="0"/>
            </a:rPr>
            <a:t>hierarchies in society</a:t>
          </a:r>
          <a:endParaRPr lang="en-US" sz="2300" dirty="0">
            <a:effectLst>
              <a:outerShdw blurRad="38100" dist="38100" dir="2700000" algn="tl">
                <a:srgbClr val="000000">
                  <a:alpha val="43137"/>
                </a:srgbClr>
              </a:outerShdw>
            </a:effectLst>
            <a:latin typeface="Calibri" pitchFamily="34" charset="0"/>
            <a:cs typeface="Calibri" pitchFamily="34" charset="0"/>
          </a:endParaRPr>
        </a:p>
      </dgm:t>
    </dgm:pt>
    <dgm:pt modelId="{8B4BF11D-03EE-47C1-A2E5-B476575DC10B}" type="parTrans" cxnId="{53C1E516-EDAF-4903-BF71-E4C73014F5C3}">
      <dgm:prSet/>
      <dgm:spPr/>
      <dgm:t>
        <a:bodyPr/>
        <a:lstStyle/>
        <a:p>
          <a:endParaRPr lang="en-US">
            <a:latin typeface="Calibri" pitchFamily="34" charset="0"/>
            <a:cs typeface="Calibri" pitchFamily="34" charset="0"/>
          </a:endParaRPr>
        </a:p>
      </dgm:t>
    </dgm:pt>
    <dgm:pt modelId="{F569BDF0-81E7-4E32-96D3-48B474550CBF}" type="sibTrans" cxnId="{53C1E516-EDAF-4903-BF71-E4C73014F5C3}">
      <dgm:prSet/>
      <dgm:spPr/>
      <dgm:t>
        <a:bodyPr/>
        <a:lstStyle/>
        <a:p>
          <a:endParaRPr lang="en-US">
            <a:latin typeface="Calibri" pitchFamily="34" charset="0"/>
            <a:cs typeface="Calibri" pitchFamily="34" charset="0"/>
          </a:endParaRPr>
        </a:p>
      </dgm:t>
    </dgm:pt>
    <dgm:pt modelId="{3F61AC5A-3961-4708-AC4F-162A254A8081}">
      <dgm:prSet phldrT="[Text]" custT="1"/>
      <dgm:spPr/>
      <dgm:t>
        <a:bodyPr/>
        <a:lstStyle/>
        <a:p>
          <a:pPr algn="just"/>
          <a:r>
            <a:rPr lang="en-US" sz="2400" b="1" dirty="0" smtClean="0">
              <a:solidFill>
                <a:srgbClr val="7030A0"/>
              </a:solidFill>
              <a:effectLst>
                <a:outerShdw blurRad="38100" dist="38100" dir="2700000" algn="tl">
                  <a:srgbClr val="000000">
                    <a:alpha val="43137"/>
                  </a:srgbClr>
                </a:outerShdw>
              </a:effectLst>
              <a:latin typeface="Calibri" pitchFamily="34" charset="0"/>
              <a:cs typeface="Calibri" pitchFamily="34" charset="0"/>
            </a:rPr>
            <a:t>SYMBOLIC INTERACTIONISM</a:t>
          </a:r>
        </a:p>
        <a:p>
          <a:pPr algn="just"/>
          <a:r>
            <a:rPr lang="en-US" sz="2300" dirty="0" smtClean="0">
              <a:latin typeface="Calibri" pitchFamily="34" charset="0"/>
              <a:cs typeface="Calibri" pitchFamily="34" charset="0"/>
            </a:rPr>
            <a:t>Interactions and meanings among family members</a:t>
          </a:r>
          <a:endParaRPr lang="en-US" sz="2300" dirty="0">
            <a:latin typeface="Calibri" pitchFamily="34" charset="0"/>
            <a:cs typeface="Calibri" pitchFamily="34" charset="0"/>
          </a:endParaRPr>
        </a:p>
      </dgm:t>
    </dgm:pt>
    <dgm:pt modelId="{896B6952-00C4-48F6-9DD6-3544294EB2B5}" type="parTrans" cxnId="{E688D3E4-1698-45DF-9B16-9338585E17DB}">
      <dgm:prSet/>
      <dgm:spPr/>
      <dgm:t>
        <a:bodyPr/>
        <a:lstStyle/>
        <a:p>
          <a:endParaRPr lang="en-US">
            <a:latin typeface="Calibri" pitchFamily="34" charset="0"/>
            <a:cs typeface="Calibri" pitchFamily="34" charset="0"/>
          </a:endParaRPr>
        </a:p>
      </dgm:t>
    </dgm:pt>
    <dgm:pt modelId="{23F8A5C1-4EED-406A-AFDA-D3DDBD27CC66}" type="sibTrans" cxnId="{E688D3E4-1698-45DF-9B16-9338585E17DB}">
      <dgm:prSet/>
      <dgm:spPr/>
      <dgm:t>
        <a:bodyPr/>
        <a:lstStyle/>
        <a:p>
          <a:endParaRPr lang="en-US">
            <a:latin typeface="Calibri" pitchFamily="34" charset="0"/>
            <a:cs typeface="Calibri" pitchFamily="34" charset="0"/>
          </a:endParaRPr>
        </a:p>
      </dgm:t>
    </dgm:pt>
    <dgm:pt modelId="{D1654FE3-4F09-49EE-B333-03C145A7AF5D}" type="pres">
      <dgm:prSet presAssocID="{0E2ADC90-D856-4C6E-A875-EE6B3EC29EDA}" presName="diagram" presStyleCnt="0">
        <dgm:presLayoutVars>
          <dgm:chMax val="1"/>
          <dgm:dir/>
          <dgm:animLvl val="ctr"/>
          <dgm:resizeHandles val="exact"/>
        </dgm:presLayoutVars>
      </dgm:prSet>
      <dgm:spPr/>
      <dgm:t>
        <a:bodyPr/>
        <a:lstStyle/>
        <a:p>
          <a:endParaRPr lang="en-US"/>
        </a:p>
      </dgm:t>
    </dgm:pt>
    <dgm:pt modelId="{958AC1AF-5815-4C9F-B1D6-D8432F62D095}" type="pres">
      <dgm:prSet presAssocID="{0E2ADC90-D856-4C6E-A875-EE6B3EC29EDA}" presName="matrix" presStyleCnt="0"/>
      <dgm:spPr/>
    </dgm:pt>
    <dgm:pt modelId="{1FDBFA02-31BB-4653-82B3-AADD696AA6B4}" type="pres">
      <dgm:prSet presAssocID="{0E2ADC90-D856-4C6E-A875-EE6B3EC29EDA}" presName="tile1" presStyleLbl="node1" presStyleIdx="0" presStyleCnt="4" custLinFactNeighborX="0"/>
      <dgm:spPr/>
      <dgm:t>
        <a:bodyPr/>
        <a:lstStyle/>
        <a:p>
          <a:endParaRPr lang="en-US"/>
        </a:p>
      </dgm:t>
    </dgm:pt>
    <dgm:pt modelId="{3D516DD8-9FD4-4B5F-8962-D285D41F5C81}" type="pres">
      <dgm:prSet presAssocID="{0E2ADC90-D856-4C6E-A875-EE6B3EC29EDA}" presName="tile1text" presStyleLbl="node1" presStyleIdx="0" presStyleCnt="4">
        <dgm:presLayoutVars>
          <dgm:chMax val="0"/>
          <dgm:chPref val="0"/>
          <dgm:bulletEnabled val="1"/>
        </dgm:presLayoutVars>
      </dgm:prSet>
      <dgm:spPr/>
      <dgm:t>
        <a:bodyPr/>
        <a:lstStyle/>
        <a:p>
          <a:endParaRPr lang="en-US"/>
        </a:p>
      </dgm:t>
    </dgm:pt>
    <dgm:pt modelId="{74270CC1-A79A-49D2-AE3D-D9C735488819}" type="pres">
      <dgm:prSet presAssocID="{0E2ADC90-D856-4C6E-A875-EE6B3EC29EDA}" presName="tile2" presStyleLbl="node1" presStyleIdx="1" presStyleCnt="4"/>
      <dgm:spPr/>
      <dgm:t>
        <a:bodyPr/>
        <a:lstStyle/>
        <a:p>
          <a:endParaRPr lang="en-US"/>
        </a:p>
      </dgm:t>
    </dgm:pt>
    <dgm:pt modelId="{8D268FB7-2601-4B84-94BB-31B8023142DF}" type="pres">
      <dgm:prSet presAssocID="{0E2ADC90-D856-4C6E-A875-EE6B3EC29EDA}" presName="tile2text" presStyleLbl="node1" presStyleIdx="1" presStyleCnt="4">
        <dgm:presLayoutVars>
          <dgm:chMax val="0"/>
          <dgm:chPref val="0"/>
          <dgm:bulletEnabled val="1"/>
        </dgm:presLayoutVars>
      </dgm:prSet>
      <dgm:spPr/>
      <dgm:t>
        <a:bodyPr/>
        <a:lstStyle/>
        <a:p>
          <a:endParaRPr lang="en-US"/>
        </a:p>
      </dgm:t>
    </dgm:pt>
    <dgm:pt modelId="{88410820-D055-44B2-8519-ACBD5520103B}" type="pres">
      <dgm:prSet presAssocID="{0E2ADC90-D856-4C6E-A875-EE6B3EC29EDA}" presName="tile3" presStyleLbl="node1" presStyleIdx="2" presStyleCnt="4"/>
      <dgm:spPr/>
      <dgm:t>
        <a:bodyPr/>
        <a:lstStyle/>
        <a:p>
          <a:endParaRPr lang="en-US"/>
        </a:p>
      </dgm:t>
    </dgm:pt>
    <dgm:pt modelId="{6A42FE1B-63AF-40B9-8123-FFB79FFEA879}" type="pres">
      <dgm:prSet presAssocID="{0E2ADC90-D856-4C6E-A875-EE6B3EC29EDA}" presName="tile3text" presStyleLbl="node1" presStyleIdx="2" presStyleCnt="4">
        <dgm:presLayoutVars>
          <dgm:chMax val="0"/>
          <dgm:chPref val="0"/>
          <dgm:bulletEnabled val="1"/>
        </dgm:presLayoutVars>
      </dgm:prSet>
      <dgm:spPr/>
      <dgm:t>
        <a:bodyPr/>
        <a:lstStyle/>
        <a:p>
          <a:endParaRPr lang="en-US"/>
        </a:p>
      </dgm:t>
    </dgm:pt>
    <dgm:pt modelId="{31642360-355A-43CC-A700-0ECCDBD05DDF}" type="pres">
      <dgm:prSet presAssocID="{0E2ADC90-D856-4C6E-A875-EE6B3EC29EDA}" presName="tile4" presStyleLbl="node1" presStyleIdx="3" presStyleCnt="4" custLinFactNeighborY="1250"/>
      <dgm:spPr/>
      <dgm:t>
        <a:bodyPr/>
        <a:lstStyle/>
        <a:p>
          <a:endParaRPr lang="en-US"/>
        </a:p>
      </dgm:t>
    </dgm:pt>
    <dgm:pt modelId="{7F37B615-F8C5-4E36-A8BB-CD79A0CD40DA}" type="pres">
      <dgm:prSet presAssocID="{0E2ADC90-D856-4C6E-A875-EE6B3EC29EDA}" presName="tile4text" presStyleLbl="node1" presStyleIdx="3" presStyleCnt="4">
        <dgm:presLayoutVars>
          <dgm:chMax val="0"/>
          <dgm:chPref val="0"/>
          <dgm:bulletEnabled val="1"/>
        </dgm:presLayoutVars>
      </dgm:prSet>
      <dgm:spPr/>
      <dgm:t>
        <a:bodyPr/>
        <a:lstStyle/>
        <a:p>
          <a:endParaRPr lang="en-US"/>
        </a:p>
      </dgm:t>
    </dgm:pt>
    <dgm:pt modelId="{308A775F-5064-4DFA-A372-849EE03CE95C}" type="pres">
      <dgm:prSet presAssocID="{0E2ADC90-D856-4C6E-A875-EE6B3EC29EDA}" presName="centerTile" presStyleLbl="fgShp" presStyleIdx="0" presStyleCnt="1">
        <dgm:presLayoutVars>
          <dgm:chMax val="0"/>
          <dgm:chPref val="0"/>
        </dgm:presLayoutVars>
      </dgm:prSet>
      <dgm:spPr/>
      <dgm:t>
        <a:bodyPr/>
        <a:lstStyle/>
        <a:p>
          <a:endParaRPr lang="en-US"/>
        </a:p>
      </dgm:t>
    </dgm:pt>
  </dgm:ptLst>
  <dgm:cxnLst>
    <dgm:cxn modelId="{B5F76C77-B63A-4D5F-B592-414A34479472}" srcId="{6CB61549-78AA-4B35-AB23-2C255A8DCD5C}" destId="{6AB1D84B-3973-4E50-ABA8-0EB6DE901E70}" srcOrd="0" destOrd="0" parTransId="{DF0DA930-B5E7-46EE-A382-062ECBF0D573}" sibTransId="{C08AB9AA-B324-4C98-936E-B1626DF8BEFD}"/>
    <dgm:cxn modelId="{2A1282E1-375D-43D9-B290-2A746B97F871}" type="presOf" srcId="{6AB1D84B-3973-4E50-ABA8-0EB6DE901E70}" destId="{1FDBFA02-31BB-4653-82B3-AADD696AA6B4}" srcOrd="0" destOrd="0" presId="urn:microsoft.com/office/officeart/2005/8/layout/matrix1"/>
    <dgm:cxn modelId="{AF7920A6-ABD6-4F69-A3FC-CCC5A159C9CC}" type="presOf" srcId="{3F61AC5A-3961-4708-AC4F-162A254A8081}" destId="{7F37B615-F8C5-4E36-A8BB-CD79A0CD40DA}" srcOrd="1" destOrd="0" presId="urn:microsoft.com/office/officeart/2005/8/layout/matrix1"/>
    <dgm:cxn modelId="{036AA311-9C32-49A7-9E30-51EE6437F273}" type="presOf" srcId="{3A965078-46C2-434A-A6B2-7163B5302612}" destId="{8D268FB7-2601-4B84-94BB-31B8023142DF}" srcOrd="1" destOrd="0" presId="urn:microsoft.com/office/officeart/2005/8/layout/matrix1"/>
    <dgm:cxn modelId="{B2EF80AB-9755-46F9-84DE-D252BF6D2C73}" type="presOf" srcId="{0E2ADC90-D856-4C6E-A875-EE6B3EC29EDA}" destId="{D1654FE3-4F09-49EE-B333-03C145A7AF5D}" srcOrd="0" destOrd="0" presId="urn:microsoft.com/office/officeart/2005/8/layout/matrix1"/>
    <dgm:cxn modelId="{2B6506DD-0576-4B50-A435-3544D76AE0FF}" srcId="{0E2ADC90-D856-4C6E-A875-EE6B3EC29EDA}" destId="{6CB61549-78AA-4B35-AB23-2C255A8DCD5C}" srcOrd="0" destOrd="0" parTransId="{9C75859C-D721-40DD-B004-7E6A73615DDE}" sibTransId="{B35955A0-C8E6-40C9-B269-3B1A205D70F2}"/>
    <dgm:cxn modelId="{0590BF1E-7321-4074-A4F5-71D5C54960E1}" type="presOf" srcId="{6AB1D84B-3973-4E50-ABA8-0EB6DE901E70}" destId="{3D516DD8-9FD4-4B5F-8962-D285D41F5C81}" srcOrd="1" destOrd="0" presId="urn:microsoft.com/office/officeart/2005/8/layout/matrix1"/>
    <dgm:cxn modelId="{E688D3E4-1698-45DF-9B16-9338585E17DB}" srcId="{6CB61549-78AA-4B35-AB23-2C255A8DCD5C}" destId="{3F61AC5A-3961-4708-AC4F-162A254A8081}" srcOrd="3" destOrd="0" parTransId="{896B6952-00C4-48F6-9DD6-3544294EB2B5}" sibTransId="{23F8A5C1-4EED-406A-AFDA-D3DDBD27CC66}"/>
    <dgm:cxn modelId="{53C1E516-EDAF-4903-BF71-E4C73014F5C3}" srcId="{6CB61549-78AA-4B35-AB23-2C255A8DCD5C}" destId="{9E30F5FD-F65B-4485-869E-655C2C409723}" srcOrd="2" destOrd="0" parTransId="{8B4BF11D-03EE-47C1-A2E5-B476575DC10B}" sibTransId="{F569BDF0-81E7-4E32-96D3-48B474550CBF}"/>
    <dgm:cxn modelId="{DA047FC1-6226-425F-979A-1B7C88866CDD}" type="presOf" srcId="{9E30F5FD-F65B-4485-869E-655C2C409723}" destId="{88410820-D055-44B2-8519-ACBD5520103B}" srcOrd="0" destOrd="0" presId="urn:microsoft.com/office/officeart/2005/8/layout/matrix1"/>
    <dgm:cxn modelId="{3FF8CCF0-847D-477C-8B11-8F4159BDC3D3}" type="presOf" srcId="{6CB61549-78AA-4B35-AB23-2C255A8DCD5C}" destId="{308A775F-5064-4DFA-A372-849EE03CE95C}" srcOrd="0" destOrd="0" presId="urn:microsoft.com/office/officeart/2005/8/layout/matrix1"/>
    <dgm:cxn modelId="{27F20CCE-F7BA-424A-92CD-6E1F48F2BF4D}" type="presOf" srcId="{3F61AC5A-3961-4708-AC4F-162A254A8081}" destId="{31642360-355A-43CC-A700-0ECCDBD05DDF}" srcOrd="0" destOrd="0" presId="urn:microsoft.com/office/officeart/2005/8/layout/matrix1"/>
    <dgm:cxn modelId="{1573BD6E-C11B-4DB7-8F65-C154824A0218}" srcId="{6CB61549-78AA-4B35-AB23-2C255A8DCD5C}" destId="{3A965078-46C2-434A-A6B2-7163B5302612}" srcOrd="1" destOrd="0" parTransId="{9E93B315-2BB3-40EF-AAAD-DB6E9ED82AEF}" sibTransId="{D5A43372-5E6B-40ED-8DDF-270AA2CFD7CC}"/>
    <dgm:cxn modelId="{F11FF98A-491E-4FF9-B669-BF74A3C88D7B}" type="presOf" srcId="{3A965078-46C2-434A-A6B2-7163B5302612}" destId="{74270CC1-A79A-49D2-AE3D-D9C735488819}" srcOrd="0" destOrd="0" presId="urn:microsoft.com/office/officeart/2005/8/layout/matrix1"/>
    <dgm:cxn modelId="{FDEB8761-836C-4561-9308-E990BF5732DF}" type="presOf" srcId="{9E30F5FD-F65B-4485-869E-655C2C409723}" destId="{6A42FE1B-63AF-40B9-8123-FFB79FFEA879}" srcOrd="1" destOrd="0" presId="urn:microsoft.com/office/officeart/2005/8/layout/matrix1"/>
    <dgm:cxn modelId="{988D39EE-D4C7-4BAD-8B90-164EEE2BDC2F}" type="presParOf" srcId="{D1654FE3-4F09-49EE-B333-03C145A7AF5D}" destId="{958AC1AF-5815-4C9F-B1D6-D8432F62D095}" srcOrd="0" destOrd="0" presId="urn:microsoft.com/office/officeart/2005/8/layout/matrix1"/>
    <dgm:cxn modelId="{E9EA180C-172B-4CF4-AA2E-90B9AE3CDE97}" type="presParOf" srcId="{958AC1AF-5815-4C9F-B1D6-D8432F62D095}" destId="{1FDBFA02-31BB-4653-82B3-AADD696AA6B4}" srcOrd="0" destOrd="0" presId="urn:microsoft.com/office/officeart/2005/8/layout/matrix1"/>
    <dgm:cxn modelId="{A1F31DC4-2211-41B9-A4EB-650937DC8875}" type="presParOf" srcId="{958AC1AF-5815-4C9F-B1D6-D8432F62D095}" destId="{3D516DD8-9FD4-4B5F-8962-D285D41F5C81}" srcOrd="1" destOrd="0" presId="urn:microsoft.com/office/officeart/2005/8/layout/matrix1"/>
    <dgm:cxn modelId="{5C67F8D2-4BA5-40BF-8369-00BCF00A7DBC}" type="presParOf" srcId="{958AC1AF-5815-4C9F-B1D6-D8432F62D095}" destId="{74270CC1-A79A-49D2-AE3D-D9C735488819}" srcOrd="2" destOrd="0" presId="urn:microsoft.com/office/officeart/2005/8/layout/matrix1"/>
    <dgm:cxn modelId="{651689AC-3CDD-48F3-ADFE-4DBEEDFF7626}" type="presParOf" srcId="{958AC1AF-5815-4C9F-B1D6-D8432F62D095}" destId="{8D268FB7-2601-4B84-94BB-31B8023142DF}" srcOrd="3" destOrd="0" presId="urn:microsoft.com/office/officeart/2005/8/layout/matrix1"/>
    <dgm:cxn modelId="{C6C49577-9DE0-423C-A6F8-035B4DACA7A7}" type="presParOf" srcId="{958AC1AF-5815-4C9F-B1D6-D8432F62D095}" destId="{88410820-D055-44B2-8519-ACBD5520103B}" srcOrd="4" destOrd="0" presId="urn:microsoft.com/office/officeart/2005/8/layout/matrix1"/>
    <dgm:cxn modelId="{DDE99E4E-AC03-470C-945D-779E2516805C}" type="presParOf" srcId="{958AC1AF-5815-4C9F-B1D6-D8432F62D095}" destId="{6A42FE1B-63AF-40B9-8123-FFB79FFEA879}" srcOrd="5" destOrd="0" presId="urn:microsoft.com/office/officeart/2005/8/layout/matrix1"/>
    <dgm:cxn modelId="{2654F247-70FC-474F-8E3A-65BE006F51F0}" type="presParOf" srcId="{958AC1AF-5815-4C9F-B1D6-D8432F62D095}" destId="{31642360-355A-43CC-A700-0ECCDBD05DDF}" srcOrd="6" destOrd="0" presId="urn:microsoft.com/office/officeart/2005/8/layout/matrix1"/>
    <dgm:cxn modelId="{87C1FE5C-C24D-4DFB-B546-CDDECA70D15B}" type="presParOf" srcId="{958AC1AF-5815-4C9F-B1D6-D8432F62D095}" destId="{7F37B615-F8C5-4E36-A8BB-CD79A0CD40DA}" srcOrd="7" destOrd="0" presId="urn:microsoft.com/office/officeart/2005/8/layout/matrix1"/>
    <dgm:cxn modelId="{67AAC202-9FB9-4B83-A3F6-0318F58FF45A}" type="presParOf" srcId="{D1654FE3-4F09-49EE-B333-03C145A7AF5D}" destId="{308A775F-5064-4DFA-A372-849EE03CE95C}" srcOrd="1" destOrd="0" presId="urn:microsoft.com/office/officeart/2005/8/layout/matrix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FDC5B9-FEDC-4490-8216-7CD820689C9F}">
      <dsp:nvSpPr>
        <dsp:cNvPr id="0" name=""/>
        <dsp:cNvSpPr/>
      </dsp:nvSpPr>
      <dsp:spPr>
        <a:xfrm>
          <a:off x="2709675" y="1238547"/>
          <a:ext cx="3085504" cy="3085504"/>
        </a:xfrm>
        <a:prstGeom prst="ellipse">
          <a:avLst/>
        </a:prstGeom>
        <a:gradFill rotWithShape="0">
          <a:gsLst>
            <a:gs pos="0">
              <a:schemeClr val="accent1">
                <a:alpha val="50000"/>
                <a:hueOff val="0"/>
                <a:satOff val="0"/>
                <a:lumOff val="0"/>
                <a:alphaOff val="0"/>
                <a:shade val="45000"/>
                <a:satMod val="155000"/>
              </a:schemeClr>
            </a:gs>
            <a:gs pos="60000">
              <a:schemeClr val="accent1">
                <a:alpha val="50000"/>
                <a:hueOff val="0"/>
                <a:satOff val="0"/>
                <a:lumOff val="0"/>
                <a:alphaOff val="0"/>
                <a:shade val="95000"/>
                <a:satMod val="150000"/>
              </a:schemeClr>
            </a:gs>
            <a:gs pos="100000">
              <a:schemeClr val="accent1">
                <a:alpha val="50000"/>
                <a:hueOff val="0"/>
                <a:satOff val="0"/>
                <a:lumOff val="0"/>
                <a:alphaOff val="0"/>
                <a:tint val="87000"/>
                <a:satMod val="250000"/>
              </a:schemeClr>
            </a:gs>
          </a:gsLst>
          <a:lin ang="16200000" scaled="0"/>
        </a:gradFill>
        <a:ln>
          <a:noFill/>
        </a:ln>
        <a:effectLst>
          <a:outerShdw blurRad="65500" dist="38100" dir="5400000" rotWithShape="0">
            <a:srgbClr val="000000">
              <a:alpha val="4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endParaRPr lang="en-US" sz="1400" kern="1200" dirty="0"/>
        </a:p>
      </dsp:txBody>
      <dsp:txXfrm>
        <a:off x="3161537" y="1690409"/>
        <a:ext cx="2181780" cy="2181780"/>
      </dsp:txXfrm>
    </dsp:sp>
    <dsp:sp modelId="{2D0F94F2-49DA-49BE-8936-FD53D6B6C57C}">
      <dsp:nvSpPr>
        <dsp:cNvPr id="0" name=""/>
        <dsp:cNvSpPr/>
      </dsp:nvSpPr>
      <dsp:spPr>
        <a:xfrm>
          <a:off x="3481051" y="550"/>
          <a:ext cx="1542752" cy="1542752"/>
        </a:xfrm>
        <a:prstGeom prst="ellipse">
          <a:avLst/>
        </a:prstGeom>
        <a:gradFill rotWithShape="0">
          <a:gsLst>
            <a:gs pos="0">
              <a:schemeClr val="accent1">
                <a:alpha val="50000"/>
                <a:hueOff val="0"/>
                <a:satOff val="0"/>
                <a:lumOff val="0"/>
                <a:alphaOff val="0"/>
                <a:shade val="45000"/>
                <a:satMod val="155000"/>
              </a:schemeClr>
            </a:gs>
            <a:gs pos="60000">
              <a:schemeClr val="accent1">
                <a:alpha val="50000"/>
                <a:hueOff val="0"/>
                <a:satOff val="0"/>
                <a:lumOff val="0"/>
                <a:alphaOff val="0"/>
                <a:shade val="95000"/>
                <a:satMod val="150000"/>
              </a:schemeClr>
            </a:gs>
            <a:gs pos="100000">
              <a:schemeClr val="accent1">
                <a:alpha val="50000"/>
                <a:hueOff val="0"/>
                <a:satOff val="0"/>
                <a:lumOff val="0"/>
                <a:alphaOff val="0"/>
                <a:tint val="87000"/>
                <a:satMod val="250000"/>
              </a:schemeClr>
            </a:gs>
          </a:gsLst>
          <a:lin ang="16200000" scaled="0"/>
        </a:gradFill>
        <a:ln>
          <a:noFill/>
        </a:ln>
        <a:effectLst>
          <a:outerShdw blurRad="65500" dist="38100" dir="5400000" rotWithShape="0">
            <a:srgbClr val="000000">
              <a:alpha val="4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endParaRPr lang="en-US" sz="1100" b="1" kern="1200" dirty="0">
            <a:effectLst>
              <a:outerShdw blurRad="38100" dist="38100" dir="2700000" algn="tl">
                <a:srgbClr val="000000">
                  <a:alpha val="43137"/>
                </a:srgbClr>
              </a:outerShdw>
            </a:effectLst>
          </a:endParaRPr>
        </a:p>
      </dsp:txBody>
      <dsp:txXfrm>
        <a:off x="3706982" y="226481"/>
        <a:ext cx="1090890" cy="1090890"/>
      </dsp:txXfrm>
    </dsp:sp>
    <dsp:sp modelId="{8911CD8A-25DE-4B56-AAA0-0AD776181790}">
      <dsp:nvSpPr>
        <dsp:cNvPr id="0" name=""/>
        <dsp:cNvSpPr/>
      </dsp:nvSpPr>
      <dsp:spPr>
        <a:xfrm>
          <a:off x="5460881" y="2009923"/>
          <a:ext cx="1601839" cy="1542752"/>
        </a:xfrm>
        <a:prstGeom prst="ellipse">
          <a:avLst/>
        </a:prstGeom>
        <a:gradFill rotWithShape="0">
          <a:gsLst>
            <a:gs pos="0">
              <a:schemeClr val="accent1">
                <a:alpha val="50000"/>
                <a:hueOff val="0"/>
                <a:satOff val="0"/>
                <a:lumOff val="0"/>
                <a:alphaOff val="0"/>
                <a:shade val="45000"/>
                <a:satMod val="155000"/>
              </a:schemeClr>
            </a:gs>
            <a:gs pos="60000">
              <a:schemeClr val="accent1">
                <a:alpha val="50000"/>
                <a:hueOff val="0"/>
                <a:satOff val="0"/>
                <a:lumOff val="0"/>
                <a:alphaOff val="0"/>
                <a:shade val="95000"/>
                <a:satMod val="150000"/>
              </a:schemeClr>
            </a:gs>
            <a:gs pos="100000">
              <a:schemeClr val="accent1">
                <a:alpha val="50000"/>
                <a:hueOff val="0"/>
                <a:satOff val="0"/>
                <a:lumOff val="0"/>
                <a:alphaOff val="0"/>
                <a:tint val="87000"/>
                <a:satMod val="250000"/>
              </a:schemeClr>
            </a:gs>
          </a:gsLst>
          <a:lin ang="16200000" scaled="0"/>
        </a:gradFill>
        <a:ln>
          <a:noFill/>
        </a:ln>
        <a:effectLst>
          <a:outerShdw blurRad="65500" dist="38100" dir="5400000" rotWithShape="0">
            <a:srgbClr val="000000">
              <a:alpha val="4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en-US" sz="2200" b="1" kern="1200" dirty="0" smtClean="0">
              <a:latin typeface="Calibri" panose="020F0502020204030204" pitchFamily="34" charset="0"/>
            </a:rPr>
            <a:t>Feminist Theory</a:t>
          </a:r>
          <a:endParaRPr lang="en-US" sz="2200" b="1" kern="1200" dirty="0">
            <a:latin typeface="Calibri" panose="020F0502020204030204" pitchFamily="34" charset="0"/>
          </a:endParaRPr>
        </a:p>
      </dsp:txBody>
      <dsp:txXfrm>
        <a:off x="5695465" y="2235854"/>
        <a:ext cx="1132671" cy="1090890"/>
      </dsp:txXfrm>
    </dsp:sp>
    <dsp:sp modelId="{AB99E19A-6C35-4E25-8243-ADA3D7E51FD5}">
      <dsp:nvSpPr>
        <dsp:cNvPr id="0" name=""/>
        <dsp:cNvSpPr/>
      </dsp:nvSpPr>
      <dsp:spPr>
        <a:xfrm>
          <a:off x="3481051" y="4019296"/>
          <a:ext cx="1542752" cy="1542752"/>
        </a:xfrm>
        <a:prstGeom prst="ellipse">
          <a:avLst/>
        </a:prstGeom>
        <a:gradFill rotWithShape="0">
          <a:gsLst>
            <a:gs pos="0">
              <a:schemeClr val="accent1">
                <a:alpha val="50000"/>
                <a:hueOff val="0"/>
                <a:satOff val="0"/>
                <a:lumOff val="0"/>
                <a:alphaOff val="0"/>
                <a:shade val="45000"/>
                <a:satMod val="155000"/>
              </a:schemeClr>
            </a:gs>
            <a:gs pos="60000">
              <a:schemeClr val="accent1">
                <a:alpha val="50000"/>
                <a:hueOff val="0"/>
                <a:satOff val="0"/>
                <a:lumOff val="0"/>
                <a:alphaOff val="0"/>
                <a:shade val="95000"/>
                <a:satMod val="150000"/>
              </a:schemeClr>
            </a:gs>
            <a:gs pos="100000">
              <a:schemeClr val="accent1">
                <a:alpha val="50000"/>
                <a:hueOff val="0"/>
                <a:satOff val="0"/>
                <a:lumOff val="0"/>
                <a:alphaOff val="0"/>
                <a:tint val="87000"/>
                <a:satMod val="250000"/>
              </a:schemeClr>
            </a:gs>
          </a:gsLst>
          <a:lin ang="16200000" scaled="0"/>
        </a:gradFill>
        <a:ln>
          <a:noFill/>
        </a:ln>
        <a:effectLst>
          <a:outerShdw blurRad="65500" dist="38100" dir="5400000" rotWithShape="0">
            <a:srgbClr val="000000">
              <a:alpha val="4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endParaRPr lang="en-US" sz="1600" kern="1200" dirty="0"/>
        </a:p>
      </dsp:txBody>
      <dsp:txXfrm>
        <a:off x="3706982" y="4245227"/>
        <a:ext cx="1090890" cy="1090890"/>
      </dsp:txXfrm>
    </dsp:sp>
    <dsp:sp modelId="{5F005275-885E-4C9F-BE7B-021ECDBAD04A}">
      <dsp:nvSpPr>
        <dsp:cNvPr id="0" name=""/>
        <dsp:cNvSpPr/>
      </dsp:nvSpPr>
      <dsp:spPr>
        <a:xfrm>
          <a:off x="1423916" y="2009923"/>
          <a:ext cx="1542752" cy="1542752"/>
        </a:xfrm>
        <a:prstGeom prst="ellipse">
          <a:avLst/>
        </a:prstGeom>
        <a:gradFill rotWithShape="0">
          <a:gsLst>
            <a:gs pos="0">
              <a:schemeClr val="accent1">
                <a:alpha val="50000"/>
                <a:hueOff val="0"/>
                <a:satOff val="0"/>
                <a:lumOff val="0"/>
                <a:alphaOff val="0"/>
                <a:shade val="45000"/>
                <a:satMod val="155000"/>
              </a:schemeClr>
            </a:gs>
            <a:gs pos="60000">
              <a:schemeClr val="accent1">
                <a:alpha val="50000"/>
                <a:hueOff val="0"/>
                <a:satOff val="0"/>
                <a:lumOff val="0"/>
                <a:alphaOff val="0"/>
                <a:shade val="95000"/>
                <a:satMod val="150000"/>
              </a:schemeClr>
            </a:gs>
            <a:gs pos="100000">
              <a:schemeClr val="accent1">
                <a:alpha val="50000"/>
                <a:hueOff val="0"/>
                <a:satOff val="0"/>
                <a:lumOff val="0"/>
                <a:alphaOff val="0"/>
                <a:tint val="87000"/>
                <a:satMod val="250000"/>
              </a:schemeClr>
            </a:gs>
          </a:gsLst>
          <a:lin ang="16200000" scaled="0"/>
        </a:gradFill>
        <a:ln>
          <a:noFill/>
        </a:ln>
        <a:effectLst>
          <a:outerShdw blurRad="65500" dist="38100" dir="5400000" rotWithShape="0">
            <a:srgbClr val="000000">
              <a:alpha val="4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en-US" sz="2200" b="1" kern="1200" dirty="0" smtClean="0">
              <a:latin typeface="Calibri" panose="020F0502020204030204" pitchFamily="34" charset="0"/>
            </a:rPr>
            <a:t>Conflict Theory</a:t>
          </a:r>
          <a:endParaRPr lang="en-US" sz="2200" b="1" kern="1200" dirty="0">
            <a:latin typeface="Calibri" panose="020F0502020204030204" pitchFamily="34" charset="0"/>
          </a:endParaRPr>
        </a:p>
      </dsp:txBody>
      <dsp:txXfrm>
        <a:off x="1649847" y="2235854"/>
        <a:ext cx="1090890" cy="10908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DBFA02-31BB-4653-82B3-AADD696AA6B4}">
      <dsp:nvSpPr>
        <dsp:cNvPr id="0" name=""/>
        <dsp:cNvSpPr/>
      </dsp:nvSpPr>
      <dsp:spPr>
        <a:xfrm rot="16200000">
          <a:off x="495300" y="-495300"/>
          <a:ext cx="2628900" cy="3619500"/>
        </a:xfrm>
        <a:prstGeom prst="round1Rect">
          <a:avLst/>
        </a:prstGeom>
        <a:gradFill rotWithShape="0">
          <a:gsLst>
            <a:gs pos="0">
              <a:schemeClr val="accent5">
                <a:hueOff val="0"/>
                <a:satOff val="0"/>
                <a:lumOff val="0"/>
                <a:alphaOff val="0"/>
                <a:shade val="45000"/>
                <a:satMod val="155000"/>
              </a:schemeClr>
            </a:gs>
            <a:gs pos="60000">
              <a:schemeClr val="accent5">
                <a:hueOff val="0"/>
                <a:satOff val="0"/>
                <a:lumOff val="0"/>
                <a:alphaOff val="0"/>
                <a:shade val="95000"/>
                <a:satMod val="150000"/>
              </a:schemeClr>
            </a:gs>
            <a:gs pos="100000">
              <a:schemeClr val="accent5">
                <a:hueOff val="0"/>
                <a:satOff val="0"/>
                <a:lumOff val="0"/>
                <a:alphaOff val="0"/>
                <a:tint val="87000"/>
                <a:satMod val="250000"/>
              </a:schemeClr>
            </a:gs>
          </a:gsLst>
          <a:lin ang="16200000" scaled="0"/>
        </a:gradFill>
        <a:ln>
          <a:noFill/>
        </a:ln>
        <a:effectLst>
          <a:outerShdw blurRad="65500" dist="38100" dir="5400000" rotWithShape="0">
            <a:srgbClr val="000000">
              <a:alpha val="4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0688" tIns="170688" rIns="170688" bIns="170688" numCol="1" spcCol="1270" anchor="ctr" anchorCtr="0">
          <a:noAutofit/>
        </a:bodyPr>
        <a:lstStyle/>
        <a:p>
          <a:pPr lvl="0" algn="just" defTabSz="1066800">
            <a:lnSpc>
              <a:spcPct val="90000"/>
            </a:lnSpc>
            <a:spcBef>
              <a:spcPct val="0"/>
            </a:spcBef>
            <a:spcAft>
              <a:spcPct val="35000"/>
            </a:spcAft>
          </a:pPr>
          <a:r>
            <a:rPr lang="en-US" sz="2400" b="1" kern="1200" dirty="0" smtClean="0">
              <a:solidFill>
                <a:schemeClr val="bg1"/>
              </a:solidFill>
              <a:effectLst>
                <a:outerShdw blurRad="38100" dist="38100" dir="2700000" algn="tl">
                  <a:srgbClr val="000000">
                    <a:alpha val="43137"/>
                  </a:srgbClr>
                </a:outerShdw>
              </a:effectLst>
              <a:latin typeface="Calibri" pitchFamily="34" charset="0"/>
              <a:cs typeface="Calibri" pitchFamily="34" charset="0"/>
            </a:rPr>
            <a:t>FUNCTIONALISM</a:t>
          </a:r>
        </a:p>
        <a:p>
          <a:pPr lvl="0" algn="just" defTabSz="1066800">
            <a:lnSpc>
              <a:spcPct val="90000"/>
            </a:lnSpc>
            <a:spcBef>
              <a:spcPct val="0"/>
            </a:spcBef>
            <a:spcAft>
              <a:spcPct val="35000"/>
            </a:spcAft>
          </a:pPr>
          <a:r>
            <a:rPr lang="en-US" sz="2400" b="1" kern="1200" dirty="0" smtClean="0">
              <a:solidFill>
                <a:schemeClr val="bg2">
                  <a:lumMod val="75000"/>
                </a:schemeClr>
              </a:solidFill>
              <a:effectLst>
                <a:outerShdw blurRad="38100" dist="38100" dir="2700000" algn="tl">
                  <a:srgbClr val="000000">
                    <a:alpha val="43137"/>
                  </a:srgbClr>
                </a:outerShdw>
              </a:effectLst>
              <a:latin typeface="Calibri" pitchFamily="34" charset="0"/>
              <a:cs typeface="Calibri" pitchFamily="34" charset="0"/>
            </a:rPr>
            <a:t>Meet the needs to </a:t>
          </a:r>
          <a:r>
            <a:rPr lang="en-US" sz="2400" b="1" kern="1200" dirty="0" err="1" smtClean="0">
              <a:solidFill>
                <a:schemeClr val="bg2">
                  <a:lumMod val="75000"/>
                </a:schemeClr>
              </a:solidFill>
              <a:effectLst>
                <a:outerShdw blurRad="38100" dist="38100" dir="2700000" algn="tl">
                  <a:srgbClr val="000000">
                    <a:alpha val="43137"/>
                  </a:srgbClr>
                </a:outerShdw>
              </a:effectLst>
              <a:latin typeface="Calibri" pitchFamily="34" charset="0"/>
              <a:cs typeface="Calibri" pitchFamily="34" charset="0"/>
            </a:rPr>
            <a:t>socialise</a:t>
          </a:r>
          <a:r>
            <a:rPr lang="en-US" sz="2400" b="1" kern="1200" dirty="0" smtClean="0">
              <a:solidFill>
                <a:schemeClr val="bg2">
                  <a:lumMod val="75000"/>
                </a:schemeClr>
              </a:solidFill>
              <a:effectLst>
                <a:outerShdw blurRad="38100" dist="38100" dir="2700000" algn="tl">
                  <a:srgbClr val="000000">
                    <a:alpha val="43137"/>
                  </a:srgbClr>
                </a:outerShdw>
              </a:effectLst>
              <a:latin typeface="Calibri" pitchFamily="34" charset="0"/>
              <a:cs typeface="Calibri" pitchFamily="34" charset="0"/>
            </a:rPr>
            <a:t> children and reproduce new members</a:t>
          </a:r>
          <a:endParaRPr lang="en-US" sz="2400" b="1" kern="1200" dirty="0">
            <a:solidFill>
              <a:schemeClr val="bg2">
                <a:lumMod val="75000"/>
              </a:schemeClr>
            </a:solidFill>
            <a:effectLst>
              <a:outerShdw blurRad="38100" dist="38100" dir="2700000" algn="tl">
                <a:srgbClr val="000000">
                  <a:alpha val="43137"/>
                </a:srgbClr>
              </a:outerShdw>
            </a:effectLst>
            <a:latin typeface="Calibri" pitchFamily="34" charset="0"/>
            <a:cs typeface="Calibri" pitchFamily="34" charset="0"/>
          </a:endParaRPr>
        </a:p>
      </dsp:txBody>
      <dsp:txXfrm rot="5400000">
        <a:off x="0" y="0"/>
        <a:ext cx="3619500" cy="1971675"/>
      </dsp:txXfrm>
    </dsp:sp>
    <dsp:sp modelId="{74270CC1-A79A-49D2-AE3D-D9C735488819}">
      <dsp:nvSpPr>
        <dsp:cNvPr id="0" name=""/>
        <dsp:cNvSpPr/>
      </dsp:nvSpPr>
      <dsp:spPr>
        <a:xfrm>
          <a:off x="3619500" y="0"/>
          <a:ext cx="3619500" cy="2628900"/>
        </a:xfrm>
        <a:prstGeom prst="round1Rect">
          <a:avLst/>
        </a:prstGeom>
        <a:gradFill rotWithShape="0">
          <a:gsLst>
            <a:gs pos="0">
              <a:schemeClr val="accent5">
                <a:hueOff val="-4673100"/>
                <a:satOff val="6871"/>
                <a:lumOff val="5882"/>
                <a:alphaOff val="0"/>
                <a:shade val="45000"/>
                <a:satMod val="155000"/>
              </a:schemeClr>
            </a:gs>
            <a:gs pos="60000">
              <a:schemeClr val="accent5">
                <a:hueOff val="-4673100"/>
                <a:satOff val="6871"/>
                <a:lumOff val="5882"/>
                <a:alphaOff val="0"/>
                <a:shade val="95000"/>
                <a:satMod val="150000"/>
              </a:schemeClr>
            </a:gs>
            <a:gs pos="100000">
              <a:schemeClr val="accent5">
                <a:hueOff val="-4673100"/>
                <a:satOff val="6871"/>
                <a:lumOff val="5882"/>
                <a:alphaOff val="0"/>
                <a:tint val="87000"/>
                <a:satMod val="250000"/>
              </a:schemeClr>
            </a:gs>
          </a:gsLst>
          <a:lin ang="16200000" scaled="0"/>
        </a:gradFill>
        <a:ln>
          <a:noFill/>
        </a:ln>
        <a:effectLst>
          <a:outerShdw blurRad="65500" dist="38100" dir="5400000" rotWithShape="0">
            <a:srgbClr val="000000">
              <a:alpha val="4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0688" tIns="170688" rIns="170688" bIns="170688" numCol="1" spcCol="1270" anchor="ctr" anchorCtr="0">
          <a:noAutofit/>
        </a:bodyPr>
        <a:lstStyle/>
        <a:p>
          <a:pPr lvl="0" algn="just" defTabSz="1066800">
            <a:lnSpc>
              <a:spcPct val="90000"/>
            </a:lnSpc>
            <a:spcBef>
              <a:spcPct val="0"/>
            </a:spcBef>
            <a:spcAft>
              <a:spcPct val="35000"/>
            </a:spcAft>
          </a:pPr>
          <a:r>
            <a:rPr lang="en-US" sz="2400" b="1" kern="1200" dirty="0" smtClean="0">
              <a:solidFill>
                <a:schemeClr val="bg1"/>
              </a:solidFill>
              <a:effectLst>
                <a:outerShdw blurRad="38100" dist="38100" dir="2700000" algn="tl">
                  <a:srgbClr val="000000">
                    <a:alpha val="43137"/>
                  </a:srgbClr>
                </a:outerShdw>
              </a:effectLst>
              <a:latin typeface="Calibri" pitchFamily="34" charset="0"/>
              <a:cs typeface="Calibri" pitchFamily="34" charset="0"/>
            </a:rPr>
            <a:t>CONFLICT THEORY</a:t>
          </a:r>
        </a:p>
        <a:p>
          <a:pPr lvl="0" algn="just" defTabSz="1066800">
            <a:lnSpc>
              <a:spcPct val="90000"/>
            </a:lnSpc>
            <a:spcBef>
              <a:spcPct val="0"/>
            </a:spcBef>
            <a:spcAft>
              <a:spcPct val="35000"/>
            </a:spcAft>
          </a:pPr>
          <a:r>
            <a:rPr lang="en-US" sz="2400" b="1" kern="1200" dirty="0" smtClean="0">
              <a:solidFill>
                <a:schemeClr val="bg2">
                  <a:lumMod val="75000"/>
                </a:schemeClr>
              </a:solidFill>
              <a:effectLst>
                <a:outerShdw blurRad="38100" dist="38100" dir="2700000" algn="tl">
                  <a:srgbClr val="000000">
                    <a:alpha val="43137"/>
                  </a:srgbClr>
                </a:outerShdw>
              </a:effectLst>
              <a:latin typeface="Calibri" pitchFamily="34" charset="0"/>
              <a:cs typeface="Calibri" pitchFamily="34" charset="0"/>
            </a:rPr>
            <a:t>Reinforce and support power relations in society</a:t>
          </a:r>
          <a:endParaRPr lang="en-US" sz="2400" b="1" kern="1200" dirty="0">
            <a:solidFill>
              <a:schemeClr val="bg2">
                <a:lumMod val="75000"/>
              </a:schemeClr>
            </a:solidFill>
            <a:effectLst>
              <a:outerShdw blurRad="38100" dist="38100" dir="2700000" algn="tl">
                <a:srgbClr val="000000">
                  <a:alpha val="43137"/>
                </a:srgbClr>
              </a:outerShdw>
            </a:effectLst>
            <a:latin typeface="Calibri" pitchFamily="34" charset="0"/>
            <a:cs typeface="Calibri" pitchFamily="34" charset="0"/>
          </a:endParaRPr>
        </a:p>
      </dsp:txBody>
      <dsp:txXfrm>
        <a:off x="3619500" y="0"/>
        <a:ext cx="3619500" cy="1971675"/>
      </dsp:txXfrm>
    </dsp:sp>
    <dsp:sp modelId="{88410820-D055-44B2-8519-ACBD5520103B}">
      <dsp:nvSpPr>
        <dsp:cNvPr id="0" name=""/>
        <dsp:cNvSpPr/>
      </dsp:nvSpPr>
      <dsp:spPr>
        <a:xfrm rot="10800000">
          <a:off x="0" y="2628900"/>
          <a:ext cx="3619500" cy="2628900"/>
        </a:xfrm>
        <a:prstGeom prst="round1Rect">
          <a:avLst/>
        </a:prstGeom>
        <a:gradFill rotWithShape="0">
          <a:gsLst>
            <a:gs pos="0">
              <a:schemeClr val="accent5">
                <a:hueOff val="-9346199"/>
                <a:satOff val="13742"/>
                <a:lumOff val="11765"/>
                <a:alphaOff val="0"/>
                <a:shade val="45000"/>
                <a:satMod val="155000"/>
              </a:schemeClr>
            </a:gs>
            <a:gs pos="60000">
              <a:schemeClr val="accent5">
                <a:hueOff val="-9346199"/>
                <a:satOff val="13742"/>
                <a:lumOff val="11765"/>
                <a:alphaOff val="0"/>
                <a:shade val="95000"/>
                <a:satMod val="150000"/>
              </a:schemeClr>
            </a:gs>
            <a:gs pos="100000">
              <a:schemeClr val="accent5">
                <a:hueOff val="-9346199"/>
                <a:satOff val="13742"/>
                <a:lumOff val="11765"/>
                <a:alphaOff val="0"/>
                <a:tint val="87000"/>
                <a:satMod val="250000"/>
              </a:schemeClr>
            </a:gs>
          </a:gsLst>
          <a:lin ang="16200000" scaled="0"/>
        </a:gradFill>
        <a:ln>
          <a:noFill/>
        </a:ln>
        <a:effectLst>
          <a:outerShdw blurRad="65500" dist="38100" dir="5400000" rotWithShape="0">
            <a:srgbClr val="000000">
              <a:alpha val="4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0688" tIns="170688" rIns="170688" bIns="170688" numCol="1" spcCol="1270" anchor="ctr" anchorCtr="0">
          <a:noAutofit/>
        </a:bodyPr>
        <a:lstStyle/>
        <a:p>
          <a:pPr lvl="0" algn="just" defTabSz="1066800">
            <a:lnSpc>
              <a:spcPct val="90000"/>
            </a:lnSpc>
            <a:spcBef>
              <a:spcPct val="0"/>
            </a:spcBef>
            <a:spcAft>
              <a:spcPct val="35000"/>
            </a:spcAft>
          </a:pPr>
          <a:r>
            <a:rPr lang="en-US" sz="2400" b="1" kern="1200" dirty="0" smtClean="0">
              <a:solidFill>
                <a:srgbClr val="7030A0"/>
              </a:solidFill>
              <a:effectLst>
                <a:outerShdw blurRad="38100" dist="38100" dir="2700000" algn="tl">
                  <a:srgbClr val="000000">
                    <a:alpha val="43137"/>
                  </a:srgbClr>
                </a:outerShdw>
              </a:effectLst>
              <a:latin typeface="Calibri" pitchFamily="34" charset="0"/>
              <a:cs typeface="Calibri" pitchFamily="34" charset="0"/>
            </a:rPr>
            <a:t>FEMINIST THEORY</a:t>
          </a:r>
        </a:p>
        <a:p>
          <a:pPr lvl="0" algn="just" defTabSz="1066800">
            <a:lnSpc>
              <a:spcPct val="90000"/>
            </a:lnSpc>
            <a:spcBef>
              <a:spcPct val="0"/>
            </a:spcBef>
            <a:spcAft>
              <a:spcPct val="35000"/>
            </a:spcAft>
          </a:pPr>
          <a:r>
            <a:rPr lang="en-US" sz="2300" kern="1200" dirty="0" smtClean="0">
              <a:effectLst>
                <a:outerShdw blurRad="38100" dist="38100" dir="2700000" algn="tl">
                  <a:srgbClr val="000000">
                    <a:alpha val="43137"/>
                  </a:srgbClr>
                </a:outerShdw>
              </a:effectLst>
              <a:latin typeface="Calibri" pitchFamily="34" charset="0"/>
              <a:cs typeface="Calibri" pitchFamily="34" charset="0"/>
            </a:rPr>
            <a:t>Reflect gender </a:t>
          </a:r>
        </a:p>
        <a:p>
          <a:pPr lvl="0" algn="just" defTabSz="1066800">
            <a:lnSpc>
              <a:spcPct val="90000"/>
            </a:lnSpc>
            <a:spcBef>
              <a:spcPct val="0"/>
            </a:spcBef>
            <a:spcAft>
              <a:spcPct val="35000"/>
            </a:spcAft>
          </a:pPr>
          <a:r>
            <a:rPr lang="en-US" sz="2300" kern="1200" dirty="0" smtClean="0">
              <a:effectLst>
                <a:outerShdw blurRad="38100" dist="38100" dir="2700000" algn="tl">
                  <a:srgbClr val="000000">
                    <a:alpha val="43137"/>
                  </a:srgbClr>
                </a:outerShdw>
              </a:effectLst>
              <a:latin typeface="Calibri" pitchFamily="34" charset="0"/>
              <a:cs typeface="Calibri" pitchFamily="34" charset="0"/>
            </a:rPr>
            <a:t>hierarchies in society</a:t>
          </a:r>
          <a:endParaRPr lang="en-US" sz="2300" kern="1200" dirty="0">
            <a:effectLst>
              <a:outerShdw blurRad="38100" dist="38100" dir="2700000" algn="tl">
                <a:srgbClr val="000000">
                  <a:alpha val="43137"/>
                </a:srgbClr>
              </a:outerShdw>
            </a:effectLst>
            <a:latin typeface="Calibri" pitchFamily="34" charset="0"/>
            <a:cs typeface="Calibri" pitchFamily="34" charset="0"/>
          </a:endParaRPr>
        </a:p>
      </dsp:txBody>
      <dsp:txXfrm rot="10800000">
        <a:off x="0" y="3286125"/>
        <a:ext cx="3619500" cy="1971675"/>
      </dsp:txXfrm>
    </dsp:sp>
    <dsp:sp modelId="{31642360-355A-43CC-A700-0ECCDBD05DDF}">
      <dsp:nvSpPr>
        <dsp:cNvPr id="0" name=""/>
        <dsp:cNvSpPr/>
      </dsp:nvSpPr>
      <dsp:spPr>
        <a:xfrm rot="5400000">
          <a:off x="4114800" y="2133600"/>
          <a:ext cx="2628900" cy="3619500"/>
        </a:xfrm>
        <a:prstGeom prst="round1Rect">
          <a:avLst/>
        </a:prstGeom>
        <a:gradFill rotWithShape="0">
          <a:gsLst>
            <a:gs pos="0">
              <a:schemeClr val="accent5">
                <a:hueOff val="-14019298"/>
                <a:satOff val="20613"/>
                <a:lumOff val="17647"/>
                <a:alphaOff val="0"/>
                <a:shade val="45000"/>
                <a:satMod val="155000"/>
              </a:schemeClr>
            </a:gs>
            <a:gs pos="60000">
              <a:schemeClr val="accent5">
                <a:hueOff val="-14019298"/>
                <a:satOff val="20613"/>
                <a:lumOff val="17647"/>
                <a:alphaOff val="0"/>
                <a:shade val="95000"/>
                <a:satMod val="150000"/>
              </a:schemeClr>
            </a:gs>
            <a:gs pos="100000">
              <a:schemeClr val="accent5">
                <a:hueOff val="-14019298"/>
                <a:satOff val="20613"/>
                <a:lumOff val="17647"/>
                <a:alphaOff val="0"/>
                <a:tint val="87000"/>
                <a:satMod val="250000"/>
              </a:schemeClr>
            </a:gs>
          </a:gsLst>
          <a:lin ang="16200000" scaled="0"/>
        </a:gradFill>
        <a:ln>
          <a:noFill/>
        </a:ln>
        <a:effectLst>
          <a:outerShdw blurRad="65500" dist="38100" dir="5400000" rotWithShape="0">
            <a:srgbClr val="000000">
              <a:alpha val="4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0688" tIns="170688" rIns="170688" bIns="170688" numCol="1" spcCol="1270" anchor="ctr" anchorCtr="0">
          <a:noAutofit/>
        </a:bodyPr>
        <a:lstStyle/>
        <a:p>
          <a:pPr lvl="0" algn="just" defTabSz="1066800">
            <a:lnSpc>
              <a:spcPct val="90000"/>
            </a:lnSpc>
            <a:spcBef>
              <a:spcPct val="0"/>
            </a:spcBef>
            <a:spcAft>
              <a:spcPct val="35000"/>
            </a:spcAft>
          </a:pPr>
          <a:r>
            <a:rPr lang="en-US" sz="2400" b="1" kern="1200" dirty="0" smtClean="0">
              <a:solidFill>
                <a:srgbClr val="7030A0"/>
              </a:solidFill>
              <a:effectLst>
                <a:outerShdw blurRad="38100" dist="38100" dir="2700000" algn="tl">
                  <a:srgbClr val="000000">
                    <a:alpha val="43137"/>
                  </a:srgbClr>
                </a:outerShdw>
              </a:effectLst>
              <a:latin typeface="Calibri" pitchFamily="34" charset="0"/>
              <a:cs typeface="Calibri" pitchFamily="34" charset="0"/>
            </a:rPr>
            <a:t>SYMBOLIC INTERACTIONISM</a:t>
          </a:r>
        </a:p>
        <a:p>
          <a:pPr lvl="0" algn="just" defTabSz="1066800">
            <a:lnSpc>
              <a:spcPct val="90000"/>
            </a:lnSpc>
            <a:spcBef>
              <a:spcPct val="0"/>
            </a:spcBef>
            <a:spcAft>
              <a:spcPct val="35000"/>
            </a:spcAft>
          </a:pPr>
          <a:r>
            <a:rPr lang="en-US" sz="2300" kern="1200" dirty="0" smtClean="0">
              <a:latin typeface="Calibri" pitchFamily="34" charset="0"/>
              <a:cs typeface="Calibri" pitchFamily="34" charset="0"/>
            </a:rPr>
            <a:t>Interactions and meanings among family members</a:t>
          </a:r>
          <a:endParaRPr lang="en-US" sz="2300" kern="1200" dirty="0">
            <a:latin typeface="Calibri" pitchFamily="34" charset="0"/>
            <a:cs typeface="Calibri" pitchFamily="34" charset="0"/>
          </a:endParaRPr>
        </a:p>
      </dsp:txBody>
      <dsp:txXfrm rot="-5400000">
        <a:off x="3619500" y="3286124"/>
        <a:ext cx="3619500" cy="1971675"/>
      </dsp:txXfrm>
    </dsp:sp>
    <dsp:sp modelId="{308A775F-5064-4DFA-A372-849EE03CE95C}">
      <dsp:nvSpPr>
        <dsp:cNvPr id="0" name=""/>
        <dsp:cNvSpPr/>
      </dsp:nvSpPr>
      <dsp:spPr>
        <a:xfrm>
          <a:off x="2533650" y="1971675"/>
          <a:ext cx="2171700" cy="1314450"/>
        </a:xfrm>
        <a:prstGeom prst="roundRect">
          <a:avLst/>
        </a:prstGeom>
        <a:solidFill>
          <a:schemeClr val="accent5">
            <a:tint val="40000"/>
            <a:hueOff val="0"/>
            <a:satOff val="0"/>
            <a:lumOff val="0"/>
            <a:alphaOff val="0"/>
          </a:schemeClr>
        </a:solidFill>
        <a:ln>
          <a:noFill/>
        </a:ln>
        <a:effectLst>
          <a:outerShdw blurRad="65500" dist="38100" dir="5400000" rotWithShape="0">
            <a:srgbClr val="000000">
              <a:alpha val="40000"/>
            </a:srgbClr>
          </a:outerShdw>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b="1" kern="1200" dirty="0" smtClean="0">
              <a:solidFill>
                <a:schemeClr val="accent2">
                  <a:lumMod val="60000"/>
                  <a:lumOff val="40000"/>
                </a:schemeClr>
              </a:solidFill>
              <a:effectLst>
                <a:outerShdw blurRad="38100" dist="38100" dir="2700000" algn="tl">
                  <a:srgbClr val="000000">
                    <a:alpha val="43137"/>
                  </a:srgbClr>
                </a:outerShdw>
              </a:effectLst>
              <a:latin typeface="Calibri" pitchFamily="34" charset="0"/>
              <a:cs typeface="Calibri" pitchFamily="34" charset="0"/>
            </a:rPr>
            <a:t>FAMILY</a:t>
          </a:r>
          <a:endParaRPr lang="en-US" sz="3200" b="1" kern="1200" dirty="0">
            <a:solidFill>
              <a:schemeClr val="accent2">
                <a:lumMod val="60000"/>
                <a:lumOff val="40000"/>
              </a:schemeClr>
            </a:solidFill>
            <a:effectLst>
              <a:outerShdw blurRad="38100" dist="38100" dir="2700000" algn="tl">
                <a:srgbClr val="000000">
                  <a:alpha val="43137"/>
                </a:srgbClr>
              </a:outerShdw>
            </a:effectLst>
            <a:latin typeface="Calibri" pitchFamily="34" charset="0"/>
            <a:cs typeface="Calibri" pitchFamily="34" charset="0"/>
          </a:endParaRPr>
        </a:p>
      </dsp:txBody>
      <dsp:txXfrm>
        <a:off x="2597816" y="2035841"/>
        <a:ext cx="2043368" cy="1186118"/>
      </dsp:txXfrm>
    </dsp:sp>
  </dsp:spTree>
</dsp:drawing>
</file>

<file path=ppt/diagrams/layout1.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4B02BA-E7DB-458D-B21A-586CD68EFE8A}" type="datetimeFigureOut">
              <a:rPr lang="en-SG" smtClean="0"/>
              <a:t>13/9/2014</a:t>
            </a:fld>
            <a:endParaRPr lang="en-SG"/>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93FFB8-A2B9-4351-B73D-36B6474034A6}" type="slidenum">
              <a:rPr lang="en-SG" smtClean="0"/>
              <a:t>‹#›</a:t>
            </a:fld>
            <a:endParaRPr lang="en-SG"/>
          </a:p>
        </p:txBody>
      </p:sp>
    </p:spTree>
    <p:extLst>
      <p:ext uri="{BB962C8B-B14F-4D97-AF65-F5344CB8AC3E}">
        <p14:creationId xmlns:p14="http://schemas.microsoft.com/office/powerpoint/2010/main" val="19226045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3D93FFB8-A2B9-4351-B73D-36B6474034A6}" type="slidenum">
              <a:rPr lang="en-SG" smtClean="0"/>
              <a:t>2</a:t>
            </a:fld>
            <a:endParaRPr lang="en-SG"/>
          </a:p>
        </p:txBody>
      </p:sp>
    </p:spTree>
    <p:extLst>
      <p:ext uri="{BB962C8B-B14F-4D97-AF65-F5344CB8AC3E}">
        <p14:creationId xmlns:p14="http://schemas.microsoft.com/office/powerpoint/2010/main" val="27758927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smtClean="0"/>
              <a:t>Families have</a:t>
            </a:r>
            <a:r>
              <a:rPr lang="en-SG" baseline="0" dirty="0" smtClean="0"/>
              <a:t> conflicting interests, and some members of the family have more power to wield power over the weaker members. E.g. Exploitation of the women </a:t>
            </a:r>
            <a:endParaRPr lang="en-SG" dirty="0"/>
          </a:p>
        </p:txBody>
      </p:sp>
      <p:sp>
        <p:nvSpPr>
          <p:cNvPr id="4" name="Slide Number Placeholder 3"/>
          <p:cNvSpPr>
            <a:spLocks noGrp="1"/>
          </p:cNvSpPr>
          <p:nvPr>
            <p:ph type="sldNum" sz="quarter" idx="10"/>
          </p:nvPr>
        </p:nvSpPr>
        <p:spPr/>
        <p:txBody>
          <a:bodyPr/>
          <a:lstStyle/>
          <a:p>
            <a:fld id="{3D93FFB8-A2B9-4351-B73D-36B6474034A6}" type="slidenum">
              <a:rPr lang="en-SG" smtClean="0"/>
              <a:t>22</a:t>
            </a:fld>
            <a:endParaRPr lang="en-SG"/>
          </a:p>
        </p:txBody>
      </p:sp>
    </p:spTree>
    <p:extLst>
      <p:ext uri="{BB962C8B-B14F-4D97-AF65-F5344CB8AC3E}">
        <p14:creationId xmlns:p14="http://schemas.microsoft.com/office/powerpoint/2010/main" val="23185816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3D93FFB8-A2B9-4351-B73D-36B6474034A6}" type="slidenum">
              <a:rPr lang="en-SG" smtClean="0"/>
              <a:t>24</a:t>
            </a:fld>
            <a:endParaRPr lang="en-SG"/>
          </a:p>
        </p:txBody>
      </p:sp>
    </p:spTree>
    <p:extLst>
      <p:ext uri="{BB962C8B-B14F-4D97-AF65-F5344CB8AC3E}">
        <p14:creationId xmlns:p14="http://schemas.microsoft.com/office/powerpoint/2010/main" val="28028092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smtClean="0"/>
              <a:t>2</a:t>
            </a:r>
            <a:r>
              <a:rPr lang="en-SG" baseline="0" dirty="0" smtClean="0"/>
              <a:t> Shifts. Women need to balance work and family due to social attitudes. Is paid employment the best route to ensuring equality in women?</a:t>
            </a:r>
            <a:endParaRPr lang="en-SG" dirty="0"/>
          </a:p>
        </p:txBody>
      </p:sp>
      <p:sp>
        <p:nvSpPr>
          <p:cNvPr id="4" name="Slide Number Placeholder 3"/>
          <p:cNvSpPr>
            <a:spLocks noGrp="1"/>
          </p:cNvSpPr>
          <p:nvPr>
            <p:ph type="sldNum" sz="quarter" idx="10"/>
          </p:nvPr>
        </p:nvSpPr>
        <p:spPr/>
        <p:txBody>
          <a:bodyPr/>
          <a:lstStyle/>
          <a:p>
            <a:fld id="{3D93FFB8-A2B9-4351-B73D-36B6474034A6}" type="slidenum">
              <a:rPr lang="en-SG" smtClean="0"/>
              <a:t>25</a:t>
            </a:fld>
            <a:endParaRPr lang="en-SG"/>
          </a:p>
        </p:txBody>
      </p:sp>
    </p:spTree>
    <p:extLst>
      <p:ext uri="{BB962C8B-B14F-4D97-AF65-F5344CB8AC3E}">
        <p14:creationId xmlns:p14="http://schemas.microsoft.com/office/powerpoint/2010/main" val="42861190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smtClean="0"/>
              <a:t>Free provision</a:t>
            </a:r>
            <a:r>
              <a:rPr lang="en-SG" baseline="0" dirty="0" smtClean="0"/>
              <a:t> of labour as care-takers to perform the role. </a:t>
            </a:r>
            <a:endParaRPr lang="en-SG" dirty="0"/>
          </a:p>
        </p:txBody>
      </p:sp>
      <p:sp>
        <p:nvSpPr>
          <p:cNvPr id="4" name="Slide Number Placeholder 3"/>
          <p:cNvSpPr>
            <a:spLocks noGrp="1"/>
          </p:cNvSpPr>
          <p:nvPr>
            <p:ph type="sldNum" sz="quarter" idx="10"/>
          </p:nvPr>
        </p:nvSpPr>
        <p:spPr/>
        <p:txBody>
          <a:bodyPr/>
          <a:lstStyle/>
          <a:p>
            <a:fld id="{3D93FFB8-A2B9-4351-B73D-36B6474034A6}" type="slidenum">
              <a:rPr lang="en-SG" smtClean="0"/>
              <a:t>26</a:t>
            </a:fld>
            <a:endParaRPr lang="en-SG"/>
          </a:p>
        </p:txBody>
      </p:sp>
    </p:spTree>
    <p:extLst>
      <p:ext uri="{BB962C8B-B14F-4D97-AF65-F5344CB8AC3E}">
        <p14:creationId xmlns:p14="http://schemas.microsoft.com/office/powerpoint/2010/main" val="37043175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smtClean="0"/>
              <a:t>Key word: the control of female’s body. IMPT so that they can develop</a:t>
            </a:r>
            <a:r>
              <a:rPr lang="en-SG" baseline="0" dirty="0" smtClean="0"/>
              <a:t> rational capability. </a:t>
            </a:r>
            <a:endParaRPr lang="en-SG" dirty="0"/>
          </a:p>
        </p:txBody>
      </p:sp>
      <p:sp>
        <p:nvSpPr>
          <p:cNvPr id="4" name="Slide Number Placeholder 3"/>
          <p:cNvSpPr>
            <a:spLocks noGrp="1"/>
          </p:cNvSpPr>
          <p:nvPr>
            <p:ph type="sldNum" sz="quarter" idx="10"/>
          </p:nvPr>
        </p:nvSpPr>
        <p:spPr/>
        <p:txBody>
          <a:bodyPr/>
          <a:lstStyle/>
          <a:p>
            <a:fld id="{3D93FFB8-A2B9-4351-B73D-36B6474034A6}" type="slidenum">
              <a:rPr lang="en-SG" smtClean="0"/>
              <a:t>27</a:t>
            </a:fld>
            <a:endParaRPr lang="en-SG"/>
          </a:p>
        </p:txBody>
      </p:sp>
    </p:spTree>
    <p:extLst>
      <p:ext uri="{BB962C8B-B14F-4D97-AF65-F5344CB8AC3E}">
        <p14:creationId xmlns:p14="http://schemas.microsoft.com/office/powerpoint/2010/main" val="21430863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smtClean="0"/>
              <a:t>Who</a:t>
            </a:r>
            <a:r>
              <a:rPr lang="en-SG" baseline="0" dirty="0" smtClean="0"/>
              <a:t> is the provider and who is the care-taker</a:t>
            </a:r>
            <a:endParaRPr lang="en-SG" dirty="0"/>
          </a:p>
        </p:txBody>
      </p:sp>
      <p:sp>
        <p:nvSpPr>
          <p:cNvPr id="4" name="Slide Number Placeholder 3"/>
          <p:cNvSpPr>
            <a:spLocks noGrp="1"/>
          </p:cNvSpPr>
          <p:nvPr>
            <p:ph type="sldNum" sz="quarter" idx="10"/>
          </p:nvPr>
        </p:nvSpPr>
        <p:spPr/>
        <p:txBody>
          <a:bodyPr/>
          <a:lstStyle/>
          <a:p>
            <a:fld id="{3D93FFB8-A2B9-4351-B73D-36B6474034A6}" type="slidenum">
              <a:rPr lang="en-SG" smtClean="0"/>
              <a:t>29</a:t>
            </a:fld>
            <a:endParaRPr lang="en-SG"/>
          </a:p>
        </p:txBody>
      </p:sp>
    </p:spTree>
    <p:extLst>
      <p:ext uri="{BB962C8B-B14F-4D97-AF65-F5344CB8AC3E}">
        <p14:creationId xmlns:p14="http://schemas.microsoft.com/office/powerpoint/2010/main" val="41557081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smtClean="0"/>
              <a:t>Try living out together. Can it function?</a:t>
            </a:r>
            <a:r>
              <a:rPr lang="en-SG" baseline="0" dirty="0" smtClean="0"/>
              <a:t> Social Welfare eligibility?    </a:t>
            </a:r>
            <a:endParaRPr lang="en-SG" dirty="0"/>
          </a:p>
        </p:txBody>
      </p:sp>
      <p:sp>
        <p:nvSpPr>
          <p:cNvPr id="4" name="Slide Number Placeholder 3"/>
          <p:cNvSpPr>
            <a:spLocks noGrp="1"/>
          </p:cNvSpPr>
          <p:nvPr>
            <p:ph type="sldNum" sz="quarter" idx="10"/>
          </p:nvPr>
        </p:nvSpPr>
        <p:spPr/>
        <p:txBody>
          <a:bodyPr/>
          <a:lstStyle/>
          <a:p>
            <a:fld id="{3D93FFB8-A2B9-4351-B73D-36B6474034A6}" type="slidenum">
              <a:rPr lang="en-SG" smtClean="0"/>
              <a:t>34</a:t>
            </a:fld>
            <a:endParaRPr lang="en-SG"/>
          </a:p>
        </p:txBody>
      </p:sp>
    </p:spTree>
    <p:extLst>
      <p:ext uri="{BB962C8B-B14F-4D97-AF65-F5344CB8AC3E}">
        <p14:creationId xmlns:p14="http://schemas.microsoft.com/office/powerpoint/2010/main" val="2376933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smtClean="0"/>
              <a:t>Women</a:t>
            </a:r>
            <a:r>
              <a:rPr lang="en-SG" baseline="0" dirty="0" smtClean="0"/>
              <a:t> belong to men. And women is regarded as property and commodity</a:t>
            </a:r>
            <a:endParaRPr lang="en-SG" dirty="0"/>
          </a:p>
        </p:txBody>
      </p:sp>
      <p:sp>
        <p:nvSpPr>
          <p:cNvPr id="4" name="Slide Number Placeholder 3"/>
          <p:cNvSpPr>
            <a:spLocks noGrp="1"/>
          </p:cNvSpPr>
          <p:nvPr>
            <p:ph type="sldNum" sz="quarter" idx="10"/>
          </p:nvPr>
        </p:nvSpPr>
        <p:spPr/>
        <p:txBody>
          <a:bodyPr/>
          <a:lstStyle/>
          <a:p>
            <a:fld id="{3D93FFB8-A2B9-4351-B73D-36B6474034A6}" type="slidenum">
              <a:rPr lang="en-SG" smtClean="0"/>
              <a:t>10</a:t>
            </a:fld>
            <a:endParaRPr lang="en-SG"/>
          </a:p>
        </p:txBody>
      </p:sp>
    </p:spTree>
    <p:extLst>
      <p:ext uri="{BB962C8B-B14F-4D97-AF65-F5344CB8AC3E}">
        <p14:creationId xmlns:p14="http://schemas.microsoft.com/office/powerpoint/2010/main" val="15334449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smtClean="0"/>
              <a:t>Almost the same as Hebrew.</a:t>
            </a:r>
            <a:r>
              <a:rPr lang="en-SG" baseline="0" dirty="0" smtClean="0"/>
              <a:t> They invented the Chasity belt. Only sons can inherit. Homosexuality is considered as a norm as it promotes man and man intellectual exchange. </a:t>
            </a:r>
            <a:endParaRPr lang="en-SG" dirty="0"/>
          </a:p>
        </p:txBody>
      </p:sp>
      <p:sp>
        <p:nvSpPr>
          <p:cNvPr id="4" name="Slide Number Placeholder 3"/>
          <p:cNvSpPr>
            <a:spLocks noGrp="1"/>
          </p:cNvSpPr>
          <p:nvPr>
            <p:ph type="sldNum" sz="quarter" idx="10"/>
          </p:nvPr>
        </p:nvSpPr>
        <p:spPr/>
        <p:txBody>
          <a:bodyPr/>
          <a:lstStyle/>
          <a:p>
            <a:fld id="{3D93FFB8-A2B9-4351-B73D-36B6474034A6}" type="slidenum">
              <a:rPr lang="en-SG" smtClean="0"/>
              <a:t>11</a:t>
            </a:fld>
            <a:endParaRPr lang="en-SG"/>
          </a:p>
        </p:txBody>
      </p:sp>
    </p:spTree>
    <p:extLst>
      <p:ext uri="{BB962C8B-B14F-4D97-AF65-F5344CB8AC3E}">
        <p14:creationId xmlns:p14="http://schemas.microsoft.com/office/powerpoint/2010/main" val="227100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3D93FFB8-A2B9-4351-B73D-36B6474034A6}" type="slidenum">
              <a:rPr lang="en-SG" smtClean="0"/>
              <a:t>12</a:t>
            </a:fld>
            <a:endParaRPr lang="en-SG"/>
          </a:p>
        </p:txBody>
      </p:sp>
    </p:spTree>
    <p:extLst>
      <p:ext uri="{BB962C8B-B14F-4D97-AF65-F5344CB8AC3E}">
        <p14:creationId xmlns:p14="http://schemas.microsoft.com/office/powerpoint/2010/main" val="1639491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err="1" smtClean="0"/>
              <a:t>Childrens</a:t>
            </a:r>
            <a:r>
              <a:rPr lang="en-SG" dirty="0" smtClean="0"/>
              <a:t> are</a:t>
            </a:r>
            <a:r>
              <a:rPr lang="en-SG" baseline="0" dirty="0" smtClean="0"/>
              <a:t> raised at the wife’s home. Pre-martial sex is considered as norm.</a:t>
            </a:r>
            <a:endParaRPr lang="en-SG" dirty="0"/>
          </a:p>
        </p:txBody>
      </p:sp>
      <p:sp>
        <p:nvSpPr>
          <p:cNvPr id="4" name="Slide Number Placeholder 3"/>
          <p:cNvSpPr>
            <a:spLocks noGrp="1"/>
          </p:cNvSpPr>
          <p:nvPr>
            <p:ph type="sldNum" sz="quarter" idx="10"/>
          </p:nvPr>
        </p:nvSpPr>
        <p:spPr/>
        <p:txBody>
          <a:bodyPr/>
          <a:lstStyle/>
          <a:p>
            <a:fld id="{3D93FFB8-A2B9-4351-B73D-36B6474034A6}" type="slidenum">
              <a:rPr lang="en-SG" smtClean="0"/>
              <a:t>13</a:t>
            </a:fld>
            <a:endParaRPr lang="en-SG"/>
          </a:p>
        </p:txBody>
      </p:sp>
    </p:spTree>
    <p:extLst>
      <p:ext uri="{BB962C8B-B14F-4D97-AF65-F5344CB8AC3E}">
        <p14:creationId xmlns:p14="http://schemas.microsoft.com/office/powerpoint/2010/main" val="96362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smtClean="0"/>
              <a:t>Males or eldest sons or fathers have</a:t>
            </a:r>
            <a:r>
              <a:rPr lang="en-SG" baseline="0" dirty="0" smtClean="0"/>
              <a:t> dominating roles. Homosexuality is allowed as long as they fulfil their procreation role. Chinese youths against the aberration of women from 1915 onwards. Family structures can change due to changing social pressures. </a:t>
            </a:r>
            <a:endParaRPr lang="en-SG" dirty="0"/>
          </a:p>
        </p:txBody>
      </p:sp>
      <p:sp>
        <p:nvSpPr>
          <p:cNvPr id="4" name="Slide Number Placeholder 3"/>
          <p:cNvSpPr>
            <a:spLocks noGrp="1"/>
          </p:cNvSpPr>
          <p:nvPr>
            <p:ph type="sldNum" sz="quarter" idx="10"/>
          </p:nvPr>
        </p:nvSpPr>
        <p:spPr/>
        <p:txBody>
          <a:bodyPr/>
          <a:lstStyle/>
          <a:p>
            <a:fld id="{3D93FFB8-A2B9-4351-B73D-36B6474034A6}" type="slidenum">
              <a:rPr lang="en-SG" smtClean="0"/>
              <a:t>14</a:t>
            </a:fld>
            <a:endParaRPr lang="en-SG"/>
          </a:p>
        </p:txBody>
      </p:sp>
    </p:spTree>
    <p:extLst>
      <p:ext uri="{BB962C8B-B14F-4D97-AF65-F5344CB8AC3E}">
        <p14:creationId xmlns:p14="http://schemas.microsoft.com/office/powerpoint/2010/main" val="9207249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smtClean="0"/>
              <a:t>Nuclear</a:t>
            </a:r>
            <a:r>
              <a:rPr lang="en-SG" baseline="0" dirty="0" smtClean="0"/>
              <a:t> family is a common structure globally.</a:t>
            </a:r>
            <a:endParaRPr lang="en-SG" dirty="0"/>
          </a:p>
        </p:txBody>
      </p:sp>
      <p:sp>
        <p:nvSpPr>
          <p:cNvPr id="4" name="Slide Number Placeholder 3"/>
          <p:cNvSpPr>
            <a:spLocks noGrp="1"/>
          </p:cNvSpPr>
          <p:nvPr>
            <p:ph type="sldNum" sz="quarter" idx="10"/>
          </p:nvPr>
        </p:nvSpPr>
        <p:spPr/>
        <p:txBody>
          <a:bodyPr/>
          <a:lstStyle/>
          <a:p>
            <a:fld id="{3D93FFB8-A2B9-4351-B73D-36B6474034A6}" type="slidenum">
              <a:rPr lang="en-SG" smtClean="0"/>
              <a:t>17</a:t>
            </a:fld>
            <a:endParaRPr lang="en-SG"/>
          </a:p>
        </p:txBody>
      </p:sp>
    </p:spTree>
    <p:extLst>
      <p:ext uri="{BB962C8B-B14F-4D97-AF65-F5344CB8AC3E}">
        <p14:creationId xmlns:p14="http://schemas.microsoft.com/office/powerpoint/2010/main" val="15503065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smtClean="0"/>
              <a:t>For example, the women has at least 3 sexual</a:t>
            </a:r>
            <a:r>
              <a:rPr lang="en-SG" baseline="0" dirty="0" smtClean="0"/>
              <a:t> activity every week. And a person is assessed if he is suitable as a parent (genetically donors) through their morals. </a:t>
            </a:r>
            <a:endParaRPr lang="en-SG" dirty="0"/>
          </a:p>
        </p:txBody>
      </p:sp>
      <p:sp>
        <p:nvSpPr>
          <p:cNvPr id="4" name="Slide Number Placeholder 3"/>
          <p:cNvSpPr>
            <a:spLocks noGrp="1"/>
          </p:cNvSpPr>
          <p:nvPr>
            <p:ph type="sldNum" sz="quarter" idx="10"/>
          </p:nvPr>
        </p:nvSpPr>
        <p:spPr/>
        <p:txBody>
          <a:bodyPr/>
          <a:lstStyle/>
          <a:p>
            <a:fld id="{3D93FFB8-A2B9-4351-B73D-36B6474034A6}" type="slidenum">
              <a:rPr lang="en-SG" smtClean="0"/>
              <a:t>20</a:t>
            </a:fld>
            <a:endParaRPr lang="en-SG"/>
          </a:p>
        </p:txBody>
      </p:sp>
    </p:spTree>
    <p:extLst>
      <p:ext uri="{BB962C8B-B14F-4D97-AF65-F5344CB8AC3E}">
        <p14:creationId xmlns:p14="http://schemas.microsoft.com/office/powerpoint/2010/main" val="4696438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smtClean="0"/>
              <a:t>Feminist</a:t>
            </a:r>
            <a:r>
              <a:rPr lang="en-SG" baseline="0" dirty="0" smtClean="0"/>
              <a:t>- end oppression of women. </a:t>
            </a:r>
          </a:p>
          <a:p>
            <a:endParaRPr lang="en-SG" dirty="0"/>
          </a:p>
        </p:txBody>
      </p:sp>
      <p:sp>
        <p:nvSpPr>
          <p:cNvPr id="4" name="Slide Number Placeholder 3"/>
          <p:cNvSpPr>
            <a:spLocks noGrp="1"/>
          </p:cNvSpPr>
          <p:nvPr>
            <p:ph type="sldNum" sz="quarter" idx="10"/>
          </p:nvPr>
        </p:nvSpPr>
        <p:spPr/>
        <p:txBody>
          <a:bodyPr/>
          <a:lstStyle/>
          <a:p>
            <a:fld id="{3D93FFB8-A2B9-4351-B73D-36B6474034A6}" type="slidenum">
              <a:rPr lang="en-SG" smtClean="0"/>
              <a:t>21</a:t>
            </a:fld>
            <a:endParaRPr lang="en-SG"/>
          </a:p>
        </p:txBody>
      </p:sp>
    </p:spTree>
    <p:extLst>
      <p:ext uri="{BB962C8B-B14F-4D97-AF65-F5344CB8AC3E}">
        <p14:creationId xmlns:p14="http://schemas.microsoft.com/office/powerpoint/2010/main" val="5268959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5BB40A6B-F535-4041-B148-655AD327F6E1}" type="datetimeFigureOut">
              <a:rPr lang="en-US" smtClean="0"/>
              <a:t>9/13/2014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11" name="Slide Number Placeholder 10"/>
          <p:cNvSpPr>
            <a:spLocks noGrp="1"/>
          </p:cNvSpPr>
          <p:nvPr>
            <p:ph type="sldNum" sz="quarter" idx="12"/>
          </p:nvPr>
        </p:nvSpPr>
        <p:spPr/>
        <p:txBody>
          <a:bodyPr/>
          <a:lstStyle>
            <a:extLst/>
          </a:lstStyle>
          <a:p>
            <a:fld id="{FBB85364-174D-4E0E-8BFC-4376720F286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BB40A6B-F535-4041-B148-655AD327F6E1}" type="datetimeFigureOut">
              <a:rPr lang="en-US" smtClean="0"/>
              <a:t>9/13/2014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BB85364-174D-4E0E-8BFC-4376720F286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BB40A6B-F535-4041-B148-655AD327F6E1}" type="datetimeFigureOut">
              <a:rPr lang="en-US" smtClean="0"/>
              <a:t>9/13/2014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BB85364-174D-4E0E-8BFC-4376720F2860}"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719263"/>
            <a:ext cx="8229600" cy="4411662"/>
          </a:xfrm>
        </p:spPr>
        <p:txBody>
          <a:bodyPr/>
          <a:lstStyle/>
          <a:p>
            <a:pPr lvl="0"/>
            <a:endParaRPr lang="en-US" noProof="0" smtClean="0"/>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8C76E1F9-ABC7-4FA2-B3A8-A8082F0C610F}" type="slidenum">
              <a:rPr lang="en-US" altLang="zh-CN"/>
              <a:pPr>
                <a:defRPr/>
              </a:pPr>
              <a:t>‹#›</a:t>
            </a:fld>
            <a:endParaRPr lang="en-US" altLang="zh-CN"/>
          </a:p>
        </p:txBody>
      </p:sp>
    </p:spTree>
    <p:extLst>
      <p:ext uri="{BB962C8B-B14F-4D97-AF65-F5344CB8AC3E}">
        <p14:creationId xmlns:p14="http://schemas.microsoft.com/office/powerpoint/2010/main" val="470575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BB40A6B-F535-4041-B148-655AD327F6E1}" type="datetimeFigureOut">
              <a:rPr lang="en-US" smtClean="0"/>
              <a:t>9/13/2014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BB85364-174D-4E0E-8BFC-4376720F286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5BB40A6B-F535-4041-B148-655AD327F6E1}" type="datetimeFigureOut">
              <a:rPr lang="en-US" smtClean="0"/>
              <a:t>9/13/2014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BB85364-174D-4E0E-8BFC-4376720F286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BB40A6B-F535-4041-B148-655AD327F6E1}" type="datetimeFigureOut">
              <a:rPr lang="en-US" smtClean="0"/>
              <a:t>9/13/2014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FBB85364-174D-4E0E-8BFC-4376720F286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BB40A6B-F535-4041-B148-655AD327F6E1}" type="datetimeFigureOut">
              <a:rPr lang="en-US" smtClean="0"/>
              <a:t>9/13/2014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FBB85364-174D-4E0E-8BFC-4376720F286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5BB40A6B-F535-4041-B148-655AD327F6E1}" type="datetimeFigureOut">
              <a:rPr lang="en-US" smtClean="0"/>
              <a:t>9/13/2014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FBB85364-174D-4E0E-8BFC-4376720F286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5BB40A6B-F535-4041-B148-655AD327F6E1}" type="datetimeFigureOut">
              <a:rPr lang="en-US" smtClean="0"/>
              <a:t>9/13/2014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FBB85364-174D-4E0E-8BFC-4376720F286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BB40A6B-F535-4041-B148-655AD327F6E1}" type="datetimeFigureOut">
              <a:rPr lang="en-US" smtClean="0"/>
              <a:t>9/13/2014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FBB85364-174D-4E0E-8BFC-4376720F286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BB40A6B-F535-4041-B148-655AD327F6E1}" type="datetimeFigureOut">
              <a:rPr lang="en-US" smtClean="0"/>
              <a:t>9/13/2014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FBB85364-174D-4E0E-8BFC-4376720F2860}" type="slidenum">
              <a:rPr lang="en-US" smtClean="0"/>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5BB40A6B-F535-4041-B148-655AD327F6E1}" type="datetimeFigureOut">
              <a:rPr lang="en-US" smtClean="0"/>
              <a:t>9/13/2014</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FBB85364-174D-4E0E-8BFC-4376720F286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5257800" y="2286000"/>
            <a:ext cx="2590800" cy="1676400"/>
          </a:xfrm>
        </p:spPr>
        <p:txBody>
          <a:bodyPr/>
          <a:lstStyle/>
          <a:p>
            <a:pPr eaLnBrk="1" hangingPunct="1"/>
            <a:r>
              <a:rPr lang="en-US" altLang="zh-CN" sz="2400" dirty="0" smtClean="0">
                <a:latin typeface="Calibri" pitchFamily="34" charset="0"/>
              </a:rPr>
              <a:t>SC1101E WEEK 5</a:t>
            </a:r>
          </a:p>
        </p:txBody>
      </p:sp>
      <p:sp>
        <p:nvSpPr>
          <p:cNvPr id="3075" name="Rectangle 3"/>
          <p:cNvSpPr>
            <a:spLocks noGrp="1" noChangeArrowheads="1"/>
          </p:cNvSpPr>
          <p:nvPr>
            <p:ph type="subTitle" idx="1"/>
          </p:nvPr>
        </p:nvSpPr>
        <p:spPr>
          <a:xfrm>
            <a:off x="4572000" y="4191000"/>
            <a:ext cx="3287712" cy="1447800"/>
          </a:xfrm>
        </p:spPr>
        <p:txBody>
          <a:bodyPr/>
          <a:lstStyle/>
          <a:p>
            <a:r>
              <a:rPr lang="en-US" altLang="en-US" sz="1200" dirty="0" smtClean="0">
                <a:latin typeface="Calibri" pitchFamily="34" charset="0"/>
              </a:rPr>
              <a:t>Kelvin Low</a:t>
            </a:r>
            <a:br>
              <a:rPr lang="en-US" altLang="en-US" sz="1200" dirty="0" smtClean="0">
                <a:latin typeface="Calibri" pitchFamily="34" charset="0"/>
              </a:rPr>
            </a:br>
            <a:r>
              <a:rPr lang="en-US" altLang="en-US" sz="1200" dirty="0" smtClean="0">
                <a:latin typeface="Calibri" pitchFamily="34" charset="0"/>
              </a:rPr>
              <a:t>Department of Sociology</a:t>
            </a:r>
            <a:br>
              <a:rPr lang="en-US" altLang="en-US" sz="1200" dirty="0" smtClean="0">
                <a:latin typeface="Calibri" pitchFamily="34" charset="0"/>
              </a:rPr>
            </a:br>
            <a:r>
              <a:rPr lang="en-US" altLang="en-US" sz="1200" dirty="0" smtClean="0">
                <a:latin typeface="Calibri" pitchFamily="34" charset="0"/>
              </a:rPr>
              <a:t>National University of Singapore</a:t>
            </a:r>
            <a:endParaRPr lang="en-US" altLang="en-US" sz="2400" dirty="0" smtClean="0">
              <a:latin typeface="Calibri" pitchFamily="34" charset="0"/>
            </a:endParaRPr>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447800"/>
            <a:ext cx="2694326" cy="3886200"/>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4724400" y="2819400"/>
            <a:ext cx="3200400" cy="769938"/>
          </a:xfrm>
          <a:prstGeom prst="rect">
            <a:avLst/>
          </a:prstGeom>
          <a:noFill/>
        </p:spPr>
        <p:txBody>
          <a:bodyPr>
            <a:spAutoFit/>
          </a:bodyPr>
          <a:lstStyle/>
          <a:p>
            <a:pPr algn="r">
              <a:defRPr/>
            </a:pPr>
            <a:r>
              <a:rPr lang="en-US" sz="4400" b="1" dirty="0">
                <a:effectLst>
                  <a:outerShdw blurRad="38100" dist="38100" dir="2700000" algn="tl">
                    <a:srgbClr val="000000">
                      <a:alpha val="43137"/>
                    </a:srgbClr>
                  </a:outerShdw>
                </a:effectLst>
                <a:latin typeface="Calibri" pitchFamily="34" charset="0"/>
                <a:cs typeface="Calibri" pitchFamily="34" charset="0"/>
              </a:rPr>
              <a:t>FAMILIES</a:t>
            </a:r>
          </a:p>
        </p:txBody>
      </p:sp>
    </p:spTree>
    <p:extLst>
      <p:ext uri="{BB962C8B-B14F-4D97-AF65-F5344CB8AC3E}">
        <p14:creationId xmlns:p14="http://schemas.microsoft.com/office/powerpoint/2010/main" val="2428710175"/>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304800"/>
            <a:ext cx="7543800" cy="1295400"/>
          </a:xfrm>
        </p:spPr>
        <p:txBody>
          <a:bodyPr/>
          <a:lstStyle/>
          <a:p>
            <a:pPr marL="990600" indent="-990600" eaLnBrk="1" hangingPunct="1">
              <a:buFontTx/>
              <a:buAutoNum type="romanUcPeriod"/>
            </a:pPr>
            <a:r>
              <a:rPr lang="en-US" altLang="zh-CN" smtClean="0"/>
              <a:t>Defining ‘Family’ – </a:t>
            </a:r>
            <a:br>
              <a:rPr lang="en-US" altLang="zh-CN" smtClean="0"/>
            </a:br>
            <a:r>
              <a:rPr lang="en-US" altLang="zh-CN" smtClean="0"/>
              <a:t>Historical Perspectives</a:t>
            </a:r>
          </a:p>
        </p:txBody>
      </p:sp>
      <p:sp>
        <p:nvSpPr>
          <p:cNvPr id="23555" name="Rectangle 3"/>
          <p:cNvSpPr>
            <a:spLocks noGrp="1" noChangeArrowheads="1"/>
          </p:cNvSpPr>
          <p:nvPr>
            <p:ph type="body" idx="1"/>
          </p:nvPr>
        </p:nvSpPr>
        <p:spPr>
          <a:xfrm>
            <a:off x="304800" y="1676400"/>
            <a:ext cx="8534400" cy="4876800"/>
          </a:xfrm>
        </p:spPr>
        <p:txBody>
          <a:bodyPr/>
          <a:lstStyle/>
          <a:p>
            <a:pPr lvl="1" eaLnBrk="1" hangingPunct="1">
              <a:buFont typeface="Wingdings" pitchFamily="2" charset="2"/>
              <a:buNone/>
            </a:pPr>
            <a:endParaRPr lang="en-US" altLang="en-US" smtClean="0"/>
          </a:p>
          <a:p>
            <a:pPr lvl="1" eaLnBrk="1" hangingPunct="1">
              <a:spcBef>
                <a:spcPct val="65000"/>
              </a:spcBef>
            </a:pPr>
            <a:endParaRPr lang="en-US" altLang="en-US" smtClean="0"/>
          </a:p>
        </p:txBody>
      </p:sp>
      <p:sp>
        <p:nvSpPr>
          <p:cNvPr id="23556" name="Text Box 4"/>
          <p:cNvSpPr txBox="1">
            <a:spLocks noChangeArrowheads="1"/>
          </p:cNvSpPr>
          <p:nvPr/>
        </p:nvSpPr>
        <p:spPr bwMode="auto">
          <a:xfrm>
            <a:off x="228600" y="1981200"/>
            <a:ext cx="8763000" cy="5167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pitchFamily="2" charset="-122"/>
              </a:defRPr>
            </a:lvl9pPr>
          </a:lstStyle>
          <a:p>
            <a:pPr eaLnBrk="1" hangingPunct="1">
              <a:spcBef>
                <a:spcPct val="50000"/>
              </a:spcBef>
              <a:buClrTx/>
              <a:buSzTx/>
              <a:buFontTx/>
              <a:buNone/>
            </a:pPr>
            <a:endParaRPr lang="en-US" altLang="zh-CN" sz="2900"/>
          </a:p>
          <a:p>
            <a:pPr eaLnBrk="1" hangingPunct="1">
              <a:spcBef>
                <a:spcPct val="50000"/>
              </a:spcBef>
              <a:buClrTx/>
              <a:buSzTx/>
              <a:buFontTx/>
              <a:buNone/>
            </a:pPr>
            <a:endParaRPr lang="en-US" altLang="zh-CN" sz="2900"/>
          </a:p>
          <a:p>
            <a:pPr eaLnBrk="1" hangingPunct="1">
              <a:spcBef>
                <a:spcPct val="50000"/>
              </a:spcBef>
              <a:buClrTx/>
              <a:buSzTx/>
              <a:buFontTx/>
              <a:buNone/>
            </a:pPr>
            <a:endParaRPr lang="en-US" altLang="zh-CN" sz="2900"/>
          </a:p>
          <a:p>
            <a:pPr eaLnBrk="1" hangingPunct="1">
              <a:spcBef>
                <a:spcPct val="50000"/>
              </a:spcBef>
              <a:buClrTx/>
              <a:buSzTx/>
              <a:buFontTx/>
              <a:buNone/>
            </a:pPr>
            <a:endParaRPr lang="en-US" altLang="zh-CN" sz="2900"/>
          </a:p>
          <a:p>
            <a:pPr eaLnBrk="1" hangingPunct="1">
              <a:spcBef>
                <a:spcPct val="50000"/>
              </a:spcBef>
              <a:buClrTx/>
              <a:buSzTx/>
              <a:buFontTx/>
              <a:buNone/>
            </a:pPr>
            <a:endParaRPr lang="en-US" altLang="zh-CN" sz="2900"/>
          </a:p>
          <a:p>
            <a:pPr eaLnBrk="1" hangingPunct="1">
              <a:spcBef>
                <a:spcPct val="50000"/>
              </a:spcBef>
              <a:buClrTx/>
              <a:buSzTx/>
              <a:buFontTx/>
              <a:buNone/>
            </a:pPr>
            <a:endParaRPr lang="en-US" altLang="zh-CN" sz="2900"/>
          </a:p>
          <a:p>
            <a:pPr eaLnBrk="1" hangingPunct="1">
              <a:spcBef>
                <a:spcPct val="50000"/>
              </a:spcBef>
              <a:buClrTx/>
              <a:buSzTx/>
              <a:buFontTx/>
              <a:buNone/>
            </a:pPr>
            <a:endParaRPr lang="en-US" altLang="zh-CN" sz="2900"/>
          </a:p>
          <a:p>
            <a:pPr eaLnBrk="1" hangingPunct="1">
              <a:spcBef>
                <a:spcPct val="50000"/>
              </a:spcBef>
              <a:buClrTx/>
              <a:buSzTx/>
              <a:buFontTx/>
              <a:buNone/>
            </a:pPr>
            <a:endParaRPr lang="en-US" altLang="zh-CN" sz="2900"/>
          </a:p>
        </p:txBody>
      </p:sp>
      <p:sp>
        <p:nvSpPr>
          <p:cNvPr id="23557" name="Rectangle 5"/>
          <p:cNvSpPr>
            <a:spLocks noChangeArrowheads="1"/>
          </p:cNvSpPr>
          <p:nvPr/>
        </p:nvSpPr>
        <p:spPr bwMode="auto">
          <a:xfrm>
            <a:off x="3352800" y="2133600"/>
            <a:ext cx="57150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chemeClr val="tx2"/>
              </a:buClr>
              <a:buSzPct val="70000"/>
              <a:buFont typeface="Wingdings" pitchFamily="2" charset="2"/>
              <a:buChar char="l"/>
              <a:defRPr sz="3000">
                <a:solidFill>
                  <a:schemeClr val="tx1"/>
                </a:solidFill>
                <a:latin typeface="Arial" charset="0"/>
                <a:ea typeface="宋体" pitchFamily="2" charset="-122"/>
              </a:defRPr>
            </a:lvl1pPr>
            <a:lvl2pPr marL="692150" indent="-347663" eaLnBrk="0" hangingPunct="0">
              <a:spcBef>
                <a:spcPct val="20000"/>
              </a:spcBef>
              <a:buClr>
                <a:schemeClr val="accent2"/>
              </a:buClr>
              <a:buSzPct val="70000"/>
              <a:buFont typeface="Wingdings" pitchFamily="2" charset="2"/>
              <a:buChar char="l"/>
              <a:defRPr sz="2600">
                <a:solidFill>
                  <a:schemeClr val="tx1"/>
                </a:solidFill>
                <a:latin typeface="Arial" charset="0"/>
                <a:ea typeface="宋体" pitchFamily="2" charset="-122"/>
              </a:defRPr>
            </a:lvl2pPr>
            <a:lvl3pPr marL="987425" indent="-293688" eaLnBrk="0" hangingPunct="0">
              <a:spcBef>
                <a:spcPct val="20000"/>
              </a:spcBef>
              <a:buClr>
                <a:schemeClr val="accent1"/>
              </a:buClr>
              <a:buSzPct val="70000"/>
              <a:buFont typeface="Wingdings" pitchFamily="2" charset="2"/>
              <a:buChar char="l"/>
              <a:defRPr sz="23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pitchFamily="2" charset="-122"/>
              </a:defRPr>
            </a:lvl9pPr>
          </a:lstStyle>
          <a:p>
            <a:pPr lvl="1" eaLnBrk="1" hangingPunct="1">
              <a:spcBef>
                <a:spcPct val="65000"/>
              </a:spcBef>
              <a:buSzPct val="60000"/>
            </a:pPr>
            <a:r>
              <a:rPr lang="en-US" altLang="en-US" i="1" dirty="0">
                <a:solidFill>
                  <a:srgbClr val="0000FF"/>
                </a:solidFill>
                <a:latin typeface="Calibri" panose="020F0502020204030204" pitchFamily="34" charset="0"/>
              </a:rPr>
              <a:t>Hebrews 12</a:t>
            </a:r>
            <a:r>
              <a:rPr lang="en-US" altLang="en-US" i="1" baseline="30000" dirty="0">
                <a:solidFill>
                  <a:srgbClr val="0000FF"/>
                </a:solidFill>
                <a:latin typeface="Calibri" panose="020F0502020204030204" pitchFamily="34" charset="0"/>
              </a:rPr>
              <a:t>th</a:t>
            </a:r>
            <a:r>
              <a:rPr lang="en-US" altLang="en-US" i="1" dirty="0">
                <a:solidFill>
                  <a:srgbClr val="0000FF"/>
                </a:solidFill>
                <a:latin typeface="Calibri" panose="020F0502020204030204" pitchFamily="34" charset="0"/>
              </a:rPr>
              <a:t> century B.C.</a:t>
            </a:r>
          </a:p>
          <a:p>
            <a:pPr lvl="2" eaLnBrk="1" hangingPunct="1">
              <a:spcBef>
                <a:spcPct val="85000"/>
              </a:spcBef>
              <a:buSzPct val="60000"/>
            </a:pPr>
            <a:r>
              <a:rPr lang="en-US" altLang="en-US" sz="2600" dirty="0">
                <a:latin typeface="Calibri" panose="020F0502020204030204" pitchFamily="34" charset="0"/>
              </a:rPr>
              <a:t>Patriarchy &amp; wives</a:t>
            </a:r>
          </a:p>
          <a:p>
            <a:pPr lvl="2" eaLnBrk="1" hangingPunct="1">
              <a:spcBef>
                <a:spcPct val="85000"/>
              </a:spcBef>
              <a:buSzPct val="60000"/>
            </a:pPr>
            <a:r>
              <a:rPr lang="en-US" altLang="en-US" sz="2600" dirty="0">
                <a:latin typeface="Calibri" panose="020F0502020204030204" pitchFamily="34" charset="0"/>
              </a:rPr>
              <a:t>Marriage</a:t>
            </a:r>
          </a:p>
          <a:p>
            <a:pPr lvl="2" eaLnBrk="1" hangingPunct="1">
              <a:spcBef>
                <a:spcPct val="85000"/>
              </a:spcBef>
              <a:buSzPct val="60000"/>
            </a:pPr>
            <a:r>
              <a:rPr lang="en-US" altLang="en-US" sz="2600" dirty="0">
                <a:latin typeface="Calibri" panose="020F0502020204030204" pitchFamily="34" charset="0"/>
              </a:rPr>
              <a:t>Love</a:t>
            </a:r>
          </a:p>
          <a:p>
            <a:pPr lvl="2" eaLnBrk="1" hangingPunct="1">
              <a:spcBef>
                <a:spcPct val="85000"/>
              </a:spcBef>
              <a:buSzPct val="60000"/>
            </a:pPr>
            <a:r>
              <a:rPr lang="en-US" altLang="en-US" sz="2600" dirty="0">
                <a:latin typeface="Calibri" panose="020F0502020204030204" pitchFamily="34" charset="0"/>
              </a:rPr>
              <a:t>Female inferiority</a:t>
            </a:r>
          </a:p>
          <a:p>
            <a:pPr lvl="2" eaLnBrk="1" hangingPunct="1">
              <a:spcBef>
                <a:spcPct val="65000"/>
              </a:spcBef>
            </a:pPr>
            <a:endParaRPr lang="en-US" altLang="en-US" sz="2600" dirty="0">
              <a:latin typeface="Calibri" panose="020F0502020204030204" pitchFamily="34" charset="0"/>
            </a:endParaRPr>
          </a:p>
        </p:txBody>
      </p:sp>
      <p:pic>
        <p:nvPicPr>
          <p:cNvPr id="2355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4859" y="2362200"/>
            <a:ext cx="2462184" cy="2998231"/>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7587949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304800"/>
            <a:ext cx="7543800" cy="1295400"/>
          </a:xfrm>
        </p:spPr>
        <p:txBody>
          <a:bodyPr/>
          <a:lstStyle/>
          <a:p>
            <a:pPr marL="990600" indent="-990600" eaLnBrk="1" hangingPunct="1">
              <a:buFontTx/>
              <a:buAutoNum type="romanUcPeriod"/>
            </a:pPr>
            <a:r>
              <a:rPr lang="en-US" altLang="zh-CN" smtClean="0"/>
              <a:t>Defining ‘Family’ – </a:t>
            </a:r>
            <a:br>
              <a:rPr lang="en-US" altLang="zh-CN" smtClean="0"/>
            </a:br>
            <a:r>
              <a:rPr lang="en-US" altLang="zh-CN" smtClean="0"/>
              <a:t>Historical Perspectives</a:t>
            </a:r>
          </a:p>
        </p:txBody>
      </p:sp>
      <p:sp>
        <p:nvSpPr>
          <p:cNvPr id="24579" name="Rectangle 3"/>
          <p:cNvSpPr>
            <a:spLocks noGrp="1" noChangeArrowheads="1"/>
          </p:cNvSpPr>
          <p:nvPr>
            <p:ph type="body" idx="1"/>
          </p:nvPr>
        </p:nvSpPr>
        <p:spPr>
          <a:xfrm>
            <a:off x="304800" y="1676400"/>
            <a:ext cx="8534400" cy="4876800"/>
          </a:xfrm>
        </p:spPr>
        <p:txBody>
          <a:bodyPr/>
          <a:lstStyle/>
          <a:p>
            <a:pPr lvl="1" eaLnBrk="1" hangingPunct="1">
              <a:buFont typeface="Wingdings" pitchFamily="2" charset="2"/>
              <a:buNone/>
            </a:pPr>
            <a:endParaRPr lang="en-US" altLang="en-US" smtClean="0"/>
          </a:p>
          <a:p>
            <a:pPr lvl="1" eaLnBrk="1" hangingPunct="1">
              <a:spcBef>
                <a:spcPct val="65000"/>
              </a:spcBef>
            </a:pPr>
            <a:endParaRPr lang="en-US" altLang="en-US" smtClean="0"/>
          </a:p>
        </p:txBody>
      </p:sp>
      <p:sp>
        <p:nvSpPr>
          <p:cNvPr id="24580" name="Text Box 4"/>
          <p:cNvSpPr txBox="1">
            <a:spLocks noChangeArrowheads="1"/>
          </p:cNvSpPr>
          <p:nvPr/>
        </p:nvSpPr>
        <p:spPr bwMode="auto">
          <a:xfrm>
            <a:off x="228600" y="1981200"/>
            <a:ext cx="8763000" cy="5167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pitchFamily="2" charset="-122"/>
              </a:defRPr>
            </a:lvl9pPr>
          </a:lstStyle>
          <a:p>
            <a:pPr eaLnBrk="1" hangingPunct="1">
              <a:spcBef>
                <a:spcPct val="50000"/>
              </a:spcBef>
              <a:buClrTx/>
              <a:buSzTx/>
              <a:buFontTx/>
              <a:buNone/>
            </a:pPr>
            <a:endParaRPr lang="en-US" altLang="zh-CN" sz="2900"/>
          </a:p>
          <a:p>
            <a:pPr eaLnBrk="1" hangingPunct="1">
              <a:spcBef>
                <a:spcPct val="50000"/>
              </a:spcBef>
              <a:buClrTx/>
              <a:buSzTx/>
              <a:buFontTx/>
              <a:buNone/>
            </a:pPr>
            <a:endParaRPr lang="en-US" altLang="zh-CN" sz="2900"/>
          </a:p>
          <a:p>
            <a:pPr eaLnBrk="1" hangingPunct="1">
              <a:spcBef>
                <a:spcPct val="50000"/>
              </a:spcBef>
              <a:buClrTx/>
              <a:buSzTx/>
              <a:buFontTx/>
              <a:buNone/>
            </a:pPr>
            <a:endParaRPr lang="en-US" altLang="zh-CN" sz="2900"/>
          </a:p>
          <a:p>
            <a:pPr eaLnBrk="1" hangingPunct="1">
              <a:spcBef>
                <a:spcPct val="50000"/>
              </a:spcBef>
              <a:buClrTx/>
              <a:buSzTx/>
              <a:buFontTx/>
              <a:buNone/>
            </a:pPr>
            <a:endParaRPr lang="en-US" altLang="zh-CN" sz="2900"/>
          </a:p>
          <a:p>
            <a:pPr eaLnBrk="1" hangingPunct="1">
              <a:spcBef>
                <a:spcPct val="50000"/>
              </a:spcBef>
              <a:buClrTx/>
              <a:buSzTx/>
              <a:buFontTx/>
              <a:buNone/>
            </a:pPr>
            <a:endParaRPr lang="en-US" altLang="zh-CN" sz="2900"/>
          </a:p>
          <a:p>
            <a:pPr eaLnBrk="1" hangingPunct="1">
              <a:spcBef>
                <a:spcPct val="50000"/>
              </a:spcBef>
              <a:buClrTx/>
              <a:buSzTx/>
              <a:buFontTx/>
              <a:buNone/>
            </a:pPr>
            <a:endParaRPr lang="en-US" altLang="zh-CN" sz="2900"/>
          </a:p>
          <a:p>
            <a:pPr eaLnBrk="1" hangingPunct="1">
              <a:spcBef>
                <a:spcPct val="50000"/>
              </a:spcBef>
              <a:buClrTx/>
              <a:buSzTx/>
              <a:buFontTx/>
              <a:buNone/>
            </a:pPr>
            <a:endParaRPr lang="en-US" altLang="zh-CN" sz="2900"/>
          </a:p>
          <a:p>
            <a:pPr eaLnBrk="1" hangingPunct="1">
              <a:spcBef>
                <a:spcPct val="50000"/>
              </a:spcBef>
              <a:buClrTx/>
              <a:buSzTx/>
              <a:buFontTx/>
              <a:buNone/>
            </a:pPr>
            <a:endParaRPr lang="en-US" altLang="zh-CN" sz="2900"/>
          </a:p>
        </p:txBody>
      </p:sp>
      <p:sp>
        <p:nvSpPr>
          <p:cNvPr id="24581" name="Rectangle 5"/>
          <p:cNvSpPr>
            <a:spLocks noChangeArrowheads="1"/>
          </p:cNvSpPr>
          <p:nvPr/>
        </p:nvSpPr>
        <p:spPr bwMode="auto">
          <a:xfrm>
            <a:off x="4038600" y="2362200"/>
            <a:ext cx="5105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chemeClr val="tx2"/>
              </a:buClr>
              <a:buSzPct val="70000"/>
              <a:buFont typeface="Wingdings" pitchFamily="2" charset="2"/>
              <a:buChar char="l"/>
              <a:defRPr sz="3000">
                <a:solidFill>
                  <a:schemeClr val="tx1"/>
                </a:solidFill>
                <a:latin typeface="Arial" charset="0"/>
                <a:ea typeface="宋体" pitchFamily="2" charset="-122"/>
              </a:defRPr>
            </a:lvl1pPr>
            <a:lvl2pPr marL="692150" indent="-347663" eaLnBrk="0" hangingPunct="0">
              <a:spcBef>
                <a:spcPct val="20000"/>
              </a:spcBef>
              <a:buClr>
                <a:schemeClr val="accent2"/>
              </a:buClr>
              <a:buSzPct val="70000"/>
              <a:buFont typeface="Wingdings" pitchFamily="2" charset="2"/>
              <a:buChar char="l"/>
              <a:defRPr sz="2600">
                <a:solidFill>
                  <a:schemeClr val="tx1"/>
                </a:solidFill>
                <a:latin typeface="Arial" charset="0"/>
                <a:ea typeface="宋体" pitchFamily="2" charset="-122"/>
              </a:defRPr>
            </a:lvl2pPr>
            <a:lvl3pPr marL="987425" indent="-293688" eaLnBrk="0" hangingPunct="0">
              <a:spcBef>
                <a:spcPct val="20000"/>
              </a:spcBef>
              <a:buClr>
                <a:schemeClr val="accent1"/>
              </a:buClr>
              <a:buSzPct val="70000"/>
              <a:buFont typeface="Wingdings" pitchFamily="2" charset="2"/>
              <a:buChar char="l"/>
              <a:defRPr sz="23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pitchFamily="2" charset="-122"/>
              </a:defRPr>
            </a:lvl9pPr>
          </a:lstStyle>
          <a:p>
            <a:pPr lvl="1" eaLnBrk="1" hangingPunct="1">
              <a:spcBef>
                <a:spcPct val="65000"/>
              </a:spcBef>
              <a:buSzPct val="60000"/>
            </a:pPr>
            <a:r>
              <a:rPr lang="en-US" altLang="en-US" i="1" dirty="0">
                <a:solidFill>
                  <a:srgbClr val="0000FF"/>
                </a:solidFill>
                <a:latin typeface="Calibri" panose="020F0502020204030204" pitchFamily="34" charset="0"/>
              </a:rPr>
              <a:t>Greeks </a:t>
            </a:r>
          </a:p>
          <a:p>
            <a:pPr lvl="2" eaLnBrk="1" hangingPunct="1">
              <a:spcBef>
                <a:spcPct val="80000"/>
              </a:spcBef>
            </a:pPr>
            <a:r>
              <a:rPr lang="en-US" altLang="en-US" dirty="0">
                <a:latin typeface="Calibri" panose="020F0502020204030204" pitchFamily="34" charset="0"/>
              </a:rPr>
              <a:t>Female subservience</a:t>
            </a:r>
          </a:p>
          <a:p>
            <a:pPr lvl="2" eaLnBrk="1" hangingPunct="1">
              <a:spcBef>
                <a:spcPct val="80000"/>
              </a:spcBef>
            </a:pPr>
            <a:r>
              <a:rPr lang="en-US" altLang="en-US" dirty="0">
                <a:latin typeface="Calibri" panose="020F0502020204030204" pitchFamily="34" charset="0"/>
              </a:rPr>
              <a:t>Marriage</a:t>
            </a:r>
          </a:p>
          <a:p>
            <a:pPr lvl="2" eaLnBrk="1" hangingPunct="1">
              <a:spcBef>
                <a:spcPct val="80000"/>
              </a:spcBef>
            </a:pPr>
            <a:r>
              <a:rPr lang="en-US" altLang="en-US" dirty="0">
                <a:latin typeface="Calibri" panose="020F0502020204030204" pitchFamily="34" charset="0"/>
              </a:rPr>
              <a:t>Men and intellect versus </a:t>
            </a:r>
            <a:r>
              <a:rPr lang="en-US" altLang="en-US" dirty="0" smtClean="0">
                <a:latin typeface="Calibri" panose="020F0502020204030204" pitchFamily="34" charset="0"/>
              </a:rPr>
              <a:t/>
            </a:r>
            <a:br>
              <a:rPr lang="en-US" altLang="en-US" dirty="0" smtClean="0">
                <a:latin typeface="Calibri" panose="020F0502020204030204" pitchFamily="34" charset="0"/>
              </a:rPr>
            </a:br>
            <a:r>
              <a:rPr lang="en-US" altLang="en-US" dirty="0" smtClean="0">
                <a:latin typeface="Calibri" panose="020F0502020204030204" pitchFamily="34" charset="0"/>
              </a:rPr>
              <a:t>women </a:t>
            </a:r>
            <a:r>
              <a:rPr lang="en-US" altLang="en-US" dirty="0">
                <a:latin typeface="Calibri" panose="020F0502020204030204" pitchFamily="34" charset="0"/>
              </a:rPr>
              <a:t>as non-rational</a:t>
            </a:r>
          </a:p>
          <a:p>
            <a:pPr lvl="2" eaLnBrk="1" hangingPunct="1">
              <a:spcBef>
                <a:spcPct val="80000"/>
              </a:spcBef>
            </a:pPr>
            <a:r>
              <a:rPr lang="en-US" altLang="en-US" dirty="0">
                <a:latin typeface="Calibri" panose="020F0502020204030204" pitchFamily="34" charset="0"/>
              </a:rPr>
              <a:t>Children</a:t>
            </a:r>
          </a:p>
          <a:p>
            <a:pPr lvl="2" eaLnBrk="1" hangingPunct="1">
              <a:spcBef>
                <a:spcPct val="80000"/>
              </a:spcBef>
            </a:pPr>
            <a:r>
              <a:rPr lang="en-US" altLang="en-US" dirty="0">
                <a:latin typeface="Calibri" panose="020F0502020204030204" pitchFamily="34" charset="0"/>
              </a:rPr>
              <a:t>Homosexuality</a:t>
            </a:r>
          </a:p>
        </p:txBody>
      </p:sp>
      <p:pic>
        <p:nvPicPr>
          <p:cNvPr id="2458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6984" y="2634241"/>
            <a:ext cx="3181616" cy="242570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090124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304800"/>
            <a:ext cx="7543800" cy="1295400"/>
          </a:xfrm>
        </p:spPr>
        <p:txBody>
          <a:bodyPr/>
          <a:lstStyle/>
          <a:p>
            <a:pPr marL="990600" indent="-990600" eaLnBrk="1" hangingPunct="1">
              <a:buFontTx/>
              <a:buAutoNum type="romanUcPeriod"/>
            </a:pPr>
            <a:r>
              <a:rPr lang="en-US" altLang="zh-CN" smtClean="0"/>
              <a:t>Defining ‘Family’ – </a:t>
            </a:r>
            <a:br>
              <a:rPr lang="en-US" altLang="zh-CN" smtClean="0"/>
            </a:br>
            <a:r>
              <a:rPr lang="en-US" altLang="zh-CN" smtClean="0"/>
              <a:t>Historical Perspectives</a:t>
            </a:r>
          </a:p>
        </p:txBody>
      </p:sp>
      <p:sp>
        <p:nvSpPr>
          <p:cNvPr id="25603" name="Rectangle 3"/>
          <p:cNvSpPr>
            <a:spLocks noGrp="1" noChangeArrowheads="1"/>
          </p:cNvSpPr>
          <p:nvPr>
            <p:ph type="body" idx="1"/>
          </p:nvPr>
        </p:nvSpPr>
        <p:spPr>
          <a:xfrm>
            <a:off x="304800" y="1676400"/>
            <a:ext cx="8534400" cy="4876800"/>
          </a:xfrm>
        </p:spPr>
        <p:txBody>
          <a:bodyPr/>
          <a:lstStyle/>
          <a:p>
            <a:pPr lvl="1" eaLnBrk="1" hangingPunct="1">
              <a:buFont typeface="Wingdings" pitchFamily="2" charset="2"/>
              <a:buNone/>
            </a:pPr>
            <a:endParaRPr lang="en-US" altLang="en-US" smtClean="0"/>
          </a:p>
          <a:p>
            <a:pPr lvl="1" eaLnBrk="1" hangingPunct="1">
              <a:spcBef>
                <a:spcPct val="65000"/>
              </a:spcBef>
            </a:pPr>
            <a:endParaRPr lang="en-US" altLang="en-US" smtClean="0"/>
          </a:p>
        </p:txBody>
      </p:sp>
      <p:sp>
        <p:nvSpPr>
          <p:cNvPr id="25604" name="Text Box 4"/>
          <p:cNvSpPr txBox="1">
            <a:spLocks noChangeArrowheads="1"/>
          </p:cNvSpPr>
          <p:nvPr/>
        </p:nvSpPr>
        <p:spPr bwMode="auto">
          <a:xfrm>
            <a:off x="228600" y="1981200"/>
            <a:ext cx="8763000" cy="5167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pitchFamily="2" charset="-122"/>
              </a:defRPr>
            </a:lvl9pPr>
          </a:lstStyle>
          <a:p>
            <a:pPr eaLnBrk="1" hangingPunct="1">
              <a:spcBef>
                <a:spcPct val="50000"/>
              </a:spcBef>
              <a:buClrTx/>
              <a:buSzTx/>
              <a:buFontTx/>
              <a:buNone/>
            </a:pPr>
            <a:endParaRPr lang="en-US" altLang="zh-CN" sz="2900"/>
          </a:p>
          <a:p>
            <a:pPr eaLnBrk="1" hangingPunct="1">
              <a:spcBef>
                <a:spcPct val="50000"/>
              </a:spcBef>
              <a:buClrTx/>
              <a:buSzTx/>
              <a:buFontTx/>
              <a:buNone/>
            </a:pPr>
            <a:endParaRPr lang="en-US" altLang="zh-CN" sz="2900"/>
          </a:p>
          <a:p>
            <a:pPr eaLnBrk="1" hangingPunct="1">
              <a:spcBef>
                <a:spcPct val="50000"/>
              </a:spcBef>
              <a:buClrTx/>
              <a:buSzTx/>
              <a:buFontTx/>
              <a:buNone/>
            </a:pPr>
            <a:endParaRPr lang="en-US" altLang="zh-CN" sz="2900"/>
          </a:p>
          <a:p>
            <a:pPr eaLnBrk="1" hangingPunct="1">
              <a:spcBef>
                <a:spcPct val="50000"/>
              </a:spcBef>
              <a:buClrTx/>
              <a:buSzTx/>
              <a:buFontTx/>
              <a:buNone/>
            </a:pPr>
            <a:endParaRPr lang="en-US" altLang="zh-CN" sz="2900"/>
          </a:p>
          <a:p>
            <a:pPr eaLnBrk="1" hangingPunct="1">
              <a:spcBef>
                <a:spcPct val="50000"/>
              </a:spcBef>
              <a:buClrTx/>
              <a:buSzTx/>
              <a:buFontTx/>
              <a:buNone/>
            </a:pPr>
            <a:endParaRPr lang="en-US" altLang="zh-CN" sz="2900"/>
          </a:p>
          <a:p>
            <a:pPr eaLnBrk="1" hangingPunct="1">
              <a:spcBef>
                <a:spcPct val="50000"/>
              </a:spcBef>
              <a:buClrTx/>
              <a:buSzTx/>
              <a:buFontTx/>
              <a:buNone/>
            </a:pPr>
            <a:endParaRPr lang="en-US" altLang="zh-CN" sz="2900"/>
          </a:p>
          <a:p>
            <a:pPr eaLnBrk="1" hangingPunct="1">
              <a:spcBef>
                <a:spcPct val="50000"/>
              </a:spcBef>
              <a:buClrTx/>
              <a:buSzTx/>
              <a:buFontTx/>
              <a:buNone/>
            </a:pPr>
            <a:endParaRPr lang="en-US" altLang="zh-CN" sz="2900"/>
          </a:p>
          <a:p>
            <a:pPr eaLnBrk="1" hangingPunct="1">
              <a:spcBef>
                <a:spcPct val="50000"/>
              </a:spcBef>
              <a:buClrTx/>
              <a:buSzTx/>
              <a:buFontTx/>
              <a:buNone/>
            </a:pPr>
            <a:endParaRPr lang="en-US" altLang="zh-CN" sz="2900"/>
          </a:p>
        </p:txBody>
      </p:sp>
      <p:sp>
        <p:nvSpPr>
          <p:cNvPr id="25605" name="Rectangle 5"/>
          <p:cNvSpPr>
            <a:spLocks noChangeArrowheads="1"/>
          </p:cNvSpPr>
          <p:nvPr/>
        </p:nvSpPr>
        <p:spPr bwMode="auto">
          <a:xfrm>
            <a:off x="533400" y="2362200"/>
            <a:ext cx="4724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chemeClr val="tx2"/>
              </a:buClr>
              <a:buSzPct val="70000"/>
              <a:buFont typeface="Wingdings" pitchFamily="2" charset="2"/>
              <a:buChar char="l"/>
              <a:defRPr sz="3000">
                <a:solidFill>
                  <a:schemeClr val="tx1"/>
                </a:solidFill>
                <a:latin typeface="Arial" charset="0"/>
                <a:ea typeface="宋体" pitchFamily="2" charset="-122"/>
              </a:defRPr>
            </a:lvl1pPr>
            <a:lvl2pPr marL="692150" indent="-347663" eaLnBrk="0" hangingPunct="0">
              <a:spcBef>
                <a:spcPct val="20000"/>
              </a:spcBef>
              <a:buClr>
                <a:schemeClr val="accent2"/>
              </a:buClr>
              <a:buSzPct val="70000"/>
              <a:buFont typeface="Wingdings" pitchFamily="2" charset="2"/>
              <a:buChar char="l"/>
              <a:defRPr sz="2600">
                <a:solidFill>
                  <a:schemeClr val="tx1"/>
                </a:solidFill>
                <a:latin typeface="Arial" charset="0"/>
                <a:ea typeface="宋体" pitchFamily="2" charset="-122"/>
              </a:defRPr>
            </a:lvl2pPr>
            <a:lvl3pPr marL="987425" indent="-293688" eaLnBrk="0" hangingPunct="0">
              <a:spcBef>
                <a:spcPct val="20000"/>
              </a:spcBef>
              <a:buClr>
                <a:schemeClr val="accent1"/>
              </a:buClr>
              <a:buSzPct val="70000"/>
              <a:buFont typeface="Wingdings" pitchFamily="2" charset="2"/>
              <a:buChar char="l"/>
              <a:defRPr sz="23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pitchFamily="2" charset="-122"/>
              </a:defRPr>
            </a:lvl9pPr>
          </a:lstStyle>
          <a:p>
            <a:pPr lvl="1" eaLnBrk="1" hangingPunct="1">
              <a:spcBef>
                <a:spcPct val="65000"/>
              </a:spcBef>
              <a:buSzPct val="55000"/>
            </a:pPr>
            <a:r>
              <a:rPr lang="en-US" altLang="en-US" i="1" dirty="0">
                <a:solidFill>
                  <a:srgbClr val="0000FF"/>
                </a:solidFill>
                <a:latin typeface="Calibri" panose="020F0502020204030204" pitchFamily="34" charset="0"/>
              </a:rPr>
              <a:t>Renaissance, 14</a:t>
            </a:r>
            <a:r>
              <a:rPr lang="en-US" altLang="en-US" i="1" baseline="30000" dirty="0">
                <a:solidFill>
                  <a:srgbClr val="0000FF"/>
                </a:solidFill>
                <a:latin typeface="Calibri" panose="020F0502020204030204" pitchFamily="34" charset="0"/>
              </a:rPr>
              <a:t>th</a:t>
            </a:r>
            <a:r>
              <a:rPr lang="en-US" altLang="en-US" i="1" dirty="0">
                <a:solidFill>
                  <a:srgbClr val="0000FF"/>
                </a:solidFill>
                <a:latin typeface="Calibri" panose="020F0502020204030204" pitchFamily="34" charset="0"/>
              </a:rPr>
              <a:t>-17</a:t>
            </a:r>
            <a:r>
              <a:rPr lang="en-US" altLang="en-US" i="1" baseline="30000" dirty="0">
                <a:solidFill>
                  <a:srgbClr val="0000FF"/>
                </a:solidFill>
                <a:latin typeface="Calibri" panose="020F0502020204030204" pitchFamily="34" charset="0"/>
              </a:rPr>
              <a:t>th</a:t>
            </a:r>
            <a:r>
              <a:rPr lang="en-US" altLang="en-US" i="1" dirty="0">
                <a:solidFill>
                  <a:srgbClr val="0000FF"/>
                </a:solidFill>
                <a:latin typeface="Calibri" panose="020F0502020204030204" pitchFamily="34" charset="0"/>
              </a:rPr>
              <a:t> century</a:t>
            </a:r>
          </a:p>
          <a:p>
            <a:pPr lvl="2" eaLnBrk="1" hangingPunct="1">
              <a:spcBef>
                <a:spcPct val="95000"/>
              </a:spcBef>
              <a:buSzPct val="55000"/>
            </a:pPr>
            <a:r>
              <a:rPr lang="en-US" altLang="en-US" sz="2400" dirty="0">
                <a:latin typeface="Calibri" panose="020F0502020204030204" pitchFamily="34" charset="0"/>
              </a:rPr>
              <a:t>Shifts in family structure</a:t>
            </a:r>
          </a:p>
          <a:p>
            <a:pPr lvl="2" eaLnBrk="1" hangingPunct="1">
              <a:spcBef>
                <a:spcPct val="95000"/>
              </a:spcBef>
              <a:buSzPct val="55000"/>
            </a:pPr>
            <a:r>
              <a:rPr lang="en-US" altLang="en-US" sz="2400" dirty="0">
                <a:latin typeface="Calibri" panose="020F0502020204030204" pitchFamily="34" charset="0"/>
              </a:rPr>
              <a:t>Ideas of romantic love</a:t>
            </a:r>
          </a:p>
          <a:p>
            <a:pPr lvl="2" eaLnBrk="1" hangingPunct="1">
              <a:spcBef>
                <a:spcPct val="65000"/>
              </a:spcBef>
              <a:buFont typeface="Wingdings" pitchFamily="2" charset="2"/>
              <a:buNone/>
            </a:pPr>
            <a:endParaRPr lang="en-US" altLang="en-US" sz="2600" dirty="0">
              <a:latin typeface="Calibri" panose="020F0502020204030204" pitchFamily="34" charset="0"/>
            </a:endParaRPr>
          </a:p>
          <a:p>
            <a:pPr lvl="2" eaLnBrk="1" hangingPunct="1">
              <a:spcBef>
                <a:spcPct val="65000"/>
              </a:spcBef>
            </a:pPr>
            <a:endParaRPr lang="en-US" altLang="en-US" dirty="0">
              <a:latin typeface="Calibri" panose="020F0502020204030204" pitchFamily="34" charset="0"/>
            </a:endParaRPr>
          </a:p>
          <a:p>
            <a:pPr lvl="2" eaLnBrk="1" hangingPunct="1">
              <a:spcBef>
                <a:spcPct val="65000"/>
              </a:spcBef>
              <a:buFont typeface="Wingdings" pitchFamily="2" charset="2"/>
              <a:buNone/>
            </a:pPr>
            <a:endParaRPr lang="en-US" altLang="en-US" dirty="0">
              <a:latin typeface="Calibri" panose="020F0502020204030204" pitchFamily="34" charset="0"/>
            </a:endParaRPr>
          </a:p>
        </p:txBody>
      </p:sp>
      <p:pic>
        <p:nvPicPr>
          <p:cNvPr id="25606"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2362200"/>
            <a:ext cx="2701358" cy="356293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14147302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57200" y="304800"/>
            <a:ext cx="7543800" cy="1295400"/>
          </a:xfrm>
        </p:spPr>
        <p:txBody>
          <a:bodyPr/>
          <a:lstStyle/>
          <a:p>
            <a:pPr marL="990600" indent="-990600" eaLnBrk="1" hangingPunct="1">
              <a:buFontTx/>
              <a:buAutoNum type="romanUcPeriod"/>
            </a:pPr>
            <a:r>
              <a:rPr lang="en-US" altLang="zh-CN" smtClean="0"/>
              <a:t>Defining ‘Family’ – </a:t>
            </a:r>
            <a:br>
              <a:rPr lang="en-US" altLang="zh-CN" smtClean="0"/>
            </a:br>
            <a:r>
              <a:rPr lang="en-US" altLang="zh-CN" smtClean="0"/>
              <a:t>Historical Perspectives</a:t>
            </a:r>
          </a:p>
        </p:txBody>
      </p:sp>
      <p:sp>
        <p:nvSpPr>
          <p:cNvPr id="26627" name="Rectangle 3"/>
          <p:cNvSpPr>
            <a:spLocks noGrp="1" noChangeArrowheads="1"/>
          </p:cNvSpPr>
          <p:nvPr>
            <p:ph type="body" idx="1"/>
          </p:nvPr>
        </p:nvSpPr>
        <p:spPr>
          <a:xfrm>
            <a:off x="304800" y="1676400"/>
            <a:ext cx="8534400" cy="4876800"/>
          </a:xfrm>
        </p:spPr>
        <p:txBody>
          <a:bodyPr/>
          <a:lstStyle/>
          <a:p>
            <a:pPr lvl="1" eaLnBrk="1" hangingPunct="1">
              <a:buFont typeface="Wingdings" pitchFamily="2" charset="2"/>
              <a:buNone/>
            </a:pPr>
            <a:endParaRPr lang="en-US" altLang="en-US" smtClean="0"/>
          </a:p>
          <a:p>
            <a:pPr lvl="1" eaLnBrk="1" hangingPunct="1">
              <a:spcBef>
                <a:spcPct val="65000"/>
              </a:spcBef>
            </a:pPr>
            <a:endParaRPr lang="en-US" altLang="en-US" smtClean="0"/>
          </a:p>
        </p:txBody>
      </p:sp>
      <p:sp>
        <p:nvSpPr>
          <p:cNvPr id="26628" name="Text Box 4"/>
          <p:cNvSpPr txBox="1">
            <a:spLocks noChangeArrowheads="1"/>
          </p:cNvSpPr>
          <p:nvPr/>
        </p:nvSpPr>
        <p:spPr bwMode="auto">
          <a:xfrm>
            <a:off x="228600" y="1981200"/>
            <a:ext cx="4343400" cy="5167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pitchFamily="2" charset="-122"/>
              </a:defRPr>
            </a:lvl9pPr>
          </a:lstStyle>
          <a:p>
            <a:pPr eaLnBrk="1" hangingPunct="1">
              <a:spcBef>
                <a:spcPct val="50000"/>
              </a:spcBef>
              <a:buClrTx/>
              <a:buSzTx/>
              <a:buFontTx/>
              <a:buNone/>
            </a:pPr>
            <a:endParaRPr lang="en-US" altLang="zh-CN" sz="2900"/>
          </a:p>
          <a:p>
            <a:pPr eaLnBrk="1" hangingPunct="1">
              <a:spcBef>
                <a:spcPct val="50000"/>
              </a:spcBef>
              <a:buClrTx/>
              <a:buSzTx/>
              <a:buFontTx/>
              <a:buNone/>
            </a:pPr>
            <a:endParaRPr lang="en-US" altLang="zh-CN" sz="2900"/>
          </a:p>
          <a:p>
            <a:pPr eaLnBrk="1" hangingPunct="1">
              <a:spcBef>
                <a:spcPct val="50000"/>
              </a:spcBef>
              <a:buClrTx/>
              <a:buSzTx/>
              <a:buFontTx/>
              <a:buNone/>
            </a:pPr>
            <a:endParaRPr lang="en-US" altLang="zh-CN" sz="2900"/>
          </a:p>
          <a:p>
            <a:pPr eaLnBrk="1" hangingPunct="1">
              <a:spcBef>
                <a:spcPct val="50000"/>
              </a:spcBef>
              <a:buClrTx/>
              <a:buSzTx/>
              <a:buFontTx/>
              <a:buNone/>
            </a:pPr>
            <a:endParaRPr lang="en-US" altLang="zh-CN" sz="2900"/>
          </a:p>
          <a:p>
            <a:pPr eaLnBrk="1" hangingPunct="1">
              <a:spcBef>
                <a:spcPct val="50000"/>
              </a:spcBef>
              <a:buClrTx/>
              <a:buSzTx/>
              <a:buFontTx/>
              <a:buNone/>
            </a:pPr>
            <a:endParaRPr lang="en-US" altLang="zh-CN" sz="2900"/>
          </a:p>
          <a:p>
            <a:pPr eaLnBrk="1" hangingPunct="1">
              <a:spcBef>
                <a:spcPct val="50000"/>
              </a:spcBef>
              <a:buClrTx/>
              <a:buSzTx/>
              <a:buFontTx/>
              <a:buNone/>
            </a:pPr>
            <a:endParaRPr lang="en-US" altLang="zh-CN" sz="2900"/>
          </a:p>
          <a:p>
            <a:pPr eaLnBrk="1" hangingPunct="1">
              <a:spcBef>
                <a:spcPct val="50000"/>
              </a:spcBef>
              <a:buClrTx/>
              <a:buSzTx/>
              <a:buFontTx/>
              <a:buNone/>
            </a:pPr>
            <a:endParaRPr lang="en-US" altLang="zh-CN" sz="2900"/>
          </a:p>
          <a:p>
            <a:pPr eaLnBrk="1" hangingPunct="1">
              <a:spcBef>
                <a:spcPct val="50000"/>
              </a:spcBef>
              <a:buClrTx/>
              <a:buSzTx/>
              <a:buFontTx/>
              <a:buNone/>
            </a:pPr>
            <a:endParaRPr lang="en-US" altLang="zh-CN" sz="2900"/>
          </a:p>
        </p:txBody>
      </p:sp>
      <p:sp>
        <p:nvSpPr>
          <p:cNvPr id="26629" name="Rectangle 5"/>
          <p:cNvSpPr>
            <a:spLocks noChangeArrowheads="1"/>
          </p:cNvSpPr>
          <p:nvPr/>
        </p:nvSpPr>
        <p:spPr bwMode="auto">
          <a:xfrm>
            <a:off x="457200" y="2590800"/>
            <a:ext cx="4724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chemeClr val="tx2"/>
              </a:buClr>
              <a:buSzPct val="70000"/>
              <a:buFont typeface="Wingdings" pitchFamily="2" charset="2"/>
              <a:buChar char="l"/>
              <a:defRPr sz="3000">
                <a:solidFill>
                  <a:schemeClr val="tx1"/>
                </a:solidFill>
                <a:latin typeface="Arial" charset="0"/>
                <a:ea typeface="宋体" pitchFamily="2" charset="-122"/>
              </a:defRPr>
            </a:lvl1pPr>
            <a:lvl2pPr marL="692150" indent="-347663" eaLnBrk="0" hangingPunct="0">
              <a:spcBef>
                <a:spcPct val="20000"/>
              </a:spcBef>
              <a:buClr>
                <a:schemeClr val="accent2"/>
              </a:buClr>
              <a:buSzPct val="70000"/>
              <a:buFont typeface="Wingdings" pitchFamily="2" charset="2"/>
              <a:buChar char="l"/>
              <a:defRPr sz="2600">
                <a:solidFill>
                  <a:schemeClr val="tx1"/>
                </a:solidFill>
                <a:latin typeface="Arial" charset="0"/>
                <a:ea typeface="宋体" pitchFamily="2" charset="-122"/>
              </a:defRPr>
            </a:lvl2pPr>
            <a:lvl3pPr marL="987425" indent="-293688" eaLnBrk="0" hangingPunct="0">
              <a:spcBef>
                <a:spcPct val="20000"/>
              </a:spcBef>
              <a:buClr>
                <a:schemeClr val="accent1"/>
              </a:buClr>
              <a:buSzPct val="70000"/>
              <a:buFont typeface="Wingdings" pitchFamily="2" charset="2"/>
              <a:buChar char="l"/>
              <a:defRPr sz="2300">
                <a:solidFill>
                  <a:schemeClr val="tx1"/>
                </a:solidFill>
                <a:latin typeface="Arial" charset="0"/>
                <a:ea typeface="宋体" pitchFamily="2" charset="-122"/>
              </a:defRPr>
            </a:lvl3pPr>
            <a:lvl4pPr marL="1281113" indent="-292100" eaLnBrk="0" hangingPunct="0">
              <a:spcBef>
                <a:spcPct val="20000"/>
              </a:spcBef>
              <a:buClr>
                <a:schemeClr val="tx2"/>
              </a:buClr>
              <a:buSzPct val="75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pitchFamily="2" charset="-122"/>
              </a:defRPr>
            </a:lvl9pPr>
          </a:lstStyle>
          <a:p>
            <a:pPr lvl="1" eaLnBrk="1" hangingPunct="1">
              <a:spcBef>
                <a:spcPct val="65000"/>
              </a:spcBef>
              <a:buSzPct val="60000"/>
            </a:pPr>
            <a:r>
              <a:rPr lang="en-US" altLang="en-US" i="1" dirty="0">
                <a:solidFill>
                  <a:srgbClr val="0000FF"/>
                </a:solidFill>
                <a:latin typeface="Calibri" panose="020F0502020204030204" pitchFamily="34" charset="0"/>
              </a:rPr>
              <a:t>Early Japanese families, before 100 AD	</a:t>
            </a:r>
          </a:p>
          <a:p>
            <a:pPr lvl="2" eaLnBrk="1" hangingPunct="1">
              <a:spcBef>
                <a:spcPts val="1800"/>
              </a:spcBef>
            </a:pPr>
            <a:r>
              <a:rPr lang="en-US" altLang="en-US" sz="2000" dirty="0">
                <a:latin typeface="Calibri" panose="020F0502020204030204" pitchFamily="34" charset="0"/>
              </a:rPr>
              <a:t>Equality of men &amp; women</a:t>
            </a:r>
          </a:p>
          <a:p>
            <a:pPr lvl="2" eaLnBrk="1" hangingPunct="1">
              <a:spcBef>
                <a:spcPts val="1800"/>
              </a:spcBef>
            </a:pPr>
            <a:r>
              <a:rPr lang="en-US" altLang="en-US" sz="2000" dirty="0">
                <a:latin typeface="Calibri" panose="020F0502020204030204" pitchFamily="34" charset="0"/>
              </a:rPr>
              <a:t>Children </a:t>
            </a:r>
          </a:p>
          <a:p>
            <a:pPr lvl="2" eaLnBrk="1" hangingPunct="1">
              <a:spcBef>
                <a:spcPts val="1800"/>
              </a:spcBef>
            </a:pPr>
            <a:r>
              <a:rPr lang="en-US" altLang="en-US" sz="2000" dirty="0">
                <a:latin typeface="Calibri" panose="020F0502020204030204" pitchFamily="34" charset="0"/>
              </a:rPr>
              <a:t>Sexual </a:t>
            </a:r>
            <a:r>
              <a:rPr lang="en-US" altLang="en-US" sz="2000" dirty="0" err="1">
                <a:latin typeface="Calibri" panose="020F0502020204030204" pitchFamily="34" charset="0"/>
              </a:rPr>
              <a:t>behaviour</a:t>
            </a:r>
            <a:endParaRPr lang="en-US" altLang="en-US" sz="2000" dirty="0">
              <a:latin typeface="Calibri" panose="020F0502020204030204" pitchFamily="34" charset="0"/>
            </a:endParaRPr>
          </a:p>
          <a:p>
            <a:pPr lvl="2" eaLnBrk="1" hangingPunct="1">
              <a:spcBef>
                <a:spcPts val="1800"/>
              </a:spcBef>
            </a:pPr>
            <a:r>
              <a:rPr lang="en-US" altLang="en-US" sz="2000" dirty="0">
                <a:latin typeface="Calibri" panose="020F0502020204030204" pitchFamily="34" charset="0"/>
              </a:rPr>
              <a:t>Meiji era (1868-1912)</a:t>
            </a:r>
          </a:p>
          <a:p>
            <a:pPr lvl="3" eaLnBrk="1" hangingPunct="1">
              <a:spcBef>
                <a:spcPct val="65000"/>
              </a:spcBef>
              <a:buSzPct val="70000"/>
              <a:buFont typeface="Arial Black" pitchFamily="34" charset="0"/>
              <a:buChar char="−"/>
            </a:pPr>
            <a:r>
              <a:rPr lang="en-US" altLang="en-US" sz="1800" dirty="0">
                <a:latin typeface="Calibri" panose="020F0502020204030204" pitchFamily="34" charset="0"/>
              </a:rPr>
              <a:t>family name</a:t>
            </a:r>
          </a:p>
          <a:p>
            <a:pPr lvl="2" eaLnBrk="1" hangingPunct="1">
              <a:spcBef>
                <a:spcPct val="65000"/>
              </a:spcBef>
            </a:pPr>
            <a:endParaRPr lang="en-US" altLang="en-US" dirty="0">
              <a:solidFill>
                <a:srgbClr val="0000FF"/>
              </a:solidFill>
              <a:latin typeface="Calibri" panose="020F0502020204030204" pitchFamily="34" charset="0"/>
            </a:endParaRPr>
          </a:p>
          <a:p>
            <a:pPr lvl="2" eaLnBrk="1" hangingPunct="1">
              <a:spcBef>
                <a:spcPct val="65000"/>
              </a:spcBef>
            </a:pPr>
            <a:endParaRPr lang="en-US" altLang="en-US" i="1" dirty="0">
              <a:solidFill>
                <a:srgbClr val="0000FF"/>
              </a:solidFill>
              <a:latin typeface="Calibri" panose="020F0502020204030204" pitchFamily="34" charset="0"/>
            </a:endParaRPr>
          </a:p>
          <a:p>
            <a:pPr lvl="2" eaLnBrk="1" hangingPunct="1">
              <a:spcBef>
                <a:spcPct val="65000"/>
              </a:spcBef>
            </a:pPr>
            <a:endParaRPr lang="en-US" altLang="en-US" dirty="0">
              <a:latin typeface="Calibri" panose="020F0502020204030204" pitchFamily="34" charset="0"/>
            </a:endParaRPr>
          </a:p>
          <a:p>
            <a:pPr lvl="2" eaLnBrk="1" hangingPunct="1">
              <a:spcBef>
                <a:spcPct val="65000"/>
              </a:spcBef>
              <a:buFont typeface="Wingdings" pitchFamily="2" charset="2"/>
              <a:buNone/>
            </a:pPr>
            <a:endParaRPr lang="en-US" altLang="en-US" dirty="0">
              <a:latin typeface="Calibri" panose="020F0502020204030204" pitchFamily="34" charset="0"/>
            </a:endParaRPr>
          </a:p>
          <a:p>
            <a:pPr lvl="2" eaLnBrk="1" hangingPunct="1">
              <a:spcBef>
                <a:spcPct val="65000"/>
              </a:spcBef>
            </a:pPr>
            <a:endParaRPr lang="en-US" altLang="en-US" dirty="0">
              <a:latin typeface="Calibri" panose="020F0502020204030204" pitchFamily="34" charset="0"/>
            </a:endParaRPr>
          </a:p>
          <a:p>
            <a:pPr lvl="2" eaLnBrk="1" hangingPunct="1">
              <a:spcBef>
                <a:spcPct val="65000"/>
              </a:spcBef>
              <a:buFont typeface="Wingdings" pitchFamily="2" charset="2"/>
              <a:buNone/>
            </a:pPr>
            <a:endParaRPr lang="en-US" altLang="en-US" dirty="0">
              <a:latin typeface="Calibri" panose="020F0502020204030204" pitchFamily="34" charset="0"/>
            </a:endParaRPr>
          </a:p>
        </p:txBody>
      </p:sp>
      <p:sp>
        <p:nvSpPr>
          <p:cNvPr id="26630" name="Text Box 7"/>
          <p:cNvSpPr txBox="1">
            <a:spLocks noChangeArrowheads="1"/>
          </p:cNvSpPr>
          <p:nvPr/>
        </p:nvSpPr>
        <p:spPr bwMode="auto">
          <a:xfrm>
            <a:off x="838200" y="2057400"/>
            <a:ext cx="487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pitchFamily="2" charset="-122"/>
              </a:defRPr>
            </a:lvl9pPr>
          </a:lstStyle>
          <a:p>
            <a:pPr eaLnBrk="1" hangingPunct="1">
              <a:spcBef>
                <a:spcPct val="50000"/>
              </a:spcBef>
              <a:buClrTx/>
              <a:buSzTx/>
              <a:buFontTx/>
              <a:buNone/>
            </a:pPr>
            <a:r>
              <a:rPr lang="en-US" altLang="zh-CN" sz="2400" b="1" dirty="0">
                <a:solidFill>
                  <a:srgbClr val="CC3300"/>
                </a:solidFill>
              </a:rPr>
              <a:t>Asian contexts</a:t>
            </a:r>
          </a:p>
        </p:txBody>
      </p:sp>
      <p:pic>
        <p:nvPicPr>
          <p:cNvPr id="26632"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2695575"/>
            <a:ext cx="3248025" cy="26860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410334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304800"/>
            <a:ext cx="7543800" cy="1295400"/>
          </a:xfrm>
        </p:spPr>
        <p:txBody>
          <a:bodyPr/>
          <a:lstStyle/>
          <a:p>
            <a:pPr marL="990600" indent="-990600" eaLnBrk="1" hangingPunct="1">
              <a:buFontTx/>
              <a:buAutoNum type="romanUcPeriod"/>
            </a:pPr>
            <a:r>
              <a:rPr lang="en-US" altLang="zh-CN" smtClean="0"/>
              <a:t>Defining ‘Family’ – </a:t>
            </a:r>
            <a:br>
              <a:rPr lang="en-US" altLang="zh-CN" smtClean="0"/>
            </a:br>
            <a:r>
              <a:rPr lang="en-US" altLang="zh-CN" smtClean="0"/>
              <a:t>Historical Perspectives</a:t>
            </a:r>
          </a:p>
        </p:txBody>
      </p:sp>
      <p:sp>
        <p:nvSpPr>
          <p:cNvPr id="27651" name="Rectangle 3"/>
          <p:cNvSpPr>
            <a:spLocks noGrp="1" noChangeArrowheads="1"/>
          </p:cNvSpPr>
          <p:nvPr>
            <p:ph type="body" idx="1"/>
          </p:nvPr>
        </p:nvSpPr>
        <p:spPr>
          <a:xfrm>
            <a:off x="304800" y="1676400"/>
            <a:ext cx="8534400" cy="4876800"/>
          </a:xfrm>
        </p:spPr>
        <p:txBody>
          <a:bodyPr/>
          <a:lstStyle/>
          <a:p>
            <a:pPr lvl="1" eaLnBrk="1" hangingPunct="1">
              <a:buFont typeface="Wingdings" pitchFamily="2" charset="2"/>
              <a:buNone/>
            </a:pPr>
            <a:endParaRPr lang="en-US" altLang="en-US" smtClean="0"/>
          </a:p>
          <a:p>
            <a:pPr lvl="1" eaLnBrk="1" hangingPunct="1">
              <a:spcBef>
                <a:spcPct val="65000"/>
              </a:spcBef>
            </a:pPr>
            <a:endParaRPr lang="en-US" altLang="en-US" smtClean="0"/>
          </a:p>
        </p:txBody>
      </p:sp>
      <p:sp>
        <p:nvSpPr>
          <p:cNvPr id="27652" name="Text Box 4"/>
          <p:cNvSpPr txBox="1">
            <a:spLocks noChangeArrowheads="1"/>
          </p:cNvSpPr>
          <p:nvPr/>
        </p:nvSpPr>
        <p:spPr bwMode="auto">
          <a:xfrm>
            <a:off x="228600" y="1981200"/>
            <a:ext cx="4343400" cy="5167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pitchFamily="2" charset="-122"/>
              </a:defRPr>
            </a:lvl9pPr>
          </a:lstStyle>
          <a:p>
            <a:pPr eaLnBrk="1" hangingPunct="1">
              <a:spcBef>
                <a:spcPct val="50000"/>
              </a:spcBef>
              <a:buClrTx/>
              <a:buSzTx/>
              <a:buFontTx/>
              <a:buNone/>
            </a:pPr>
            <a:endParaRPr lang="en-US" altLang="zh-CN" sz="2900"/>
          </a:p>
          <a:p>
            <a:pPr eaLnBrk="1" hangingPunct="1">
              <a:spcBef>
                <a:spcPct val="50000"/>
              </a:spcBef>
              <a:buClrTx/>
              <a:buSzTx/>
              <a:buFontTx/>
              <a:buNone/>
            </a:pPr>
            <a:endParaRPr lang="en-US" altLang="zh-CN" sz="2900"/>
          </a:p>
          <a:p>
            <a:pPr eaLnBrk="1" hangingPunct="1">
              <a:spcBef>
                <a:spcPct val="50000"/>
              </a:spcBef>
              <a:buClrTx/>
              <a:buSzTx/>
              <a:buFontTx/>
              <a:buNone/>
            </a:pPr>
            <a:endParaRPr lang="en-US" altLang="zh-CN" sz="2900"/>
          </a:p>
          <a:p>
            <a:pPr eaLnBrk="1" hangingPunct="1">
              <a:spcBef>
                <a:spcPct val="50000"/>
              </a:spcBef>
              <a:buClrTx/>
              <a:buSzTx/>
              <a:buFontTx/>
              <a:buNone/>
            </a:pPr>
            <a:endParaRPr lang="en-US" altLang="zh-CN" sz="2900"/>
          </a:p>
          <a:p>
            <a:pPr eaLnBrk="1" hangingPunct="1">
              <a:spcBef>
                <a:spcPct val="50000"/>
              </a:spcBef>
              <a:buClrTx/>
              <a:buSzTx/>
              <a:buFontTx/>
              <a:buNone/>
            </a:pPr>
            <a:endParaRPr lang="en-US" altLang="zh-CN" sz="2900"/>
          </a:p>
          <a:p>
            <a:pPr eaLnBrk="1" hangingPunct="1">
              <a:spcBef>
                <a:spcPct val="50000"/>
              </a:spcBef>
              <a:buClrTx/>
              <a:buSzTx/>
              <a:buFontTx/>
              <a:buNone/>
            </a:pPr>
            <a:endParaRPr lang="en-US" altLang="zh-CN" sz="2900"/>
          </a:p>
          <a:p>
            <a:pPr eaLnBrk="1" hangingPunct="1">
              <a:spcBef>
                <a:spcPct val="50000"/>
              </a:spcBef>
              <a:buClrTx/>
              <a:buSzTx/>
              <a:buFontTx/>
              <a:buNone/>
            </a:pPr>
            <a:endParaRPr lang="en-US" altLang="zh-CN" sz="2900"/>
          </a:p>
          <a:p>
            <a:pPr eaLnBrk="1" hangingPunct="1">
              <a:spcBef>
                <a:spcPct val="50000"/>
              </a:spcBef>
              <a:buClrTx/>
              <a:buSzTx/>
              <a:buFontTx/>
              <a:buNone/>
            </a:pPr>
            <a:endParaRPr lang="en-US" altLang="zh-CN" sz="2900"/>
          </a:p>
        </p:txBody>
      </p:sp>
      <p:sp>
        <p:nvSpPr>
          <p:cNvPr id="27653" name="Rectangle 5"/>
          <p:cNvSpPr>
            <a:spLocks noChangeArrowheads="1"/>
          </p:cNvSpPr>
          <p:nvPr/>
        </p:nvSpPr>
        <p:spPr bwMode="auto">
          <a:xfrm>
            <a:off x="4495800" y="2286000"/>
            <a:ext cx="44196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chemeClr val="tx2"/>
              </a:buClr>
              <a:buSzPct val="70000"/>
              <a:buFont typeface="Wingdings" pitchFamily="2" charset="2"/>
              <a:buChar char="l"/>
              <a:defRPr sz="3000">
                <a:solidFill>
                  <a:schemeClr val="tx1"/>
                </a:solidFill>
                <a:latin typeface="Arial" charset="0"/>
                <a:ea typeface="宋体" pitchFamily="2" charset="-122"/>
              </a:defRPr>
            </a:lvl1pPr>
            <a:lvl2pPr marL="692150" indent="-347663" eaLnBrk="0" hangingPunct="0">
              <a:spcBef>
                <a:spcPct val="20000"/>
              </a:spcBef>
              <a:buClr>
                <a:schemeClr val="accent2"/>
              </a:buClr>
              <a:buSzPct val="70000"/>
              <a:buFont typeface="Wingdings" pitchFamily="2" charset="2"/>
              <a:buChar char="l"/>
              <a:defRPr sz="2600">
                <a:solidFill>
                  <a:schemeClr val="tx1"/>
                </a:solidFill>
                <a:latin typeface="Arial" charset="0"/>
                <a:ea typeface="宋体" pitchFamily="2" charset="-122"/>
              </a:defRPr>
            </a:lvl2pPr>
            <a:lvl3pPr marL="987425" indent="-293688" eaLnBrk="0" hangingPunct="0">
              <a:spcBef>
                <a:spcPct val="20000"/>
              </a:spcBef>
              <a:buClr>
                <a:schemeClr val="accent1"/>
              </a:buClr>
              <a:buSzPct val="70000"/>
              <a:buFont typeface="Wingdings" pitchFamily="2" charset="2"/>
              <a:buChar char="l"/>
              <a:defRPr sz="23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pitchFamily="2" charset="-122"/>
              </a:defRPr>
            </a:lvl9pPr>
          </a:lstStyle>
          <a:p>
            <a:pPr lvl="1" eaLnBrk="1" hangingPunct="1">
              <a:spcBef>
                <a:spcPct val="65000"/>
              </a:spcBef>
              <a:buSzPct val="60000"/>
            </a:pPr>
            <a:r>
              <a:rPr lang="en-US" altLang="en-US" i="1" dirty="0">
                <a:solidFill>
                  <a:srgbClr val="0000FF"/>
                </a:solidFill>
                <a:latin typeface="Calibri" panose="020F0502020204030204" pitchFamily="34" charset="0"/>
              </a:rPr>
              <a:t>China</a:t>
            </a:r>
          </a:p>
          <a:p>
            <a:pPr lvl="2" eaLnBrk="1" hangingPunct="1">
              <a:spcBef>
                <a:spcPct val="65000"/>
              </a:spcBef>
            </a:pPr>
            <a:r>
              <a:rPr lang="en-US" altLang="en-US" sz="2000" dirty="0">
                <a:latin typeface="Calibri" panose="020F0502020204030204" pitchFamily="34" charset="0"/>
              </a:rPr>
              <a:t>Confucianism – family hierarchy, obligation, duties</a:t>
            </a:r>
          </a:p>
          <a:p>
            <a:pPr lvl="2" eaLnBrk="1" hangingPunct="1">
              <a:spcBef>
                <a:spcPct val="65000"/>
              </a:spcBef>
            </a:pPr>
            <a:r>
              <a:rPr lang="en-US" altLang="en-US" sz="2000" dirty="0">
                <a:latin typeface="Calibri" panose="020F0502020204030204" pitchFamily="34" charset="0"/>
              </a:rPr>
              <a:t>Patriarchy</a:t>
            </a:r>
          </a:p>
          <a:p>
            <a:pPr lvl="2" eaLnBrk="1" hangingPunct="1">
              <a:spcBef>
                <a:spcPct val="65000"/>
              </a:spcBef>
            </a:pPr>
            <a:r>
              <a:rPr lang="en-US" altLang="en-US" sz="2000" dirty="0">
                <a:latin typeface="Calibri" panose="020F0502020204030204" pitchFamily="34" charset="0"/>
              </a:rPr>
              <a:t>Homosexuality</a:t>
            </a:r>
          </a:p>
          <a:p>
            <a:pPr lvl="2" eaLnBrk="1" hangingPunct="1">
              <a:spcBef>
                <a:spcPct val="65000"/>
              </a:spcBef>
            </a:pPr>
            <a:r>
              <a:rPr lang="en-US" altLang="en-US" sz="2000" dirty="0">
                <a:latin typeface="Calibri" panose="020F0502020204030204" pitchFamily="34" charset="0"/>
              </a:rPr>
              <a:t>Chinese mothers</a:t>
            </a:r>
          </a:p>
          <a:p>
            <a:pPr lvl="2" eaLnBrk="1" hangingPunct="1">
              <a:spcBef>
                <a:spcPct val="65000"/>
              </a:spcBef>
            </a:pPr>
            <a:r>
              <a:rPr lang="en-US" altLang="en-US" sz="2000" dirty="0">
                <a:latin typeface="Calibri" panose="020F0502020204030204" pitchFamily="34" charset="0"/>
              </a:rPr>
              <a:t>1915 turning point</a:t>
            </a:r>
            <a:r>
              <a:rPr lang="en-US" altLang="en-US" i="1" dirty="0">
                <a:solidFill>
                  <a:srgbClr val="0000FF"/>
                </a:solidFill>
                <a:latin typeface="Calibri" panose="020F0502020204030204" pitchFamily="34" charset="0"/>
              </a:rPr>
              <a:t>	</a:t>
            </a:r>
          </a:p>
          <a:p>
            <a:pPr lvl="2" eaLnBrk="1" hangingPunct="1">
              <a:spcBef>
                <a:spcPct val="65000"/>
              </a:spcBef>
              <a:buFont typeface="Wingdings" pitchFamily="2" charset="2"/>
              <a:buNone/>
            </a:pPr>
            <a:endParaRPr lang="en-US" altLang="en-US" dirty="0">
              <a:solidFill>
                <a:srgbClr val="0000FF"/>
              </a:solidFill>
              <a:latin typeface="Calibri" panose="020F0502020204030204" pitchFamily="34" charset="0"/>
            </a:endParaRPr>
          </a:p>
          <a:p>
            <a:pPr lvl="2" eaLnBrk="1" hangingPunct="1">
              <a:spcBef>
                <a:spcPct val="65000"/>
              </a:spcBef>
            </a:pPr>
            <a:endParaRPr lang="en-US" altLang="en-US" i="1" dirty="0">
              <a:solidFill>
                <a:srgbClr val="0000FF"/>
              </a:solidFill>
              <a:latin typeface="Calibri" panose="020F0502020204030204" pitchFamily="34" charset="0"/>
            </a:endParaRPr>
          </a:p>
          <a:p>
            <a:pPr lvl="2" eaLnBrk="1" hangingPunct="1">
              <a:spcBef>
                <a:spcPct val="65000"/>
              </a:spcBef>
            </a:pPr>
            <a:endParaRPr lang="en-US" altLang="en-US" dirty="0">
              <a:latin typeface="Calibri" panose="020F0502020204030204" pitchFamily="34" charset="0"/>
            </a:endParaRPr>
          </a:p>
          <a:p>
            <a:pPr lvl="2" eaLnBrk="1" hangingPunct="1">
              <a:spcBef>
                <a:spcPct val="65000"/>
              </a:spcBef>
              <a:buFont typeface="Wingdings" pitchFamily="2" charset="2"/>
              <a:buNone/>
            </a:pPr>
            <a:endParaRPr lang="en-US" altLang="en-US" dirty="0">
              <a:latin typeface="Calibri" panose="020F0502020204030204" pitchFamily="34" charset="0"/>
            </a:endParaRPr>
          </a:p>
          <a:p>
            <a:pPr lvl="2" eaLnBrk="1" hangingPunct="1">
              <a:spcBef>
                <a:spcPct val="65000"/>
              </a:spcBef>
            </a:pPr>
            <a:endParaRPr lang="en-US" altLang="en-US" dirty="0">
              <a:latin typeface="Calibri" panose="020F0502020204030204" pitchFamily="34" charset="0"/>
            </a:endParaRPr>
          </a:p>
          <a:p>
            <a:pPr lvl="2" eaLnBrk="1" hangingPunct="1">
              <a:spcBef>
                <a:spcPct val="65000"/>
              </a:spcBef>
              <a:buFont typeface="Wingdings" pitchFamily="2" charset="2"/>
              <a:buNone/>
            </a:pPr>
            <a:endParaRPr lang="en-US" altLang="en-US" dirty="0">
              <a:latin typeface="Calibri" panose="020F0502020204030204" pitchFamily="34" charset="0"/>
            </a:endParaRPr>
          </a:p>
        </p:txBody>
      </p:sp>
      <p:pic>
        <p:nvPicPr>
          <p:cNvPr id="27654"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7254" y="2590800"/>
            <a:ext cx="3398546" cy="289560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1612970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304800"/>
            <a:ext cx="7543800" cy="1295400"/>
          </a:xfrm>
        </p:spPr>
        <p:txBody>
          <a:bodyPr/>
          <a:lstStyle/>
          <a:p>
            <a:pPr marL="990600" indent="-990600" eaLnBrk="1" hangingPunct="1">
              <a:buFontTx/>
              <a:buAutoNum type="romanUcPeriod"/>
            </a:pPr>
            <a:r>
              <a:rPr lang="en-US" altLang="zh-CN" smtClean="0"/>
              <a:t>Defining ‘Family’ –Historical Perspectives</a:t>
            </a:r>
          </a:p>
        </p:txBody>
      </p:sp>
      <p:sp>
        <p:nvSpPr>
          <p:cNvPr id="28675" name="Rectangle 3"/>
          <p:cNvSpPr>
            <a:spLocks noGrp="1" noChangeArrowheads="1"/>
          </p:cNvSpPr>
          <p:nvPr>
            <p:ph type="body" idx="1"/>
          </p:nvPr>
        </p:nvSpPr>
        <p:spPr>
          <a:xfrm>
            <a:off x="304800" y="1676400"/>
            <a:ext cx="8534400" cy="4876800"/>
          </a:xfrm>
        </p:spPr>
        <p:txBody>
          <a:bodyPr/>
          <a:lstStyle/>
          <a:p>
            <a:pPr lvl="1" eaLnBrk="1" hangingPunct="1">
              <a:buFont typeface="Wingdings" pitchFamily="2" charset="2"/>
              <a:buNone/>
            </a:pPr>
            <a:endParaRPr lang="en-US" altLang="en-US" smtClean="0"/>
          </a:p>
          <a:p>
            <a:pPr lvl="1" eaLnBrk="1" hangingPunct="1">
              <a:spcBef>
                <a:spcPct val="65000"/>
              </a:spcBef>
            </a:pPr>
            <a:endParaRPr lang="en-US" altLang="en-US" smtClean="0"/>
          </a:p>
        </p:txBody>
      </p:sp>
      <p:sp>
        <p:nvSpPr>
          <p:cNvPr id="28676" name="Text Box 4"/>
          <p:cNvSpPr txBox="1">
            <a:spLocks noChangeArrowheads="1"/>
          </p:cNvSpPr>
          <p:nvPr/>
        </p:nvSpPr>
        <p:spPr bwMode="auto">
          <a:xfrm>
            <a:off x="228600" y="1981200"/>
            <a:ext cx="8763000" cy="5167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pitchFamily="2" charset="-122"/>
              </a:defRPr>
            </a:lvl9pPr>
          </a:lstStyle>
          <a:p>
            <a:pPr eaLnBrk="1" hangingPunct="1">
              <a:spcBef>
                <a:spcPct val="50000"/>
              </a:spcBef>
              <a:buClrTx/>
              <a:buSzTx/>
              <a:buFontTx/>
              <a:buNone/>
            </a:pPr>
            <a:endParaRPr lang="en-US" altLang="zh-CN" sz="2900"/>
          </a:p>
          <a:p>
            <a:pPr eaLnBrk="1" hangingPunct="1">
              <a:spcBef>
                <a:spcPct val="50000"/>
              </a:spcBef>
              <a:buClrTx/>
              <a:buSzTx/>
              <a:buFontTx/>
              <a:buNone/>
            </a:pPr>
            <a:endParaRPr lang="en-US" altLang="zh-CN" sz="2900"/>
          </a:p>
          <a:p>
            <a:pPr eaLnBrk="1" hangingPunct="1">
              <a:spcBef>
                <a:spcPct val="50000"/>
              </a:spcBef>
              <a:buClrTx/>
              <a:buSzTx/>
              <a:buFontTx/>
              <a:buNone/>
            </a:pPr>
            <a:endParaRPr lang="en-US" altLang="zh-CN" sz="2900"/>
          </a:p>
          <a:p>
            <a:pPr eaLnBrk="1" hangingPunct="1">
              <a:spcBef>
                <a:spcPct val="50000"/>
              </a:spcBef>
              <a:buClrTx/>
              <a:buSzTx/>
              <a:buFontTx/>
              <a:buNone/>
            </a:pPr>
            <a:endParaRPr lang="en-US" altLang="zh-CN" sz="2900"/>
          </a:p>
          <a:p>
            <a:pPr eaLnBrk="1" hangingPunct="1">
              <a:spcBef>
                <a:spcPct val="50000"/>
              </a:spcBef>
              <a:buClrTx/>
              <a:buSzTx/>
              <a:buFontTx/>
              <a:buNone/>
            </a:pPr>
            <a:endParaRPr lang="en-US" altLang="zh-CN" sz="2900"/>
          </a:p>
          <a:p>
            <a:pPr eaLnBrk="1" hangingPunct="1">
              <a:spcBef>
                <a:spcPct val="50000"/>
              </a:spcBef>
              <a:buClrTx/>
              <a:buSzTx/>
              <a:buFontTx/>
              <a:buNone/>
            </a:pPr>
            <a:endParaRPr lang="en-US" altLang="zh-CN" sz="2900"/>
          </a:p>
          <a:p>
            <a:pPr eaLnBrk="1" hangingPunct="1">
              <a:spcBef>
                <a:spcPct val="50000"/>
              </a:spcBef>
              <a:buClrTx/>
              <a:buSzTx/>
              <a:buFontTx/>
              <a:buNone/>
            </a:pPr>
            <a:endParaRPr lang="en-US" altLang="zh-CN" sz="2900"/>
          </a:p>
          <a:p>
            <a:pPr eaLnBrk="1" hangingPunct="1">
              <a:spcBef>
                <a:spcPct val="50000"/>
              </a:spcBef>
              <a:buClrTx/>
              <a:buSzTx/>
              <a:buFontTx/>
              <a:buNone/>
            </a:pPr>
            <a:endParaRPr lang="en-US" altLang="zh-CN" sz="2900"/>
          </a:p>
        </p:txBody>
      </p:sp>
      <p:sp>
        <p:nvSpPr>
          <p:cNvPr id="28677" name="Rectangle 5"/>
          <p:cNvSpPr>
            <a:spLocks noChangeArrowheads="1"/>
          </p:cNvSpPr>
          <p:nvPr/>
        </p:nvSpPr>
        <p:spPr bwMode="auto">
          <a:xfrm>
            <a:off x="914400" y="2133600"/>
            <a:ext cx="77724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chemeClr val="tx2"/>
              </a:buClr>
              <a:buSzPct val="70000"/>
              <a:buFont typeface="Wingdings" pitchFamily="2" charset="2"/>
              <a:buChar char="l"/>
              <a:defRPr sz="3000">
                <a:solidFill>
                  <a:schemeClr val="tx1"/>
                </a:solidFill>
                <a:latin typeface="Arial" charset="0"/>
                <a:ea typeface="宋体" pitchFamily="2" charset="-122"/>
              </a:defRPr>
            </a:lvl1pPr>
            <a:lvl2pPr marL="692150" indent="-347663" eaLnBrk="0" hangingPunct="0">
              <a:spcBef>
                <a:spcPct val="20000"/>
              </a:spcBef>
              <a:buClr>
                <a:schemeClr val="accent2"/>
              </a:buClr>
              <a:buSzPct val="70000"/>
              <a:buFont typeface="Wingdings" pitchFamily="2" charset="2"/>
              <a:buChar char="l"/>
              <a:defRPr sz="26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pitchFamily="2" charset="-122"/>
              </a:defRPr>
            </a:lvl9pPr>
          </a:lstStyle>
          <a:p>
            <a:pPr lvl="1" eaLnBrk="1" hangingPunct="1">
              <a:spcBef>
                <a:spcPct val="140000"/>
              </a:spcBef>
              <a:buSzPct val="60000"/>
            </a:pPr>
            <a:r>
              <a:rPr lang="en-US" altLang="en-US" sz="2400" dirty="0">
                <a:latin typeface="Calibri" panose="020F0502020204030204" pitchFamily="34" charset="0"/>
              </a:rPr>
              <a:t>Cultural change across time </a:t>
            </a:r>
          </a:p>
          <a:p>
            <a:pPr lvl="1" eaLnBrk="1" hangingPunct="1">
              <a:spcBef>
                <a:spcPct val="140000"/>
              </a:spcBef>
              <a:buSzPct val="60000"/>
            </a:pPr>
            <a:r>
              <a:rPr lang="en-US" altLang="en-US" sz="2400" dirty="0">
                <a:latin typeface="Calibri" panose="020F0502020204030204" pitchFamily="34" charset="0"/>
              </a:rPr>
              <a:t>Family practices in different socio-temporal </a:t>
            </a:r>
            <a:r>
              <a:rPr lang="en-US" altLang="en-US" sz="2400" dirty="0" smtClean="0">
                <a:latin typeface="Calibri" panose="020F0502020204030204" pitchFamily="34" charset="0"/>
              </a:rPr>
              <a:t/>
            </a:r>
            <a:br>
              <a:rPr lang="en-US" altLang="en-US" sz="2400" dirty="0" smtClean="0">
                <a:latin typeface="Calibri" panose="020F0502020204030204" pitchFamily="34" charset="0"/>
              </a:rPr>
            </a:br>
            <a:r>
              <a:rPr lang="en-US" altLang="en-US" sz="2400" dirty="0" smtClean="0">
                <a:latin typeface="Calibri" panose="020F0502020204030204" pitchFamily="34" charset="0"/>
              </a:rPr>
              <a:t>contexts </a:t>
            </a:r>
            <a:r>
              <a:rPr lang="en-US" altLang="en-US" sz="2400" dirty="0">
                <a:latin typeface="Calibri" panose="020F0502020204030204" pitchFamily="34" charset="0"/>
              </a:rPr>
              <a:t>(similarities/differences)</a:t>
            </a:r>
          </a:p>
          <a:p>
            <a:pPr lvl="1" eaLnBrk="1" hangingPunct="1">
              <a:spcBef>
                <a:spcPct val="140000"/>
              </a:spcBef>
              <a:buSzPct val="60000"/>
            </a:pPr>
            <a:r>
              <a:rPr lang="en-US" altLang="en-US" sz="2400" dirty="0">
                <a:latin typeface="Calibri" panose="020F0502020204030204" pitchFamily="34" charset="0"/>
              </a:rPr>
              <a:t>Gender Relations</a:t>
            </a:r>
          </a:p>
          <a:p>
            <a:pPr lvl="1" eaLnBrk="1" hangingPunct="1">
              <a:spcBef>
                <a:spcPct val="140000"/>
              </a:spcBef>
              <a:buSzPct val="60000"/>
            </a:pPr>
            <a:r>
              <a:rPr lang="en-US" altLang="en-US" sz="2400" dirty="0">
                <a:latin typeface="Calibri" panose="020F0502020204030204" pitchFamily="34" charset="0"/>
              </a:rPr>
              <a:t>Sexuality</a:t>
            </a:r>
          </a:p>
          <a:p>
            <a:pPr lvl="1" eaLnBrk="1" hangingPunct="1">
              <a:spcBef>
                <a:spcPct val="65000"/>
              </a:spcBef>
              <a:buFont typeface="Wingdings" pitchFamily="2" charset="2"/>
              <a:buNone/>
            </a:pPr>
            <a:endParaRPr lang="en-US" altLang="en-US" sz="2400" dirty="0">
              <a:latin typeface="Calibri" panose="020F0502020204030204" pitchFamily="34" charset="0"/>
            </a:endParaRPr>
          </a:p>
          <a:p>
            <a:pPr lvl="1" eaLnBrk="1" hangingPunct="1">
              <a:buFont typeface="Wingdings" pitchFamily="2" charset="2"/>
              <a:buNone/>
            </a:pPr>
            <a:endParaRPr lang="en-US" altLang="en-US" sz="2000" dirty="0">
              <a:latin typeface="Calibri" panose="020F0502020204030204" pitchFamily="34" charset="0"/>
            </a:endParaRPr>
          </a:p>
        </p:txBody>
      </p:sp>
    </p:spTree>
    <p:extLst>
      <p:ext uri="{BB962C8B-B14F-4D97-AF65-F5344CB8AC3E}">
        <p14:creationId xmlns:p14="http://schemas.microsoft.com/office/powerpoint/2010/main" val="4235032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bg>
      <p:bgPr>
        <a:pattFill prst="pct75">
          <a:fgClr>
            <a:schemeClr val="bg2"/>
          </a:fgClr>
          <a:bgClr>
            <a:schemeClr val="bg1"/>
          </a:bgClr>
        </a:pattFill>
        <a:effectLst/>
      </p:bgPr>
    </p:bg>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4209438514"/>
              </p:ext>
            </p:extLst>
          </p:nvPr>
        </p:nvGraphicFramePr>
        <p:xfrm>
          <a:off x="381000" y="990600"/>
          <a:ext cx="8534400" cy="5562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9699" name="Rectangle 2"/>
          <p:cNvSpPr>
            <a:spLocks noGrp="1" noChangeArrowheads="1"/>
          </p:cNvSpPr>
          <p:nvPr>
            <p:ph type="title"/>
          </p:nvPr>
        </p:nvSpPr>
        <p:spPr>
          <a:xfrm>
            <a:off x="457200" y="-381000"/>
            <a:ext cx="7543800" cy="1295400"/>
          </a:xfrm>
        </p:spPr>
        <p:txBody>
          <a:bodyPr/>
          <a:lstStyle/>
          <a:p>
            <a:pPr eaLnBrk="1" hangingPunct="1"/>
            <a:r>
              <a:rPr lang="en-US" altLang="zh-CN" sz="3200" smtClean="0"/>
              <a:t>II. Theorising Families</a:t>
            </a:r>
          </a:p>
        </p:txBody>
      </p:sp>
      <p:sp>
        <p:nvSpPr>
          <p:cNvPr id="2" name="TextBox 1"/>
          <p:cNvSpPr txBox="1"/>
          <p:nvPr/>
        </p:nvSpPr>
        <p:spPr>
          <a:xfrm>
            <a:off x="2895600" y="2667000"/>
            <a:ext cx="3429000" cy="2431435"/>
          </a:xfrm>
          <a:prstGeom prst="rect">
            <a:avLst/>
          </a:prstGeom>
          <a:noFill/>
        </p:spPr>
        <p:txBody>
          <a:bodyPr>
            <a:spAutoFit/>
          </a:bodyPr>
          <a:lstStyle/>
          <a:p>
            <a:pPr marL="342900" indent="-342900" algn="ctr">
              <a:spcAft>
                <a:spcPts val="2400"/>
              </a:spcAft>
              <a:buFontTx/>
              <a:buAutoNum type="arabicPeriod"/>
              <a:defRPr/>
            </a:pPr>
            <a:r>
              <a:rPr lang="en-US" sz="2200" b="1" dirty="0">
                <a:solidFill>
                  <a:srgbClr val="0000FF"/>
                </a:solidFill>
                <a:effectLst>
                  <a:outerShdw blurRad="38100" dist="38100" dir="2700000" algn="tl">
                    <a:srgbClr val="000000">
                      <a:alpha val="43137"/>
                    </a:srgbClr>
                  </a:outerShdw>
                </a:effectLst>
                <a:latin typeface="Calibri" panose="020F0502020204030204" pitchFamily="34" charset="0"/>
              </a:rPr>
              <a:t>How do we </a:t>
            </a:r>
            <a:r>
              <a:rPr lang="en-US" sz="2200" b="1" dirty="0" err="1">
                <a:solidFill>
                  <a:srgbClr val="0000FF"/>
                </a:solidFill>
                <a:effectLst>
                  <a:outerShdw blurRad="38100" dist="38100" dir="2700000" algn="tl">
                    <a:srgbClr val="000000">
                      <a:alpha val="43137"/>
                    </a:srgbClr>
                  </a:outerShdw>
                </a:effectLst>
                <a:latin typeface="Calibri" panose="020F0502020204030204" pitchFamily="34" charset="0"/>
              </a:rPr>
              <a:t>analyse</a:t>
            </a:r>
            <a:r>
              <a:rPr lang="en-US" sz="2200" b="1" dirty="0">
                <a:solidFill>
                  <a:srgbClr val="0000FF"/>
                </a:solidFill>
                <a:effectLst>
                  <a:outerShdw blurRad="38100" dist="38100" dir="2700000" algn="tl">
                    <a:srgbClr val="000000">
                      <a:alpha val="43137"/>
                    </a:srgbClr>
                  </a:outerShdw>
                </a:effectLst>
                <a:latin typeface="Calibri" panose="020F0502020204030204" pitchFamily="34" charset="0"/>
              </a:rPr>
              <a:t> </a:t>
            </a:r>
            <a:br>
              <a:rPr lang="en-US" sz="2200" b="1" dirty="0">
                <a:solidFill>
                  <a:srgbClr val="0000FF"/>
                </a:solidFill>
                <a:effectLst>
                  <a:outerShdw blurRad="38100" dist="38100" dir="2700000" algn="tl">
                    <a:srgbClr val="000000">
                      <a:alpha val="43137"/>
                    </a:srgbClr>
                  </a:outerShdw>
                </a:effectLst>
                <a:latin typeface="Calibri" panose="020F0502020204030204" pitchFamily="34" charset="0"/>
              </a:rPr>
            </a:br>
            <a:r>
              <a:rPr lang="en-US" sz="2200" b="1" dirty="0">
                <a:solidFill>
                  <a:srgbClr val="0000FF"/>
                </a:solidFill>
                <a:effectLst>
                  <a:outerShdw blurRad="38100" dist="38100" dir="2700000" algn="tl">
                    <a:srgbClr val="000000">
                      <a:alpha val="43137"/>
                    </a:srgbClr>
                  </a:outerShdw>
                </a:effectLst>
                <a:latin typeface="Calibri" panose="020F0502020204030204" pitchFamily="34" charset="0"/>
              </a:rPr>
              <a:t>what the family does </a:t>
            </a:r>
            <a:br>
              <a:rPr lang="en-US" sz="2200" b="1" dirty="0">
                <a:solidFill>
                  <a:srgbClr val="0000FF"/>
                </a:solidFill>
                <a:effectLst>
                  <a:outerShdw blurRad="38100" dist="38100" dir="2700000" algn="tl">
                    <a:srgbClr val="000000">
                      <a:alpha val="43137"/>
                    </a:srgbClr>
                  </a:outerShdw>
                </a:effectLst>
                <a:latin typeface="Calibri" panose="020F0502020204030204" pitchFamily="34" charset="0"/>
              </a:rPr>
            </a:br>
            <a:r>
              <a:rPr lang="en-US" sz="2200" b="1" dirty="0">
                <a:solidFill>
                  <a:srgbClr val="0000FF"/>
                </a:solidFill>
                <a:effectLst>
                  <a:outerShdw blurRad="38100" dist="38100" dir="2700000" algn="tl">
                    <a:srgbClr val="000000">
                      <a:alpha val="43137"/>
                    </a:srgbClr>
                  </a:outerShdw>
                </a:effectLst>
                <a:latin typeface="Calibri" panose="020F0502020204030204" pitchFamily="34" charset="0"/>
              </a:rPr>
              <a:t>for its members? </a:t>
            </a:r>
          </a:p>
          <a:p>
            <a:pPr marL="342900" indent="-342900" algn="ctr">
              <a:spcAft>
                <a:spcPts val="2400"/>
              </a:spcAft>
              <a:buFontTx/>
              <a:buAutoNum type="arabicPeriod"/>
              <a:defRPr/>
            </a:pPr>
            <a:r>
              <a:rPr lang="en-US" sz="2200" b="1" dirty="0">
                <a:solidFill>
                  <a:srgbClr val="0000FF"/>
                </a:solidFill>
                <a:effectLst>
                  <a:outerShdw blurRad="38100" dist="38100" dir="2700000" algn="tl">
                    <a:srgbClr val="000000">
                      <a:alpha val="43137"/>
                    </a:srgbClr>
                  </a:outerShdw>
                </a:effectLst>
                <a:latin typeface="Calibri" panose="020F0502020204030204" pitchFamily="34" charset="0"/>
              </a:rPr>
              <a:t>How do we critically </a:t>
            </a:r>
            <a:br>
              <a:rPr lang="en-US" sz="2200" b="1" dirty="0">
                <a:solidFill>
                  <a:srgbClr val="0000FF"/>
                </a:solidFill>
                <a:effectLst>
                  <a:outerShdw blurRad="38100" dist="38100" dir="2700000" algn="tl">
                    <a:srgbClr val="000000">
                      <a:alpha val="43137"/>
                    </a:srgbClr>
                  </a:outerShdw>
                </a:effectLst>
                <a:latin typeface="Calibri" panose="020F0502020204030204" pitchFamily="34" charset="0"/>
              </a:rPr>
            </a:br>
            <a:r>
              <a:rPr lang="en-US" sz="2200" b="1" dirty="0">
                <a:solidFill>
                  <a:srgbClr val="0000FF"/>
                </a:solidFill>
                <a:effectLst>
                  <a:outerShdw blurRad="38100" dist="38100" dir="2700000" algn="tl">
                    <a:srgbClr val="000000">
                      <a:alpha val="43137"/>
                    </a:srgbClr>
                  </a:outerShdw>
                </a:effectLst>
                <a:latin typeface="Calibri" panose="020F0502020204030204" pitchFamily="34" charset="0"/>
              </a:rPr>
              <a:t>explain and evaluate patriarchy in the family?</a:t>
            </a:r>
          </a:p>
        </p:txBody>
      </p:sp>
      <p:sp>
        <p:nvSpPr>
          <p:cNvPr id="29701" name="TextBox 4"/>
          <p:cNvSpPr txBox="1">
            <a:spLocks noChangeArrowheads="1"/>
          </p:cNvSpPr>
          <p:nvPr/>
        </p:nvSpPr>
        <p:spPr bwMode="auto">
          <a:xfrm>
            <a:off x="3733800" y="1524000"/>
            <a:ext cx="19050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pitchFamily="2" charset="-122"/>
              </a:defRPr>
            </a:lvl9pPr>
          </a:lstStyle>
          <a:p>
            <a:pPr eaLnBrk="1" hangingPunct="1">
              <a:spcBef>
                <a:spcPct val="0"/>
              </a:spcBef>
              <a:buClrTx/>
              <a:buSzTx/>
              <a:buFontTx/>
              <a:buNone/>
            </a:pPr>
            <a:r>
              <a:rPr lang="en-US" altLang="en-US" sz="2200" b="1" dirty="0">
                <a:latin typeface="Calibri" panose="020F0502020204030204" pitchFamily="34" charset="0"/>
              </a:rPr>
              <a:t>Functionalism</a:t>
            </a:r>
          </a:p>
        </p:txBody>
      </p:sp>
      <p:sp>
        <p:nvSpPr>
          <p:cNvPr id="29702" name="TextBox 7"/>
          <p:cNvSpPr txBox="1">
            <a:spLocks noChangeArrowheads="1"/>
          </p:cNvSpPr>
          <p:nvPr/>
        </p:nvSpPr>
        <p:spPr bwMode="auto">
          <a:xfrm>
            <a:off x="3657600" y="5410200"/>
            <a:ext cx="1981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pitchFamily="2" charset="-122"/>
              </a:defRPr>
            </a:lvl9pPr>
          </a:lstStyle>
          <a:p>
            <a:pPr algn="ctr" eaLnBrk="1" hangingPunct="1">
              <a:spcBef>
                <a:spcPct val="0"/>
              </a:spcBef>
              <a:buClrTx/>
              <a:buSzTx/>
              <a:buFontTx/>
              <a:buNone/>
            </a:pPr>
            <a:r>
              <a:rPr lang="en-US" altLang="en-US" sz="2200" b="1" dirty="0">
                <a:latin typeface="Calibri" panose="020F0502020204030204" pitchFamily="34" charset="0"/>
              </a:rPr>
              <a:t>Symbolic</a:t>
            </a:r>
            <a:br>
              <a:rPr lang="en-US" altLang="en-US" sz="2200" b="1" dirty="0">
                <a:latin typeface="Calibri" panose="020F0502020204030204" pitchFamily="34" charset="0"/>
              </a:rPr>
            </a:br>
            <a:r>
              <a:rPr lang="en-US" altLang="en-US" sz="2200" b="1" dirty="0">
                <a:latin typeface="Calibri" panose="020F0502020204030204" pitchFamily="34" charset="0"/>
              </a:rPr>
              <a:t>Interactionism</a:t>
            </a:r>
          </a:p>
        </p:txBody>
      </p:sp>
    </p:spTree>
    <p:extLst>
      <p:ext uri="{BB962C8B-B14F-4D97-AF65-F5344CB8AC3E}">
        <p14:creationId xmlns:p14="http://schemas.microsoft.com/office/powerpoint/2010/main" val="42418890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57200" y="304800"/>
            <a:ext cx="7543800" cy="1295400"/>
          </a:xfrm>
        </p:spPr>
        <p:txBody>
          <a:bodyPr/>
          <a:lstStyle/>
          <a:p>
            <a:pPr eaLnBrk="1" hangingPunct="1"/>
            <a:r>
              <a:rPr lang="en-US" altLang="zh-CN" sz="3600" smtClean="0"/>
              <a:t>II. Theorising Families - Functionalism</a:t>
            </a:r>
          </a:p>
        </p:txBody>
      </p:sp>
      <p:sp>
        <p:nvSpPr>
          <p:cNvPr id="30723" name="Rectangle 3"/>
          <p:cNvSpPr>
            <a:spLocks noGrp="1" noChangeArrowheads="1"/>
          </p:cNvSpPr>
          <p:nvPr>
            <p:ph type="body" idx="1"/>
          </p:nvPr>
        </p:nvSpPr>
        <p:spPr>
          <a:xfrm>
            <a:off x="685800" y="2176463"/>
            <a:ext cx="8229600" cy="4910137"/>
          </a:xfrm>
        </p:spPr>
        <p:txBody>
          <a:bodyPr/>
          <a:lstStyle/>
          <a:p>
            <a:pPr eaLnBrk="1" hangingPunct="1">
              <a:spcBef>
                <a:spcPct val="60000"/>
              </a:spcBef>
            </a:pPr>
            <a:r>
              <a:rPr lang="en-US" altLang="zh-CN" sz="2400" dirty="0" smtClean="0">
                <a:latin typeface="Calibri" panose="020F0502020204030204" pitchFamily="34" charset="0"/>
              </a:rPr>
              <a:t>Families to serve </a:t>
            </a:r>
            <a:r>
              <a:rPr lang="en-US" altLang="zh-CN" sz="2400" b="1" dirty="0" smtClean="0">
                <a:latin typeface="Calibri" panose="020F0502020204030204" pitchFamily="34" charset="0"/>
              </a:rPr>
              <a:t>social functions </a:t>
            </a:r>
            <a:r>
              <a:rPr lang="en-US" altLang="zh-CN" sz="2400" dirty="0" smtClean="0">
                <a:latin typeface="Calibri" panose="020F0502020204030204" pitchFamily="34" charset="0"/>
              </a:rPr>
              <a:t>(Murdock 1949)</a:t>
            </a:r>
          </a:p>
          <a:p>
            <a:pPr lvl="1" eaLnBrk="1" hangingPunct="1">
              <a:spcBef>
                <a:spcPct val="85000"/>
              </a:spcBef>
              <a:buClrTx/>
              <a:buSzPct val="74000"/>
            </a:pPr>
            <a:r>
              <a:rPr lang="en-US" altLang="zh-CN" sz="2100" dirty="0" smtClean="0">
                <a:solidFill>
                  <a:srgbClr val="0000FF"/>
                </a:solidFill>
                <a:latin typeface="Calibri" panose="020F0502020204030204" pitchFamily="34" charset="0"/>
              </a:rPr>
              <a:t>Regulate sexual </a:t>
            </a:r>
            <a:r>
              <a:rPr lang="en-US" altLang="zh-CN" sz="2100" dirty="0" err="1" smtClean="0">
                <a:solidFill>
                  <a:srgbClr val="0000FF"/>
                </a:solidFill>
                <a:latin typeface="Calibri" panose="020F0502020204030204" pitchFamily="34" charset="0"/>
              </a:rPr>
              <a:t>behaviour</a:t>
            </a:r>
            <a:endParaRPr lang="en-US" altLang="zh-CN" sz="2100" dirty="0" smtClean="0">
              <a:solidFill>
                <a:srgbClr val="0000FF"/>
              </a:solidFill>
              <a:latin typeface="Calibri" panose="020F0502020204030204" pitchFamily="34" charset="0"/>
            </a:endParaRPr>
          </a:p>
          <a:p>
            <a:pPr lvl="1" eaLnBrk="1" hangingPunct="1">
              <a:spcBef>
                <a:spcPct val="85000"/>
              </a:spcBef>
              <a:buClrTx/>
              <a:buSzPct val="74000"/>
            </a:pPr>
            <a:r>
              <a:rPr lang="en-US" altLang="zh-CN" sz="2100" dirty="0" smtClean="0">
                <a:solidFill>
                  <a:srgbClr val="0000FF"/>
                </a:solidFill>
                <a:latin typeface="Calibri" panose="020F0502020204030204" pitchFamily="34" charset="0"/>
              </a:rPr>
              <a:t>Reproduction</a:t>
            </a:r>
          </a:p>
          <a:p>
            <a:pPr lvl="1" eaLnBrk="1" hangingPunct="1">
              <a:spcBef>
                <a:spcPct val="85000"/>
              </a:spcBef>
              <a:buClrTx/>
              <a:buSzPct val="74000"/>
            </a:pPr>
            <a:r>
              <a:rPr lang="en-US" altLang="zh-CN" sz="2100" dirty="0" err="1" smtClean="0">
                <a:solidFill>
                  <a:srgbClr val="0000FF"/>
                </a:solidFill>
                <a:latin typeface="Calibri" panose="020F0502020204030204" pitchFamily="34" charset="0"/>
              </a:rPr>
              <a:t>Socialise</a:t>
            </a:r>
            <a:r>
              <a:rPr lang="en-US" altLang="zh-CN" sz="2100" dirty="0" smtClean="0">
                <a:solidFill>
                  <a:srgbClr val="0000FF"/>
                </a:solidFill>
                <a:latin typeface="Calibri" panose="020F0502020204030204" pitchFamily="34" charset="0"/>
              </a:rPr>
              <a:t> the young</a:t>
            </a:r>
          </a:p>
          <a:p>
            <a:pPr lvl="1" eaLnBrk="1" hangingPunct="1">
              <a:spcBef>
                <a:spcPct val="85000"/>
              </a:spcBef>
              <a:buClrTx/>
              <a:buSzPct val="74000"/>
            </a:pPr>
            <a:r>
              <a:rPr lang="en-US" altLang="zh-CN" sz="2100" dirty="0" smtClean="0">
                <a:solidFill>
                  <a:srgbClr val="0000FF"/>
                </a:solidFill>
                <a:latin typeface="Calibri" panose="020F0502020204030204" pitchFamily="34" charset="0"/>
              </a:rPr>
              <a:t>Provide care and emotional support</a:t>
            </a:r>
            <a:endParaRPr lang="en-US" altLang="zh-CN" sz="2100" dirty="0" smtClean="0">
              <a:latin typeface="Calibri" panose="020F0502020204030204" pitchFamily="34" charset="0"/>
            </a:endParaRPr>
          </a:p>
          <a:p>
            <a:pPr lvl="1" eaLnBrk="1" hangingPunct="1">
              <a:spcBef>
                <a:spcPct val="85000"/>
              </a:spcBef>
              <a:buClrTx/>
              <a:buSzPct val="74000"/>
            </a:pPr>
            <a:r>
              <a:rPr lang="en-US" altLang="zh-CN" sz="2100" dirty="0" smtClean="0">
                <a:solidFill>
                  <a:srgbClr val="0000FF"/>
                </a:solidFill>
                <a:latin typeface="Calibri" panose="020F0502020204030204" pitchFamily="34" charset="0"/>
              </a:rPr>
              <a:t>Economic cooperation</a:t>
            </a:r>
          </a:p>
          <a:p>
            <a:pPr lvl="1" eaLnBrk="1" hangingPunct="1">
              <a:spcBef>
                <a:spcPct val="60000"/>
              </a:spcBef>
              <a:buFont typeface="Wingdings" pitchFamily="2" charset="2"/>
              <a:buNone/>
            </a:pPr>
            <a:endParaRPr lang="en-US" altLang="zh-CN" sz="2400" dirty="0" smtClean="0">
              <a:latin typeface="Calibri" panose="020F0502020204030204" pitchFamily="34" charset="0"/>
            </a:endParaRPr>
          </a:p>
          <a:p>
            <a:pPr lvl="1" eaLnBrk="1" hangingPunct="1">
              <a:spcBef>
                <a:spcPct val="60000"/>
              </a:spcBef>
            </a:pPr>
            <a:endParaRPr lang="en-US" altLang="zh-CN" sz="2000" dirty="0" smtClean="0">
              <a:latin typeface="Calibri" panose="020F0502020204030204" pitchFamily="34" charset="0"/>
            </a:endParaRPr>
          </a:p>
        </p:txBody>
      </p:sp>
      <p:pic>
        <p:nvPicPr>
          <p:cNvPr id="31749" name="Picture 5" descr="http://4.bp.blogspot.com/_k1cD1XPNN50/SsM33fkt1BI/AAAAAAAAAAM/KQHEOZBQCzg/s1600/200px-George_murdock.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3124200"/>
            <a:ext cx="1905000" cy="2266951"/>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p:spPr>
      </p:pic>
    </p:spTree>
    <p:extLst>
      <p:ext uri="{BB962C8B-B14F-4D97-AF65-F5344CB8AC3E}">
        <p14:creationId xmlns:p14="http://schemas.microsoft.com/office/powerpoint/2010/main" val="30174236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type="body" idx="1"/>
          </p:nvPr>
        </p:nvSpPr>
        <p:spPr>
          <a:xfrm>
            <a:off x="457200" y="2057400"/>
            <a:ext cx="8458200" cy="4411663"/>
          </a:xfrm>
        </p:spPr>
        <p:txBody>
          <a:bodyPr/>
          <a:lstStyle/>
          <a:p>
            <a:pPr eaLnBrk="1" hangingPunct="1">
              <a:spcBef>
                <a:spcPct val="90000"/>
              </a:spcBef>
              <a:buSzPct val="55000"/>
            </a:pPr>
            <a:r>
              <a:rPr lang="en-US" altLang="zh-CN" sz="2200" dirty="0" smtClean="0">
                <a:latin typeface="Calibri" panose="020F0502020204030204" pitchFamily="34" charset="0"/>
              </a:rPr>
              <a:t>Pervasiveness of </a:t>
            </a:r>
            <a:r>
              <a:rPr lang="en-US" altLang="zh-CN" sz="2200" i="1" dirty="0" smtClean="0">
                <a:latin typeface="Calibri" panose="020F0502020204030204" pitchFamily="34" charset="0"/>
              </a:rPr>
              <a:t>nuclear family</a:t>
            </a:r>
            <a:r>
              <a:rPr lang="en-US" altLang="zh-CN" sz="2200" dirty="0" smtClean="0">
                <a:latin typeface="Calibri" panose="020F0502020204030204" pitchFamily="34" charset="0"/>
              </a:rPr>
              <a:t> as evidence of its ability </a:t>
            </a:r>
            <a:br>
              <a:rPr lang="en-US" altLang="zh-CN" sz="2200" dirty="0" smtClean="0">
                <a:latin typeface="Calibri" panose="020F0502020204030204" pitchFamily="34" charset="0"/>
              </a:rPr>
            </a:br>
            <a:r>
              <a:rPr lang="en-US" altLang="zh-CN" sz="2200" dirty="0" smtClean="0">
                <a:latin typeface="Calibri" panose="020F0502020204030204" pitchFamily="34" charset="0"/>
              </a:rPr>
              <a:t>to perform the functions raised earlier</a:t>
            </a:r>
          </a:p>
          <a:p>
            <a:pPr eaLnBrk="1" hangingPunct="1">
              <a:spcBef>
                <a:spcPct val="90000"/>
              </a:spcBef>
              <a:buSzPct val="55000"/>
            </a:pPr>
            <a:r>
              <a:rPr lang="en-US" altLang="zh-CN" sz="2200" dirty="0" smtClean="0">
                <a:latin typeface="Calibri" panose="020F0502020204030204" pitchFamily="34" charset="0"/>
              </a:rPr>
              <a:t>Nuclear family: comprising mother, father, and their </a:t>
            </a:r>
            <a:r>
              <a:rPr lang="en-US" altLang="zh-CN" sz="2200" dirty="0" err="1" smtClean="0">
                <a:latin typeface="Calibri" panose="020F0502020204030204" pitchFamily="34" charset="0"/>
              </a:rPr>
              <a:t>offsprings</a:t>
            </a:r>
            <a:r>
              <a:rPr lang="en-US" altLang="zh-CN" sz="2200" dirty="0" smtClean="0">
                <a:latin typeface="Calibri" panose="020F0502020204030204" pitchFamily="34" charset="0"/>
              </a:rPr>
              <a:t> (Murdock)</a:t>
            </a:r>
          </a:p>
          <a:p>
            <a:pPr lvl="1" eaLnBrk="1" hangingPunct="1">
              <a:spcBef>
                <a:spcPct val="65000"/>
              </a:spcBef>
            </a:pPr>
            <a:endParaRPr lang="en-US" altLang="zh-CN" sz="2400" dirty="0" smtClean="0">
              <a:latin typeface="Calibri" panose="020F0502020204030204" pitchFamily="34" charset="0"/>
            </a:endParaRPr>
          </a:p>
          <a:p>
            <a:pPr lvl="1" eaLnBrk="1" hangingPunct="1">
              <a:spcBef>
                <a:spcPct val="65000"/>
              </a:spcBef>
            </a:pPr>
            <a:endParaRPr lang="en-US" altLang="zh-CN" sz="2400" dirty="0" smtClean="0">
              <a:latin typeface="Calibri" panose="020F0502020204030204" pitchFamily="34" charset="0"/>
            </a:endParaRPr>
          </a:p>
          <a:p>
            <a:pPr lvl="1" eaLnBrk="1" hangingPunct="1">
              <a:spcBef>
                <a:spcPct val="65000"/>
              </a:spcBef>
            </a:pPr>
            <a:endParaRPr lang="en-US" altLang="zh-CN" sz="2400" dirty="0" smtClean="0">
              <a:latin typeface="Calibri" panose="020F0502020204030204" pitchFamily="34" charset="0"/>
            </a:endParaRPr>
          </a:p>
        </p:txBody>
      </p:sp>
      <p:pic>
        <p:nvPicPr>
          <p:cNvPr id="3277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3194" y="4191000"/>
            <a:ext cx="3028950" cy="2154238"/>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chemeClr val="accent1"/>
                </a:solidFill>
              </a14:hiddenFill>
            </a:ext>
          </a:extLst>
        </p:spPr>
      </p:pic>
      <p:sp>
        <p:nvSpPr>
          <p:cNvPr id="31748" name="Rectangle 6"/>
          <p:cNvSpPr>
            <a:spLocks noGrp="1" noChangeArrowheads="1"/>
          </p:cNvSpPr>
          <p:nvPr>
            <p:ph type="title"/>
          </p:nvPr>
        </p:nvSpPr>
        <p:spPr>
          <a:xfrm>
            <a:off x="457200" y="457200"/>
            <a:ext cx="7543800" cy="1295400"/>
          </a:xfrm>
          <a:noFill/>
        </p:spPr>
        <p:txBody>
          <a:bodyPr/>
          <a:lstStyle/>
          <a:p>
            <a:pPr eaLnBrk="1" hangingPunct="1"/>
            <a:r>
              <a:rPr lang="en-US" altLang="zh-CN" dirty="0" smtClean="0"/>
              <a:t>II. </a:t>
            </a:r>
            <a:r>
              <a:rPr lang="en-US" altLang="zh-CN" dirty="0" err="1" smtClean="0"/>
              <a:t>Theorising</a:t>
            </a:r>
            <a:r>
              <a:rPr lang="en-US" altLang="zh-CN" dirty="0" smtClean="0"/>
              <a:t> Families - Functionalism</a:t>
            </a:r>
          </a:p>
        </p:txBody>
      </p:sp>
    </p:spTree>
    <p:extLst>
      <p:ext uri="{BB962C8B-B14F-4D97-AF65-F5344CB8AC3E}">
        <p14:creationId xmlns:p14="http://schemas.microsoft.com/office/powerpoint/2010/main" val="38533220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57200" y="457200"/>
            <a:ext cx="8183880" cy="1051560"/>
          </a:xfrm>
        </p:spPr>
        <p:txBody>
          <a:bodyPr/>
          <a:lstStyle/>
          <a:p>
            <a:pPr eaLnBrk="1" hangingPunct="1"/>
            <a:r>
              <a:rPr lang="en-US" altLang="zh-CN" dirty="0" smtClean="0"/>
              <a:t>II. </a:t>
            </a:r>
            <a:r>
              <a:rPr lang="en-US" altLang="zh-CN" dirty="0" err="1" smtClean="0"/>
              <a:t>Theorising</a:t>
            </a:r>
            <a:r>
              <a:rPr lang="en-US" altLang="zh-CN" dirty="0" smtClean="0"/>
              <a:t> Families</a:t>
            </a:r>
          </a:p>
        </p:txBody>
      </p:sp>
      <p:sp>
        <p:nvSpPr>
          <p:cNvPr id="32771" name="Rectangle 3"/>
          <p:cNvSpPr>
            <a:spLocks noGrp="1" noChangeArrowheads="1"/>
          </p:cNvSpPr>
          <p:nvPr>
            <p:ph type="body" idx="1"/>
          </p:nvPr>
        </p:nvSpPr>
        <p:spPr>
          <a:xfrm>
            <a:off x="1295400" y="2133600"/>
            <a:ext cx="6858000" cy="4038600"/>
          </a:xfrm>
        </p:spPr>
        <p:txBody>
          <a:bodyPr/>
          <a:lstStyle/>
          <a:p>
            <a:pPr eaLnBrk="1" hangingPunct="1">
              <a:spcBef>
                <a:spcPct val="85000"/>
              </a:spcBef>
              <a:buFont typeface="Wingdings" pitchFamily="2" charset="2"/>
              <a:buNone/>
            </a:pPr>
            <a:r>
              <a:rPr lang="en-US" altLang="zh-CN" sz="2400" b="1" dirty="0" smtClean="0">
                <a:solidFill>
                  <a:srgbClr val="0000FF"/>
                </a:solidFill>
                <a:latin typeface="Calibri" panose="020F0502020204030204" pitchFamily="34" charset="0"/>
              </a:rPr>
              <a:t>Critique of Functionalism</a:t>
            </a:r>
          </a:p>
          <a:p>
            <a:pPr eaLnBrk="1" hangingPunct="1">
              <a:spcBef>
                <a:spcPct val="125000"/>
              </a:spcBef>
              <a:buSzPct val="60000"/>
            </a:pPr>
            <a:r>
              <a:rPr lang="en-US" altLang="zh-CN" sz="2400" dirty="0" smtClean="0">
                <a:latin typeface="Calibri" panose="020F0502020204030204" pitchFamily="34" charset="0"/>
              </a:rPr>
              <a:t>Does functionalism provide an accurate picture of family relations at any point in human history?</a:t>
            </a:r>
          </a:p>
          <a:p>
            <a:pPr eaLnBrk="1" hangingPunct="1">
              <a:spcBef>
                <a:spcPct val="125000"/>
              </a:spcBef>
              <a:buSzPct val="60000"/>
            </a:pPr>
            <a:r>
              <a:rPr lang="en-US" altLang="zh-CN" sz="2400" dirty="0" smtClean="0">
                <a:latin typeface="Calibri" panose="020F0502020204030204" pitchFamily="34" charset="0"/>
              </a:rPr>
              <a:t>Assumption of the nuclear familial form and its functions?</a:t>
            </a:r>
          </a:p>
          <a:p>
            <a:pPr lvl="2" eaLnBrk="1" hangingPunct="1">
              <a:spcBef>
                <a:spcPct val="85000"/>
              </a:spcBef>
              <a:buFont typeface="Wingdings" pitchFamily="2" charset="2"/>
              <a:buNone/>
            </a:pPr>
            <a:endParaRPr lang="en-US" altLang="zh-CN" sz="2400" dirty="0" smtClean="0">
              <a:latin typeface="Calibri" panose="020F0502020204030204" pitchFamily="34" charset="0"/>
            </a:endParaRPr>
          </a:p>
          <a:p>
            <a:pPr lvl="2" eaLnBrk="1" hangingPunct="1">
              <a:spcBef>
                <a:spcPct val="85000"/>
              </a:spcBef>
            </a:pPr>
            <a:endParaRPr lang="en-US" altLang="zh-CN" sz="2400" dirty="0" smtClean="0">
              <a:latin typeface="Calibri" panose="020F0502020204030204" pitchFamily="34" charset="0"/>
            </a:endParaRPr>
          </a:p>
          <a:p>
            <a:pPr lvl="1" eaLnBrk="1" hangingPunct="1">
              <a:spcBef>
                <a:spcPct val="85000"/>
              </a:spcBef>
            </a:pPr>
            <a:endParaRPr lang="en-US" altLang="zh-CN" sz="2800" dirty="0" smtClean="0">
              <a:latin typeface="Calibri" panose="020F0502020204030204" pitchFamily="34" charset="0"/>
            </a:endParaRPr>
          </a:p>
          <a:p>
            <a:pPr lvl="1" eaLnBrk="1" hangingPunct="1">
              <a:spcBef>
                <a:spcPct val="85000"/>
              </a:spcBef>
            </a:pPr>
            <a:endParaRPr lang="en-US" altLang="zh-CN" sz="2800" dirty="0" smtClean="0">
              <a:latin typeface="Calibri" panose="020F0502020204030204" pitchFamily="34" charset="0"/>
            </a:endParaRPr>
          </a:p>
          <a:p>
            <a:pPr lvl="1" eaLnBrk="1" hangingPunct="1">
              <a:spcBef>
                <a:spcPct val="85000"/>
              </a:spcBef>
            </a:pPr>
            <a:endParaRPr lang="en-US" altLang="zh-CN" sz="2800" dirty="0" smtClean="0">
              <a:latin typeface="Calibri" panose="020F0502020204030204" pitchFamily="34" charset="0"/>
            </a:endParaRPr>
          </a:p>
        </p:txBody>
      </p:sp>
    </p:spTree>
    <p:extLst>
      <p:ext uri="{BB962C8B-B14F-4D97-AF65-F5344CB8AC3E}">
        <p14:creationId xmlns:p14="http://schemas.microsoft.com/office/powerpoint/2010/main" val="42894085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76200"/>
            <a:ext cx="7543800" cy="1295400"/>
          </a:xfrm>
        </p:spPr>
        <p:txBody>
          <a:bodyPr/>
          <a:lstStyle/>
          <a:p>
            <a:pPr eaLnBrk="1" hangingPunct="1"/>
            <a:r>
              <a:rPr lang="en-US" altLang="zh-CN" dirty="0" smtClean="0">
                <a:effectLst>
                  <a:outerShdw blurRad="38100" dist="38100" dir="2700000" algn="tl">
                    <a:srgbClr val="000000">
                      <a:alpha val="43137"/>
                    </a:srgbClr>
                  </a:outerShdw>
                </a:effectLst>
              </a:rPr>
              <a:t>Overview</a:t>
            </a:r>
          </a:p>
        </p:txBody>
      </p:sp>
      <p:sp>
        <p:nvSpPr>
          <p:cNvPr id="4099" name="Rectangle 3"/>
          <p:cNvSpPr>
            <a:spLocks noGrp="1" noChangeArrowheads="1"/>
          </p:cNvSpPr>
          <p:nvPr>
            <p:ph type="body" idx="1"/>
          </p:nvPr>
        </p:nvSpPr>
        <p:spPr>
          <a:xfrm>
            <a:off x="1371600" y="1601787"/>
            <a:ext cx="6705600" cy="4037013"/>
          </a:xfrm>
        </p:spPr>
        <p:txBody>
          <a:bodyPr/>
          <a:lstStyle/>
          <a:p>
            <a:pPr marL="571500" indent="-571500" eaLnBrk="1" hangingPunct="1">
              <a:spcBef>
                <a:spcPct val="125000"/>
              </a:spcBef>
              <a:spcAft>
                <a:spcPts val="1800"/>
              </a:spcAft>
              <a:buSzPct val="96000"/>
              <a:buFont typeface="Arial" charset="0"/>
              <a:buAutoNum type="romanUcPeriod"/>
            </a:pPr>
            <a:r>
              <a:rPr lang="en-US" altLang="zh-CN" sz="2400" dirty="0" smtClean="0">
                <a:latin typeface="Calibri" panose="020F0502020204030204" pitchFamily="34" charset="0"/>
              </a:rPr>
              <a:t>What is a ‘family’? </a:t>
            </a:r>
            <a:br>
              <a:rPr lang="en-US" altLang="zh-CN" sz="2400" dirty="0" smtClean="0">
                <a:latin typeface="Calibri" panose="020F0502020204030204" pitchFamily="34" charset="0"/>
              </a:rPr>
            </a:br>
            <a:r>
              <a:rPr lang="en-US" altLang="zh-CN" sz="2400" dirty="0" smtClean="0">
                <a:latin typeface="Calibri" panose="020F0502020204030204" pitchFamily="34" charset="0"/>
              </a:rPr>
              <a:t>(Definitions; Historical Perspectives)</a:t>
            </a:r>
          </a:p>
          <a:p>
            <a:pPr marL="571500" indent="-571500" eaLnBrk="1" hangingPunct="1">
              <a:spcBef>
                <a:spcPct val="125000"/>
              </a:spcBef>
              <a:spcAft>
                <a:spcPts val="1800"/>
              </a:spcAft>
              <a:buSzPct val="96000"/>
              <a:buFont typeface="Arial" charset="0"/>
              <a:buAutoNum type="romanUcPeriod"/>
            </a:pPr>
            <a:r>
              <a:rPr lang="en-US" altLang="zh-CN" sz="2400" dirty="0" err="1" smtClean="0">
                <a:latin typeface="Calibri" panose="020F0502020204030204" pitchFamily="34" charset="0"/>
              </a:rPr>
              <a:t>Theorising</a:t>
            </a:r>
            <a:r>
              <a:rPr lang="en-US" altLang="zh-CN" sz="2400" dirty="0" smtClean="0">
                <a:latin typeface="Calibri" panose="020F0502020204030204" pitchFamily="34" charset="0"/>
              </a:rPr>
              <a:t> Families</a:t>
            </a:r>
          </a:p>
          <a:p>
            <a:pPr marL="571500" indent="-571500" eaLnBrk="1" hangingPunct="1">
              <a:spcBef>
                <a:spcPct val="125000"/>
              </a:spcBef>
              <a:spcAft>
                <a:spcPts val="1800"/>
              </a:spcAft>
              <a:buSzPct val="96000"/>
              <a:buFont typeface="Arial" charset="0"/>
              <a:buAutoNum type="romanUcPeriod"/>
            </a:pPr>
            <a:r>
              <a:rPr lang="en-US" altLang="zh-CN" sz="2400" dirty="0" smtClean="0">
                <a:latin typeface="Calibri" panose="020F0502020204030204" pitchFamily="34" charset="0"/>
              </a:rPr>
              <a:t>Diverse Familial Forms</a:t>
            </a:r>
          </a:p>
          <a:p>
            <a:pPr marL="571500" indent="-571500" eaLnBrk="1" hangingPunct="1">
              <a:spcBef>
                <a:spcPct val="125000"/>
              </a:spcBef>
              <a:spcAft>
                <a:spcPts val="1800"/>
              </a:spcAft>
              <a:buSzPct val="96000"/>
              <a:buFont typeface="Arial" charset="0"/>
              <a:buAutoNum type="romanUcPeriod"/>
            </a:pPr>
            <a:r>
              <a:rPr lang="en-US" altLang="zh-CN" sz="2400" dirty="0" smtClean="0">
                <a:latin typeface="Calibri" panose="020F0502020204030204" pitchFamily="34" charset="0"/>
              </a:rPr>
              <a:t>Families and Social Change/Policy</a:t>
            </a:r>
          </a:p>
        </p:txBody>
      </p:sp>
    </p:spTree>
    <p:extLst>
      <p:ext uri="{BB962C8B-B14F-4D97-AF65-F5344CB8AC3E}">
        <p14:creationId xmlns:p14="http://schemas.microsoft.com/office/powerpoint/2010/main" val="31545387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579120" y="304800"/>
            <a:ext cx="8183880" cy="1051560"/>
          </a:xfrm>
        </p:spPr>
        <p:txBody>
          <a:bodyPr/>
          <a:lstStyle/>
          <a:p>
            <a:pPr eaLnBrk="1" hangingPunct="1"/>
            <a:r>
              <a:rPr lang="en-US" altLang="zh-CN" dirty="0" smtClean="0"/>
              <a:t>II. </a:t>
            </a:r>
            <a:r>
              <a:rPr lang="en-US" altLang="zh-CN" dirty="0" err="1" smtClean="0"/>
              <a:t>Theorising</a:t>
            </a:r>
            <a:r>
              <a:rPr lang="en-US" altLang="zh-CN" dirty="0" smtClean="0"/>
              <a:t> Families</a:t>
            </a:r>
          </a:p>
        </p:txBody>
      </p:sp>
      <p:sp>
        <p:nvSpPr>
          <p:cNvPr id="33795" name="Rectangle 3"/>
          <p:cNvSpPr>
            <a:spLocks noGrp="1" noChangeArrowheads="1"/>
          </p:cNvSpPr>
          <p:nvPr>
            <p:ph type="body" idx="1"/>
          </p:nvPr>
        </p:nvSpPr>
        <p:spPr>
          <a:xfrm>
            <a:off x="3124200" y="1947863"/>
            <a:ext cx="5791200" cy="4986337"/>
          </a:xfrm>
        </p:spPr>
        <p:txBody>
          <a:bodyPr/>
          <a:lstStyle/>
          <a:p>
            <a:pPr eaLnBrk="1" hangingPunct="1">
              <a:spcBef>
                <a:spcPct val="25000"/>
              </a:spcBef>
              <a:buFont typeface="Wingdings" pitchFamily="2" charset="2"/>
              <a:buNone/>
            </a:pPr>
            <a:r>
              <a:rPr lang="en-US" altLang="zh-CN" sz="2600" b="1" dirty="0" smtClean="0">
                <a:latin typeface="Calibri" panose="020F0502020204030204" pitchFamily="34" charset="0"/>
              </a:rPr>
              <a:t>Critique of Functionalism</a:t>
            </a:r>
          </a:p>
          <a:p>
            <a:pPr eaLnBrk="1" hangingPunct="1">
              <a:spcBef>
                <a:spcPct val="25000"/>
              </a:spcBef>
            </a:pPr>
            <a:r>
              <a:rPr lang="en-US" altLang="zh-CN" sz="2400" dirty="0" smtClean="0">
                <a:latin typeface="Calibri" panose="020F0502020204030204" pitchFamily="34" charset="0"/>
              </a:rPr>
              <a:t>Nuclear family not universal form</a:t>
            </a:r>
          </a:p>
          <a:p>
            <a:pPr lvl="1" eaLnBrk="1" hangingPunct="1">
              <a:spcBef>
                <a:spcPct val="70000"/>
              </a:spcBef>
            </a:pPr>
            <a:r>
              <a:rPr lang="en-US" altLang="zh-CN" sz="2500" b="1" i="1" dirty="0" smtClean="0">
                <a:solidFill>
                  <a:srgbClr val="0000FF"/>
                </a:solidFill>
                <a:latin typeface="Calibri" panose="020F0502020204030204" pitchFamily="34" charset="0"/>
              </a:rPr>
              <a:t>Example: Oneida Community</a:t>
            </a:r>
          </a:p>
          <a:p>
            <a:pPr lvl="2" eaLnBrk="1" hangingPunct="1">
              <a:spcBef>
                <a:spcPct val="70000"/>
              </a:spcBef>
            </a:pPr>
            <a:r>
              <a:rPr lang="en-US" altLang="zh-CN" sz="2200" dirty="0" smtClean="0">
                <a:latin typeface="Calibri" panose="020F0502020204030204" pitchFamily="34" charset="0"/>
              </a:rPr>
              <a:t>Founded in Oneida, NY, 1848 by John Humphrey Knowles</a:t>
            </a:r>
          </a:p>
          <a:p>
            <a:pPr lvl="2" eaLnBrk="1" hangingPunct="1">
              <a:spcBef>
                <a:spcPct val="70000"/>
              </a:spcBef>
            </a:pPr>
            <a:r>
              <a:rPr lang="en-US" altLang="zh-CN" sz="2200" dirty="0" smtClean="0">
                <a:latin typeface="Calibri" panose="020F0502020204030204" pitchFamily="34" charset="0"/>
              </a:rPr>
              <a:t>Sexual activity allowed among members</a:t>
            </a:r>
          </a:p>
          <a:p>
            <a:pPr lvl="2" eaLnBrk="1" hangingPunct="1">
              <a:spcBef>
                <a:spcPct val="70000"/>
              </a:spcBef>
            </a:pPr>
            <a:r>
              <a:rPr lang="en-US" altLang="zh-CN" sz="2200" dirty="0" smtClean="0">
                <a:latin typeface="Calibri" panose="020F0502020204030204" pitchFamily="34" charset="0"/>
              </a:rPr>
              <a:t>Eugenics </a:t>
            </a:r>
          </a:p>
          <a:p>
            <a:pPr lvl="2" eaLnBrk="1" hangingPunct="1">
              <a:spcBef>
                <a:spcPct val="70000"/>
              </a:spcBef>
            </a:pPr>
            <a:r>
              <a:rPr lang="en-US" altLang="zh-CN" sz="2200" dirty="0" smtClean="0">
                <a:latin typeface="Calibri" panose="020F0502020204030204" pitchFamily="34" charset="0"/>
              </a:rPr>
              <a:t>Raising of children communally</a:t>
            </a:r>
          </a:p>
          <a:p>
            <a:pPr lvl="2" eaLnBrk="1" hangingPunct="1">
              <a:spcBef>
                <a:spcPct val="25000"/>
              </a:spcBef>
            </a:pPr>
            <a:endParaRPr lang="en-US" altLang="zh-CN" sz="2500" dirty="0" smtClean="0">
              <a:latin typeface="Calibri" panose="020F0502020204030204" pitchFamily="34" charset="0"/>
            </a:endParaRPr>
          </a:p>
          <a:p>
            <a:pPr lvl="2" eaLnBrk="1" hangingPunct="1">
              <a:spcBef>
                <a:spcPct val="25000"/>
              </a:spcBef>
            </a:pPr>
            <a:endParaRPr lang="en-US" altLang="zh-CN" sz="1900" dirty="0" smtClean="0">
              <a:latin typeface="Calibri" panose="020F0502020204030204" pitchFamily="34" charset="0"/>
            </a:endParaRPr>
          </a:p>
          <a:p>
            <a:pPr lvl="1" eaLnBrk="1" hangingPunct="1">
              <a:spcBef>
                <a:spcPct val="25000"/>
              </a:spcBef>
            </a:pPr>
            <a:endParaRPr lang="en-US" altLang="zh-CN" sz="2400" dirty="0" smtClean="0">
              <a:latin typeface="Calibri" panose="020F0502020204030204" pitchFamily="34" charset="0"/>
            </a:endParaRPr>
          </a:p>
          <a:p>
            <a:pPr lvl="1" eaLnBrk="1" hangingPunct="1">
              <a:spcBef>
                <a:spcPct val="25000"/>
              </a:spcBef>
            </a:pPr>
            <a:endParaRPr lang="en-US" altLang="zh-CN" sz="2400" dirty="0" smtClean="0">
              <a:latin typeface="Calibri" panose="020F0502020204030204" pitchFamily="34" charset="0"/>
            </a:endParaRPr>
          </a:p>
          <a:p>
            <a:pPr lvl="1" eaLnBrk="1" hangingPunct="1">
              <a:spcBef>
                <a:spcPct val="25000"/>
              </a:spcBef>
            </a:pPr>
            <a:endParaRPr lang="en-US" altLang="zh-CN" sz="2400" dirty="0" smtClean="0">
              <a:latin typeface="Calibri" panose="020F0502020204030204" pitchFamily="34" charset="0"/>
            </a:endParaRPr>
          </a:p>
        </p:txBody>
      </p:sp>
      <p:pic>
        <p:nvPicPr>
          <p:cNvPr id="368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837" y="2514600"/>
            <a:ext cx="2239963" cy="259080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94296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57200" y="228600"/>
            <a:ext cx="8305800" cy="1295400"/>
          </a:xfrm>
        </p:spPr>
        <p:txBody>
          <a:bodyPr>
            <a:normAutofit/>
          </a:bodyPr>
          <a:lstStyle/>
          <a:p>
            <a:pPr eaLnBrk="1" hangingPunct="1"/>
            <a:r>
              <a:rPr lang="en-US" altLang="zh-CN" sz="3200" dirty="0" smtClean="0"/>
              <a:t>II. </a:t>
            </a:r>
            <a:r>
              <a:rPr lang="en-US" altLang="zh-CN" sz="3200" dirty="0" err="1" smtClean="0"/>
              <a:t>Theorising</a:t>
            </a:r>
            <a:r>
              <a:rPr lang="en-US" altLang="zh-CN" sz="3200" dirty="0" smtClean="0"/>
              <a:t> Families – </a:t>
            </a:r>
            <a:br>
              <a:rPr lang="en-US" altLang="zh-CN" sz="3200" dirty="0" smtClean="0"/>
            </a:br>
            <a:r>
              <a:rPr lang="en-US" altLang="zh-CN" sz="3200" dirty="0" smtClean="0"/>
              <a:t>Conflict &amp; Feminist Perspectives</a:t>
            </a:r>
          </a:p>
        </p:txBody>
      </p:sp>
      <p:sp>
        <p:nvSpPr>
          <p:cNvPr id="36867" name="Rectangle 3"/>
          <p:cNvSpPr>
            <a:spLocks noGrp="1" noChangeArrowheads="1"/>
          </p:cNvSpPr>
          <p:nvPr>
            <p:ph type="body" idx="1"/>
          </p:nvPr>
        </p:nvSpPr>
        <p:spPr>
          <a:xfrm>
            <a:off x="609600" y="2133600"/>
            <a:ext cx="7848600" cy="3954462"/>
          </a:xfrm>
        </p:spPr>
        <p:txBody>
          <a:bodyPr/>
          <a:lstStyle/>
          <a:p>
            <a:pPr lvl="1" eaLnBrk="1" hangingPunct="1">
              <a:lnSpc>
                <a:spcPct val="105000"/>
              </a:lnSpc>
              <a:spcBef>
                <a:spcPct val="150000"/>
              </a:spcBef>
              <a:buClrTx/>
              <a:buSzPct val="60000"/>
              <a:buFont typeface="Wingdings" panose="05000000000000000000" pitchFamily="2" charset="2"/>
              <a:buChar char="§"/>
            </a:pPr>
            <a:r>
              <a:rPr lang="en-US" altLang="zh-CN" sz="2400" dirty="0" smtClean="0">
                <a:latin typeface="Calibri" panose="020F0502020204030204" pitchFamily="34" charset="0"/>
              </a:rPr>
              <a:t>Gender conflict and social inequality</a:t>
            </a:r>
          </a:p>
          <a:p>
            <a:pPr lvl="1" eaLnBrk="1" hangingPunct="1">
              <a:lnSpc>
                <a:spcPct val="105000"/>
              </a:lnSpc>
              <a:spcBef>
                <a:spcPct val="150000"/>
              </a:spcBef>
              <a:buClrTx/>
              <a:buSzPct val="60000"/>
              <a:buFont typeface="Wingdings" panose="05000000000000000000" pitchFamily="2" charset="2"/>
              <a:buChar char="§"/>
            </a:pPr>
            <a:r>
              <a:rPr lang="en-US" altLang="zh-CN" sz="2400" dirty="0" smtClean="0">
                <a:latin typeface="Calibri" panose="020F0502020204030204" pitchFamily="34" charset="0"/>
              </a:rPr>
              <a:t>Oppression, particularly oppression of women</a:t>
            </a:r>
          </a:p>
          <a:p>
            <a:pPr lvl="1" eaLnBrk="1" hangingPunct="1">
              <a:lnSpc>
                <a:spcPct val="105000"/>
              </a:lnSpc>
              <a:spcBef>
                <a:spcPct val="150000"/>
              </a:spcBef>
              <a:buClrTx/>
              <a:buSzPct val="60000"/>
              <a:buFont typeface="Wingdings" panose="05000000000000000000" pitchFamily="2" charset="2"/>
              <a:buChar char="§"/>
            </a:pPr>
            <a:r>
              <a:rPr lang="en-US" altLang="zh-CN" sz="2400" dirty="0" smtClean="0">
                <a:latin typeface="Calibri" panose="020F0502020204030204" pitchFamily="34" charset="0"/>
              </a:rPr>
              <a:t>Changing policies, domestic violence, </a:t>
            </a:r>
            <a:r>
              <a:rPr lang="en-US" altLang="zh-CN" sz="2400" dirty="0" err="1" smtClean="0">
                <a:latin typeface="Calibri" panose="020F0502020204030204" pitchFamily="34" charset="0"/>
              </a:rPr>
              <a:t>recognising</a:t>
            </a:r>
            <a:r>
              <a:rPr lang="en-US" altLang="zh-CN" sz="2400" dirty="0" smtClean="0">
                <a:latin typeface="Calibri" panose="020F0502020204030204" pitchFamily="34" charset="0"/>
              </a:rPr>
              <a:t> </a:t>
            </a:r>
            <a:br>
              <a:rPr lang="en-US" altLang="zh-CN" sz="2400" dirty="0" smtClean="0">
                <a:latin typeface="Calibri" panose="020F0502020204030204" pitchFamily="34" charset="0"/>
              </a:rPr>
            </a:br>
            <a:r>
              <a:rPr lang="en-US" altLang="zh-CN" sz="2400" dirty="0" smtClean="0">
                <a:latin typeface="Calibri" panose="020F0502020204030204" pitchFamily="34" charset="0"/>
              </a:rPr>
              <a:t>unpaid </a:t>
            </a:r>
            <a:r>
              <a:rPr lang="en-US" altLang="zh-CN" sz="2400" dirty="0" err="1" smtClean="0">
                <a:latin typeface="Calibri" panose="020F0502020204030204" pitchFamily="34" charset="0"/>
              </a:rPr>
              <a:t>labour</a:t>
            </a:r>
            <a:r>
              <a:rPr lang="en-US" altLang="zh-CN" sz="2400" dirty="0" smtClean="0">
                <a:latin typeface="Calibri" panose="020F0502020204030204" pitchFamily="34" charset="0"/>
              </a:rPr>
              <a:t>, </a:t>
            </a:r>
            <a:r>
              <a:rPr lang="en-US" altLang="zh-CN" sz="2400" dirty="0" err="1" smtClean="0">
                <a:latin typeface="Calibri" panose="020F0502020204030204" pitchFamily="34" charset="0"/>
              </a:rPr>
              <a:t>etc</a:t>
            </a:r>
            <a:endParaRPr lang="en-US" altLang="zh-CN" sz="2400" dirty="0" smtClean="0">
              <a:latin typeface="Calibri" panose="020F0502020204030204" pitchFamily="34" charset="0"/>
            </a:endParaRPr>
          </a:p>
          <a:p>
            <a:pPr lvl="1" eaLnBrk="1" hangingPunct="1">
              <a:lnSpc>
                <a:spcPct val="90000"/>
              </a:lnSpc>
              <a:spcBef>
                <a:spcPct val="90000"/>
              </a:spcBef>
              <a:buClrTx/>
              <a:buFont typeface="Wingdings" panose="05000000000000000000" pitchFamily="2" charset="2"/>
              <a:buChar char="§"/>
            </a:pPr>
            <a:endParaRPr lang="en-US" altLang="zh-CN" sz="2400" b="1" dirty="0" smtClean="0">
              <a:latin typeface="Calibri" panose="020F0502020204030204" pitchFamily="34" charset="0"/>
            </a:endParaRPr>
          </a:p>
          <a:p>
            <a:pPr lvl="1" eaLnBrk="1" hangingPunct="1">
              <a:lnSpc>
                <a:spcPct val="90000"/>
              </a:lnSpc>
              <a:spcBef>
                <a:spcPct val="90000"/>
              </a:spcBef>
              <a:buClrTx/>
              <a:buFont typeface="Wingdings" panose="05000000000000000000" pitchFamily="2" charset="2"/>
              <a:buChar char="§"/>
            </a:pPr>
            <a:endParaRPr lang="en-US" altLang="zh-CN" sz="2400" dirty="0" smtClean="0">
              <a:latin typeface="Calibri" panose="020F0502020204030204" pitchFamily="34" charset="0"/>
            </a:endParaRPr>
          </a:p>
          <a:p>
            <a:pPr lvl="1" eaLnBrk="1" hangingPunct="1">
              <a:lnSpc>
                <a:spcPct val="90000"/>
              </a:lnSpc>
              <a:spcBef>
                <a:spcPct val="90000"/>
              </a:spcBef>
              <a:buClrTx/>
              <a:buFont typeface="Wingdings" panose="05000000000000000000" pitchFamily="2" charset="2"/>
              <a:buChar char="§"/>
            </a:pPr>
            <a:endParaRPr lang="en-US" altLang="zh-CN" sz="2400" dirty="0" smtClean="0">
              <a:latin typeface="Calibri" panose="020F0502020204030204" pitchFamily="34" charset="0"/>
            </a:endParaRPr>
          </a:p>
          <a:p>
            <a:pPr lvl="1" eaLnBrk="1" hangingPunct="1">
              <a:lnSpc>
                <a:spcPct val="90000"/>
              </a:lnSpc>
              <a:spcBef>
                <a:spcPct val="90000"/>
              </a:spcBef>
              <a:buClrTx/>
              <a:buFont typeface="Wingdings" panose="05000000000000000000" pitchFamily="2" charset="2"/>
              <a:buChar char="§"/>
            </a:pPr>
            <a:endParaRPr lang="en-US" altLang="zh-CN" sz="2400" dirty="0" smtClean="0">
              <a:latin typeface="Calibri" panose="020F0502020204030204" pitchFamily="34" charset="0"/>
            </a:endParaRPr>
          </a:p>
          <a:p>
            <a:pPr lvl="1" eaLnBrk="1" hangingPunct="1">
              <a:lnSpc>
                <a:spcPct val="90000"/>
              </a:lnSpc>
              <a:spcBef>
                <a:spcPct val="90000"/>
              </a:spcBef>
              <a:buClrTx/>
              <a:buFont typeface="Wingdings" panose="05000000000000000000" pitchFamily="2" charset="2"/>
              <a:buChar char="§"/>
            </a:pPr>
            <a:endParaRPr lang="en-US" altLang="zh-CN" sz="2400" dirty="0" smtClean="0">
              <a:latin typeface="Calibri" panose="020F0502020204030204" pitchFamily="34" charset="0"/>
            </a:endParaRPr>
          </a:p>
        </p:txBody>
      </p:sp>
    </p:spTree>
    <p:extLst>
      <p:ext uri="{BB962C8B-B14F-4D97-AF65-F5344CB8AC3E}">
        <p14:creationId xmlns:p14="http://schemas.microsoft.com/office/powerpoint/2010/main" val="16267863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533400" y="457200"/>
            <a:ext cx="7543800" cy="1295400"/>
          </a:xfrm>
        </p:spPr>
        <p:txBody>
          <a:bodyPr/>
          <a:lstStyle/>
          <a:p>
            <a:pPr eaLnBrk="1" hangingPunct="1"/>
            <a:r>
              <a:rPr lang="en-US" altLang="zh-CN" sz="3600" dirty="0" smtClean="0"/>
              <a:t>II. </a:t>
            </a:r>
            <a:r>
              <a:rPr lang="en-US" altLang="zh-CN" sz="3600" dirty="0" err="1" smtClean="0"/>
              <a:t>Theorising</a:t>
            </a:r>
            <a:r>
              <a:rPr lang="en-US" altLang="zh-CN" sz="3600" dirty="0" smtClean="0"/>
              <a:t> Families – </a:t>
            </a:r>
            <a:br>
              <a:rPr lang="en-US" altLang="zh-CN" sz="3600" dirty="0" smtClean="0"/>
            </a:br>
            <a:r>
              <a:rPr lang="en-US" altLang="zh-CN" sz="3600" dirty="0" smtClean="0"/>
              <a:t>Conflict Perspective</a:t>
            </a:r>
          </a:p>
        </p:txBody>
      </p:sp>
      <p:sp>
        <p:nvSpPr>
          <p:cNvPr id="40963" name="Rectangle 3"/>
          <p:cNvSpPr>
            <a:spLocks noGrp="1" noChangeArrowheads="1"/>
          </p:cNvSpPr>
          <p:nvPr>
            <p:ph type="body" idx="1"/>
          </p:nvPr>
        </p:nvSpPr>
        <p:spPr>
          <a:xfrm>
            <a:off x="3733800" y="2209800"/>
            <a:ext cx="4953000" cy="4191000"/>
          </a:xfrm>
        </p:spPr>
        <p:txBody>
          <a:bodyPr>
            <a:normAutofit/>
          </a:bodyPr>
          <a:lstStyle/>
          <a:p>
            <a:pPr lvl="1" eaLnBrk="1" hangingPunct="1">
              <a:lnSpc>
                <a:spcPts val="3100"/>
              </a:lnSpc>
              <a:spcBef>
                <a:spcPct val="90000"/>
              </a:spcBef>
              <a:spcAft>
                <a:spcPts val="1200"/>
              </a:spcAft>
              <a:buClrTx/>
              <a:buSzPct val="55000"/>
              <a:buFont typeface="Wingdings" panose="05000000000000000000" pitchFamily="2" charset="2"/>
              <a:buChar char="§"/>
            </a:pPr>
            <a:r>
              <a:rPr lang="en-US" altLang="zh-CN" sz="2200" dirty="0" smtClean="0">
                <a:latin typeface="Calibri" panose="020F0502020204030204" pitchFamily="34" charset="0"/>
              </a:rPr>
              <a:t>Sees the family as a social arrangement benefitting some people more than others</a:t>
            </a:r>
          </a:p>
          <a:p>
            <a:pPr lvl="1" eaLnBrk="1" hangingPunct="1">
              <a:lnSpc>
                <a:spcPts val="3100"/>
              </a:lnSpc>
              <a:spcBef>
                <a:spcPct val="90000"/>
              </a:spcBef>
              <a:spcAft>
                <a:spcPts val="1200"/>
              </a:spcAft>
              <a:buClrTx/>
              <a:buSzPct val="55000"/>
              <a:buFont typeface="Wingdings" panose="05000000000000000000" pitchFamily="2" charset="2"/>
              <a:buChar char="§"/>
            </a:pPr>
            <a:r>
              <a:rPr lang="en-US" altLang="zh-CN" sz="2200" dirty="0" smtClean="0">
                <a:latin typeface="Calibri" panose="020F0502020204030204" pitchFamily="34" charset="0"/>
              </a:rPr>
              <a:t>Engels viewed the family as a class society in miniature, with one class (men) oppressing another class (women)</a:t>
            </a:r>
          </a:p>
          <a:p>
            <a:pPr lvl="1" eaLnBrk="1" hangingPunct="1">
              <a:spcAft>
                <a:spcPts val="1200"/>
              </a:spcAft>
              <a:buClrTx/>
              <a:buFont typeface="Wingdings" panose="05000000000000000000" pitchFamily="2" charset="2"/>
              <a:buChar char="§"/>
            </a:pPr>
            <a:endParaRPr lang="en-US" altLang="zh-CN" sz="2400" dirty="0" smtClean="0">
              <a:latin typeface="Calibri" panose="020F0502020204030204" pitchFamily="34" charset="0"/>
            </a:endParaRPr>
          </a:p>
          <a:p>
            <a:pPr lvl="1" eaLnBrk="1" hangingPunct="1">
              <a:spcAft>
                <a:spcPts val="1200"/>
              </a:spcAft>
              <a:buClrTx/>
              <a:buFont typeface="Wingdings" panose="05000000000000000000" pitchFamily="2" charset="2"/>
              <a:buChar char="§"/>
            </a:pPr>
            <a:endParaRPr lang="en-US" altLang="zh-CN" sz="2400" dirty="0" smtClean="0">
              <a:latin typeface="Calibri" panose="020F0502020204030204" pitchFamily="34" charset="0"/>
            </a:endParaRPr>
          </a:p>
          <a:p>
            <a:pPr lvl="1" eaLnBrk="1" hangingPunct="1">
              <a:spcAft>
                <a:spcPts val="1200"/>
              </a:spcAft>
              <a:buClrTx/>
              <a:buFont typeface="Wingdings" panose="05000000000000000000" pitchFamily="2" charset="2"/>
              <a:buChar char="§"/>
            </a:pPr>
            <a:endParaRPr lang="en-US" altLang="zh-CN" sz="2400" dirty="0" smtClean="0">
              <a:latin typeface="Calibri" panose="020F0502020204030204" pitchFamily="34" charset="0"/>
            </a:endParaRPr>
          </a:p>
        </p:txBody>
      </p:sp>
      <p:pic>
        <p:nvPicPr>
          <p:cNvPr id="399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2667000"/>
            <a:ext cx="2754375" cy="2411413"/>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33119103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609600" y="457200"/>
            <a:ext cx="7543800" cy="1295400"/>
          </a:xfrm>
        </p:spPr>
        <p:txBody>
          <a:bodyPr/>
          <a:lstStyle/>
          <a:p>
            <a:pPr eaLnBrk="1" hangingPunct="1"/>
            <a:r>
              <a:rPr lang="en-US" altLang="zh-CN" dirty="0" smtClean="0"/>
              <a:t>II. </a:t>
            </a:r>
            <a:r>
              <a:rPr lang="en-US" altLang="zh-CN" dirty="0" err="1" smtClean="0"/>
              <a:t>Theorising</a:t>
            </a:r>
            <a:r>
              <a:rPr lang="en-US" altLang="zh-CN" dirty="0" smtClean="0"/>
              <a:t> Families –</a:t>
            </a:r>
            <a:br>
              <a:rPr lang="en-US" altLang="zh-CN" dirty="0" smtClean="0"/>
            </a:br>
            <a:r>
              <a:rPr lang="en-US" altLang="zh-CN" dirty="0" smtClean="0"/>
              <a:t>Feminist Perspective</a:t>
            </a:r>
          </a:p>
        </p:txBody>
      </p:sp>
      <p:sp>
        <p:nvSpPr>
          <p:cNvPr id="41987" name="Rectangle 3"/>
          <p:cNvSpPr>
            <a:spLocks noGrp="1" noChangeArrowheads="1"/>
          </p:cNvSpPr>
          <p:nvPr>
            <p:ph type="body" idx="1"/>
          </p:nvPr>
        </p:nvSpPr>
        <p:spPr>
          <a:xfrm>
            <a:off x="533400" y="1219200"/>
            <a:ext cx="8229600" cy="3581400"/>
          </a:xfrm>
        </p:spPr>
        <p:txBody>
          <a:bodyPr>
            <a:noAutofit/>
          </a:bodyPr>
          <a:lstStyle/>
          <a:p>
            <a:pPr eaLnBrk="1" hangingPunct="1">
              <a:lnSpc>
                <a:spcPct val="90000"/>
              </a:lnSpc>
              <a:spcAft>
                <a:spcPts val="2400"/>
              </a:spcAft>
              <a:buClrTx/>
              <a:buFont typeface="Wingdings" panose="05000000000000000000" pitchFamily="2" charset="2"/>
              <a:buChar char="§"/>
            </a:pPr>
            <a:endParaRPr lang="en-US" altLang="zh-CN" sz="2200" dirty="0" smtClean="0">
              <a:latin typeface="Calibri" panose="020F0502020204030204" pitchFamily="34" charset="0"/>
            </a:endParaRPr>
          </a:p>
          <a:p>
            <a:pPr lvl="1" eaLnBrk="1" hangingPunct="1">
              <a:lnSpc>
                <a:spcPct val="90000"/>
              </a:lnSpc>
              <a:spcBef>
                <a:spcPct val="115000"/>
              </a:spcBef>
              <a:spcAft>
                <a:spcPts val="1200"/>
              </a:spcAft>
              <a:buClrTx/>
              <a:buSzPct val="60000"/>
              <a:buFont typeface="Wingdings" panose="05000000000000000000" pitchFamily="2" charset="2"/>
              <a:buChar char="§"/>
            </a:pPr>
            <a:r>
              <a:rPr lang="en-US" altLang="zh-CN" sz="2200" dirty="0" smtClean="0">
                <a:latin typeface="Calibri" panose="020F0502020204030204" pitchFamily="34" charset="0"/>
              </a:rPr>
              <a:t>Focus on patriarchy as a source of women’s powerlessness in families</a:t>
            </a:r>
          </a:p>
          <a:p>
            <a:pPr lvl="1" eaLnBrk="1" hangingPunct="1">
              <a:lnSpc>
                <a:spcPct val="90000"/>
              </a:lnSpc>
              <a:spcBef>
                <a:spcPct val="115000"/>
              </a:spcBef>
              <a:spcAft>
                <a:spcPts val="1200"/>
              </a:spcAft>
              <a:buClrTx/>
              <a:buSzPct val="60000"/>
              <a:buFont typeface="Wingdings" panose="05000000000000000000" pitchFamily="2" charset="2"/>
              <a:buChar char="§"/>
            </a:pPr>
            <a:r>
              <a:rPr lang="en-US" altLang="zh-CN" sz="2200" dirty="0" smtClean="0">
                <a:latin typeface="Calibri" panose="020F0502020204030204" pitchFamily="34" charset="0"/>
              </a:rPr>
              <a:t>Women’s oppression</a:t>
            </a:r>
          </a:p>
          <a:p>
            <a:pPr lvl="1" eaLnBrk="1" hangingPunct="1">
              <a:lnSpc>
                <a:spcPct val="90000"/>
              </a:lnSpc>
              <a:spcBef>
                <a:spcPct val="115000"/>
              </a:spcBef>
              <a:spcAft>
                <a:spcPts val="1200"/>
              </a:spcAft>
              <a:buClrTx/>
              <a:buSzPct val="60000"/>
              <a:buFont typeface="Wingdings" panose="05000000000000000000" pitchFamily="2" charset="2"/>
              <a:buChar char="§"/>
            </a:pPr>
            <a:r>
              <a:rPr lang="en-US" altLang="zh-CN" sz="2200" dirty="0" smtClean="0">
                <a:latin typeface="Calibri" panose="020F0502020204030204" pitchFamily="34" charset="0"/>
              </a:rPr>
              <a:t>Families are power-based </a:t>
            </a:r>
          </a:p>
          <a:p>
            <a:pPr lvl="1" eaLnBrk="1" hangingPunct="1">
              <a:lnSpc>
                <a:spcPct val="90000"/>
              </a:lnSpc>
              <a:spcBef>
                <a:spcPct val="115000"/>
              </a:spcBef>
              <a:spcAft>
                <a:spcPts val="1200"/>
              </a:spcAft>
              <a:buClrTx/>
              <a:buSzPct val="60000"/>
              <a:buFont typeface="Wingdings" panose="05000000000000000000" pitchFamily="2" charset="2"/>
              <a:buChar char="§"/>
            </a:pPr>
            <a:r>
              <a:rPr lang="en-US" altLang="zh-CN" sz="2200" dirty="0" smtClean="0">
                <a:latin typeface="Calibri" panose="020F0502020204030204" pitchFamily="34" charset="0"/>
              </a:rPr>
              <a:t>Different resources and power for men and women</a:t>
            </a:r>
          </a:p>
          <a:p>
            <a:pPr lvl="1" eaLnBrk="1" hangingPunct="1">
              <a:lnSpc>
                <a:spcPct val="90000"/>
              </a:lnSpc>
              <a:spcAft>
                <a:spcPts val="2400"/>
              </a:spcAft>
              <a:buClrTx/>
              <a:buFont typeface="Wingdings" panose="05000000000000000000" pitchFamily="2" charset="2"/>
              <a:buChar char="§"/>
            </a:pPr>
            <a:endParaRPr lang="en-US" altLang="zh-CN" sz="2200" dirty="0" smtClean="0">
              <a:latin typeface="Calibri" panose="020F0502020204030204" pitchFamily="34" charset="0"/>
            </a:endParaRPr>
          </a:p>
          <a:p>
            <a:pPr lvl="1" eaLnBrk="1" hangingPunct="1">
              <a:lnSpc>
                <a:spcPct val="90000"/>
              </a:lnSpc>
              <a:spcAft>
                <a:spcPts val="2400"/>
              </a:spcAft>
              <a:buClrTx/>
              <a:buFont typeface="Wingdings" panose="05000000000000000000" pitchFamily="2" charset="2"/>
              <a:buChar char="§"/>
            </a:pPr>
            <a:endParaRPr lang="en-US" altLang="zh-CN" sz="2200" dirty="0" smtClean="0">
              <a:latin typeface="Calibri" panose="020F0502020204030204" pitchFamily="34" charset="0"/>
            </a:endParaRPr>
          </a:p>
          <a:p>
            <a:pPr lvl="1" eaLnBrk="1" hangingPunct="1">
              <a:lnSpc>
                <a:spcPct val="90000"/>
              </a:lnSpc>
              <a:spcAft>
                <a:spcPts val="2400"/>
              </a:spcAft>
              <a:buClrTx/>
              <a:buFont typeface="Wingdings" panose="05000000000000000000" pitchFamily="2" charset="2"/>
              <a:buChar char="§"/>
            </a:pPr>
            <a:endParaRPr lang="en-US" altLang="zh-CN" sz="2200" dirty="0" smtClean="0">
              <a:latin typeface="Calibri" panose="020F0502020204030204" pitchFamily="34" charset="0"/>
            </a:endParaRPr>
          </a:p>
          <a:p>
            <a:pPr lvl="1" eaLnBrk="1" hangingPunct="1">
              <a:lnSpc>
                <a:spcPct val="90000"/>
              </a:lnSpc>
              <a:spcAft>
                <a:spcPts val="2400"/>
              </a:spcAft>
              <a:buClrTx/>
              <a:buFont typeface="Wingdings" panose="05000000000000000000" pitchFamily="2" charset="2"/>
              <a:buChar char="§"/>
            </a:pPr>
            <a:endParaRPr lang="en-US" altLang="zh-CN" sz="2200" dirty="0" smtClean="0">
              <a:latin typeface="Calibri" panose="020F0502020204030204" pitchFamily="34" charset="0"/>
            </a:endParaRPr>
          </a:p>
          <a:p>
            <a:pPr lvl="1" eaLnBrk="1" hangingPunct="1">
              <a:lnSpc>
                <a:spcPct val="90000"/>
              </a:lnSpc>
              <a:spcAft>
                <a:spcPts val="2400"/>
              </a:spcAft>
              <a:buClrTx/>
              <a:buFont typeface="Wingdings" panose="05000000000000000000" pitchFamily="2" charset="2"/>
              <a:buChar char="§"/>
            </a:pPr>
            <a:endParaRPr lang="en-US" altLang="zh-CN" sz="2200" dirty="0" smtClean="0">
              <a:latin typeface="Calibri" panose="020F0502020204030204" pitchFamily="34" charset="0"/>
            </a:endParaRPr>
          </a:p>
        </p:txBody>
      </p:sp>
      <p:pic>
        <p:nvPicPr>
          <p:cNvPr id="41988" name="Picture 5" descr="http://t3.gstatic.com/images?q=tbn:ANd9GcSUQznHjRwQ7_fFL5zYofv6XSARJDB26znUaK-dJi6PAVvYl1Qjd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9071" y="3124200"/>
            <a:ext cx="2413877" cy="157162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344512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p:cNvSpPr>
            <a:spLocks noGrp="1" noChangeArrowheads="1"/>
          </p:cNvSpPr>
          <p:nvPr>
            <p:ph type="body" idx="1"/>
          </p:nvPr>
        </p:nvSpPr>
        <p:spPr>
          <a:xfrm>
            <a:off x="304800" y="2057400"/>
            <a:ext cx="5486400" cy="4495800"/>
          </a:xfrm>
        </p:spPr>
        <p:txBody>
          <a:bodyPr/>
          <a:lstStyle/>
          <a:p>
            <a:pPr lvl="1" eaLnBrk="1" hangingPunct="1">
              <a:lnSpc>
                <a:spcPct val="95000"/>
              </a:lnSpc>
              <a:spcBef>
                <a:spcPct val="55000"/>
              </a:spcBef>
              <a:buClrTx/>
              <a:buSzPct val="60000"/>
              <a:buFont typeface="Wingdings" panose="05000000000000000000" pitchFamily="2" charset="2"/>
              <a:buChar char="§"/>
              <a:defRPr/>
            </a:pPr>
            <a:r>
              <a:rPr lang="en-US" altLang="zh-CN" sz="2250" dirty="0" smtClean="0">
                <a:latin typeface="Calibri" panose="020F0502020204030204" pitchFamily="34" charset="0"/>
              </a:rPr>
              <a:t>Women, feminist theorists argue, do not enter family with full resources comparable to men’s</a:t>
            </a:r>
          </a:p>
          <a:p>
            <a:pPr lvl="2" eaLnBrk="1" hangingPunct="1">
              <a:spcBef>
                <a:spcPct val="55000"/>
              </a:spcBef>
              <a:spcAft>
                <a:spcPts val="2400"/>
              </a:spcAft>
              <a:buClrTx/>
              <a:buSzPct val="60000"/>
              <a:buFont typeface="Wingdings" panose="05000000000000000000" pitchFamily="2" charset="2"/>
              <a:buChar char="§"/>
              <a:defRPr/>
            </a:pPr>
            <a:r>
              <a:rPr lang="en-US" altLang="zh-CN" sz="2000" dirty="0" smtClean="0">
                <a:latin typeface="Calibri" panose="020F0502020204030204" pitchFamily="34" charset="0"/>
              </a:rPr>
              <a:t>They therefore suffer inequality in close relations</a:t>
            </a:r>
          </a:p>
          <a:p>
            <a:pPr lvl="1" eaLnBrk="1" hangingPunct="1">
              <a:spcBef>
                <a:spcPct val="55000"/>
              </a:spcBef>
              <a:buClrTx/>
              <a:buSzPct val="60000"/>
              <a:buFont typeface="Wingdings" panose="05000000000000000000" pitchFamily="2" charset="2"/>
              <a:buChar char="§"/>
              <a:defRPr/>
            </a:pPr>
            <a:r>
              <a:rPr lang="en-US" altLang="zh-CN" sz="2250" dirty="0" smtClean="0">
                <a:latin typeface="Calibri" panose="020F0502020204030204" pitchFamily="34" charset="0"/>
              </a:rPr>
              <a:t>Different schools of Feminism</a:t>
            </a:r>
          </a:p>
          <a:p>
            <a:pPr lvl="2" eaLnBrk="1" hangingPunct="1">
              <a:spcBef>
                <a:spcPct val="55000"/>
              </a:spcBef>
              <a:buClrTx/>
              <a:buSzPct val="60000"/>
              <a:buFont typeface="Wingdings" panose="05000000000000000000" pitchFamily="2" charset="2"/>
              <a:buChar char="§"/>
              <a:defRPr/>
            </a:pPr>
            <a:r>
              <a:rPr lang="en-US" altLang="zh-CN" sz="2000" dirty="0" smtClean="0">
                <a:latin typeface="Calibri" panose="020F0502020204030204" pitchFamily="34" charset="0"/>
              </a:rPr>
              <a:t>Liberal Feminism</a:t>
            </a:r>
          </a:p>
          <a:p>
            <a:pPr lvl="2" eaLnBrk="1" hangingPunct="1">
              <a:spcBef>
                <a:spcPct val="55000"/>
              </a:spcBef>
              <a:buClrTx/>
              <a:buSzPct val="60000"/>
              <a:buFont typeface="Wingdings" panose="05000000000000000000" pitchFamily="2" charset="2"/>
              <a:buChar char="§"/>
              <a:defRPr/>
            </a:pPr>
            <a:r>
              <a:rPr lang="en-US" altLang="zh-CN" sz="2000" dirty="0" smtClean="0">
                <a:latin typeface="Calibri" panose="020F0502020204030204" pitchFamily="34" charset="0"/>
              </a:rPr>
              <a:t>Marxist Feminism</a:t>
            </a:r>
          </a:p>
          <a:p>
            <a:pPr lvl="2" eaLnBrk="1" hangingPunct="1">
              <a:spcBef>
                <a:spcPct val="55000"/>
              </a:spcBef>
              <a:buClrTx/>
              <a:buSzPct val="60000"/>
              <a:buFont typeface="Wingdings" panose="05000000000000000000" pitchFamily="2" charset="2"/>
              <a:buChar char="§"/>
              <a:defRPr/>
            </a:pPr>
            <a:r>
              <a:rPr lang="en-US" altLang="zh-CN" sz="2000" dirty="0" smtClean="0">
                <a:latin typeface="Calibri" panose="020F0502020204030204" pitchFamily="34" charset="0"/>
              </a:rPr>
              <a:t>Radical Feminism</a:t>
            </a:r>
          </a:p>
          <a:p>
            <a:pPr lvl="2" eaLnBrk="1" hangingPunct="1">
              <a:buClrTx/>
              <a:buFont typeface="Wingdings" panose="05000000000000000000" pitchFamily="2" charset="2"/>
              <a:buChar char="§"/>
              <a:defRPr/>
            </a:pPr>
            <a:endParaRPr lang="en-US" altLang="zh-CN" sz="2000" dirty="0" smtClean="0">
              <a:latin typeface="Calibri" panose="020F0502020204030204" pitchFamily="34" charset="0"/>
            </a:endParaRPr>
          </a:p>
          <a:p>
            <a:pPr lvl="2" eaLnBrk="1" hangingPunct="1">
              <a:buClrTx/>
              <a:buFont typeface="Wingdings" panose="05000000000000000000" pitchFamily="2" charset="2"/>
              <a:buChar char="§"/>
              <a:defRPr/>
            </a:pPr>
            <a:endParaRPr lang="en-US" altLang="zh-CN" sz="2000" dirty="0" smtClean="0">
              <a:latin typeface="Calibri" panose="020F0502020204030204" pitchFamily="34" charset="0"/>
            </a:endParaRPr>
          </a:p>
          <a:p>
            <a:pPr lvl="1" eaLnBrk="1" hangingPunct="1">
              <a:buClrTx/>
              <a:buFont typeface="Wingdings" panose="05000000000000000000" pitchFamily="2" charset="2"/>
              <a:buChar char="§"/>
              <a:defRPr/>
            </a:pPr>
            <a:endParaRPr lang="en-US" altLang="zh-CN" sz="2400" dirty="0" smtClean="0">
              <a:latin typeface="Calibri" panose="020F0502020204030204" pitchFamily="34" charset="0"/>
            </a:endParaRPr>
          </a:p>
          <a:p>
            <a:pPr lvl="1" eaLnBrk="1" hangingPunct="1">
              <a:buClrTx/>
              <a:buFont typeface="Wingdings" panose="05000000000000000000" pitchFamily="2" charset="2"/>
              <a:buChar char="§"/>
              <a:defRPr/>
            </a:pPr>
            <a:endParaRPr lang="en-US" altLang="zh-CN" sz="2400" dirty="0" smtClean="0">
              <a:latin typeface="Calibri" panose="020F0502020204030204" pitchFamily="34" charset="0"/>
            </a:endParaRPr>
          </a:p>
          <a:p>
            <a:pPr lvl="1" eaLnBrk="1" hangingPunct="1">
              <a:buClrTx/>
              <a:buFont typeface="Wingdings" panose="05000000000000000000" pitchFamily="2" charset="2"/>
              <a:buChar char="§"/>
              <a:defRPr/>
            </a:pPr>
            <a:endParaRPr lang="en-US" altLang="zh-CN" sz="2400" dirty="0" smtClean="0">
              <a:latin typeface="Calibri" panose="020F0502020204030204" pitchFamily="34" charset="0"/>
            </a:endParaRPr>
          </a:p>
          <a:p>
            <a:pPr lvl="1" eaLnBrk="1" hangingPunct="1">
              <a:buClrTx/>
              <a:buFont typeface="Wingdings" panose="05000000000000000000" pitchFamily="2" charset="2"/>
              <a:buChar char="§"/>
              <a:defRPr/>
            </a:pPr>
            <a:endParaRPr lang="en-US" altLang="zh-CN" sz="2400" dirty="0" smtClean="0">
              <a:latin typeface="Calibri" panose="020F0502020204030204" pitchFamily="34" charset="0"/>
            </a:endParaRPr>
          </a:p>
          <a:p>
            <a:pPr lvl="1" eaLnBrk="1" hangingPunct="1">
              <a:buClrTx/>
              <a:buFont typeface="Wingdings" panose="05000000000000000000" pitchFamily="2" charset="2"/>
              <a:buChar char="§"/>
              <a:defRPr/>
            </a:pPr>
            <a:endParaRPr lang="en-US" altLang="zh-CN" sz="2400" dirty="0" smtClean="0">
              <a:latin typeface="Calibri" panose="020F0502020204030204" pitchFamily="34" charset="0"/>
            </a:endParaRPr>
          </a:p>
          <a:p>
            <a:pPr lvl="1" eaLnBrk="1" hangingPunct="1">
              <a:buClrTx/>
              <a:buFont typeface="Wingdings" panose="05000000000000000000" pitchFamily="2" charset="2"/>
              <a:buChar char="§"/>
              <a:defRPr/>
            </a:pPr>
            <a:endParaRPr lang="en-US" altLang="zh-CN" sz="2400" dirty="0" smtClean="0">
              <a:latin typeface="Calibri" panose="020F0502020204030204" pitchFamily="34" charset="0"/>
            </a:endParaRPr>
          </a:p>
        </p:txBody>
      </p:sp>
      <p:sp>
        <p:nvSpPr>
          <p:cNvPr id="43011" name="Rectangle 5"/>
          <p:cNvSpPr>
            <a:spLocks noGrp="1" noChangeArrowheads="1"/>
          </p:cNvSpPr>
          <p:nvPr>
            <p:ph type="title"/>
          </p:nvPr>
        </p:nvSpPr>
        <p:spPr>
          <a:xfrm>
            <a:off x="533400" y="381000"/>
            <a:ext cx="7543800" cy="1295400"/>
          </a:xfrm>
          <a:noFill/>
        </p:spPr>
        <p:txBody>
          <a:bodyPr/>
          <a:lstStyle/>
          <a:p>
            <a:pPr eaLnBrk="1" hangingPunct="1"/>
            <a:r>
              <a:rPr lang="en-US" altLang="zh-CN" dirty="0" smtClean="0"/>
              <a:t>II. </a:t>
            </a:r>
            <a:r>
              <a:rPr lang="en-US" altLang="zh-CN" dirty="0" err="1" smtClean="0"/>
              <a:t>Theorising</a:t>
            </a:r>
            <a:r>
              <a:rPr lang="en-US" altLang="zh-CN" dirty="0" smtClean="0"/>
              <a:t> Families –</a:t>
            </a:r>
            <a:br>
              <a:rPr lang="en-US" altLang="zh-CN" dirty="0" smtClean="0"/>
            </a:br>
            <a:r>
              <a:rPr lang="en-US" altLang="zh-CN" dirty="0" smtClean="0"/>
              <a:t>Feminist Perspective</a:t>
            </a:r>
          </a:p>
        </p:txBody>
      </p:sp>
      <p:pic>
        <p:nvPicPr>
          <p:cNvPr id="4608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6385" y="2590800"/>
            <a:ext cx="2575615" cy="28956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4581120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body" idx="1"/>
          </p:nvPr>
        </p:nvSpPr>
        <p:spPr>
          <a:xfrm>
            <a:off x="228600" y="1828800"/>
            <a:ext cx="8686800" cy="5138737"/>
          </a:xfrm>
        </p:spPr>
        <p:txBody>
          <a:bodyPr/>
          <a:lstStyle/>
          <a:p>
            <a:pPr lvl="2" eaLnBrk="1" hangingPunct="1">
              <a:spcBef>
                <a:spcPct val="80000"/>
              </a:spcBef>
              <a:buClrTx/>
              <a:buSzPct val="60000"/>
              <a:buFont typeface="Wingdings" panose="05000000000000000000" pitchFamily="2" charset="2"/>
              <a:buChar char="§"/>
            </a:pPr>
            <a:r>
              <a:rPr lang="en-US" altLang="zh-CN" sz="2600" b="1" dirty="0" smtClean="0">
                <a:solidFill>
                  <a:srgbClr val="0000FF"/>
                </a:solidFill>
                <a:latin typeface="Calibri" panose="020F0502020204030204" pitchFamily="34" charset="0"/>
              </a:rPr>
              <a:t>Liberal Feminism</a:t>
            </a:r>
          </a:p>
          <a:p>
            <a:pPr lvl="3" eaLnBrk="1" hangingPunct="1">
              <a:lnSpc>
                <a:spcPct val="120000"/>
              </a:lnSpc>
              <a:spcBef>
                <a:spcPct val="80000"/>
              </a:spcBef>
              <a:spcAft>
                <a:spcPts val="1200"/>
              </a:spcAft>
              <a:buClrTx/>
              <a:buSzPct val="70000"/>
              <a:buFont typeface="Wingdings" panose="05000000000000000000" pitchFamily="2" charset="2"/>
              <a:buChar char="§"/>
            </a:pPr>
            <a:r>
              <a:rPr lang="en-US" altLang="zh-CN" sz="2300" dirty="0" smtClean="0">
                <a:latin typeface="Calibri" panose="020F0502020204030204" pitchFamily="34" charset="0"/>
              </a:rPr>
              <a:t>Primarily concerned with plight of middle and </a:t>
            </a:r>
            <a:br>
              <a:rPr lang="en-US" altLang="zh-CN" sz="2300" dirty="0" smtClean="0">
                <a:latin typeface="Calibri" panose="020F0502020204030204" pitchFamily="34" charset="0"/>
              </a:rPr>
            </a:br>
            <a:r>
              <a:rPr lang="en-US" altLang="zh-CN" sz="2300" dirty="0" smtClean="0">
                <a:latin typeface="Calibri" panose="020F0502020204030204" pitchFamily="34" charset="0"/>
              </a:rPr>
              <a:t>upper class women and their families</a:t>
            </a:r>
          </a:p>
          <a:p>
            <a:pPr lvl="3" eaLnBrk="1" hangingPunct="1">
              <a:lnSpc>
                <a:spcPct val="120000"/>
              </a:lnSpc>
              <a:spcBef>
                <a:spcPct val="80000"/>
              </a:spcBef>
              <a:spcAft>
                <a:spcPts val="1200"/>
              </a:spcAft>
              <a:buClrTx/>
              <a:buSzPct val="70000"/>
              <a:buFont typeface="Wingdings" panose="05000000000000000000" pitchFamily="2" charset="2"/>
              <a:buChar char="§"/>
            </a:pPr>
            <a:r>
              <a:rPr lang="en-US" altLang="zh-CN" sz="2300" dirty="0" smtClean="0">
                <a:latin typeface="Calibri" panose="020F0502020204030204" pitchFamily="34" charset="0"/>
              </a:rPr>
              <a:t>Women should be given equal opportunities as men</a:t>
            </a:r>
          </a:p>
          <a:p>
            <a:pPr lvl="3" eaLnBrk="1" hangingPunct="1">
              <a:lnSpc>
                <a:spcPct val="120000"/>
              </a:lnSpc>
              <a:spcBef>
                <a:spcPct val="80000"/>
              </a:spcBef>
              <a:spcAft>
                <a:spcPts val="1200"/>
              </a:spcAft>
              <a:buClrTx/>
              <a:buSzPct val="70000"/>
              <a:buFont typeface="Wingdings" panose="05000000000000000000" pitchFamily="2" charset="2"/>
              <a:buChar char="§"/>
            </a:pPr>
            <a:r>
              <a:rPr lang="en-US" altLang="zh-CN" sz="2300" dirty="0" smtClean="0">
                <a:latin typeface="Calibri" panose="020F0502020204030204" pitchFamily="34" charset="0"/>
              </a:rPr>
              <a:t>Equal rights (civil and legal)</a:t>
            </a:r>
          </a:p>
          <a:p>
            <a:pPr lvl="3" eaLnBrk="1" hangingPunct="1">
              <a:lnSpc>
                <a:spcPct val="120000"/>
              </a:lnSpc>
              <a:spcBef>
                <a:spcPct val="80000"/>
              </a:spcBef>
              <a:spcAft>
                <a:spcPts val="1200"/>
              </a:spcAft>
              <a:buClrTx/>
              <a:buSzPct val="70000"/>
              <a:buFont typeface="Wingdings" panose="05000000000000000000" pitchFamily="2" charset="2"/>
              <a:buChar char="§"/>
            </a:pPr>
            <a:r>
              <a:rPr lang="en-US" altLang="zh-CN" sz="2300" dirty="0" smtClean="0">
                <a:latin typeface="Calibri" panose="020F0502020204030204" pitchFamily="34" charset="0"/>
              </a:rPr>
              <a:t>Critique?</a:t>
            </a:r>
          </a:p>
          <a:p>
            <a:pPr lvl="2" eaLnBrk="1" hangingPunct="1">
              <a:spcBef>
                <a:spcPct val="80000"/>
              </a:spcBef>
              <a:buClrTx/>
              <a:buSzPct val="60000"/>
              <a:buFont typeface="Wingdings" panose="05000000000000000000" pitchFamily="2" charset="2"/>
              <a:buChar char="§"/>
            </a:pPr>
            <a:endParaRPr lang="en-US" altLang="zh-CN" sz="2400" dirty="0" smtClean="0">
              <a:latin typeface="Calibri" panose="020F0502020204030204" pitchFamily="34" charset="0"/>
            </a:endParaRPr>
          </a:p>
          <a:p>
            <a:pPr lvl="2" eaLnBrk="1" hangingPunct="1">
              <a:buClrTx/>
              <a:buFont typeface="Wingdings" panose="05000000000000000000" pitchFamily="2" charset="2"/>
              <a:buChar char="§"/>
            </a:pPr>
            <a:endParaRPr lang="en-US" altLang="zh-CN" dirty="0" smtClean="0">
              <a:latin typeface="Calibri" panose="020F0502020204030204" pitchFamily="34" charset="0"/>
            </a:endParaRPr>
          </a:p>
          <a:p>
            <a:pPr lvl="2" eaLnBrk="1" hangingPunct="1">
              <a:buClrTx/>
              <a:buFont typeface="Wingdings" panose="05000000000000000000" pitchFamily="2" charset="2"/>
              <a:buChar char="§"/>
            </a:pPr>
            <a:endParaRPr lang="en-US" altLang="zh-CN" dirty="0" smtClean="0">
              <a:latin typeface="Calibri" panose="020F0502020204030204" pitchFamily="34" charset="0"/>
            </a:endParaRPr>
          </a:p>
          <a:p>
            <a:pPr lvl="1" eaLnBrk="1" hangingPunct="1">
              <a:buClrTx/>
              <a:buFont typeface="Wingdings" panose="05000000000000000000" pitchFamily="2" charset="2"/>
              <a:buChar char="§"/>
            </a:pPr>
            <a:endParaRPr lang="en-US" altLang="zh-CN" dirty="0" smtClean="0">
              <a:latin typeface="Calibri" panose="020F0502020204030204" pitchFamily="34" charset="0"/>
            </a:endParaRPr>
          </a:p>
          <a:p>
            <a:pPr lvl="1" eaLnBrk="1" hangingPunct="1">
              <a:buClrTx/>
              <a:buFont typeface="Wingdings" panose="05000000000000000000" pitchFamily="2" charset="2"/>
              <a:buChar char="§"/>
            </a:pPr>
            <a:endParaRPr lang="en-US" altLang="zh-CN" dirty="0" smtClean="0">
              <a:latin typeface="Calibri" panose="020F0502020204030204" pitchFamily="34" charset="0"/>
            </a:endParaRPr>
          </a:p>
          <a:p>
            <a:pPr lvl="1" eaLnBrk="1" hangingPunct="1">
              <a:buClrTx/>
              <a:buFont typeface="Wingdings" panose="05000000000000000000" pitchFamily="2" charset="2"/>
              <a:buChar char="§"/>
            </a:pPr>
            <a:endParaRPr lang="en-US" altLang="zh-CN" dirty="0" smtClean="0">
              <a:latin typeface="Calibri" panose="020F0502020204030204" pitchFamily="34" charset="0"/>
            </a:endParaRPr>
          </a:p>
          <a:p>
            <a:pPr lvl="1" eaLnBrk="1" hangingPunct="1">
              <a:buClrTx/>
              <a:buFont typeface="Wingdings" panose="05000000000000000000" pitchFamily="2" charset="2"/>
              <a:buChar char="§"/>
            </a:pPr>
            <a:endParaRPr lang="en-US" altLang="zh-CN" dirty="0" smtClean="0">
              <a:latin typeface="Calibri" panose="020F0502020204030204" pitchFamily="34" charset="0"/>
            </a:endParaRPr>
          </a:p>
          <a:p>
            <a:pPr lvl="1" eaLnBrk="1" hangingPunct="1">
              <a:buClrTx/>
              <a:buFont typeface="Wingdings" panose="05000000000000000000" pitchFamily="2" charset="2"/>
              <a:buChar char="§"/>
            </a:pPr>
            <a:endParaRPr lang="en-US" altLang="zh-CN" dirty="0" smtClean="0">
              <a:latin typeface="Calibri" panose="020F0502020204030204" pitchFamily="34" charset="0"/>
            </a:endParaRPr>
          </a:p>
          <a:p>
            <a:pPr lvl="1" eaLnBrk="1" hangingPunct="1">
              <a:buClrTx/>
              <a:buFont typeface="Wingdings" panose="05000000000000000000" pitchFamily="2" charset="2"/>
              <a:buChar char="§"/>
            </a:pPr>
            <a:endParaRPr lang="en-US" altLang="zh-CN" dirty="0" smtClean="0">
              <a:latin typeface="Calibri" panose="020F0502020204030204" pitchFamily="34" charset="0"/>
            </a:endParaRPr>
          </a:p>
        </p:txBody>
      </p:sp>
      <p:sp>
        <p:nvSpPr>
          <p:cNvPr id="44035" name="Rectangle 3"/>
          <p:cNvSpPr>
            <a:spLocks noGrp="1" noChangeArrowheads="1"/>
          </p:cNvSpPr>
          <p:nvPr>
            <p:ph type="title"/>
          </p:nvPr>
        </p:nvSpPr>
        <p:spPr>
          <a:xfrm>
            <a:off x="609600" y="304800"/>
            <a:ext cx="7543800" cy="1295400"/>
          </a:xfrm>
          <a:noFill/>
        </p:spPr>
        <p:txBody>
          <a:bodyPr/>
          <a:lstStyle/>
          <a:p>
            <a:pPr eaLnBrk="1" hangingPunct="1"/>
            <a:r>
              <a:rPr lang="en-US" altLang="zh-CN" dirty="0" smtClean="0"/>
              <a:t>II. </a:t>
            </a:r>
            <a:r>
              <a:rPr lang="en-US" altLang="zh-CN" dirty="0" err="1" smtClean="0"/>
              <a:t>Theorising</a:t>
            </a:r>
            <a:r>
              <a:rPr lang="en-US" altLang="zh-CN" dirty="0" smtClean="0"/>
              <a:t> Families –</a:t>
            </a:r>
            <a:br>
              <a:rPr lang="en-US" altLang="zh-CN" dirty="0" smtClean="0"/>
            </a:br>
            <a:r>
              <a:rPr lang="en-US" altLang="zh-CN" dirty="0" smtClean="0"/>
              <a:t>Feminist Perspective</a:t>
            </a:r>
          </a:p>
        </p:txBody>
      </p:sp>
    </p:spTree>
    <p:extLst>
      <p:ext uri="{BB962C8B-B14F-4D97-AF65-F5344CB8AC3E}">
        <p14:creationId xmlns:p14="http://schemas.microsoft.com/office/powerpoint/2010/main" val="18841123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body" idx="1"/>
          </p:nvPr>
        </p:nvSpPr>
        <p:spPr>
          <a:xfrm>
            <a:off x="304800" y="1981200"/>
            <a:ext cx="8382000" cy="4910138"/>
          </a:xfrm>
        </p:spPr>
        <p:txBody>
          <a:bodyPr/>
          <a:lstStyle/>
          <a:p>
            <a:pPr lvl="2" eaLnBrk="1" hangingPunct="1">
              <a:spcBef>
                <a:spcPct val="80000"/>
              </a:spcBef>
              <a:buClrTx/>
              <a:buSzPct val="60000"/>
              <a:buFont typeface="Wingdings" panose="05000000000000000000" pitchFamily="2" charset="2"/>
              <a:buChar char="§"/>
            </a:pPr>
            <a:r>
              <a:rPr lang="en-US" altLang="zh-CN" sz="2600" b="1" dirty="0" smtClean="0">
                <a:solidFill>
                  <a:srgbClr val="0000FF"/>
                </a:solidFill>
                <a:latin typeface="Calibri" panose="020F0502020204030204" pitchFamily="34" charset="0"/>
              </a:rPr>
              <a:t>Marxist Feminism</a:t>
            </a:r>
          </a:p>
          <a:p>
            <a:pPr lvl="3" eaLnBrk="1" hangingPunct="1">
              <a:lnSpc>
                <a:spcPct val="140000"/>
              </a:lnSpc>
              <a:spcBef>
                <a:spcPct val="55000"/>
              </a:spcBef>
              <a:spcAft>
                <a:spcPts val="1800"/>
              </a:spcAft>
              <a:buClrTx/>
              <a:buSzPct val="70000"/>
              <a:buFont typeface="Wingdings" panose="05000000000000000000" pitchFamily="2" charset="2"/>
              <a:buChar char="§"/>
            </a:pPr>
            <a:r>
              <a:rPr lang="en-US" altLang="zh-CN" sz="2300" dirty="0" smtClean="0">
                <a:latin typeface="Calibri" panose="020F0502020204030204" pitchFamily="34" charset="0"/>
              </a:rPr>
              <a:t>Women’s oppression resulting from capitalist exploitation of women through their roles in the family</a:t>
            </a:r>
          </a:p>
          <a:p>
            <a:pPr lvl="3" eaLnBrk="1" hangingPunct="1">
              <a:lnSpc>
                <a:spcPct val="140000"/>
              </a:lnSpc>
              <a:spcBef>
                <a:spcPct val="55000"/>
              </a:spcBef>
              <a:spcAft>
                <a:spcPts val="1800"/>
              </a:spcAft>
              <a:buClrTx/>
              <a:buSzPct val="70000"/>
              <a:buFont typeface="Wingdings" panose="05000000000000000000" pitchFamily="2" charset="2"/>
              <a:buChar char="§"/>
            </a:pPr>
            <a:r>
              <a:rPr lang="en-US" altLang="zh-CN" sz="2300" dirty="0" smtClean="0">
                <a:latin typeface="Calibri" panose="020F0502020204030204" pitchFamily="34" charset="0"/>
              </a:rPr>
              <a:t>Patriarchy as product of capitalism</a:t>
            </a:r>
          </a:p>
          <a:p>
            <a:pPr lvl="3" eaLnBrk="1" hangingPunct="1">
              <a:lnSpc>
                <a:spcPct val="140000"/>
              </a:lnSpc>
              <a:spcBef>
                <a:spcPct val="55000"/>
              </a:spcBef>
              <a:spcAft>
                <a:spcPts val="1800"/>
              </a:spcAft>
              <a:buClrTx/>
              <a:buSzPct val="70000"/>
              <a:buFont typeface="Wingdings" panose="05000000000000000000" pitchFamily="2" charset="2"/>
              <a:buChar char="§"/>
            </a:pPr>
            <a:r>
              <a:rPr lang="en-US" altLang="zh-CN" sz="2300" dirty="0" smtClean="0">
                <a:latin typeface="Calibri" panose="020F0502020204030204" pitchFamily="34" charset="0"/>
              </a:rPr>
              <a:t>Critique?</a:t>
            </a:r>
          </a:p>
          <a:p>
            <a:pPr lvl="2" eaLnBrk="1" hangingPunct="1">
              <a:buClrTx/>
              <a:buFont typeface="Wingdings" panose="05000000000000000000" pitchFamily="2" charset="2"/>
              <a:buChar char="§"/>
            </a:pPr>
            <a:endParaRPr lang="en-US" altLang="zh-CN" sz="2200" dirty="0" smtClean="0">
              <a:latin typeface="Calibri" panose="020F0502020204030204" pitchFamily="34" charset="0"/>
            </a:endParaRPr>
          </a:p>
          <a:p>
            <a:pPr lvl="2" eaLnBrk="1" hangingPunct="1">
              <a:buClrTx/>
              <a:buFont typeface="Wingdings" panose="05000000000000000000" pitchFamily="2" charset="2"/>
              <a:buChar char="§"/>
            </a:pPr>
            <a:endParaRPr lang="en-US" altLang="zh-CN" dirty="0" smtClean="0">
              <a:latin typeface="Calibri" panose="020F0502020204030204" pitchFamily="34" charset="0"/>
            </a:endParaRPr>
          </a:p>
          <a:p>
            <a:pPr lvl="1" eaLnBrk="1" hangingPunct="1">
              <a:buClrTx/>
              <a:buFont typeface="Wingdings" panose="05000000000000000000" pitchFamily="2" charset="2"/>
              <a:buChar char="§"/>
            </a:pPr>
            <a:endParaRPr lang="en-US" altLang="zh-CN" dirty="0" smtClean="0">
              <a:latin typeface="Calibri" panose="020F0502020204030204" pitchFamily="34" charset="0"/>
            </a:endParaRPr>
          </a:p>
          <a:p>
            <a:pPr lvl="1" eaLnBrk="1" hangingPunct="1">
              <a:buClrTx/>
              <a:buFont typeface="Wingdings" panose="05000000000000000000" pitchFamily="2" charset="2"/>
              <a:buChar char="§"/>
            </a:pPr>
            <a:endParaRPr lang="en-US" altLang="zh-CN" dirty="0" smtClean="0">
              <a:latin typeface="Calibri" panose="020F0502020204030204" pitchFamily="34" charset="0"/>
            </a:endParaRPr>
          </a:p>
          <a:p>
            <a:pPr lvl="1" eaLnBrk="1" hangingPunct="1">
              <a:buClrTx/>
              <a:buFont typeface="Wingdings" panose="05000000000000000000" pitchFamily="2" charset="2"/>
              <a:buChar char="§"/>
            </a:pPr>
            <a:endParaRPr lang="en-US" altLang="zh-CN" dirty="0" smtClean="0">
              <a:latin typeface="Calibri" panose="020F0502020204030204" pitchFamily="34" charset="0"/>
            </a:endParaRPr>
          </a:p>
          <a:p>
            <a:pPr lvl="1" eaLnBrk="1" hangingPunct="1">
              <a:buClrTx/>
              <a:buFont typeface="Wingdings" panose="05000000000000000000" pitchFamily="2" charset="2"/>
              <a:buChar char="§"/>
            </a:pPr>
            <a:endParaRPr lang="en-US" altLang="zh-CN" dirty="0" smtClean="0">
              <a:latin typeface="Calibri" panose="020F0502020204030204" pitchFamily="34" charset="0"/>
            </a:endParaRPr>
          </a:p>
          <a:p>
            <a:pPr lvl="1" eaLnBrk="1" hangingPunct="1">
              <a:buClrTx/>
              <a:buFont typeface="Wingdings" panose="05000000000000000000" pitchFamily="2" charset="2"/>
              <a:buChar char="§"/>
            </a:pPr>
            <a:endParaRPr lang="en-US" altLang="zh-CN" dirty="0" smtClean="0">
              <a:latin typeface="Calibri" panose="020F0502020204030204" pitchFamily="34" charset="0"/>
            </a:endParaRPr>
          </a:p>
          <a:p>
            <a:pPr lvl="1" eaLnBrk="1" hangingPunct="1">
              <a:buClrTx/>
              <a:buFont typeface="Wingdings" panose="05000000000000000000" pitchFamily="2" charset="2"/>
              <a:buChar char="§"/>
            </a:pPr>
            <a:endParaRPr lang="en-US" altLang="zh-CN" dirty="0" smtClean="0">
              <a:latin typeface="Calibri" panose="020F0502020204030204" pitchFamily="34" charset="0"/>
            </a:endParaRPr>
          </a:p>
        </p:txBody>
      </p:sp>
      <p:sp>
        <p:nvSpPr>
          <p:cNvPr id="45059" name="Rectangle 3"/>
          <p:cNvSpPr>
            <a:spLocks noGrp="1" noChangeArrowheads="1"/>
          </p:cNvSpPr>
          <p:nvPr>
            <p:ph type="title"/>
          </p:nvPr>
        </p:nvSpPr>
        <p:spPr>
          <a:xfrm>
            <a:off x="685800" y="381000"/>
            <a:ext cx="7543800" cy="1295400"/>
          </a:xfrm>
          <a:noFill/>
        </p:spPr>
        <p:txBody>
          <a:bodyPr/>
          <a:lstStyle/>
          <a:p>
            <a:pPr eaLnBrk="1" hangingPunct="1"/>
            <a:r>
              <a:rPr lang="en-US" altLang="zh-CN" dirty="0" smtClean="0"/>
              <a:t>II. </a:t>
            </a:r>
            <a:r>
              <a:rPr lang="en-US" altLang="zh-CN" dirty="0" err="1" smtClean="0"/>
              <a:t>Theorising</a:t>
            </a:r>
            <a:r>
              <a:rPr lang="en-US" altLang="zh-CN" dirty="0" smtClean="0"/>
              <a:t> Families –</a:t>
            </a:r>
            <a:br>
              <a:rPr lang="en-US" altLang="zh-CN" dirty="0" smtClean="0"/>
            </a:br>
            <a:r>
              <a:rPr lang="en-US" altLang="zh-CN" dirty="0" smtClean="0"/>
              <a:t>Feminist Perspective</a:t>
            </a:r>
          </a:p>
        </p:txBody>
      </p:sp>
    </p:spTree>
    <p:extLst>
      <p:ext uri="{BB962C8B-B14F-4D97-AF65-F5344CB8AC3E}">
        <p14:creationId xmlns:p14="http://schemas.microsoft.com/office/powerpoint/2010/main" val="34235305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xfrm>
            <a:off x="381000" y="1719262"/>
            <a:ext cx="8458200" cy="5062538"/>
          </a:xfrm>
        </p:spPr>
        <p:txBody>
          <a:bodyPr>
            <a:normAutofit/>
          </a:bodyPr>
          <a:lstStyle/>
          <a:p>
            <a:pPr lvl="2" eaLnBrk="1" hangingPunct="1">
              <a:lnSpc>
                <a:spcPct val="115000"/>
              </a:lnSpc>
              <a:spcBef>
                <a:spcPct val="70000"/>
              </a:spcBef>
              <a:buClrTx/>
              <a:buSzPct val="60000"/>
              <a:buFont typeface="Wingdings" panose="05000000000000000000" pitchFamily="2" charset="2"/>
              <a:buChar char="§"/>
            </a:pPr>
            <a:r>
              <a:rPr lang="en-US" altLang="zh-CN" sz="2600" b="1" dirty="0" smtClean="0">
                <a:solidFill>
                  <a:srgbClr val="0000FF"/>
                </a:solidFill>
                <a:latin typeface="Calibri" panose="020F0502020204030204" pitchFamily="34" charset="0"/>
              </a:rPr>
              <a:t>Radical Feminism </a:t>
            </a:r>
          </a:p>
          <a:p>
            <a:pPr lvl="3" eaLnBrk="1" hangingPunct="1">
              <a:lnSpc>
                <a:spcPct val="115000"/>
              </a:lnSpc>
              <a:spcBef>
                <a:spcPct val="70000"/>
              </a:spcBef>
              <a:buClrTx/>
              <a:buSzPct val="70000"/>
              <a:buFont typeface="Wingdings" panose="05000000000000000000" pitchFamily="2" charset="2"/>
              <a:buChar char="§"/>
            </a:pPr>
            <a:r>
              <a:rPr lang="en-US" altLang="zh-CN" sz="2100" dirty="0" smtClean="0">
                <a:latin typeface="Calibri" panose="020F0502020204030204" pitchFamily="34" charset="0"/>
              </a:rPr>
              <a:t>Views sexism as most pervasive form of discrimination</a:t>
            </a:r>
          </a:p>
          <a:p>
            <a:pPr lvl="3" eaLnBrk="1" hangingPunct="1">
              <a:lnSpc>
                <a:spcPct val="115000"/>
              </a:lnSpc>
              <a:spcBef>
                <a:spcPct val="70000"/>
              </a:spcBef>
              <a:buClrTx/>
              <a:buSzPct val="70000"/>
              <a:buFont typeface="Wingdings" panose="05000000000000000000" pitchFamily="2" charset="2"/>
              <a:buChar char="§"/>
            </a:pPr>
            <a:r>
              <a:rPr lang="en-US" altLang="zh-CN" sz="2100" dirty="0" smtClean="0">
                <a:latin typeface="Calibri" panose="020F0502020204030204" pitchFamily="34" charset="0"/>
              </a:rPr>
              <a:t>Oppression of women through </a:t>
            </a:r>
            <a:br>
              <a:rPr lang="en-US" altLang="zh-CN" sz="2100" dirty="0" smtClean="0">
                <a:latin typeface="Calibri" panose="020F0502020204030204" pitchFamily="34" charset="0"/>
              </a:rPr>
            </a:br>
            <a:r>
              <a:rPr lang="en-US" altLang="zh-CN" sz="2100" dirty="0" smtClean="0">
                <a:latin typeface="Calibri" panose="020F0502020204030204" pitchFamily="34" charset="0"/>
              </a:rPr>
              <a:t>(1) domestic </a:t>
            </a:r>
            <a:r>
              <a:rPr lang="en-US" altLang="zh-CN" sz="2100" dirty="0" err="1" smtClean="0">
                <a:latin typeface="Calibri" panose="020F0502020204030204" pitchFamily="34" charset="0"/>
              </a:rPr>
              <a:t>labour</a:t>
            </a:r>
            <a:r>
              <a:rPr lang="en-US" altLang="zh-CN" sz="2100" dirty="0" smtClean="0">
                <a:latin typeface="Calibri" panose="020F0502020204030204" pitchFamily="34" charset="0"/>
              </a:rPr>
              <a:t> </a:t>
            </a:r>
            <a:br>
              <a:rPr lang="en-US" altLang="zh-CN" sz="2100" dirty="0" smtClean="0">
                <a:latin typeface="Calibri" panose="020F0502020204030204" pitchFamily="34" charset="0"/>
              </a:rPr>
            </a:br>
            <a:r>
              <a:rPr lang="en-US" altLang="zh-CN" sz="2100" dirty="0" smtClean="0">
                <a:latin typeface="Calibri" panose="020F0502020204030204" pitchFamily="34" charset="0"/>
              </a:rPr>
              <a:t>(2) sexuality/reproduction</a:t>
            </a:r>
          </a:p>
          <a:p>
            <a:pPr lvl="3" eaLnBrk="1" hangingPunct="1">
              <a:lnSpc>
                <a:spcPct val="115000"/>
              </a:lnSpc>
              <a:spcBef>
                <a:spcPct val="70000"/>
              </a:spcBef>
              <a:buClrTx/>
              <a:buSzPct val="70000"/>
              <a:buFont typeface="Wingdings" panose="05000000000000000000" pitchFamily="2" charset="2"/>
              <a:buChar char="§"/>
            </a:pPr>
            <a:r>
              <a:rPr lang="en-US" altLang="zh-CN" sz="2100" dirty="0" smtClean="0">
                <a:latin typeface="Calibri" panose="020F0502020204030204" pitchFamily="34" charset="0"/>
              </a:rPr>
              <a:t>Control over one’s body as essential to women’s liberation</a:t>
            </a:r>
          </a:p>
          <a:p>
            <a:pPr lvl="3" eaLnBrk="1" hangingPunct="1">
              <a:lnSpc>
                <a:spcPct val="115000"/>
              </a:lnSpc>
              <a:spcBef>
                <a:spcPct val="70000"/>
              </a:spcBef>
              <a:buClrTx/>
              <a:buSzPct val="70000"/>
              <a:buFont typeface="Wingdings" panose="05000000000000000000" pitchFamily="2" charset="2"/>
              <a:buChar char="§"/>
            </a:pPr>
            <a:r>
              <a:rPr lang="en-US" altLang="zh-CN" sz="2100" dirty="0" smtClean="0">
                <a:latin typeface="Calibri" panose="020F0502020204030204" pitchFamily="34" charset="0"/>
              </a:rPr>
              <a:t>Other issues</a:t>
            </a:r>
          </a:p>
          <a:p>
            <a:pPr lvl="4" eaLnBrk="1" hangingPunct="1">
              <a:lnSpc>
                <a:spcPct val="115000"/>
              </a:lnSpc>
              <a:spcBef>
                <a:spcPct val="70000"/>
              </a:spcBef>
              <a:buClrTx/>
              <a:buSzPct val="60000"/>
              <a:buFont typeface="Wingdings" panose="05000000000000000000" pitchFamily="2" charset="2"/>
              <a:buChar char="§"/>
            </a:pPr>
            <a:r>
              <a:rPr lang="en-US" altLang="zh-CN" dirty="0" smtClean="0">
                <a:latin typeface="Calibri" panose="020F0502020204030204" pitchFamily="34" charset="0"/>
              </a:rPr>
              <a:t>Contraception and abortion rights</a:t>
            </a:r>
          </a:p>
          <a:p>
            <a:pPr lvl="4" eaLnBrk="1" hangingPunct="1">
              <a:lnSpc>
                <a:spcPct val="115000"/>
              </a:lnSpc>
              <a:spcBef>
                <a:spcPct val="70000"/>
              </a:spcBef>
              <a:buClrTx/>
              <a:buSzPct val="60000"/>
              <a:buFont typeface="Wingdings" panose="05000000000000000000" pitchFamily="2" charset="2"/>
              <a:buChar char="§"/>
            </a:pPr>
            <a:r>
              <a:rPr lang="en-US" altLang="zh-CN" dirty="0" smtClean="0">
                <a:latin typeface="Calibri" panose="020F0502020204030204" pitchFamily="34" charset="0"/>
              </a:rPr>
              <a:t>Legislation of domestic and sexual violence</a:t>
            </a:r>
          </a:p>
          <a:p>
            <a:pPr lvl="2" eaLnBrk="1" hangingPunct="1">
              <a:buClrTx/>
              <a:buFont typeface="Wingdings" panose="05000000000000000000" pitchFamily="2" charset="2"/>
              <a:buChar char="§"/>
            </a:pPr>
            <a:endParaRPr lang="en-US" altLang="zh-CN" sz="2000" dirty="0" smtClean="0">
              <a:latin typeface="Calibri" panose="020F0502020204030204" pitchFamily="34" charset="0"/>
            </a:endParaRPr>
          </a:p>
          <a:p>
            <a:pPr lvl="2" eaLnBrk="1" hangingPunct="1">
              <a:buClrTx/>
              <a:buFont typeface="Wingdings" panose="05000000000000000000" pitchFamily="2" charset="2"/>
              <a:buChar char="§"/>
            </a:pPr>
            <a:endParaRPr lang="en-US" altLang="zh-CN" sz="2100" dirty="0" smtClean="0">
              <a:latin typeface="Calibri" panose="020F0502020204030204" pitchFamily="34" charset="0"/>
            </a:endParaRPr>
          </a:p>
          <a:p>
            <a:pPr lvl="1" eaLnBrk="1" hangingPunct="1">
              <a:buClrTx/>
              <a:buFont typeface="Wingdings" panose="05000000000000000000" pitchFamily="2" charset="2"/>
              <a:buChar char="§"/>
            </a:pPr>
            <a:endParaRPr lang="en-US" altLang="zh-CN" sz="2200" dirty="0" smtClean="0">
              <a:latin typeface="Calibri" panose="020F0502020204030204" pitchFamily="34" charset="0"/>
            </a:endParaRPr>
          </a:p>
          <a:p>
            <a:pPr lvl="1" eaLnBrk="1" hangingPunct="1">
              <a:buClrTx/>
              <a:buFont typeface="Wingdings" panose="05000000000000000000" pitchFamily="2" charset="2"/>
              <a:buChar char="§"/>
            </a:pPr>
            <a:endParaRPr lang="en-US" altLang="zh-CN" sz="2200" dirty="0" smtClean="0">
              <a:latin typeface="Calibri" panose="020F0502020204030204" pitchFamily="34" charset="0"/>
            </a:endParaRPr>
          </a:p>
          <a:p>
            <a:pPr lvl="1" eaLnBrk="1" hangingPunct="1">
              <a:buClrTx/>
              <a:buFont typeface="Wingdings" panose="05000000000000000000" pitchFamily="2" charset="2"/>
              <a:buChar char="§"/>
            </a:pPr>
            <a:endParaRPr lang="en-US" altLang="zh-CN" sz="2200" dirty="0" smtClean="0">
              <a:latin typeface="Calibri" panose="020F0502020204030204" pitchFamily="34" charset="0"/>
            </a:endParaRPr>
          </a:p>
          <a:p>
            <a:pPr lvl="1" eaLnBrk="1" hangingPunct="1">
              <a:buClrTx/>
              <a:buFont typeface="Wingdings" panose="05000000000000000000" pitchFamily="2" charset="2"/>
              <a:buChar char="§"/>
            </a:pPr>
            <a:endParaRPr lang="en-US" altLang="zh-CN" sz="2200" dirty="0" smtClean="0">
              <a:latin typeface="Calibri" panose="020F0502020204030204" pitchFamily="34" charset="0"/>
            </a:endParaRPr>
          </a:p>
          <a:p>
            <a:pPr lvl="1" eaLnBrk="1" hangingPunct="1">
              <a:buClrTx/>
              <a:buFont typeface="Wingdings" panose="05000000000000000000" pitchFamily="2" charset="2"/>
              <a:buChar char="§"/>
            </a:pPr>
            <a:endParaRPr lang="en-US" altLang="zh-CN" sz="2200" dirty="0" smtClean="0">
              <a:latin typeface="Calibri" panose="020F0502020204030204" pitchFamily="34" charset="0"/>
            </a:endParaRPr>
          </a:p>
          <a:p>
            <a:pPr lvl="1" eaLnBrk="1" hangingPunct="1">
              <a:buClrTx/>
              <a:buFont typeface="Wingdings" panose="05000000000000000000" pitchFamily="2" charset="2"/>
              <a:buChar char="§"/>
            </a:pPr>
            <a:endParaRPr lang="en-US" altLang="zh-CN" sz="2200" dirty="0" smtClean="0">
              <a:latin typeface="Calibri" panose="020F0502020204030204" pitchFamily="34" charset="0"/>
            </a:endParaRPr>
          </a:p>
        </p:txBody>
      </p:sp>
      <p:sp>
        <p:nvSpPr>
          <p:cNvPr id="46083" name="Rectangle 3"/>
          <p:cNvSpPr>
            <a:spLocks noGrp="1" noChangeArrowheads="1"/>
          </p:cNvSpPr>
          <p:nvPr>
            <p:ph type="title"/>
          </p:nvPr>
        </p:nvSpPr>
        <p:spPr>
          <a:xfrm>
            <a:off x="762000" y="304800"/>
            <a:ext cx="7543800" cy="1295400"/>
          </a:xfrm>
          <a:noFill/>
        </p:spPr>
        <p:txBody>
          <a:bodyPr/>
          <a:lstStyle/>
          <a:p>
            <a:pPr eaLnBrk="1" hangingPunct="1"/>
            <a:r>
              <a:rPr lang="en-US" altLang="zh-CN" dirty="0" smtClean="0"/>
              <a:t>II. </a:t>
            </a:r>
            <a:r>
              <a:rPr lang="en-US" altLang="zh-CN" dirty="0" err="1" smtClean="0"/>
              <a:t>Theorising</a:t>
            </a:r>
            <a:r>
              <a:rPr lang="en-US" altLang="zh-CN" dirty="0" smtClean="0"/>
              <a:t> Families –</a:t>
            </a:r>
            <a:br>
              <a:rPr lang="en-US" altLang="zh-CN" dirty="0" smtClean="0"/>
            </a:br>
            <a:r>
              <a:rPr lang="en-US" altLang="zh-CN" dirty="0" smtClean="0"/>
              <a:t>Feminist Perspective</a:t>
            </a:r>
          </a:p>
        </p:txBody>
      </p:sp>
    </p:spTree>
    <p:extLst>
      <p:ext uri="{BB962C8B-B14F-4D97-AF65-F5344CB8AC3E}">
        <p14:creationId xmlns:p14="http://schemas.microsoft.com/office/powerpoint/2010/main" val="2721888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914400" y="533400"/>
            <a:ext cx="7543800" cy="1295400"/>
          </a:xfrm>
        </p:spPr>
        <p:txBody>
          <a:bodyPr/>
          <a:lstStyle/>
          <a:p>
            <a:pPr eaLnBrk="1" hangingPunct="1"/>
            <a:r>
              <a:rPr lang="en-US" altLang="zh-CN" dirty="0" smtClean="0"/>
              <a:t>II. </a:t>
            </a:r>
            <a:r>
              <a:rPr lang="en-US" altLang="zh-CN" dirty="0" err="1" smtClean="0"/>
              <a:t>Theorising</a:t>
            </a:r>
            <a:r>
              <a:rPr lang="en-US" altLang="zh-CN" dirty="0" smtClean="0"/>
              <a:t> Families – </a:t>
            </a:r>
            <a:br>
              <a:rPr lang="en-US" altLang="zh-CN" dirty="0" smtClean="0"/>
            </a:br>
            <a:r>
              <a:rPr lang="en-US" altLang="zh-CN" dirty="0" smtClean="0"/>
              <a:t>Symbolic Interactionism</a:t>
            </a:r>
          </a:p>
        </p:txBody>
      </p:sp>
      <p:sp>
        <p:nvSpPr>
          <p:cNvPr id="47107" name="Rectangle 3"/>
          <p:cNvSpPr>
            <a:spLocks noGrp="1" noChangeArrowheads="1"/>
          </p:cNvSpPr>
          <p:nvPr>
            <p:ph type="body" idx="1"/>
          </p:nvPr>
        </p:nvSpPr>
        <p:spPr>
          <a:xfrm>
            <a:off x="609600" y="1600200"/>
            <a:ext cx="8382000" cy="4572000"/>
          </a:xfrm>
        </p:spPr>
        <p:txBody>
          <a:bodyPr/>
          <a:lstStyle/>
          <a:p>
            <a:pPr eaLnBrk="1" hangingPunct="1">
              <a:buClrTx/>
              <a:buFont typeface="Wingdings" panose="05000000000000000000" pitchFamily="2" charset="2"/>
              <a:buChar char="§"/>
            </a:pPr>
            <a:endParaRPr lang="en-US" altLang="zh-CN" sz="700" dirty="0" smtClean="0">
              <a:latin typeface="Calibri" panose="020F0502020204030204" pitchFamily="34" charset="0"/>
            </a:endParaRPr>
          </a:p>
          <a:p>
            <a:pPr lvl="1" eaLnBrk="1" hangingPunct="1">
              <a:spcBef>
                <a:spcPts val="3600"/>
              </a:spcBef>
              <a:spcAft>
                <a:spcPts val="600"/>
              </a:spcAft>
              <a:buClrTx/>
              <a:buSzPct val="60000"/>
              <a:buFont typeface="Wingdings" panose="05000000000000000000" pitchFamily="2" charset="2"/>
              <a:buChar char="§"/>
            </a:pPr>
            <a:r>
              <a:rPr lang="en-US" altLang="zh-CN" sz="2400" dirty="0" smtClean="0">
                <a:latin typeface="Calibri" panose="020F0502020204030204" pitchFamily="34" charset="0"/>
              </a:rPr>
              <a:t>Interactions and meanings within families</a:t>
            </a:r>
          </a:p>
          <a:p>
            <a:pPr lvl="1" eaLnBrk="1" hangingPunct="1">
              <a:spcBef>
                <a:spcPts val="3600"/>
              </a:spcBef>
              <a:spcAft>
                <a:spcPts val="600"/>
              </a:spcAft>
              <a:buClrTx/>
              <a:buSzPct val="60000"/>
              <a:buFont typeface="Wingdings" panose="05000000000000000000" pitchFamily="2" charset="2"/>
              <a:buChar char="§"/>
            </a:pPr>
            <a:r>
              <a:rPr lang="en-US" altLang="zh-CN" sz="2400" dirty="0" smtClean="0">
                <a:latin typeface="Calibri" panose="020F0502020204030204" pitchFamily="34" charset="0"/>
              </a:rPr>
              <a:t>Thomas &amp; </a:t>
            </a:r>
            <a:r>
              <a:rPr lang="en-US" altLang="zh-CN" sz="2400" dirty="0" err="1" smtClean="0">
                <a:latin typeface="Calibri" panose="020F0502020204030204" pitchFamily="34" charset="0"/>
              </a:rPr>
              <a:t>Znaniecki</a:t>
            </a:r>
            <a:r>
              <a:rPr lang="en-US" altLang="zh-CN" sz="2400" dirty="0" smtClean="0">
                <a:latin typeface="Calibri" panose="020F0502020204030204" pitchFamily="34" charset="0"/>
              </a:rPr>
              <a:t> (1958) </a:t>
            </a:r>
            <a:br>
              <a:rPr lang="en-US" altLang="zh-CN" sz="2400" dirty="0" smtClean="0">
                <a:latin typeface="Calibri" panose="020F0502020204030204" pitchFamily="34" charset="0"/>
              </a:rPr>
            </a:br>
            <a:r>
              <a:rPr lang="en-US" altLang="zh-CN" sz="2400" i="1" dirty="0" smtClean="0">
                <a:latin typeface="Calibri" panose="020F0502020204030204" pitchFamily="34" charset="0"/>
              </a:rPr>
              <a:t>The Polish Peasant in Europe and America</a:t>
            </a:r>
            <a:endParaRPr lang="en-US" altLang="zh-CN" sz="2400" dirty="0" smtClean="0">
              <a:latin typeface="Calibri" panose="020F0502020204030204" pitchFamily="34" charset="0"/>
            </a:endParaRPr>
          </a:p>
          <a:p>
            <a:pPr lvl="1" eaLnBrk="1" hangingPunct="1">
              <a:spcBef>
                <a:spcPts val="3600"/>
              </a:spcBef>
              <a:buClrTx/>
              <a:buSzPct val="60000"/>
              <a:buFont typeface="Wingdings" panose="05000000000000000000" pitchFamily="2" charset="2"/>
              <a:buChar char="§"/>
            </a:pPr>
            <a:r>
              <a:rPr lang="en-US" altLang="zh-CN" sz="2400" dirty="0" smtClean="0">
                <a:latin typeface="Calibri" panose="020F0502020204030204" pitchFamily="34" charset="0"/>
              </a:rPr>
              <a:t>Role analysis</a:t>
            </a:r>
          </a:p>
          <a:p>
            <a:pPr lvl="2" eaLnBrk="1" hangingPunct="1">
              <a:spcBef>
                <a:spcPct val="80000"/>
              </a:spcBef>
              <a:buClrTx/>
              <a:buFont typeface="Wingdings" panose="05000000000000000000" pitchFamily="2" charset="2"/>
              <a:buChar char="§"/>
            </a:pPr>
            <a:r>
              <a:rPr lang="en-US" altLang="zh-CN" sz="2000" dirty="0" smtClean="0">
                <a:latin typeface="Calibri" panose="020F0502020204030204" pitchFamily="34" charset="0"/>
              </a:rPr>
              <a:t>Role-making, role definition, role negotiation, role identity</a:t>
            </a:r>
          </a:p>
          <a:p>
            <a:pPr lvl="1" eaLnBrk="1" hangingPunct="1">
              <a:buClrTx/>
              <a:buFont typeface="Wingdings" panose="05000000000000000000" pitchFamily="2" charset="2"/>
              <a:buChar char="§"/>
            </a:pPr>
            <a:endParaRPr lang="en-US" altLang="zh-CN" sz="2400" dirty="0" smtClean="0">
              <a:latin typeface="Calibri" panose="020F0502020204030204" pitchFamily="34" charset="0"/>
            </a:endParaRPr>
          </a:p>
          <a:p>
            <a:pPr lvl="1" eaLnBrk="1" hangingPunct="1">
              <a:buClrTx/>
              <a:buFont typeface="Wingdings" panose="05000000000000000000" pitchFamily="2" charset="2"/>
              <a:buChar char="§"/>
            </a:pPr>
            <a:endParaRPr lang="en-US" altLang="zh-CN" sz="2400" dirty="0" smtClean="0">
              <a:latin typeface="Calibri" panose="020F0502020204030204" pitchFamily="34" charset="0"/>
            </a:endParaRPr>
          </a:p>
          <a:p>
            <a:pPr lvl="1" eaLnBrk="1" hangingPunct="1">
              <a:buClrTx/>
              <a:buFont typeface="Wingdings" panose="05000000000000000000" pitchFamily="2" charset="2"/>
              <a:buChar char="§"/>
            </a:pPr>
            <a:endParaRPr lang="en-US" altLang="zh-CN" sz="2400" dirty="0" smtClean="0">
              <a:latin typeface="Calibri" panose="020F0502020204030204" pitchFamily="34" charset="0"/>
            </a:endParaRPr>
          </a:p>
        </p:txBody>
      </p:sp>
    </p:spTree>
    <p:extLst>
      <p:ext uri="{BB962C8B-B14F-4D97-AF65-F5344CB8AC3E}">
        <p14:creationId xmlns:p14="http://schemas.microsoft.com/office/powerpoint/2010/main" val="377404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p:cNvSpPr>
            <a:spLocks noGrp="1" noChangeArrowheads="1"/>
          </p:cNvSpPr>
          <p:nvPr>
            <p:ph type="body" idx="1"/>
          </p:nvPr>
        </p:nvSpPr>
        <p:spPr>
          <a:xfrm>
            <a:off x="762000" y="2100263"/>
            <a:ext cx="7620000" cy="4071937"/>
          </a:xfrm>
        </p:spPr>
        <p:txBody>
          <a:bodyPr/>
          <a:lstStyle/>
          <a:p>
            <a:pPr lvl="1" eaLnBrk="1" hangingPunct="1">
              <a:lnSpc>
                <a:spcPct val="105000"/>
              </a:lnSpc>
              <a:spcBef>
                <a:spcPct val="115000"/>
              </a:spcBef>
              <a:spcAft>
                <a:spcPts val="1200"/>
              </a:spcAft>
              <a:buClrTx/>
              <a:buSzPct val="60000"/>
              <a:buFont typeface="Wingdings" panose="05000000000000000000" pitchFamily="2" charset="2"/>
              <a:buChar char="§"/>
            </a:pPr>
            <a:r>
              <a:rPr lang="en-US" altLang="zh-CN" sz="2300" dirty="0" smtClean="0">
                <a:latin typeface="Calibri" panose="020F0502020204030204" pitchFamily="34" charset="0"/>
              </a:rPr>
              <a:t>Roles or societal expectations</a:t>
            </a:r>
          </a:p>
          <a:p>
            <a:pPr lvl="1" eaLnBrk="1" hangingPunct="1">
              <a:lnSpc>
                <a:spcPct val="105000"/>
              </a:lnSpc>
              <a:spcBef>
                <a:spcPct val="115000"/>
              </a:spcBef>
              <a:spcAft>
                <a:spcPts val="1200"/>
              </a:spcAft>
              <a:buClrTx/>
              <a:buSzPct val="60000"/>
              <a:buFont typeface="Wingdings" panose="05000000000000000000" pitchFamily="2" charset="2"/>
              <a:buChar char="§"/>
            </a:pPr>
            <a:r>
              <a:rPr lang="en-US" altLang="zh-CN" sz="2300" dirty="0" smtClean="0">
                <a:latin typeface="Calibri" panose="020F0502020204030204" pitchFamily="34" charset="0"/>
              </a:rPr>
              <a:t>How are these roles constructed, learned, and played out?</a:t>
            </a:r>
          </a:p>
          <a:p>
            <a:pPr lvl="1" eaLnBrk="1" hangingPunct="1">
              <a:lnSpc>
                <a:spcPct val="105000"/>
              </a:lnSpc>
              <a:spcBef>
                <a:spcPct val="115000"/>
              </a:spcBef>
              <a:spcAft>
                <a:spcPts val="1200"/>
              </a:spcAft>
              <a:buClrTx/>
              <a:buSzPct val="60000"/>
              <a:buFont typeface="Wingdings" panose="05000000000000000000" pitchFamily="2" charset="2"/>
              <a:buChar char="§"/>
            </a:pPr>
            <a:r>
              <a:rPr lang="en-US" altLang="zh-CN" sz="2300" dirty="0" smtClean="0">
                <a:latin typeface="Calibri" panose="020F0502020204030204" pitchFamily="34" charset="0"/>
              </a:rPr>
              <a:t>The role of husband emerges and becomes meaningful in relation to the role of wife; the role of father invites contrast and comparison to counter-roles of wife and children</a:t>
            </a:r>
          </a:p>
          <a:p>
            <a:pPr lvl="1" eaLnBrk="1" hangingPunct="1">
              <a:spcAft>
                <a:spcPts val="1200"/>
              </a:spcAft>
              <a:buClrTx/>
              <a:buFont typeface="Wingdings" panose="05000000000000000000" pitchFamily="2" charset="2"/>
              <a:buChar char="§"/>
            </a:pPr>
            <a:endParaRPr lang="en-US" altLang="zh-CN" sz="2400" dirty="0" smtClean="0">
              <a:latin typeface="Calibri" panose="020F0502020204030204" pitchFamily="34" charset="0"/>
            </a:endParaRPr>
          </a:p>
          <a:p>
            <a:pPr lvl="1" eaLnBrk="1" hangingPunct="1">
              <a:spcAft>
                <a:spcPts val="1200"/>
              </a:spcAft>
              <a:buClrTx/>
              <a:buFont typeface="Wingdings" panose="05000000000000000000" pitchFamily="2" charset="2"/>
              <a:buChar char="§"/>
            </a:pPr>
            <a:endParaRPr lang="en-US" altLang="zh-CN" sz="2400" dirty="0" smtClean="0">
              <a:latin typeface="Calibri" panose="020F0502020204030204" pitchFamily="34" charset="0"/>
            </a:endParaRPr>
          </a:p>
        </p:txBody>
      </p:sp>
      <p:sp>
        <p:nvSpPr>
          <p:cNvPr id="48131" name="Rectangle 6"/>
          <p:cNvSpPr>
            <a:spLocks noGrp="1" noChangeArrowheads="1"/>
          </p:cNvSpPr>
          <p:nvPr>
            <p:ph type="title"/>
          </p:nvPr>
        </p:nvSpPr>
        <p:spPr>
          <a:xfrm>
            <a:off x="609600" y="381000"/>
            <a:ext cx="7543800" cy="1295400"/>
          </a:xfrm>
          <a:noFill/>
        </p:spPr>
        <p:txBody>
          <a:bodyPr/>
          <a:lstStyle/>
          <a:p>
            <a:pPr eaLnBrk="1" hangingPunct="1"/>
            <a:r>
              <a:rPr lang="en-US" altLang="zh-CN" dirty="0" smtClean="0"/>
              <a:t>II. </a:t>
            </a:r>
            <a:r>
              <a:rPr lang="en-US" altLang="zh-CN" dirty="0" err="1" smtClean="0"/>
              <a:t>Theorising</a:t>
            </a:r>
            <a:r>
              <a:rPr lang="en-US" altLang="zh-CN" dirty="0" smtClean="0"/>
              <a:t> Families – </a:t>
            </a:r>
            <a:br>
              <a:rPr lang="en-US" altLang="zh-CN" dirty="0" smtClean="0"/>
            </a:br>
            <a:r>
              <a:rPr lang="en-US" altLang="zh-CN" dirty="0" smtClean="0"/>
              <a:t>Symbolic Interactionism</a:t>
            </a:r>
          </a:p>
        </p:txBody>
      </p:sp>
    </p:spTree>
    <p:extLst>
      <p:ext uri="{BB962C8B-B14F-4D97-AF65-F5344CB8AC3E}">
        <p14:creationId xmlns:p14="http://schemas.microsoft.com/office/powerpoint/2010/main" val="11828427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304800"/>
            <a:ext cx="7543800" cy="1295400"/>
          </a:xfrm>
        </p:spPr>
        <p:txBody>
          <a:bodyPr/>
          <a:lstStyle/>
          <a:p>
            <a:pPr eaLnBrk="1" hangingPunct="1"/>
            <a:r>
              <a:rPr lang="en-US" altLang="zh-CN" dirty="0" smtClean="0"/>
              <a:t>MCYS</a:t>
            </a:r>
          </a:p>
        </p:txBody>
      </p:sp>
      <p:sp>
        <p:nvSpPr>
          <p:cNvPr id="16387" name="Rectangle 3"/>
          <p:cNvSpPr>
            <a:spLocks noGrp="1" noChangeArrowheads="1"/>
          </p:cNvSpPr>
          <p:nvPr>
            <p:ph type="body" idx="1"/>
          </p:nvPr>
        </p:nvSpPr>
        <p:spPr>
          <a:xfrm>
            <a:off x="457200" y="1912938"/>
            <a:ext cx="8001000" cy="4411662"/>
          </a:xfrm>
        </p:spPr>
        <p:txBody>
          <a:bodyPr/>
          <a:lstStyle/>
          <a:p>
            <a:pPr eaLnBrk="1" hangingPunct="1">
              <a:buFont typeface="Wingdings" pitchFamily="2" charset="2"/>
              <a:buNone/>
            </a:pPr>
            <a:r>
              <a:rPr lang="en-US" altLang="zh-CN" sz="2200" dirty="0" smtClean="0">
                <a:latin typeface="Calibri" panose="020F0502020204030204" pitchFamily="34" charset="0"/>
              </a:rPr>
              <a:t>	The family is an important institution. It brings fulfillment to our lives and is our anchor in this fast-paced, ever-changing environment.</a:t>
            </a:r>
            <a:br>
              <a:rPr lang="en-US" altLang="zh-CN" sz="2200" dirty="0" smtClean="0">
                <a:latin typeface="Calibri" panose="020F0502020204030204" pitchFamily="34" charset="0"/>
              </a:rPr>
            </a:br>
            <a:r>
              <a:rPr lang="en-US" altLang="zh-CN" sz="2200" dirty="0" smtClean="0">
                <a:latin typeface="Calibri" panose="020F0502020204030204" pitchFamily="34" charset="0"/>
              </a:rPr>
              <a:t/>
            </a:r>
            <a:br>
              <a:rPr lang="en-US" altLang="zh-CN" sz="2200" dirty="0" smtClean="0">
                <a:latin typeface="Calibri" panose="020F0502020204030204" pitchFamily="34" charset="0"/>
              </a:rPr>
            </a:br>
            <a:r>
              <a:rPr lang="en-US" altLang="zh-CN" sz="2200" dirty="0" smtClean="0">
                <a:latin typeface="Calibri" panose="020F0502020204030204" pitchFamily="34" charset="0"/>
              </a:rPr>
              <a:t>Families serve as an important pillar of support for the nation. At the </a:t>
            </a:r>
            <a:r>
              <a:rPr lang="en-US" altLang="zh-CN" sz="2200" b="1" dirty="0" smtClean="0">
                <a:latin typeface="Calibri" panose="020F0502020204030204" pitchFamily="34" charset="0"/>
              </a:rPr>
              <a:t>individual level</a:t>
            </a:r>
            <a:r>
              <a:rPr lang="en-US" altLang="zh-CN" sz="2200" dirty="0" smtClean="0">
                <a:latin typeface="Calibri" panose="020F0502020204030204" pitchFamily="34" charset="0"/>
              </a:rPr>
              <a:t>, families are the primary </a:t>
            </a:r>
            <a:r>
              <a:rPr lang="en-US" altLang="zh-CN" sz="2200" b="1" dirty="0" smtClean="0">
                <a:latin typeface="Calibri" panose="020F0502020204030204" pitchFamily="34" charset="0"/>
              </a:rPr>
              <a:t>source of emotional, social and financial support</a:t>
            </a:r>
            <a:r>
              <a:rPr lang="en-US" altLang="zh-CN" sz="2200" dirty="0" smtClean="0">
                <a:latin typeface="Calibri" panose="020F0502020204030204" pitchFamily="34" charset="0"/>
              </a:rPr>
              <a:t>. At the </a:t>
            </a:r>
            <a:r>
              <a:rPr lang="en-US" altLang="zh-CN" sz="2200" b="1" dirty="0" smtClean="0">
                <a:latin typeface="Calibri" panose="020F0502020204030204" pitchFamily="34" charset="0"/>
              </a:rPr>
              <a:t>national level</a:t>
            </a:r>
            <a:r>
              <a:rPr lang="en-US" altLang="zh-CN" sz="2200" dirty="0" smtClean="0">
                <a:latin typeface="Calibri" panose="020F0502020204030204" pitchFamily="34" charset="0"/>
              </a:rPr>
              <a:t>, they contribute to </a:t>
            </a:r>
            <a:r>
              <a:rPr lang="en-US" altLang="zh-CN" sz="2200" b="1" dirty="0" smtClean="0">
                <a:latin typeface="Calibri" panose="020F0502020204030204" pitchFamily="34" charset="0"/>
              </a:rPr>
              <a:t>social stability</a:t>
            </a:r>
            <a:r>
              <a:rPr lang="en-US" altLang="zh-CN" sz="2200" dirty="0" smtClean="0">
                <a:latin typeface="Calibri" panose="020F0502020204030204" pitchFamily="34" charset="0"/>
              </a:rPr>
              <a:t> and </a:t>
            </a:r>
            <a:r>
              <a:rPr lang="en-US" altLang="zh-CN" sz="2200" b="1" dirty="0" smtClean="0">
                <a:latin typeface="Calibri" panose="020F0502020204030204" pitchFamily="34" charset="0"/>
              </a:rPr>
              <a:t>national cohesiveness</a:t>
            </a:r>
            <a:r>
              <a:rPr lang="en-US" altLang="zh-CN" sz="2200" dirty="0" smtClean="0">
                <a:latin typeface="Calibri" panose="020F0502020204030204" pitchFamily="34" charset="0"/>
              </a:rPr>
              <a:t> as they help develop socially responsible individuals and deepen the bond Singaporeans have with our country. </a:t>
            </a:r>
          </a:p>
        </p:txBody>
      </p:sp>
      <p:sp>
        <p:nvSpPr>
          <p:cNvPr id="16388" name="Rectangle 4"/>
          <p:cNvSpPr>
            <a:spLocks noChangeArrowheads="1"/>
          </p:cNvSpPr>
          <p:nvPr/>
        </p:nvSpPr>
        <p:spPr bwMode="auto">
          <a:xfrm>
            <a:off x="4419600" y="6096000"/>
            <a:ext cx="4339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pitchFamily="2" charset="-122"/>
              </a:defRPr>
            </a:lvl9pPr>
          </a:lstStyle>
          <a:p>
            <a:pPr eaLnBrk="1" hangingPunct="1">
              <a:spcBef>
                <a:spcPct val="0"/>
              </a:spcBef>
              <a:buClrTx/>
              <a:buSzTx/>
              <a:buFontTx/>
              <a:buNone/>
            </a:pPr>
            <a:r>
              <a:rPr lang="en-US" altLang="zh-CN" sz="1800" dirty="0">
                <a:latin typeface="Calibri" panose="020F0502020204030204" pitchFamily="34" charset="0"/>
              </a:rPr>
              <a:t>http://app.mcys.gov.sg/WEB/faml_main.asp</a:t>
            </a:r>
          </a:p>
        </p:txBody>
      </p:sp>
      <p:sp>
        <p:nvSpPr>
          <p:cNvPr id="16389" name="Text Box 5"/>
          <p:cNvSpPr txBox="1">
            <a:spLocks noChangeArrowheads="1"/>
          </p:cNvSpPr>
          <p:nvPr/>
        </p:nvSpPr>
        <p:spPr bwMode="auto">
          <a:xfrm>
            <a:off x="457200" y="1004887"/>
            <a:ext cx="7467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pitchFamily="2" charset="-122"/>
              </a:defRPr>
            </a:lvl9pPr>
          </a:lstStyle>
          <a:p>
            <a:pPr eaLnBrk="1" hangingPunct="1">
              <a:spcBef>
                <a:spcPct val="50000"/>
              </a:spcBef>
              <a:buClrTx/>
              <a:buSzTx/>
              <a:buFontTx/>
              <a:buNone/>
            </a:pPr>
            <a:r>
              <a:rPr lang="en-US" altLang="zh-CN" sz="1800" dirty="0">
                <a:latin typeface="Calibri" panose="020F0502020204030204" pitchFamily="34" charset="0"/>
              </a:rPr>
              <a:t>Ministry of Community Development, Youth and Sports (Singapore)</a:t>
            </a:r>
          </a:p>
        </p:txBody>
      </p:sp>
    </p:spTree>
    <p:extLst>
      <p:ext uri="{BB962C8B-B14F-4D97-AF65-F5344CB8AC3E}">
        <p14:creationId xmlns:p14="http://schemas.microsoft.com/office/powerpoint/2010/main" val="302192791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a:spLocks noGrp="1" noChangeArrowheads="1"/>
          </p:cNvSpPr>
          <p:nvPr>
            <p:ph type="body" idx="1"/>
          </p:nvPr>
        </p:nvSpPr>
        <p:spPr>
          <a:xfrm>
            <a:off x="457200" y="1447800"/>
            <a:ext cx="8229600" cy="5181600"/>
          </a:xfrm>
        </p:spPr>
        <p:txBody>
          <a:bodyPr/>
          <a:lstStyle/>
          <a:p>
            <a:pPr eaLnBrk="1" hangingPunct="1">
              <a:buFont typeface="Wingdings" pitchFamily="2" charset="2"/>
              <a:buNone/>
            </a:pPr>
            <a:endParaRPr lang="en-US" altLang="zh-CN" sz="2800" dirty="0" smtClean="0">
              <a:latin typeface="Calibri" panose="020F0502020204030204" pitchFamily="34" charset="0"/>
            </a:endParaRPr>
          </a:p>
          <a:p>
            <a:pPr lvl="1" eaLnBrk="1" hangingPunct="1">
              <a:spcBef>
                <a:spcPct val="60000"/>
              </a:spcBef>
            </a:pPr>
            <a:r>
              <a:rPr lang="en-US" altLang="zh-CN" sz="2400" dirty="0" smtClean="0">
                <a:latin typeface="Calibri" panose="020F0502020204030204" pitchFamily="34" charset="0"/>
              </a:rPr>
              <a:t>E.g. children who grow up in homes where adults hit one another or shout at one another</a:t>
            </a:r>
          </a:p>
          <a:p>
            <a:pPr lvl="1" eaLnBrk="1" hangingPunct="1"/>
            <a:endParaRPr lang="en-US" altLang="zh-CN" sz="2400" dirty="0" smtClean="0">
              <a:latin typeface="Calibri" panose="020F0502020204030204" pitchFamily="34" charset="0"/>
            </a:endParaRPr>
          </a:p>
          <a:p>
            <a:pPr lvl="1" eaLnBrk="1" hangingPunct="1"/>
            <a:endParaRPr lang="en-US" altLang="zh-CN" sz="2400" dirty="0" smtClean="0">
              <a:latin typeface="Calibri" panose="020F0502020204030204" pitchFamily="34" charset="0"/>
            </a:endParaRPr>
          </a:p>
          <a:p>
            <a:pPr lvl="1" eaLnBrk="1" hangingPunct="1"/>
            <a:endParaRPr lang="en-US" altLang="zh-CN" sz="2400" dirty="0" smtClean="0">
              <a:latin typeface="Calibri" panose="020F0502020204030204" pitchFamily="34" charset="0"/>
            </a:endParaRPr>
          </a:p>
        </p:txBody>
      </p:sp>
      <p:sp>
        <p:nvSpPr>
          <p:cNvPr id="49155" name="Rectangle 5"/>
          <p:cNvSpPr>
            <a:spLocks noGrp="1" noChangeArrowheads="1"/>
          </p:cNvSpPr>
          <p:nvPr>
            <p:ph type="title"/>
          </p:nvPr>
        </p:nvSpPr>
        <p:spPr>
          <a:xfrm>
            <a:off x="685800" y="381000"/>
            <a:ext cx="7543800" cy="1295400"/>
          </a:xfrm>
          <a:noFill/>
        </p:spPr>
        <p:txBody>
          <a:bodyPr/>
          <a:lstStyle/>
          <a:p>
            <a:pPr eaLnBrk="1" hangingPunct="1"/>
            <a:r>
              <a:rPr lang="en-US" altLang="zh-CN" dirty="0" smtClean="0"/>
              <a:t>II. </a:t>
            </a:r>
            <a:r>
              <a:rPr lang="en-US" altLang="zh-CN" dirty="0" err="1" smtClean="0"/>
              <a:t>Theorising</a:t>
            </a:r>
            <a:r>
              <a:rPr lang="en-US" altLang="zh-CN" dirty="0" smtClean="0"/>
              <a:t> Families – </a:t>
            </a:r>
            <a:br>
              <a:rPr lang="en-US" altLang="zh-CN" dirty="0" smtClean="0"/>
            </a:br>
            <a:r>
              <a:rPr lang="en-US" altLang="zh-CN" dirty="0" smtClean="0"/>
              <a:t>Symbolic Interactionism</a:t>
            </a:r>
          </a:p>
        </p:txBody>
      </p:sp>
      <p:pic>
        <p:nvPicPr>
          <p:cNvPr id="4915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3276600"/>
            <a:ext cx="4329113" cy="28577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582947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1078150334"/>
              </p:ext>
            </p:extLst>
          </p:nvPr>
        </p:nvGraphicFramePr>
        <p:xfrm>
          <a:off x="914400" y="914400"/>
          <a:ext cx="7239000" cy="5257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9400847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457200" y="76200"/>
            <a:ext cx="8183880" cy="1051560"/>
          </a:xfrm>
        </p:spPr>
        <p:txBody>
          <a:bodyPr/>
          <a:lstStyle/>
          <a:p>
            <a:pPr eaLnBrk="1" hangingPunct="1"/>
            <a:r>
              <a:rPr lang="en-US" altLang="zh-CN" dirty="0" smtClean="0"/>
              <a:t>III. Diverse Familial Forms</a:t>
            </a:r>
          </a:p>
        </p:txBody>
      </p:sp>
      <p:sp>
        <p:nvSpPr>
          <p:cNvPr id="51203" name="Rectangle 3"/>
          <p:cNvSpPr>
            <a:spLocks noGrp="1" noChangeArrowheads="1"/>
          </p:cNvSpPr>
          <p:nvPr>
            <p:ph type="body" idx="1"/>
          </p:nvPr>
        </p:nvSpPr>
        <p:spPr>
          <a:xfrm>
            <a:off x="1066800" y="1447800"/>
            <a:ext cx="7848600" cy="5138737"/>
          </a:xfrm>
        </p:spPr>
        <p:txBody>
          <a:bodyPr/>
          <a:lstStyle/>
          <a:p>
            <a:pPr eaLnBrk="1" hangingPunct="1">
              <a:spcBef>
                <a:spcPct val="50000"/>
              </a:spcBef>
              <a:buClrTx/>
              <a:buSzPct val="60000"/>
              <a:buFont typeface="Wingdings" panose="05000000000000000000" pitchFamily="2" charset="2"/>
              <a:buChar char="§"/>
            </a:pPr>
            <a:r>
              <a:rPr lang="en-US" altLang="zh-CN" sz="2400" dirty="0" smtClean="0">
                <a:latin typeface="Calibri" panose="020F0502020204030204" pitchFamily="34" charset="0"/>
              </a:rPr>
              <a:t>Beyond the normative nuclear family form, there have </a:t>
            </a:r>
            <a:br>
              <a:rPr lang="en-US" altLang="zh-CN" sz="2400" dirty="0" smtClean="0">
                <a:latin typeface="Calibri" panose="020F0502020204030204" pitchFamily="34" charset="0"/>
              </a:rPr>
            </a:br>
            <a:r>
              <a:rPr lang="en-US" altLang="zh-CN" sz="2400" dirty="0" smtClean="0">
                <a:latin typeface="Calibri" panose="020F0502020204030204" pitchFamily="34" charset="0"/>
              </a:rPr>
              <a:t>always been different familial forms across time </a:t>
            </a:r>
            <a:br>
              <a:rPr lang="en-US" altLang="zh-CN" sz="2400" dirty="0" smtClean="0">
                <a:latin typeface="Calibri" panose="020F0502020204030204" pitchFamily="34" charset="0"/>
              </a:rPr>
            </a:br>
            <a:r>
              <a:rPr lang="en-US" altLang="zh-CN" sz="2400" dirty="0" smtClean="0">
                <a:latin typeface="Calibri" panose="020F0502020204030204" pitchFamily="34" charset="0"/>
              </a:rPr>
              <a:t>(cf. Howard 2011):</a:t>
            </a:r>
          </a:p>
          <a:p>
            <a:pPr lvl="1" eaLnBrk="1" hangingPunct="1">
              <a:spcBef>
                <a:spcPct val="50000"/>
              </a:spcBef>
              <a:buClrTx/>
              <a:buSzPct val="60000"/>
              <a:buFont typeface="Wingdings" panose="05000000000000000000" pitchFamily="2" charset="2"/>
              <a:buChar char="§"/>
            </a:pPr>
            <a:r>
              <a:rPr lang="en-US" altLang="zh-CN" sz="2200" dirty="0" smtClean="0">
                <a:latin typeface="Calibri" panose="020F0502020204030204" pitchFamily="34" charset="0"/>
              </a:rPr>
              <a:t>Cohabitation</a:t>
            </a:r>
          </a:p>
          <a:p>
            <a:pPr lvl="1" eaLnBrk="1" hangingPunct="1">
              <a:spcBef>
                <a:spcPct val="50000"/>
              </a:spcBef>
              <a:buClrTx/>
              <a:buSzPct val="60000"/>
              <a:buFont typeface="Wingdings" panose="05000000000000000000" pitchFamily="2" charset="2"/>
              <a:buChar char="§"/>
            </a:pPr>
            <a:r>
              <a:rPr lang="en-US" altLang="zh-CN" sz="2200" dirty="0" smtClean="0">
                <a:latin typeface="Calibri" panose="020F0502020204030204" pitchFamily="34" charset="0"/>
              </a:rPr>
              <a:t>Same-sex unions and partnerships</a:t>
            </a:r>
          </a:p>
          <a:p>
            <a:pPr lvl="1" eaLnBrk="1" hangingPunct="1">
              <a:spcBef>
                <a:spcPct val="50000"/>
              </a:spcBef>
              <a:buClrTx/>
              <a:buSzPct val="60000"/>
              <a:buFont typeface="Wingdings" panose="05000000000000000000" pitchFamily="2" charset="2"/>
              <a:buChar char="§"/>
            </a:pPr>
            <a:r>
              <a:rPr lang="en-US" altLang="zh-CN" sz="2200" dirty="0" smtClean="0">
                <a:latin typeface="Calibri" panose="020F0502020204030204" pitchFamily="34" charset="0"/>
              </a:rPr>
              <a:t>Single-parent families</a:t>
            </a:r>
          </a:p>
          <a:p>
            <a:pPr lvl="1" eaLnBrk="1" hangingPunct="1">
              <a:spcBef>
                <a:spcPct val="50000"/>
              </a:spcBef>
              <a:buClrTx/>
              <a:buSzPct val="60000"/>
              <a:buFont typeface="Wingdings" panose="05000000000000000000" pitchFamily="2" charset="2"/>
              <a:buChar char="§"/>
            </a:pPr>
            <a:r>
              <a:rPr lang="en-US" altLang="zh-CN" sz="2200" dirty="0" smtClean="0">
                <a:latin typeface="Calibri" panose="020F0502020204030204" pitchFamily="34" charset="0"/>
              </a:rPr>
              <a:t>Divorced and separated couples</a:t>
            </a:r>
          </a:p>
          <a:p>
            <a:pPr lvl="1" eaLnBrk="1" hangingPunct="1">
              <a:spcBef>
                <a:spcPct val="50000"/>
              </a:spcBef>
              <a:buClrTx/>
              <a:buSzPct val="60000"/>
              <a:buFont typeface="Wingdings" panose="05000000000000000000" pitchFamily="2" charset="2"/>
              <a:buChar char="§"/>
            </a:pPr>
            <a:r>
              <a:rPr lang="en-US" altLang="zh-CN" sz="2200" dirty="0" smtClean="0">
                <a:latin typeface="Calibri" panose="020F0502020204030204" pitchFamily="34" charset="0"/>
              </a:rPr>
              <a:t>Step families</a:t>
            </a:r>
          </a:p>
          <a:p>
            <a:pPr lvl="1" eaLnBrk="1" hangingPunct="1">
              <a:spcBef>
                <a:spcPct val="50000"/>
              </a:spcBef>
              <a:buClrTx/>
              <a:buSzPct val="60000"/>
              <a:buFont typeface="Wingdings" panose="05000000000000000000" pitchFamily="2" charset="2"/>
              <a:buChar char="§"/>
            </a:pPr>
            <a:r>
              <a:rPr lang="en-US" altLang="zh-CN" sz="2200" dirty="0" smtClean="0">
                <a:latin typeface="Calibri" panose="020F0502020204030204" pitchFamily="34" charset="0"/>
              </a:rPr>
              <a:t>Grandparents caring for grandchildren</a:t>
            </a:r>
          </a:p>
          <a:p>
            <a:pPr lvl="1" eaLnBrk="1" hangingPunct="1">
              <a:spcBef>
                <a:spcPct val="50000"/>
              </a:spcBef>
              <a:buClrTx/>
              <a:buSzPct val="60000"/>
              <a:buFont typeface="Wingdings" panose="05000000000000000000" pitchFamily="2" charset="2"/>
              <a:buChar char="§"/>
            </a:pPr>
            <a:r>
              <a:rPr lang="en-US" altLang="zh-CN" sz="2200" dirty="0" smtClean="0">
                <a:latin typeface="Calibri" panose="020F0502020204030204" pitchFamily="34" charset="0"/>
              </a:rPr>
              <a:t>Multiethnic</a:t>
            </a:r>
          </a:p>
          <a:p>
            <a:pPr lvl="1" eaLnBrk="1" hangingPunct="1">
              <a:spcBef>
                <a:spcPct val="50000"/>
              </a:spcBef>
              <a:buClrTx/>
              <a:buFont typeface="Wingdings" panose="05000000000000000000" pitchFamily="2" charset="2"/>
              <a:buChar char="§"/>
            </a:pPr>
            <a:endParaRPr lang="en-US" altLang="zh-CN" sz="2200" dirty="0" smtClean="0">
              <a:latin typeface="Calibri" panose="020F0502020204030204" pitchFamily="34" charset="0"/>
            </a:endParaRPr>
          </a:p>
          <a:p>
            <a:pPr lvl="1" eaLnBrk="1" hangingPunct="1">
              <a:spcBef>
                <a:spcPct val="50000"/>
              </a:spcBef>
              <a:buClrTx/>
              <a:buFont typeface="Wingdings" panose="05000000000000000000" pitchFamily="2" charset="2"/>
              <a:buChar char="§"/>
            </a:pPr>
            <a:endParaRPr lang="en-US" altLang="zh-CN" sz="2200" dirty="0" smtClean="0">
              <a:latin typeface="Calibri" panose="020F0502020204030204" pitchFamily="34" charset="0"/>
            </a:endParaRPr>
          </a:p>
          <a:p>
            <a:pPr lvl="1" eaLnBrk="1" hangingPunct="1">
              <a:spcBef>
                <a:spcPct val="50000"/>
              </a:spcBef>
              <a:buClrTx/>
              <a:buFont typeface="Wingdings" panose="05000000000000000000" pitchFamily="2" charset="2"/>
              <a:buChar char="§"/>
            </a:pPr>
            <a:endParaRPr lang="en-US" altLang="zh-CN" sz="2200" dirty="0" smtClean="0">
              <a:latin typeface="Calibri" panose="020F0502020204030204" pitchFamily="34" charset="0"/>
            </a:endParaRPr>
          </a:p>
        </p:txBody>
      </p:sp>
    </p:spTree>
    <p:extLst>
      <p:ext uri="{BB962C8B-B14F-4D97-AF65-F5344CB8AC3E}">
        <p14:creationId xmlns:p14="http://schemas.microsoft.com/office/powerpoint/2010/main" val="313665928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457200" y="-76200"/>
            <a:ext cx="7543800" cy="1295400"/>
          </a:xfrm>
        </p:spPr>
        <p:txBody>
          <a:bodyPr/>
          <a:lstStyle/>
          <a:p>
            <a:pPr eaLnBrk="1" hangingPunct="1"/>
            <a:r>
              <a:rPr lang="en-US" altLang="zh-CN" smtClean="0"/>
              <a:t>III. Diverse Familial Forms</a:t>
            </a:r>
          </a:p>
        </p:txBody>
      </p:sp>
      <p:sp>
        <p:nvSpPr>
          <p:cNvPr id="55299" name="Rectangle 3"/>
          <p:cNvSpPr>
            <a:spLocks noGrp="1" noChangeArrowheads="1"/>
          </p:cNvSpPr>
          <p:nvPr>
            <p:ph type="body" idx="1"/>
          </p:nvPr>
        </p:nvSpPr>
        <p:spPr>
          <a:xfrm>
            <a:off x="3276600" y="1752600"/>
            <a:ext cx="5715000" cy="5138737"/>
          </a:xfrm>
        </p:spPr>
        <p:txBody>
          <a:bodyPr/>
          <a:lstStyle/>
          <a:p>
            <a:pPr eaLnBrk="1" hangingPunct="1">
              <a:spcBef>
                <a:spcPct val="50000"/>
              </a:spcBef>
              <a:buClrTx/>
              <a:buSzPct val="60000"/>
              <a:buFont typeface="Wingdings" panose="05000000000000000000" pitchFamily="2" charset="2"/>
              <a:buChar char="§"/>
              <a:defRPr/>
            </a:pPr>
            <a:r>
              <a:rPr lang="en-US" altLang="zh-CN" sz="2800" b="1" dirty="0" smtClean="0">
                <a:solidFill>
                  <a:srgbClr val="0000FF"/>
                </a:solidFill>
                <a:latin typeface="Calibri" panose="020F0502020204030204" pitchFamily="34" charset="0"/>
              </a:rPr>
              <a:t>Cohabitation</a:t>
            </a:r>
          </a:p>
          <a:p>
            <a:pPr lvl="1" eaLnBrk="1" hangingPunct="1">
              <a:lnSpc>
                <a:spcPts val="2200"/>
              </a:lnSpc>
              <a:spcBef>
                <a:spcPct val="90000"/>
              </a:spcBef>
              <a:spcAft>
                <a:spcPts val="1200"/>
              </a:spcAft>
              <a:buClrTx/>
              <a:buSzPct val="60000"/>
              <a:buFont typeface="Wingdings" panose="05000000000000000000" pitchFamily="2" charset="2"/>
              <a:buChar char="§"/>
              <a:defRPr/>
            </a:pPr>
            <a:r>
              <a:rPr lang="en-US" altLang="zh-CN" sz="2100" dirty="0" smtClean="0">
                <a:latin typeface="Calibri" panose="020F0502020204030204" pitchFamily="34" charset="0"/>
              </a:rPr>
              <a:t>Couples living together without being married and who may have children </a:t>
            </a:r>
            <a:br>
              <a:rPr lang="en-US" altLang="zh-CN" sz="2100" dirty="0" smtClean="0">
                <a:latin typeface="Calibri" panose="020F0502020204030204" pitchFamily="34" charset="0"/>
              </a:rPr>
            </a:br>
            <a:r>
              <a:rPr lang="en-US" altLang="zh-CN" sz="2100" dirty="0" smtClean="0">
                <a:latin typeface="Calibri" panose="020F0502020204030204" pitchFamily="34" charset="0"/>
              </a:rPr>
              <a:t>together</a:t>
            </a:r>
          </a:p>
          <a:p>
            <a:pPr lvl="1" eaLnBrk="1" hangingPunct="1">
              <a:spcBef>
                <a:spcPct val="90000"/>
              </a:spcBef>
              <a:spcAft>
                <a:spcPts val="1200"/>
              </a:spcAft>
              <a:buClrTx/>
              <a:buSzPct val="60000"/>
              <a:buFont typeface="Wingdings" panose="05000000000000000000" pitchFamily="2" charset="2"/>
              <a:buChar char="§"/>
              <a:defRPr/>
            </a:pPr>
            <a:r>
              <a:rPr lang="en-US" altLang="zh-CN" sz="2100" dirty="0" smtClean="0">
                <a:latin typeface="Calibri" panose="020F0502020204030204" pitchFamily="34" charset="0"/>
              </a:rPr>
              <a:t>Different backgrounds of </a:t>
            </a:r>
            <a:r>
              <a:rPr lang="en-US" altLang="zh-CN" sz="2100" dirty="0" err="1" smtClean="0">
                <a:latin typeface="Calibri" panose="020F0502020204030204" pitchFamily="34" charset="0"/>
              </a:rPr>
              <a:t>cohabitators</a:t>
            </a:r>
            <a:r>
              <a:rPr lang="en-US" altLang="zh-CN" sz="2100" dirty="0" smtClean="0">
                <a:latin typeface="Calibri" panose="020F0502020204030204" pitchFamily="34" charset="0"/>
              </a:rPr>
              <a:t> </a:t>
            </a:r>
          </a:p>
          <a:p>
            <a:pPr lvl="1" eaLnBrk="1" hangingPunct="1">
              <a:spcBef>
                <a:spcPct val="90000"/>
              </a:spcBef>
              <a:spcAft>
                <a:spcPts val="1200"/>
              </a:spcAft>
              <a:buClrTx/>
              <a:buSzPct val="60000"/>
              <a:buFont typeface="Wingdings" panose="05000000000000000000" pitchFamily="2" charset="2"/>
              <a:buChar char="§"/>
              <a:defRPr/>
            </a:pPr>
            <a:r>
              <a:rPr lang="en-US" altLang="zh-CN" sz="2100" dirty="0" smtClean="0">
                <a:latin typeface="Calibri" panose="020F0502020204030204" pitchFamily="34" charset="0"/>
              </a:rPr>
              <a:t>Increases over the decades</a:t>
            </a:r>
          </a:p>
          <a:p>
            <a:pPr lvl="1" eaLnBrk="1" hangingPunct="1">
              <a:spcBef>
                <a:spcPct val="90000"/>
              </a:spcBef>
              <a:spcAft>
                <a:spcPts val="1200"/>
              </a:spcAft>
              <a:buClrTx/>
              <a:buSzPct val="60000"/>
              <a:buFont typeface="Wingdings" panose="05000000000000000000" pitchFamily="2" charset="2"/>
              <a:buChar char="§"/>
              <a:defRPr/>
            </a:pPr>
            <a:r>
              <a:rPr lang="en-US" altLang="zh-CN" sz="2100" dirty="0" smtClean="0">
                <a:latin typeface="Calibri" panose="020F0502020204030204" pitchFamily="34" charset="0"/>
              </a:rPr>
              <a:t>Reasons for increase? </a:t>
            </a:r>
          </a:p>
          <a:p>
            <a:pPr marL="687387" lvl="1" indent="-342900" eaLnBrk="1" hangingPunct="1">
              <a:spcBef>
                <a:spcPct val="90000"/>
              </a:spcBef>
              <a:buClrTx/>
              <a:buSzPct val="60000"/>
              <a:buFont typeface="Wingdings" panose="05000000000000000000" pitchFamily="2" charset="2"/>
              <a:buChar char="§"/>
              <a:defRPr/>
            </a:pPr>
            <a:endParaRPr lang="en-US" altLang="zh-CN" sz="2300" dirty="0" smtClean="0">
              <a:latin typeface="Calibri" panose="020F0502020204030204" pitchFamily="34" charset="0"/>
            </a:endParaRPr>
          </a:p>
          <a:p>
            <a:pPr lvl="1" eaLnBrk="1" hangingPunct="1">
              <a:spcBef>
                <a:spcPct val="50000"/>
              </a:spcBef>
              <a:buClrTx/>
              <a:buFont typeface="Wingdings" panose="05000000000000000000" pitchFamily="2" charset="2"/>
              <a:buChar char="§"/>
              <a:defRPr/>
            </a:pPr>
            <a:endParaRPr lang="en-US" altLang="zh-CN" sz="2400" dirty="0" smtClean="0">
              <a:latin typeface="Calibri" panose="020F0502020204030204" pitchFamily="34" charset="0"/>
            </a:endParaRPr>
          </a:p>
          <a:p>
            <a:pPr lvl="1" eaLnBrk="1" hangingPunct="1">
              <a:spcBef>
                <a:spcPct val="50000"/>
              </a:spcBef>
              <a:buClrTx/>
              <a:buFont typeface="Wingdings" panose="05000000000000000000" pitchFamily="2" charset="2"/>
              <a:buChar char="§"/>
              <a:defRPr/>
            </a:pPr>
            <a:endParaRPr lang="en-US" altLang="zh-CN" sz="2400" dirty="0" smtClean="0">
              <a:latin typeface="Calibri" panose="020F0502020204030204" pitchFamily="34" charset="0"/>
            </a:endParaRPr>
          </a:p>
          <a:p>
            <a:pPr lvl="1" eaLnBrk="1" hangingPunct="1">
              <a:spcBef>
                <a:spcPct val="50000"/>
              </a:spcBef>
              <a:buClrTx/>
              <a:buFont typeface="Wingdings" panose="05000000000000000000" pitchFamily="2" charset="2"/>
              <a:buChar char="§"/>
              <a:defRPr/>
            </a:pPr>
            <a:endParaRPr lang="en-US" altLang="zh-CN" sz="2400" dirty="0" smtClean="0">
              <a:latin typeface="Calibri" panose="020F0502020204030204" pitchFamily="34" charset="0"/>
            </a:endParaRPr>
          </a:p>
          <a:p>
            <a:pPr lvl="1" eaLnBrk="1" hangingPunct="1">
              <a:spcBef>
                <a:spcPct val="50000"/>
              </a:spcBef>
              <a:buClrTx/>
              <a:buFont typeface="Wingdings" panose="05000000000000000000" pitchFamily="2" charset="2"/>
              <a:buChar char="§"/>
              <a:defRPr/>
            </a:pPr>
            <a:endParaRPr lang="en-US" altLang="zh-CN" sz="2400" dirty="0" smtClean="0">
              <a:latin typeface="Calibri" panose="020F0502020204030204" pitchFamily="34" charset="0"/>
            </a:endParaRPr>
          </a:p>
        </p:txBody>
      </p:sp>
      <p:pic>
        <p:nvPicPr>
          <p:cNvPr id="52228" name="Picture 6" descr="http://www.novusordowatch.org/box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743200"/>
            <a:ext cx="2590800" cy="215265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207182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457200" y="-76200"/>
            <a:ext cx="7543800" cy="1295400"/>
          </a:xfrm>
        </p:spPr>
        <p:txBody>
          <a:bodyPr/>
          <a:lstStyle/>
          <a:p>
            <a:pPr eaLnBrk="1" hangingPunct="1"/>
            <a:r>
              <a:rPr lang="en-US" altLang="zh-CN" smtClean="0"/>
              <a:t>III. Diverse Familial Forms</a:t>
            </a:r>
          </a:p>
        </p:txBody>
      </p:sp>
      <p:sp>
        <p:nvSpPr>
          <p:cNvPr id="55299" name="Rectangle 3"/>
          <p:cNvSpPr>
            <a:spLocks noGrp="1" noChangeArrowheads="1"/>
          </p:cNvSpPr>
          <p:nvPr>
            <p:ph type="body" idx="1"/>
          </p:nvPr>
        </p:nvSpPr>
        <p:spPr>
          <a:xfrm>
            <a:off x="685800" y="1566862"/>
            <a:ext cx="8001000" cy="5138738"/>
          </a:xfrm>
        </p:spPr>
        <p:txBody>
          <a:bodyPr/>
          <a:lstStyle/>
          <a:p>
            <a:pPr>
              <a:spcBef>
                <a:spcPct val="50000"/>
              </a:spcBef>
              <a:buClrTx/>
              <a:buSzPct val="60000"/>
              <a:buFont typeface="Wingdings" panose="05000000000000000000" pitchFamily="2" charset="2"/>
              <a:buChar char="§"/>
              <a:defRPr/>
            </a:pPr>
            <a:r>
              <a:rPr lang="en-US" altLang="zh-CN" sz="2800" b="1" dirty="0">
                <a:solidFill>
                  <a:srgbClr val="0000FF"/>
                </a:solidFill>
                <a:latin typeface="Calibri" panose="020F0502020204030204" pitchFamily="34" charset="0"/>
              </a:rPr>
              <a:t> </a:t>
            </a:r>
            <a:r>
              <a:rPr lang="en-US" altLang="zh-CN" sz="2800" b="1" dirty="0" smtClean="0">
                <a:solidFill>
                  <a:srgbClr val="0000FF"/>
                </a:solidFill>
                <a:latin typeface="Calibri" panose="020F0502020204030204" pitchFamily="34" charset="0"/>
              </a:rPr>
              <a:t>  </a:t>
            </a:r>
            <a:r>
              <a:rPr lang="en-US" altLang="zh-CN" sz="2400" b="1" dirty="0" smtClean="0">
                <a:solidFill>
                  <a:srgbClr val="0000FF"/>
                </a:solidFill>
                <a:latin typeface="Calibri" panose="020F0502020204030204" pitchFamily="34" charset="0"/>
              </a:rPr>
              <a:t>Cohabitation – Reasons?</a:t>
            </a:r>
          </a:p>
          <a:p>
            <a:pPr lvl="1" eaLnBrk="1" hangingPunct="1">
              <a:lnSpc>
                <a:spcPts val="2200"/>
              </a:lnSpc>
              <a:spcBef>
                <a:spcPct val="90000"/>
              </a:spcBef>
              <a:spcAft>
                <a:spcPts val="600"/>
              </a:spcAft>
              <a:buClrTx/>
              <a:buSzPct val="60000"/>
              <a:buFont typeface="Wingdings" panose="05000000000000000000" pitchFamily="2" charset="2"/>
              <a:buChar char="§"/>
              <a:defRPr/>
            </a:pPr>
            <a:r>
              <a:rPr lang="en-US" altLang="zh-CN" sz="2100" dirty="0" smtClean="0">
                <a:latin typeface="Calibri" panose="020F0502020204030204" pitchFamily="34" charset="0"/>
              </a:rPr>
              <a:t>Cultural reason – norms and sexual relationships</a:t>
            </a:r>
          </a:p>
          <a:p>
            <a:pPr lvl="1" eaLnBrk="1" hangingPunct="1">
              <a:lnSpc>
                <a:spcPts val="2200"/>
              </a:lnSpc>
              <a:spcBef>
                <a:spcPct val="90000"/>
              </a:spcBef>
              <a:spcAft>
                <a:spcPts val="600"/>
              </a:spcAft>
              <a:buClrTx/>
              <a:buSzPct val="60000"/>
              <a:buFont typeface="Wingdings" panose="05000000000000000000" pitchFamily="2" charset="2"/>
              <a:buChar char="§"/>
              <a:defRPr/>
            </a:pPr>
            <a:r>
              <a:rPr lang="en-US" altLang="zh-CN" sz="2100" dirty="0" smtClean="0">
                <a:latin typeface="Calibri" panose="020F0502020204030204" pitchFamily="34" charset="0"/>
              </a:rPr>
              <a:t>Adaptation – high divorce rates; challenges facing married couples</a:t>
            </a:r>
          </a:p>
          <a:p>
            <a:pPr lvl="1" eaLnBrk="1" hangingPunct="1">
              <a:lnSpc>
                <a:spcPts val="2200"/>
              </a:lnSpc>
              <a:spcBef>
                <a:spcPct val="90000"/>
              </a:spcBef>
              <a:spcAft>
                <a:spcPts val="1800"/>
              </a:spcAft>
              <a:buClrTx/>
              <a:buSzPct val="60000"/>
              <a:buFont typeface="Wingdings" panose="05000000000000000000" pitchFamily="2" charset="2"/>
              <a:buChar char="§"/>
              <a:defRPr/>
            </a:pPr>
            <a:r>
              <a:rPr lang="en-US" altLang="zh-CN" sz="2100" dirty="0" smtClean="0">
                <a:latin typeface="Calibri" panose="020F0502020204030204" pitchFamily="34" charset="0"/>
              </a:rPr>
              <a:t>Long-term alternative to marriage</a:t>
            </a:r>
          </a:p>
          <a:p>
            <a:pPr marL="687387" lvl="1" indent="-342900">
              <a:lnSpc>
                <a:spcPts val="2200"/>
              </a:lnSpc>
              <a:spcBef>
                <a:spcPct val="90000"/>
              </a:spcBef>
              <a:spcAft>
                <a:spcPts val="600"/>
              </a:spcAft>
              <a:buClrTx/>
              <a:buSzPct val="60000"/>
              <a:buFont typeface="Wingdings" panose="05000000000000000000" pitchFamily="2" charset="2"/>
              <a:buChar char="§"/>
              <a:defRPr/>
            </a:pPr>
            <a:r>
              <a:rPr lang="en-US" altLang="zh-CN" sz="2400" b="1" dirty="0" smtClean="0">
                <a:solidFill>
                  <a:srgbClr val="0000FF"/>
                </a:solidFill>
                <a:latin typeface="Calibri" panose="020F0502020204030204" pitchFamily="34" charset="0"/>
              </a:rPr>
              <a:t>Cohabitation </a:t>
            </a:r>
            <a:r>
              <a:rPr lang="en-US" altLang="zh-CN" sz="2400" b="1" dirty="0">
                <a:solidFill>
                  <a:srgbClr val="0000FF"/>
                </a:solidFill>
                <a:latin typeface="Calibri" panose="020F0502020204030204" pitchFamily="34" charset="0"/>
              </a:rPr>
              <a:t>– </a:t>
            </a:r>
            <a:r>
              <a:rPr lang="en-US" altLang="zh-CN" sz="2400" b="1" dirty="0" smtClean="0">
                <a:solidFill>
                  <a:srgbClr val="0000FF"/>
                </a:solidFill>
                <a:latin typeface="Calibri" panose="020F0502020204030204" pitchFamily="34" charset="0"/>
              </a:rPr>
              <a:t>Structural consequences?</a:t>
            </a:r>
          </a:p>
          <a:p>
            <a:pPr lvl="1" eaLnBrk="1" hangingPunct="1">
              <a:lnSpc>
                <a:spcPts val="2200"/>
              </a:lnSpc>
              <a:spcBef>
                <a:spcPct val="90000"/>
              </a:spcBef>
              <a:spcAft>
                <a:spcPts val="600"/>
              </a:spcAft>
              <a:buClrTx/>
              <a:buSzPct val="60000"/>
              <a:buFont typeface="Wingdings" panose="05000000000000000000" pitchFamily="2" charset="2"/>
              <a:buChar char="§"/>
              <a:defRPr/>
            </a:pPr>
            <a:r>
              <a:rPr lang="en-US" altLang="zh-CN" sz="2100" dirty="0" smtClean="0">
                <a:latin typeface="Calibri" panose="020F0502020204030204" pitchFamily="34" charset="0"/>
              </a:rPr>
              <a:t>New definitions of kin networks; inheritance</a:t>
            </a:r>
          </a:p>
          <a:p>
            <a:pPr lvl="1" eaLnBrk="1" hangingPunct="1">
              <a:lnSpc>
                <a:spcPts val="2200"/>
              </a:lnSpc>
              <a:spcBef>
                <a:spcPct val="90000"/>
              </a:spcBef>
              <a:spcAft>
                <a:spcPts val="600"/>
              </a:spcAft>
              <a:buClrTx/>
              <a:buSzPct val="60000"/>
              <a:buFont typeface="Wingdings" panose="05000000000000000000" pitchFamily="2" charset="2"/>
              <a:buChar char="§"/>
              <a:defRPr/>
            </a:pPr>
            <a:r>
              <a:rPr lang="en-US" altLang="zh-CN" sz="2100" dirty="0" smtClean="0">
                <a:latin typeface="Calibri" panose="020F0502020204030204" pitchFamily="34" charset="0"/>
              </a:rPr>
              <a:t>New legislation (welfare; entitlements)</a:t>
            </a:r>
            <a:endParaRPr lang="en-US" altLang="zh-CN" sz="2100" dirty="0">
              <a:latin typeface="Calibri" panose="020F0502020204030204" pitchFamily="34" charset="0"/>
            </a:endParaRPr>
          </a:p>
          <a:p>
            <a:pPr lvl="1" eaLnBrk="1" hangingPunct="1">
              <a:spcBef>
                <a:spcPct val="50000"/>
              </a:spcBef>
              <a:buClrTx/>
              <a:buFont typeface="Wingdings" panose="05000000000000000000" pitchFamily="2" charset="2"/>
              <a:buChar char="§"/>
              <a:defRPr/>
            </a:pPr>
            <a:endParaRPr lang="en-US" altLang="zh-CN" sz="2400" dirty="0" smtClean="0">
              <a:latin typeface="Calibri" panose="020F0502020204030204" pitchFamily="34" charset="0"/>
            </a:endParaRPr>
          </a:p>
          <a:p>
            <a:pPr lvl="1" eaLnBrk="1" hangingPunct="1">
              <a:spcBef>
                <a:spcPct val="50000"/>
              </a:spcBef>
              <a:buClrTx/>
              <a:buFont typeface="Wingdings" panose="05000000000000000000" pitchFamily="2" charset="2"/>
              <a:buChar char="§"/>
              <a:defRPr/>
            </a:pPr>
            <a:endParaRPr lang="en-US" altLang="zh-CN" sz="2400" dirty="0" smtClean="0">
              <a:latin typeface="Calibri" panose="020F0502020204030204" pitchFamily="34" charset="0"/>
            </a:endParaRPr>
          </a:p>
          <a:p>
            <a:pPr lvl="1" eaLnBrk="1" hangingPunct="1">
              <a:spcBef>
                <a:spcPct val="50000"/>
              </a:spcBef>
              <a:buClrTx/>
              <a:buFont typeface="Wingdings" panose="05000000000000000000" pitchFamily="2" charset="2"/>
              <a:buChar char="§"/>
              <a:defRPr/>
            </a:pPr>
            <a:endParaRPr lang="en-US" altLang="zh-CN" sz="2400" dirty="0" smtClean="0">
              <a:latin typeface="Calibri" panose="020F0502020204030204" pitchFamily="34" charset="0"/>
            </a:endParaRPr>
          </a:p>
          <a:p>
            <a:pPr lvl="1" eaLnBrk="1" hangingPunct="1">
              <a:spcBef>
                <a:spcPct val="50000"/>
              </a:spcBef>
              <a:buClrTx/>
              <a:buFont typeface="Wingdings" panose="05000000000000000000" pitchFamily="2" charset="2"/>
              <a:buChar char="§"/>
              <a:defRPr/>
            </a:pPr>
            <a:endParaRPr lang="en-US" altLang="zh-CN" sz="2400" dirty="0" smtClean="0">
              <a:latin typeface="Calibri" panose="020F0502020204030204" pitchFamily="34" charset="0"/>
            </a:endParaRPr>
          </a:p>
        </p:txBody>
      </p:sp>
    </p:spTree>
    <p:extLst>
      <p:ext uri="{BB962C8B-B14F-4D97-AF65-F5344CB8AC3E}">
        <p14:creationId xmlns:p14="http://schemas.microsoft.com/office/powerpoint/2010/main" val="366606192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838200" y="381000"/>
            <a:ext cx="8153400" cy="1295400"/>
          </a:xfrm>
        </p:spPr>
        <p:txBody>
          <a:bodyPr/>
          <a:lstStyle/>
          <a:p>
            <a:pPr eaLnBrk="1" hangingPunct="1"/>
            <a:r>
              <a:rPr lang="en-US" altLang="zh-CN" dirty="0" smtClean="0"/>
              <a:t>IV. Family &amp; Social Change/</a:t>
            </a:r>
            <a:br>
              <a:rPr lang="en-US" altLang="zh-CN" dirty="0" smtClean="0"/>
            </a:br>
            <a:r>
              <a:rPr lang="en-US" altLang="zh-CN" dirty="0" smtClean="0"/>
              <a:t>Policy</a:t>
            </a:r>
          </a:p>
        </p:txBody>
      </p:sp>
      <p:sp>
        <p:nvSpPr>
          <p:cNvPr id="54275" name="Rectangle 3"/>
          <p:cNvSpPr>
            <a:spLocks noGrp="1" noChangeArrowheads="1"/>
          </p:cNvSpPr>
          <p:nvPr>
            <p:ph type="body" idx="1"/>
          </p:nvPr>
        </p:nvSpPr>
        <p:spPr>
          <a:xfrm>
            <a:off x="457200" y="1719263"/>
            <a:ext cx="8229600" cy="5138737"/>
          </a:xfrm>
        </p:spPr>
        <p:txBody>
          <a:bodyPr/>
          <a:lstStyle/>
          <a:p>
            <a:pPr eaLnBrk="1" hangingPunct="1">
              <a:spcBef>
                <a:spcPct val="50000"/>
              </a:spcBef>
            </a:pPr>
            <a:endParaRPr lang="en-US" altLang="zh-CN" smtClean="0"/>
          </a:p>
          <a:p>
            <a:pPr lvl="1" eaLnBrk="1" hangingPunct="1">
              <a:spcBef>
                <a:spcPct val="50000"/>
              </a:spcBef>
            </a:pPr>
            <a:endParaRPr lang="en-US" altLang="zh-CN" smtClean="0"/>
          </a:p>
          <a:p>
            <a:pPr lvl="1" eaLnBrk="1" hangingPunct="1">
              <a:spcBef>
                <a:spcPct val="50000"/>
              </a:spcBef>
            </a:pPr>
            <a:endParaRPr lang="en-US" altLang="zh-CN" smtClean="0"/>
          </a:p>
          <a:p>
            <a:pPr lvl="1" eaLnBrk="1" hangingPunct="1">
              <a:spcBef>
                <a:spcPct val="50000"/>
              </a:spcBef>
            </a:pPr>
            <a:endParaRPr lang="en-US" altLang="zh-CN" smtClean="0"/>
          </a:p>
        </p:txBody>
      </p:sp>
      <p:sp>
        <p:nvSpPr>
          <p:cNvPr id="54276" name="Rectangle 4"/>
          <p:cNvSpPr>
            <a:spLocks noChangeArrowheads="1"/>
          </p:cNvSpPr>
          <p:nvPr/>
        </p:nvSpPr>
        <p:spPr bwMode="auto">
          <a:xfrm>
            <a:off x="4495800" y="2667000"/>
            <a:ext cx="441960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chemeClr val="tx2"/>
              </a:buClr>
              <a:buSzPct val="70000"/>
              <a:buFont typeface="Wingdings" pitchFamily="2" charset="2"/>
              <a:buChar char="l"/>
              <a:defRPr sz="30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pitchFamily="2" charset="-122"/>
              </a:defRPr>
            </a:lvl9pPr>
          </a:lstStyle>
          <a:p>
            <a:pPr eaLnBrk="1" hangingPunct="1">
              <a:spcBef>
                <a:spcPct val="125000"/>
              </a:spcBef>
              <a:spcAft>
                <a:spcPts val="1200"/>
              </a:spcAft>
              <a:buSzPct val="50000"/>
            </a:pPr>
            <a:r>
              <a:rPr lang="en-US" altLang="zh-CN" sz="2500">
                <a:latin typeface="Calibri" panose="020F0502020204030204" pitchFamily="34" charset="0"/>
              </a:rPr>
              <a:t>Family planning</a:t>
            </a:r>
          </a:p>
          <a:p>
            <a:pPr eaLnBrk="1" hangingPunct="1">
              <a:spcBef>
                <a:spcPct val="125000"/>
              </a:spcBef>
              <a:spcAft>
                <a:spcPts val="1200"/>
              </a:spcAft>
              <a:buSzPct val="50000"/>
            </a:pPr>
            <a:r>
              <a:rPr lang="en-US" altLang="zh-CN" sz="2500">
                <a:latin typeface="Calibri" panose="020F0502020204030204" pitchFamily="34" charset="0"/>
              </a:rPr>
              <a:t>Marital rape</a:t>
            </a:r>
          </a:p>
          <a:p>
            <a:pPr eaLnBrk="1" hangingPunct="1">
              <a:spcBef>
                <a:spcPct val="70000"/>
              </a:spcBef>
              <a:spcAft>
                <a:spcPts val="1200"/>
              </a:spcAft>
              <a:buFont typeface="Wingdings" pitchFamily="2" charset="2"/>
              <a:buNone/>
            </a:pPr>
            <a:endParaRPr lang="en-US" altLang="zh-CN" sz="2500">
              <a:latin typeface="Calibri" panose="020F0502020204030204" pitchFamily="34" charset="0"/>
            </a:endParaRPr>
          </a:p>
        </p:txBody>
      </p:sp>
      <p:pic>
        <p:nvPicPr>
          <p:cNvPr id="522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8219" y="2185988"/>
            <a:ext cx="2431206" cy="3476624"/>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a:extLst>
            <a:ext uri="{909E8E84-426E-40DD-AFC4-6F175D3DCCD1}">
              <a14:hiddenFill xmlns:a14="http://schemas.microsoft.com/office/drawing/2010/main">
                <a:solidFill>
                  <a:schemeClr val="accent1"/>
                </a:solidFill>
              </a14:hiddenFill>
            </a:ext>
          </a:extLst>
        </p:spPr>
      </p:pic>
      <p:sp>
        <p:nvSpPr>
          <p:cNvPr id="54278" name="Text Box 6"/>
          <p:cNvSpPr txBox="1">
            <a:spLocks noChangeArrowheads="1"/>
          </p:cNvSpPr>
          <p:nvPr/>
        </p:nvSpPr>
        <p:spPr bwMode="auto">
          <a:xfrm>
            <a:off x="1571322" y="5898400"/>
            <a:ext cx="1905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pitchFamily="2" charset="-122"/>
              </a:defRPr>
            </a:lvl9pPr>
          </a:lstStyle>
          <a:p>
            <a:pPr algn="ctr" eaLnBrk="1" hangingPunct="1">
              <a:spcBef>
                <a:spcPct val="50000"/>
              </a:spcBef>
              <a:buClrTx/>
              <a:buSzTx/>
              <a:buFontTx/>
              <a:buNone/>
            </a:pPr>
            <a:r>
              <a:rPr lang="en-US" altLang="zh-CN" sz="1800" dirty="0"/>
              <a:t>1970s</a:t>
            </a:r>
          </a:p>
        </p:txBody>
      </p:sp>
    </p:spTree>
    <p:extLst>
      <p:ext uri="{BB962C8B-B14F-4D97-AF65-F5344CB8AC3E}">
        <p14:creationId xmlns:p14="http://schemas.microsoft.com/office/powerpoint/2010/main" val="296105790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3"/>
          <p:cNvSpPr>
            <a:spLocks noGrp="1" noChangeArrowheads="1"/>
          </p:cNvSpPr>
          <p:nvPr>
            <p:ph type="body" idx="1"/>
          </p:nvPr>
        </p:nvSpPr>
        <p:spPr>
          <a:xfrm>
            <a:off x="1066800" y="2057400"/>
            <a:ext cx="7162800" cy="3919538"/>
          </a:xfrm>
        </p:spPr>
        <p:txBody>
          <a:bodyPr/>
          <a:lstStyle/>
          <a:p>
            <a:pPr eaLnBrk="1" hangingPunct="1">
              <a:buClrTx/>
              <a:buSzPct val="55000"/>
              <a:buFont typeface="Wingdings" panose="05000000000000000000" pitchFamily="2" charset="2"/>
              <a:buChar char="§"/>
            </a:pPr>
            <a:r>
              <a:rPr lang="en-US" altLang="zh-CN" sz="2600" b="1" dirty="0" smtClean="0">
                <a:solidFill>
                  <a:srgbClr val="0000FF"/>
                </a:solidFill>
                <a:latin typeface="Calibri" panose="020F0502020204030204" pitchFamily="34" charset="0"/>
              </a:rPr>
              <a:t>Family policies on population growth</a:t>
            </a:r>
          </a:p>
          <a:p>
            <a:pPr lvl="1" eaLnBrk="1" hangingPunct="1">
              <a:spcBef>
                <a:spcPct val="115000"/>
              </a:spcBef>
              <a:buClrTx/>
              <a:buSzPct val="60000"/>
              <a:buFont typeface="Wingdings" panose="05000000000000000000" pitchFamily="2" charset="2"/>
              <a:buChar char="§"/>
            </a:pPr>
            <a:r>
              <a:rPr lang="en-US" altLang="zh-CN" sz="2300" dirty="0" smtClean="0">
                <a:latin typeface="Calibri" panose="020F0502020204030204" pitchFamily="34" charset="0"/>
              </a:rPr>
              <a:t>“Stop at Two” (1970s)</a:t>
            </a:r>
          </a:p>
          <a:p>
            <a:pPr lvl="1" eaLnBrk="1" hangingPunct="1">
              <a:spcBef>
                <a:spcPct val="115000"/>
              </a:spcBef>
              <a:buClrTx/>
              <a:buSzPct val="60000"/>
              <a:buFont typeface="Wingdings" panose="05000000000000000000" pitchFamily="2" charset="2"/>
              <a:buChar char="§"/>
            </a:pPr>
            <a:r>
              <a:rPr lang="en-US" altLang="zh-CN" sz="2300" dirty="0" smtClean="0">
                <a:latin typeface="Calibri" panose="020F0502020204030204" pitchFamily="34" charset="0"/>
              </a:rPr>
              <a:t>“Have Three or more Children if You Can Afford” (1987)</a:t>
            </a:r>
          </a:p>
          <a:p>
            <a:pPr lvl="1" eaLnBrk="1" hangingPunct="1">
              <a:spcBef>
                <a:spcPct val="115000"/>
              </a:spcBef>
              <a:buClrTx/>
              <a:buSzPct val="60000"/>
              <a:buFont typeface="Wingdings" panose="05000000000000000000" pitchFamily="2" charset="2"/>
              <a:buChar char="§"/>
            </a:pPr>
            <a:r>
              <a:rPr lang="en-US" altLang="zh-CN" sz="2300" dirty="0" smtClean="0">
                <a:latin typeface="Calibri" panose="020F0502020204030204" pitchFamily="34" charset="0"/>
              </a:rPr>
              <a:t>Present-day: Birth rate problems, elderly dependent ratio</a:t>
            </a:r>
          </a:p>
        </p:txBody>
      </p:sp>
      <p:sp>
        <p:nvSpPr>
          <p:cNvPr id="56323" name="Rectangle 6"/>
          <p:cNvSpPr>
            <a:spLocks noGrp="1" noChangeArrowheads="1"/>
          </p:cNvSpPr>
          <p:nvPr>
            <p:ph type="title"/>
          </p:nvPr>
        </p:nvSpPr>
        <p:spPr>
          <a:xfrm>
            <a:off x="762000" y="304800"/>
            <a:ext cx="8153400" cy="1295400"/>
          </a:xfrm>
          <a:noFill/>
        </p:spPr>
        <p:txBody>
          <a:bodyPr/>
          <a:lstStyle/>
          <a:p>
            <a:pPr eaLnBrk="1" hangingPunct="1"/>
            <a:r>
              <a:rPr lang="en-US" altLang="zh-CN" dirty="0" smtClean="0"/>
              <a:t>IV. Family &amp; Social Change/</a:t>
            </a:r>
            <a:br>
              <a:rPr lang="en-US" altLang="zh-CN" dirty="0" smtClean="0"/>
            </a:br>
            <a:r>
              <a:rPr lang="en-US" altLang="zh-CN" dirty="0" smtClean="0"/>
              <a:t>Policy</a:t>
            </a:r>
          </a:p>
        </p:txBody>
      </p:sp>
    </p:spTree>
    <p:extLst>
      <p:ext uri="{BB962C8B-B14F-4D97-AF65-F5344CB8AC3E}">
        <p14:creationId xmlns:p14="http://schemas.microsoft.com/office/powerpoint/2010/main" val="87841091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body" idx="1"/>
          </p:nvPr>
        </p:nvSpPr>
        <p:spPr>
          <a:xfrm>
            <a:off x="457200" y="1828800"/>
            <a:ext cx="8153400" cy="5029200"/>
          </a:xfrm>
        </p:spPr>
        <p:txBody>
          <a:bodyPr/>
          <a:lstStyle/>
          <a:p>
            <a:pPr eaLnBrk="1" hangingPunct="1">
              <a:lnSpc>
                <a:spcPct val="90000"/>
              </a:lnSpc>
              <a:buClrTx/>
              <a:buSzPct val="60000"/>
              <a:buFont typeface="Wingdings" panose="05000000000000000000" pitchFamily="2" charset="2"/>
              <a:buChar char="§"/>
            </a:pPr>
            <a:r>
              <a:rPr lang="en-US" altLang="zh-CN" sz="2800" b="1" dirty="0" smtClean="0">
                <a:solidFill>
                  <a:srgbClr val="0000FF"/>
                </a:solidFill>
                <a:latin typeface="Calibri" panose="020F0502020204030204" pitchFamily="34" charset="0"/>
              </a:rPr>
              <a:t>Family policies on population growth</a:t>
            </a:r>
          </a:p>
          <a:p>
            <a:pPr lvl="1" eaLnBrk="1" hangingPunct="1">
              <a:lnSpc>
                <a:spcPct val="110000"/>
              </a:lnSpc>
              <a:spcBef>
                <a:spcPct val="80000"/>
              </a:spcBef>
              <a:buClrTx/>
              <a:buFont typeface="Wingdings" panose="05000000000000000000" pitchFamily="2" charset="2"/>
              <a:buChar char="§"/>
            </a:pPr>
            <a:r>
              <a:rPr lang="en-US" altLang="zh-CN" sz="2300" dirty="0" smtClean="0">
                <a:latin typeface="Calibri" panose="020F0502020204030204" pitchFamily="34" charset="0"/>
              </a:rPr>
              <a:t>“We must further amend our policies, and try to reshape our demographic configuration so that our better-educated women will have more children to be adequately represented in the next generation…we shouldn’t get our women into jobs where they cannot, at the same time, be mothers…You just can’t be doing a full-time heavy job like that of a doctor or engineer and run a home and bring up children”    </a:t>
            </a:r>
          </a:p>
          <a:p>
            <a:pPr lvl="1" eaLnBrk="1" hangingPunct="1">
              <a:lnSpc>
                <a:spcPct val="90000"/>
              </a:lnSpc>
              <a:spcBef>
                <a:spcPct val="80000"/>
              </a:spcBef>
              <a:buClrTx/>
              <a:buFont typeface="Wingdings" panose="05000000000000000000" pitchFamily="2" charset="2"/>
              <a:buChar char="§"/>
            </a:pPr>
            <a:r>
              <a:rPr lang="en-US" altLang="zh-CN" dirty="0" smtClean="0">
                <a:latin typeface="Calibri" panose="020F0502020204030204" pitchFamily="34" charset="0"/>
              </a:rPr>
              <a:t>	</a:t>
            </a:r>
            <a:r>
              <a:rPr lang="en-US" altLang="zh-CN" sz="2000" dirty="0" smtClean="0">
                <a:latin typeface="Calibri" panose="020F0502020204030204" pitchFamily="34" charset="0"/>
              </a:rPr>
              <a:t>Then PM LEE K.Y., NDR 1983</a:t>
            </a:r>
          </a:p>
        </p:txBody>
      </p:sp>
      <p:sp>
        <p:nvSpPr>
          <p:cNvPr id="57347" name="Rectangle 3"/>
          <p:cNvSpPr>
            <a:spLocks noGrp="1" noChangeArrowheads="1"/>
          </p:cNvSpPr>
          <p:nvPr>
            <p:ph type="title"/>
          </p:nvPr>
        </p:nvSpPr>
        <p:spPr>
          <a:xfrm>
            <a:off x="685800" y="304800"/>
            <a:ext cx="8153400" cy="1295400"/>
          </a:xfrm>
          <a:noFill/>
        </p:spPr>
        <p:txBody>
          <a:bodyPr/>
          <a:lstStyle/>
          <a:p>
            <a:pPr eaLnBrk="1" hangingPunct="1"/>
            <a:r>
              <a:rPr lang="en-US" altLang="zh-CN" dirty="0" smtClean="0"/>
              <a:t>IV. Family &amp; Social Change/</a:t>
            </a:r>
            <a:br>
              <a:rPr lang="en-US" altLang="zh-CN" dirty="0" smtClean="0"/>
            </a:br>
            <a:r>
              <a:rPr lang="en-US" altLang="zh-CN" dirty="0" smtClean="0"/>
              <a:t>Policy</a:t>
            </a:r>
          </a:p>
        </p:txBody>
      </p:sp>
    </p:spTree>
    <p:extLst>
      <p:ext uri="{BB962C8B-B14F-4D97-AF65-F5344CB8AC3E}">
        <p14:creationId xmlns:p14="http://schemas.microsoft.com/office/powerpoint/2010/main" val="30021496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body" idx="1"/>
          </p:nvPr>
        </p:nvSpPr>
        <p:spPr>
          <a:xfrm>
            <a:off x="457200" y="1828800"/>
            <a:ext cx="8153400" cy="5029200"/>
          </a:xfrm>
        </p:spPr>
        <p:txBody>
          <a:bodyPr>
            <a:normAutofit/>
          </a:bodyPr>
          <a:lstStyle/>
          <a:p>
            <a:pPr eaLnBrk="1" hangingPunct="1">
              <a:lnSpc>
                <a:spcPct val="90000"/>
              </a:lnSpc>
              <a:buSzPct val="60000"/>
              <a:defRPr/>
            </a:pPr>
            <a:r>
              <a:rPr lang="en-US" altLang="zh-CN" sz="2800" b="1" dirty="0" smtClean="0">
                <a:solidFill>
                  <a:srgbClr val="0000FF"/>
                </a:solidFill>
                <a:latin typeface="Calibri" panose="020F0502020204030204" pitchFamily="34" charset="0"/>
              </a:rPr>
              <a:t>Family policies on population growth</a:t>
            </a:r>
          </a:p>
          <a:p>
            <a:pPr lvl="1" eaLnBrk="1" hangingPunct="1">
              <a:lnSpc>
                <a:spcPct val="90000"/>
              </a:lnSpc>
              <a:spcBef>
                <a:spcPct val="80000"/>
              </a:spcBef>
              <a:buFont typeface="Wingdings" pitchFamily="2" charset="2"/>
              <a:buNone/>
              <a:defRPr/>
            </a:pPr>
            <a:r>
              <a:rPr lang="en-US" dirty="0" smtClean="0">
                <a:latin typeface="Calibri" panose="020F0502020204030204" pitchFamily="34" charset="0"/>
              </a:rPr>
              <a:t>	</a:t>
            </a:r>
            <a:r>
              <a:rPr lang="en-US" sz="2000" dirty="0" smtClean="0">
                <a:latin typeface="Calibri" panose="020F0502020204030204" pitchFamily="34" charset="0"/>
              </a:rPr>
              <a:t>Having </a:t>
            </a:r>
            <a:r>
              <a:rPr lang="en-US" sz="2000" dirty="0">
                <a:latin typeface="Calibri" panose="020F0502020204030204" pitchFamily="34" charset="0"/>
              </a:rPr>
              <a:t>said "no" for a very long time, Prime Minister Lee </a:t>
            </a:r>
            <a:r>
              <a:rPr lang="en-US" sz="2000" dirty="0" err="1">
                <a:latin typeface="Calibri" panose="020F0502020204030204" pitchFamily="34" charset="0"/>
              </a:rPr>
              <a:t>Hsien</a:t>
            </a:r>
            <a:r>
              <a:rPr lang="en-US" sz="2000" dirty="0">
                <a:latin typeface="Calibri" panose="020F0502020204030204" pitchFamily="34" charset="0"/>
              </a:rPr>
              <a:t> Loong </a:t>
            </a:r>
            <a:r>
              <a:rPr lang="en-US" sz="2000" dirty="0" err="1">
                <a:latin typeface="Calibri" panose="020F0502020204030204" pitchFamily="34" charset="0"/>
              </a:rPr>
              <a:t>signalled</a:t>
            </a:r>
            <a:r>
              <a:rPr lang="en-US" sz="2000" dirty="0">
                <a:latin typeface="Calibri" panose="020F0502020204030204" pitchFamily="34" charset="0"/>
              </a:rPr>
              <a:t> yesterday that the time is right to say "yes" to having paternity leave, as the Government continues its efforts to increase Singapore's falling birth rate.</a:t>
            </a:r>
            <a:br>
              <a:rPr lang="en-US" sz="2000" dirty="0">
                <a:latin typeface="Calibri" panose="020F0502020204030204" pitchFamily="34" charset="0"/>
              </a:rPr>
            </a:br>
            <a:r>
              <a:rPr lang="en-US" sz="2000" dirty="0">
                <a:latin typeface="Calibri" panose="020F0502020204030204" pitchFamily="34" charset="0"/>
              </a:rPr>
              <a:t/>
            </a:r>
            <a:br>
              <a:rPr lang="en-US" sz="2000" dirty="0">
                <a:latin typeface="Calibri" panose="020F0502020204030204" pitchFamily="34" charset="0"/>
              </a:rPr>
            </a:br>
            <a:r>
              <a:rPr lang="en-US" sz="2000" dirty="0">
                <a:latin typeface="Calibri" panose="020F0502020204030204" pitchFamily="34" charset="0"/>
              </a:rPr>
              <a:t>Paternity leave could take the form of exclusive leave for husbands, or converting some part of maternity leave for them, suggested </a:t>
            </a:r>
            <a:r>
              <a:rPr lang="en-US" sz="2000" dirty="0" err="1">
                <a:latin typeface="Calibri" panose="020F0502020204030204" pitchFamily="34" charset="0"/>
              </a:rPr>
              <a:t>Mr</a:t>
            </a:r>
            <a:r>
              <a:rPr lang="en-US" sz="2000" dirty="0">
                <a:latin typeface="Calibri" panose="020F0502020204030204" pitchFamily="34" charset="0"/>
              </a:rPr>
              <a:t> Lee in his National Day Rally speech. </a:t>
            </a:r>
            <a:br>
              <a:rPr lang="en-US" sz="2000" dirty="0">
                <a:latin typeface="Calibri" panose="020F0502020204030204" pitchFamily="34" charset="0"/>
              </a:rPr>
            </a:br>
            <a:r>
              <a:rPr lang="en-US" sz="2000" dirty="0">
                <a:latin typeface="Calibri" panose="020F0502020204030204" pitchFamily="34" charset="0"/>
              </a:rPr>
              <a:t/>
            </a:r>
            <a:br>
              <a:rPr lang="en-US" sz="2000" dirty="0">
                <a:latin typeface="Calibri" panose="020F0502020204030204" pitchFamily="34" charset="0"/>
              </a:rPr>
            </a:br>
            <a:r>
              <a:rPr lang="en-US" sz="2000" dirty="0">
                <a:latin typeface="Calibri" panose="020F0502020204030204" pitchFamily="34" charset="0"/>
              </a:rPr>
              <a:t>"We've said 'no' for a very long time, but I think it's time we change, </a:t>
            </a:r>
            <a:r>
              <a:rPr lang="en-US" sz="2000" b="1" u="sng" dirty="0">
                <a:latin typeface="Calibri" panose="020F0502020204030204" pitchFamily="34" charset="0"/>
              </a:rPr>
              <a:t>to signal the importance of the father's role and to signal your shared responsibility for raising your children</a:t>
            </a:r>
            <a:r>
              <a:rPr lang="en-US" sz="2000" dirty="0">
                <a:latin typeface="Calibri" panose="020F0502020204030204" pitchFamily="34" charset="0"/>
              </a:rPr>
              <a:t>," said </a:t>
            </a:r>
            <a:r>
              <a:rPr lang="en-US" sz="2000" dirty="0" err="1">
                <a:latin typeface="Calibri" panose="020F0502020204030204" pitchFamily="34" charset="0"/>
              </a:rPr>
              <a:t>Mr</a:t>
            </a:r>
            <a:r>
              <a:rPr lang="en-US" sz="2000" dirty="0">
                <a:latin typeface="Calibri" panose="020F0502020204030204" pitchFamily="34" charset="0"/>
              </a:rPr>
              <a:t> Lee</a:t>
            </a:r>
            <a:r>
              <a:rPr lang="en-US" sz="2000" dirty="0" smtClean="0">
                <a:latin typeface="Calibri" panose="020F0502020204030204" pitchFamily="34" charset="0"/>
              </a:rPr>
              <a:t>.</a:t>
            </a:r>
          </a:p>
          <a:p>
            <a:pPr lvl="1" eaLnBrk="1" hangingPunct="1">
              <a:lnSpc>
                <a:spcPct val="90000"/>
              </a:lnSpc>
              <a:spcBef>
                <a:spcPct val="80000"/>
              </a:spcBef>
              <a:buFont typeface="Wingdings" pitchFamily="2" charset="2"/>
              <a:buNone/>
              <a:defRPr/>
            </a:pPr>
            <a:r>
              <a:rPr lang="en-US" altLang="zh-CN" sz="2000" dirty="0">
                <a:latin typeface="Calibri" panose="020F0502020204030204" pitchFamily="34" charset="0"/>
              </a:rPr>
              <a:t>	</a:t>
            </a:r>
            <a:r>
              <a:rPr lang="en-US" altLang="zh-CN" sz="1800" i="1" dirty="0" smtClean="0">
                <a:solidFill>
                  <a:schemeClr val="tx2">
                    <a:lumMod val="60000"/>
                    <a:lumOff val="40000"/>
                  </a:schemeClr>
                </a:solidFill>
                <a:latin typeface="Calibri" panose="020F0502020204030204" pitchFamily="34" charset="0"/>
              </a:rPr>
              <a:t>TODAY, </a:t>
            </a:r>
            <a:r>
              <a:rPr lang="en-US" altLang="zh-CN" sz="1800" dirty="0" smtClean="0">
                <a:solidFill>
                  <a:schemeClr val="tx2">
                    <a:lumMod val="60000"/>
                    <a:lumOff val="40000"/>
                  </a:schemeClr>
                </a:solidFill>
                <a:latin typeface="Calibri" panose="020F0502020204030204" pitchFamily="34" charset="0"/>
              </a:rPr>
              <a:t>27 August 2012</a:t>
            </a:r>
            <a:r>
              <a:rPr lang="en-US" altLang="zh-CN" sz="2000" dirty="0" smtClean="0">
                <a:latin typeface="Calibri" panose="020F0502020204030204" pitchFamily="34" charset="0"/>
              </a:rPr>
              <a:t>	</a:t>
            </a:r>
            <a:endParaRPr lang="en-US" altLang="zh-CN" sz="1600" dirty="0" smtClean="0">
              <a:latin typeface="Calibri" panose="020F0502020204030204" pitchFamily="34" charset="0"/>
            </a:endParaRPr>
          </a:p>
        </p:txBody>
      </p:sp>
      <p:sp>
        <p:nvSpPr>
          <p:cNvPr id="58371" name="Rectangle 3"/>
          <p:cNvSpPr>
            <a:spLocks noGrp="1" noChangeArrowheads="1"/>
          </p:cNvSpPr>
          <p:nvPr>
            <p:ph type="title"/>
          </p:nvPr>
        </p:nvSpPr>
        <p:spPr>
          <a:xfrm>
            <a:off x="609600" y="304800"/>
            <a:ext cx="8153400" cy="1295400"/>
          </a:xfrm>
          <a:noFill/>
        </p:spPr>
        <p:txBody>
          <a:bodyPr/>
          <a:lstStyle/>
          <a:p>
            <a:pPr eaLnBrk="1" hangingPunct="1"/>
            <a:r>
              <a:rPr lang="en-US" altLang="zh-CN" dirty="0" smtClean="0"/>
              <a:t>IV. Family &amp; Social Change/</a:t>
            </a:r>
            <a:br>
              <a:rPr lang="en-US" altLang="zh-CN" dirty="0" smtClean="0"/>
            </a:br>
            <a:r>
              <a:rPr lang="en-US" altLang="zh-CN" dirty="0" smtClean="0"/>
              <a:t>Policy</a:t>
            </a:r>
          </a:p>
        </p:txBody>
      </p:sp>
    </p:spTree>
    <p:extLst>
      <p:ext uri="{BB962C8B-B14F-4D97-AF65-F5344CB8AC3E}">
        <p14:creationId xmlns:p14="http://schemas.microsoft.com/office/powerpoint/2010/main" val="330025665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body" idx="1"/>
          </p:nvPr>
        </p:nvSpPr>
        <p:spPr>
          <a:xfrm>
            <a:off x="533400" y="2057400"/>
            <a:ext cx="6477000" cy="4495800"/>
          </a:xfrm>
        </p:spPr>
        <p:txBody>
          <a:bodyPr/>
          <a:lstStyle/>
          <a:p>
            <a:pPr eaLnBrk="1" hangingPunct="1">
              <a:buClrTx/>
              <a:buSzPct val="55000"/>
              <a:buFont typeface="Wingdings" panose="05000000000000000000" pitchFamily="2" charset="2"/>
              <a:buChar char="§"/>
            </a:pPr>
            <a:r>
              <a:rPr lang="en-US" altLang="zh-CN" sz="2400" b="1" dirty="0" smtClean="0">
                <a:solidFill>
                  <a:srgbClr val="0000FF"/>
                </a:solidFill>
                <a:latin typeface="Calibri" panose="020F0502020204030204" pitchFamily="34" charset="0"/>
              </a:rPr>
              <a:t>Marital Rape</a:t>
            </a:r>
          </a:p>
          <a:p>
            <a:pPr lvl="1" eaLnBrk="1" hangingPunct="1">
              <a:spcBef>
                <a:spcPct val="90000"/>
              </a:spcBef>
              <a:spcAft>
                <a:spcPts val="1800"/>
              </a:spcAft>
              <a:buClrTx/>
              <a:buSzPct val="55000"/>
              <a:buFont typeface="Wingdings" panose="05000000000000000000" pitchFamily="2" charset="2"/>
              <a:buChar char="§"/>
            </a:pPr>
            <a:r>
              <a:rPr lang="en-US" altLang="zh-CN" sz="2200" dirty="0" smtClean="0">
                <a:latin typeface="Calibri" panose="020F0502020204030204" pitchFamily="34" charset="0"/>
              </a:rPr>
              <a:t>Campaign against marital rape,</a:t>
            </a:r>
            <a:br>
              <a:rPr lang="en-US" altLang="zh-CN" sz="2200" dirty="0" smtClean="0">
                <a:latin typeface="Calibri" panose="020F0502020204030204" pitchFamily="34" charset="0"/>
              </a:rPr>
            </a:br>
            <a:r>
              <a:rPr lang="en-US" altLang="zh-CN" sz="2200" dirty="0" smtClean="0">
                <a:latin typeface="Calibri" panose="020F0502020204030204" pitchFamily="34" charset="0"/>
              </a:rPr>
              <a:t>Straits Times 19 July 2009</a:t>
            </a:r>
          </a:p>
          <a:p>
            <a:pPr lvl="1" eaLnBrk="1" hangingPunct="1">
              <a:spcBef>
                <a:spcPct val="90000"/>
              </a:spcBef>
              <a:spcAft>
                <a:spcPts val="1800"/>
              </a:spcAft>
              <a:buClrTx/>
              <a:buSzPct val="55000"/>
              <a:buFont typeface="Wingdings" panose="05000000000000000000" pitchFamily="2" charset="2"/>
              <a:buChar char="§"/>
            </a:pPr>
            <a:r>
              <a:rPr lang="en-US" altLang="zh-CN" sz="2200" dirty="0" smtClean="0">
                <a:latin typeface="Calibri" panose="020F0502020204030204" pitchFamily="34" charset="0"/>
              </a:rPr>
              <a:t>Three young professionals - are asking the Government to </a:t>
            </a:r>
            <a:r>
              <a:rPr lang="en-US" altLang="zh-CN" sz="2200" b="1" dirty="0" smtClean="0">
                <a:latin typeface="Calibri" panose="020F0502020204030204" pitchFamily="34" charset="0"/>
              </a:rPr>
              <a:t>abolish a controversial law that grants immunity to husbands who force their wives to have sex with them. </a:t>
            </a:r>
          </a:p>
          <a:p>
            <a:pPr lvl="1" eaLnBrk="1" hangingPunct="1">
              <a:buClrTx/>
              <a:buFont typeface="Wingdings" panose="05000000000000000000" pitchFamily="2" charset="2"/>
              <a:buChar char="§"/>
            </a:pPr>
            <a:endParaRPr lang="en-US" altLang="zh-CN" sz="2800" b="1" dirty="0" smtClean="0">
              <a:latin typeface="Calibri" panose="020F0502020204030204" pitchFamily="34" charset="0"/>
            </a:endParaRPr>
          </a:p>
          <a:p>
            <a:pPr lvl="1" eaLnBrk="1" hangingPunct="1">
              <a:spcBef>
                <a:spcPct val="80000"/>
              </a:spcBef>
              <a:buClrTx/>
              <a:buFont typeface="Wingdings" panose="05000000000000000000" pitchFamily="2" charset="2"/>
              <a:buChar char="§"/>
            </a:pPr>
            <a:endParaRPr lang="en-US" altLang="zh-CN" sz="2400" dirty="0" smtClean="0">
              <a:latin typeface="Calibri" panose="020F0502020204030204" pitchFamily="34" charset="0"/>
            </a:endParaRPr>
          </a:p>
        </p:txBody>
      </p:sp>
      <p:sp>
        <p:nvSpPr>
          <p:cNvPr id="59395" name="Rectangle 3"/>
          <p:cNvSpPr>
            <a:spLocks noGrp="1" noChangeArrowheads="1"/>
          </p:cNvSpPr>
          <p:nvPr>
            <p:ph type="title"/>
          </p:nvPr>
        </p:nvSpPr>
        <p:spPr>
          <a:xfrm>
            <a:off x="549275" y="381000"/>
            <a:ext cx="8153400" cy="1295400"/>
          </a:xfrm>
          <a:noFill/>
        </p:spPr>
        <p:txBody>
          <a:bodyPr/>
          <a:lstStyle/>
          <a:p>
            <a:pPr eaLnBrk="1" hangingPunct="1"/>
            <a:r>
              <a:rPr lang="en-US" altLang="zh-CN" dirty="0" smtClean="0"/>
              <a:t>IV. Family &amp; Social Change/</a:t>
            </a:r>
            <a:br>
              <a:rPr lang="en-US" altLang="zh-CN" dirty="0" smtClean="0"/>
            </a:br>
            <a:r>
              <a:rPr lang="en-US" altLang="zh-CN" dirty="0" smtClean="0"/>
              <a:t>Policy</a:t>
            </a:r>
          </a:p>
        </p:txBody>
      </p:sp>
      <p:sp>
        <p:nvSpPr>
          <p:cNvPr id="59396" name="AutoShape 5" descr="data:image/jpeg;base64,/9j/4AAQSkZJRgABAQAAAQABAAD/2wBDAAkGBwgHBgkIBwgKCgkLDRYPDQwMDRsUFRAWIB0iIiAdHx8kKDQsJCYxJx8fLT0tMTU3Ojo6Iys/RD84QzQ5Ojf/2wBDAQoKCg0MDRoPDxo3JR8lNzc3Nzc3Nzc3Nzc3Nzc3Nzc3Nzc3Nzc3Nzc3Nzc3Nzc3Nzc3Nzc3Nzc3Nzc3Nzc3Nzf/wAARCACrAHIDASIAAhEBAxEB/8QAHAAAAAcBAQAAAAAAAAAAAAAAAAIDBAUGBwEI/8QANhAAAQQBAgQEBAUDBAMAAAAAAQACAxEEBSEGEjFBEyJRYRQycYEjkaGx0VJi8AcVQuElwfH/xAAZAQACAwEAAAAAAAAAAAAAAAABAgMEBQD/xAAiEQACAgIDAAIDAQAAAAAAAAAAAQIRAyEEEjEUQRMiQlH/2gAMAwEAAhEDEQA/AKe0bpUENHmNKNlzuSNxbTj0BHZNZc6SKR3MOaqpZig2afZIsLRe4SlKCi1qVzmkuaK6bDcqwYGoRajD4TmsbKOjwOvsklGUfRoyjLwJSFJWWJ0TuV4opMlKgs5S4WrtowFhMAIAjtQK63qmFDApZhSQpHa6kGKmLg7Ic6S5kLSOJImLc5QSdoIUNZm/j80gYPlJBIJ9EMrMMr6kAAPoOyYNk5bI69ErI/nYwbc3t6LV6oze7octDgznbZaOo9FYuHSXSMfe/R23T0KruFL4cg5jbBsQfQqx8OyxRahJHI08tBzfpW4/VQ5lomwvZccmD4rELgSJGdfdQ1EEg7FTDHuiZ4bjfI3Z3Wx/gUZktcyTzCiRapL0tNiS7zUuIEKShbZ27XQUm5wa2/8ACuGaJgBfI0XtRKNI6pNXQ4BQtNm5eO6Tw2zxl/8ATzbpf7LqFaaDhyMHpG10LqOsW5wgk6QS9Q2ZYEcE3aIugLTM4XjfbhzdCRdKcxs28qM0NiLrv02/RQUQrspTTJBDM2TlDiD0PUqKatE2NmgaQ6aZ+P4oNPIaQN9idymkrnPleXEk2pPSuebElzGtLGxxmrPcD9lHhoVBaZdfgQNTXLmex5ZHVtZzEHv/AJRT2ZzYYy9+wVR1bU5Z5DyRloG2w7J4xcnoKqO2P35zpchkcbx5TZPYbEpnnT/EvbJE78IHdt/8gVCiaQOLmOokUfdKwzEdW0D1U6w1sPyVJdaLDiafjZccLGyGSYu2Id5h+fVWSPTWuLYI5pYcgMJHiNqOSu19lU9GZIZWvYznYDuR2WgB0EkUONkuHK7drpOo9rVLM5RfpdxqMo+EPNE6GV8TxT2Ehw90UBL6jJIzBw5Jw8yiUtDgL54z0P7IgFp4T7KyllxdJUFQSlIJrI6MnAJKUay0s7He07b+4SsMRB8wJPutFsoqDEm9q6jsrTpTTiaE4HDjfJlP8szm24AGrB7KHx8TnyoWOIaHuAcT0AJ6rQ9LhZkRs8Jvkj2jb1ICqZ8lKjQ4+JKLb9CtMkGk4uM4lpe3xHjp1OwSTQp3UcGCACbUo82BlBonYwSRAe5bZb9XAD3UXr+JLpeO6SP8RlbH091Vbodfu9Fd4ifUDg2RzHEb0diFWIQ4s8QDne51D6JfKfNly/jy3/bdpzg4pJ5G0BvRdsB91Zi1CIqi5SIh0RD3D3KIQ+M8wO3v0U8IObKjw8drZpX3s3f72pnUtNg4fw42P5J9Qyh5GhtkD6en6kp/zeaEeBf6M+EczHjkDnzCN3MAWP6V/Hv2VozciH4qNkdONFzWkeoKp7+GsjDwviZZmxylrXMh5SS4E9OboHDqQn+mwZjIzK9jnNbGQHnqB9VUzqL2mX+M5JVJDzU8kDPw9PdI4HGPI4u6P7g/Xsn8IMjOblLbJoHr1URrbY59djnY8EOLect7H6j7KwsbtsNkI6iiHke7EvDQTivZBGyAydkxCcMmaaNC/VRzXI7X0eq03FMpxm0TDXeI4ODgCOyv3DmZDGIW8wv2KzKGXdSeDmywSB0bqF7qtmxOS0W8WVP09DacWz445dwQqXxxiv0vDkMTbw3Dys7ROvcfQ9h2o+qW4F1/4iMRSO87fdTHHLW5Oh5FgFpjIP5dfzVS11ph6uMzBeb8dzhsPQKVw2ePEQNgdibqgo6LHe9+w6qRhBx8ctPUlT5GvolxJr0tvD/DbdP012qRyR5EjmlzrPlP9t9t0fQyxua/OlhOdqmQPwy0DyV0Y29mNA/5d79djGcJay3Fe/CynE485sEkkMd6+wUzK84OoPkLoYMaSMeeqAa0kjf8+vqopSaexlFMXysY6fWoarPFNkyPtzGNuGME0WAeou76mk2mezUcPKx2QNGPi5jY/FikI520ebt7FKR61HrEsEkUDG4Dc+JkLXNPO51El5N9xt06FJ4Tjjafn44aayc+SRrr2LAXfyErW9+kqn1jZFaRpbIGNlkDi8mwHG+UXsP2Uy0IsYRyi9lNyb9AguIIHGL8xRg5EQWvRl2OGOIT3Hkugeij2FLxupI1ZNCVMunCuacbUGOa4gO2O60viDJ8bhfJde/hH9ljOk5HhzsJO1haflOM3D747+YALL5C6TNTGlOKZVNH0sTjmk8sLBZ7c3/Sg83JZJM7l2Ze30Vq1WYYejyhmxeAxo+vX9LVZ0nBfm5sYAscwJv0Qwy7XNk2aPWoocadhSTgPYKbe7yicSSyzCDTYZ5HxQjzguve+n2Vr16fH0uMRsaAWNoMG1uO6gdF0+bMlknljprTzyPcKG/opIz/AKZD0u19E5wvBjQ6dhHIlrwckyujY083yAD9v1TiWQSObysDGMaGsYOjQP8ALSQAAoCgEYBItuxZu9IUaUatkmDSNeyJEBBFtBdRxjKC6gei1jMDNKXj3CbBLRmqQY8R9jOp1LWdBcc/hRsl24RuaT7t/wDiyNl9QtS/0xy25Gj5uO8gCJ10ewI/6VLlwuNmhxp1or+u5Iy5Y8eP5I9yfUqycHaaGlshbW3VQ+laWcmA5LmmibFq76dD8JpkjwN2s2+qo2klFF2bt9ipfAyatrWTkz+aPxXCMdg0Hb9KUjktZC34eHZrTb67lP4omYGFbR5yKFqNIs77ox27EyS1SCNC6QjAUk3uUhAcJpC0Syeq6EbFDfdBBBdZ1GOLt7UuILWMsCUjO6TXQaXBTH0Dq69FYuF9Uk0yfLYy+XMgdEaPR3Y/qVV4H7qSxn0RuockbVFvBKmbPoGPF/trG0N2qQn5W47Iuzjv9Buq9wvn+NhRC96op9mZvmLmm+UcrR6rHap0aLTuxtqM3iS8rflZt90xJpdc47k9SkiVKlSIm7OuckjuUYhcTCnKR2hBqUCDYUgtIIyCWwmMIzGlxNeloqvvCPBJ1XQ3Z2RbXTOIhAsHlHf7la85qCtmXjg5yooSCmOJNBytDzBHOw+HJvG+tiodNGSkrQsouLph2Oop9BJ0UeDSXhfuAhJDY5UzTuAmy5WJOIadJGa5Saq1YZdH1IeY47nj+wh36Knf6caiMTUMhjjtPCPzaf4ctX0vU2TACwb91m5MaWRmo5ycE0UiUPieY5GuY5vVrhRCTtaNqWBiapj+HOAHD5JB1afb+FnWdBJhZcuNL88bqJHQ+hQcKI1KwpcuXaS5rRmlCg2LsSm1JuHUjcyVoNitoJPmQQ6nWZZommv1TUosRhprjb3f0t7lbhgZEOLjx48LQ2OJoaxo6ABZpwpA3CxTM4fiy736N7BWOPNIPzKzyJdpUvELxsSjG36y0avg4Ot4D8TMia4O3ae7HdiCsGzcaTDy5seZpbJE8scCO4WsDVWwtL5ZA1g3LiegWY8Q5zdS1jKy2CmyP29wABf3q1JxeytPwi5kUkn9kclIzRCTRmq4yivSycMZAiz2OJqgf2V70nJmZk2x5LPRZfgSEStrrdLQ+G/Ec1pde2yo54pOzT48rjRpeBM6RjSTuqnxmf8AzPNVc0LT9dyP/SsGmS+QA7FQXG9DPxX/ANUNfkT/ACok70GemQAKODSQDkoDa5ojsUDkcFJBGtAZCthBJ8yCASmQagAALr2S0mrxQiy4uP8ASFXp3ObMADQtNnk87t+6urDFkHyJIe6pqsua/lJLYx0YDt9So4m0CuKeMUlSKs5uTtgRmmiioIiElpQM2fjMG5dK391tGDp0TqfGOUnfZYzw+4jUoiDu2yPyVyk17VMemw5bmADs0fwqubG5tUXcOVQiabjQGMje1B8dipcF3qx4/ZU+PiPWHc158v2r+EZ+qZ2cWDLyXzBo8vPvSiWCSY0syYu0pViZwvc6Sidk8YhONBhLsKgowC40bI56KMdnLCC4giA//9k="/>
          <p:cNvSpPr>
            <a:spLocks noChangeAspect="1" noChangeArrowheads="1"/>
          </p:cNvSpPr>
          <p:nvPr/>
        </p:nvSpPr>
        <p:spPr bwMode="auto">
          <a:xfrm>
            <a:off x="63500" y="-703263"/>
            <a:ext cx="971550" cy="1447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70000"/>
              <a:buFont typeface="Wingdings" pitchFamily="2" charset="2"/>
              <a:buChar char="l"/>
              <a:defRPr sz="30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pitchFamily="2" charset="-122"/>
              </a:defRPr>
            </a:lvl9pPr>
          </a:lstStyle>
          <a:p>
            <a:pPr eaLnBrk="1" hangingPunct="1">
              <a:spcBef>
                <a:spcPct val="0"/>
              </a:spcBef>
              <a:buClrTx/>
              <a:buSzTx/>
              <a:buFontTx/>
              <a:buNone/>
            </a:pPr>
            <a:endParaRPr lang="en-US" altLang="en-US" sz="1800"/>
          </a:p>
        </p:txBody>
      </p:sp>
      <p:pic>
        <p:nvPicPr>
          <p:cNvPr id="65543" name="Picture 7" descr="http://t2.gstatic.com/images?q=tbn:ANd9GcRWKNUf_Q1QM6ZGIA-YzvFCwSPjKOQZs8YVS8UfaflzM00jT1yN"/>
          <p:cNvPicPr>
            <a:picLocks noChangeAspect="1" noChangeArrowheads="1"/>
          </p:cNvPicPr>
          <p:nvPr/>
        </p:nvPicPr>
        <p:blipFill>
          <a:blip r:embed="rId2"/>
          <a:srcRect/>
          <a:stretch>
            <a:fillRect/>
          </a:stretch>
        </p:blipFill>
        <p:spPr bwMode="auto">
          <a:xfrm>
            <a:off x="6781800" y="2590800"/>
            <a:ext cx="1752600" cy="26098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80726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533400" y="228600"/>
            <a:ext cx="1935480" cy="1051560"/>
          </a:xfrm>
        </p:spPr>
        <p:txBody>
          <a:bodyPr/>
          <a:lstStyle/>
          <a:p>
            <a:pPr eaLnBrk="1" hangingPunct="1"/>
            <a:r>
              <a:rPr lang="en-US" altLang="zh-CN" dirty="0" smtClean="0"/>
              <a:t>MCYS</a:t>
            </a:r>
          </a:p>
        </p:txBody>
      </p:sp>
      <p:sp>
        <p:nvSpPr>
          <p:cNvPr id="17411" name="Rectangle 3"/>
          <p:cNvSpPr>
            <a:spLocks noGrp="1" noChangeArrowheads="1"/>
          </p:cNvSpPr>
          <p:nvPr>
            <p:ph type="body" idx="1"/>
          </p:nvPr>
        </p:nvSpPr>
        <p:spPr>
          <a:xfrm>
            <a:off x="685800" y="1371600"/>
            <a:ext cx="5943600" cy="5029200"/>
          </a:xfrm>
        </p:spPr>
        <p:txBody>
          <a:bodyPr>
            <a:normAutofit/>
          </a:bodyPr>
          <a:lstStyle/>
          <a:p>
            <a:pPr eaLnBrk="1" hangingPunct="1">
              <a:buSzPct val="76000"/>
            </a:pPr>
            <a:r>
              <a:rPr lang="en-US" altLang="zh-CN" dirty="0" smtClean="0">
                <a:latin typeface="Calibri" panose="020F0502020204030204" pitchFamily="34" charset="0"/>
              </a:rPr>
              <a:t>National Family Week (May)</a:t>
            </a:r>
          </a:p>
          <a:p>
            <a:pPr lvl="1" eaLnBrk="1" hangingPunct="1">
              <a:lnSpc>
                <a:spcPct val="125000"/>
              </a:lnSpc>
              <a:spcBef>
                <a:spcPct val="60000"/>
              </a:spcBef>
              <a:spcAft>
                <a:spcPts val="1200"/>
              </a:spcAft>
              <a:buClrTx/>
              <a:buSzPct val="76000"/>
              <a:buFont typeface="Wingdings" panose="05000000000000000000" pitchFamily="2" charset="2"/>
              <a:buChar char="§"/>
            </a:pPr>
            <a:r>
              <a:rPr lang="en-US" altLang="zh-CN" sz="2300" dirty="0" err="1" smtClean="0">
                <a:latin typeface="Calibri" panose="020F0502020204030204" pitchFamily="34" charset="0"/>
              </a:rPr>
              <a:t>Recognises</a:t>
            </a:r>
            <a:r>
              <a:rPr lang="en-US" altLang="zh-CN" sz="2300" dirty="0" smtClean="0">
                <a:latin typeface="Calibri" panose="020F0502020204030204" pitchFamily="34" charset="0"/>
              </a:rPr>
              <a:t> role of family &amp; contributions to society</a:t>
            </a:r>
          </a:p>
          <a:p>
            <a:pPr lvl="1" eaLnBrk="1" hangingPunct="1">
              <a:lnSpc>
                <a:spcPct val="125000"/>
              </a:lnSpc>
              <a:spcBef>
                <a:spcPct val="60000"/>
              </a:spcBef>
              <a:spcAft>
                <a:spcPts val="1200"/>
              </a:spcAft>
              <a:buClrTx/>
              <a:buSzPct val="76000"/>
              <a:buFont typeface="Wingdings" panose="05000000000000000000" pitchFamily="2" charset="2"/>
              <a:buChar char="§"/>
            </a:pPr>
            <a:r>
              <a:rPr lang="en-US" altLang="zh-CN" sz="2300" dirty="0" smtClean="0">
                <a:latin typeface="Calibri" panose="020F0502020204030204" pitchFamily="34" charset="0"/>
              </a:rPr>
              <a:t>Encourages and supports healthy family life and values</a:t>
            </a:r>
          </a:p>
          <a:p>
            <a:pPr lvl="1" eaLnBrk="1" hangingPunct="1">
              <a:lnSpc>
                <a:spcPct val="125000"/>
              </a:lnSpc>
              <a:spcBef>
                <a:spcPct val="60000"/>
              </a:spcBef>
              <a:spcAft>
                <a:spcPts val="1200"/>
              </a:spcAft>
              <a:buClrTx/>
              <a:buSzPct val="76000"/>
              <a:buFont typeface="Wingdings" panose="05000000000000000000" pitchFamily="2" charset="2"/>
              <a:buChar char="§"/>
            </a:pPr>
            <a:r>
              <a:rPr lang="en-US" altLang="zh-CN" sz="2300" dirty="0" smtClean="0">
                <a:latin typeface="Calibri" panose="020F0502020204030204" pitchFamily="34" charset="0"/>
              </a:rPr>
              <a:t>‘Eat with your family day’</a:t>
            </a:r>
          </a:p>
          <a:p>
            <a:pPr lvl="1" eaLnBrk="1" hangingPunct="1">
              <a:lnSpc>
                <a:spcPct val="125000"/>
              </a:lnSpc>
              <a:spcBef>
                <a:spcPct val="60000"/>
              </a:spcBef>
              <a:spcAft>
                <a:spcPts val="1200"/>
              </a:spcAft>
              <a:buClrTx/>
              <a:buSzPct val="76000"/>
              <a:buFont typeface="Wingdings" panose="05000000000000000000" pitchFamily="2" charset="2"/>
              <a:buChar char="§"/>
            </a:pPr>
            <a:r>
              <a:rPr lang="en-US" altLang="zh-CN" sz="2300" dirty="0" smtClean="0">
                <a:latin typeface="Calibri" panose="020F0502020204030204" pitchFamily="34" charset="0"/>
              </a:rPr>
              <a:t>‘Jetty Jump’</a:t>
            </a:r>
          </a:p>
          <a:p>
            <a:pPr lvl="1" eaLnBrk="1" hangingPunct="1">
              <a:buSzPct val="76000"/>
            </a:pPr>
            <a:endParaRPr lang="en-US" altLang="zh-CN" dirty="0" smtClean="0">
              <a:latin typeface="Calibri" panose="020F0502020204030204" pitchFamily="34" charset="0"/>
            </a:endParaRPr>
          </a:p>
        </p:txBody>
      </p:sp>
      <p:pic>
        <p:nvPicPr>
          <p:cNvPr id="16389" name="Picture 5" descr="http://www.mcys.gov.sg/MCDSFiles/CorpBook/images/promot_fam_valu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2600" y="4038600"/>
            <a:ext cx="2857500" cy="218122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125687309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body" idx="1"/>
          </p:nvPr>
        </p:nvSpPr>
        <p:spPr>
          <a:xfrm>
            <a:off x="609600" y="1752600"/>
            <a:ext cx="8001000" cy="4724400"/>
          </a:xfrm>
        </p:spPr>
        <p:txBody>
          <a:bodyPr>
            <a:normAutofit/>
          </a:bodyPr>
          <a:lstStyle/>
          <a:p>
            <a:pPr eaLnBrk="1" hangingPunct="1">
              <a:buSzPct val="55000"/>
            </a:pPr>
            <a:r>
              <a:rPr lang="en-US" altLang="zh-CN" sz="2800" b="1" dirty="0" smtClean="0">
                <a:solidFill>
                  <a:srgbClr val="0000FF"/>
                </a:solidFill>
                <a:latin typeface="Calibri" panose="020F0502020204030204" pitchFamily="34" charset="0"/>
              </a:rPr>
              <a:t>Marital Rape</a:t>
            </a:r>
          </a:p>
          <a:p>
            <a:pPr lvl="1" eaLnBrk="1" hangingPunct="1">
              <a:spcBef>
                <a:spcPct val="60000"/>
              </a:spcBef>
              <a:spcAft>
                <a:spcPts val="2400"/>
              </a:spcAft>
              <a:buSzPct val="55000"/>
            </a:pPr>
            <a:r>
              <a:rPr lang="en-US" altLang="zh-CN" sz="2200" b="1" dirty="0" smtClean="0">
                <a:latin typeface="Calibri" panose="020F0502020204030204" pitchFamily="34" charset="0"/>
              </a:rPr>
              <a:t>Section 375(4)</a:t>
            </a:r>
            <a:r>
              <a:rPr lang="en-US" altLang="zh-CN" sz="2200" dirty="0" smtClean="0">
                <a:latin typeface="Calibri" panose="020F0502020204030204" pitchFamily="34" charset="0"/>
              </a:rPr>
              <a:t>, known as the “marital rape exemption”, provides that non-consensual penetration by a man of his wife’s vagina, using his penis (“marital rape”), </a:t>
            </a:r>
            <a:r>
              <a:rPr lang="en-US" altLang="zh-CN" sz="2200" b="1" dirty="0" smtClean="0">
                <a:latin typeface="Calibri" panose="020F0502020204030204" pitchFamily="34" charset="0"/>
              </a:rPr>
              <a:t>will not constitute the offence of “rape”</a:t>
            </a:r>
            <a:r>
              <a:rPr lang="en-US" altLang="zh-CN" sz="2200" dirty="0" smtClean="0">
                <a:latin typeface="Calibri" panose="020F0502020204030204" pitchFamily="34" charset="0"/>
              </a:rPr>
              <a:t> except in limited circumstances.</a:t>
            </a:r>
            <a:endParaRPr lang="en-US" altLang="zh-CN" sz="2200" b="1" dirty="0" smtClean="0">
              <a:latin typeface="Calibri" panose="020F0502020204030204" pitchFamily="34" charset="0"/>
            </a:endParaRPr>
          </a:p>
          <a:p>
            <a:pPr lvl="1" eaLnBrk="1" hangingPunct="1">
              <a:spcBef>
                <a:spcPct val="60000"/>
              </a:spcBef>
              <a:spcAft>
                <a:spcPts val="2400"/>
              </a:spcAft>
              <a:buSzPct val="55000"/>
            </a:pPr>
            <a:r>
              <a:rPr lang="en-US" altLang="zh-CN" sz="2200" b="1" dirty="0" smtClean="0">
                <a:latin typeface="Calibri" panose="020F0502020204030204" pitchFamily="34" charset="0"/>
              </a:rPr>
              <a:t>Section 376A(5)</a:t>
            </a:r>
            <a:r>
              <a:rPr lang="en-US" altLang="zh-CN" sz="2200" dirty="0" smtClean="0">
                <a:latin typeface="Calibri" panose="020F0502020204030204" pitchFamily="34" charset="0"/>
              </a:rPr>
              <a:t> provides a “</a:t>
            </a:r>
            <a:r>
              <a:rPr lang="en-US" altLang="zh-CN" sz="2200" b="1" dirty="0" smtClean="0">
                <a:latin typeface="Calibri" panose="020F0502020204030204" pitchFamily="34" charset="0"/>
              </a:rPr>
              <a:t>marital rape exemption</a:t>
            </a:r>
            <a:r>
              <a:rPr lang="en-US" altLang="zh-CN" sz="2200" dirty="0" smtClean="0">
                <a:latin typeface="Calibri" panose="020F0502020204030204" pitchFamily="34" charset="0"/>
              </a:rPr>
              <a:t>” whereby this offence is not committed by a man who uses his penis to penetrate the vagina of a girl who is under the age of 16, provided they are married to each other.</a:t>
            </a:r>
            <a:endParaRPr lang="en-US" altLang="zh-CN" sz="2200" b="1" dirty="0" smtClean="0">
              <a:latin typeface="Calibri" panose="020F0502020204030204" pitchFamily="34" charset="0"/>
            </a:endParaRPr>
          </a:p>
          <a:p>
            <a:pPr lvl="1" eaLnBrk="1" hangingPunct="1">
              <a:spcBef>
                <a:spcPct val="80000"/>
              </a:spcBef>
            </a:pPr>
            <a:endParaRPr lang="en-US" altLang="zh-CN" sz="2400" dirty="0" smtClean="0">
              <a:latin typeface="Calibri" panose="020F0502020204030204" pitchFamily="34" charset="0"/>
            </a:endParaRPr>
          </a:p>
        </p:txBody>
      </p:sp>
      <p:sp>
        <p:nvSpPr>
          <p:cNvPr id="60419" name="Rectangle 3"/>
          <p:cNvSpPr>
            <a:spLocks noGrp="1" noChangeArrowheads="1"/>
          </p:cNvSpPr>
          <p:nvPr>
            <p:ph type="title"/>
          </p:nvPr>
        </p:nvSpPr>
        <p:spPr>
          <a:xfrm>
            <a:off x="609600" y="304800"/>
            <a:ext cx="8153400" cy="1295400"/>
          </a:xfrm>
          <a:noFill/>
        </p:spPr>
        <p:txBody>
          <a:bodyPr/>
          <a:lstStyle/>
          <a:p>
            <a:pPr eaLnBrk="1" hangingPunct="1"/>
            <a:r>
              <a:rPr lang="en-US" altLang="zh-CN" dirty="0" smtClean="0"/>
              <a:t>IV. Family &amp; Social Change/</a:t>
            </a:r>
            <a:br>
              <a:rPr lang="en-US" altLang="zh-CN" dirty="0" smtClean="0"/>
            </a:br>
            <a:r>
              <a:rPr lang="en-US" altLang="zh-CN" dirty="0" smtClean="0"/>
              <a:t>Policy</a:t>
            </a:r>
          </a:p>
        </p:txBody>
      </p:sp>
    </p:spTree>
    <p:extLst>
      <p:ext uri="{BB962C8B-B14F-4D97-AF65-F5344CB8AC3E}">
        <p14:creationId xmlns:p14="http://schemas.microsoft.com/office/powerpoint/2010/main" val="226310204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body" idx="1"/>
          </p:nvPr>
        </p:nvSpPr>
        <p:spPr>
          <a:xfrm>
            <a:off x="457200" y="1752600"/>
            <a:ext cx="8229600" cy="5105400"/>
          </a:xfrm>
        </p:spPr>
        <p:txBody>
          <a:bodyPr>
            <a:normAutofit/>
          </a:bodyPr>
          <a:lstStyle/>
          <a:p>
            <a:pPr eaLnBrk="1" hangingPunct="1">
              <a:buSzPct val="60000"/>
            </a:pPr>
            <a:r>
              <a:rPr lang="en-US" altLang="zh-CN" sz="2600" b="1" dirty="0" smtClean="0">
                <a:solidFill>
                  <a:srgbClr val="0000FF"/>
                </a:solidFill>
                <a:latin typeface="Calibri" panose="020F0502020204030204" pitchFamily="34" charset="0"/>
              </a:rPr>
              <a:t>Marital Rape</a:t>
            </a:r>
            <a:endParaRPr lang="en-US" altLang="zh-CN" sz="2600" b="1" dirty="0" smtClean="0">
              <a:latin typeface="Calibri" panose="020F0502020204030204" pitchFamily="34" charset="0"/>
            </a:endParaRPr>
          </a:p>
          <a:p>
            <a:pPr lvl="1" eaLnBrk="1" hangingPunct="1">
              <a:spcBef>
                <a:spcPct val="55000"/>
              </a:spcBef>
              <a:spcAft>
                <a:spcPts val="1800"/>
              </a:spcAft>
            </a:pPr>
            <a:r>
              <a:rPr lang="en-US" altLang="zh-CN" sz="2200" dirty="0" smtClean="0">
                <a:latin typeface="Calibri" panose="020F0502020204030204" pitchFamily="34" charset="0"/>
              </a:rPr>
              <a:t>In their research, the trio found that while there are no statistics on marital rape cases in Singapore, police figures showed that in an overwhelming majority of rapes, the victims knew the attackers. The number of legal protection orders taken up here - 2,500 in 2007 - also suggested marital rape could be an issue.</a:t>
            </a:r>
          </a:p>
          <a:p>
            <a:pPr lvl="1" eaLnBrk="1" hangingPunct="1">
              <a:spcBef>
                <a:spcPct val="55000"/>
              </a:spcBef>
            </a:pPr>
            <a:r>
              <a:rPr lang="en-US" altLang="zh-CN" sz="2200" dirty="0" smtClean="0">
                <a:latin typeface="Calibri" panose="020F0502020204030204" pitchFamily="34" charset="0"/>
              </a:rPr>
              <a:t>One victim, a mother of three, said she </a:t>
            </a:r>
            <a:r>
              <a:rPr lang="en-US" altLang="zh-CN" sz="2200" b="1" dirty="0" smtClean="0">
                <a:latin typeface="Calibri" panose="020F0502020204030204" pitchFamily="34" charset="0"/>
              </a:rPr>
              <a:t>had no recourse</a:t>
            </a:r>
            <a:r>
              <a:rPr lang="en-US" altLang="zh-CN" sz="2200" dirty="0" smtClean="0">
                <a:latin typeface="Calibri" panose="020F0502020204030204" pitchFamily="34" charset="0"/>
              </a:rPr>
              <a:t> during her 12-year marriage, which ended in 1997 when she walked out. 'I hope the law can be changed to protect all women,' said the 57-year-old secretary, who declined to be named.</a:t>
            </a:r>
            <a:endParaRPr lang="en-US" altLang="zh-CN" sz="2200" b="1" dirty="0" smtClean="0">
              <a:latin typeface="Calibri" panose="020F0502020204030204" pitchFamily="34" charset="0"/>
            </a:endParaRPr>
          </a:p>
          <a:p>
            <a:pPr lvl="1" eaLnBrk="1" hangingPunct="1"/>
            <a:endParaRPr lang="en-US" altLang="zh-CN" sz="2200" b="1" dirty="0" smtClean="0">
              <a:latin typeface="Calibri" panose="020F0502020204030204" pitchFamily="34" charset="0"/>
            </a:endParaRPr>
          </a:p>
          <a:p>
            <a:pPr lvl="1" eaLnBrk="1" hangingPunct="1">
              <a:spcBef>
                <a:spcPct val="80000"/>
              </a:spcBef>
            </a:pPr>
            <a:endParaRPr lang="en-US" altLang="zh-CN" sz="2200" dirty="0" smtClean="0">
              <a:latin typeface="Calibri" panose="020F0502020204030204" pitchFamily="34" charset="0"/>
            </a:endParaRPr>
          </a:p>
        </p:txBody>
      </p:sp>
      <p:sp>
        <p:nvSpPr>
          <p:cNvPr id="61443" name="Rectangle 3"/>
          <p:cNvSpPr>
            <a:spLocks noGrp="1" noChangeArrowheads="1"/>
          </p:cNvSpPr>
          <p:nvPr>
            <p:ph type="title"/>
          </p:nvPr>
        </p:nvSpPr>
        <p:spPr>
          <a:xfrm>
            <a:off x="609600" y="304800"/>
            <a:ext cx="8153400" cy="1295400"/>
          </a:xfrm>
          <a:noFill/>
        </p:spPr>
        <p:txBody>
          <a:bodyPr/>
          <a:lstStyle/>
          <a:p>
            <a:pPr eaLnBrk="1" hangingPunct="1"/>
            <a:r>
              <a:rPr lang="en-US" altLang="zh-CN" dirty="0" smtClean="0"/>
              <a:t>IV. Family &amp; Social Change/</a:t>
            </a:r>
            <a:br>
              <a:rPr lang="en-US" altLang="zh-CN" dirty="0" smtClean="0"/>
            </a:br>
            <a:r>
              <a:rPr lang="en-US" altLang="zh-CN" dirty="0" smtClean="0"/>
              <a:t>Policy</a:t>
            </a:r>
          </a:p>
        </p:txBody>
      </p:sp>
    </p:spTree>
    <p:extLst>
      <p:ext uri="{BB962C8B-B14F-4D97-AF65-F5344CB8AC3E}">
        <p14:creationId xmlns:p14="http://schemas.microsoft.com/office/powerpoint/2010/main" val="134314907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685800" y="0"/>
            <a:ext cx="7543800" cy="1295400"/>
          </a:xfrm>
        </p:spPr>
        <p:txBody>
          <a:bodyPr/>
          <a:lstStyle/>
          <a:p>
            <a:pPr eaLnBrk="1" hangingPunct="1"/>
            <a:r>
              <a:rPr lang="en-US" altLang="zh-CN" dirty="0" smtClean="0"/>
              <a:t>Summary</a:t>
            </a:r>
          </a:p>
        </p:txBody>
      </p:sp>
      <p:sp>
        <p:nvSpPr>
          <p:cNvPr id="185347" name="Rectangle 3"/>
          <p:cNvSpPr>
            <a:spLocks noGrp="1" noChangeArrowheads="1"/>
          </p:cNvSpPr>
          <p:nvPr>
            <p:ph type="body" idx="1"/>
          </p:nvPr>
        </p:nvSpPr>
        <p:spPr>
          <a:xfrm>
            <a:off x="685800" y="1600200"/>
            <a:ext cx="8077200" cy="4648200"/>
          </a:xfrm>
        </p:spPr>
        <p:txBody>
          <a:bodyPr>
            <a:normAutofit lnSpcReduction="10000"/>
          </a:bodyPr>
          <a:lstStyle/>
          <a:p>
            <a:pPr eaLnBrk="1" hangingPunct="1">
              <a:spcBef>
                <a:spcPct val="50000"/>
              </a:spcBef>
              <a:buSzPct val="60000"/>
            </a:pPr>
            <a:r>
              <a:rPr lang="en-US" altLang="zh-CN" sz="2600" dirty="0" smtClean="0">
                <a:solidFill>
                  <a:srgbClr val="0000FF"/>
                </a:solidFill>
                <a:latin typeface="Calibri" panose="020F0502020204030204" pitchFamily="34" charset="0"/>
              </a:rPr>
              <a:t>What is a ‘family’?</a:t>
            </a:r>
          </a:p>
          <a:p>
            <a:pPr lvl="1" eaLnBrk="1" hangingPunct="1">
              <a:spcBef>
                <a:spcPct val="50000"/>
              </a:spcBef>
              <a:buSzPct val="60000"/>
              <a:buFont typeface="Wingdings" pitchFamily="2" charset="2"/>
              <a:buChar char="u"/>
            </a:pPr>
            <a:r>
              <a:rPr lang="en-US" altLang="zh-CN" sz="2200" dirty="0" smtClean="0">
                <a:latin typeface="Calibri" panose="020F0502020204030204" pitchFamily="34" charset="0"/>
              </a:rPr>
              <a:t>Form and function; historical perspectives</a:t>
            </a:r>
          </a:p>
          <a:p>
            <a:pPr eaLnBrk="1" hangingPunct="1">
              <a:spcBef>
                <a:spcPct val="50000"/>
              </a:spcBef>
              <a:buSzPct val="60000"/>
            </a:pPr>
            <a:r>
              <a:rPr lang="en-US" altLang="zh-CN" sz="2600" dirty="0" err="1" smtClean="0">
                <a:solidFill>
                  <a:srgbClr val="0000FF"/>
                </a:solidFill>
                <a:latin typeface="Calibri" panose="020F0502020204030204" pitchFamily="34" charset="0"/>
              </a:rPr>
              <a:t>Theorising</a:t>
            </a:r>
            <a:r>
              <a:rPr lang="en-US" altLang="zh-CN" sz="2600" dirty="0" smtClean="0">
                <a:solidFill>
                  <a:srgbClr val="0000FF"/>
                </a:solidFill>
                <a:latin typeface="Calibri" panose="020F0502020204030204" pitchFamily="34" charset="0"/>
              </a:rPr>
              <a:t> Families</a:t>
            </a:r>
          </a:p>
          <a:p>
            <a:pPr lvl="1" eaLnBrk="1" hangingPunct="1">
              <a:spcBef>
                <a:spcPct val="50000"/>
              </a:spcBef>
              <a:buSzPct val="60000"/>
              <a:buFont typeface="Wingdings" pitchFamily="2" charset="2"/>
              <a:buChar char="u"/>
            </a:pPr>
            <a:r>
              <a:rPr lang="en-US" altLang="zh-CN" sz="2200" dirty="0" smtClean="0">
                <a:latin typeface="Calibri" panose="020F0502020204030204" pitchFamily="34" charset="0"/>
              </a:rPr>
              <a:t>Different perspectives to </a:t>
            </a:r>
            <a:r>
              <a:rPr lang="en-US" altLang="zh-CN" sz="2200" dirty="0" err="1" smtClean="0">
                <a:latin typeface="Calibri" panose="020F0502020204030204" pitchFamily="34" charset="0"/>
              </a:rPr>
              <a:t>analyse</a:t>
            </a:r>
            <a:r>
              <a:rPr lang="en-US" altLang="zh-CN" sz="2200" dirty="0" smtClean="0">
                <a:latin typeface="Calibri" panose="020F0502020204030204" pitchFamily="34" charset="0"/>
              </a:rPr>
              <a:t> form and function, roles, norms, </a:t>
            </a:r>
            <a:r>
              <a:rPr lang="en-US" altLang="zh-CN" sz="2200" dirty="0" err="1" smtClean="0">
                <a:latin typeface="Calibri" panose="020F0502020204030204" pitchFamily="34" charset="0"/>
              </a:rPr>
              <a:t>etc</a:t>
            </a:r>
            <a:endParaRPr lang="en-US" altLang="zh-CN" sz="2200" dirty="0" smtClean="0">
              <a:latin typeface="Calibri" panose="020F0502020204030204" pitchFamily="34" charset="0"/>
            </a:endParaRPr>
          </a:p>
          <a:p>
            <a:pPr eaLnBrk="1" hangingPunct="1">
              <a:spcBef>
                <a:spcPct val="50000"/>
              </a:spcBef>
              <a:buSzPct val="60000"/>
            </a:pPr>
            <a:r>
              <a:rPr lang="en-US" altLang="zh-CN" sz="2600" dirty="0" smtClean="0">
                <a:solidFill>
                  <a:srgbClr val="0000FF"/>
                </a:solidFill>
                <a:latin typeface="Calibri" panose="020F0502020204030204" pitchFamily="34" charset="0"/>
              </a:rPr>
              <a:t>Family Diversity </a:t>
            </a:r>
          </a:p>
          <a:p>
            <a:pPr lvl="1" eaLnBrk="1" hangingPunct="1">
              <a:spcBef>
                <a:spcPct val="50000"/>
              </a:spcBef>
              <a:buSzPct val="60000"/>
              <a:buFont typeface="Wingdings" pitchFamily="2" charset="2"/>
              <a:buChar char="u"/>
            </a:pPr>
            <a:r>
              <a:rPr lang="en-US" altLang="zh-CN" sz="2200" dirty="0" smtClean="0">
                <a:latin typeface="Calibri" panose="020F0502020204030204" pitchFamily="34" charset="0"/>
              </a:rPr>
              <a:t>Changing configurations of families in different contexts</a:t>
            </a:r>
          </a:p>
          <a:p>
            <a:pPr eaLnBrk="1" hangingPunct="1">
              <a:spcBef>
                <a:spcPct val="50000"/>
              </a:spcBef>
              <a:buSzPct val="60000"/>
            </a:pPr>
            <a:r>
              <a:rPr lang="en-US" altLang="zh-CN" sz="2600" dirty="0" smtClean="0">
                <a:solidFill>
                  <a:srgbClr val="0000FF"/>
                </a:solidFill>
                <a:latin typeface="Calibri" panose="020F0502020204030204" pitchFamily="34" charset="0"/>
              </a:rPr>
              <a:t>Families and Social Change/Policy</a:t>
            </a:r>
          </a:p>
          <a:p>
            <a:pPr lvl="1" eaLnBrk="1" hangingPunct="1">
              <a:spcBef>
                <a:spcPct val="50000"/>
              </a:spcBef>
              <a:buSzPct val="60000"/>
              <a:buFont typeface="Wingdings" pitchFamily="2" charset="2"/>
              <a:buChar char="u"/>
            </a:pPr>
            <a:r>
              <a:rPr lang="en-US" altLang="zh-CN" sz="2200" dirty="0" smtClean="0">
                <a:latin typeface="Calibri" panose="020F0502020204030204" pitchFamily="34" charset="0"/>
              </a:rPr>
              <a:t>Linking families to policies and legislations</a:t>
            </a:r>
          </a:p>
        </p:txBody>
      </p:sp>
    </p:spTree>
    <p:extLst>
      <p:ext uri="{BB962C8B-B14F-4D97-AF65-F5344CB8AC3E}">
        <p14:creationId xmlns:p14="http://schemas.microsoft.com/office/powerpoint/2010/main" val="24909148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85347">
                                            <p:txEl>
                                              <p:pRg st="1" end="1"/>
                                            </p:txEl>
                                          </p:spTgt>
                                        </p:tgtEl>
                                        <p:attrNameLst>
                                          <p:attrName>style.visibility</p:attrName>
                                        </p:attrNameLst>
                                      </p:cBhvr>
                                      <p:to>
                                        <p:strVal val="visible"/>
                                      </p:to>
                                    </p:set>
                                    <p:anim calcmode="lin" valueType="num">
                                      <p:cBhvr additive="base">
                                        <p:cTn id="7" dur="500" fill="hold"/>
                                        <p:tgtEl>
                                          <p:spTgt spid="18534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534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85347">
                                            <p:txEl>
                                              <p:pRg st="3" end="3"/>
                                            </p:txEl>
                                          </p:spTgt>
                                        </p:tgtEl>
                                        <p:attrNameLst>
                                          <p:attrName>style.visibility</p:attrName>
                                        </p:attrNameLst>
                                      </p:cBhvr>
                                      <p:to>
                                        <p:strVal val="visible"/>
                                      </p:to>
                                    </p:set>
                                    <p:anim calcmode="lin" valueType="num">
                                      <p:cBhvr additive="base">
                                        <p:cTn id="13" dur="500" fill="hold"/>
                                        <p:tgtEl>
                                          <p:spTgt spid="185347">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534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85347">
                                            <p:txEl>
                                              <p:pRg st="5" end="5"/>
                                            </p:txEl>
                                          </p:spTgt>
                                        </p:tgtEl>
                                        <p:attrNameLst>
                                          <p:attrName>style.visibility</p:attrName>
                                        </p:attrNameLst>
                                      </p:cBhvr>
                                      <p:to>
                                        <p:strVal val="visible"/>
                                      </p:to>
                                    </p:set>
                                    <p:anim calcmode="lin" valueType="num">
                                      <p:cBhvr additive="base">
                                        <p:cTn id="19" dur="500" fill="hold"/>
                                        <p:tgtEl>
                                          <p:spTgt spid="185347">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8534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85347">
                                            <p:txEl>
                                              <p:pRg st="7" end="7"/>
                                            </p:txEl>
                                          </p:spTgt>
                                        </p:tgtEl>
                                        <p:attrNameLst>
                                          <p:attrName>style.visibility</p:attrName>
                                        </p:attrNameLst>
                                      </p:cBhvr>
                                      <p:to>
                                        <p:strVal val="visible"/>
                                      </p:to>
                                    </p:set>
                                    <p:anim calcmode="lin" valueType="num">
                                      <p:cBhvr additive="base">
                                        <p:cTn id="25" dur="500" fill="hold"/>
                                        <p:tgtEl>
                                          <p:spTgt spid="185347">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8534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type="body" idx="1"/>
          </p:nvPr>
        </p:nvSpPr>
        <p:spPr>
          <a:xfrm>
            <a:off x="533400" y="1905000"/>
            <a:ext cx="8077200" cy="4114800"/>
          </a:xfrm>
        </p:spPr>
        <p:txBody>
          <a:bodyPr/>
          <a:lstStyle/>
          <a:p>
            <a:pPr eaLnBrk="1" hangingPunct="1">
              <a:spcBef>
                <a:spcPct val="55000"/>
              </a:spcBef>
              <a:buSzPct val="60000"/>
            </a:pPr>
            <a:r>
              <a:rPr lang="en-US" altLang="zh-CN" sz="2600" dirty="0" smtClean="0">
                <a:latin typeface="Calibri" panose="020F0502020204030204" pitchFamily="34" charset="0"/>
              </a:rPr>
              <a:t>Kinship, membership characteristics, legal recognition, and/or social function?</a:t>
            </a:r>
          </a:p>
          <a:p>
            <a:pPr eaLnBrk="1" hangingPunct="1">
              <a:spcBef>
                <a:spcPct val="55000"/>
              </a:spcBef>
              <a:buSzPct val="60000"/>
              <a:buFont typeface="Wingdings" pitchFamily="2" charset="2"/>
              <a:buNone/>
            </a:pPr>
            <a:endParaRPr lang="en-US" altLang="zh-CN" sz="1200" dirty="0" smtClean="0">
              <a:latin typeface="Calibri" panose="020F0502020204030204" pitchFamily="34" charset="0"/>
            </a:endParaRPr>
          </a:p>
          <a:p>
            <a:pPr eaLnBrk="1" hangingPunct="1">
              <a:spcBef>
                <a:spcPct val="55000"/>
              </a:spcBef>
              <a:buSzPct val="60000"/>
            </a:pPr>
            <a:r>
              <a:rPr lang="en-US" altLang="zh-CN" sz="2600" dirty="0" smtClean="0">
                <a:latin typeface="Calibri" panose="020F0502020204030204" pitchFamily="34" charset="0"/>
              </a:rPr>
              <a:t>Kinship – members are linked by blood, marriage or adoption</a:t>
            </a:r>
          </a:p>
          <a:p>
            <a:pPr lvl="1" eaLnBrk="1" hangingPunct="1">
              <a:buClr>
                <a:schemeClr val="tx1"/>
              </a:buClr>
              <a:buFont typeface="宋体" pitchFamily="2" charset="-122"/>
              <a:buChar char="-"/>
            </a:pPr>
            <a:r>
              <a:rPr lang="en-US" altLang="zh-CN" sz="2200" dirty="0" smtClean="0">
                <a:latin typeface="Calibri" panose="020F0502020204030204" pitchFamily="34" charset="0"/>
              </a:rPr>
              <a:t>Primary kin – parents, siblings</a:t>
            </a:r>
          </a:p>
          <a:p>
            <a:pPr lvl="1" eaLnBrk="1" hangingPunct="1">
              <a:buClr>
                <a:schemeClr val="tx1"/>
              </a:buClr>
              <a:buFont typeface="宋体" pitchFamily="2" charset="-122"/>
              <a:buChar char="-"/>
            </a:pPr>
            <a:r>
              <a:rPr lang="en-US" altLang="zh-CN" sz="2200" dirty="0" smtClean="0">
                <a:latin typeface="Calibri" panose="020F0502020204030204" pitchFamily="34" charset="0"/>
              </a:rPr>
              <a:t>Secondary kin – grandparents, nieces &amp; nephews</a:t>
            </a:r>
          </a:p>
          <a:p>
            <a:pPr lvl="1" eaLnBrk="1" hangingPunct="1">
              <a:buClr>
                <a:schemeClr val="tx1"/>
              </a:buClr>
              <a:buFont typeface="宋体" pitchFamily="2" charset="-122"/>
              <a:buChar char="-"/>
            </a:pPr>
            <a:r>
              <a:rPr lang="en-US" altLang="zh-CN" sz="2200" dirty="0" smtClean="0">
                <a:latin typeface="Calibri" panose="020F0502020204030204" pitchFamily="34" charset="0"/>
              </a:rPr>
              <a:t>Tertiary kin – brother’s daughter’s son, mother’s sister’s son</a:t>
            </a:r>
          </a:p>
          <a:p>
            <a:pPr lvl="1" eaLnBrk="1" hangingPunct="1">
              <a:buFont typeface="Wingdings" pitchFamily="2" charset="2"/>
              <a:buNone/>
            </a:pPr>
            <a:endParaRPr lang="en-US" altLang="zh-CN" sz="2200" dirty="0" smtClean="0">
              <a:latin typeface="Calibri" panose="020F0502020204030204" pitchFamily="34" charset="0"/>
            </a:endParaRPr>
          </a:p>
        </p:txBody>
      </p:sp>
      <p:sp>
        <p:nvSpPr>
          <p:cNvPr id="5" name="Rectangle 2"/>
          <p:cNvSpPr>
            <a:spLocks noGrp="1" noChangeArrowheads="1"/>
          </p:cNvSpPr>
          <p:nvPr>
            <p:ph type="title"/>
          </p:nvPr>
        </p:nvSpPr>
        <p:spPr>
          <a:xfrm>
            <a:off x="381000" y="381000"/>
            <a:ext cx="8183880" cy="1051560"/>
          </a:xfrm>
        </p:spPr>
        <p:txBody>
          <a:bodyPr/>
          <a:lstStyle/>
          <a:p>
            <a:pPr eaLnBrk="1" hangingPunct="1"/>
            <a:r>
              <a:rPr lang="en-US" altLang="zh-CN" dirty="0" smtClean="0"/>
              <a:t>I. Defining ‘Family’</a:t>
            </a:r>
          </a:p>
        </p:txBody>
      </p:sp>
    </p:spTree>
    <p:extLst>
      <p:ext uri="{BB962C8B-B14F-4D97-AF65-F5344CB8AC3E}">
        <p14:creationId xmlns:p14="http://schemas.microsoft.com/office/powerpoint/2010/main" val="4752269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381000"/>
            <a:ext cx="8183880" cy="1051560"/>
          </a:xfrm>
        </p:spPr>
        <p:txBody>
          <a:bodyPr/>
          <a:lstStyle/>
          <a:p>
            <a:pPr eaLnBrk="1" hangingPunct="1"/>
            <a:r>
              <a:rPr lang="en-US" altLang="zh-CN" dirty="0" smtClean="0"/>
              <a:t>I. Defining ‘Family’</a:t>
            </a:r>
          </a:p>
        </p:txBody>
      </p:sp>
      <p:sp>
        <p:nvSpPr>
          <p:cNvPr id="19459" name="Rectangle 3"/>
          <p:cNvSpPr>
            <a:spLocks noGrp="1" noChangeArrowheads="1"/>
          </p:cNvSpPr>
          <p:nvPr>
            <p:ph type="body" idx="1"/>
          </p:nvPr>
        </p:nvSpPr>
        <p:spPr>
          <a:xfrm>
            <a:off x="685800" y="1676400"/>
            <a:ext cx="8077200" cy="4724400"/>
          </a:xfrm>
        </p:spPr>
        <p:txBody>
          <a:bodyPr>
            <a:normAutofit/>
          </a:bodyPr>
          <a:lstStyle/>
          <a:p>
            <a:pPr lvl="1" eaLnBrk="1" hangingPunct="1">
              <a:lnSpc>
                <a:spcPct val="110000"/>
              </a:lnSpc>
              <a:spcBef>
                <a:spcPct val="70000"/>
              </a:spcBef>
              <a:spcAft>
                <a:spcPts val="600"/>
              </a:spcAft>
              <a:buClrTx/>
              <a:buSzPct val="74000"/>
              <a:buFont typeface="Wingdings" panose="05000000000000000000" pitchFamily="2" charset="2"/>
              <a:buChar char="§"/>
            </a:pPr>
            <a:r>
              <a:rPr lang="en-US" altLang="en-US" sz="2200" dirty="0" smtClean="0">
                <a:latin typeface="Calibri" panose="020F0502020204030204" pitchFamily="34" charset="0"/>
              </a:rPr>
              <a:t>No such thing as ‘the family’ </a:t>
            </a:r>
            <a:br>
              <a:rPr lang="en-US" altLang="en-US" sz="2200" dirty="0" smtClean="0">
                <a:latin typeface="Calibri" panose="020F0502020204030204" pitchFamily="34" charset="0"/>
              </a:rPr>
            </a:br>
            <a:r>
              <a:rPr lang="en-US" altLang="en-US" sz="2200" dirty="0" smtClean="0">
                <a:latin typeface="Calibri" panose="020F0502020204030204" pitchFamily="34" charset="0"/>
              </a:rPr>
              <a:t>(single, timeless, homogeneous entity)</a:t>
            </a:r>
          </a:p>
          <a:p>
            <a:pPr lvl="1" eaLnBrk="1" hangingPunct="1">
              <a:lnSpc>
                <a:spcPct val="110000"/>
              </a:lnSpc>
              <a:spcBef>
                <a:spcPct val="70000"/>
              </a:spcBef>
              <a:spcAft>
                <a:spcPts val="600"/>
              </a:spcAft>
              <a:buClrTx/>
              <a:buSzPct val="74000"/>
              <a:buFont typeface="Wingdings" panose="05000000000000000000" pitchFamily="2" charset="2"/>
              <a:buChar char="§"/>
            </a:pPr>
            <a:r>
              <a:rPr lang="en-US" altLang="en-US" sz="2200" dirty="0" smtClean="0">
                <a:latin typeface="Calibri" panose="020F0502020204030204" pitchFamily="34" charset="0"/>
              </a:rPr>
              <a:t>An institution for rearing children?</a:t>
            </a:r>
          </a:p>
          <a:p>
            <a:pPr lvl="1" eaLnBrk="1" hangingPunct="1">
              <a:lnSpc>
                <a:spcPct val="110000"/>
              </a:lnSpc>
              <a:spcBef>
                <a:spcPct val="70000"/>
              </a:spcBef>
              <a:spcAft>
                <a:spcPts val="600"/>
              </a:spcAft>
              <a:buClrTx/>
              <a:buSzPct val="74000"/>
              <a:buFont typeface="Wingdings" panose="05000000000000000000" pitchFamily="2" charset="2"/>
              <a:buChar char="§"/>
            </a:pPr>
            <a:r>
              <a:rPr lang="en-US" altLang="en-US" sz="2200" dirty="0" smtClean="0">
                <a:latin typeface="Calibri" panose="020F0502020204030204" pitchFamily="34" charset="0"/>
              </a:rPr>
              <a:t>Any group of persons with ties of kinship?</a:t>
            </a:r>
          </a:p>
          <a:p>
            <a:pPr lvl="1" eaLnBrk="1" hangingPunct="1">
              <a:lnSpc>
                <a:spcPct val="110000"/>
              </a:lnSpc>
              <a:spcBef>
                <a:spcPct val="70000"/>
              </a:spcBef>
              <a:spcAft>
                <a:spcPts val="600"/>
              </a:spcAft>
              <a:buClrTx/>
              <a:buSzPct val="74000"/>
              <a:buFont typeface="Wingdings" panose="05000000000000000000" pitchFamily="2" charset="2"/>
              <a:buChar char="§"/>
            </a:pPr>
            <a:r>
              <a:rPr lang="en-US" altLang="en-US" sz="2200" dirty="0" smtClean="0">
                <a:latin typeface="Calibri" panose="020F0502020204030204" pitchFamily="34" charset="0"/>
              </a:rPr>
              <a:t>Any group or couple in which members provide for or </a:t>
            </a:r>
            <a:br>
              <a:rPr lang="en-US" altLang="en-US" sz="2200" dirty="0" smtClean="0">
                <a:latin typeface="Calibri" panose="020F0502020204030204" pitchFamily="34" charset="0"/>
              </a:rPr>
            </a:br>
            <a:r>
              <a:rPr lang="en-US" altLang="en-US" sz="2200" dirty="0" smtClean="0">
                <a:latin typeface="Calibri" panose="020F0502020204030204" pitchFamily="34" charset="0"/>
              </a:rPr>
              <a:t>rely on others financially, emotionally, or both?</a:t>
            </a:r>
          </a:p>
          <a:p>
            <a:pPr lvl="1" eaLnBrk="1" hangingPunct="1">
              <a:lnSpc>
                <a:spcPct val="110000"/>
              </a:lnSpc>
              <a:spcBef>
                <a:spcPct val="70000"/>
              </a:spcBef>
              <a:spcAft>
                <a:spcPts val="600"/>
              </a:spcAft>
              <a:buClrTx/>
              <a:buSzPct val="74000"/>
              <a:buFont typeface="Wingdings" panose="05000000000000000000" pitchFamily="2" charset="2"/>
              <a:buChar char="§"/>
            </a:pPr>
            <a:r>
              <a:rPr lang="en-US" altLang="en-US" sz="2200" dirty="0" smtClean="0">
                <a:latin typeface="Calibri" panose="020F0502020204030204" pitchFamily="34" charset="0"/>
              </a:rPr>
              <a:t>Any household comprising interdependent residents?</a:t>
            </a:r>
          </a:p>
          <a:p>
            <a:pPr lvl="1" eaLnBrk="1" hangingPunct="1">
              <a:spcAft>
                <a:spcPts val="600"/>
              </a:spcAft>
              <a:buClrTx/>
              <a:buSzPct val="74000"/>
              <a:buFont typeface="Wingdings" panose="05000000000000000000" pitchFamily="2" charset="2"/>
              <a:buChar char="§"/>
            </a:pPr>
            <a:endParaRPr lang="en-US" altLang="en-US" sz="2200" dirty="0" smtClean="0">
              <a:latin typeface="Calibri" panose="020F0502020204030204" pitchFamily="34" charset="0"/>
            </a:endParaRPr>
          </a:p>
        </p:txBody>
      </p:sp>
    </p:spTree>
    <p:extLst>
      <p:ext uri="{BB962C8B-B14F-4D97-AF65-F5344CB8AC3E}">
        <p14:creationId xmlns:p14="http://schemas.microsoft.com/office/powerpoint/2010/main" val="30617850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457200"/>
            <a:ext cx="8183880" cy="1051560"/>
          </a:xfrm>
        </p:spPr>
        <p:txBody>
          <a:bodyPr/>
          <a:lstStyle/>
          <a:p>
            <a:pPr eaLnBrk="1" hangingPunct="1"/>
            <a:r>
              <a:rPr lang="en-US" altLang="zh-CN" dirty="0" smtClean="0"/>
              <a:t>I. Defining ‘Family’</a:t>
            </a:r>
          </a:p>
        </p:txBody>
      </p:sp>
      <p:sp>
        <p:nvSpPr>
          <p:cNvPr id="20483" name="Rectangle 3"/>
          <p:cNvSpPr>
            <a:spLocks noGrp="1" noChangeArrowheads="1"/>
          </p:cNvSpPr>
          <p:nvPr>
            <p:ph type="body" idx="1"/>
          </p:nvPr>
        </p:nvSpPr>
        <p:spPr>
          <a:xfrm>
            <a:off x="304800" y="1828800"/>
            <a:ext cx="8534400" cy="4876800"/>
          </a:xfrm>
        </p:spPr>
        <p:txBody>
          <a:bodyPr/>
          <a:lstStyle/>
          <a:p>
            <a:pPr lvl="1" eaLnBrk="1" hangingPunct="1">
              <a:buClrTx/>
              <a:buFont typeface="Wingdings" panose="05000000000000000000" pitchFamily="2" charset="2"/>
              <a:buChar char="§"/>
            </a:pPr>
            <a:endParaRPr lang="en-US" altLang="en-US" dirty="0" smtClean="0">
              <a:latin typeface="Calibri" panose="020F0502020204030204" pitchFamily="34" charset="0"/>
            </a:endParaRPr>
          </a:p>
          <a:p>
            <a:pPr lvl="1" eaLnBrk="1" hangingPunct="1">
              <a:spcBef>
                <a:spcPct val="100000"/>
              </a:spcBef>
              <a:buClrTx/>
              <a:buSzPct val="60000"/>
              <a:buFont typeface="Wingdings" panose="05000000000000000000" pitchFamily="2" charset="2"/>
              <a:buChar char="§"/>
            </a:pPr>
            <a:r>
              <a:rPr lang="en-US" altLang="en-US" dirty="0" smtClean="0">
                <a:latin typeface="Calibri" panose="020F0502020204030204" pitchFamily="34" charset="0"/>
              </a:rPr>
              <a:t>‘Family’ as a rhetorical term – does not refer to a concrete phenomenon</a:t>
            </a:r>
          </a:p>
          <a:p>
            <a:pPr lvl="1" eaLnBrk="1" hangingPunct="1">
              <a:spcBef>
                <a:spcPct val="100000"/>
              </a:spcBef>
              <a:buClrTx/>
              <a:buSzPct val="60000"/>
              <a:buFont typeface="Wingdings" panose="05000000000000000000" pitchFamily="2" charset="2"/>
              <a:buChar char="§"/>
            </a:pPr>
            <a:endParaRPr lang="en-US" altLang="en-US" sz="400" dirty="0" smtClean="0">
              <a:latin typeface="Calibri" panose="020F0502020204030204" pitchFamily="34" charset="0"/>
            </a:endParaRPr>
          </a:p>
          <a:p>
            <a:pPr lvl="1" eaLnBrk="1" hangingPunct="1">
              <a:spcBef>
                <a:spcPct val="100000"/>
              </a:spcBef>
              <a:buClrTx/>
              <a:buSzPct val="60000"/>
              <a:buFont typeface="Wingdings" panose="05000000000000000000" pitchFamily="2" charset="2"/>
              <a:buChar char="§"/>
            </a:pPr>
            <a:r>
              <a:rPr lang="en-US" altLang="en-US" dirty="0" smtClean="0">
                <a:latin typeface="Calibri" panose="020F0502020204030204" pitchFamily="34" charset="0"/>
              </a:rPr>
              <a:t>Families have been structured in many ways, and diversity of familial forms have been increasing</a:t>
            </a:r>
          </a:p>
          <a:p>
            <a:pPr lvl="1" eaLnBrk="1" hangingPunct="1">
              <a:buClrTx/>
              <a:buFont typeface="Wingdings" panose="05000000000000000000" pitchFamily="2" charset="2"/>
              <a:buChar char="§"/>
            </a:pPr>
            <a:endParaRPr lang="en-US" altLang="en-US" dirty="0" smtClean="0">
              <a:latin typeface="Calibri" panose="020F0502020204030204" pitchFamily="34" charset="0"/>
            </a:endParaRPr>
          </a:p>
        </p:txBody>
      </p:sp>
    </p:spTree>
    <p:extLst>
      <p:ext uri="{BB962C8B-B14F-4D97-AF65-F5344CB8AC3E}">
        <p14:creationId xmlns:p14="http://schemas.microsoft.com/office/powerpoint/2010/main" val="5760654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304800"/>
            <a:ext cx="7543800" cy="1295400"/>
          </a:xfrm>
        </p:spPr>
        <p:txBody>
          <a:bodyPr/>
          <a:lstStyle/>
          <a:p>
            <a:pPr marL="990600" indent="-990600" eaLnBrk="1" hangingPunct="1">
              <a:buFontTx/>
              <a:buAutoNum type="romanUcPeriod"/>
            </a:pPr>
            <a:r>
              <a:rPr lang="en-US" altLang="zh-CN" smtClean="0"/>
              <a:t>Defining ‘Family’ –Historical Perspectives</a:t>
            </a:r>
          </a:p>
        </p:txBody>
      </p:sp>
      <p:sp>
        <p:nvSpPr>
          <p:cNvPr id="21507" name="Rectangle 3"/>
          <p:cNvSpPr>
            <a:spLocks noGrp="1" noChangeArrowheads="1"/>
          </p:cNvSpPr>
          <p:nvPr>
            <p:ph type="body" idx="1"/>
          </p:nvPr>
        </p:nvSpPr>
        <p:spPr>
          <a:xfrm>
            <a:off x="304800" y="1676400"/>
            <a:ext cx="8534400" cy="4876800"/>
          </a:xfrm>
        </p:spPr>
        <p:txBody>
          <a:bodyPr/>
          <a:lstStyle/>
          <a:p>
            <a:pPr lvl="1" eaLnBrk="1" hangingPunct="1">
              <a:buFont typeface="Wingdings" pitchFamily="2" charset="2"/>
              <a:buNone/>
            </a:pPr>
            <a:endParaRPr lang="en-US" altLang="en-US" smtClean="0"/>
          </a:p>
          <a:p>
            <a:pPr lvl="1" eaLnBrk="1" hangingPunct="1">
              <a:spcBef>
                <a:spcPct val="65000"/>
              </a:spcBef>
            </a:pPr>
            <a:endParaRPr lang="en-US" altLang="en-US" smtClean="0"/>
          </a:p>
        </p:txBody>
      </p:sp>
      <p:sp>
        <p:nvSpPr>
          <p:cNvPr id="21508" name="Text Box 4"/>
          <p:cNvSpPr txBox="1">
            <a:spLocks noChangeArrowheads="1"/>
          </p:cNvSpPr>
          <p:nvPr/>
        </p:nvSpPr>
        <p:spPr bwMode="auto">
          <a:xfrm>
            <a:off x="228600" y="1981200"/>
            <a:ext cx="8763000" cy="5167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pitchFamily="2" charset="-122"/>
              </a:defRPr>
            </a:lvl9pPr>
          </a:lstStyle>
          <a:p>
            <a:pPr eaLnBrk="1" hangingPunct="1">
              <a:spcBef>
                <a:spcPct val="50000"/>
              </a:spcBef>
              <a:buClrTx/>
              <a:buSzTx/>
              <a:buFontTx/>
              <a:buNone/>
            </a:pPr>
            <a:endParaRPr lang="en-US" altLang="zh-CN" sz="2900"/>
          </a:p>
          <a:p>
            <a:pPr eaLnBrk="1" hangingPunct="1">
              <a:spcBef>
                <a:spcPct val="50000"/>
              </a:spcBef>
              <a:buClrTx/>
              <a:buSzTx/>
              <a:buFontTx/>
              <a:buNone/>
            </a:pPr>
            <a:endParaRPr lang="en-US" altLang="zh-CN" sz="2900"/>
          </a:p>
          <a:p>
            <a:pPr eaLnBrk="1" hangingPunct="1">
              <a:spcBef>
                <a:spcPct val="50000"/>
              </a:spcBef>
              <a:buClrTx/>
              <a:buSzTx/>
              <a:buFontTx/>
              <a:buNone/>
            </a:pPr>
            <a:endParaRPr lang="en-US" altLang="zh-CN" sz="2900"/>
          </a:p>
          <a:p>
            <a:pPr eaLnBrk="1" hangingPunct="1">
              <a:spcBef>
                <a:spcPct val="50000"/>
              </a:spcBef>
              <a:buClrTx/>
              <a:buSzTx/>
              <a:buFontTx/>
              <a:buNone/>
            </a:pPr>
            <a:endParaRPr lang="en-US" altLang="zh-CN" sz="2900"/>
          </a:p>
          <a:p>
            <a:pPr eaLnBrk="1" hangingPunct="1">
              <a:spcBef>
                <a:spcPct val="50000"/>
              </a:spcBef>
              <a:buClrTx/>
              <a:buSzTx/>
              <a:buFontTx/>
              <a:buNone/>
            </a:pPr>
            <a:endParaRPr lang="en-US" altLang="zh-CN" sz="2900"/>
          </a:p>
          <a:p>
            <a:pPr eaLnBrk="1" hangingPunct="1">
              <a:spcBef>
                <a:spcPct val="50000"/>
              </a:spcBef>
              <a:buClrTx/>
              <a:buSzTx/>
              <a:buFontTx/>
              <a:buNone/>
            </a:pPr>
            <a:endParaRPr lang="en-US" altLang="zh-CN" sz="2900"/>
          </a:p>
          <a:p>
            <a:pPr eaLnBrk="1" hangingPunct="1">
              <a:spcBef>
                <a:spcPct val="50000"/>
              </a:spcBef>
              <a:buClrTx/>
              <a:buSzTx/>
              <a:buFontTx/>
              <a:buNone/>
            </a:pPr>
            <a:endParaRPr lang="en-US" altLang="zh-CN" sz="2900"/>
          </a:p>
          <a:p>
            <a:pPr eaLnBrk="1" hangingPunct="1">
              <a:spcBef>
                <a:spcPct val="50000"/>
              </a:spcBef>
              <a:buClrTx/>
              <a:buSzTx/>
              <a:buFontTx/>
              <a:buNone/>
            </a:pPr>
            <a:endParaRPr lang="en-US" altLang="zh-CN" sz="2900"/>
          </a:p>
        </p:txBody>
      </p:sp>
      <p:sp>
        <p:nvSpPr>
          <p:cNvPr id="21509" name="Rectangle 5"/>
          <p:cNvSpPr>
            <a:spLocks noChangeArrowheads="1"/>
          </p:cNvSpPr>
          <p:nvPr/>
        </p:nvSpPr>
        <p:spPr bwMode="auto">
          <a:xfrm>
            <a:off x="1066800" y="2133600"/>
            <a:ext cx="73152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chemeClr val="tx2"/>
              </a:buClr>
              <a:buSzPct val="70000"/>
              <a:buFont typeface="Wingdings" pitchFamily="2" charset="2"/>
              <a:buChar char="l"/>
              <a:defRPr sz="3000">
                <a:solidFill>
                  <a:schemeClr val="tx1"/>
                </a:solidFill>
                <a:latin typeface="Arial" charset="0"/>
                <a:ea typeface="宋体" pitchFamily="2" charset="-122"/>
              </a:defRPr>
            </a:lvl1pPr>
            <a:lvl2pPr marL="692150" indent="-347663" eaLnBrk="0" hangingPunct="0">
              <a:spcBef>
                <a:spcPct val="20000"/>
              </a:spcBef>
              <a:buClr>
                <a:schemeClr val="accent2"/>
              </a:buClr>
              <a:buSzPct val="70000"/>
              <a:buFont typeface="Wingdings" pitchFamily="2" charset="2"/>
              <a:buChar char="l"/>
              <a:defRPr sz="26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pitchFamily="2" charset="-122"/>
              </a:defRPr>
            </a:lvl9pPr>
          </a:lstStyle>
          <a:p>
            <a:pPr lvl="1" eaLnBrk="1" hangingPunct="1">
              <a:spcBef>
                <a:spcPct val="115000"/>
              </a:spcBef>
              <a:spcAft>
                <a:spcPts val="1200"/>
              </a:spcAft>
              <a:buSzPct val="60000"/>
            </a:pPr>
            <a:r>
              <a:rPr lang="en-US" altLang="en-US" sz="2400" dirty="0">
                <a:latin typeface="Calibri" panose="020F0502020204030204" pitchFamily="34" charset="0"/>
              </a:rPr>
              <a:t>Tracing aspects of family interaction</a:t>
            </a:r>
          </a:p>
          <a:p>
            <a:pPr lvl="1" eaLnBrk="1" hangingPunct="1">
              <a:spcBef>
                <a:spcPct val="115000"/>
              </a:spcBef>
              <a:spcAft>
                <a:spcPts val="1200"/>
              </a:spcAft>
              <a:buSzPct val="60000"/>
            </a:pPr>
            <a:r>
              <a:rPr lang="en-US" altLang="en-US" sz="2400" dirty="0">
                <a:latin typeface="Calibri" panose="020F0502020204030204" pitchFamily="34" charset="0"/>
              </a:rPr>
              <a:t>Generalities and diversity</a:t>
            </a:r>
          </a:p>
          <a:p>
            <a:pPr lvl="1" eaLnBrk="1" hangingPunct="1">
              <a:spcBef>
                <a:spcPct val="115000"/>
              </a:spcBef>
              <a:spcAft>
                <a:spcPts val="1200"/>
              </a:spcAft>
              <a:buSzPct val="60000"/>
            </a:pPr>
            <a:r>
              <a:rPr lang="en-US" altLang="en-US" sz="2400" dirty="0">
                <a:latin typeface="Calibri" panose="020F0502020204030204" pitchFamily="34" charset="0"/>
              </a:rPr>
              <a:t>‘Euro-Western’ families</a:t>
            </a:r>
          </a:p>
          <a:p>
            <a:pPr lvl="1" eaLnBrk="1" hangingPunct="1">
              <a:spcBef>
                <a:spcPct val="115000"/>
              </a:spcBef>
              <a:spcAft>
                <a:spcPts val="1200"/>
              </a:spcAft>
              <a:buSzPct val="60000"/>
            </a:pPr>
            <a:r>
              <a:rPr lang="en-US" altLang="en-US" sz="2400" dirty="0">
                <a:latin typeface="Calibri" panose="020F0502020204030204" pitchFamily="34" charset="0"/>
              </a:rPr>
              <a:t>Families in Asian contexts</a:t>
            </a:r>
          </a:p>
          <a:p>
            <a:pPr lvl="1" eaLnBrk="1" hangingPunct="1">
              <a:spcBef>
                <a:spcPct val="65000"/>
              </a:spcBef>
              <a:buFont typeface="Wingdings" pitchFamily="2" charset="2"/>
              <a:buNone/>
            </a:pPr>
            <a:endParaRPr lang="en-US" altLang="en-US" dirty="0">
              <a:latin typeface="Calibri" panose="020F0502020204030204" pitchFamily="34" charset="0"/>
            </a:endParaRPr>
          </a:p>
          <a:p>
            <a:pPr lvl="1" eaLnBrk="1" hangingPunct="1">
              <a:buFont typeface="Wingdings" pitchFamily="2" charset="2"/>
              <a:buNone/>
            </a:pPr>
            <a:endParaRPr lang="en-US" altLang="en-US" sz="2200" dirty="0">
              <a:latin typeface="Calibri" panose="020F0502020204030204" pitchFamily="34" charset="0"/>
            </a:endParaRPr>
          </a:p>
        </p:txBody>
      </p:sp>
    </p:spTree>
    <p:extLst>
      <p:ext uri="{BB962C8B-B14F-4D97-AF65-F5344CB8AC3E}">
        <p14:creationId xmlns:p14="http://schemas.microsoft.com/office/powerpoint/2010/main" val="9643774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304800"/>
            <a:ext cx="7543800" cy="1295400"/>
          </a:xfrm>
        </p:spPr>
        <p:txBody>
          <a:bodyPr/>
          <a:lstStyle/>
          <a:p>
            <a:pPr marL="990600" indent="-990600" eaLnBrk="1" hangingPunct="1">
              <a:buFontTx/>
              <a:buAutoNum type="romanUcPeriod"/>
            </a:pPr>
            <a:r>
              <a:rPr lang="en-US" altLang="zh-CN" smtClean="0"/>
              <a:t>Defining ‘Family’ – </a:t>
            </a:r>
            <a:br>
              <a:rPr lang="en-US" altLang="zh-CN" smtClean="0"/>
            </a:br>
            <a:r>
              <a:rPr lang="en-US" altLang="zh-CN" smtClean="0"/>
              <a:t>Historical Perspectives</a:t>
            </a:r>
          </a:p>
        </p:txBody>
      </p:sp>
      <p:sp>
        <p:nvSpPr>
          <p:cNvPr id="22531" name="Rectangle 3"/>
          <p:cNvSpPr>
            <a:spLocks noGrp="1" noChangeArrowheads="1"/>
          </p:cNvSpPr>
          <p:nvPr>
            <p:ph type="body" idx="1"/>
          </p:nvPr>
        </p:nvSpPr>
        <p:spPr>
          <a:xfrm>
            <a:off x="304800" y="1676400"/>
            <a:ext cx="8534400" cy="4876800"/>
          </a:xfrm>
        </p:spPr>
        <p:txBody>
          <a:bodyPr/>
          <a:lstStyle/>
          <a:p>
            <a:pPr lvl="1" eaLnBrk="1" hangingPunct="1">
              <a:buFont typeface="Wingdings" pitchFamily="2" charset="2"/>
              <a:buNone/>
            </a:pPr>
            <a:endParaRPr lang="en-US" altLang="en-US" smtClean="0"/>
          </a:p>
          <a:p>
            <a:pPr lvl="1" eaLnBrk="1" hangingPunct="1">
              <a:spcBef>
                <a:spcPct val="65000"/>
              </a:spcBef>
            </a:pPr>
            <a:endParaRPr lang="en-US" altLang="en-US" smtClean="0"/>
          </a:p>
        </p:txBody>
      </p:sp>
      <p:sp>
        <p:nvSpPr>
          <p:cNvPr id="22532" name="Text Box 4"/>
          <p:cNvSpPr txBox="1">
            <a:spLocks noChangeArrowheads="1"/>
          </p:cNvSpPr>
          <p:nvPr/>
        </p:nvSpPr>
        <p:spPr bwMode="auto">
          <a:xfrm>
            <a:off x="533400" y="1981200"/>
            <a:ext cx="8458200" cy="5224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pitchFamily="2" charset="-122"/>
              </a:defRPr>
            </a:lvl9pPr>
          </a:lstStyle>
          <a:p>
            <a:pPr eaLnBrk="1" hangingPunct="1">
              <a:spcBef>
                <a:spcPct val="50000"/>
              </a:spcBef>
              <a:buClrTx/>
              <a:buSzTx/>
              <a:buFontTx/>
              <a:buNone/>
            </a:pPr>
            <a:endParaRPr lang="en-US" altLang="zh-CN" sz="2900"/>
          </a:p>
          <a:p>
            <a:pPr eaLnBrk="1" hangingPunct="1">
              <a:spcBef>
                <a:spcPct val="50000"/>
              </a:spcBef>
              <a:buClrTx/>
              <a:buSzTx/>
              <a:buFontTx/>
              <a:buNone/>
            </a:pPr>
            <a:endParaRPr lang="en-US" altLang="zh-CN" sz="2900"/>
          </a:p>
          <a:p>
            <a:pPr eaLnBrk="1" hangingPunct="1">
              <a:spcBef>
                <a:spcPct val="50000"/>
              </a:spcBef>
              <a:buClrTx/>
              <a:buSzTx/>
              <a:buFontTx/>
              <a:buNone/>
            </a:pPr>
            <a:endParaRPr lang="en-US" altLang="zh-CN" sz="2900"/>
          </a:p>
          <a:p>
            <a:pPr eaLnBrk="1" hangingPunct="1">
              <a:spcBef>
                <a:spcPct val="50000"/>
              </a:spcBef>
              <a:buClrTx/>
              <a:buSzTx/>
              <a:buFontTx/>
              <a:buNone/>
            </a:pPr>
            <a:endParaRPr lang="en-US" altLang="zh-CN" sz="2900"/>
          </a:p>
          <a:p>
            <a:pPr eaLnBrk="1" hangingPunct="1">
              <a:spcBef>
                <a:spcPct val="50000"/>
              </a:spcBef>
              <a:buClrTx/>
              <a:buSzTx/>
              <a:buFontTx/>
              <a:buNone/>
            </a:pPr>
            <a:endParaRPr lang="en-US" altLang="zh-CN" sz="2900"/>
          </a:p>
          <a:p>
            <a:pPr eaLnBrk="1" hangingPunct="1">
              <a:spcBef>
                <a:spcPct val="50000"/>
              </a:spcBef>
              <a:buClrTx/>
              <a:buSzTx/>
              <a:buFontTx/>
              <a:buNone/>
            </a:pPr>
            <a:endParaRPr lang="en-US" altLang="zh-CN" sz="2900"/>
          </a:p>
          <a:p>
            <a:pPr eaLnBrk="1" hangingPunct="1">
              <a:spcBef>
                <a:spcPct val="50000"/>
              </a:spcBef>
              <a:buClrTx/>
              <a:buSzTx/>
              <a:buFontTx/>
              <a:buNone/>
            </a:pPr>
            <a:endParaRPr lang="en-US" altLang="zh-CN" sz="2900"/>
          </a:p>
          <a:p>
            <a:pPr eaLnBrk="1" hangingPunct="1">
              <a:spcBef>
                <a:spcPct val="50000"/>
              </a:spcBef>
              <a:buClrTx/>
              <a:buSzTx/>
              <a:buFontTx/>
              <a:buNone/>
            </a:pPr>
            <a:endParaRPr lang="en-US" altLang="zh-CN" sz="2900"/>
          </a:p>
        </p:txBody>
      </p:sp>
      <p:sp>
        <p:nvSpPr>
          <p:cNvPr id="22533" name="Rectangle 5"/>
          <p:cNvSpPr>
            <a:spLocks noChangeArrowheads="1"/>
          </p:cNvSpPr>
          <p:nvPr/>
        </p:nvSpPr>
        <p:spPr bwMode="auto">
          <a:xfrm>
            <a:off x="381000" y="2971800"/>
            <a:ext cx="4953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chemeClr val="tx2"/>
              </a:buClr>
              <a:buSzPct val="70000"/>
              <a:buFont typeface="Wingdings" pitchFamily="2" charset="2"/>
              <a:buChar char="l"/>
              <a:defRPr sz="3000">
                <a:solidFill>
                  <a:schemeClr val="tx1"/>
                </a:solidFill>
                <a:latin typeface="Arial" charset="0"/>
                <a:ea typeface="宋体" pitchFamily="2" charset="-122"/>
              </a:defRPr>
            </a:lvl1pPr>
            <a:lvl2pPr marL="692150" indent="-347663" eaLnBrk="0" hangingPunct="0">
              <a:spcBef>
                <a:spcPct val="20000"/>
              </a:spcBef>
              <a:buClr>
                <a:schemeClr val="accent2"/>
              </a:buClr>
              <a:buSzPct val="70000"/>
              <a:buFont typeface="Wingdings" pitchFamily="2" charset="2"/>
              <a:buChar char="l"/>
              <a:defRPr sz="2600">
                <a:solidFill>
                  <a:schemeClr val="tx1"/>
                </a:solidFill>
                <a:latin typeface="Arial" charset="0"/>
                <a:ea typeface="宋体" pitchFamily="2" charset="-122"/>
              </a:defRPr>
            </a:lvl2pPr>
            <a:lvl3pPr marL="987425" indent="-293688" eaLnBrk="0" hangingPunct="0">
              <a:spcBef>
                <a:spcPct val="20000"/>
              </a:spcBef>
              <a:buClr>
                <a:schemeClr val="accent1"/>
              </a:buClr>
              <a:buSzPct val="70000"/>
              <a:buFont typeface="Wingdings" pitchFamily="2" charset="2"/>
              <a:buChar char="l"/>
              <a:defRPr sz="23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pitchFamily="2" charset="-122"/>
              </a:defRPr>
            </a:lvl9pPr>
          </a:lstStyle>
          <a:p>
            <a:pPr lvl="1" eaLnBrk="1" hangingPunct="1">
              <a:spcBef>
                <a:spcPct val="95000"/>
              </a:spcBef>
              <a:spcAft>
                <a:spcPts val="2400"/>
              </a:spcAft>
              <a:buSzPct val="55000"/>
            </a:pPr>
            <a:r>
              <a:rPr lang="en-US" altLang="en-US" sz="2400" dirty="0">
                <a:latin typeface="Calibri" panose="020F0502020204030204" pitchFamily="34" charset="0"/>
              </a:rPr>
              <a:t>Focus: sexuality and power</a:t>
            </a:r>
          </a:p>
          <a:p>
            <a:pPr lvl="1" eaLnBrk="1" hangingPunct="1">
              <a:spcBef>
                <a:spcPct val="95000"/>
              </a:spcBef>
              <a:spcAft>
                <a:spcPts val="2400"/>
              </a:spcAft>
              <a:buSzPct val="55000"/>
            </a:pPr>
            <a:r>
              <a:rPr lang="en-US" altLang="en-US" sz="2400" dirty="0">
                <a:latin typeface="Calibri" panose="020F0502020204030204" pitchFamily="34" charset="0"/>
              </a:rPr>
              <a:t>Much of Western history </a:t>
            </a:r>
            <a:r>
              <a:rPr lang="en-US" altLang="en-US" sz="2400" dirty="0" err="1">
                <a:latin typeface="Calibri" panose="020F0502020204030204" pitchFamily="34" charset="0"/>
              </a:rPr>
              <a:t>characterised</a:t>
            </a:r>
            <a:r>
              <a:rPr lang="en-US" altLang="en-US" sz="2400" dirty="0">
                <a:latin typeface="Calibri" panose="020F0502020204030204" pitchFamily="34" charset="0"/>
              </a:rPr>
              <a:t> by husbands’ dominance over wives and children</a:t>
            </a:r>
          </a:p>
          <a:p>
            <a:pPr lvl="2" eaLnBrk="1" hangingPunct="1">
              <a:spcBef>
                <a:spcPct val="65000"/>
              </a:spcBef>
              <a:spcAft>
                <a:spcPts val="2400"/>
              </a:spcAft>
              <a:buFont typeface="Wingdings" pitchFamily="2" charset="2"/>
              <a:buNone/>
            </a:pPr>
            <a:endParaRPr lang="en-US" altLang="en-US" sz="2000" dirty="0">
              <a:latin typeface="Calibri" panose="020F0502020204030204" pitchFamily="34" charset="0"/>
            </a:endParaRPr>
          </a:p>
        </p:txBody>
      </p:sp>
      <p:pic>
        <p:nvPicPr>
          <p:cNvPr id="2253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2209800"/>
            <a:ext cx="2632642" cy="362899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
        <p:nvSpPr>
          <p:cNvPr id="22535" name="Text Box 9"/>
          <p:cNvSpPr txBox="1">
            <a:spLocks noChangeArrowheads="1"/>
          </p:cNvSpPr>
          <p:nvPr/>
        </p:nvSpPr>
        <p:spPr bwMode="auto">
          <a:xfrm>
            <a:off x="762000" y="2209800"/>
            <a:ext cx="487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ea typeface="宋体" pitchFamily="2" charset="-122"/>
              </a:defRPr>
            </a:lvl9pPr>
          </a:lstStyle>
          <a:p>
            <a:pPr eaLnBrk="1" hangingPunct="1">
              <a:spcBef>
                <a:spcPct val="50000"/>
              </a:spcBef>
              <a:buClrTx/>
              <a:buSzTx/>
              <a:buFontTx/>
              <a:buNone/>
            </a:pPr>
            <a:r>
              <a:rPr lang="en-US" altLang="zh-CN" sz="2400" b="1">
                <a:solidFill>
                  <a:srgbClr val="CC3300"/>
                </a:solidFill>
              </a:rPr>
              <a:t>Euro-Western contexts</a:t>
            </a:r>
          </a:p>
        </p:txBody>
      </p:sp>
    </p:spTree>
    <p:extLst>
      <p:ext uri="{BB962C8B-B14F-4D97-AF65-F5344CB8AC3E}">
        <p14:creationId xmlns:p14="http://schemas.microsoft.com/office/powerpoint/2010/main" val="322167924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Aspect</Template>
  <TotalTime>264</TotalTime>
  <Words>1543</Words>
  <Application>Microsoft Office PowerPoint</Application>
  <PresentationFormat>On-screen Show (4:3)</PresentationFormat>
  <Paragraphs>369</Paragraphs>
  <Slides>42</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42</vt:i4>
      </vt:variant>
    </vt:vector>
  </HeadingPairs>
  <TitlesOfParts>
    <vt:vector size="51" baseType="lpstr">
      <vt:lpstr>微软雅黑</vt:lpstr>
      <vt:lpstr>宋体</vt:lpstr>
      <vt:lpstr>Arial</vt:lpstr>
      <vt:lpstr>Arial Black</vt:lpstr>
      <vt:lpstr>Calibri</vt:lpstr>
      <vt:lpstr>Verdana</vt:lpstr>
      <vt:lpstr>Wingdings</vt:lpstr>
      <vt:lpstr>Wingdings 2</vt:lpstr>
      <vt:lpstr>Aspect</vt:lpstr>
      <vt:lpstr>SC1101E WEEK 5</vt:lpstr>
      <vt:lpstr>Overview</vt:lpstr>
      <vt:lpstr>MCYS</vt:lpstr>
      <vt:lpstr>MCYS</vt:lpstr>
      <vt:lpstr>I. Defining ‘Family’</vt:lpstr>
      <vt:lpstr>I. Defining ‘Family’</vt:lpstr>
      <vt:lpstr>I. Defining ‘Family’</vt:lpstr>
      <vt:lpstr>Defining ‘Family’ –Historical Perspectives</vt:lpstr>
      <vt:lpstr>Defining ‘Family’ –  Historical Perspectives</vt:lpstr>
      <vt:lpstr>Defining ‘Family’ –  Historical Perspectives</vt:lpstr>
      <vt:lpstr>Defining ‘Family’ –  Historical Perspectives</vt:lpstr>
      <vt:lpstr>Defining ‘Family’ –  Historical Perspectives</vt:lpstr>
      <vt:lpstr>Defining ‘Family’ –  Historical Perspectives</vt:lpstr>
      <vt:lpstr>Defining ‘Family’ –  Historical Perspectives</vt:lpstr>
      <vt:lpstr>Defining ‘Family’ –Historical Perspectives</vt:lpstr>
      <vt:lpstr>II. Theorising Families</vt:lpstr>
      <vt:lpstr>II. Theorising Families - Functionalism</vt:lpstr>
      <vt:lpstr>II. Theorising Families - Functionalism</vt:lpstr>
      <vt:lpstr>II. Theorising Families</vt:lpstr>
      <vt:lpstr>II. Theorising Families</vt:lpstr>
      <vt:lpstr>II. Theorising Families –  Conflict &amp; Feminist Perspectives</vt:lpstr>
      <vt:lpstr>II. Theorising Families –  Conflict Perspective</vt:lpstr>
      <vt:lpstr>II. Theorising Families – Feminist Perspective</vt:lpstr>
      <vt:lpstr>II. Theorising Families – Feminist Perspective</vt:lpstr>
      <vt:lpstr>II. Theorising Families – Feminist Perspective</vt:lpstr>
      <vt:lpstr>II. Theorising Families – Feminist Perspective</vt:lpstr>
      <vt:lpstr>II. Theorising Families – Feminist Perspective</vt:lpstr>
      <vt:lpstr>II. Theorising Families –  Symbolic Interactionism</vt:lpstr>
      <vt:lpstr>II. Theorising Families –  Symbolic Interactionism</vt:lpstr>
      <vt:lpstr>II. Theorising Families –  Symbolic Interactionism</vt:lpstr>
      <vt:lpstr>PowerPoint Presentation</vt:lpstr>
      <vt:lpstr>III. Diverse Familial Forms</vt:lpstr>
      <vt:lpstr>III. Diverse Familial Forms</vt:lpstr>
      <vt:lpstr>III. Diverse Familial Forms</vt:lpstr>
      <vt:lpstr>IV. Family &amp; Social Change/ Policy</vt:lpstr>
      <vt:lpstr>IV. Family &amp; Social Change/ Policy</vt:lpstr>
      <vt:lpstr>IV. Family &amp; Social Change/ Policy</vt:lpstr>
      <vt:lpstr>IV. Family &amp; Social Change/ Policy</vt:lpstr>
      <vt:lpstr>IV. Family &amp; Social Change/ Policy</vt:lpstr>
      <vt:lpstr>IV. Family &amp; Social Change/ Policy</vt:lpstr>
      <vt:lpstr>IV. Family &amp; Social Change/ Policy</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SC1101E WEEK 4</dc:title>
  <dc:creator>Kelvin E.Y. Low</dc:creator>
  <cp:lastModifiedBy>Leanne Tan</cp:lastModifiedBy>
  <cp:revision>54</cp:revision>
  <dcterms:created xsi:type="dcterms:W3CDTF">2014-09-03T03:01:44Z</dcterms:created>
  <dcterms:modified xsi:type="dcterms:W3CDTF">2014-09-13T10:34:23Z</dcterms:modified>
</cp:coreProperties>
</file>