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7"/>
  </p:notes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90" r:id="rId11"/>
    <p:sldId id="291" r:id="rId12"/>
    <p:sldId id="293" r:id="rId13"/>
    <p:sldId id="296" r:id="rId14"/>
    <p:sldId id="297" r:id="rId15"/>
    <p:sldId id="303" r:id="rId16"/>
    <p:sldId id="304" r:id="rId17"/>
    <p:sldId id="305" r:id="rId18"/>
    <p:sldId id="312" r:id="rId19"/>
    <p:sldId id="313" r:id="rId20"/>
    <p:sldId id="315" r:id="rId21"/>
    <p:sldId id="322" r:id="rId22"/>
    <p:sldId id="323" r:id="rId23"/>
    <p:sldId id="324" r:id="rId24"/>
    <p:sldId id="325" r:id="rId25"/>
    <p:sldId id="326" r:id="rId26"/>
    <p:sldId id="334" r:id="rId27"/>
    <p:sldId id="335" r:id="rId28"/>
    <p:sldId id="336" r:id="rId29"/>
    <p:sldId id="337" r:id="rId30"/>
    <p:sldId id="338" r:id="rId31"/>
    <p:sldId id="339" r:id="rId32"/>
    <p:sldId id="341" r:id="rId33"/>
    <p:sldId id="342" r:id="rId34"/>
    <p:sldId id="345" r:id="rId35"/>
    <p:sldId id="347" r:id="rId36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01" autoAdjust="0"/>
  </p:normalViewPr>
  <p:slideViewPr>
    <p:cSldViewPr>
      <p:cViewPr>
        <p:scale>
          <a:sx n="61" d="100"/>
          <a:sy n="61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8953B1-F515-47D0-B94C-74944FD3342A}" type="doc">
      <dgm:prSet loTypeId="urn:microsoft.com/office/officeart/2005/8/layout/vList6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B815630-F9F9-4F22-A029-CC685935C5A8}">
      <dgm:prSet phldrT="[Text]" custT="1"/>
      <dgm:spPr/>
      <dgm:t>
        <a:bodyPr/>
        <a:lstStyle/>
        <a:p>
          <a:r>
            <a: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PREJUDICE</a:t>
          </a:r>
          <a:endParaRPr lang="en-US" sz="2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4DCAAC8A-BD8D-473E-A030-0BA560C53387}" type="parTrans" cxnId="{1FE81D7F-59D3-44A3-AC5D-846FAB6C689D}">
      <dgm:prSet/>
      <dgm:spPr/>
      <dgm:t>
        <a:bodyPr/>
        <a:lstStyle/>
        <a:p>
          <a:endParaRPr lang="en-US">
            <a:effectLst/>
            <a:latin typeface="Calibri" pitchFamily="34" charset="0"/>
            <a:cs typeface="Calibri" pitchFamily="34" charset="0"/>
          </a:endParaRPr>
        </a:p>
      </dgm:t>
    </dgm:pt>
    <dgm:pt modelId="{1633FD98-8040-49C4-AAB5-428263F165FF}" type="sibTrans" cxnId="{1FE81D7F-59D3-44A3-AC5D-846FAB6C689D}">
      <dgm:prSet/>
      <dgm:spPr/>
      <dgm:t>
        <a:bodyPr/>
        <a:lstStyle/>
        <a:p>
          <a:endParaRPr lang="en-US">
            <a:effectLst/>
            <a:latin typeface="Calibri" pitchFamily="34" charset="0"/>
            <a:cs typeface="Calibri" pitchFamily="34" charset="0"/>
          </a:endParaRPr>
        </a:p>
      </dgm:t>
    </dgm:pt>
    <dgm:pt modelId="{3C61F314-5632-4ADD-A025-D0979D240077}">
      <dgm:prSet phldrT="[Text]" custT="1"/>
      <dgm:spPr/>
      <dgm:t>
        <a:bodyPr/>
        <a:lstStyle/>
        <a:p>
          <a:r>
            <a:rPr lang="en-US" altLang="zh-CN" sz="1600" b="1" dirty="0" smtClean="0">
              <a:effectLst/>
              <a:latin typeface="Calibri" pitchFamily="34" charset="0"/>
              <a:cs typeface="Calibri" pitchFamily="34" charset="0"/>
            </a:rPr>
            <a:t>An </a:t>
          </a:r>
          <a:r>
            <a:rPr lang="en-US" altLang="zh-CN" sz="1600" b="1" u="sng" dirty="0" smtClean="0">
              <a:solidFill>
                <a:srgbClr val="FF0000"/>
              </a:solidFill>
              <a:effectLst/>
              <a:latin typeface="Calibri" pitchFamily="34" charset="0"/>
              <a:cs typeface="Calibri" pitchFamily="34" charset="0"/>
            </a:rPr>
            <a:t>attitud</a:t>
          </a:r>
          <a:r>
            <a:rPr lang="en-US" altLang="zh-CN" sz="1600" b="1" u="sng" dirty="0" smtClean="0">
              <a:effectLst/>
              <a:latin typeface="Calibri" pitchFamily="34" charset="0"/>
              <a:cs typeface="Calibri" pitchFamily="34" charset="0"/>
            </a:rPr>
            <a:t>e</a:t>
          </a:r>
          <a:r>
            <a:rPr lang="en-US" altLang="zh-CN" sz="1600" b="1" dirty="0" smtClean="0">
              <a:effectLst/>
              <a:latin typeface="Calibri" pitchFamily="34" charset="0"/>
              <a:cs typeface="Calibri" pitchFamily="34" charset="0"/>
            </a:rPr>
            <a:t> that judges a person on his or her group’s real or imagined characteristics</a:t>
          </a:r>
          <a:endParaRPr lang="en-US" sz="1600" b="1" dirty="0">
            <a:effectLst/>
            <a:latin typeface="Calibri" pitchFamily="34" charset="0"/>
            <a:cs typeface="Calibri" pitchFamily="34" charset="0"/>
          </a:endParaRPr>
        </a:p>
      </dgm:t>
    </dgm:pt>
    <dgm:pt modelId="{EEEAAA3E-5DFF-446A-B580-EFEA8126AF67}" type="parTrans" cxnId="{4A2F60F4-5697-4E17-96C6-095CC5127E96}">
      <dgm:prSet/>
      <dgm:spPr/>
      <dgm:t>
        <a:bodyPr/>
        <a:lstStyle/>
        <a:p>
          <a:endParaRPr lang="en-US">
            <a:effectLst/>
            <a:latin typeface="Calibri" pitchFamily="34" charset="0"/>
            <a:cs typeface="Calibri" pitchFamily="34" charset="0"/>
          </a:endParaRPr>
        </a:p>
      </dgm:t>
    </dgm:pt>
    <dgm:pt modelId="{6A73A097-3D33-4047-8664-942C8900F6F2}" type="sibTrans" cxnId="{4A2F60F4-5697-4E17-96C6-095CC5127E96}">
      <dgm:prSet/>
      <dgm:spPr/>
      <dgm:t>
        <a:bodyPr/>
        <a:lstStyle/>
        <a:p>
          <a:endParaRPr lang="en-US">
            <a:effectLst/>
            <a:latin typeface="Calibri" pitchFamily="34" charset="0"/>
            <a:cs typeface="Calibri" pitchFamily="34" charset="0"/>
          </a:endParaRPr>
        </a:p>
      </dgm:t>
    </dgm:pt>
    <dgm:pt modelId="{3390A549-459C-4C6E-96B6-CC9EAF7C8B6D}">
      <dgm:prSet phldrT="[Text]" custT="1"/>
      <dgm:spPr/>
      <dgm:t>
        <a:bodyPr/>
        <a:lstStyle/>
        <a:p>
          <a:r>
            <a:rPr lang="en-US" altLang="zh-CN" sz="1600" b="1" dirty="0" smtClean="0">
              <a:effectLst/>
              <a:latin typeface="Calibri" pitchFamily="34" charset="0"/>
              <a:cs typeface="Calibri" pitchFamily="34" charset="0"/>
            </a:rPr>
            <a:t>Can foster feelings of dislike, suspicion, and hatred</a:t>
          </a:r>
          <a:endParaRPr lang="en-US" sz="1600" b="1" dirty="0">
            <a:effectLst/>
            <a:latin typeface="Calibri" pitchFamily="34" charset="0"/>
            <a:cs typeface="Calibri" pitchFamily="34" charset="0"/>
          </a:endParaRPr>
        </a:p>
      </dgm:t>
    </dgm:pt>
    <dgm:pt modelId="{0990D557-1B78-4BF6-A0C2-8C58525C571E}" type="parTrans" cxnId="{EE42D7BA-FFB0-4291-BFB1-6BE79064D45C}">
      <dgm:prSet/>
      <dgm:spPr/>
      <dgm:t>
        <a:bodyPr/>
        <a:lstStyle/>
        <a:p>
          <a:endParaRPr lang="en-US">
            <a:effectLst/>
            <a:latin typeface="Calibri" pitchFamily="34" charset="0"/>
            <a:cs typeface="Calibri" pitchFamily="34" charset="0"/>
          </a:endParaRPr>
        </a:p>
      </dgm:t>
    </dgm:pt>
    <dgm:pt modelId="{2EE0F762-23F7-4564-9B41-305526D78425}" type="sibTrans" cxnId="{EE42D7BA-FFB0-4291-BFB1-6BE79064D45C}">
      <dgm:prSet/>
      <dgm:spPr/>
      <dgm:t>
        <a:bodyPr/>
        <a:lstStyle/>
        <a:p>
          <a:endParaRPr lang="en-US">
            <a:effectLst/>
            <a:latin typeface="Calibri" pitchFamily="34" charset="0"/>
            <a:cs typeface="Calibri" pitchFamily="34" charset="0"/>
          </a:endParaRPr>
        </a:p>
      </dgm:t>
    </dgm:pt>
    <dgm:pt modelId="{22CA402F-0DA5-4231-9231-924903D32758}">
      <dgm:prSet phldrT="[Text]" custT="1"/>
      <dgm:spPr/>
      <dgm:t>
        <a:bodyPr/>
        <a:lstStyle/>
        <a:p>
          <a:r>
            <a:rPr lang="en-US" sz="245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DISCRIMINATION</a:t>
          </a:r>
          <a:endParaRPr lang="en-US" sz="245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AFF465A0-8126-474B-9C1B-C99DED73BC9D}" type="parTrans" cxnId="{BCDC151A-1939-4633-BFAE-E8CE26AF43EB}">
      <dgm:prSet/>
      <dgm:spPr/>
      <dgm:t>
        <a:bodyPr/>
        <a:lstStyle/>
        <a:p>
          <a:endParaRPr lang="en-US">
            <a:effectLst/>
            <a:latin typeface="Calibri" pitchFamily="34" charset="0"/>
            <a:cs typeface="Calibri" pitchFamily="34" charset="0"/>
          </a:endParaRPr>
        </a:p>
      </dgm:t>
    </dgm:pt>
    <dgm:pt modelId="{0E07F3B5-3E63-4D4C-9DF8-A536FA001D40}" type="sibTrans" cxnId="{BCDC151A-1939-4633-BFAE-E8CE26AF43EB}">
      <dgm:prSet/>
      <dgm:spPr/>
      <dgm:t>
        <a:bodyPr/>
        <a:lstStyle/>
        <a:p>
          <a:endParaRPr lang="en-US">
            <a:effectLst/>
            <a:latin typeface="Calibri" pitchFamily="34" charset="0"/>
            <a:cs typeface="Calibri" pitchFamily="34" charset="0"/>
          </a:endParaRPr>
        </a:p>
      </dgm:t>
    </dgm:pt>
    <dgm:pt modelId="{BA83CE94-CF22-4FAC-8E95-7E344E6FA522}">
      <dgm:prSet phldrT="[Text]" custT="1"/>
      <dgm:spPr/>
      <dgm:t>
        <a:bodyPr/>
        <a:lstStyle/>
        <a:p>
          <a:r>
            <a:rPr lang="en-US" altLang="zh-CN" sz="1600" b="1" dirty="0" smtClean="0">
              <a:effectLst/>
              <a:latin typeface="Calibri" pitchFamily="34" charset="0"/>
              <a:cs typeface="Calibri" pitchFamily="34" charset="0"/>
            </a:rPr>
            <a:t>Unfair</a:t>
          </a:r>
          <a:r>
            <a:rPr lang="en-US" altLang="zh-CN" sz="1600" b="1" dirty="0" smtClean="0">
              <a:solidFill>
                <a:srgbClr val="FF0000"/>
              </a:solidFill>
              <a:effectLst/>
              <a:latin typeface="Calibri" pitchFamily="34" charset="0"/>
              <a:cs typeface="Calibri" pitchFamily="34" charset="0"/>
            </a:rPr>
            <a:t> </a:t>
          </a:r>
          <a:r>
            <a:rPr lang="en-US" altLang="zh-CN" sz="1600" b="1" u="sng" dirty="0" smtClean="0">
              <a:solidFill>
                <a:srgbClr val="FF0000"/>
              </a:solidFill>
              <a:effectLst/>
              <a:latin typeface="Calibri" pitchFamily="34" charset="0"/>
              <a:cs typeface="Calibri" pitchFamily="34" charset="0"/>
            </a:rPr>
            <a:t>treatment</a:t>
          </a:r>
          <a:r>
            <a:rPr lang="en-US" altLang="zh-CN" sz="1600" b="1" dirty="0" smtClean="0">
              <a:solidFill>
                <a:srgbClr val="FF0000"/>
              </a:solidFill>
              <a:effectLst/>
              <a:latin typeface="Calibri" pitchFamily="34" charset="0"/>
              <a:cs typeface="Calibri" pitchFamily="34" charset="0"/>
            </a:rPr>
            <a:t> </a:t>
          </a:r>
          <a:r>
            <a:rPr lang="en-US" altLang="zh-CN" sz="1600" b="1" dirty="0" smtClean="0">
              <a:effectLst/>
              <a:latin typeface="Calibri" pitchFamily="34" charset="0"/>
              <a:cs typeface="Calibri" pitchFamily="34" charset="0"/>
            </a:rPr>
            <a:t>of people because of their group membership</a:t>
          </a:r>
          <a:endParaRPr lang="en-US" sz="1600" dirty="0">
            <a:effectLst/>
            <a:latin typeface="Calibri" pitchFamily="34" charset="0"/>
            <a:cs typeface="Calibri" pitchFamily="34" charset="0"/>
          </a:endParaRPr>
        </a:p>
      </dgm:t>
    </dgm:pt>
    <dgm:pt modelId="{44A2BE67-1F04-45C8-BFA6-C830D51BF153}" type="parTrans" cxnId="{FD6D0304-25D5-4678-AF4A-5CE326CA04B1}">
      <dgm:prSet/>
      <dgm:spPr/>
      <dgm:t>
        <a:bodyPr/>
        <a:lstStyle/>
        <a:p>
          <a:endParaRPr lang="en-US">
            <a:effectLst/>
            <a:latin typeface="Calibri" pitchFamily="34" charset="0"/>
            <a:cs typeface="Calibri" pitchFamily="34" charset="0"/>
          </a:endParaRPr>
        </a:p>
      </dgm:t>
    </dgm:pt>
    <dgm:pt modelId="{E0E73B92-2FE2-44BE-845F-01BE912EBF3D}" type="sibTrans" cxnId="{FD6D0304-25D5-4678-AF4A-5CE326CA04B1}">
      <dgm:prSet/>
      <dgm:spPr/>
      <dgm:t>
        <a:bodyPr/>
        <a:lstStyle/>
        <a:p>
          <a:endParaRPr lang="en-US">
            <a:effectLst/>
            <a:latin typeface="Calibri" pitchFamily="34" charset="0"/>
            <a:cs typeface="Calibri" pitchFamily="34" charset="0"/>
          </a:endParaRPr>
        </a:p>
      </dgm:t>
    </dgm:pt>
    <dgm:pt modelId="{76A9BB69-0DE3-46B2-A09D-D970A45E0515}">
      <dgm:prSet phldrT="[Text]" custT="1"/>
      <dgm:spPr/>
      <dgm:t>
        <a:bodyPr/>
        <a:lstStyle/>
        <a:p>
          <a:r>
            <a:rPr lang="en-US" altLang="zh-CN" sz="1600" b="1" dirty="0" smtClean="0">
              <a:effectLst/>
              <a:latin typeface="Calibri" pitchFamily="34" charset="0"/>
              <a:cs typeface="Calibri" pitchFamily="34" charset="0"/>
            </a:rPr>
            <a:t>Actions, </a:t>
          </a:r>
          <a:r>
            <a:rPr lang="en-US" altLang="zh-CN" sz="1600" b="1" u="sng" dirty="0" err="1" smtClean="0">
              <a:effectLst/>
              <a:latin typeface="Calibri" pitchFamily="34" charset="0"/>
              <a:cs typeface="Calibri" pitchFamily="34" charset="0"/>
            </a:rPr>
            <a:t>behaviours</a:t>
          </a:r>
          <a:r>
            <a:rPr lang="en-US" altLang="zh-CN" sz="1600" b="1" u="sng" dirty="0" smtClean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en-US" altLang="zh-CN" sz="1600" b="1" dirty="0" smtClean="0">
              <a:effectLst/>
              <a:latin typeface="Calibri" pitchFamily="34" charset="0"/>
              <a:cs typeface="Calibri" pitchFamily="34" charset="0"/>
            </a:rPr>
            <a:t>of differential treatment</a:t>
          </a:r>
          <a:endParaRPr lang="en-US" sz="1600" dirty="0">
            <a:effectLst/>
            <a:latin typeface="Calibri" pitchFamily="34" charset="0"/>
            <a:cs typeface="Calibri" pitchFamily="34" charset="0"/>
          </a:endParaRPr>
        </a:p>
      </dgm:t>
    </dgm:pt>
    <dgm:pt modelId="{2CC4C024-0A1A-4625-B0D9-4428C06E29C5}" type="parTrans" cxnId="{5C814D84-2276-4C3A-8A7E-D5F09E35F70A}">
      <dgm:prSet/>
      <dgm:spPr/>
      <dgm:t>
        <a:bodyPr/>
        <a:lstStyle/>
        <a:p>
          <a:endParaRPr lang="en-US">
            <a:effectLst/>
            <a:latin typeface="Calibri" pitchFamily="34" charset="0"/>
            <a:cs typeface="Calibri" pitchFamily="34" charset="0"/>
          </a:endParaRPr>
        </a:p>
      </dgm:t>
    </dgm:pt>
    <dgm:pt modelId="{8DB147E7-1350-4E65-8F52-40A57C43412F}" type="sibTrans" cxnId="{5C814D84-2276-4C3A-8A7E-D5F09E35F70A}">
      <dgm:prSet/>
      <dgm:spPr/>
      <dgm:t>
        <a:bodyPr/>
        <a:lstStyle/>
        <a:p>
          <a:endParaRPr lang="en-US">
            <a:effectLst/>
            <a:latin typeface="Calibri" pitchFamily="34" charset="0"/>
            <a:cs typeface="Calibri" pitchFamily="34" charset="0"/>
          </a:endParaRPr>
        </a:p>
      </dgm:t>
    </dgm:pt>
    <dgm:pt modelId="{4E0B8A7B-02DB-4B78-964E-680DF1AEDA8C}">
      <dgm:prSet phldrT="[Text]" custT="1"/>
      <dgm:spPr/>
      <dgm:t>
        <a:bodyPr/>
        <a:lstStyle/>
        <a:p>
          <a:r>
            <a:rPr lang="en-US" altLang="zh-CN" sz="1600" b="1" dirty="0" smtClean="0">
              <a:effectLst/>
              <a:latin typeface="Calibri" pitchFamily="34" charset="0"/>
              <a:cs typeface="Calibri" pitchFamily="34" charset="0"/>
            </a:rPr>
            <a:t>More negative than positive</a:t>
          </a:r>
          <a:endParaRPr lang="en-US" sz="1600" b="1" dirty="0">
            <a:effectLst/>
            <a:latin typeface="Calibri" pitchFamily="34" charset="0"/>
            <a:cs typeface="Calibri" pitchFamily="34" charset="0"/>
          </a:endParaRPr>
        </a:p>
      </dgm:t>
    </dgm:pt>
    <dgm:pt modelId="{0BBEB5CB-FB3E-45F8-AD68-2C8269CC2C67}" type="parTrans" cxnId="{A33EADAF-3388-4713-935C-77EAF2DEC6CE}">
      <dgm:prSet/>
      <dgm:spPr/>
      <dgm:t>
        <a:bodyPr/>
        <a:lstStyle/>
        <a:p>
          <a:endParaRPr lang="en-US"/>
        </a:p>
      </dgm:t>
    </dgm:pt>
    <dgm:pt modelId="{4403DCDE-D8B5-426F-886D-CF3C321E9896}" type="sibTrans" cxnId="{A33EADAF-3388-4713-935C-77EAF2DEC6CE}">
      <dgm:prSet/>
      <dgm:spPr/>
      <dgm:t>
        <a:bodyPr/>
        <a:lstStyle/>
        <a:p>
          <a:endParaRPr lang="en-US"/>
        </a:p>
      </dgm:t>
    </dgm:pt>
    <dgm:pt modelId="{C0B23792-262A-4D12-B272-D1D1FC7AF09A}">
      <dgm:prSet phldrT="[Text]" custT="1"/>
      <dgm:spPr/>
      <dgm:t>
        <a:bodyPr/>
        <a:lstStyle/>
        <a:p>
          <a:r>
            <a:rPr lang="en-US" altLang="zh-CN" sz="1600" b="1" smtClean="0">
              <a:effectLst/>
              <a:latin typeface="Calibri" pitchFamily="34" charset="0"/>
              <a:cs typeface="Calibri" pitchFamily="34" charset="0"/>
            </a:rPr>
            <a:t>Individual/institutional discrimination</a:t>
          </a:r>
          <a:endParaRPr lang="en-US" sz="1600" dirty="0">
            <a:effectLst/>
            <a:latin typeface="Calibri" pitchFamily="34" charset="0"/>
            <a:cs typeface="Calibri" pitchFamily="34" charset="0"/>
          </a:endParaRPr>
        </a:p>
      </dgm:t>
    </dgm:pt>
    <dgm:pt modelId="{7FD74275-EAA6-497C-93F8-F63DA516F00D}" type="parTrans" cxnId="{7C3482D4-1D55-4479-B0EE-3D2F4D73E6A1}">
      <dgm:prSet/>
      <dgm:spPr/>
      <dgm:t>
        <a:bodyPr/>
        <a:lstStyle/>
        <a:p>
          <a:endParaRPr lang="en-US"/>
        </a:p>
      </dgm:t>
    </dgm:pt>
    <dgm:pt modelId="{CE78FF7A-051E-4BB2-A766-CC432ABCD4CC}" type="sibTrans" cxnId="{7C3482D4-1D55-4479-B0EE-3D2F4D73E6A1}">
      <dgm:prSet/>
      <dgm:spPr/>
      <dgm:t>
        <a:bodyPr/>
        <a:lstStyle/>
        <a:p>
          <a:endParaRPr lang="en-US"/>
        </a:p>
      </dgm:t>
    </dgm:pt>
    <dgm:pt modelId="{417AEE1D-C123-4DC3-8F67-DD049A1D6025}" type="pres">
      <dgm:prSet presAssocID="{278953B1-F515-47D0-B94C-74944FD3342A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589C63A-8E73-42E5-8B5F-FAD0D9FA2B3D}" type="pres">
      <dgm:prSet presAssocID="{4B815630-F9F9-4F22-A029-CC685935C5A8}" presName="linNode" presStyleCnt="0"/>
      <dgm:spPr/>
      <dgm:t>
        <a:bodyPr/>
        <a:lstStyle/>
        <a:p>
          <a:endParaRPr lang="en-US"/>
        </a:p>
      </dgm:t>
    </dgm:pt>
    <dgm:pt modelId="{D3BCCB96-AE74-4E90-9111-A8FC016B59D1}" type="pres">
      <dgm:prSet presAssocID="{4B815630-F9F9-4F22-A029-CC685935C5A8}" presName="parentShp" presStyleLbl="node1" presStyleIdx="0" presStyleCnt="2" custScaleX="788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527390-DAB2-4A78-A77E-CD8339B340D8}" type="pres">
      <dgm:prSet presAssocID="{4B815630-F9F9-4F22-A029-CC685935C5A8}" presName="childShp" presStyleLbl="bgAccFollowNode1" presStyleIdx="0" presStyleCnt="2" custLinFactNeighborX="68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CADD54-7B8C-4B13-B845-647BE9CF1C65}" type="pres">
      <dgm:prSet presAssocID="{1633FD98-8040-49C4-AAB5-428263F165FF}" presName="spacing" presStyleCnt="0"/>
      <dgm:spPr/>
      <dgm:t>
        <a:bodyPr/>
        <a:lstStyle/>
        <a:p>
          <a:endParaRPr lang="en-US"/>
        </a:p>
      </dgm:t>
    </dgm:pt>
    <dgm:pt modelId="{6FD6F7CE-E742-4457-AE61-5144C2B22687}" type="pres">
      <dgm:prSet presAssocID="{22CA402F-0DA5-4231-9231-924903D32758}" presName="linNode" presStyleCnt="0"/>
      <dgm:spPr/>
      <dgm:t>
        <a:bodyPr/>
        <a:lstStyle/>
        <a:p>
          <a:endParaRPr lang="en-US"/>
        </a:p>
      </dgm:t>
    </dgm:pt>
    <dgm:pt modelId="{7AD13566-B555-46C5-882A-2876A833891C}" type="pres">
      <dgm:prSet presAssocID="{22CA402F-0DA5-4231-9231-924903D32758}" presName="parentShp" presStyleLbl="node1" presStyleIdx="1" presStyleCnt="2" custScaleX="82448" custLinFactNeighborY="26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DF38FA-373A-4094-80C3-24220E2287B1}" type="pres">
      <dgm:prSet presAssocID="{22CA402F-0DA5-4231-9231-924903D32758}" presName="childShp" presStyleLbl="bgAccFollowNode1" presStyleIdx="1" presStyleCnt="2" custLinFactNeighborX="6256" custLinFactNeighborY="26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6D0304-25D5-4678-AF4A-5CE326CA04B1}" srcId="{22CA402F-0DA5-4231-9231-924903D32758}" destId="{BA83CE94-CF22-4FAC-8E95-7E344E6FA522}" srcOrd="0" destOrd="0" parTransId="{44A2BE67-1F04-45C8-BFA6-C830D51BF153}" sibTransId="{E0E73B92-2FE2-44BE-845F-01BE912EBF3D}"/>
    <dgm:cxn modelId="{56693346-F962-45BC-91FD-8576DCA72238}" type="presOf" srcId="{278953B1-F515-47D0-B94C-74944FD3342A}" destId="{417AEE1D-C123-4DC3-8F67-DD049A1D6025}" srcOrd="0" destOrd="0" presId="urn:microsoft.com/office/officeart/2005/8/layout/vList6"/>
    <dgm:cxn modelId="{BCDC151A-1939-4633-BFAE-E8CE26AF43EB}" srcId="{278953B1-F515-47D0-B94C-74944FD3342A}" destId="{22CA402F-0DA5-4231-9231-924903D32758}" srcOrd="1" destOrd="0" parTransId="{AFF465A0-8126-474B-9C1B-C99DED73BC9D}" sibTransId="{0E07F3B5-3E63-4D4C-9DF8-A536FA001D40}"/>
    <dgm:cxn modelId="{7A9E06BF-DEB6-4AF5-BC6E-6FB364782AC2}" type="presOf" srcId="{3C61F314-5632-4ADD-A025-D0979D240077}" destId="{27527390-DAB2-4A78-A77E-CD8339B340D8}" srcOrd="0" destOrd="0" presId="urn:microsoft.com/office/officeart/2005/8/layout/vList6"/>
    <dgm:cxn modelId="{EE42D7BA-FFB0-4291-BFB1-6BE79064D45C}" srcId="{4B815630-F9F9-4F22-A029-CC685935C5A8}" destId="{3390A549-459C-4C6E-96B6-CC9EAF7C8B6D}" srcOrd="1" destOrd="0" parTransId="{0990D557-1B78-4BF6-A0C2-8C58525C571E}" sibTransId="{2EE0F762-23F7-4564-9B41-305526D78425}"/>
    <dgm:cxn modelId="{010E4032-A26C-4EF4-874C-2948B4886A97}" type="presOf" srcId="{C0B23792-262A-4D12-B272-D1D1FC7AF09A}" destId="{B3DF38FA-373A-4094-80C3-24220E2287B1}" srcOrd="0" destOrd="2" presId="urn:microsoft.com/office/officeart/2005/8/layout/vList6"/>
    <dgm:cxn modelId="{FC4E068D-D63E-4E9B-963C-6E0BA2C12D03}" type="presOf" srcId="{BA83CE94-CF22-4FAC-8E95-7E344E6FA522}" destId="{B3DF38FA-373A-4094-80C3-24220E2287B1}" srcOrd="0" destOrd="0" presId="urn:microsoft.com/office/officeart/2005/8/layout/vList6"/>
    <dgm:cxn modelId="{5C814D84-2276-4C3A-8A7E-D5F09E35F70A}" srcId="{22CA402F-0DA5-4231-9231-924903D32758}" destId="{76A9BB69-0DE3-46B2-A09D-D970A45E0515}" srcOrd="1" destOrd="0" parTransId="{2CC4C024-0A1A-4625-B0D9-4428C06E29C5}" sibTransId="{8DB147E7-1350-4E65-8F52-40A57C43412F}"/>
    <dgm:cxn modelId="{1FE81D7F-59D3-44A3-AC5D-846FAB6C689D}" srcId="{278953B1-F515-47D0-B94C-74944FD3342A}" destId="{4B815630-F9F9-4F22-A029-CC685935C5A8}" srcOrd="0" destOrd="0" parTransId="{4DCAAC8A-BD8D-473E-A030-0BA560C53387}" sibTransId="{1633FD98-8040-49C4-AAB5-428263F165FF}"/>
    <dgm:cxn modelId="{A33EADAF-3388-4713-935C-77EAF2DEC6CE}" srcId="{4B815630-F9F9-4F22-A029-CC685935C5A8}" destId="{4E0B8A7B-02DB-4B78-964E-680DF1AEDA8C}" srcOrd="2" destOrd="0" parTransId="{0BBEB5CB-FB3E-45F8-AD68-2C8269CC2C67}" sibTransId="{4403DCDE-D8B5-426F-886D-CF3C321E9896}"/>
    <dgm:cxn modelId="{F334EB7B-235B-4338-BE35-8C1426F5EEBF}" type="presOf" srcId="{22CA402F-0DA5-4231-9231-924903D32758}" destId="{7AD13566-B555-46C5-882A-2876A833891C}" srcOrd="0" destOrd="0" presId="urn:microsoft.com/office/officeart/2005/8/layout/vList6"/>
    <dgm:cxn modelId="{7C3482D4-1D55-4479-B0EE-3D2F4D73E6A1}" srcId="{22CA402F-0DA5-4231-9231-924903D32758}" destId="{C0B23792-262A-4D12-B272-D1D1FC7AF09A}" srcOrd="2" destOrd="0" parTransId="{7FD74275-EAA6-497C-93F8-F63DA516F00D}" sibTransId="{CE78FF7A-051E-4BB2-A766-CC432ABCD4CC}"/>
    <dgm:cxn modelId="{4A2F60F4-5697-4E17-96C6-095CC5127E96}" srcId="{4B815630-F9F9-4F22-A029-CC685935C5A8}" destId="{3C61F314-5632-4ADD-A025-D0979D240077}" srcOrd="0" destOrd="0" parTransId="{EEEAAA3E-5DFF-446A-B580-EFEA8126AF67}" sibTransId="{6A73A097-3D33-4047-8664-942C8900F6F2}"/>
    <dgm:cxn modelId="{7A1EED77-4E16-4920-9B15-E07797B669AB}" type="presOf" srcId="{4E0B8A7B-02DB-4B78-964E-680DF1AEDA8C}" destId="{27527390-DAB2-4A78-A77E-CD8339B340D8}" srcOrd="0" destOrd="2" presId="urn:microsoft.com/office/officeart/2005/8/layout/vList6"/>
    <dgm:cxn modelId="{703405B0-6BA5-4298-AC44-25DBA8C9BED7}" type="presOf" srcId="{3390A549-459C-4C6E-96B6-CC9EAF7C8B6D}" destId="{27527390-DAB2-4A78-A77E-CD8339B340D8}" srcOrd="0" destOrd="1" presId="urn:microsoft.com/office/officeart/2005/8/layout/vList6"/>
    <dgm:cxn modelId="{C20E2BF3-0178-44B8-B017-B3F271C0454D}" type="presOf" srcId="{4B815630-F9F9-4F22-A029-CC685935C5A8}" destId="{D3BCCB96-AE74-4E90-9111-A8FC016B59D1}" srcOrd="0" destOrd="0" presId="urn:microsoft.com/office/officeart/2005/8/layout/vList6"/>
    <dgm:cxn modelId="{E47CFCC0-4ED7-4DEE-A78D-B17B3A32185B}" type="presOf" srcId="{76A9BB69-0DE3-46B2-A09D-D970A45E0515}" destId="{B3DF38FA-373A-4094-80C3-24220E2287B1}" srcOrd="0" destOrd="1" presId="urn:microsoft.com/office/officeart/2005/8/layout/vList6"/>
    <dgm:cxn modelId="{DF2D87F9-92C7-4879-A923-C2F4A826BB2E}" type="presParOf" srcId="{417AEE1D-C123-4DC3-8F67-DD049A1D6025}" destId="{1589C63A-8E73-42E5-8B5F-FAD0D9FA2B3D}" srcOrd="0" destOrd="0" presId="urn:microsoft.com/office/officeart/2005/8/layout/vList6"/>
    <dgm:cxn modelId="{36644884-19D7-4DAF-A789-B31527CBDBF9}" type="presParOf" srcId="{1589C63A-8E73-42E5-8B5F-FAD0D9FA2B3D}" destId="{D3BCCB96-AE74-4E90-9111-A8FC016B59D1}" srcOrd="0" destOrd="0" presId="urn:microsoft.com/office/officeart/2005/8/layout/vList6"/>
    <dgm:cxn modelId="{380D5DEA-A44B-4F2E-A4BB-C755D69CCFCB}" type="presParOf" srcId="{1589C63A-8E73-42E5-8B5F-FAD0D9FA2B3D}" destId="{27527390-DAB2-4A78-A77E-CD8339B340D8}" srcOrd="1" destOrd="0" presId="urn:microsoft.com/office/officeart/2005/8/layout/vList6"/>
    <dgm:cxn modelId="{F3DAC8E7-0400-4FD3-8969-3D8D5E763AF3}" type="presParOf" srcId="{417AEE1D-C123-4DC3-8F67-DD049A1D6025}" destId="{4BCADD54-7B8C-4B13-B845-647BE9CF1C65}" srcOrd="1" destOrd="0" presId="urn:microsoft.com/office/officeart/2005/8/layout/vList6"/>
    <dgm:cxn modelId="{C3B6618F-2ECD-41CC-A815-C2A3EE408445}" type="presParOf" srcId="{417AEE1D-C123-4DC3-8F67-DD049A1D6025}" destId="{6FD6F7CE-E742-4457-AE61-5144C2B22687}" srcOrd="2" destOrd="0" presId="urn:microsoft.com/office/officeart/2005/8/layout/vList6"/>
    <dgm:cxn modelId="{4BC8010F-25DE-4CEA-BA68-8F35F35E05F1}" type="presParOf" srcId="{6FD6F7CE-E742-4457-AE61-5144C2B22687}" destId="{7AD13566-B555-46C5-882A-2876A833891C}" srcOrd="0" destOrd="0" presId="urn:microsoft.com/office/officeart/2005/8/layout/vList6"/>
    <dgm:cxn modelId="{A6212855-9CDC-4A69-BC2A-39DA39B0AE85}" type="presParOf" srcId="{6FD6F7CE-E742-4457-AE61-5144C2B22687}" destId="{B3DF38FA-373A-4094-80C3-24220E2287B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C9BD0F-C12A-4105-9BB7-2706A517A235}" type="doc">
      <dgm:prSet loTypeId="urn:microsoft.com/office/officeart/2005/8/layout/vProcess5" loCatId="process" qsTypeId="urn:microsoft.com/office/officeart/2005/8/quickstyle/3d1" qsCatId="3D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97364FC0-8BEE-4BFA-887D-0072D1F8E724}">
      <dgm:prSet phldrT="[Text]" custT="1"/>
      <dgm:spPr/>
      <dgm:t>
        <a:bodyPr/>
        <a:lstStyle/>
        <a:p>
          <a:r>
            <a:rPr lang="en-US" altLang="zh-CN" sz="24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Stereotypes</a:t>
          </a:r>
          <a:r>
            <a:rPr lang="en-US" altLang="zh-CN" sz="2400" b="1" smtClean="0">
              <a:latin typeface="Calibri" pitchFamily="34" charset="0"/>
              <a:cs typeface="Calibri" pitchFamily="34" charset="0"/>
            </a:rPr>
            <a:t> imply negative or positive evaluations of social groups</a:t>
          </a:r>
          <a:endParaRPr lang="en-US" sz="2400" dirty="0">
            <a:latin typeface="Calibri" pitchFamily="34" charset="0"/>
            <a:cs typeface="Calibri" pitchFamily="34" charset="0"/>
          </a:endParaRPr>
        </a:p>
      </dgm:t>
    </dgm:pt>
    <dgm:pt modelId="{E10745FF-571A-4ED1-A272-BFF20AB7C576}" type="parTrans" cxnId="{B9C85B34-EF5D-476E-8F7A-C7C3BD23F15E}">
      <dgm:prSet/>
      <dgm:spPr/>
      <dgm:t>
        <a:bodyPr/>
        <a:lstStyle/>
        <a:p>
          <a:endParaRPr lang="en-US" sz="2000">
            <a:latin typeface="Calibri" pitchFamily="34" charset="0"/>
            <a:cs typeface="Calibri" pitchFamily="34" charset="0"/>
          </a:endParaRPr>
        </a:p>
      </dgm:t>
    </dgm:pt>
    <dgm:pt modelId="{01D57194-54E9-497E-A0E1-B17255222C47}" type="sibTrans" cxnId="{B9C85B34-EF5D-476E-8F7A-C7C3BD23F15E}">
      <dgm:prSet custT="1"/>
      <dgm:spPr/>
      <dgm:t>
        <a:bodyPr/>
        <a:lstStyle/>
        <a:p>
          <a:endParaRPr lang="en-US" sz="4000">
            <a:latin typeface="Calibri" pitchFamily="34" charset="0"/>
            <a:cs typeface="Calibri" pitchFamily="34" charset="0"/>
          </a:endParaRPr>
        </a:p>
      </dgm:t>
    </dgm:pt>
    <dgm:pt modelId="{E194B557-CADC-49F2-97DD-C595A3DA8EE4}">
      <dgm:prSet phldrT="[Text]" custT="1"/>
      <dgm:spPr/>
      <dgm:t>
        <a:bodyPr/>
        <a:lstStyle/>
        <a:p>
          <a:r>
            <a:rPr lang="en-US" altLang="zh-CN" sz="2400" b="1" smtClean="0"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rPr>
            <a:t>Prejudice</a:t>
          </a:r>
        </a:p>
        <a:p>
          <a:r>
            <a:rPr lang="en-US" altLang="zh-CN" sz="2400" smtClean="0">
              <a:latin typeface="Calibri" pitchFamily="34" charset="0"/>
              <a:cs typeface="Calibri" pitchFamily="34" charset="0"/>
            </a:rPr>
            <a:t>(what people think/</a:t>
          </a:r>
          <a:r>
            <a:rPr lang="en-US" altLang="zh-CN" sz="2400" b="1" smtClean="0">
              <a:latin typeface="Calibri" pitchFamily="34" charset="0"/>
              <a:cs typeface="Calibri" pitchFamily="34" charset="0"/>
            </a:rPr>
            <a:t> </a:t>
          </a:r>
          <a:r>
            <a:rPr lang="en-US" altLang="zh-CN" sz="2400" b="1" u="sng" smtClean="0"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rPr>
            <a:t>judgement</a:t>
          </a:r>
          <a:r>
            <a:rPr lang="en-US" altLang="zh-CN" sz="2400" smtClean="0">
              <a:latin typeface="Calibri" pitchFamily="34" charset="0"/>
              <a:cs typeface="Calibri" pitchFamily="34" charset="0"/>
            </a:rPr>
            <a:t>)</a:t>
          </a:r>
          <a:endParaRPr lang="en-US" sz="2400" dirty="0">
            <a:latin typeface="Calibri" pitchFamily="34" charset="0"/>
            <a:cs typeface="Calibri" pitchFamily="34" charset="0"/>
          </a:endParaRPr>
        </a:p>
      </dgm:t>
    </dgm:pt>
    <dgm:pt modelId="{8FD11C92-83EC-45A5-B605-CEC2601D2941}" type="parTrans" cxnId="{294EA070-498B-4446-86F9-FE99587F8F0B}">
      <dgm:prSet/>
      <dgm:spPr/>
      <dgm:t>
        <a:bodyPr/>
        <a:lstStyle/>
        <a:p>
          <a:endParaRPr lang="en-US" sz="2000">
            <a:latin typeface="Calibri" pitchFamily="34" charset="0"/>
            <a:cs typeface="Calibri" pitchFamily="34" charset="0"/>
          </a:endParaRPr>
        </a:p>
      </dgm:t>
    </dgm:pt>
    <dgm:pt modelId="{53FD9EB3-177E-48CD-B25A-6D96292BFD91}" type="sibTrans" cxnId="{294EA070-498B-4446-86F9-FE99587F8F0B}">
      <dgm:prSet custT="1"/>
      <dgm:spPr/>
      <dgm:t>
        <a:bodyPr/>
        <a:lstStyle/>
        <a:p>
          <a:endParaRPr lang="en-US" sz="4000">
            <a:latin typeface="Calibri" pitchFamily="34" charset="0"/>
            <a:cs typeface="Calibri" pitchFamily="34" charset="0"/>
          </a:endParaRPr>
        </a:p>
      </dgm:t>
    </dgm:pt>
    <dgm:pt modelId="{9E298D6D-8731-439C-AF4B-340351F703F8}">
      <dgm:prSet phldrT="[Text]" custT="1"/>
      <dgm:spPr/>
      <dgm:t>
        <a:bodyPr/>
        <a:lstStyle/>
        <a:p>
          <a:r>
            <a:rPr lang="en-US" altLang="zh-CN" sz="24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Discrimination</a:t>
          </a:r>
        </a:p>
        <a:p>
          <a:r>
            <a:rPr lang="en-US" altLang="zh-CN" sz="2400" smtClean="0">
              <a:latin typeface="Calibri" pitchFamily="34" charset="0"/>
              <a:cs typeface="Calibri" pitchFamily="34" charset="0"/>
            </a:rPr>
            <a:t>(what people do/</a:t>
          </a:r>
          <a:r>
            <a:rPr lang="en-US" altLang="zh-CN" sz="2400" b="1" smtClean="0">
              <a:latin typeface="Calibri" pitchFamily="34" charset="0"/>
              <a:cs typeface="Calibri" pitchFamily="34" charset="0"/>
            </a:rPr>
            <a:t> </a:t>
          </a:r>
          <a:r>
            <a:rPr lang="en-US" altLang="zh-CN" sz="2400" b="1" u="sng" smtClean="0"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rPr>
            <a:t>behaviour</a:t>
          </a:r>
          <a:r>
            <a:rPr lang="en-US" altLang="zh-CN" sz="2400" smtClean="0">
              <a:latin typeface="Calibri" pitchFamily="34" charset="0"/>
              <a:cs typeface="Calibri" pitchFamily="34" charset="0"/>
            </a:rPr>
            <a:t>)</a:t>
          </a:r>
          <a:endParaRPr lang="en-US" sz="2400" dirty="0">
            <a:latin typeface="Calibri" pitchFamily="34" charset="0"/>
            <a:cs typeface="Calibri" pitchFamily="34" charset="0"/>
          </a:endParaRPr>
        </a:p>
      </dgm:t>
    </dgm:pt>
    <dgm:pt modelId="{3E3BEF6B-DB80-4ECC-8268-D7D76255C6F7}" type="parTrans" cxnId="{5753901F-108B-40E0-A48F-198381549AB5}">
      <dgm:prSet/>
      <dgm:spPr/>
      <dgm:t>
        <a:bodyPr/>
        <a:lstStyle/>
        <a:p>
          <a:endParaRPr lang="en-US" sz="2000">
            <a:latin typeface="Calibri" pitchFamily="34" charset="0"/>
            <a:cs typeface="Calibri" pitchFamily="34" charset="0"/>
          </a:endParaRPr>
        </a:p>
      </dgm:t>
    </dgm:pt>
    <dgm:pt modelId="{ADDEF523-5E22-460F-B2B6-2CED0776FF70}" type="sibTrans" cxnId="{5753901F-108B-40E0-A48F-198381549AB5}">
      <dgm:prSet/>
      <dgm:spPr/>
      <dgm:t>
        <a:bodyPr/>
        <a:lstStyle/>
        <a:p>
          <a:endParaRPr lang="en-US" sz="2000">
            <a:latin typeface="Calibri" pitchFamily="34" charset="0"/>
            <a:cs typeface="Calibri" pitchFamily="34" charset="0"/>
          </a:endParaRPr>
        </a:p>
      </dgm:t>
    </dgm:pt>
    <dgm:pt modelId="{88717B71-71F3-46F9-8D68-5DF4DB5029A4}" type="pres">
      <dgm:prSet presAssocID="{04C9BD0F-C12A-4105-9BB7-2706A517A235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703225-D569-4558-97BB-F6FA514FF3E5}" type="pres">
      <dgm:prSet presAssocID="{04C9BD0F-C12A-4105-9BB7-2706A517A235}" presName="dummyMaxCanvas" presStyleCnt="0">
        <dgm:presLayoutVars/>
      </dgm:prSet>
      <dgm:spPr/>
      <dgm:t>
        <a:bodyPr/>
        <a:lstStyle/>
        <a:p>
          <a:endParaRPr lang="en-US"/>
        </a:p>
      </dgm:t>
    </dgm:pt>
    <dgm:pt modelId="{C6738B9B-39AC-4ECF-9A4F-4C175CC484B4}" type="pres">
      <dgm:prSet presAssocID="{04C9BD0F-C12A-4105-9BB7-2706A517A235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560BF-7812-4901-B6FD-666060289E6F}" type="pres">
      <dgm:prSet presAssocID="{04C9BD0F-C12A-4105-9BB7-2706A517A235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669D25-0AFF-4420-8F2A-18515BA81944}" type="pres">
      <dgm:prSet presAssocID="{04C9BD0F-C12A-4105-9BB7-2706A517A235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965FB3-E408-410C-B967-061132A63074}" type="pres">
      <dgm:prSet presAssocID="{04C9BD0F-C12A-4105-9BB7-2706A517A235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1EB836-5CE2-4635-B974-131A096B08E1}" type="pres">
      <dgm:prSet presAssocID="{04C9BD0F-C12A-4105-9BB7-2706A517A235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C393EB-6EBA-4982-BBD5-9BD47D4BA665}" type="pres">
      <dgm:prSet presAssocID="{04C9BD0F-C12A-4105-9BB7-2706A517A235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FC4671-D800-4E5D-BB60-9B613A575B6A}" type="pres">
      <dgm:prSet presAssocID="{04C9BD0F-C12A-4105-9BB7-2706A517A235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5879E-5FD4-4F85-B619-A3BE5C2E4ABF}" type="pres">
      <dgm:prSet presAssocID="{04C9BD0F-C12A-4105-9BB7-2706A517A235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72BB84-64FB-4AE7-B9B4-F80C4E3F74EC}" type="presOf" srcId="{9E298D6D-8731-439C-AF4B-340351F703F8}" destId="{8A669D25-0AFF-4420-8F2A-18515BA81944}" srcOrd="0" destOrd="0" presId="urn:microsoft.com/office/officeart/2005/8/layout/vProcess5"/>
    <dgm:cxn modelId="{F3A4B9E8-05F5-44DB-A7A3-F094CA545388}" type="presOf" srcId="{97364FC0-8BEE-4BFA-887D-0072D1F8E724}" destId="{4DC393EB-6EBA-4982-BBD5-9BD47D4BA665}" srcOrd="1" destOrd="0" presId="urn:microsoft.com/office/officeart/2005/8/layout/vProcess5"/>
    <dgm:cxn modelId="{B9C85B34-EF5D-476E-8F7A-C7C3BD23F15E}" srcId="{04C9BD0F-C12A-4105-9BB7-2706A517A235}" destId="{97364FC0-8BEE-4BFA-887D-0072D1F8E724}" srcOrd="0" destOrd="0" parTransId="{E10745FF-571A-4ED1-A272-BFF20AB7C576}" sibTransId="{01D57194-54E9-497E-A0E1-B17255222C47}"/>
    <dgm:cxn modelId="{4A067CD3-C39A-4FD1-BB50-F2A84BAB3C23}" type="presOf" srcId="{01D57194-54E9-497E-A0E1-B17255222C47}" destId="{3B965FB3-E408-410C-B967-061132A63074}" srcOrd="0" destOrd="0" presId="urn:microsoft.com/office/officeart/2005/8/layout/vProcess5"/>
    <dgm:cxn modelId="{4F42FEA4-DE1C-40A8-B4A8-A7F19FCFF665}" type="presOf" srcId="{E194B557-CADC-49F2-97DD-C595A3DA8EE4}" destId="{453560BF-7812-4901-B6FD-666060289E6F}" srcOrd="0" destOrd="0" presId="urn:microsoft.com/office/officeart/2005/8/layout/vProcess5"/>
    <dgm:cxn modelId="{E7084DF6-0D6D-4ABA-8E9A-7449BECBBAC1}" type="presOf" srcId="{9E298D6D-8731-439C-AF4B-340351F703F8}" destId="{1C75879E-5FD4-4F85-B619-A3BE5C2E4ABF}" srcOrd="1" destOrd="0" presId="urn:microsoft.com/office/officeart/2005/8/layout/vProcess5"/>
    <dgm:cxn modelId="{E99F9EAD-DEA0-4EBF-B3AE-5BAE892A5B77}" type="presOf" srcId="{E194B557-CADC-49F2-97DD-C595A3DA8EE4}" destId="{AFFC4671-D800-4E5D-BB60-9B613A575B6A}" srcOrd="1" destOrd="0" presId="urn:microsoft.com/office/officeart/2005/8/layout/vProcess5"/>
    <dgm:cxn modelId="{4E7FAA30-4951-497B-8BC1-09B22AFBCA34}" type="presOf" srcId="{53FD9EB3-177E-48CD-B25A-6D96292BFD91}" destId="{1E1EB836-5CE2-4635-B974-131A096B08E1}" srcOrd="0" destOrd="0" presId="urn:microsoft.com/office/officeart/2005/8/layout/vProcess5"/>
    <dgm:cxn modelId="{8D87A1A7-FDE3-41CD-85FD-BCDE4A1EDFCD}" type="presOf" srcId="{04C9BD0F-C12A-4105-9BB7-2706A517A235}" destId="{88717B71-71F3-46F9-8D68-5DF4DB5029A4}" srcOrd="0" destOrd="0" presId="urn:microsoft.com/office/officeart/2005/8/layout/vProcess5"/>
    <dgm:cxn modelId="{294EA070-498B-4446-86F9-FE99587F8F0B}" srcId="{04C9BD0F-C12A-4105-9BB7-2706A517A235}" destId="{E194B557-CADC-49F2-97DD-C595A3DA8EE4}" srcOrd="1" destOrd="0" parTransId="{8FD11C92-83EC-45A5-B605-CEC2601D2941}" sibTransId="{53FD9EB3-177E-48CD-B25A-6D96292BFD91}"/>
    <dgm:cxn modelId="{5753901F-108B-40E0-A48F-198381549AB5}" srcId="{04C9BD0F-C12A-4105-9BB7-2706A517A235}" destId="{9E298D6D-8731-439C-AF4B-340351F703F8}" srcOrd="2" destOrd="0" parTransId="{3E3BEF6B-DB80-4ECC-8268-D7D76255C6F7}" sibTransId="{ADDEF523-5E22-460F-B2B6-2CED0776FF70}"/>
    <dgm:cxn modelId="{303C02F6-52ED-4AEA-BFC9-09EFCB6185D6}" type="presOf" srcId="{97364FC0-8BEE-4BFA-887D-0072D1F8E724}" destId="{C6738B9B-39AC-4ECF-9A4F-4C175CC484B4}" srcOrd="0" destOrd="0" presId="urn:microsoft.com/office/officeart/2005/8/layout/vProcess5"/>
    <dgm:cxn modelId="{90899DFE-7584-4C4F-8F94-87CC9FD6F2D3}" type="presParOf" srcId="{88717B71-71F3-46F9-8D68-5DF4DB5029A4}" destId="{66703225-D569-4558-97BB-F6FA514FF3E5}" srcOrd="0" destOrd="0" presId="urn:microsoft.com/office/officeart/2005/8/layout/vProcess5"/>
    <dgm:cxn modelId="{5EF60592-1D72-4BBB-942F-10FD5615577A}" type="presParOf" srcId="{88717B71-71F3-46F9-8D68-5DF4DB5029A4}" destId="{C6738B9B-39AC-4ECF-9A4F-4C175CC484B4}" srcOrd="1" destOrd="0" presId="urn:microsoft.com/office/officeart/2005/8/layout/vProcess5"/>
    <dgm:cxn modelId="{A5D8C430-A687-4365-ADDF-0343E6C9B1BD}" type="presParOf" srcId="{88717B71-71F3-46F9-8D68-5DF4DB5029A4}" destId="{453560BF-7812-4901-B6FD-666060289E6F}" srcOrd="2" destOrd="0" presId="urn:microsoft.com/office/officeart/2005/8/layout/vProcess5"/>
    <dgm:cxn modelId="{1C882376-0F72-4938-8600-9FE5B5211A8C}" type="presParOf" srcId="{88717B71-71F3-46F9-8D68-5DF4DB5029A4}" destId="{8A669D25-0AFF-4420-8F2A-18515BA81944}" srcOrd="3" destOrd="0" presId="urn:microsoft.com/office/officeart/2005/8/layout/vProcess5"/>
    <dgm:cxn modelId="{5B0E795E-5E54-4256-8FEC-2334C49EF511}" type="presParOf" srcId="{88717B71-71F3-46F9-8D68-5DF4DB5029A4}" destId="{3B965FB3-E408-410C-B967-061132A63074}" srcOrd="4" destOrd="0" presId="urn:microsoft.com/office/officeart/2005/8/layout/vProcess5"/>
    <dgm:cxn modelId="{0E8D4F14-B36C-4F79-9B86-5E1AACAFEE9A}" type="presParOf" srcId="{88717B71-71F3-46F9-8D68-5DF4DB5029A4}" destId="{1E1EB836-5CE2-4635-B974-131A096B08E1}" srcOrd="5" destOrd="0" presId="urn:microsoft.com/office/officeart/2005/8/layout/vProcess5"/>
    <dgm:cxn modelId="{5B3D6A7B-586F-4DB1-B0BA-3A5A5F487965}" type="presParOf" srcId="{88717B71-71F3-46F9-8D68-5DF4DB5029A4}" destId="{4DC393EB-6EBA-4982-BBD5-9BD47D4BA665}" srcOrd="6" destOrd="0" presId="urn:microsoft.com/office/officeart/2005/8/layout/vProcess5"/>
    <dgm:cxn modelId="{7B9CD4AD-4A2B-444C-8BAD-A39C56D5D77B}" type="presParOf" srcId="{88717B71-71F3-46F9-8D68-5DF4DB5029A4}" destId="{AFFC4671-D800-4E5D-BB60-9B613A575B6A}" srcOrd="7" destOrd="0" presId="urn:microsoft.com/office/officeart/2005/8/layout/vProcess5"/>
    <dgm:cxn modelId="{FAEB454E-BAA5-440E-89CC-36EB6DC81791}" type="presParOf" srcId="{88717B71-71F3-46F9-8D68-5DF4DB5029A4}" destId="{1C75879E-5FD4-4F85-B619-A3BE5C2E4AB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97728A-7CA5-4BD6-9BC0-7A17D418B87E}" type="doc">
      <dgm:prSet loTypeId="urn:microsoft.com/office/officeart/2005/8/layout/hList6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99E8EA-D5B6-48DE-A8D3-6A452626AFD6}">
      <dgm:prSet phldrT="[Text]" custT="1"/>
      <dgm:spPr/>
      <dgm:t>
        <a:bodyPr/>
        <a:lstStyle/>
        <a:p>
          <a:r>
            <a:rPr lang="en-US" sz="225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FUNCTIONALIST PERSPECTIVE</a:t>
          </a:r>
          <a:endParaRPr lang="en-US" sz="225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C42841C2-5B01-48EB-A541-7D9B5AD6B756}" type="parTrans" cxnId="{78B76128-2CE1-40A8-96C6-83A79CACE91D}">
      <dgm:prSet/>
      <dgm:spPr/>
      <dgm:t>
        <a:bodyPr/>
        <a:lstStyle/>
        <a:p>
          <a:endParaRPr lang="en-US" sz="2250">
            <a:latin typeface="Calibri" pitchFamily="34" charset="0"/>
            <a:cs typeface="Calibri" pitchFamily="34" charset="0"/>
          </a:endParaRPr>
        </a:p>
      </dgm:t>
    </dgm:pt>
    <dgm:pt modelId="{600468EA-6F25-4AFC-9BF6-ACED1E29E4E1}" type="sibTrans" cxnId="{78B76128-2CE1-40A8-96C6-83A79CACE91D}">
      <dgm:prSet/>
      <dgm:spPr/>
      <dgm:t>
        <a:bodyPr/>
        <a:lstStyle/>
        <a:p>
          <a:endParaRPr lang="en-US" sz="2250">
            <a:latin typeface="Calibri" pitchFamily="34" charset="0"/>
            <a:cs typeface="Calibri" pitchFamily="34" charset="0"/>
          </a:endParaRPr>
        </a:p>
      </dgm:t>
    </dgm:pt>
    <dgm:pt modelId="{66F8C676-BC4C-4740-AD3C-23DFF6B37470}">
      <dgm:prSet phldrT="[Text]" custT="1"/>
      <dgm:spPr/>
      <dgm:t>
        <a:bodyPr/>
        <a:lstStyle/>
        <a:p>
          <a:r>
            <a:rPr lang="en-US" sz="2250" i="1" dirty="0" smtClean="0">
              <a:latin typeface="Calibri" pitchFamily="34" charset="0"/>
              <a:cs typeface="Calibri" pitchFamily="34" charset="0"/>
            </a:rPr>
            <a:t>Ecological Theory </a:t>
          </a:r>
          <a:r>
            <a:rPr lang="en-US" sz="2250" dirty="0" smtClean="0">
              <a:latin typeface="Calibri" pitchFamily="34" charset="0"/>
              <a:cs typeface="Calibri" pitchFamily="34" charset="0"/>
            </a:rPr>
            <a:t>(p.292)</a:t>
          </a:r>
          <a:endParaRPr lang="en-US" sz="2250" dirty="0">
            <a:latin typeface="Calibri" pitchFamily="34" charset="0"/>
            <a:cs typeface="Calibri" pitchFamily="34" charset="0"/>
          </a:endParaRPr>
        </a:p>
      </dgm:t>
    </dgm:pt>
    <dgm:pt modelId="{9EEE5ECD-3DA3-43C6-ADED-B03A97706BCF}" type="parTrans" cxnId="{9E8EE229-BA1B-45F0-9E61-CBA22120DD68}">
      <dgm:prSet/>
      <dgm:spPr/>
      <dgm:t>
        <a:bodyPr/>
        <a:lstStyle/>
        <a:p>
          <a:endParaRPr lang="en-US" sz="2250">
            <a:latin typeface="Calibri" pitchFamily="34" charset="0"/>
            <a:cs typeface="Calibri" pitchFamily="34" charset="0"/>
          </a:endParaRPr>
        </a:p>
      </dgm:t>
    </dgm:pt>
    <dgm:pt modelId="{417F1075-176E-4259-9D12-46B072F7719F}" type="sibTrans" cxnId="{9E8EE229-BA1B-45F0-9E61-CBA22120DD68}">
      <dgm:prSet/>
      <dgm:spPr/>
      <dgm:t>
        <a:bodyPr/>
        <a:lstStyle/>
        <a:p>
          <a:endParaRPr lang="en-US" sz="2250">
            <a:latin typeface="Calibri" pitchFamily="34" charset="0"/>
            <a:cs typeface="Calibri" pitchFamily="34" charset="0"/>
          </a:endParaRPr>
        </a:p>
      </dgm:t>
    </dgm:pt>
    <dgm:pt modelId="{BB2D6ADB-405D-4182-A2C5-67F8EE400FB4}">
      <dgm:prSet phldrT="[Text]" custT="1"/>
      <dgm:spPr/>
      <dgm:t>
        <a:bodyPr/>
        <a:lstStyle/>
        <a:p>
          <a:r>
            <a:rPr lang="en-US" sz="225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CONFLICT PERSPECTIVE</a:t>
          </a:r>
          <a:endParaRPr lang="en-US" sz="225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08BDB398-F222-460C-A3A7-61E9EA10632F}" type="parTrans" cxnId="{67FC3C49-D303-4BBD-84B4-8A1D0D8ECF66}">
      <dgm:prSet/>
      <dgm:spPr/>
      <dgm:t>
        <a:bodyPr/>
        <a:lstStyle/>
        <a:p>
          <a:endParaRPr lang="en-US" sz="2250">
            <a:latin typeface="Calibri" pitchFamily="34" charset="0"/>
            <a:cs typeface="Calibri" pitchFamily="34" charset="0"/>
          </a:endParaRPr>
        </a:p>
      </dgm:t>
    </dgm:pt>
    <dgm:pt modelId="{8A62B473-2780-4377-BB60-DEACF4101469}" type="sibTrans" cxnId="{67FC3C49-D303-4BBD-84B4-8A1D0D8ECF66}">
      <dgm:prSet/>
      <dgm:spPr/>
      <dgm:t>
        <a:bodyPr/>
        <a:lstStyle/>
        <a:p>
          <a:endParaRPr lang="en-US" sz="2250">
            <a:latin typeface="Calibri" pitchFamily="34" charset="0"/>
            <a:cs typeface="Calibri" pitchFamily="34" charset="0"/>
          </a:endParaRPr>
        </a:p>
      </dgm:t>
    </dgm:pt>
    <dgm:pt modelId="{5A4AF14E-1ECB-4726-9881-65385824BBB3}">
      <dgm:prSet phldrT="[Text]" custT="1"/>
      <dgm:spPr/>
      <dgm:t>
        <a:bodyPr/>
        <a:lstStyle/>
        <a:p>
          <a:r>
            <a:rPr lang="en-US" sz="2250" i="1" dirty="0" smtClean="0">
              <a:latin typeface="Calibri" pitchFamily="34" charset="0"/>
              <a:cs typeface="Calibri" pitchFamily="34" charset="0"/>
            </a:rPr>
            <a:t>Internal Colonialism </a:t>
          </a:r>
          <a:r>
            <a:rPr lang="en-US" sz="2250" dirty="0" smtClean="0">
              <a:latin typeface="Calibri" pitchFamily="34" charset="0"/>
              <a:cs typeface="Calibri" pitchFamily="34" charset="0"/>
            </a:rPr>
            <a:t>(p.293; 296/7)</a:t>
          </a:r>
          <a:endParaRPr lang="en-US" sz="2250" dirty="0">
            <a:latin typeface="Calibri" pitchFamily="34" charset="0"/>
            <a:cs typeface="Calibri" pitchFamily="34" charset="0"/>
          </a:endParaRPr>
        </a:p>
      </dgm:t>
    </dgm:pt>
    <dgm:pt modelId="{B2CEA559-4439-47F3-8E11-677A1D6F425B}" type="parTrans" cxnId="{2E2E7A61-0997-4FA7-9776-4443394B1636}">
      <dgm:prSet/>
      <dgm:spPr/>
      <dgm:t>
        <a:bodyPr/>
        <a:lstStyle/>
        <a:p>
          <a:endParaRPr lang="en-US" sz="2250">
            <a:latin typeface="Calibri" pitchFamily="34" charset="0"/>
            <a:cs typeface="Calibri" pitchFamily="34" charset="0"/>
          </a:endParaRPr>
        </a:p>
      </dgm:t>
    </dgm:pt>
    <dgm:pt modelId="{3CC1AB31-9061-4F93-85BA-A6C513CA5A8D}" type="sibTrans" cxnId="{2E2E7A61-0997-4FA7-9776-4443394B1636}">
      <dgm:prSet/>
      <dgm:spPr/>
      <dgm:t>
        <a:bodyPr/>
        <a:lstStyle/>
        <a:p>
          <a:endParaRPr lang="en-US" sz="2250">
            <a:latin typeface="Calibri" pitchFamily="34" charset="0"/>
            <a:cs typeface="Calibri" pitchFamily="34" charset="0"/>
          </a:endParaRPr>
        </a:p>
      </dgm:t>
    </dgm:pt>
    <dgm:pt modelId="{6DD79DCB-5DC9-484A-A859-5019FDBB5E56}">
      <dgm:prSet phldrT="[Text]" custT="1"/>
      <dgm:spPr/>
      <dgm:t>
        <a:bodyPr/>
        <a:lstStyle/>
        <a:p>
          <a:r>
            <a:rPr lang="en-US" sz="225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CONFLICT PERSPECTIVE</a:t>
          </a:r>
          <a:endParaRPr lang="en-US" sz="225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C18C476E-B99C-407B-A0AF-36B06BFB3D77}" type="parTrans" cxnId="{1F0BE70F-2498-4562-9A19-EF582EEC117B}">
      <dgm:prSet/>
      <dgm:spPr/>
      <dgm:t>
        <a:bodyPr/>
        <a:lstStyle/>
        <a:p>
          <a:endParaRPr lang="en-US" sz="2250">
            <a:latin typeface="Calibri" pitchFamily="34" charset="0"/>
            <a:cs typeface="Calibri" pitchFamily="34" charset="0"/>
          </a:endParaRPr>
        </a:p>
      </dgm:t>
    </dgm:pt>
    <dgm:pt modelId="{51E7E8B7-9750-42D3-BDA2-628EF8A4E12F}" type="sibTrans" cxnId="{1F0BE70F-2498-4562-9A19-EF582EEC117B}">
      <dgm:prSet/>
      <dgm:spPr/>
      <dgm:t>
        <a:bodyPr/>
        <a:lstStyle/>
        <a:p>
          <a:endParaRPr lang="en-US" sz="2250">
            <a:latin typeface="Calibri" pitchFamily="34" charset="0"/>
            <a:cs typeface="Calibri" pitchFamily="34" charset="0"/>
          </a:endParaRPr>
        </a:p>
      </dgm:t>
    </dgm:pt>
    <dgm:pt modelId="{B2E16181-337F-4311-B86B-A0A45DCD4941}">
      <dgm:prSet phldrT="[Text]" custT="1"/>
      <dgm:spPr/>
      <dgm:t>
        <a:bodyPr/>
        <a:lstStyle/>
        <a:p>
          <a:r>
            <a:rPr lang="en-US" sz="2250" i="1" dirty="0" smtClean="0">
              <a:latin typeface="Calibri" pitchFamily="34" charset="0"/>
              <a:cs typeface="Calibri" pitchFamily="34" charset="0"/>
            </a:rPr>
            <a:t>Split </a:t>
          </a:r>
          <a:r>
            <a:rPr lang="en-US" sz="2250" i="1" dirty="0" err="1" smtClean="0">
              <a:latin typeface="Calibri" pitchFamily="34" charset="0"/>
              <a:cs typeface="Calibri" pitchFamily="34" charset="0"/>
            </a:rPr>
            <a:t>Labour</a:t>
          </a:r>
          <a:r>
            <a:rPr lang="en-US" sz="2250" i="1" dirty="0" smtClean="0">
              <a:latin typeface="Calibri" pitchFamily="34" charset="0"/>
              <a:cs typeface="Calibri" pitchFamily="34" charset="0"/>
            </a:rPr>
            <a:t> Market </a:t>
          </a:r>
          <a:br>
            <a:rPr lang="en-US" sz="2250" i="1" dirty="0" smtClean="0">
              <a:latin typeface="Calibri" pitchFamily="34" charset="0"/>
              <a:cs typeface="Calibri" pitchFamily="34" charset="0"/>
            </a:rPr>
          </a:br>
          <a:r>
            <a:rPr lang="en-US" sz="2250" dirty="0" smtClean="0">
              <a:latin typeface="Calibri" pitchFamily="34" charset="0"/>
              <a:cs typeface="Calibri" pitchFamily="34" charset="0"/>
            </a:rPr>
            <a:t>(p.293; 297/8)</a:t>
          </a:r>
          <a:endParaRPr lang="en-US" sz="2250" dirty="0">
            <a:latin typeface="Calibri" pitchFamily="34" charset="0"/>
            <a:cs typeface="Calibri" pitchFamily="34" charset="0"/>
          </a:endParaRPr>
        </a:p>
      </dgm:t>
    </dgm:pt>
    <dgm:pt modelId="{739138D0-3E26-46D6-BAF6-26DCA947A616}" type="parTrans" cxnId="{425FFE90-00D2-4A3A-845E-A00FB38394D7}">
      <dgm:prSet/>
      <dgm:spPr/>
      <dgm:t>
        <a:bodyPr/>
        <a:lstStyle/>
        <a:p>
          <a:endParaRPr lang="en-US" sz="2250">
            <a:latin typeface="Calibri" pitchFamily="34" charset="0"/>
            <a:cs typeface="Calibri" pitchFamily="34" charset="0"/>
          </a:endParaRPr>
        </a:p>
      </dgm:t>
    </dgm:pt>
    <dgm:pt modelId="{32F962FE-98C1-46A9-92B2-0A8A89E56EBD}" type="sibTrans" cxnId="{425FFE90-00D2-4A3A-845E-A00FB38394D7}">
      <dgm:prSet/>
      <dgm:spPr/>
      <dgm:t>
        <a:bodyPr/>
        <a:lstStyle/>
        <a:p>
          <a:endParaRPr lang="en-US" sz="2250">
            <a:latin typeface="Calibri" pitchFamily="34" charset="0"/>
            <a:cs typeface="Calibri" pitchFamily="34" charset="0"/>
          </a:endParaRPr>
        </a:p>
      </dgm:t>
    </dgm:pt>
    <dgm:pt modelId="{A9105492-92C5-48D6-9FEE-20D677D07A5C}" type="pres">
      <dgm:prSet presAssocID="{5D97728A-7CA5-4BD6-9BC0-7A17D418B87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58F4FA-5FD5-4FF7-B0AB-641DA204B3CD}" type="pres">
      <dgm:prSet presAssocID="{8E99E8EA-D5B6-48DE-A8D3-6A452626AFD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2627EC-9914-45E8-90F7-E73415CA2479}" type="pres">
      <dgm:prSet presAssocID="{600468EA-6F25-4AFC-9BF6-ACED1E29E4E1}" presName="sibTrans" presStyleCnt="0"/>
      <dgm:spPr/>
    </dgm:pt>
    <dgm:pt modelId="{7E1C3E4C-B7F8-4444-94FC-090CC6B80DB2}" type="pres">
      <dgm:prSet presAssocID="{BB2D6ADB-405D-4182-A2C5-67F8EE400FB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27B30-83E6-42D8-B081-AB4C7644CD59}" type="pres">
      <dgm:prSet presAssocID="{8A62B473-2780-4377-BB60-DEACF4101469}" presName="sibTrans" presStyleCnt="0"/>
      <dgm:spPr/>
    </dgm:pt>
    <dgm:pt modelId="{9C6EA2B6-E984-4434-9F87-6E46875BA3C0}" type="pres">
      <dgm:prSet presAssocID="{6DD79DCB-5DC9-484A-A859-5019FDBB5E5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B76128-2CE1-40A8-96C6-83A79CACE91D}" srcId="{5D97728A-7CA5-4BD6-9BC0-7A17D418B87E}" destId="{8E99E8EA-D5B6-48DE-A8D3-6A452626AFD6}" srcOrd="0" destOrd="0" parTransId="{C42841C2-5B01-48EB-A541-7D9B5AD6B756}" sibTransId="{600468EA-6F25-4AFC-9BF6-ACED1E29E4E1}"/>
    <dgm:cxn modelId="{777AAAD3-31A7-42AC-A010-FF0E8E870AB4}" type="presOf" srcId="{B2E16181-337F-4311-B86B-A0A45DCD4941}" destId="{9C6EA2B6-E984-4434-9F87-6E46875BA3C0}" srcOrd="0" destOrd="1" presId="urn:microsoft.com/office/officeart/2005/8/layout/hList6"/>
    <dgm:cxn modelId="{FF2B8598-0987-428B-933B-7674C34F0EEF}" type="presOf" srcId="{66F8C676-BC4C-4740-AD3C-23DFF6B37470}" destId="{5C58F4FA-5FD5-4FF7-B0AB-641DA204B3CD}" srcOrd="0" destOrd="1" presId="urn:microsoft.com/office/officeart/2005/8/layout/hList6"/>
    <dgm:cxn modelId="{3845CACB-974A-4831-8F66-D10E4402222C}" type="presOf" srcId="{5D97728A-7CA5-4BD6-9BC0-7A17D418B87E}" destId="{A9105492-92C5-48D6-9FEE-20D677D07A5C}" srcOrd="0" destOrd="0" presId="urn:microsoft.com/office/officeart/2005/8/layout/hList6"/>
    <dgm:cxn modelId="{1C4E9498-2C2A-43EC-8EAA-11F04E060289}" type="presOf" srcId="{6DD79DCB-5DC9-484A-A859-5019FDBB5E56}" destId="{9C6EA2B6-E984-4434-9F87-6E46875BA3C0}" srcOrd="0" destOrd="0" presId="urn:microsoft.com/office/officeart/2005/8/layout/hList6"/>
    <dgm:cxn modelId="{474F5EF4-2421-4753-A1FF-4263547DBDFA}" type="presOf" srcId="{5A4AF14E-1ECB-4726-9881-65385824BBB3}" destId="{7E1C3E4C-B7F8-4444-94FC-090CC6B80DB2}" srcOrd="0" destOrd="1" presId="urn:microsoft.com/office/officeart/2005/8/layout/hList6"/>
    <dgm:cxn modelId="{67FC3C49-D303-4BBD-84B4-8A1D0D8ECF66}" srcId="{5D97728A-7CA5-4BD6-9BC0-7A17D418B87E}" destId="{BB2D6ADB-405D-4182-A2C5-67F8EE400FB4}" srcOrd="1" destOrd="0" parTransId="{08BDB398-F222-460C-A3A7-61E9EA10632F}" sibTransId="{8A62B473-2780-4377-BB60-DEACF4101469}"/>
    <dgm:cxn modelId="{1191794B-AA16-4961-B09A-3B0B2BD1C844}" type="presOf" srcId="{BB2D6ADB-405D-4182-A2C5-67F8EE400FB4}" destId="{7E1C3E4C-B7F8-4444-94FC-090CC6B80DB2}" srcOrd="0" destOrd="0" presId="urn:microsoft.com/office/officeart/2005/8/layout/hList6"/>
    <dgm:cxn modelId="{31CB8E5E-6E25-47E6-A51A-DF78968E02DD}" type="presOf" srcId="{8E99E8EA-D5B6-48DE-A8D3-6A452626AFD6}" destId="{5C58F4FA-5FD5-4FF7-B0AB-641DA204B3CD}" srcOrd="0" destOrd="0" presId="urn:microsoft.com/office/officeart/2005/8/layout/hList6"/>
    <dgm:cxn modelId="{1F0BE70F-2498-4562-9A19-EF582EEC117B}" srcId="{5D97728A-7CA5-4BD6-9BC0-7A17D418B87E}" destId="{6DD79DCB-5DC9-484A-A859-5019FDBB5E56}" srcOrd="2" destOrd="0" parTransId="{C18C476E-B99C-407B-A0AF-36B06BFB3D77}" sibTransId="{51E7E8B7-9750-42D3-BDA2-628EF8A4E12F}"/>
    <dgm:cxn modelId="{425FFE90-00D2-4A3A-845E-A00FB38394D7}" srcId="{6DD79DCB-5DC9-484A-A859-5019FDBB5E56}" destId="{B2E16181-337F-4311-B86B-A0A45DCD4941}" srcOrd="0" destOrd="0" parTransId="{739138D0-3E26-46D6-BAF6-26DCA947A616}" sibTransId="{32F962FE-98C1-46A9-92B2-0A8A89E56EBD}"/>
    <dgm:cxn modelId="{2E2E7A61-0997-4FA7-9776-4443394B1636}" srcId="{BB2D6ADB-405D-4182-A2C5-67F8EE400FB4}" destId="{5A4AF14E-1ECB-4726-9881-65385824BBB3}" srcOrd="0" destOrd="0" parTransId="{B2CEA559-4439-47F3-8E11-677A1D6F425B}" sibTransId="{3CC1AB31-9061-4F93-85BA-A6C513CA5A8D}"/>
    <dgm:cxn modelId="{9E8EE229-BA1B-45F0-9E61-CBA22120DD68}" srcId="{8E99E8EA-D5B6-48DE-A8D3-6A452626AFD6}" destId="{66F8C676-BC4C-4740-AD3C-23DFF6B37470}" srcOrd="0" destOrd="0" parTransId="{9EEE5ECD-3DA3-43C6-ADED-B03A97706BCF}" sibTransId="{417F1075-176E-4259-9D12-46B072F7719F}"/>
    <dgm:cxn modelId="{04CB8DA5-4B8F-49D7-B9C6-54C3B29234A9}" type="presParOf" srcId="{A9105492-92C5-48D6-9FEE-20D677D07A5C}" destId="{5C58F4FA-5FD5-4FF7-B0AB-641DA204B3CD}" srcOrd="0" destOrd="0" presId="urn:microsoft.com/office/officeart/2005/8/layout/hList6"/>
    <dgm:cxn modelId="{08A7B67F-78A9-439E-965D-80D90739D7BF}" type="presParOf" srcId="{A9105492-92C5-48D6-9FEE-20D677D07A5C}" destId="{BD2627EC-9914-45E8-90F7-E73415CA2479}" srcOrd="1" destOrd="0" presId="urn:microsoft.com/office/officeart/2005/8/layout/hList6"/>
    <dgm:cxn modelId="{8A19DAF7-2757-4B66-B765-426FA23A6CD5}" type="presParOf" srcId="{A9105492-92C5-48D6-9FEE-20D677D07A5C}" destId="{7E1C3E4C-B7F8-4444-94FC-090CC6B80DB2}" srcOrd="2" destOrd="0" presId="urn:microsoft.com/office/officeart/2005/8/layout/hList6"/>
    <dgm:cxn modelId="{A7CDC113-E41A-4311-ADC2-009E1A467D52}" type="presParOf" srcId="{A9105492-92C5-48D6-9FEE-20D677D07A5C}" destId="{C9927B30-83E6-42D8-B081-AB4C7644CD59}" srcOrd="3" destOrd="0" presId="urn:microsoft.com/office/officeart/2005/8/layout/hList6"/>
    <dgm:cxn modelId="{D9A25C0E-B688-4C2E-A337-E060EA885EB5}" type="presParOf" srcId="{A9105492-92C5-48D6-9FEE-20D677D07A5C}" destId="{9C6EA2B6-E984-4434-9F87-6E46875BA3C0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E16E72-4515-439A-AFDA-FF09DC9B294A}" type="doc">
      <dgm:prSet loTypeId="urn:microsoft.com/office/officeart/2005/8/layout/cycle6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9068E0-BC99-43F6-BAB5-2524F52CF77F}">
      <dgm:prSet phldrT="[Text]"/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II. Key concepts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0F4BD0B5-480E-47EE-85CE-2240F45F2AB0}" type="parTrans" cxnId="{AEBD6968-9930-4BF4-874B-9260DBB68F61}">
      <dgm:prSet/>
      <dgm:spPr/>
      <dgm:t>
        <a:bodyPr/>
        <a:lstStyle/>
        <a:p>
          <a:endParaRPr lang="en-US"/>
        </a:p>
      </dgm:t>
    </dgm:pt>
    <dgm:pt modelId="{35B7D817-6D8F-498C-8436-C0A603539A11}" type="sibTrans" cxnId="{AEBD6968-9930-4BF4-874B-9260DBB68F61}">
      <dgm:prSet/>
      <dgm:spPr/>
      <dgm:t>
        <a:bodyPr/>
        <a:lstStyle/>
        <a:p>
          <a:endParaRPr lang="en-US"/>
        </a:p>
      </dgm:t>
    </dgm:pt>
    <dgm:pt modelId="{2501EF9E-B904-4C70-83B8-31D7EEE63F2B}">
      <dgm:prSet phldrT="[Text]"/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III. Racial/Ethnic violence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9244F91C-94BD-4568-9938-24134DD030DB}" type="parTrans" cxnId="{CAF94CF5-99CD-4923-A8FD-47F6673C112D}">
      <dgm:prSet/>
      <dgm:spPr/>
      <dgm:t>
        <a:bodyPr/>
        <a:lstStyle/>
        <a:p>
          <a:endParaRPr lang="en-US"/>
        </a:p>
      </dgm:t>
    </dgm:pt>
    <dgm:pt modelId="{0D50E6B4-BC02-475C-8009-7D5A73AC8D6F}" type="sibTrans" cxnId="{CAF94CF5-99CD-4923-A8FD-47F6673C112D}">
      <dgm:prSet/>
      <dgm:spPr/>
      <dgm:t>
        <a:bodyPr/>
        <a:lstStyle/>
        <a:p>
          <a:endParaRPr lang="en-US"/>
        </a:p>
      </dgm:t>
    </dgm:pt>
    <dgm:pt modelId="{7260B49C-FFB1-45C9-B1EC-665F2F9834E6}">
      <dgm:prSet phldrT="[Text]"/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IV. Theories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331681FB-282E-4A9C-9C1F-55B2CCB84222}" type="parTrans" cxnId="{D3815C25-4060-4EFD-9E87-70D0580EC223}">
      <dgm:prSet/>
      <dgm:spPr/>
      <dgm:t>
        <a:bodyPr/>
        <a:lstStyle/>
        <a:p>
          <a:endParaRPr lang="en-US"/>
        </a:p>
      </dgm:t>
    </dgm:pt>
    <dgm:pt modelId="{33900E62-08A8-4EA8-BBD6-D82B21C344AE}" type="sibTrans" cxnId="{D3815C25-4060-4EFD-9E87-70D0580EC223}">
      <dgm:prSet/>
      <dgm:spPr/>
      <dgm:t>
        <a:bodyPr/>
        <a:lstStyle/>
        <a:p>
          <a:endParaRPr lang="en-US"/>
        </a:p>
      </dgm:t>
    </dgm:pt>
    <dgm:pt modelId="{F33237C0-FCD8-4B5F-AA04-AE7044C510E2}">
      <dgm:prSet phldrT="[Text]"/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V. Singapore case study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2AFD229B-FB72-4735-9474-6838FDC4D8F0}" type="parTrans" cxnId="{CB3295FF-2C74-4B89-BDC5-A71791821EC4}">
      <dgm:prSet/>
      <dgm:spPr/>
      <dgm:t>
        <a:bodyPr/>
        <a:lstStyle/>
        <a:p>
          <a:endParaRPr lang="en-US"/>
        </a:p>
      </dgm:t>
    </dgm:pt>
    <dgm:pt modelId="{31C5A490-4C4E-4B6C-9B9D-DFC4D70B3809}" type="sibTrans" cxnId="{CB3295FF-2C74-4B89-BDC5-A71791821EC4}">
      <dgm:prSet/>
      <dgm:spPr/>
      <dgm:t>
        <a:bodyPr/>
        <a:lstStyle/>
        <a:p>
          <a:endParaRPr lang="en-US"/>
        </a:p>
      </dgm:t>
    </dgm:pt>
    <dgm:pt modelId="{32158DBA-989F-4F06-A04A-15BE0FD5D292}">
      <dgm:prSet phldrT="[Text]"/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I. </a:t>
          </a:r>
          <a:r>
            <a:rPr lang="en-US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Problematising</a:t>
          </a:r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 Race &amp; Ethnicity 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A9CBE071-5DAF-45EC-8B9B-85667EEB62EE}" type="parTrans" cxnId="{1420C68C-180B-40E6-9E55-B1C2652CE2B5}">
      <dgm:prSet/>
      <dgm:spPr/>
      <dgm:t>
        <a:bodyPr/>
        <a:lstStyle/>
        <a:p>
          <a:endParaRPr lang="en-US"/>
        </a:p>
      </dgm:t>
    </dgm:pt>
    <dgm:pt modelId="{8F41359A-4836-4655-ACF1-2204D48F8D0C}" type="sibTrans" cxnId="{1420C68C-180B-40E6-9E55-B1C2652CE2B5}">
      <dgm:prSet/>
      <dgm:spPr/>
      <dgm:t>
        <a:bodyPr/>
        <a:lstStyle/>
        <a:p>
          <a:endParaRPr lang="en-US"/>
        </a:p>
      </dgm:t>
    </dgm:pt>
    <dgm:pt modelId="{7A9A1783-84E0-438E-AC4D-B830F61A8AC1}" type="pres">
      <dgm:prSet presAssocID="{46E16E72-4515-439A-AFDA-FF09DC9B294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EEC04F-9E10-4D7D-8D40-485D34B80642}" type="pres">
      <dgm:prSet presAssocID="{EC9068E0-BC99-43F6-BAB5-2524F52CF77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6B93B-8E7E-4553-A2DE-3EF1FB822119}" type="pres">
      <dgm:prSet presAssocID="{EC9068E0-BC99-43F6-BAB5-2524F52CF77F}" presName="spNode" presStyleCnt="0"/>
      <dgm:spPr/>
    </dgm:pt>
    <dgm:pt modelId="{D17C322C-F678-4B9A-B203-3B8E627D2173}" type="pres">
      <dgm:prSet presAssocID="{35B7D817-6D8F-498C-8436-C0A603539A11}" presName="sibTrans" presStyleLbl="sibTrans1D1" presStyleIdx="0" presStyleCnt="5"/>
      <dgm:spPr/>
      <dgm:t>
        <a:bodyPr/>
        <a:lstStyle/>
        <a:p>
          <a:endParaRPr lang="en-US"/>
        </a:p>
      </dgm:t>
    </dgm:pt>
    <dgm:pt modelId="{AA10EAA2-4FE5-4863-9B55-21B9F1E9FC85}" type="pres">
      <dgm:prSet presAssocID="{2501EF9E-B904-4C70-83B8-31D7EEE63F2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A309CF-4A3D-48CE-9FBA-51A2F5CC934B}" type="pres">
      <dgm:prSet presAssocID="{2501EF9E-B904-4C70-83B8-31D7EEE63F2B}" presName="spNode" presStyleCnt="0"/>
      <dgm:spPr/>
    </dgm:pt>
    <dgm:pt modelId="{E9A05112-DB33-4339-A3F8-3BACDF1AC9B6}" type="pres">
      <dgm:prSet presAssocID="{0D50E6B4-BC02-475C-8009-7D5A73AC8D6F}" presName="sibTrans" presStyleLbl="sibTrans1D1" presStyleIdx="1" presStyleCnt="5"/>
      <dgm:spPr/>
      <dgm:t>
        <a:bodyPr/>
        <a:lstStyle/>
        <a:p>
          <a:endParaRPr lang="en-US"/>
        </a:p>
      </dgm:t>
    </dgm:pt>
    <dgm:pt modelId="{CE6B6F24-2A8C-478D-B04B-656B3E33F4F7}" type="pres">
      <dgm:prSet presAssocID="{7260B49C-FFB1-45C9-B1EC-665F2F9834E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D56EA8-1A51-48BB-90C5-FD55AF3F87EA}" type="pres">
      <dgm:prSet presAssocID="{7260B49C-FFB1-45C9-B1EC-665F2F9834E6}" presName="spNode" presStyleCnt="0"/>
      <dgm:spPr/>
    </dgm:pt>
    <dgm:pt modelId="{C5A294B4-DB8D-4AD1-877F-F0EA71A27B45}" type="pres">
      <dgm:prSet presAssocID="{33900E62-08A8-4EA8-BBD6-D82B21C344AE}" presName="sibTrans" presStyleLbl="sibTrans1D1" presStyleIdx="2" presStyleCnt="5"/>
      <dgm:spPr/>
      <dgm:t>
        <a:bodyPr/>
        <a:lstStyle/>
        <a:p>
          <a:endParaRPr lang="en-US"/>
        </a:p>
      </dgm:t>
    </dgm:pt>
    <dgm:pt modelId="{10C5CD43-E45D-4E3E-AC7B-BAA601FC0882}" type="pres">
      <dgm:prSet presAssocID="{F33237C0-FCD8-4B5F-AA04-AE7044C510E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AFB405-C910-4A66-8C23-88C6CD01BB00}" type="pres">
      <dgm:prSet presAssocID="{F33237C0-FCD8-4B5F-AA04-AE7044C510E2}" presName="spNode" presStyleCnt="0"/>
      <dgm:spPr/>
    </dgm:pt>
    <dgm:pt modelId="{058F2819-6992-4BF0-B764-51E676D64BA4}" type="pres">
      <dgm:prSet presAssocID="{31C5A490-4C4E-4B6C-9B9D-DFC4D70B3809}" presName="sibTrans" presStyleLbl="sibTrans1D1" presStyleIdx="3" presStyleCnt="5"/>
      <dgm:spPr/>
      <dgm:t>
        <a:bodyPr/>
        <a:lstStyle/>
        <a:p>
          <a:endParaRPr lang="en-US"/>
        </a:p>
      </dgm:t>
    </dgm:pt>
    <dgm:pt modelId="{C9CF85CA-D3FE-4BE7-8763-8654AADD70EB}" type="pres">
      <dgm:prSet presAssocID="{32158DBA-989F-4F06-A04A-15BE0FD5D29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8AB8EB-75F6-4B80-9AC5-69114B663DB2}" type="pres">
      <dgm:prSet presAssocID="{32158DBA-989F-4F06-A04A-15BE0FD5D292}" presName="spNode" presStyleCnt="0"/>
      <dgm:spPr/>
    </dgm:pt>
    <dgm:pt modelId="{9DF17FC6-E3F1-4CA0-8F0C-EA156E03205F}" type="pres">
      <dgm:prSet presAssocID="{8F41359A-4836-4655-ACF1-2204D48F8D0C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38A613FE-7323-43D2-A57B-B656679E6DD8}" type="presOf" srcId="{35B7D817-6D8F-498C-8436-C0A603539A11}" destId="{D17C322C-F678-4B9A-B203-3B8E627D2173}" srcOrd="0" destOrd="0" presId="urn:microsoft.com/office/officeart/2005/8/layout/cycle6"/>
    <dgm:cxn modelId="{6FFA4445-588D-4409-9B11-923CFF437AA6}" type="presOf" srcId="{33900E62-08A8-4EA8-BBD6-D82B21C344AE}" destId="{C5A294B4-DB8D-4AD1-877F-F0EA71A27B45}" srcOrd="0" destOrd="0" presId="urn:microsoft.com/office/officeart/2005/8/layout/cycle6"/>
    <dgm:cxn modelId="{1A73F8F8-040E-44D1-AFB9-00DDAFEAA7B4}" type="presOf" srcId="{F33237C0-FCD8-4B5F-AA04-AE7044C510E2}" destId="{10C5CD43-E45D-4E3E-AC7B-BAA601FC0882}" srcOrd="0" destOrd="0" presId="urn:microsoft.com/office/officeart/2005/8/layout/cycle6"/>
    <dgm:cxn modelId="{1420C68C-180B-40E6-9E55-B1C2652CE2B5}" srcId="{46E16E72-4515-439A-AFDA-FF09DC9B294A}" destId="{32158DBA-989F-4F06-A04A-15BE0FD5D292}" srcOrd="4" destOrd="0" parTransId="{A9CBE071-5DAF-45EC-8B9B-85667EEB62EE}" sibTransId="{8F41359A-4836-4655-ACF1-2204D48F8D0C}"/>
    <dgm:cxn modelId="{B041B5BE-EE7D-4E52-B178-93AFDFA4F7C5}" type="presOf" srcId="{8F41359A-4836-4655-ACF1-2204D48F8D0C}" destId="{9DF17FC6-E3F1-4CA0-8F0C-EA156E03205F}" srcOrd="0" destOrd="0" presId="urn:microsoft.com/office/officeart/2005/8/layout/cycle6"/>
    <dgm:cxn modelId="{6117D70A-CCAA-4891-B2F6-3CEF9C8A9730}" type="presOf" srcId="{EC9068E0-BC99-43F6-BAB5-2524F52CF77F}" destId="{99EEC04F-9E10-4D7D-8D40-485D34B80642}" srcOrd="0" destOrd="0" presId="urn:microsoft.com/office/officeart/2005/8/layout/cycle6"/>
    <dgm:cxn modelId="{8444D718-4C68-4006-A02B-B7D16471B3DB}" type="presOf" srcId="{0D50E6B4-BC02-475C-8009-7D5A73AC8D6F}" destId="{E9A05112-DB33-4339-A3F8-3BACDF1AC9B6}" srcOrd="0" destOrd="0" presId="urn:microsoft.com/office/officeart/2005/8/layout/cycle6"/>
    <dgm:cxn modelId="{D3815C25-4060-4EFD-9E87-70D0580EC223}" srcId="{46E16E72-4515-439A-AFDA-FF09DC9B294A}" destId="{7260B49C-FFB1-45C9-B1EC-665F2F9834E6}" srcOrd="2" destOrd="0" parTransId="{331681FB-282E-4A9C-9C1F-55B2CCB84222}" sibTransId="{33900E62-08A8-4EA8-BBD6-D82B21C344AE}"/>
    <dgm:cxn modelId="{0BFEDE06-A0A3-4D61-843E-21EFF10B0EB6}" type="presOf" srcId="{32158DBA-989F-4F06-A04A-15BE0FD5D292}" destId="{C9CF85CA-D3FE-4BE7-8763-8654AADD70EB}" srcOrd="0" destOrd="0" presId="urn:microsoft.com/office/officeart/2005/8/layout/cycle6"/>
    <dgm:cxn modelId="{D1DF7CE8-375D-40DF-88FA-99B1824F4892}" type="presOf" srcId="{46E16E72-4515-439A-AFDA-FF09DC9B294A}" destId="{7A9A1783-84E0-438E-AC4D-B830F61A8AC1}" srcOrd="0" destOrd="0" presId="urn:microsoft.com/office/officeart/2005/8/layout/cycle6"/>
    <dgm:cxn modelId="{CAF94CF5-99CD-4923-A8FD-47F6673C112D}" srcId="{46E16E72-4515-439A-AFDA-FF09DC9B294A}" destId="{2501EF9E-B904-4C70-83B8-31D7EEE63F2B}" srcOrd="1" destOrd="0" parTransId="{9244F91C-94BD-4568-9938-24134DD030DB}" sibTransId="{0D50E6B4-BC02-475C-8009-7D5A73AC8D6F}"/>
    <dgm:cxn modelId="{AEBD6968-9930-4BF4-874B-9260DBB68F61}" srcId="{46E16E72-4515-439A-AFDA-FF09DC9B294A}" destId="{EC9068E0-BC99-43F6-BAB5-2524F52CF77F}" srcOrd="0" destOrd="0" parTransId="{0F4BD0B5-480E-47EE-85CE-2240F45F2AB0}" sibTransId="{35B7D817-6D8F-498C-8436-C0A603539A11}"/>
    <dgm:cxn modelId="{7B303114-4B1E-4CF4-A720-2A31F4A076CC}" type="presOf" srcId="{31C5A490-4C4E-4B6C-9B9D-DFC4D70B3809}" destId="{058F2819-6992-4BF0-B764-51E676D64BA4}" srcOrd="0" destOrd="0" presId="urn:microsoft.com/office/officeart/2005/8/layout/cycle6"/>
    <dgm:cxn modelId="{96A6E529-247E-49DA-AC6F-68F262D04EAF}" type="presOf" srcId="{2501EF9E-B904-4C70-83B8-31D7EEE63F2B}" destId="{AA10EAA2-4FE5-4863-9B55-21B9F1E9FC85}" srcOrd="0" destOrd="0" presId="urn:microsoft.com/office/officeart/2005/8/layout/cycle6"/>
    <dgm:cxn modelId="{CB3295FF-2C74-4B89-BDC5-A71791821EC4}" srcId="{46E16E72-4515-439A-AFDA-FF09DC9B294A}" destId="{F33237C0-FCD8-4B5F-AA04-AE7044C510E2}" srcOrd="3" destOrd="0" parTransId="{2AFD229B-FB72-4735-9474-6838FDC4D8F0}" sibTransId="{31C5A490-4C4E-4B6C-9B9D-DFC4D70B3809}"/>
    <dgm:cxn modelId="{98ED2B5C-3ECD-4B23-BD60-F27844A5747F}" type="presOf" srcId="{7260B49C-FFB1-45C9-B1EC-665F2F9834E6}" destId="{CE6B6F24-2A8C-478D-B04B-656B3E33F4F7}" srcOrd="0" destOrd="0" presId="urn:microsoft.com/office/officeart/2005/8/layout/cycle6"/>
    <dgm:cxn modelId="{D8560728-B222-4FC1-A5CE-049A37D52126}" type="presParOf" srcId="{7A9A1783-84E0-438E-AC4D-B830F61A8AC1}" destId="{99EEC04F-9E10-4D7D-8D40-485D34B80642}" srcOrd="0" destOrd="0" presId="urn:microsoft.com/office/officeart/2005/8/layout/cycle6"/>
    <dgm:cxn modelId="{47DA4C72-BCE5-468F-92A4-A2A4CF06657C}" type="presParOf" srcId="{7A9A1783-84E0-438E-AC4D-B830F61A8AC1}" destId="{3F06B93B-8E7E-4553-A2DE-3EF1FB822119}" srcOrd="1" destOrd="0" presId="urn:microsoft.com/office/officeart/2005/8/layout/cycle6"/>
    <dgm:cxn modelId="{8362B60A-64F8-4A6A-8451-283C8B150796}" type="presParOf" srcId="{7A9A1783-84E0-438E-AC4D-B830F61A8AC1}" destId="{D17C322C-F678-4B9A-B203-3B8E627D2173}" srcOrd="2" destOrd="0" presId="urn:microsoft.com/office/officeart/2005/8/layout/cycle6"/>
    <dgm:cxn modelId="{D9770C85-CD7B-4A70-9164-BF348A783B1D}" type="presParOf" srcId="{7A9A1783-84E0-438E-AC4D-B830F61A8AC1}" destId="{AA10EAA2-4FE5-4863-9B55-21B9F1E9FC85}" srcOrd="3" destOrd="0" presId="urn:microsoft.com/office/officeart/2005/8/layout/cycle6"/>
    <dgm:cxn modelId="{0408C643-6DAA-4B66-AD5A-F67E32078167}" type="presParOf" srcId="{7A9A1783-84E0-438E-AC4D-B830F61A8AC1}" destId="{95A309CF-4A3D-48CE-9FBA-51A2F5CC934B}" srcOrd="4" destOrd="0" presId="urn:microsoft.com/office/officeart/2005/8/layout/cycle6"/>
    <dgm:cxn modelId="{4693B988-EE64-427F-B33E-E3B28A07250D}" type="presParOf" srcId="{7A9A1783-84E0-438E-AC4D-B830F61A8AC1}" destId="{E9A05112-DB33-4339-A3F8-3BACDF1AC9B6}" srcOrd="5" destOrd="0" presId="urn:microsoft.com/office/officeart/2005/8/layout/cycle6"/>
    <dgm:cxn modelId="{8BB5684A-6D7C-446B-AFD5-262A2F959092}" type="presParOf" srcId="{7A9A1783-84E0-438E-AC4D-B830F61A8AC1}" destId="{CE6B6F24-2A8C-478D-B04B-656B3E33F4F7}" srcOrd="6" destOrd="0" presId="urn:microsoft.com/office/officeart/2005/8/layout/cycle6"/>
    <dgm:cxn modelId="{32D57038-B7D9-4D37-9930-B0E6C424A82F}" type="presParOf" srcId="{7A9A1783-84E0-438E-AC4D-B830F61A8AC1}" destId="{73D56EA8-1A51-48BB-90C5-FD55AF3F87EA}" srcOrd="7" destOrd="0" presId="urn:microsoft.com/office/officeart/2005/8/layout/cycle6"/>
    <dgm:cxn modelId="{76F866BB-5F4D-4131-BE44-496ED1DE7C0C}" type="presParOf" srcId="{7A9A1783-84E0-438E-AC4D-B830F61A8AC1}" destId="{C5A294B4-DB8D-4AD1-877F-F0EA71A27B45}" srcOrd="8" destOrd="0" presId="urn:microsoft.com/office/officeart/2005/8/layout/cycle6"/>
    <dgm:cxn modelId="{11C94C2B-FD73-4CBC-AFCF-42B45AF7178F}" type="presParOf" srcId="{7A9A1783-84E0-438E-AC4D-B830F61A8AC1}" destId="{10C5CD43-E45D-4E3E-AC7B-BAA601FC0882}" srcOrd="9" destOrd="0" presId="urn:microsoft.com/office/officeart/2005/8/layout/cycle6"/>
    <dgm:cxn modelId="{F3B67D6D-1641-4DB9-B438-92D84A375789}" type="presParOf" srcId="{7A9A1783-84E0-438E-AC4D-B830F61A8AC1}" destId="{54AFB405-C910-4A66-8C23-88C6CD01BB00}" srcOrd="10" destOrd="0" presId="urn:microsoft.com/office/officeart/2005/8/layout/cycle6"/>
    <dgm:cxn modelId="{50C0CEE7-9D70-4F4A-A61D-043AA802F487}" type="presParOf" srcId="{7A9A1783-84E0-438E-AC4D-B830F61A8AC1}" destId="{058F2819-6992-4BF0-B764-51E676D64BA4}" srcOrd="11" destOrd="0" presId="urn:microsoft.com/office/officeart/2005/8/layout/cycle6"/>
    <dgm:cxn modelId="{C9F7B057-91EA-4296-8494-11AD7EBD0D7D}" type="presParOf" srcId="{7A9A1783-84E0-438E-AC4D-B830F61A8AC1}" destId="{C9CF85CA-D3FE-4BE7-8763-8654AADD70EB}" srcOrd="12" destOrd="0" presId="urn:microsoft.com/office/officeart/2005/8/layout/cycle6"/>
    <dgm:cxn modelId="{26252A86-85BA-4F23-AD98-4F561803C6C6}" type="presParOf" srcId="{7A9A1783-84E0-438E-AC4D-B830F61A8AC1}" destId="{E58AB8EB-75F6-4B80-9AC5-69114B663DB2}" srcOrd="13" destOrd="0" presId="urn:microsoft.com/office/officeart/2005/8/layout/cycle6"/>
    <dgm:cxn modelId="{A0D54215-E04D-41C2-8637-D33345C40CF2}" type="presParOf" srcId="{7A9A1783-84E0-438E-AC4D-B830F61A8AC1}" destId="{9DF17FC6-E3F1-4CA0-8F0C-EA156E03205F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27390-DAB2-4A78-A77E-CD8339B340D8}">
      <dsp:nvSpPr>
        <dsp:cNvPr id="0" name=""/>
        <dsp:cNvSpPr/>
      </dsp:nvSpPr>
      <dsp:spPr>
        <a:xfrm>
          <a:off x="3057266" y="530"/>
          <a:ext cx="4763853" cy="2067780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b="1" kern="1200" dirty="0" smtClean="0">
              <a:effectLst/>
              <a:latin typeface="Calibri" pitchFamily="34" charset="0"/>
              <a:cs typeface="Calibri" pitchFamily="34" charset="0"/>
            </a:rPr>
            <a:t>An </a:t>
          </a:r>
          <a:r>
            <a:rPr lang="en-US" altLang="zh-CN" sz="1600" b="1" u="sng" kern="1200" dirty="0" smtClean="0">
              <a:solidFill>
                <a:srgbClr val="FF0000"/>
              </a:solidFill>
              <a:effectLst/>
              <a:latin typeface="Calibri" pitchFamily="34" charset="0"/>
              <a:cs typeface="Calibri" pitchFamily="34" charset="0"/>
            </a:rPr>
            <a:t>attitud</a:t>
          </a:r>
          <a:r>
            <a:rPr lang="en-US" altLang="zh-CN" sz="1600" b="1" u="sng" kern="1200" dirty="0" smtClean="0">
              <a:effectLst/>
              <a:latin typeface="Calibri" pitchFamily="34" charset="0"/>
              <a:cs typeface="Calibri" pitchFamily="34" charset="0"/>
            </a:rPr>
            <a:t>e</a:t>
          </a:r>
          <a:r>
            <a:rPr lang="en-US" altLang="zh-CN" sz="1600" b="1" kern="1200" dirty="0" smtClean="0">
              <a:effectLst/>
              <a:latin typeface="Calibri" pitchFamily="34" charset="0"/>
              <a:cs typeface="Calibri" pitchFamily="34" charset="0"/>
            </a:rPr>
            <a:t> that judges a person on his or her group’s real or imagined characteristics</a:t>
          </a:r>
          <a:endParaRPr lang="en-US" sz="1600" b="1" kern="1200" dirty="0">
            <a:effectLst/>
            <a:latin typeface="Calibri" pitchFamily="34" charset="0"/>
            <a:cs typeface="Calibri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b="1" kern="1200" dirty="0" smtClean="0">
              <a:effectLst/>
              <a:latin typeface="Calibri" pitchFamily="34" charset="0"/>
              <a:cs typeface="Calibri" pitchFamily="34" charset="0"/>
            </a:rPr>
            <a:t>Can foster feelings of dislike, suspicion, and hatred</a:t>
          </a:r>
          <a:endParaRPr lang="en-US" sz="1600" b="1" kern="1200" dirty="0">
            <a:effectLst/>
            <a:latin typeface="Calibri" pitchFamily="34" charset="0"/>
            <a:cs typeface="Calibri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b="1" kern="1200" dirty="0" smtClean="0">
              <a:effectLst/>
              <a:latin typeface="Calibri" pitchFamily="34" charset="0"/>
              <a:cs typeface="Calibri" pitchFamily="34" charset="0"/>
            </a:rPr>
            <a:t>More negative than positive</a:t>
          </a:r>
          <a:endParaRPr lang="en-US" sz="1600" b="1" kern="1200" dirty="0">
            <a:effectLst/>
            <a:latin typeface="Calibri" pitchFamily="34" charset="0"/>
            <a:cs typeface="Calibri" pitchFamily="34" charset="0"/>
          </a:endParaRPr>
        </a:p>
      </dsp:txBody>
      <dsp:txXfrm>
        <a:off x="3057266" y="259003"/>
        <a:ext cx="3988436" cy="1550835"/>
      </dsp:txXfrm>
    </dsp:sp>
    <dsp:sp modelId="{D3BCCB96-AE74-4E90-9111-A8FC016B59D1}">
      <dsp:nvSpPr>
        <dsp:cNvPr id="0" name=""/>
        <dsp:cNvSpPr/>
      </dsp:nvSpPr>
      <dsp:spPr>
        <a:xfrm>
          <a:off x="335867" y="530"/>
          <a:ext cx="2504167" cy="20677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PREJUDICE</a:t>
          </a:r>
          <a:endParaRPr lang="en-US" sz="2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436808" y="101471"/>
        <a:ext cx="2302285" cy="1865898"/>
      </dsp:txXfrm>
    </dsp:sp>
    <dsp:sp modelId="{B3DF38FA-373A-4094-80C3-24220E2287B1}">
      <dsp:nvSpPr>
        <dsp:cNvPr id="0" name=""/>
        <dsp:cNvSpPr/>
      </dsp:nvSpPr>
      <dsp:spPr>
        <a:xfrm>
          <a:off x="3095869" y="2275619"/>
          <a:ext cx="4763853" cy="2067780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-8695070"/>
            <a:satOff val="-10141"/>
            <a:lumOff val="-1691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8695070"/>
              <a:satOff val="-10141"/>
              <a:lumOff val="-1691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b="1" kern="1200" dirty="0" smtClean="0">
              <a:effectLst/>
              <a:latin typeface="Calibri" pitchFamily="34" charset="0"/>
              <a:cs typeface="Calibri" pitchFamily="34" charset="0"/>
            </a:rPr>
            <a:t>Unfair</a:t>
          </a:r>
          <a:r>
            <a:rPr lang="en-US" altLang="zh-CN" sz="1600" b="1" kern="1200" dirty="0" smtClean="0">
              <a:solidFill>
                <a:srgbClr val="FF0000"/>
              </a:solidFill>
              <a:effectLst/>
              <a:latin typeface="Calibri" pitchFamily="34" charset="0"/>
              <a:cs typeface="Calibri" pitchFamily="34" charset="0"/>
            </a:rPr>
            <a:t> </a:t>
          </a:r>
          <a:r>
            <a:rPr lang="en-US" altLang="zh-CN" sz="1600" b="1" u="sng" kern="1200" dirty="0" smtClean="0">
              <a:solidFill>
                <a:srgbClr val="FF0000"/>
              </a:solidFill>
              <a:effectLst/>
              <a:latin typeface="Calibri" pitchFamily="34" charset="0"/>
              <a:cs typeface="Calibri" pitchFamily="34" charset="0"/>
            </a:rPr>
            <a:t>treatment</a:t>
          </a:r>
          <a:r>
            <a:rPr lang="en-US" altLang="zh-CN" sz="1600" b="1" kern="1200" dirty="0" smtClean="0">
              <a:solidFill>
                <a:srgbClr val="FF0000"/>
              </a:solidFill>
              <a:effectLst/>
              <a:latin typeface="Calibri" pitchFamily="34" charset="0"/>
              <a:cs typeface="Calibri" pitchFamily="34" charset="0"/>
            </a:rPr>
            <a:t> </a:t>
          </a:r>
          <a:r>
            <a:rPr lang="en-US" altLang="zh-CN" sz="1600" b="1" kern="1200" dirty="0" smtClean="0">
              <a:effectLst/>
              <a:latin typeface="Calibri" pitchFamily="34" charset="0"/>
              <a:cs typeface="Calibri" pitchFamily="34" charset="0"/>
            </a:rPr>
            <a:t>of people because of their group membership</a:t>
          </a:r>
          <a:endParaRPr lang="en-US" sz="1600" kern="1200" dirty="0">
            <a:effectLst/>
            <a:latin typeface="Calibri" pitchFamily="34" charset="0"/>
            <a:cs typeface="Calibri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b="1" kern="1200" dirty="0" smtClean="0">
              <a:effectLst/>
              <a:latin typeface="Calibri" pitchFamily="34" charset="0"/>
              <a:cs typeface="Calibri" pitchFamily="34" charset="0"/>
            </a:rPr>
            <a:t>Actions, </a:t>
          </a:r>
          <a:r>
            <a:rPr lang="en-US" altLang="zh-CN" sz="1600" b="1" u="sng" kern="1200" dirty="0" err="1" smtClean="0">
              <a:effectLst/>
              <a:latin typeface="Calibri" pitchFamily="34" charset="0"/>
              <a:cs typeface="Calibri" pitchFamily="34" charset="0"/>
            </a:rPr>
            <a:t>behaviours</a:t>
          </a:r>
          <a:r>
            <a:rPr lang="en-US" altLang="zh-CN" sz="1600" b="1" u="sng" kern="1200" dirty="0" smtClean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en-US" altLang="zh-CN" sz="1600" b="1" kern="1200" dirty="0" smtClean="0">
              <a:effectLst/>
              <a:latin typeface="Calibri" pitchFamily="34" charset="0"/>
              <a:cs typeface="Calibri" pitchFamily="34" charset="0"/>
            </a:rPr>
            <a:t>of differential treatment</a:t>
          </a:r>
          <a:endParaRPr lang="en-US" sz="1600" kern="1200" dirty="0">
            <a:effectLst/>
            <a:latin typeface="Calibri" pitchFamily="34" charset="0"/>
            <a:cs typeface="Calibri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b="1" kern="1200" smtClean="0">
              <a:effectLst/>
              <a:latin typeface="Calibri" pitchFamily="34" charset="0"/>
              <a:cs typeface="Calibri" pitchFamily="34" charset="0"/>
            </a:rPr>
            <a:t>Individual/institutional discrimination</a:t>
          </a:r>
          <a:endParaRPr lang="en-US" sz="1600" kern="1200" dirty="0">
            <a:effectLst/>
            <a:latin typeface="Calibri" pitchFamily="34" charset="0"/>
            <a:cs typeface="Calibri" pitchFamily="34" charset="0"/>
          </a:endParaRPr>
        </a:p>
      </dsp:txBody>
      <dsp:txXfrm>
        <a:off x="3095869" y="2534092"/>
        <a:ext cx="3988436" cy="1550835"/>
      </dsp:txXfrm>
    </dsp:sp>
    <dsp:sp modelId="{7AD13566-B555-46C5-882A-2876A833891C}">
      <dsp:nvSpPr>
        <dsp:cNvPr id="0" name=""/>
        <dsp:cNvSpPr/>
      </dsp:nvSpPr>
      <dsp:spPr>
        <a:xfrm>
          <a:off x="278717" y="2275619"/>
          <a:ext cx="2618468" cy="2067780"/>
        </a:xfrm>
        <a:prstGeom prst="roundRect">
          <a:avLst/>
        </a:prstGeom>
        <a:gradFill rotWithShape="0">
          <a:gsLst>
            <a:gs pos="0">
              <a:schemeClr val="accent2">
                <a:hueOff val="-9067203"/>
                <a:satOff val="5236"/>
                <a:lumOff val="-9607"/>
                <a:alphaOff val="0"/>
              </a:schemeClr>
            </a:gs>
            <a:gs pos="100000">
              <a:schemeClr val="accent2">
                <a:hueOff val="-9067203"/>
                <a:satOff val="5236"/>
                <a:lumOff val="-9607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0890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5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DISCRIMINATION</a:t>
          </a:r>
          <a:endParaRPr lang="en-US" sz="245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379658" y="2376560"/>
        <a:ext cx="2416586" cy="18658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738B9B-39AC-4ECF-9A4F-4C175CC484B4}">
      <dsp:nvSpPr>
        <dsp:cNvPr id="0" name=""/>
        <dsp:cNvSpPr/>
      </dsp:nvSpPr>
      <dsp:spPr>
        <a:xfrm>
          <a:off x="0" y="0"/>
          <a:ext cx="6541770" cy="11658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Stereotypes</a:t>
          </a:r>
          <a:r>
            <a:rPr lang="en-US" altLang="zh-CN" sz="2400" b="1" kern="1200" smtClean="0">
              <a:latin typeface="Calibri" pitchFamily="34" charset="0"/>
              <a:cs typeface="Calibri" pitchFamily="34" charset="0"/>
            </a:rPr>
            <a:t> imply negative or positive evaluations of social groups</a:t>
          </a:r>
          <a:endParaRPr lang="en-US" sz="2400" kern="1200" dirty="0">
            <a:latin typeface="Calibri" pitchFamily="34" charset="0"/>
            <a:cs typeface="Calibri" pitchFamily="34" charset="0"/>
          </a:endParaRPr>
        </a:p>
      </dsp:txBody>
      <dsp:txXfrm>
        <a:off x="34147" y="34147"/>
        <a:ext cx="5283715" cy="1097566"/>
      </dsp:txXfrm>
    </dsp:sp>
    <dsp:sp modelId="{453560BF-7812-4901-B6FD-666060289E6F}">
      <dsp:nvSpPr>
        <dsp:cNvPr id="0" name=""/>
        <dsp:cNvSpPr/>
      </dsp:nvSpPr>
      <dsp:spPr>
        <a:xfrm>
          <a:off x="577214" y="1360170"/>
          <a:ext cx="6541770" cy="11658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000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smtClean="0"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rPr>
            <a:t>Prejudice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smtClean="0">
              <a:latin typeface="Calibri" pitchFamily="34" charset="0"/>
              <a:cs typeface="Calibri" pitchFamily="34" charset="0"/>
            </a:rPr>
            <a:t>(what people think/</a:t>
          </a:r>
          <a:r>
            <a:rPr lang="en-US" altLang="zh-CN" sz="2400" b="1" kern="1200" smtClean="0">
              <a:latin typeface="Calibri" pitchFamily="34" charset="0"/>
              <a:cs typeface="Calibri" pitchFamily="34" charset="0"/>
            </a:rPr>
            <a:t> </a:t>
          </a:r>
          <a:r>
            <a:rPr lang="en-US" altLang="zh-CN" sz="2400" b="1" u="sng" kern="1200" smtClean="0"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rPr>
            <a:t>judgement</a:t>
          </a:r>
          <a:r>
            <a:rPr lang="en-US" altLang="zh-CN" sz="2400" kern="1200" smtClean="0">
              <a:latin typeface="Calibri" pitchFamily="34" charset="0"/>
              <a:cs typeface="Calibri" pitchFamily="34" charset="0"/>
            </a:rPr>
            <a:t>)</a:t>
          </a:r>
          <a:endParaRPr lang="en-US" sz="2400" kern="1200" dirty="0">
            <a:latin typeface="Calibri" pitchFamily="34" charset="0"/>
            <a:cs typeface="Calibri" pitchFamily="34" charset="0"/>
          </a:endParaRPr>
        </a:p>
      </dsp:txBody>
      <dsp:txXfrm>
        <a:off x="611361" y="1394317"/>
        <a:ext cx="5138452" cy="1097566"/>
      </dsp:txXfrm>
    </dsp:sp>
    <dsp:sp modelId="{8A669D25-0AFF-4420-8F2A-18515BA81944}">
      <dsp:nvSpPr>
        <dsp:cNvPr id="0" name=""/>
        <dsp:cNvSpPr/>
      </dsp:nvSpPr>
      <dsp:spPr>
        <a:xfrm>
          <a:off x="1154429" y="2720340"/>
          <a:ext cx="6541770" cy="11658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000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Discrimination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smtClean="0">
              <a:latin typeface="Calibri" pitchFamily="34" charset="0"/>
              <a:cs typeface="Calibri" pitchFamily="34" charset="0"/>
            </a:rPr>
            <a:t>(what people do/</a:t>
          </a:r>
          <a:r>
            <a:rPr lang="en-US" altLang="zh-CN" sz="2400" b="1" kern="1200" smtClean="0">
              <a:latin typeface="Calibri" pitchFamily="34" charset="0"/>
              <a:cs typeface="Calibri" pitchFamily="34" charset="0"/>
            </a:rPr>
            <a:t> </a:t>
          </a:r>
          <a:r>
            <a:rPr lang="en-US" altLang="zh-CN" sz="2400" b="1" u="sng" kern="1200" smtClean="0"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rPr>
            <a:t>behaviour</a:t>
          </a:r>
          <a:r>
            <a:rPr lang="en-US" altLang="zh-CN" sz="2400" kern="1200" smtClean="0">
              <a:latin typeface="Calibri" pitchFamily="34" charset="0"/>
              <a:cs typeface="Calibri" pitchFamily="34" charset="0"/>
            </a:rPr>
            <a:t>)</a:t>
          </a:r>
          <a:endParaRPr lang="en-US" sz="2400" kern="1200" dirty="0">
            <a:latin typeface="Calibri" pitchFamily="34" charset="0"/>
            <a:cs typeface="Calibri" pitchFamily="34" charset="0"/>
          </a:endParaRPr>
        </a:p>
      </dsp:txBody>
      <dsp:txXfrm>
        <a:off x="1188576" y="2754487"/>
        <a:ext cx="5138452" cy="1097566"/>
      </dsp:txXfrm>
    </dsp:sp>
    <dsp:sp modelId="{3B965FB3-E408-410C-B967-061132A63074}">
      <dsp:nvSpPr>
        <dsp:cNvPr id="0" name=""/>
        <dsp:cNvSpPr/>
      </dsp:nvSpPr>
      <dsp:spPr>
        <a:xfrm>
          <a:off x="5783961" y="884110"/>
          <a:ext cx="757809" cy="75780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0" kern="1200">
            <a:latin typeface="Calibri" pitchFamily="34" charset="0"/>
            <a:cs typeface="Calibri" pitchFamily="34" charset="0"/>
          </a:endParaRPr>
        </a:p>
      </dsp:txBody>
      <dsp:txXfrm>
        <a:off x="5954468" y="884110"/>
        <a:ext cx="416795" cy="570251"/>
      </dsp:txXfrm>
    </dsp:sp>
    <dsp:sp modelId="{1E1EB836-5CE2-4635-B974-131A096B08E1}">
      <dsp:nvSpPr>
        <dsp:cNvPr id="0" name=""/>
        <dsp:cNvSpPr/>
      </dsp:nvSpPr>
      <dsp:spPr>
        <a:xfrm>
          <a:off x="6361176" y="2236508"/>
          <a:ext cx="757809" cy="75780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-4000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0" kern="1200">
            <a:latin typeface="Calibri" pitchFamily="34" charset="0"/>
            <a:cs typeface="Calibri" pitchFamily="34" charset="0"/>
          </a:endParaRPr>
        </a:p>
      </dsp:txBody>
      <dsp:txXfrm>
        <a:off x="6531683" y="2236508"/>
        <a:ext cx="416795" cy="5702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58F4FA-5FD5-4FF7-B0AB-641DA204B3CD}">
      <dsp:nvSpPr>
        <dsp:cNvPr id="0" name=""/>
        <dsp:cNvSpPr/>
      </dsp:nvSpPr>
      <dsp:spPr>
        <a:xfrm rot="16200000">
          <a:off x="-730132" y="731136"/>
          <a:ext cx="4074207" cy="261193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0" tIns="0" rIns="142875" bIns="0" numCol="1" spcCol="1270" anchor="t" anchorCtr="0">
          <a:noAutofit/>
        </a:bodyPr>
        <a:lstStyle/>
        <a:p>
          <a:pPr lvl="0" algn="l" defTabSz="10001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5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FUNCTIONALIST PERSPECTIVE</a:t>
          </a:r>
          <a:endParaRPr lang="en-US" sz="225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  <a:p>
          <a:pPr marL="228600" lvl="1" indent="-228600" algn="l" defTabSz="10001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50" i="1" kern="1200" dirty="0" smtClean="0">
              <a:latin typeface="Calibri" pitchFamily="34" charset="0"/>
              <a:cs typeface="Calibri" pitchFamily="34" charset="0"/>
            </a:rPr>
            <a:t>Ecological Theory </a:t>
          </a:r>
          <a:r>
            <a:rPr lang="en-US" sz="2250" kern="1200" dirty="0" smtClean="0">
              <a:latin typeface="Calibri" pitchFamily="34" charset="0"/>
              <a:cs typeface="Calibri" pitchFamily="34" charset="0"/>
            </a:rPr>
            <a:t>(p.292)</a:t>
          </a:r>
          <a:endParaRPr lang="en-US" sz="2250" kern="1200" dirty="0">
            <a:latin typeface="Calibri" pitchFamily="34" charset="0"/>
            <a:cs typeface="Calibri" pitchFamily="34" charset="0"/>
          </a:endParaRPr>
        </a:p>
      </dsp:txBody>
      <dsp:txXfrm rot="5400000">
        <a:off x="1005" y="814840"/>
        <a:ext cx="2611933" cy="2444525"/>
      </dsp:txXfrm>
    </dsp:sp>
    <dsp:sp modelId="{7E1C3E4C-B7F8-4444-94FC-090CC6B80DB2}">
      <dsp:nvSpPr>
        <dsp:cNvPr id="0" name=""/>
        <dsp:cNvSpPr/>
      </dsp:nvSpPr>
      <dsp:spPr>
        <a:xfrm rot="16200000">
          <a:off x="2077696" y="731136"/>
          <a:ext cx="4074207" cy="261193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0" tIns="0" rIns="142875" bIns="0" numCol="1" spcCol="1270" anchor="t" anchorCtr="0">
          <a:noAutofit/>
        </a:bodyPr>
        <a:lstStyle/>
        <a:p>
          <a:pPr lvl="0" algn="l" defTabSz="10001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5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CONFLICT PERSPECTIVE</a:t>
          </a:r>
          <a:endParaRPr lang="en-US" sz="225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  <a:p>
          <a:pPr marL="228600" lvl="1" indent="-228600" algn="l" defTabSz="10001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50" i="1" kern="1200" dirty="0" smtClean="0">
              <a:latin typeface="Calibri" pitchFamily="34" charset="0"/>
              <a:cs typeface="Calibri" pitchFamily="34" charset="0"/>
            </a:rPr>
            <a:t>Internal Colonialism </a:t>
          </a:r>
          <a:r>
            <a:rPr lang="en-US" sz="2250" kern="1200" dirty="0" smtClean="0">
              <a:latin typeface="Calibri" pitchFamily="34" charset="0"/>
              <a:cs typeface="Calibri" pitchFamily="34" charset="0"/>
            </a:rPr>
            <a:t>(p.293; 296/7)</a:t>
          </a:r>
          <a:endParaRPr lang="en-US" sz="2250" kern="1200" dirty="0">
            <a:latin typeface="Calibri" pitchFamily="34" charset="0"/>
            <a:cs typeface="Calibri" pitchFamily="34" charset="0"/>
          </a:endParaRPr>
        </a:p>
      </dsp:txBody>
      <dsp:txXfrm rot="5400000">
        <a:off x="2808833" y="814840"/>
        <a:ext cx="2611933" cy="2444525"/>
      </dsp:txXfrm>
    </dsp:sp>
    <dsp:sp modelId="{9C6EA2B6-E984-4434-9F87-6E46875BA3C0}">
      <dsp:nvSpPr>
        <dsp:cNvPr id="0" name=""/>
        <dsp:cNvSpPr/>
      </dsp:nvSpPr>
      <dsp:spPr>
        <a:xfrm rot="16200000">
          <a:off x="4885525" y="731136"/>
          <a:ext cx="4074207" cy="261193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0" tIns="0" rIns="142875" bIns="0" numCol="1" spcCol="1270" anchor="t" anchorCtr="0">
          <a:noAutofit/>
        </a:bodyPr>
        <a:lstStyle/>
        <a:p>
          <a:pPr lvl="0" algn="l" defTabSz="10001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5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CONFLICT PERSPECTIVE</a:t>
          </a:r>
          <a:endParaRPr lang="en-US" sz="225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  <a:p>
          <a:pPr marL="228600" lvl="1" indent="-228600" algn="l" defTabSz="10001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50" i="1" kern="1200" dirty="0" smtClean="0">
              <a:latin typeface="Calibri" pitchFamily="34" charset="0"/>
              <a:cs typeface="Calibri" pitchFamily="34" charset="0"/>
            </a:rPr>
            <a:t>Split </a:t>
          </a:r>
          <a:r>
            <a:rPr lang="en-US" sz="2250" i="1" kern="1200" dirty="0" err="1" smtClean="0">
              <a:latin typeface="Calibri" pitchFamily="34" charset="0"/>
              <a:cs typeface="Calibri" pitchFamily="34" charset="0"/>
            </a:rPr>
            <a:t>Labour</a:t>
          </a:r>
          <a:r>
            <a:rPr lang="en-US" sz="2250" i="1" kern="1200" dirty="0" smtClean="0">
              <a:latin typeface="Calibri" pitchFamily="34" charset="0"/>
              <a:cs typeface="Calibri" pitchFamily="34" charset="0"/>
            </a:rPr>
            <a:t> Market </a:t>
          </a:r>
          <a:br>
            <a:rPr lang="en-US" sz="2250" i="1" kern="1200" dirty="0" smtClean="0">
              <a:latin typeface="Calibri" pitchFamily="34" charset="0"/>
              <a:cs typeface="Calibri" pitchFamily="34" charset="0"/>
            </a:rPr>
          </a:br>
          <a:r>
            <a:rPr lang="en-US" sz="2250" kern="1200" dirty="0" smtClean="0">
              <a:latin typeface="Calibri" pitchFamily="34" charset="0"/>
              <a:cs typeface="Calibri" pitchFamily="34" charset="0"/>
            </a:rPr>
            <a:t>(p.293; 297/8)</a:t>
          </a:r>
          <a:endParaRPr lang="en-US" sz="2250" kern="1200" dirty="0">
            <a:latin typeface="Calibri" pitchFamily="34" charset="0"/>
            <a:cs typeface="Calibri" pitchFamily="34" charset="0"/>
          </a:endParaRPr>
        </a:p>
      </dsp:txBody>
      <dsp:txXfrm rot="5400000">
        <a:off x="5616662" y="814840"/>
        <a:ext cx="2611933" cy="24445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EC04F-9E10-4D7D-8D40-485D34B80642}">
      <dsp:nvSpPr>
        <dsp:cNvPr id="0" name=""/>
        <dsp:cNvSpPr/>
      </dsp:nvSpPr>
      <dsp:spPr>
        <a:xfrm>
          <a:off x="3050185" y="4290"/>
          <a:ext cx="1900628" cy="12354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II. Key concepts</a:t>
          </a:r>
          <a:endParaRPr lang="en-US" sz="19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3110493" y="64598"/>
        <a:ext cx="1780012" cy="1114792"/>
      </dsp:txXfrm>
    </dsp:sp>
    <dsp:sp modelId="{D17C322C-F678-4B9A-B203-3B8E627D2173}">
      <dsp:nvSpPr>
        <dsp:cNvPr id="0" name=""/>
        <dsp:cNvSpPr/>
      </dsp:nvSpPr>
      <dsp:spPr>
        <a:xfrm>
          <a:off x="1532080" y="621994"/>
          <a:ext cx="4936839" cy="4936839"/>
        </a:xfrm>
        <a:custGeom>
          <a:avLst/>
          <a:gdLst/>
          <a:ahLst/>
          <a:cxnLst/>
          <a:rect l="0" t="0" r="0" b="0"/>
          <a:pathLst>
            <a:path>
              <a:moveTo>
                <a:pt x="3431793" y="195754"/>
              </a:moveTo>
              <a:arcTo wR="2468419" hR="2468419" stAng="17578313" swAng="196168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10EAA2-4FE5-4863-9B55-21B9F1E9FC85}">
      <dsp:nvSpPr>
        <dsp:cNvPr id="0" name=""/>
        <dsp:cNvSpPr/>
      </dsp:nvSpPr>
      <dsp:spPr>
        <a:xfrm>
          <a:off x="5397792" y="1709926"/>
          <a:ext cx="1900628" cy="12354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III. Racial/Ethnic violence</a:t>
          </a:r>
          <a:endParaRPr lang="en-US" sz="19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5458100" y="1770234"/>
        <a:ext cx="1780012" cy="1114792"/>
      </dsp:txXfrm>
    </dsp:sp>
    <dsp:sp modelId="{E9A05112-DB33-4339-A3F8-3BACDF1AC9B6}">
      <dsp:nvSpPr>
        <dsp:cNvPr id="0" name=""/>
        <dsp:cNvSpPr/>
      </dsp:nvSpPr>
      <dsp:spPr>
        <a:xfrm>
          <a:off x="1532080" y="621994"/>
          <a:ext cx="4936839" cy="4936839"/>
        </a:xfrm>
        <a:custGeom>
          <a:avLst/>
          <a:gdLst/>
          <a:ahLst/>
          <a:cxnLst/>
          <a:rect l="0" t="0" r="0" b="0"/>
          <a:pathLst>
            <a:path>
              <a:moveTo>
                <a:pt x="4933450" y="2339119"/>
              </a:moveTo>
              <a:arcTo wR="2468419" hR="2468419" stAng="21419842" swAng="219641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6B6F24-2A8C-478D-B04B-656B3E33F4F7}">
      <dsp:nvSpPr>
        <dsp:cNvPr id="0" name=""/>
        <dsp:cNvSpPr/>
      </dsp:nvSpPr>
      <dsp:spPr>
        <a:xfrm>
          <a:off x="4501086" y="4469703"/>
          <a:ext cx="1900628" cy="12354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IV. Theories</a:t>
          </a:r>
          <a:endParaRPr lang="en-US" sz="19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4561394" y="4530011"/>
        <a:ext cx="1780012" cy="1114792"/>
      </dsp:txXfrm>
    </dsp:sp>
    <dsp:sp modelId="{C5A294B4-DB8D-4AD1-877F-F0EA71A27B45}">
      <dsp:nvSpPr>
        <dsp:cNvPr id="0" name=""/>
        <dsp:cNvSpPr/>
      </dsp:nvSpPr>
      <dsp:spPr>
        <a:xfrm>
          <a:off x="1532080" y="621994"/>
          <a:ext cx="4936839" cy="4936839"/>
        </a:xfrm>
        <a:custGeom>
          <a:avLst/>
          <a:gdLst/>
          <a:ahLst/>
          <a:cxnLst/>
          <a:rect l="0" t="0" r="0" b="0"/>
          <a:pathLst>
            <a:path>
              <a:moveTo>
                <a:pt x="2959198" y="4887558"/>
              </a:moveTo>
              <a:arcTo wR="2468419" hR="2468419" stAng="4711911" swAng="137617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C5CD43-E45D-4E3E-AC7B-BAA601FC0882}">
      <dsp:nvSpPr>
        <dsp:cNvPr id="0" name=""/>
        <dsp:cNvSpPr/>
      </dsp:nvSpPr>
      <dsp:spPr>
        <a:xfrm>
          <a:off x="1599285" y="4469703"/>
          <a:ext cx="1900628" cy="12354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V. Singapore case study</a:t>
          </a:r>
          <a:endParaRPr lang="en-US" sz="19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1659593" y="4530011"/>
        <a:ext cx="1780012" cy="1114792"/>
      </dsp:txXfrm>
    </dsp:sp>
    <dsp:sp modelId="{058F2819-6992-4BF0-B764-51E676D64BA4}">
      <dsp:nvSpPr>
        <dsp:cNvPr id="0" name=""/>
        <dsp:cNvSpPr/>
      </dsp:nvSpPr>
      <dsp:spPr>
        <a:xfrm>
          <a:off x="1532080" y="621994"/>
          <a:ext cx="4936839" cy="4936839"/>
        </a:xfrm>
        <a:custGeom>
          <a:avLst/>
          <a:gdLst/>
          <a:ahLst/>
          <a:cxnLst/>
          <a:rect l="0" t="0" r="0" b="0"/>
          <a:pathLst>
            <a:path>
              <a:moveTo>
                <a:pt x="412521" y="3834574"/>
              </a:moveTo>
              <a:arcTo wR="2468419" hR="2468419" stAng="8783746" swAng="219641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CF85CA-D3FE-4BE7-8763-8654AADD70EB}">
      <dsp:nvSpPr>
        <dsp:cNvPr id="0" name=""/>
        <dsp:cNvSpPr/>
      </dsp:nvSpPr>
      <dsp:spPr>
        <a:xfrm>
          <a:off x="702579" y="1709926"/>
          <a:ext cx="1900628" cy="12354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I. </a:t>
          </a:r>
          <a:r>
            <a:rPr lang="en-US" sz="19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Problematising</a:t>
          </a:r>
          <a:r>
            <a:rPr lang="en-US" sz="19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 Race &amp; Ethnicity </a:t>
          </a:r>
          <a:endParaRPr lang="en-US" sz="19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762887" y="1770234"/>
        <a:ext cx="1780012" cy="1114792"/>
      </dsp:txXfrm>
    </dsp:sp>
    <dsp:sp modelId="{9DF17FC6-E3F1-4CA0-8F0C-EA156E03205F}">
      <dsp:nvSpPr>
        <dsp:cNvPr id="0" name=""/>
        <dsp:cNvSpPr/>
      </dsp:nvSpPr>
      <dsp:spPr>
        <a:xfrm>
          <a:off x="1532080" y="621994"/>
          <a:ext cx="4936839" cy="4936839"/>
        </a:xfrm>
        <a:custGeom>
          <a:avLst/>
          <a:gdLst/>
          <a:ahLst/>
          <a:cxnLst/>
          <a:rect l="0" t="0" r="0" b="0"/>
          <a:pathLst>
            <a:path>
              <a:moveTo>
                <a:pt x="430074" y="1076210"/>
              </a:moveTo>
              <a:arcTo wR="2468419" hR="2468419" stAng="12860007" swAng="196168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154DD-F7B7-40F9-BF9E-831DDF8D2824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CAE1D-AA93-4E76-890D-8BA7E8D7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61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CAE1D-AA93-4E76-890D-8BA7E8D7CC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49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Ethnic tensions</a:t>
            </a:r>
            <a:r>
              <a:rPr lang="en-SG" baseline="0" dirty="0" smtClean="0"/>
              <a:t> can occur. Do not have to be the “minority” but the groups that are singled out for differential treatment.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CAE1D-AA93-4E76-890D-8BA7E8D7CC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89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Or</a:t>
            </a:r>
            <a:r>
              <a:rPr lang="en-SG" baseline="0" dirty="0" smtClean="0"/>
              <a:t> the presumption of language ability.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CAE1D-AA93-4E76-890D-8BA7E8D7CC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63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Problematic</a:t>
            </a:r>
            <a:r>
              <a:rPr lang="en-SG" baseline="0" dirty="0" smtClean="0"/>
              <a:t> assumptions about traits in the society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CAE1D-AA93-4E76-890D-8BA7E8D7CC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0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Stereotype leads to prejudice and discrimination, and thus leads to racism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CAE1D-AA93-4E76-890D-8BA7E8D7CC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64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CAE1D-AA93-4E76-890D-8BA7E8D7CC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91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CAE1D-AA93-4E76-890D-8BA7E8D7CC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6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Institutional</a:t>
            </a:r>
            <a:r>
              <a:rPr lang="en-SG" baseline="0" dirty="0" smtClean="0"/>
              <a:t> Racism- </a:t>
            </a:r>
            <a:r>
              <a:rPr lang="en-SG" baseline="0" dirty="0" err="1" smtClean="0"/>
              <a:t>E.g</a:t>
            </a:r>
            <a:r>
              <a:rPr lang="en-SG" baseline="0" dirty="0" smtClean="0"/>
              <a:t> Coke discrimination against racial groups. “Chink” towards Chinese, underlying tone of racism. Particular group of people being targeted. Profiling towards a certain type of people.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CAE1D-AA93-4E76-890D-8BA7E8D7CC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970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Extreme form of racism.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CAE1D-AA93-4E76-890D-8BA7E8D7CCB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072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BE7F9E-AE16-4317-8534-3A273B268CA4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10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When different</a:t>
            </a:r>
            <a:r>
              <a:rPr lang="en-SG" baseline="0" dirty="0" smtClean="0"/>
              <a:t> racial groups come together, how do they resolve conflicts. Invasion: May be terrorist. Resistance: tries to drive them out.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CAE1D-AA93-4E76-890D-8BA7E8D7CCB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20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Results cannot</a:t>
            </a:r>
            <a:r>
              <a:rPr lang="en-SG" baseline="0" dirty="0" smtClean="0"/>
              <a:t> be generalised.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CAE1D-AA93-4E76-890D-8BA7E8D7CC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984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Stability</a:t>
            </a:r>
            <a:r>
              <a:rPr lang="en-SG" baseline="0" dirty="0" smtClean="0"/>
              <a:t> in the end.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CAE1D-AA93-4E76-890D-8BA7E8D7CCB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595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CAE1D-AA93-4E76-890D-8BA7E8D7CCB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453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Segregation</a:t>
            </a:r>
            <a:r>
              <a:rPr lang="en-SG" baseline="0" dirty="0" smtClean="0"/>
              <a:t>  can be through housing, employment. Groups are kept apart from one another.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CAE1D-AA93-4E76-890D-8BA7E8D7CCB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764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Trace</a:t>
            </a:r>
            <a:r>
              <a:rPr lang="en-SG" baseline="0" dirty="0" smtClean="0"/>
              <a:t> the racial categories to the colonial past.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CAE1D-AA93-4E76-890D-8BA7E8D7CCB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943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More than</a:t>
            </a:r>
            <a:r>
              <a:rPr lang="en-SG" baseline="0" dirty="0" smtClean="0"/>
              <a:t> 40 racial category. They may not be really races, but nationality.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CAE1D-AA93-4E76-890D-8BA7E8D7CCB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20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Arbitrary</a:t>
            </a:r>
            <a:r>
              <a:rPr lang="en-SG" baseline="0" dirty="0" smtClean="0"/>
              <a:t> compared to the biological concept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CAE1D-AA93-4E76-890D-8BA7E8D7CCB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305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CAE1D-AA93-4E76-890D-8BA7E8D7CCB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669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Sweep into categories.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CAE1D-AA93-4E76-890D-8BA7E8D7CCB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055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Legacy of colonial</a:t>
            </a:r>
            <a:r>
              <a:rPr lang="en-SG" baseline="0" dirty="0" smtClean="0"/>
              <a:t> government. Making a hierarchy out of different races as u differentiate people.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CAE1D-AA93-4E76-890D-8BA7E8D7CCB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658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1BBC66-DB11-43D9-87AF-B54DBDF17506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CAE1D-AA93-4E76-890D-8BA7E8D7CC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87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Why then we define</a:t>
            </a:r>
            <a:r>
              <a:rPr lang="en-SG" baseline="0" dirty="0" smtClean="0"/>
              <a:t> race?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CAE1D-AA93-4E76-890D-8BA7E8D7CC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95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We</a:t>
            </a:r>
            <a:r>
              <a:rPr lang="en-SG" baseline="0" dirty="0" smtClean="0"/>
              <a:t> treat one another differently due to race.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CAE1D-AA93-4E76-890D-8BA7E8D7CC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58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Race is not</a:t>
            </a:r>
            <a:r>
              <a:rPr lang="en-SG" baseline="0" dirty="0" smtClean="0"/>
              <a:t> a natural category. Southern Italians are regarded as lowly as compared to Northern Italians, and there is a different judgement due to differences in colours.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CAE1D-AA93-4E76-890D-8BA7E8D7CC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18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CAE1D-AA93-4E76-890D-8BA7E8D7CC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8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Cultural</a:t>
            </a:r>
            <a:r>
              <a:rPr lang="en-SG" baseline="0" dirty="0" smtClean="0"/>
              <a:t> markers: Religion..</a:t>
            </a:r>
            <a:r>
              <a:rPr lang="en-SG" baseline="0" dirty="0" err="1" smtClean="0"/>
              <a:t>ect</a:t>
            </a:r>
            <a:r>
              <a:rPr lang="en-SG" baseline="0" dirty="0" smtClean="0"/>
              <a:t> which brings upon a identity.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CAE1D-AA93-4E76-890D-8BA7E8D7CC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98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Crossin</a:t>
            </a:r>
            <a:r>
              <a:rPr lang="en-SG" baseline="0" dirty="0" smtClean="0"/>
              <a:t>g of ethnic groups is possible through marriages between ethnic group.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CAE1D-AA93-4E76-890D-8BA7E8D7CC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60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24DA06BC-9DF1-4B8C-86FF-95CC428929FE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0B29E41-7B29-4E71-BDA5-FA245DB0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6BC-9DF1-4B8C-86FF-95CC428929FE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9E41-7B29-4E71-BDA5-FA245DB0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6BC-9DF1-4B8C-86FF-95CC428929FE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9E41-7B29-4E71-BDA5-FA245DB0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6BC-9DF1-4B8C-86FF-95CC428929FE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9E41-7B29-4E71-BDA5-FA245DB0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6BC-9DF1-4B8C-86FF-95CC428929FE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9E41-7B29-4E71-BDA5-FA245DB0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6BC-9DF1-4B8C-86FF-95CC428929FE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9E41-7B29-4E71-BDA5-FA245DB0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6BC-9DF1-4B8C-86FF-95CC428929FE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9E41-7B29-4E71-BDA5-FA245DB0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6BC-9DF1-4B8C-86FF-95CC428929FE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9E41-7B29-4E71-BDA5-FA245DB0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6BC-9DF1-4B8C-86FF-95CC428929FE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9E41-7B29-4E71-BDA5-FA245DB0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6BC-9DF1-4B8C-86FF-95CC428929FE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9E41-7B29-4E71-BDA5-FA245DB0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6BC-9DF1-4B8C-86FF-95CC428929FE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9E41-7B29-4E71-BDA5-FA245DB0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24DA06BC-9DF1-4B8C-86FF-95CC428929FE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0B29E41-7B29-4E71-BDA5-FA245DB0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48200" y="914400"/>
            <a:ext cx="4114800" cy="1387475"/>
          </a:xfrm>
        </p:spPr>
        <p:txBody>
          <a:bodyPr>
            <a:normAutofit/>
          </a:bodyPr>
          <a:lstStyle/>
          <a:p>
            <a:r>
              <a:rPr lang="en-US" altLang="zh-CN" sz="3200" b="0" dirty="0">
                <a:latin typeface="Calibri" pitchFamily="34" charset="0"/>
                <a:cs typeface="Calibri" pitchFamily="34" charset="0"/>
              </a:rPr>
              <a:t>SC1101E </a:t>
            </a:r>
            <a:r>
              <a:rPr lang="en-US" altLang="zh-CN" sz="3200" b="0" dirty="0" smtClean="0">
                <a:latin typeface="Calibri" pitchFamily="34" charset="0"/>
                <a:cs typeface="Calibri" pitchFamily="34" charset="0"/>
              </a:rPr>
              <a:t> WEEK 6</a:t>
            </a:r>
            <a:endParaRPr lang="en-US" altLang="zh-CN" sz="3200" b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2438400"/>
            <a:ext cx="6400800" cy="1066800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latin typeface="Calibri" pitchFamily="34" charset="0"/>
                <a:cs typeface="Calibri" pitchFamily="34" charset="0"/>
              </a:rPr>
              <a:t>RACE &amp; ETHNICITY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3657600" cy="281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84288" y="5638800"/>
            <a:ext cx="3287712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Kelvin Low</a:t>
            </a:r>
            <a:b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Department of Sociology</a:t>
            </a:r>
            <a:b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National University of Singapore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94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2000" y="2179638"/>
            <a:ext cx="4038600" cy="4525962"/>
          </a:xfrm>
          <a:prstGeom prst="rect">
            <a:avLst/>
          </a:prstGeom>
        </p:spPr>
        <p:txBody>
          <a:bodyPr/>
          <a:lstStyle/>
          <a:p>
            <a:r>
              <a:rPr lang="en-US" altLang="zh-CN" b="1" dirty="0">
                <a:latin typeface="Calibri" pitchFamily="34" charset="0"/>
                <a:cs typeface="Calibri" pitchFamily="34" charset="0"/>
              </a:rPr>
              <a:t>Race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 – </a:t>
            </a:r>
            <a:r>
              <a:rPr lang="en-US" altLang="zh-CN" b="1" u="sng" dirty="0">
                <a:latin typeface="Calibri" pitchFamily="34" charset="0"/>
                <a:cs typeface="Calibri" pitchFamily="34" charset="0"/>
              </a:rPr>
              <a:t>perceived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 genetic </a:t>
            </a:r>
            <a:r>
              <a:rPr lang="en-US" altLang="zh-CN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altLang="zh-CN" dirty="0" smtClean="0">
                <a:latin typeface="Calibri" pitchFamily="34" charset="0"/>
                <a:cs typeface="Calibri" pitchFamily="34" charset="0"/>
              </a:rPr>
            </a:br>
            <a:r>
              <a:rPr lang="en-US" altLang="zh-CN" dirty="0" smtClean="0">
                <a:latin typeface="Calibri" pitchFamily="34" charset="0"/>
                <a:cs typeface="Calibri" pitchFamily="34" charset="0"/>
              </a:rPr>
              <a:t>or 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physical characteristics</a:t>
            </a:r>
          </a:p>
          <a:p>
            <a:pPr lvl="1">
              <a:buSzPct val="60000"/>
              <a:buFont typeface="Wingdings" pitchFamily="2" charset="2"/>
              <a:buChar char="u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Skin </a:t>
            </a:r>
            <a:r>
              <a:rPr lang="en-US" altLang="zh-CN" dirty="0" err="1">
                <a:latin typeface="Calibri" pitchFamily="34" charset="0"/>
                <a:cs typeface="Calibri" pitchFamily="34" charset="0"/>
              </a:rPr>
              <a:t>colour</a:t>
            </a:r>
            <a:endParaRPr lang="en-US" altLang="zh-CN" dirty="0">
              <a:latin typeface="Calibri" pitchFamily="34" charset="0"/>
              <a:cs typeface="Calibri" pitchFamily="34" charset="0"/>
            </a:endParaRPr>
          </a:p>
          <a:p>
            <a:pPr lvl="1">
              <a:buSzPct val="60000"/>
              <a:buFont typeface="Wingdings" pitchFamily="2" charset="2"/>
              <a:buChar char="u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Eye </a:t>
            </a:r>
            <a:r>
              <a:rPr lang="en-US" altLang="zh-CN" dirty="0" err="1">
                <a:latin typeface="Calibri" pitchFamily="34" charset="0"/>
                <a:cs typeface="Calibri" pitchFamily="34" charset="0"/>
              </a:rPr>
              <a:t>colour</a:t>
            </a:r>
            <a:endParaRPr lang="en-US" altLang="zh-CN" dirty="0">
              <a:latin typeface="Calibri" pitchFamily="34" charset="0"/>
              <a:cs typeface="Calibri" pitchFamily="34" charset="0"/>
            </a:endParaRPr>
          </a:p>
          <a:p>
            <a:pPr lvl="1">
              <a:buSzPct val="60000"/>
              <a:buFont typeface="Wingdings" pitchFamily="2" charset="2"/>
              <a:buChar char="u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Hair texture</a:t>
            </a:r>
          </a:p>
          <a:p>
            <a:pPr lvl="1">
              <a:buSzPct val="60000"/>
              <a:buFont typeface="Wingdings" pitchFamily="2" charset="2"/>
              <a:buChar char="u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Facial features</a:t>
            </a:r>
          </a:p>
          <a:p>
            <a:pPr lvl="1">
              <a:buFont typeface="Wingdings" pitchFamily="2" charset="2"/>
              <a:buNone/>
            </a:pPr>
            <a:endParaRPr lang="en-US" altLang="zh-CN" dirty="0">
              <a:latin typeface="Calibri" pitchFamily="34" charset="0"/>
              <a:cs typeface="Calibri" pitchFamily="34" charset="0"/>
            </a:endParaRPr>
          </a:p>
          <a:p>
            <a:pPr lvl="1"/>
            <a:endParaRPr lang="en-US" altLang="zh-CN" dirty="0">
              <a:latin typeface="Calibri" pitchFamily="34" charset="0"/>
              <a:cs typeface="Calibri" pitchFamily="34" charset="0"/>
            </a:endParaRPr>
          </a:p>
          <a:p>
            <a:pPr lvl="1"/>
            <a:endParaRPr lang="en-US" altLang="zh-CN" dirty="0">
              <a:latin typeface="Calibri" pitchFamily="34" charset="0"/>
              <a:cs typeface="Calibri" pitchFamily="34" charset="0"/>
            </a:endParaRPr>
          </a:p>
          <a:p>
            <a:pPr lvl="1"/>
            <a:endParaRPr lang="en-US" altLang="zh-C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800600" y="2179638"/>
            <a:ext cx="3733800" cy="3535362"/>
          </a:xfrm>
          <a:prstGeom prst="rect">
            <a:avLst/>
          </a:prstGeom>
        </p:spPr>
        <p:txBody>
          <a:bodyPr/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Ethnicity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 – </a:t>
            </a: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refers to </a:t>
            </a:r>
            <a:r>
              <a:rPr lang="en-US" altLang="zh-CN" b="1" dirty="0">
                <a:solidFill>
                  <a:srgbClr val="FF0000"/>
                </a:solidFill>
                <a:effectLst/>
                <a:latin typeface="Calibri" pitchFamily="34" charset="0"/>
                <a:cs typeface="Calibri" pitchFamily="34" charset="0"/>
              </a:rPr>
              <a:t>cultural</a:t>
            </a: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 traits</a:t>
            </a:r>
          </a:p>
          <a:p>
            <a:pPr lvl="1">
              <a:lnSpc>
                <a:spcPct val="85000"/>
              </a:lnSpc>
              <a:spcBef>
                <a:spcPct val="15000"/>
              </a:spcBef>
              <a:buClr>
                <a:srgbClr val="FF6600"/>
              </a:buClr>
              <a:buSzPct val="60000"/>
              <a:buFont typeface="Wingdings" pitchFamily="2" charset="2"/>
              <a:buChar char="u"/>
            </a:pP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Nation of origin/</a:t>
            </a:r>
            <a:br>
              <a:rPr lang="en-US" altLang="zh-CN" b="1" dirty="0">
                <a:solidFill>
                  <a:schemeClr val="bg2">
                    <a:lumMod val="5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common ancestry</a:t>
            </a:r>
          </a:p>
          <a:p>
            <a:pPr lvl="1">
              <a:buClr>
                <a:srgbClr val="FF6600"/>
              </a:buClr>
              <a:buSzPct val="60000"/>
              <a:buFont typeface="Wingdings" pitchFamily="2" charset="2"/>
              <a:buChar char="u"/>
            </a:pP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Food</a:t>
            </a:r>
          </a:p>
          <a:p>
            <a:pPr lvl="1">
              <a:buClr>
                <a:srgbClr val="FF6600"/>
              </a:buClr>
              <a:buSzPct val="60000"/>
              <a:buFont typeface="Wingdings" pitchFamily="2" charset="2"/>
              <a:buChar char="u"/>
            </a:pP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Clothing</a:t>
            </a:r>
          </a:p>
          <a:p>
            <a:pPr lvl="1">
              <a:buClr>
                <a:srgbClr val="FF6600"/>
              </a:buClr>
              <a:buSzPct val="60000"/>
              <a:buFont typeface="Wingdings" pitchFamily="2" charset="2"/>
              <a:buChar char="u"/>
            </a:pP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Language</a:t>
            </a:r>
          </a:p>
          <a:p>
            <a:pPr lvl="1">
              <a:buClr>
                <a:srgbClr val="FF6600"/>
              </a:buClr>
              <a:buSzPct val="60000"/>
              <a:buFont typeface="Wingdings" pitchFamily="2" charset="2"/>
              <a:buChar char="u"/>
            </a:pP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Religion</a:t>
            </a:r>
          </a:p>
          <a:p>
            <a:pPr lvl="1">
              <a:buFont typeface="Wingdings" pitchFamily="2" charset="2"/>
              <a:buNone/>
            </a:pPr>
            <a:endParaRPr lang="en-US" altLang="zh-CN" b="1" dirty="0">
              <a:solidFill>
                <a:schemeClr val="bg2">
                  <a:lumMod val="50000"/>
                </a:schemeClr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lvl="1"/>
            <a:endParaRPr lang="en-US" altLang="zh-CN" dirty="0">
              <a:solidFill>
                <a:schemeClr val="bg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456" y="76200"/>
            <a:ext cx="7024744" cy="114300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II. Key concepts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04437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4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4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6" name="Group 16"/>
          <p:cNvGrpSpPr>
            <a:grpSpLocks/>
          </p:cNvGrpSpPr>
          <p:nvPr/>
        </p:nvGrpSpPr>
        <p:grpSpPr bwMode="auto">
          <a:xfrm>
            <a:off x="792163" y="1738312"/>
            <a:ext cx="2057400" cy="4738687"/>
            <a:chOff x="461" y="1017"/>
            <a:chExt cx="1411" cy="3063"/>
          </a:xfrm>
          <a:solidFill>
            <a:schemeClr val="accent2">
              <a:lumMod val="20000"/>
              <a:lumOff val="80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53605" name="Freeform 5"/>
            <p:cNvSpPr>
              <a:spLocks/>
            </p:cNvSpPr>
            <p:nvPr/>
          </p:nvSpPr>
          <p:spPr bwMode="auto">
            <a:xfrm>
              <a:off x="461" y="1017"/>
              <a:ext cx="1411" cy="800"/>
            </a:xfrm>
            <a:custGeom>
              <a:avLst/>
              <a:gdLst>
                <a:gd name="T0" fmla="*/ 1046 w 1196"/>
                <a:gd name="T1" fmla="*/ 204 h 800"/>
                <a:gd name="T2" fmla="*/ 892 w 1196"/>
                <a:gd name="T3" fmla="*/ 0 h 800"/>
                <a:gd name="T4" fmla="*/ 0 w 1196"/>
                <a:gd name="T5" fmla="*/ 0 h 800"/>
                <a:gd name="T6" fmla="*/ 0 w 1196"/>
                <a:gd name="T7" fmla="*/ 800 h 800"/>
                <a:gd name="T8" fmla="*/ 892 w 1196"/>
                <a:gd name="T9" fmla="*/ 800 h 800"/>
                <a:gd name="T10" fmla="*/ 1046 w 1196"/>
                <a:gd name="T11" fmla="*/ 596 h 800"/>
                <a:gd name="T12" fmla="*/ 1196 w 1196"/>
                <a:gd name="T13" fmla="*/ 400 h 800"/>
                <a:gd name="T14" fmla="*/ 1046 w 1196"/>
                <a:gd name="T15" fmla="*/ 204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6" h="800">
                  <a:moveTo>
                    <a:pt x="1046" y="204"/>
                  </a:moveTo>
                  <a:lnTo>
                    <a:pt x="892" y="0"/>
                  </a:lnTo>
                  <a:lnTo>
                    <a:pt x="0" y="0"/>
                  </a:lnTo>
                  <a:lnTo>
                    <a:pt x="0" y="800"/>
                  </a:lnTo>
                  <a:lnTo>
                    <a:pt x="892" y="800"/>
                  </a:lnTo>
                  <a:lnTo>
                    <a:pt x="1046" y="596"/>
                  </a:lnTo>
                  <a:lnTo>
                    <a:pt x="1196" y="400"/>
                  </a:lnTo>
                  <a:lnTo>
                    <a:pt x="1046" y="204"/>
                  </a:lnTo>
                  <a:close/>
                </a:path>
              </a:pathLst>
            </a:custGeom>
            <a:grpFill/>
            <a:ln w="12700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606" name="Rectangle 6"/>
            <p:cNvSpPr>
              <a:spLocks noChangeArrowheads="1"/>
            </p:cNvSpPr>
            <p:nvPr/>
          </p:nvSpPr>
          <p:spPr bwMode="auto">
            <a:xfrm>
              <a:off x="461" y="1945"/>
              <a:ext cx="1363" cy="2135"/>
            </a:xfrm>
            <a:prstGeom prst="rect">
              <a:avLst/>
            </a:prstGeom>
            <a:grpFill/>
            <a:ln w="12700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/>
            <a:lstStyle/>
            <a:p>
              <a:pPr marL="180975" indent="-180975">
                <a:lnSpc>
                  <a:spcPct val="90000"/>
                </a:lnSpc>
                <a:spcBef>
                  <a:spcPct val="9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dirty="0">
                  <a:latin typeface="Calibri" pitchFamily="34" charset="0"/>
                  <a:cs typeface="Calibri" pitchFamily="34" charset="0"/>
                </a:rPr>
                <a:t>	</a:t>
              </a:r>
              <a:r>
                <a:rPr lang="en-US" altLang="zh-CN" sz="2300" dirty="0">
                  <a:latin typeface="Calibri" pitchFamily="34" charset="0"/>
                  <a:cs typeface="Calibri" pitchFamily="34" charset="0"/>
                </a:rPr>
                <a:t>an analytical concept in social science to mean a </a:t>
              </a:r>
              <a:r>
                <a:rPr lang="en-US" altLang="zh-CN" sz="2300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alibri" pitchFamily="34" charset="0"/>
                  <a:cs typeface="Calibri" pitchFamily="34" charset="0"/>
                </a:rPr>
                <a:t>culturally-constituted </a:t>
              </a:r>
              <a:r>
                <a:rPr lang="en-US" altLang="zh-CN" sz="2300" dirty="0">
                  <a:latin typeface="Calibri" pitchFamily="34" charset="0"/>
                  <a:cs typeface="Calibri" pitchFamily="34" charset="0"/>
                </a:rPr>
                <a:t>group or community</a:t>
              </a:r>
            </a:p>
            <a:p>
              <a:pPr marL="180975" indent="-180975"/>
              <a:endParaRPr lang="zh-CN" altLang="en-GB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3611" name="Text Box 11"/>
            <p:cNvSpPr txBox="1">
              <a:spLocks noChangeArrowheads="1"/>
            </p:cNvSpPr>
            <p:nvPr/>
          </p:nvSpPr>
          <p:spPr bwMode="auto">
            <a:xfrm>
              <a:off x="576" y="1190"/>
              <a:ext cx="1085" cy="346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 dirty="0">
                  <a:latin typeface="Calibri" pitchFamily="34" charset="0"/>
                  <a:cs typeface="Calibri" pitchFamily="34" charset="0"/>
                </a:rPr>
                <a:t>Ethnicity</a:t>
              </a:r>
            </a:p>
          </p:txBody>
        </p:sp>
      </p:grpSp>
      <p:grpSp>
        <p:nvGrpSpPr>
          <p:cNvPr id="153617" name="Group 17"/>
          <p:cNvGrpSpPr>
            <a:grpSpLocks/>
          </p:cNvGrpSpPr>
          <p:nvPr/>
        </p:nvGrpSpPr>
        <p:grpSpPr bwMode="auto">
          <a:xfrm>
            <a:off x="3581400" y="1738312"/>
            <a:ext cx="2209800" cy="4724401"/>
            <a:chOff x="2160" y="1008"/>
            <a:chExt cx="1488" cy="3063"/>
          </a:xfrm>
          <a:solidFill>
            <a:schemeClr val="accent2">
              <a:lumMod val="40000"/>
              <a:lumOff val="60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53607" name="Freeform 7"/>
            <p:cNvSpPr>
              <a:spLocks/>
            </p:cNvSpPr>
            <p:nvPr/>
          </p:nvSpPr>
          <p:spPr bwMode="auto">
            <a:xfrm>
              <a:off x="2160" y="1008"/>
              <a:ext cx="1488" cy="800"/>
            </a:xfrm>
            <a:custGeom>
              <a:avLst/>
              <a:gdLst>
                <a:gd name="T0" fmla="*/ 1018 w 1168"/>
                <a:gd name="T1" fmla="*/ 204 h 800"/>
                <a:gd name="T2" fmla="*/ 864 w 1168"/>
                <a:gd name="T3" fmla="*/ 0 h 800"/>
                <a:gd name="T4" fmla="*/ 0 w 1168"/>
                <a:gd name="T5" fmla="*/ 0 h 800"/>
                <a:gd name="T6" fmla="*/ 154 w 1168"/>
                <a:gd name="T7" fmla="*/ 204 h 800"/>
                <a:gd name="T8" fmla="*/ 304 w 1168"/>
                <a:gd name="T9" fmla="*/ 400 h 800"/>
                <a:gd name="T10" fmla="*/ 154 w 1168"/>
                <a:gd name="T11" fmla="*/ 596 h 800"/>
                <a:gd name="T12" fmla="*/ 0 w 1168"/>
                <a:gd name="T13" fmla="*/ 800 h 800"/>
                <a:gd name="T14" fmla="*/ 864 w 1168"/>
                <a:gd name="T15" fmla="*/ 800 h 800"/>
                <a:gd name="T16" fmla="*/ 1018 w 1168"/>
                <a:gd name="T17" fmla="*/ 596 h 800"/>
                <a:gd name="T18" fmla="*/ 1168 w 1168"/>
                <a:gd name="T19" fmla="*/ 400 h 800"/>
                <a:gd name="T20" fmla="*/ 1018 w 1168"/>
                <a:gd name="T21" fmla="*/ 204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8" h="800">
                  <a:moveTo>
                    <a:pt x="1018" y="204"/>
                  </a:moveTo>
                  <a:lnTo>
                    <a:pt x="864" y="0"/>
                  </a:lnTo>
                  <a:lnTo>
                    <a:pt x="0" y="0"/>
                  </a:lnTo>
                  <a:lnTo>
                    <a:pt x="154" y="204"/>
                  </a:lnTo>
                  <a:lnTo>
                    <a:pt x="304" y="400"/>
                  </a:lnTo>
                  <a:lnTo>
                    <a:pt x="154" y="596"/>
                  </a:lnTo>
                  <a:lnTo>
                    <a:pt x="0" y="800"/>
                  </a:lnTo>
                  <a:lnTo>
                    <a:pt x="864" y="800"/>
                  </a:lnTo>
                  <a:lnTo>
                    <a:pt x="1018" y="596"/>
                  </a:lnTo>
                  <a:lnTo>
                    <a:pt x="1168" y="400"/>
                  </a:lnTo>
                  <a:lnTo>
                    <a:pt x="1018" y="204"/>
                  </a:lnTo>
                  <a:close/>
                </a:path>
              </a:pathLst>
            </a:custGeom>
            <a:grpFill/>
            <a:ln w="12700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608" name="Rectangle 8"/>
            <p:cNvSpPr>
              <a:spLocks noChangeArrowheads="1"/>
            </p:cNvSpPr>
            <p:nvPr/>
          </p:nvSpPr>
          <p:spPr bwMode="auto">
            <a:xfrm>
              <a:off x="2160" y="1964"/>
              <a:ext cx="1488" cy="2107"/>
            </a:xfrm>
            <a:prstGeom prst="rect">
              <a:avLst/>
            </a:prstGeom>
            <a:grpFill/>
            <a:ln w="12700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/>
            <a:lstStyle/>
            <a:p>
              <a:pPr marL="180975" indent="-180975">
                <a:lnSpc>
                  <a:spcPct val="90000"/>
                </a:lnSpc>
              </a:pPr>
              <a:r>
                <a:rPr lang="en-US" altLang="zh-CN" sz="2200" dirty="0">
                  <a:latin typeface="Calibri" pitchFamily="34" charset="0"/>
                  <a:cs typeface="Calibri" pitchFamily="34" charset="0"/>
                </a:rPr>
                <a:t>	perceived </a:t>
              </a:r>
              <a:r>
                <a:rPr lang="en-US" altLang="zh-CN" sz="2200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alibri" pitchFamily="34" charset="0"/>
                  <a:cs typeface="Calibri" pitchFamily="34" charset="0"/>
                </a:rPr>
                <a:t>cultural markers</a:t>
              </a:r>
              <a:r>
                <a:rPr lang="en-US" altLang="zh-CN" sz="2200" dirty="0">
                  <a:solidFill>
                    <a:schemeClr val="accent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altLang="zh-CN" sz="2200" dirty="0">
                  <a:latin typeface="Calibri" pitchFamily="34" charset="0"/>
                  <a:cs typeface="Calibri" pitchFamily="34" charset="0"/>
                </a:rPr>
                <a:t>are deemed socially significant and different or distinctive from others; share a common culture</a:t>
              </a:r>
              <a:endParaRPr lang="zh-CN" altLang="en-GB" sz="2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3612" name="Text Box 12"/>
            <p:cNvSpPr txBox="1">
              <a:spLocks noChangeArrowheads="1"/>
            </p:cNvSpPr>
            <p:nvPr/>
          </p:nvSpPr>
          <p:spPr bwMode="auto">
            <a:xfrm>
              <a:off x="2544" y="1095"/>
              <a:ext cx="768" cy="601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Calibri" pitchFamily="34" charset="0"/>
                  <a:cs typeface="Calibri" pitchFamily="34" charset="0"/>
                </a:rPr>
                <a:t>Ethnic</a:t>
              </a:r>
              <a:br>
                <a:rPr lang="en-US" altLang="zh-CN" sz="2800" b="1" dirty="0">
                  <a:latin typeface="Calibri" pitchFamily="34" charset="0"/>
                  <a:cs typeface="Calibri" pitchFamily="34" charset="0"/>
                </a:rPr>
              </a:br>
              <a:r>
                <a:rPr lang="en-US" altLang="zh-CN" sz="2800" b="1" dirty="0">
                  <a:latin typeface="Calibri" pitchFamily="34" charset="0"/>
                  <a:cs typeface="Calibri" pitchFamily="34" charset="0"/>
                </a:rPr>
                <a:t>Group</a:t>
              </a:r>
            </a:p>
          </p:txBody>
        </p:sp>
      </p:grpSp>
      <p:grpSp>
        <p:nvGrpSpPr>
          <p:cNvPr id="153615" name="Group 15"/>
          <p:cNvGrpSpPr>
            <a:grpSpLocks/>
          </p:cNvGrpSpPr>
          <p:nvPr/>
        </p:nvGrpSpPr>
        <p:grpSpPr bwMode="auto">
          <a:xfrm>
            <a:off x="6421438" y="1738312"/>
            <a:ext cx="2290762" cy="4738688"/>
            <a:chOff x="3872" y="1017"/>
            <a:chExt cx="1456" cy="3063"/>
          </a:xfrm>
          <a:solidFill>
            <a:schemeClr val="accent2">
              <a:lumMod val="60000"/>
              <a:lumOff val="40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53609" name="Freeform 9"/>
            <p:cNvSpPr>
              <a:spLocks/>
            </p:cNvSpPr>
            <p:nvPr/>
          </p:nvSpPr>
          <p:spPr bwMode="auto">
            <a:xfrm>
              <a:off x="3872" y="1017"/>
              <a:ext cx="1456" cy="800"/>
            </a:xfrm>
            <a:custGeom>
              <a:avLst/>
              <a:gdLst>
                <a:gd name="T0" fmla="*/ 1018 w 1168"/>
                <a:gd name="T1" fmla="*/ 204 h 800"/>
                <a:gd name="T2" fmla="*/ 864 w 1168"/>
                <a:gd name="T3" fmla="*/ 0 h 800"/>
                <a:gd name="T4" fmla="*/ 0 w 1168"/>
                <a:gd name="T5" fmla="*/ 0 h 800"/>
                <a:gd name="T6" fmla="*/ 154 w 1168"/>
                <a:gd name="T7" fmla="*/ 204 h 800"/>
                <a:gd name="T8" fmla="*/ 304 w 1168"/>
                <a:gd name="T9" fmla="*/ 400 h 800"/>
                <a:gd name="T10" fmla="*/ 154 w 1168"/>
                <a:gd name="T11" fmla="*/ 596 h 800"/>
                <a:gd name="T12" fmla="*/ 0 w 1168"/>
                <a:gd name="T13" fmla="*/ 800 h 800"/>
                <a:gd name="T14" fmla="*/ 864 w 1168"/>
                <a:gd name="T15" fmla="*/ 800 h 800"/>
                <a:gd name="T16" fmla="*/ 1018 w 1168"/>
                <a:gd name="T17" fmla="*/ 596 h 800"/>
                <a:gd name="T18" fmla="*/ 1168 w 1168"/>
                <a:gd name="T19" fmla="*/ 400 h 800"/>
                <a:gd name="T20" fmla="*/ 1018 w 1168"/>
                <a:gd name="T21" fmla="*/ 204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8" h="800">
                  <a:moveTo>
                    <a:pt x="1018" y="204"/>
                  </a:moveTo>
                  <a:lnTo>
                    <a:pt x="864" y="0"/>
                  </a:lnTo>
                  <a:lnTo>
                    <a:pt x="0" y="0"/>
                  </a:lnTo>
                  <a:lnTo>
                    <a:pt x="154" y="204"/>
                  </a:lnTo>
                  <a:lnTo>
                    <a:pt x="304" y="400"/>
                  </a:lnTo>
                  <a:lnTo>
                    <a:pt x="154" y="596"/>
                  </a:lnTo>
                  <a:lnTo>
                    <a:pt x="0" y="800"/>
                  </a:lnTo>
                  <a:lnTo>
                    <a:pt x="864" y="800"/>
                  </a:lnTo>
                  <a:lnTo>
                    <a:pt x="1018" y="596"/>
                  </a:lnTo>
                  <a:lnTo>
                    <a:pt x="1168" y="400"/>
                  </a:lnTo>
                  <a:lnTo>
                    <a:pt x="1018" y="204"/>
                  </a:lnTo>
                  <a:close/>
                </a:path>
              </a:pathLst>
            </a:custGeom>
            <a:grpFill/>
            <a:ln w="12700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610" name="Rectangle 10"/>
            <p:cNvSpPr>
              <a:spLocks noChangeArrowheads="1"/>
            </p:cNvSpPr>
            <p:nvPr/>
          </p:nvSpPr>
          <p:spPr bwMode="auto">
            <a:xfrm>
              <a:off x="3885" y="1945"/>
              <a:ext cx="1443" cy="2135"/>
            </a:xfrm>
            <a:prstGeom prst="rect">
              <a:avLst/>
            </a:prstGeom>
            <a:grpFill/>
            <a:ln w="12700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/>
            <a:lstStyle/>
            <a:p>
              <a:pPr marL="180975" indent="-180975">
                <a:lnSpc>
                  <a:spcPct val="90000"/>
                </a:lnSpc>
                <a:spcBef>
                  <a:spcPct val="9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3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alibri" pitchFamily="34" charset="0"/>
                  <a:cs typeface="Calibri" pitchFamily="34" charset="0"/>
                </a:rPr>
                <a:t>	</a:t>
              </a:r>
              <a:r>
                <a:rPr lang="en-US" altLang="zh-CN" sz="2300" dirty="0">
                  <a:solidFill>
                    <a:schemeClr val="bg2"/>
                  </a:solidFill>
                  <a:latin typeface="Calibri" pitchFamily="34" charset="0"/>
                  <a:cs typeface="Calibri" pitchFamily="34" charset="0"/>
                </a:rPr>
                <a:t>the extent to which one </a:t>
              </a:r>
              <a:r>
                <a:rPr lang="en-US" altLang="zh-CN" sz="2300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alibri" pitchFamily="34" charset="0"/>
                  <a:cs typeface="Calibri" pitchFamily="34" charset="0"/>
                </a:rPr>
                <a:t>identifies</a:t>
              </a:r>
              <a:r>
                <a:rPr lang="en-US" altLang="zh-CN" sz="2300" dirty="0">
                  <a:solidFill>
                    <a:srgbClr val="FF99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altLang="zh-CN" sz="2300" dirty="0">
                  <a:solidFill>
                    <a:schemeClr val="bg2"/>
                  </a:solidFill>
                  <a:latin typeface="Calibri" pitchFamily="34" charset="0"/>
                  <a:cs typeface="Calibri" pitchFamily="34" charset="0"/>
                </a:rPr>
                <a:t>with a particular ethnic group; sense of belonging</a:t>
              </a:r>
            </a:p>
            <a:p>
              <a:pPr marL="180975" indent="-180975">
                <a:buFontTx/>
                <a:buChar char="•"/>
              </a:pPr>
              <a:endParaRPr lang="zh-CN" altLang="en-GB" sz="23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3613" name="Text Box 13"/>
            <p:cNvSpPr txBox="1">
              <a:spLocks noChangeArrowheads="1"/>
            </p:cNvSpPr>
            <p:nvPr/>
          </p:nvSpPr>
          <p:spPr bwMode="auto">
            <a:xfrm>
              <a:off x="4256" y="1104"/>
              <a:ext cx="768" cy="543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rPr>
                <a:t>Ethnic</a:t>
              </a:r>
              <a:br>
                <a:rPr lang="en-US" altLang="zh-CN" sz="2400" b="1" dirty="0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en-US" altLang="zh-CN" sz="2400" b="1" dirty="0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rPr>
                <a:t>Identity</a:t>
              </a:r>
            </a:p>
          </p:txBody>
        </p:sp>
      </p:grpSp>
      <p:sp>
        <p:nvSpPr>
          <p:cNvPr id="1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456" y="76200"/>
            <a:ext cx="7024744" cy="114300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II. Key concepts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5067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543800" cy="434340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zh-CN" sz="2300" dirty="0">
                <a:latin typeface="Calibri" pitchFamily="34" charset="0"/>
                <a:cs typeface="Calibri" pitchFamily="34" charset="0"/>
              </a:rPr>
              <a:t>Sociological use of these concepts </a:t>
            </a:r>
            <a:r>
              <a:rPr lang="en-US" altLang="zh-CN" sz="23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altLang="zh-CN" sz="2300" dirty="0" smtClean="0">
                <a:latin typeface="Calibri" pitchFamily="34" charset="0"/>
                <a:cs typeface="Calibri" pitchFamily="34" charset="0"/>
              </a:rPr>
            </a:br>
            <a:r>
              <a:rPr lang="en-US" altLang="zh-CN" sz="23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altLang="zh-CN" sz="2300" dirty="0">
                <a:latin typeface="Calibri" pitchFamily="34" charset="0"/>
                <a:cs typeface="Calibri" pitchFamily="34" charset="0"/>
              </a:rPr>
              <a:t>Ethnicity, Ethnic Group, Ethnic Identity)</a:t>
            </a:r>
          </a:p>
          <a:p>
            <a:pPr lvl="1">
              <a:spcBef>
                <a:spcPct val="90000"/>
              </a:spcBef>
              <a:spcAft>
                <a:spcPts val="1200"/>
              </a:spcAft>
              <a:buSzPct val="50000"/>
              <a:buFont typeface="Wingdings" pitchFamily="2" charset="2"/>
              <a:buChar char="u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Focuses on culture and the construction of differences</a:t>
            </a:r>
          </a:p>
          <a:p>
            <a:pPr lvl="1">
              <a:spcBef>
                <a:spcPct val="90000"/>
              </a:spcBef>
              <a:spcAft>
                <a:spcPts val="1200"/>
              </a:spcAft>
              <a:buSzPct val="50000"/>
              <a:buFont typeface="Wingdings" pitchFamily="2" charset="2"/>
              <a:buChar char="u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Focuses on mechanisms, processes by which ethnic boundaries are maintained or crossed</a:t>
            </a:r>
          </a:p>
          <a:p>
            <a:pPr lvl="1">
              <a:spcBef>
                <a:spcPct val="90000"/>
              </a:spcBef>
              <a:spcAft>
                <a:spcPts val="1200"/>
              </a:spcAft>
              <a:buSzPct val="50000"/>
              <a:buFont typeface="Wingdings" pitchFamily="2" charset="2"/>
              <a:buChar char="u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Ethnic boundaries are not absolute</a:t>
            </a:r>
          </a:p>
          <a:p>
            <a:pPr lvl="1">
              <a:spcBef>
                <a:spcPct val="90000"/>
              </a:spcBef>
              <a:spcAft>
                <a:spcPts val="1200"/>
              </a:spcAft>
              <a:buSzPct val="50000"/>
              <a:buFont typeface="Wingdings" pitchFamily="2" charset="2"/>
              <a:buChar char="u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Focuses on relations between ethnic groups in social, economic, and political contexts</a:t>
            </a: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671456" y="76200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200" smtClean="0"/>
              <a:t>II. Key concepts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11343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1219200"/>
            <a:ext cx="7024744" cy="95146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Minority Group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848600" cy="4419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75000"/>
              </a:spcBef>
              <a:buSzPct val="55000"/>
            </a:pPr>
            <a:r>
              <a:rPr lang="en-US" altLang="zh-CN" sz="2100" dirty="0">
                <a:latin typeface="Calibri" pitchFamily="34" charset="0"/>
                <a:cs typeface="Calibri" pitchFamily="34" charset="0"/>
              </a:rPr>
              <a:t>A social group that is singled out for differential treatment or discrimination due to physical (racial) or cultural (ethnic) differences</a:t>
            </a:r>
          </a:p>
          <a:p>
            <a:pPr>
              <a:lnSpc>
                <a:spcPct val="90000"/>
              </a:lnSpc>
              <a:spcBef>
                <a:spcPct val="75000"/>
              </a:spcBef>
              <a:buSzPct val="55000"/>
            </a:pPr>
            <a:r>
              <a:rPr lang="en-US" altLang="zh-CN" sz="21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Traditionally been disadvantaged or experienced less access to resources</a:t>
            </a:r>
          </a:p>
          <a:p>
            <a:pPr>
              <a:lnSpc>
                <a:spcPct val="90000"/>
              </a:lnSpc>
              <a:spcBef>
                <a:spcPct val="75000"/>
              </a:spcBef>
              <a:buSzPct val="55000"/>
            </a:pPr>
            <a:r>
              <a:rPr lang="en-US" altLang="zh-CN" sz="2100" dirty="0">
                <a:latin typeface="Calibri" pitchFamily="34" charset="0"/>
                <a:cs typeface="Calibri" pitchFamily="34" charset="0"/>
              </a:rPr>
              <a:t>Also known as ‘</a:t>
            </a:r>
            <a:r>
              <a:rPr lang="en-US" altLang="zh-CN" sz="21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subordinate groups</a:t>
            </a:r>
            <a:r>
              <a:rPr lang="en-US" altLang="zh-CN" sz="2100" dirty="0">
                <a:latin typeface="Calibri" pitchFamily="34" charset="0"/>
                <a:cs typeface="Calibri" pitchFamily="34" charset="0"/>
              </a:rPr>
              <a:t>’ in society</a:t>
            </a:r>
          </a:p>
          <a:p>
            <a:pPr>
              <a:lnSpc>
                <a:spcPct val="90000"/>
              </a:lnSpc>
              <a:spcBef>
                <a:spcPct val="75000"/>
              </a:spcBef>
              <a:buSzPct val="55000"/>
            </a:pPr>
            <a:r>
              <a:rPr lang="en-US" altLang="zh-CN" sz="2100" dirty="0">
                <a:latin typeface="Calibri" pitchFamily="34" charset="0"/>
                <a:cs typeface="Calibri" pitchFamily="34" charset="0"/>
              </a:rPr>
              <a:t>Examples: </a:t>
            </a:r>
          </a:p>
          <a:p>
            <a:pPr lvl="1">
              <a:lnSpc>
                <a:spcPct val="90000"/>
              </a:lnSpc>
              <a:spcBef>
                <a:spcPct val="45000"/>
              </a:spcBef>
              <a:buSzPct val="55000"/>
              <a:buFont typeface="Wingdings" pitchFamily="2" charset="2"/>
              <a:buChar char="u"/>
            </a:pPr>
            <a:r>
              <a:rPr lang="en-US" altLang="zh-CN" sz="2100" dirty="0">
                <a:latin typeface="Calibri" pitchFamily="34" charset="0"/>
                <a:cs typeface="Calibri" pitchFamily="34" charset="0"/>
              </a:rPr>
              <a:t>Koreans in Japan (p.284)</a:t>
            </a:r>
          </a:p>
          <a:p>
            <a:pPr lvl="1">
              <a:lnSpc>
                <a:spcPct val="90000"/>
              </a:lnSpc>
              <a:spcBef>
                <a:spcPct val="45000"/>
              </a:spcBef>
              <a:buSzPct val="55000"/>
              <a:buFont typeface="Wingdings" pitchFamily="2" charset="2"/>
              <a:buChar char="u"/>
            </a:pPr>
            <a:r>
              <a:rPr lang="en-US" altLang="zh-CN" sz="2100" dirty="0" smtClean="0">
                <a:latin typeface="Calibri" pitchFamily="34" charset="0"/>
                <a:cs typeface="Calibri" pitchFamily="34" charset="0"/>
              </a:rPr>
              <a:t>African-Americans</a:t>
            </a:r>
            <a:endParaRPr lang="en-US" altLang="zh-CN" sz="21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671456" y="76200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200" dirty="0" smtClean="0"/>
              <a:t>II. Key concepts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844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456" y="1219200"/>
            <a:ext cx="7024744" cy="114300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Stereotypes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924800" cy="4038600"/>
          </a:xfrm>
        </p:spPr>
        <p:txBody>
          <a:bodyPr>
            <a:normAutofit fontScale="85000" lnSpcReduction="10000"/>
          </a:bodyPr>
          <a:lstStyle/>
          <a:p>
            <a:pPr marL="609600" indent="-609600">
              <a:buFont typeface="Wingdings" pitchFamily="2" charset="2"/>
              <a:buNone/>
            </a:pPr>
            <a:endParaRPr lang="en-US" altLang="zh-CN" sz="36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lnSpc>
                <a:spcPct val="110000"/>
              </a:lnSpc>
              <a:spcBef>
                <a:spcPct val="100000"/>
              </a:spcBef>
              <a:buSzPct val="55000"/>
            </a:pPr>
            <a:r>
              <a:rPr lang="en-US" altLang="zh-CN" sz="2700" dirty="0">
                <a:latin typeface="Calibri" pitchFamily="34" charset="0"/>
                <a:cs typeface="Calibri" pitchFamily="34" charset="0"/>
              </a:rPr>
              <a:t>Refer to rigid, oversimplified </a:t>
            </a:r>
            <a:r>
              <a:rPr lang="en-US" altLang="zh-CN" sz="2700" dirty="0" err="1">
                <a:latin typeface="Calibri" pitchFamily="34" charset="0"/>
                <a:cs typeface="Calibri" pitchFamily="34" charset="0"/>
              </a:rPr>
              <a:t>generalisations</a:t>
            </a:r>
            <a:r>
              <a:rPr lang="en-US" altLang="zh-CN" sz="2700" dirty="0">
                <a:latin typeface="Calibri" pitchFamily="34" charset="0"/>
                <a:cs typeface="Calibri" pitchFamily="34" charset="0"/>
              </a:rPr>
              <a:t> about the characteristics of a social group</a:t>
            </a:r>
          </a:p>
          <a:p>
            <a:pPr marL="609600" indent="-609600">
              <a:lnSpc>
                <a:spcPct val="110000"/>
              </a:lnSpc>
              <a:spcBef>
                <a:spcPct val="100000"/>
              </a:spcBef>
              <a:buSzPct val="55000"/>
            </a:pPr>
            <a:r>
              <a:rPr lang="en-US" altLang="zh-CN" sz="2700" dirty="0">
                <a:latin typeface="Calibri" pitchFamily="34" charset="0"/>
                <a:cs typeface="Calibri" pitchFamily="34" charset="0"/>
              </a:rPr>
              <a:t>Are often erroneous, misleading and inaccurate</a:t>
            </a:r>
          </a:p>
          <a:p>
            <a:pPr marL="609600" indent="-609600">
              <a:lnSpc>
                <a:spcPct val="110000"/>
              </a:lnSpc>
              <a:spcBef>
                <a:spcPct val="100000"/>
              </a:spcBef>
              <a:buSzPct val="55000"/>
            </a:pPr>
            <a:r>
              <a:rPr lang="en-US" altLang="zh-CN" sz="2700" dirty="0">
                <a:latin typeface="Calibri" pitchFamily="34" charset="0"/>
                <a:cs typeface="Calibri" pitchFamily="34" charset="0"/>
              </a:rPr>
              <a:t>We often use stereotypes to make assumptions about people who are different</a:t>
            </a:r>
          </a:p>
          <a:p>
            <a:pPr marL="609600" indent="-609600">
              <a:lnSpc>
                <a:spcPct val="110000"/>
              </a:lnSpc>
              <a:spcBef>
                <a:spcPct val="100000"/>
              </a:spcBef>
              <a:buSzPct val="55000"/>
            </a:pPr>
            <a:r>
              <a:rPr lang="en-US" altLang="zh-CN" sz="2700" dirty="0">
                <a:latin typeface="Calibri" pitchFamily="34" charset="0"/>
                <a:cs typeface="Calibri" pitchFamily="34" charset="0"/>
              </a:rPr>
              <a:t>Stereotypes lead to prejudice, discrimination, racism</a:t>
            </a: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671456" y="76200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200" dirty="0" smtClean="0"/>
              <a:t>II. Key concepts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08405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9600" y="1027664"/>
            <a:ext cx="7024744" cy="1143000"/>
          </a:xfrm>
        </p:spPr>
        <p:txBody>
          <a:bodyPr>
            <a:normAutofit/>
          </a:bodyPr>
          <a:lstStyle/>
          <a:p>
            <a:r>
              <a:rPr lang="en-US" altLang="zh-CN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Stereotypes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8305800" cy="4419600"/>
          </a:xfrm>
        </p:spPr>
        <p:txBody>
          <a:bodyPr/>
          <a:lstStyle/>
          <a:p>
            <a:pPr>
              <a:buSzPct val="50000"/>
            </a:pPr>
            <a:r>
              <a:rPr lang="en-US" altLang="zh-CN" dirty="0" smtClean="0">
                <a:latin typeface="Calibri" pitchFamily="34" charset="0"/>
                <a:cs typeface="Calibri" pitchFamily="34" charset="0"/>
              </a:rPr>
              <a:t>Jew         – 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good at business, stingy, </a:t>
            </a:r>
            <a:r>
              <a:rPr lang="en-US" altLang="zh-CN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altLang="zh-CN" dirty="0" smtClean="0">
                <a:latin typeface="Calibri" pitchFamily="34" charset="0"/>
                <a:cs typeface="Calibri" pitchFamily="34" charset="0"/>
              </a:rPr>
            </a:br>
            <a:r>
              <a:rPr lang="en-US" altLang="zh-CN" dirty="0" smtClean="0">
                <a:latin typeface="Calibri" pitchFamily="34" charset="0"/>
                <a:cs typeface="Calibri" pitchFamily="34" charset="0"/>
              </a:rPr>
              <a:t>                  exploitative</a:t>
            </a:r>
            <a:endParaRPr lang="en-US" altLang="zh-CN" dirty="0">
              <a:latin typeface="Calibri" pitchFamily="34" charset="0"/>
              <a:cs typeface="Calibri" pitchFamily="34" charset="0"/>
            </a:endParaRPr>
          </a:p>
          <a:p>
            <a:pPr>
              <a:buSzPct val="50000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Aryan </a:t>
            </a:r>
            <a:r>
              <a:rPr lang="en-US" altLang="zh-CN" dirty="0" smtClean="0">
                <a:latin typeface="Calibri" pitchFamily="34" charset="0"/>
                <a:cs typeface="Calibri" pitchFamily="34" charset="0"/>
              </a:rPr>
              <a:t>    – 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athletic, upright</a:t>
            </a:r>
          </a:p>
          <a:p>
            <a:pPr>
              <a:buSzPct val="50000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Chinese </a:t>
            </a:r>
            <a:r>
              <a:rPr lang="en-US" altLang="zh-CN" dirty="0" smtClean="0">
                <a:latin typeface="Calibri" pitchFamily="34" charset="0"/>
                <a:cs typeface="Calibri" pitchFamily="34" charset="0"/>
              </a:rPr>
              <a:t> – 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industrious, dirty</a:t>
            </a:r>
          </a:p>
          <a:p>
            <a:pPr>
              <a:buSzPct val="50000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Malay </a:t>
            </a:r>
            <a:r>
              <a:rPr lang="en-US" altLang="zh-CN" dirty="0" smtClean="0">
                <a:latin typeface="Calibri" pitchFamily="34" charset="0"/>
                <a:cs typeface="Calibri" pitchFamily="34" charset="0"/>
              </a:rPr>
              <a:t>    – 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charming, courteous, lazy</a:t>
            </a:r>
          </a:p>
          <a:p>
            <a:pPr>
              <a:buSzPct val="55000"/>
              <a:buFont typeface="Wingdings" pitchFamily="2" charset="2"/>
              <a:buNone/>
            </a:pPr>
            <a:endParaRPr lang="en-US" altLang="zh-CN" sz="28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91142" name="Group 6"/>
          <p:cNvGrpSpPr>
            <a:grpSpLocks/>
          </p:cNvGrpSpPr>
          <p:nvPr/>
        </p:nvGrpSpPr>
        <p:grpSpPr bwMode="auto">
          <a:xfrm>
            <a:off x="304800" y="4446587"/>
            <a:ext cx="8534400" cy="1998663"/>
            <a:chOff x="192" y="2592"/>
            <a:chExt cx="5376" cy="1259"/>
          </a:xfrm>
        </p:grpSpPr>
        <p:sp>
          <p:nvSpPr>
            <p:cNvPr id="91140" name="Rectangle 4"/>
            <p:cNvSpPr>
              <a:spLocks noChangeArrowheads="1"/>
            </p:cNvSpPr>
            <p:nvPr/>
          </p:nvSpPr>
          <p:spPr bwMode="auto">
            <a:xfrm>
              <a:off x="192" y="2592"/>
              <a:ext cx="5376" cy="11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1141" name="Text Box 5"/>
            <p:cNvSpPr txBox="1">
              <a:spLocks noChangeArrowheads="1"/>
            </p:cNvSpPr>
            <p:nvPr/>
          </p:nvSpPr>
          <p:spPr bwMode="auto">
            <a:xfrm>
              <a:off x="240" y="2688"/>
              <a:ext cx="5232" cy="1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 i="1" dirty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alibri" pitchFamily="34" charset="0"/>
                  <a:cs typeface="Calibri" pitchFamily="34" charset="0"/>
                </a:rPr>
                <a:t>Implications</a:t>
              </a:r>
              <a:r>
                <a:rPr lang="en-US" altLang="zh-CN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Calibri" pitchFamily="34" charset="0"/>
                  <a:cs typeface="Calibri" pitchFamily="34" charset="0"/>
                </a:rPr>
                <a:t> – </a:t>
              </a:r>
              <a:r>
                <a:rPr lang="en-US" altLang="zh-CN" sz="2400" b="1" dirty="0">
                  <a:latin typeface="Calibri" pitchFamily="34" charset="0"/>
                  <a:cs typeface="Calibri" pitchFamily="34" charset="0"/>
                </a:rPr>
                <a:t>not physical traits BUT </a:t>
              </a:r>
              <a:r>
                <a:rPr lang="en-US" altLang="zh-CN" sz="2400" b="1" dirty="0" err="1">
                  <a:latin typeface="Calibri" pitchFamily="34" charset="0"/>
                  <a:cs typeface="Calibri" pitchFamily="34" charset="0"/>
                </a:rPr>
                <a:t>behavioural</a:t>
              </a:r>
              <a:r>
                <a:rPr lang="en-US" altLang="zh-CN" sz="2400" b="1" dirty="0">
                  <a:latin typeface="Calibri" pitchFamily="34" charset="0"/>
                  <a:cs typeface="Calibri" pitchFamily="34" charset="0"/>
                </a:rPr>
                <a:t> traits. </a:t>
              </a:r>
              <a:r>
                <a:rPr lang="en-US" altLang="zh-CN" sz="2400" b="1" dirty="0" smtClean="0">
                  <a:latin typeface="Calibri" pitchFamily="34" charset="0"/>
                  <a:cs typeface="Calibri" pitchFamily="34" charset="0"/>
                </a:rPr>
                <a:t>		Yet</a:t>
              </a:r>
              <a:r>
                <a:rPr lang="en-US" altLang="zh-CN" sz="2400" b="1" dirty="0">
                  <a:latin typeface="Calibri" pitchFamily="34" charset="0"/>
                  <a:cs typeface="Calibri" pitchFamily="34" charset="0"/>
                </a:rPr>
                <a:t>, talked about as </a:t>
              </a:r>
              <a:r>
                <a:rPr lang="en-US" altLang="zh-CN" sz="24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if genetically inherited; </a:t>
              </a:r>
            </a:p>
            <a:p>
              <a:pPr lvl="1"/>
              <a:r>
                <a:rPr lang="en-US" altLang="zh-CN" sz="2400" b="1" dirty="0" smtClean="0">
                  <a:latin typeface="Calibri" pitchFamily="34" charset="0"/>
                  <a:cs typeface="Calibri" pitchFamily="34" charset="0"/>
                </a:rPr>
                <a:t>	assumption </a:t>
              </a:r>
              <a:r>
                <a:rPr lang="en-US" altLang="zh-CN" sz="2400" b="1" dirty="0">
                  <a:latin typeface="Calibri" pitchFamily="34" charset="0"/>
                  <a:cs typeface="Calibri" pitchFamily="34" charset="0"/>
                </a:rPr>
                <a:t>that no variation in </a:t>
              </a:r>
              <a:r>
                <a:rPr lang="en-US" altLang="zh-CN" sz="2400" b="1" dirty="0" err="1">
                  <a:latin typeface="Calibri" pitchFamily="34" charset="0"/>
                  <a:cs typeface="Calibri" pitchFamily="34" charset="0"/>
                </a:rPr>
                <a:t>behaviour</a:t>
              </a:r>
              <a:r>
                <a:rPr lang="en-US" altLang="zh-CN" sz="2400" b="1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altLang="zh-CN" sz="2400" b="1" dirty="0" smtClean="0">
                  <a:latin typeface="Calibri" pitchFamily="34" charset="0"/>
                  <a:cs typeface="Calibri" pitchFamily="34" charset="0"/>
                </a:rPr>
                <a:t>is </a:t>
              </a:r>
              <a:r>
                <a:rPr lang="en-US" altLang="zh-CN" sz="2400" b="1" dirty="0">
                  <a:latin typeface="Calibri" pitchFamily="34" charset="0"/>
                  <a:cs typeface="Calibri" pitchFamily="34" charset="0"/>
                </a:rPr>
                <a:t>possible</a:t>
              </a:r>
            </a:p>
            <a:p>
              <a:pPr>
                <a:spcBef>
                  <a:spcPct val="50000"/>
                </a:spcBef>
              </a:pPr>
              <a:endParaRPr lang="en-US" altLang="zh-CN" sz="28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9" name="Rectangle 2"/>
          <p:cNvSpPr txBox="1">
            <a:spLocks noRot="1" noChangeArrowheads="1"/>
          </p:cNvSpPr>
          <p:nvPr/>
        </p:nvSpPr>
        <p:spPr>
          <a:xfrm>
            <a:off x="671456" y="76200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200" dirty="0" smtClean="0"/>
              <a:t>II. Key concepts</a:t>
            </a:r>
            <a:endParaRPr lang="en-US" altLang="zh-CN" sz="3200" dirty="0"/>
          </a:p>
        </p:txBody>
      </p:sp>
      <p:pic>
        <p:nvPicPr>
          <p:cNvPr id="1026" name="Picture 2" descr="http://arlissarchives.files.wordpress.com/2012/04/arl-shylock3_edited-final.jpg?w=7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920" y="1447800"/>
            <a:ext cx="1877480" cy="2356353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30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tVert">
          <a:fgClr>
            <a:schemeClr val="accent3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1066800" y="5943600"/>
            <a:ext cx="7315200" cy="4572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3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Racism – involves both attitude and </a:t>
            </a:r>
            <a:r>
              <a:rPr lang="en-US" altLang="zh-CN" sz="23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behaviour</a:t>
            </a:r>
            <a:endParaRPr lang="en-US" altLang="zh-CN" sz="23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2"/>
          <p:cNvSpPr txBox="1">
            <a:spLocks noRot="1" noChangeArrowheads="1"/>
          </p:cNvSpPr>
          <p:nvPr/>
        </p:nvSpPr>
        <p:spPr>
          <a:xfrm>
            <a:off x="671456" y="-152400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200" dirty="0" smtClean="0"/>
              <a:t>II. Key concepts</a:t>
            </a:r>
            <a:endParaRPr lang="en-US" altLang="zh-CN" sz="32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722230238"/>
              </p:ext>
            </p:extLst>
          </p:nvPr>
        </p:nvGraphicFramePr>
        <p:xfrm>
          <a:off x="747044" y="1371600"/>
          <a:ext cx="7939756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224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57564825"/>
              </p:ext>
            </p:extLst>
          </p:nvPr>
        </p:nvGraphicFramePr>
        <p:xfrm>
          <a:off x="762000" y="1600200"/>
          <a:ext cx="76962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896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990600"/>
            <a:ext cx="7024744" cy="114300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Racism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438400"/>
            <a:ext cx="7696200" cy="3810000"/>
          </a:xfrm>
        </p:spPr>
        <p:txBody>
          <a:bodyPr>
            <a:normAutofit/>
          </a:bodyPr>
          <a:lstStyle/>
          <a:p>
            <a:pPr>
              <a:spcBef>
                <a:spcPct val="60000"/>
              </a:spcBef>
              <a:buSzPct val="50000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Racism – a belief system or ideology used to justify the superiority of one race over another based on physical characteristics</a:t>
            </a:r>
          </a:p>
          <a:p>
            <a:pPr>
              <a:spcBef>
                <a:spcPct val="60000"/>
              </a:spcBef>
              <a:buSzPct val="50000"/>
              <a:buFont typeface="Wingdings" pitchFamily="2" charset="2"/>
              <a:buNone/>
            </a:pPr>
            <a:endParaRPr lang="en-US" altLang="zh-CN" sz="600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60000"/>
              </a:spcBef>
              <a:buSzPct val="50000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Indicates group inferiority and justifies discrimination (p.291)</a:t>
            </a:r>
          </a:p>
          <a:p>
            <a:pPr>
              <a:buFont typeface="Wingdings" pitchFamily="2" charset="2"/>
              <a:buNone/>
            </a:pPr>
            <a:endParaRPr lang="en-US" altLang="zh-C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671456" y="76200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200" dirty="0" smtClean="0"/>
              <a:t>II. Key concepts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85781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95256" y="1066800"/>
            <a:ext cx="7024744" cy="83820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Racism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620000" cy="4038600"/>
          </a:xfrm>
        </p:spPr>
        <p:txBody>
          <a:bodyPr>
            <a:normAutofit/>
          </a:bodyPr>
          <a:lstStyle/>
          <a:p>
            <a:pPr>
              <a:spcBef>
                <a:spcPct val="70000"/>
              </a:spcBef>
              <a:buSzPct val="55000"/>
            </a:pPr>
            <a:r>
              <a:rPr lang="en-US" altLang="zh-CN" sz="20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Individual racism</a:t>
            </a:r>
            <a:r>
              <a:rPr lang="en-US" altLang="zh-CN" sz="20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2000" dirty="0">
                <a:latin typeface="Calibri" pitchFamily="34" charset="0"/>
                <a:cs typeface="Calibri" pitchFamily="34" charset="0"/>
              </a:rPr>
              <a:t>– the belief that certain groups are superior to others as exhibited by face-to-face interactions</a:t>
            </a:r>
          </a:p>
          <a:p>
            <a:pPr>
              <a:spcBef>
                <a:spcPct val="70000"/>
              </a:spcBef>
              <a:buSzPct val="55000"/>
              <a:buFont typeface="Wingdings" pitchFamily="2" charset="2"/>
              <a:buNone/>
            </a:pPr>
            <a:endParaRPr lang="en-US" altLang="zh-CN" sz="500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70000"/>
              </a:spcBef>
              <a:buSzPct val="55000"/>
            </a:pPr>
            <a:r>
              <a:rPr lang="en-US" altLang="zh-CN" sz="20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Institutional racism</a:t>
            </a:r>
            <a:r>
              <a:rPr lang="en-US" altLang="zh-CN" sz="20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2000" dirty="0">
                <a:latin typeface="Calibri" pitchFamily="34" charset="0"/>
                <a:cs typeface="Calibri" pitchFamily="34" charset="0"/>
              </a:rPr>
              <a:t>– superiority of certain groups over others which is promoted by the day-to-day practices, policies and procedures of social institutions</a:t>
            </a: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671456" y="76200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200" dirty="0" smtClean="0"/>
              <a:t>II. Key concepts</a:t>
            </a:r>
            <a:endParaRPr lang="en-US" altLang="zh-CN" sz="32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4114800"/>
            <a:ext cx="76962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SzPct val="50000"/>
            </a:pPr>
            <a:r>
              <a:rPr lang="en-US" altLang="zh-CN" sz="20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Examples</a:t>
            </a:r>
            <a:r>
              <a:rPr lang="en-US" altLang="zh-CN" sz="2000" b="1" dirty="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lvl="1">
              <a:spcBef>
                <a:spcPct val="100000"/>
              </a:spcBef>
              <a:buSzPct val="50000"/>
              <a:buFont typeface="Wingdings" pitchFamily="2" charset="2"/>
              <a:buChar char="u"/>
            </a:pPr>
            <a:r>
              <a:rPr lang="en-US" altLang="zh-CN" sz="2000" i="1" dirty="0" smtClean="0">
                <a:latin typeface="Calibri" pitchFamily="34" charset="0"/>
                <a:cs typeface="Calibri" pitchFamily="34" charset="0"/>
              </a:rPr>
              <a:t>Individual</a:t>
            </a:r>
            <a:r>
              <a:rPr lang="en-US" altLang="zh-CN" sz="2000" dirty="0" smtClean="0">
                <a:latin typeface="Calibri" pitchFamily="34" charset="0"/>
                <a:cs typeface="Calibri" pitchFamily="34" charset="0"/>
              </a:rPr>
              <a:t> racism: use of derogatory names such as ‘nigger’ or ‘chink’</a:t>
            </a:r>
          </a:p>
          <a:p>
            <a:pPr lvl="1">
              <a:spcBef>
                <a:spcPct val="100000"/>
              </a:spcBef>
              <a:buSzPct val="50000"/>
              <a:buFont typeface="Wingdings" pitchFamily="2" charset="2"/>
              <a:buChar char="u"/>
            </a:pPr>
            <a:r>
              <a:rPr lang="en-US" altLang="zh-CN" sz="2000" i="1" dirty="0" smtClean="0">
                <a:latin typeface="Calibri" pitchFamily="34" charset="0"/>
                <a:cs typeface="Calibri" pitchFamily="34" charset="0"/>
              </a:rPr>
              <a:t>Institutional</a:t>
            </a:r>
            <a:r>
              <a:rPr lang="en-US" altLang="zh-CN" sz="2000" dirty="0" smtClean="0">
                <a:latin typeface="Calibri" pitchFamily="34" charset="0"/>
                <a:cs typeface="Calibri" pitchFamily="34" charset="0"/>
              </a:rPr>
              <a:t> racism (p.291): Police car searches, mortgage applications</a:t>
            </a:r>
          </a:p>
          <a:p>
            <a:pPr lvl="1">
              <a:spcBef>
                <a:spcPct val="70000"/>
              </a:spcBef>
            </a:pPr>
            <a:endParaRPr lang="en-US" altLang="zh-CN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99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95256" y="76200"/>
            <a:ext cx="7024744" cy="1143000"/>
          </a:xfrm>
        </p:spPr>
        <p:txBody>
          <a:bodyPr/>
          <a:lstStyle/>
          <a:p>
            <a:r>
              <a:rPr lang="en-US" altLang="zh-CN" dirty="0"/>
              <a:t>Outline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798638"/>
            <a:ext cx="7239000" cy="4525962"/>
          </a:xfrm>
        </p:spPr>
        <p:txBody>
          <a:bodyPr/>
          <a:lstStyle/>
          <a:p>
            <a:pPr marL="582930" indent="-514350">
              <a:spcBef>
                <a:spcPct val="85000"/>
              </a:spcBef>
              <a:spcAft>
                <a:spcPts val="1200"/>
              </a:spcAft>
              <a:buSzPct val="100000"/>
              <a:buFont typeface="+mj-lt"/>
              <a:buAutoNum type="romanUcPeriod"/>
            </a:pPr>
            <a:r>
              <a:rPr lang="en-US" altLang="zh-CN" dirty="0" err="1">
                <a:latin typeface="Calibri" pitchFamily="34" charset="0"/>
                <a:cs typeface="Calibri" pitchFamily="34" charset="0"/>
              </a:rPr>
              <a:t>Problematising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 Race and Ethnicity</a:t>
            </a:r>
          </a:p>
          <a:p>
            <a:pPr marL="582930" indent="-514350">
              <a:spcBef>
                <a:spcPct val="85000"/>
              </a:spcBef>
              <a:spcAft>
                <a:spcPts val="1200"/>
              </a:spcAft>
              <a:buSzPct val="100000"/>
              <a:buFont typeface="+mj-lt"/>
              <a:buAutoNum type="romanUcPeriod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Key concepts</a:t>
            </a:r>
          </a:p>
          <a:p>
            <a:pPr marL="582930" indent="-514350">
              <a:spcBef>
                <a:spcPct val="85000"/>
              </a:spcBef>
              <a:spcAft>
                <a:spcPts val="1200"/>
              </a:spcAft>
              <a:buSzPct val="100000"/>
              <a:buFont typeface="+mj-lt"/>
              <a:buAutoNum type="romanUcPeriod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Racial/Ethnic Violence </a:t>
            </a:r>
          </a:p>
          <a:p>
            <a:pPr marL="582930" indent="-514350">
              <a:spcBef>
                <a:spcPct val="85000"/>
              </a:spcBef>
              <a:spcAft>
                <a:spcPts val="1200"/>
              </a:spcAft>
              <a:buSzPct val="100000"/>
              <a:buFont typeface="+mj-lt"/>
              <a:buAutoNum type="romanUcPeriod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Theories of Race and Ethnicity</a:t>
            </a:r>
          </a:p>
          <a:p>
            <a:pPr marL="582930" indent="-514350">
              <a:spcBef>
                <a:spcPct val="85000"/>
              </a:spcBef>
              <a:spcAft>
                <a:spcPts val="1200"/>
              </a:spcAft>
              <a:buSzPct val="100000"/>
              <a:buFont typeface="+mj-lt"/>
              <a:buAutoNum type="romanUcPeriod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Race in Singapore</a:t>
            </a:r>
          </a:p>
        </p:txBody>
      </p:sp>
    </p:spTree>
    <p:extLst>
      <p:ext uri="{BB962C8B-B14F-4D97-AF65-F5344CB8AC3E}">
        <p14:creationId xmlns:p14="http://schemas.microsoft.com/office/powerpoint/2010/main" val="127742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7467600" cy="3886200"/>
          </a:xfrm>
        </p:spPr>
        <p:txBody>
          <a:bodyPr/>
          <a:lstStyle/>
          <a:p>
            <a:pPr>
              <a:spcBef>
                <a:spcPct val="65000"/>
              </a:spcBef>
              <a:buSzPct val="55000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Genocide refers to systematic efforts of a dominant group to destroy a minority group</a:t>
            </a:r>
          </a:p>
          <a:p>
            <a:pPr lvl="1">
              <a:spcBef>
                <a:spcPct val="105000"/>
              </a:spcBef>
              <a:buSzPct val="55000"/>
              <a:buFont typeface="Wingdings" pitchFamily="2" charset="2"/>
              <a:buChar char="u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Rwanda – Tutsis </a:t>
            </a:r>
            <a:r>
              <a:rPr lang="en-US" altLang="zh-CN" dirty="0" err="1">
                <a:latin typeface="Calibri" pitchFamily="34" charset="0"/>
                <a:cs typeface="Calibri" pitchFamily="34" charset="0"/>
              </a:rPr>
              <a:t>vs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 Hutus (p.307-309)</a:t>
            </a:r>
          </a:p>
          <a:p>
            <a:pPr lvl="1">
              <a:spcBef>
                <a:spcPct val="105000"/>
              </a:spcBef>
              <a:buSzPct val="55000"/>
              <a:buFont typeface="Wingdings" pitchFamily="2" charset="2"/>
              <a:buChar char="u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Holocaust – Nazi Germany</a:t>
            </a:r>
          </a:p>
          <a:p>
            <a:pPr lvl="1">
              <a:spcBef>
                <a:spcPct val="45000"/>
              </a:spcBef>
              <a:buFont typeface="Wingdings" pitchFamily="2" charset="2"/>
              <a:buNone/>
            </a:pPr>
            <a:endParaRPr lang="en-US" altLang="zh-C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>
          <a:xfrm>
            <a:off x="671456" y="381000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200" dirty="0" smtClean="0"/>
              <a:t>III. Racial/Ethnic violence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58941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6" name="Rectangle 26"/>
          <p:cNvSpPr>
            <a:spLocks noGrp="1" noRot="1" noChangeArrowheads="1"/>
          </p:cNvSpPr>
          <p:nvPr>
            <p:ph type="title"/>
          </p:nvPr>
        </p:nvSpPr>
        <p:spPr>
          <a:xfrm>
            <a:off x="609600" y="228600"/>
            <a:ext cx="87630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altLang="zh-CN" sz="3200" dirty="0" smtClean="0"/>
              <a:t>IV. Theories </a:t>
            </a:r>
            <a:r>
              <a:rPr lang="en-US" altLang="zh-CN" sz="3200" dirty="0"/>
              <a:t>of Race &amp; </a:t>
            </a:r>
            <a:r>
              <a:rPr lang="en-US" altLang="zh-CN" sz="3200" dirty="0" smtClean="0"/>
              <a:t>Ethnicity</a:t>
            </a:r>
            <a:endParaRPr lang="en-US" altLang="zh-CN" sz="32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08291072"/>
              </p:ext>
            </p:extLst>
          </p:nvPr>
        </p:nvGraphicFramePr>
        <p:xfrm>
          <a:off x="0" y="1828800"/>
          <a:ext cx="8229600" cy="4074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579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620000" cy="50292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zh-CN" b="1" dirty="0">
                <a:solidFill>
                  <a:srgbClr val="FF9933"/>
                </a:solidFill>
                <a:latin typeface="Calibri" pitchFamily="34" charset="0"/>
                <a:cs typeface="Calibri" pitchFamily="34" charset="0"/>
              </a:rPr>
              <a:t>1. Ecological Theory (p.292)</a:t>
            </a:r>
          </a:p>
          <a:p>
            <a:pPr marL="990600" lvl="1" indent="-533400">
              <a:spcBef>
                <a:spcPct val="40000"/>
              </a:spcBef>
              <a:buSzPct val="55000"/>
              <a:buFont typeface="Wingdings" pitchFamily="2" charset="2"/>
              <a:buChar char="u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Explores the processes by which conflict between racial or ethnic groups develops and is resolved</a:t>
            </a:r>
          </a:p>
          <a:p>
            <a:pPr marL="990600" lvl="1" indent="-533400">
              <a:spcBef>
                <a:spcPct val="40000"/>
              </a:spcBef>
              <a:buSzPct val="55000"/>
              <a:buFont typeface="Wingdings" pitchFamily="2" charset="2"/>
              <a:buChar char="u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Robert Park’s (1914) cyclical model</a:t>
            </a:r>
          </a:p>
          <a:p>
            <a:pPr marL="990600" lvl="1" indent="-533400">
              <a:spcBef>
                <a:spcPct val="40000"/>
              </a:spcBef>
              <a:buSzPct val="55000"/>
              <a:buFont typeface="Wingdings" pitchFamily="2" charset="2"/>
              <a:buChar char="u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5 stages</a:t>
            </a:r>
          </a:p>
          <a:p>
            <a:pPr marL="1371600" lvl="2" indent="-457200">
              <a:buClr>
                <a:schemeClr val="folHlink"/>
              </a:buClr>
              <a:buSzPct val="80000"/>
              <a:buFont typeface="Wingdings" pitchFamily="2" charset="2"/>
              <a:buAutoNum type="arabicPeriod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Invasion</a:t>
            </a:r>
          </a:p>
          <a:p>
            <a:pPr marL="1371600" lvl="2" indent="-457200">
              <a:buClr>
                <a:schemeClr val="folHlink"/>
              </a:buClr>
              <a:buSzPct val="80000"/>
              <a:buFont typeface="Wingdings" pitchFamily="2" charset="2"/>
              <a:buAutoNum type="arabicPeriod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Resistance</a:t>
            </a:r>
          </a:p>
          <a:p>
            <a:pPr marL="1371600" lvl="2" indent="-457200">
              <a:buClr>
                <a:schemeClr val="folHlink"/>
              </a:buClr>
              <a:buSzPct val="80000"/>
              <a:buFont typeface="Wingdings" pitchFamily="2" charset="2"/>
              <a:buAutoNum type="arabicPeriod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Competition</a:t>
            </a:r>
          </a:p>
          <a:p>
            <a:pPr marL="1371600" lvl="2" indent="-457200">
              <a:buClr>
                <a:schemeClr val="folHlink"/>
              </a:buClr>
              <a:buSzPct val="80000"/>
              <a:buFont typeface="Wingdings" pitchFamily="2" charset="2"/>
              <a:buAutoNum type="arabicPeriod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Accommodation &amp; </a:t>
            </a:r>
            <a:r>
              <a:rPr lang="en-US" altLang="zh-CN" dirty="0" smtClean="0">
                <a:latin typeface="Calibri" pitchFamily="34" charset="0"/>
                <a:cs typeface="Calibri" pitchFamily="34" charset="0"/>
              </a:rPr>
              <a:t>Cooperation- work out an </a:t>
            </a:r>
            <a:r>
              <a:rPr lang="en-US" altLang="zh-CN" dirty="0" smtClean="0">
                <a:latin typeface="Calibri" pitchFamily="34" charset="0"/>
                <a:cs typeface="Calibri" pitchFamily="34" charset="0"/>
              </a:rPr>
              <a:t>understanding</a:t>
            </a:r>
            <a:endParaRPr lang="en-US" altLang="zh-CN" dirty="0">
              <a:latin typeface="Calibri" pitchFamily="34" charset="0"/>
              <a:cs typeface="Calibri" pitchFamily="34" charset="0"/>
            </a:endParaRPr>
          </a:p>
          <a:p>
            <a:pPr marL="1371600" lvl="2" indent="-457200">
              <a:buClr>
                <a:schemeClr val="folHlink"/>
              </a:buClr>
              <a:buSzPct val="80000"/>
              <a:buFont typeface="Wingdings" pitchFamily="2" charset="2"/>
              <a:buAutoNum type="arabicPeriod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Assimilation</a:t>
            </a:r>
          </a:p>
          <a:p>
            <a:pPr marL="609600" indent="-609600"/>
            <a:endParaRPr lang="en-US" altLang="zh-CN" dirty="0">
              <a:latin typeface="Calibri" pitchFamily="34" charset="0"/>
              <a:cs typeface="Calibri" pitchFamily="34" charset="0"/>
            </a:endParaRPr>
          </a:p>
          <a:p>
            <a:pPr marL="609600" indent="-609600"/>
            <a:endParaRPr lang="en-US" altLang="zh-C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26"/>
          <p:cNvSpPr>
            <a:spLocks noGrp="1" noRot="1" noChangeArrowheads="1"/>
          </p:cNvSpPr>
          <p:nvPr>
            <p:ph type="title"/>
          </p:nvPr>
        </p:nvSpPr>
        <p:spPr>
          <a:xfrm>
            <a:off x="609600" y="228600"/>
            <a:ext cx="87630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altLang="zh-CN" sz="3200" dirty="0" smtClean="0"/>
              <a:t>IV. Theories </a:t>
            </a:r>
            <a:r>
              <a:rPr lang="en-US" altLang="zh-CN" sz="3200" dirty="0"/>
              <a:t>of Race &amp; </a:t>
            </a:r>
            <a:r>
              <a:rPr lang="en-US" altLang="zh-CN" sz="3200" dirty="0" smtClean="0"/>
              <a:t>Ethnicity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21352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620000" cy="36576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zh-CN" b="1" dirty="0">
                <a:solidFill>
                  <a:srgbClr val="FF9933"/>
                </a:solidFill>
                <a:latin typeface="Calibri" pitchFamily="34" charset="0"/>
                <a:cs typeface="Calibri" pitchFamily="34" charset="0"/>
              </a:rPr>
              <a:t>1. Ecological Theory (p.292)</a:t>
            </a:r>
          </a:p>
          <a:p>
            <a:pPr marL="990600" lvl="1" indent="-533400">
              <a:spcBef>
                <a:spcPct val="105000"/>
              </a:spcBef>
              <a:buSzPct val="50000"/>
              <a:buFont typeface="Wingdings" pitchFamily="2" charset="2"/>
              <a:buChar char="u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Example - Whites of European origin such as Italian American, Irish American, German American stopped thinking of themselves in these terms </a:t>
            </a:r>
            <a:r>
              <a:rPr lang="en-US" altLang="zh-CN" dirty="0">
                <a:latin typeface="Calibri" pitchFamily="34" charset="0"/>
                <a:cs typeface="Calibri" pitchFamily="34" charset="0"/>
                <a:sym typeface="Wingdings" pitchFamily="2" charset="2"/>
              </a:rPr>
              <a:t>         </a:t>
            </a:r>
            <a:r>
              <a:rPr lang="en-US" altLang="zh-CN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 ‘</a:t>
            </a:r>
            <a:r>
              <a:rPr lang="en-US" altLang="zh-CN" dirty="0">
                <a:latin typeface="Calibri" pitchFamily="34" charset="0"/>
                <a:cs typeface="Calibri" pitchFamily="34" charset="0"/>
                <a:sym typeface="Wingdings" pitchFamily="2" charset="2"/>
              </a:rPr>
              <a:t>Whites’</a:t>
            </a:r>
          </a:p>
          <a:p>
            <a:pPr marL="990600" lvl="1" indent="-533400">
              <a:spcBef>
                <a:spcPct val="105000"/>
              </a:spcBef>
              <a:buSzPct val="50000"/>
              <a:buFont typeface="Wingdings" pitchFamily="2" charset="2"/>
              <a:buChar char="u"/>
            </a:pPr>
            <a:r>
              <a:rPr lang="en-US" altLang="zh-CN" dirty="0">
                <a:latin typeface="Calibri" pitchFamily="34" charset="0"/>
                <a:cs typeface="Calibri" pitchFamily="34" charset="0"/>
                <a:sym typeface="Wingdings" pitchFamily="2" charset="2"/>
              </a:rPr>
              <a:t>Assimilation – blending in with majority group</a:t>
            </a:r>
          </a:p>
          <a:p>
            <a:pPr marL="990600" lvl="1" indent="-533400">
              <a:buFont typeface="Wingdings" pitchFamily="2" charset="2"/>
              <a:buNone/>
            </a:pPr>
            <a:endParaRPr lang="en-US" altLang="zh-CN" dirty="0">
              <a:latin typeface="Calibri" pitchFamily="34" charset="0"/>
              <a:cs typeface="Calibri" pitchFamily="34" charset="0"/>
            </a:endParaRPr>
          </a:p>
          <a:p>
            <a:pPr marL="609600" indent="-609600"/>
            <a:endParaRPr lang="en-US" altLang="zh-C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0532" name="Line 4"/>
          <p:cNvSpPr>
            <a:spLocks noChangeShapeType="1"/>
          </p:cNvSpPr>
          <p:nvPr/>
        </p:nvSpPr>
        <p:spPr bwMode="auto">
          <a:xfrm>
            <a:off x="6197125" y="3581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26"/>
          <p:cNvSpPr>
            <a:spLocks noGrp="1" noRot="1" noChangeArrowheads="1"/>
          </p:cNvSpPr>
          <p:nvPr>
            <p:ph type="title"/>
          </p:nvPr>
        </p:nvSpPr>
        <p:spPr>
          <a:xfrm>
            <a:off x="609600" y="228600"/>
            <a:ext cx="87630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altLang="zh-CN" sz="3200" dirty="0" smtClean="0"/>
              <a:t>IV. Theories </a:t>
            </a:r>
            <a:r>
              <a:rPr lang="en-US" altLang="zh-CN" sz="3200" dirty="0"/>
              <a:t>of Race &amp; </a:t>
            </a:r>
            <a:r>
              <a:rPr lang="en-US" altLang="zh-CN" sz="3200" dirty="0" smtClean="0"/>
              <a:t>Ethnicity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53995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620000" cy="54864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zh-CN" b="1" dirty="0">
                <a:solidFill>
                  <a:srgbClr val="FF9933"/>
                </a:solidFill>
                <a:latin typeface="Calibri" pitchFamily="34" charset="0"/>
                <a:cs typeface="Calibri" pitchFamily="34" charset="0"/>
              </a:rPr>
              <a:t>1. Ecological Theory (p.292)</a:t>
            </a:r>
          </a:p>
          <a:p>
            <a:pPr marL="990600" lvl="1" indent="-533400">
              <a:spcBef>
                <a:spcPct val="115000"/>
              </a:spcBef>
              <a:buSzPct val="50000"/>
              <a:buFont typeface="Wingdings" pitchFamily="2" charset="2"/>
              <a:buChar char="u"/>
            </a:pP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  <a:sym typeface="Wingdings" pitchFamily="2" charset="2"/>
              </a:rPr>
              <a:t>Critique #1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altLang="zh-CN" dirty="0">
                <a:latin typeface="Calibri" pitchFamily="34" charset="0"/>
                <a:cs typeface="Calibri" pitchFamily="34" charset="0"/>
                <a:sym typeface="Wingdings" pitchFamily="2" charset="2"/>
              </a:rPr>
              <a:t>– lack of attention on social-structural conditions that hinder assimilation. </a:t>
            </a:r>
            <a:r>
              <a:rPr lang="en-US" altLang="zh-CN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/>
            </a:r>
            <a:br>
              <a:rPr lang="en-US" altLang="zh-CN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</a:br>
            <a:r>
              <a:rPr lang="en-US" altLang="zh-CN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E.g</a:t>
            </a:r>
            <a:r>
              <a:rPr lang="en-US" altLang="zh-CN" dirty="0">
                <a:latin typeface="Calibri" pitchFamily="34" charset="0"/>
                <a:cs typeface="Calibri" pitchFamily="34" charset="0"/>
                <a:sym typeface="Wingdings" pitchFamily="2" charset="2"/>
              </a:rPr>
              <a:t>. ignoring the role of the state in ethnic relations</a:t>
            </a:r>
          </a:p>
          <a:p>
            <a:pPr marL="990600" lvl="1" indent="-533400">
              <a:spcBef>
                <a:spcPct val="115000"/>
              </a:spcBef>
              <a:buSzPct val="50000"/>
              <a:buFont typeface="Wingdings" pitchFamily="2" charset="2"/>
              <a:buChar char="u"/>
            </a:pP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  <a:sym typeface="Wingdings" pitchFamily="2" charset="2"/>
              </a:rPr>
              <a:t>Critique #2 </a:t>
            </a:r>
            <a:r>
              <a:rPr lang="en-US" altLang="zh-CN" dirty="0">
                <a:latin typeface="Calibri" pitchFamily="34" charset="0"/>
                <a:cs typeface="Calibri" pitchFamily="34" charset="0"/>
                <a:sym typeface="Wingdings" pitchFamily="2" charset="2"/>
              </a:rPr>
              <a:t>– assumption that all societies go through the stages as naturalistic or inevitable</a:t>
            </a:r>
          </a:p>
          <a:p>
            <a:pPr marL="990600" lvl="1" indent="-533400">
              <a:spcBef>
                <a:spcPct val="115000"/>
              </a:spcBef>
              <a:buSzPct val="50000"/>
              <a:buFont typeface="Wingdings" pitchFamily="2" charset="2"/>
              <a:buChar char="u"/>
            </a:pP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  <a:sym typeface="Wingdings" pitchFamily="2" charset="2"/>
              </a:rPr>
              <a:t>Critique #3 </a:t>
            </a:r>
            <a:r>
              <a:rPr lang="en-US" altLang="zh-CN" dirty="0">
                <a:latin typeface="Calibri" pitchFamily="34" charset="0"/>
                <a:cs typeface="Calibri" pitchFamily="34" charset="0"/>
                <a:sym typeface="Wingdings" pitchFamily="2" charset="2"/>
              </a:rPr>
              <a:t>– notions of assimilation or accommodation not clearly spelt out</a:t>
            </a:r>
          </a:p>
          <a:p>
            <a:pPr marL="990600" lvl="1" indent="-533400">
              <a:buFont typeface="Wingdings" pitchFamily="2" charset="2"/>
              <a:buChar char="u"/>
            </a:pPr>
            <a:endParaRPr lang="en-US" altLang="zh-CN" dirty="0">
              <a:latin typeface="Calibri" pitchFamily="34" charset="0"/>
              <a:cs typeface="Calibri" pitchFamily="34" charset="0"/>
            </a:endParaRPr>
          </a:p>
          <a:p>
            <a:pPr marL="609600" indent="-609600"/>
            <a:endParaRPr lang="en-US" altLang="zh-C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26"/>
          <p:cNvSpPr>
            <a:spLocks noGrp="1" noRot="1" noChangeArrowheads="1"/>
          </p:cNvSpPr>
          <p:nvPr>
            <p:ph type="title"/>
          </p:nvPr>
        </p:nvSpPr>
        <p:spPr>
          <a:xfrm>
            <a:off x="609600" y="228600"/>
            <a:ext cx="87630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altLang="zh-CN" sz="3200" dirty="0" smtClean="0"/>
              <a:t>IV. Theories </a:t>
            </a:r>
            <a:r>
              <a:rPr lang="en-US" altLang="zh-CN" sz="3200" dirty="0"/>
              <a:t>of Race &amp; </a:t>
            </a:r>
            <a:r>
              <a:rPr lang="en-US" altLang="zh-CN" sz="3200" dirty="0" smtClean="0"/>
              <a:t>Ethnicity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57512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620000" cy="5029200"/>
          </a:xfrm>
        </p:spPr>
        <p:txBody>
          <a:bodyPr>
            <a:normAutofit/>
          </a:bodyPr>
          <a:lstStyle/>
          <a:p>
            <a:pPr marL="609600" indent="-609600">
              <a:buFont typeface="Wingdings" pitchFamily="2" charset="2"/>
              <a:buNone/>
            </a:pPr>
            <a:r>
              <a:rPr lang="en-US" altLang="zh-CN" b="1" dirty="0">
                <a:solidFill>
                  <a:srgbClr val="FF9933"/>
                </a:solidFill>
                <a:latin typeface="Calibri" pitchFamily="34" charset="0"/>
                <a:cs typeface="Calibri" pitchFamily="34" charset="0"/>
              </a:rPr>
              <a:t>2. Internal Colonialism (p.293, 296-297)</a:t>
            </a:r>
          </a:p>
          <a:p>
            <a:pPr marL="990600" lvl="1" indent="-533400">
              <a:spcBef>
                <a:spcPct val="40000"/>
              </a:spcBef>
              <a:buSzPct val="50000"/>
              <a:buFont typeface="Wingdings" pitchFamily="2" charset="2"/>
              <a:buChar char="u"/>
            </a:pPr>
            <a:r>
              <a:rPr lang="en-US" altLang="zh-CN" sz="2000" dirty="0">
                <a:latin typeface="Calibri" pitchFamily="34" charset="0"/>
                <a:cs typeface="Calibri" pitchFamily="34" charset="0"/>
              </a:rPr>
              <a:t>Derived from </a:t>
            </a:r>
            <a:r>
              <a:rPr lang="en-US" altLang="zh-CN" sz="2000" i="1" dirty="0">
                <a:latin typeface="Calibri" pitchFamily="34" charset="0"/>
                <a:cs typeface="Calibri" pitchFamily="34" charset="0"/>
              </a:rPr>
              <a:t>External</a:t>
            </a:r>
            <a:r>
              <a:rPr lang="en-US" altLang="zh-CN" sz="2000" dirty="0">
                <a:latin typeface="Calibri" pitchFamily="34" charset="0"/>
                <a:cs typeface="Calibri" pitchFamily="34" charset="0"/>
              </a:rPr>
              <a:t> Colonialism</a:t>
            </a:r>
          </a:p>
          <a:p>
            <a:pPr marL="990600" lvl="1" indent="-533400">
              <a:spcBef>
                <a:spcPct val="40000"/>
              </a:spcBef>
              <a:buSzPct val="50000"/>
              <a:buFont typeface="Wingdings" pitchFamily="2" charset="2"/>
              <a:buChar char="u"/>
            </a:pPr>
            <a:r>
              <a:rPr lang="en-US" altLang="zh-CN" sz="2000" dirty="0">
                <a:latin typeface="Calibri" pitchFamily="34" charset="0"/>
                <a:cs typeface="Calibri" pitchFamily="34" charset="0"/>
              </a:rPr>
              <a:t>Prevention of assimilation through </a:t>
            </a:r>
            <a:r>
              <a:rPr lang="en-US" altLang="zh-CN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segregation</a:t>
            </a:r>
          </a:p>
          <a:p>
            <a:pPr marL="990600" lvl="1" indent="-533400">
              <a:spcBef>
                <a:spcPct val="40000"/>
              </a:spcBef>
              <a:buSzPct val="50000"/>
              <a:buFont typeface="Wingdings" pitchFamily="2" charset="2"/>
              <a:buChar char="u"/>
            </a:pPr>
            <a:r>
              <a:rPr lang="en-US" altLang="zh-CN" sz="2000" dirty="0">
                <a:latin typeface="Calibri" pitchFamily="34" charset="0"/>
                <a:cs typeface="Calibri" pitchFamily="34" charset="0"/>
              </a:rPr>
              <a:t>Example – African Americans</a:t>
            </a:r>
          </a:p>
          <a:p>
            <a:pPr marL="990600" lvl="1" indent="-533400">
              <a:buFont typeface="Wingdings" pitchFamily="2" charset="2"/>
              <a:buChar char="u"/>
            </a:pPr>
            <a:endParaRPr lang="en-US" altLang="zh-CN" sz="20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FF9933"/>
                </a:solidFill>
                <a:latin typeface="Calibri" pitchFamily="34" charset="0"/>
                <a:cs typeface="Calibri" pitchFamily="34" charset="0"/>
              </a:rPr>
              <a:t>3. Split </a:t>
            </a:r>
            <a:r>
              <a:rPr lang="en-US" altLang="zh-CN" b="1" dirty="0" err="1">
                <a:solidFill>
                  <a:srgbClr val="FF9933"/>
                </a:solidFill>
                <a:latin typeface="Calibri" pitchFamily="34" charset="0"/>
                <a:cs typeface="Calibri" pitchFamily="34" charset="0"/>
              </a:rPr>
              <a:t>Labour</a:t>
            </a:r>
            <a:r>
              <a:rPr lang="en-US" altLang="zh-CN" b="1" dirty="0">
                <a:solidFill>
                  <a:srgbClr val="FF9933"/>
                </a:solidFill>
                <a:latin typeface="Calibri" pitchFamily="34" charset="0"/>
                <a:cs typeface="Calibri" pitchFamily="34" charset="0"/>
              </a:rPr>
              <a:t> Market (p.293, 297-298)</a:t>
            </a:r>
          </a:p>
          <a:p>
            <a:pPr marL="990600" lvl="1" indent="-533400">
              <a:spcBef>
                <a:spcPct val="40000"/>
              </a:spcBef>
              <a:buSzPct val="50000"/>
              <a:buFont typeface="Wingdings" pitchFamily="2" charset="2"/>
              <a:buChar char="u"/>
            </a:pPr>
            <a:r>
              <a:rPr lang="en-US" altLang="zh-CN" sz="2000" dirty="0">
                <a:latin typeface="Calibri" pitchFamily="34" charset="0"/>
                <a:cs typeface="Calibri" pitchFamily="34" charset="0"/>
              </a:rPr>
              <a:t>Low-wage workers </a:t>
            </a:r>
            <a:r>
              <a:rPr lang="en-US" altLang="zh-CN" sz="2000" dirty="0" err="1">
                <a:latin typeface="Calibri" pitchFamily="34" charset="0"/>
                <a:cs typeface="Calibri" pitchFamily="34" charset="0"/>
              </a:rPr>
              <a:t>vs</a:t>
            </a:r>
            <a:r>
              <a:rPr lang="en-US" altLang="zh-CN" sz="2000" dirty="0">
                <a:latin typeface="Calibri" pitchFamily="34" charset="0"/>
                <a:cs typeface="Calibri" pitchFamily="34" charset="0"/>
              </a:rPr>
              <a:t> high-wage workers compete for </a:t>
            </a:r>
            <a:r>
              <a:rPr lang="en-US" altLang="zh-CN" sz="20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altLang="zh-CN" sz="2000" dirty="0" smtClean="0">
                <a:latin typeface="Calibri" pitchFamily="34" charset="0"/>
                <a:cs typeface="Calibri" pitchFamily="34" charset="0"/>
              </a:rPr>
            </a:br>
            <a:r>
              <a:rPr lang="en-US" altLang="zh-CN" sz="2000" dirty="0" smtClean="0">
                <a:latin typeface="Calibri" pitchFamily="34" charset="0"/>
                <a:cs typeface="Calibri" pitchFamily="34" charset="0"/>
              </a:rPr>
              <a:t>same </a:t>
            </a:r>
            <a:r>
              <a:rPr lang="en-US" altLang="zh-CN" sz="2000" dirty="0">
                <a:latin typeface="Calibri" pitchFamily="34" charset="0"/>
                <a:cs typeface="Calibri" pitchFamily="34" charset="0"/>
              </a:rPr>
              <a:t>jobs   </a:t>
            </a:r>
            <a:r>
              <a:rPr lang="en-US" altLang="zh-CN" sz="20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</a:t>
            </a:r>
            <a:r>
              <a:rPr lang="en-US" altLang="zh-CN" sz="20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altLang="zh-CN" sz="2000" dirty="0">
                <a:latin typeface="Calibri" pitchFamily="34" charset="0"/>
                <a:cs typeface="Calibri" pitchFamily="34" charset="0"/>
              </a:rPr>
              <a:t>resentment and conflict</a:t>
            </a:r>
          </a:p>
          <a:p>
            <a:pPr marL="990600" lvl="1" indent="-533400">
              <a:spcBef>
                <a:spcPct val="40000"/>
              </a:spcBef>
              <a:buSzPct val="50000"/>
              <a:buFont typeface="Wingdings" pitchFamily="2" charset="2"/>
              <a:buChar char="u"/>
            </a:pPr>
            <a:r>
              <a:rPr lang="en-US" altLang="zh-CN" sz="2000" dirty="0">
                <a:latin typeface="Calibri" pitchFamily="34" charset="0"/>
                <a:cs typeface="Calibri" pitchFamily="34" charset="0"/>
              </a:rPr>
              <a:t>Racist attitudes develop/get reinforced</a:t>
            </a:r>
          </a:p>
          <a:p>
            <a:pPr marL="990600" lvl="1" indent="-533400">
              <a:spcBef>
                <a:spcPct val="40000"/>
              </a:spcBef>
              <a:buSzPct val="50000"/>
              <a:buFont typeface="Wingdings" pitchFamily="2" charset="2"/>
              <a:buChar char="u"/>
            </a:pPr>
            <a:r>
              <a:rPr lang="en-US" altLang="zh-CN" sz="2000" dirty="0">
                <a:latin typeface="Calibri" pitchFamily="34" charset="0"/>
                <a:cs typeface="Calibri" pitchFamily="34" charset="0"/>
              </a:rPr>
              <a:t>Example – Chinese Americans</a:t>
            </a:r>
          </a:p>
        </p:txBody>
      </p:sp>
      <p:sp>
        <p:nvSpPr>
          <p:cNvPr id="6" name="Rectangle 26"/>
          <p:cNvSpPr>
            <a:spLocks noGrp="1" noRot="1" noChangeArrowheads="1"/>
          </p:cNvSpPr>
          <p:nvPr>
            <p:ph type="title"/>
          </p:nvPr>
        </p:nvSpPr>
        <p:spPr>
          <a:xfrm>
            <a:off x="609600" y="228600"/>
            <a:ext cx="87630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altLang="zh-CN" sz="3200" dirty="0" smtClean="0"/>
              <a:t>IV. Theories </a:t>
            </a:r>
            <a:r>
              <a:rPr lang="en-US" altLang="zh-CN" sz="3200" dirty="0"/>
              <a:t>of Race &amp; </a:t>
            </a:r>
            <a:r>
              <a:rPr lang="en-US" altLang="zh-CN" sz="3200" dirty="0" smtClean="0"/>
              <a:t>Ethnicity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58763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057400"/>
            <a:ext cx="6324600" cy="3962400"/>
          </a:xfrm>
        </p:spPr>
        <p:txBody>
          <a:bodyPr/>
          <a:lstStyle/>
          <a:p>
            <a:pPr>
              <a:spcBef>
                <a:spcPct val="60000"/>
              </a:spcBef>
              <a:buSzPct val="50000"/>
            </a:pPr>
            <a:r>
              <a:rPr lang="en-US" altLang="zh-CN" dirty="0" err="1">
                <a:latin typeface="Calibri" pitchFamily="34" charset="0"/>
                <a:cs typeface="Calibri" pitchFamily="34" charset="0"/>
              </a:rPr>
              <a:t>PuruShotam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 (1998) </a:t>
            </a:r>
            <a:br>
              <a:rPr lang="en-US" altLang="zh-CN" dirty="0">
                <a:latin typeface="Calibri" pitchFamily="34" charset="0"/>
                <a:cs typeface="Calibri" pitchFamily="34" charset="0"/>
              </a:rPr>
            </a:br>
            <a:r>
              <a:rPr lang="en-US" altLang="zh-CN" dirty="0">
                <a:latin typeface="Calibri" pitchFamily="34" charset="0"/>
                <a:cs typeface="Calibri" pitchFamily="34" charset="0"/>
              </a:rPr>
              <a:t>‘Disciplining Difference: Race in Singapore’</a:t>
            </a:r>
          </a:p>
          <a:p>
            <a:pPr lvl="3">
              <a:spcBef>
                <a:spcPct val="80000"/>
              </a:spcBef>
              <a:buSzPct val="50000"/>
              <a:buFont typeface="Wingdings" pitchFamily="2" charset="2"/>
              <a:buChar char="u"/>
            </a:pPr>
            <a:r>
              <a:rPr lang="en-US" altLang="zh-CN" sz="2300" dirty="0">
                <a:latin typeface="Calibri" pitchFamily="34" charset="0"/>
                <a:cs typeface="Calibri" pitchFamily="34" charset="0"/>
              </a:rPr>
              <a:t> Main arguments</a:t>
            </a:r>
          </a:p>
          <a:p>
            <a:pPr lvl="3">
              <a:spcBef>
                <a:spcPct val="80000"/>
              </a:spcBef>
              <a:buSzPct val="50000"/>
              <a:buFont typeface="Wingdings" pitchFamily="2" charset="2"/>
              <a:buChar char="u"/>
            </a:pPr>
            <a:r>
              <a:rPr lang="en-US" altLang="zh-CN" sz="2300" dirty="0">
                <a:latin typeface="Calibri" pitchFamily="34" charset="0"/>
                <a:cs typeface="Calibri" pitchFamily="34" charset="0"/>
              </a:rPr>
              <a:t> Substantiation</a:t>
            </a:r>
          </a:p>
          <a:p>
            <a:pPr lvl="3">
              <a:spcBef>
                <a:spcPct val="80000"/>
              </a:spcBef>
              <a:buSzPct val="50000"/>
              <a:buFont typeface="Wingdings" pitchFamily="2" charset="2"/>
              <a:buChar char="u"/>
            </a:pPr>
            <a:r>
              <a:rPr lang="en-US" altLang="zh-CN" sz="2300" dirty="0">
                <a:latin typeface="Calibri" pitchFamily="34" charset="0"/>
                <a:cs typeface="Calibri" pitchFamily="34" charset="0"/>
              </a:rPr>
              <a:t> Conclusion</a:t>
            </a:r>
          </a:p>
          <a:p>
            <a:endParaRPr lang="en-US" altLang="zh-CN" sz="29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6"/>
          <p:cNvSpPr txBox="1">
            <a:spLocks noRot="1" noChangeArrowheads="1"/>
          </p:cNvSpPr>
          <p:nvPr/>
        </p:nvSpPr>
        <p:spPr>
          <a:xfrm>
            <a:off x="685800" y="533400"/>
            <a:ext cx="5638800" cy="76200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200" dirty="0" smtClean="0"/>
              <a:t>V. Race in Singapore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84064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924800" cy="3581400"/>
          </a:xfrm>
        </p:spPr>
        <p:txBody>
          <a:bodyPr>
            <a:normAutofit/>
          </a:bodyPr>
          <a:lstStyle/>
          <a:p>
            <a:pPr>
              <a:spcBef>
                <a:spcPct val="45000"/>
              </a:spcBef>
              <a:buSzPct val="50000"/>
            </a:pPr>
            <a:r>
              <a:rPr lang="en-US" altLang="zh-CN" sz="2500" dirty="0">
                <a:latin typeface="Calibri" pitchFamily="34" charset="0"/>
                <a:cs typeface="Calibri" pitchFamily="34" charset="0"/>
              </a:rPr>
              <a:t>Introduction</a:t>
            </a:r>
          </a:p>
          <a:p>
            <a:pPr lvl="1">
              <a:spcBef>
                <a:spcPct val="45000"/>
              </a:spcBef>
              <a:buSzPct val="50000"/>
              <a:buFont typeface="Wingdings" pitchFamily="2" charset="2"/>
              <a:buChar char="u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CMIO caricatures</a:t>
            </a:r>
          </a:p>
          <a:p>
            <a:pPr lvl="1">
              <a:spcBef>
                <a:spcPct val="45000"/>
              </a:spcBef>
              <a:buSzPct val="50000"/>
              <a:buFont typeface="Wingdings" pitchFamily="2" charset="2"/>
              <a:buChar char="u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NDP</a:t>
            </a:r>
          </a:p>
          <a:p>
            <a:pPr lvl="1">
              <a:spcBef>
                <a:spcPct val="45000"/>
              </a:spcBef>
              <a:buSzPct val="50000"/>
              <a:buFont typeface="Wingdings" pitchFamily="2" charset="2"/>
              <a:buChar char="u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School</a:t>
            </a:r>
          </a:p>
          <a:p>
            <a:pPr lvl="1">
              <a:spcBef>
                <a:spcPct val="45000"/>
              </a:spcBef>
              <a:buSzPct val="50000"/>
              <a:buFont typeface="Wingdings" pitchFamily="2" charset="2"/>
              <a:buChar char="u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Forms</a:t>
            </a:r>
          </a:p>
          <a:p>
            <a:pPr>
              <a:spcBef>
                <a:spcPct val="45000"/>
              </a:spcBef>
              <a:buSzPct val="50000"/>
            </a:pPr>
            <a:r>
              <a:rPr lang="en-US" altLang="zh-CN" sz="2500" dirty="0">
                <a:latin typeface="Calibri" pitchFamily="34" charset="0"/>
                <a:cs typeface="Calibri" pitchFamily="34" charset="0"/>
              </a:rPr>
              <a:t>‘Where have these four names, that powerfully frame all of us in contemporary Singapore, come from?’ (p.54)</a:t>
            </a:r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3352800" y="5943600"/>
            <a:ext cx="548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altLang="zh-CN"/>
          </a:p>
        </p:txBody>
      </p:sp>
      <p:grpSp>
        <p:nvGrpSpPr>
          <p:cNvPr id="128010" name="Group 10"/>
          <p:cNvGrpSpPr>
            <a:grpSpLocks/>
          </p:cNvGrpSpPr>
          <p:nvPr/>
        </p:nvGrpSpPr>
        <p:grpSpPr bwMode="auto">
          <a:xfrm>
            <a:off x="1828800" y="5284791"/>
            <a:ext cx="6400800" cy="887413"/>
            <a:chOff x="1152" y="3665"/>
            <a:chExt cx="4368" cy="559"/>
          </a:xfrm>
        </p:grpSpPr>
        <p:grpSp>
          <p:nvGrpSpPr>
            <p:cNvPr id="128008" name="Group 8"/>
            <p:cNvGrpSpPr>
              <a:grpSpLocks/>
            </p:cNvGrpSpPr>
            <p:nvPr/>
          </p:nvGrpSpPr>
          <p:grpSpPr bwMode="auto">
            <a:xfrm>
              <a:off x="1152" y="3665"/>
              <a:ext cx="3952" cy="523"/>
              <a:chOff x="2304" y="3809"/>
              <a:chExt cx="3952" cy="523"/>
            </a:xfrm>
          </p:grpSpPr>
          <p:sp>
            <p:nvSpPr>
              <p:cNvPr id="128006" name="AutoShape 6"/>
              <p:cNvSpPr>
                <a:spLocks noChangeArrowheads="1"/>
              </p:cNvSpPr>
              <p:nvPr/>
            </p:nvSpPr>
            <p:spPr bwMode="auto">
              <a:xfrm>
                <a:off x="2304" y="3984"/>
                <a:ext cx="432" cy="192"/>
              </a:xfrm>
              <a:prstGeom prst="rightArrow">
                <a:avLst>
                  <a:gd name="adj1" fmla="val 50000"/>
                  <a:gd name="adj2" fmla="val 56250"/>
                </a:avLst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8007" name="Text Box 7"/>
              <p:cNvSpPr txBox="1">
                <a:spLocks noChangeArrowheads="1"/>
              </p:cNvSpPr>
              <p:nvPr/>
            </p:nvSpPr>
            <p:spPr bwMode="auto">
              <a:xfrm>
                <a:off x="2832" y="3809"/>
                <a:ext cx="3424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dirty="0">
                    <a:latin typeface="Calibri" pitchFamily="34" charset="0"/>
                    <a:cs typeface="Calibri" pitchFamily="34" charset="0"/>
                  </a:rPr>
                  <a:t>‘deeply rooted in our colonial past</a:t>
                </a:r>
                <a:r>
                  <a:rPr lang="en-US" altLang="zh-CN" sz="2400" dirty="0" smtClean="0">
                    <a:latin typeface="Calibri" pitchFamily="34" charset="0"/>
                    <a:cs typeface="Calibri" pitchFamily="34" charset="0"/>
                  </a:rPr>
                  <a:t>’</a:t>
                </a:r>
                <a:br>
                  <a:rPr lang="en-US" altLang="zh-CN" sz="2400" dirty="0" smtClean="0">
                    <a:latin typeface="Calibri" pitchFamily="34" charset="0"/>
                    <a:cs typeface="Calibri" pitchFamily="34" charset="0"/>
                  </a:rPr>
                </a:br>
                <a:r>
                  <a:rPr lang="en-US" altLang="zh-CN" sz="24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endParaRPr lang="en-US" altLang="zh-CN" sz="2400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128009" name="Text Box 9"/>
            <p:cNvSpPr txBox="1">
              <a:spLocks noChangeArrowheads="1"/>
            </p:cNvSpPr>
            <p:nvPr/>
          </p:nvSpPr>
          <p:spPr bwMode="auto">
            <a:xfrm>
              <a:off x="1680" y="3936"/>
              <a:ext cx="38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Calibri" pitchFamily="34" charset="0"/>
                  <a:cs typeface="Calibri" pitchFamily="34" charset="0"/>
                </a:rPr>
                <a:t>Data source: Census Reports, 1871-1957</a:t>
              </a:r>
            </a:p>
          </p:txBody>
        </p:sp>
      </p:grpSp>
      <p:sp>
        <p:nvSpPr>
          <p:cNvPr id="11" name="Rectangle 26"/>
          <p:cNvSpPr>
            <a:spLocks noGrp="1" noRot="1" noChangeArrowheads="1"/>
          </p:cNvSpPr>
          <p:nvPr>
            <p:ph type="title"/>
          </p:nvPr>
        </p:nvSpPr>
        <p:spPr>
          <a:xfrm>
            <a:off x="533400" y="533400"/>
            <a:ext cx="8763000" cy="762000"/>
          </a:xfrm>
          <a:noFill/>
          <a:ln/>
        </p:spPr>
        <p:txBody>
          <a:bodyPr>
            <a:normAutofit/>
          </a:bodyPr>
          <a:lstStyle/>
          <a:p>
            <a:r>
              <a:rPr lang="en-US" altLang="zh-CN" sz="3200" dirty="0" smtClean="0"/>
              <a:t>V. Race in Singapore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12151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67600" cy="5029200"/>
          </a:xfrm>
        </p:spPr>
        <p:txBody>
          <a:bodyPr>
            <a:normAutofit/>
          </a:bodyPr>
          <a:lstStyle/>
          <a:p>
            <a:pPr>
              <a:spcBef>
                <a:spcPct val="90000"/>
              </a:spcBef>
              <a:buSzPct val="50000"/>
            </a:pPr>
            <a:r>
              <a:rPr lang="en-US" altLang="zh-CN" sz="2300" dirty="0">
                <a:latin typeface="Calibri" pitchFamily="34" charset="0"/>
                <a:cs typeface="Calibri" pitchFamily="34" charset="0"/>
              </a:rPr>
              <a:t>‘Who of these highly variegated groups of people, with their multiple memberships, were selectively named?’ </a:t>
            </a:r>
          </a:p>
          <a:p>
            <a:pPr>
              <a:spcBef>
                <a:spcPct val="90000"/>
              </a:spcBef>
              <a:buSzPct val="50000"/>
            </a:pPr>
            <a:r>
              <a:rPr lang="en-US" altLang="zh-CN" sz="2300" dirty="0">
                <a:latin typeface="Calibri" pitchFamily="34" charset="0"/>
                <a:cs typeface="Calibri" pitchFamily="34" charset="0"/>
              </a:rPr>
              <a:t>‘By whom were they named?’</a:t>
            </a:r>
          </a:p>
          <a:p>
            <a:pPr>
              <a:spcBef>
                <a:spcPct val="90000"/>
              </a:spcBef>
              <a:buSzPct val="50000"/>
            </a:pPr>
            <a:r>
              <a:rPr lang="en-US" altLang="zh-CN" sz="2300" dirty="0">
                <a:latin typeface="Calibri" pitchFamily="34" charset="0"/>
                <a:cs typeface="Calibri" pitchFamily="34" charset="0"/>
              </a:rPr>
              <a:t>‘What are the larger socio-historical significances of this, if any?’</a:t>
            </a:r>
          </a:p>
          <a:p>
            <a:pPr>
              <a:spcBef>
                <a:spcPct val="90000"/>
              </a:spcBef>
              <a:buSzPct val="50000"/>
            </a:pPr>
            <a:r>
              <a:rPr lang="en-US" altLang="zh-CN" sz="2300" dirty="0">
                <a:latin typeface="Calibri" pitchFamily="34" charset="0"/>
                <a:cs typeface="Calibri" pitchFamily="34" charset="0"/>
              </a:rPr>
              <a:t>‘What meanings did these names </a:t>
            </a:r>
            <a:r>
              <a:rPr lang="en-US" altLang="zh-CN" sz="2300" dirty="0" err="1">
                <a:latin typeface="Calibri" pitchFamily="34" charset="0"/>
                <a:cs typeface="Calibri" pitchFamily="34" charset="0"/>
              </a:rPr>
              <a:t>harbour</a:t>
            </a:r>
            <a:r>
              <a:rPr lang="en-US" altLang="zh-CN" sz="2300" dirty="0">
                <a:latin typeface="Calibri" pitchFamily="34" charset="0"/>
                <a:cs typeface="Calibri" pitchFamily="34" charset="0"/>
              </a:rPr>
              <a:t>, notionally and/or specifically?’</a:t>
            </a:r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3352800" y="5943600"/>
            <a:ext cx="548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altLang="zh-CN"/>
          </a:p>
        </p:txBody>
      </p:sp>
      <p:sp>
        <p:nvSpPr>
          <p:cNvPr id="7" name="Rectangle 26"/>
          <p:cNvSpPr>
            <a:spLocks noGrp="1" noRot="1" noChangeArrowheads="1"/>
          </p:cNvSpPr>
          <p:nvPr>
            <p:ph type="title"/>
          </p:nvPr>
        </p:nvSpPr>
        <p:spPr>
          <a:xfrm>
            <a:off x="533400" y="533400"/>
            <a:ext cx="8763000" cy="762000"/>
          </a:xfrm>
          <a:noFill/>
          <a:ln/>
        </p:spPr>
        <p:txBody>
          <a:bodyPr>
            <a:normAutofit/>
          </a:bodyPr>
          <a:lstStyle/>
          <a:p>
            <a:r>
              <a:rPr lang="en-US" altLang="zh-CN" sz="3200" dirty="0" smtClean="0"/>
              <a:t>V. Race in Singapore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57901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2133600"/>
            <a:ext cx="6019800" cy="3200400"/>
          </a:xfrm>
        </p:spPr>
        <p:txBody>
          <a:bodyPr/>
          <a:lstStyle/>
          <a:p>
            <a:pPr>
              <a:buSzPct val="50000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Main arguments</a:t>
            </a:r>
          </a:p>
          <a:p>
            <a:pPr lvl="1">
              <a:spcBef>
                <a:spcPct val="85000"/>
              </a:spcBef>
              <a:buSzPct val="50000"/>
              <a:buFont typeface="Wingdings" pitchFamily="2" charset="2"/>
              <a:buChar char="u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Race as a social construct</a:t>
            </a:r>
          </a:p>
          <a:p>
            <a:pPr lvl="1">
              <a:spcBef>
                <a:spcPct val="85000"/>
              </a:spcBef>
              <a:buSzPct val="50000"/>
              <a:buFont typeface="Wingdings" pitchFamily="2" charset="2"/>
              <a:buChar char="u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Change over time</a:t>
            </a:r>
          </a:p>
          <a:p>
            <a:pPr lvl="1">
              <a:spcBef>
                <a:spcPct val="85000"/>
              </a:spcBef>
              <a:buSzPct val="50000"/>
              <a:buFont typeface="Wingdings" pitchFamily="2" charset="2"/>
              <a:buChar char="u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Disciplining Difference</a:t>
            </a:r>
          </a:p>
          <a:p>
            <a:pPr>
              <a:buFont typeface="Wingdings" pitchFamily="2" charset="2"/>
              <a:buNone/>
            </a:pPr>
            <a:endParaRPr lang="en-US" altLang="zh-C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26"/>
          <p:cNvSpPr>
            <a:spLocks noGrp="1" noRot="1" noChangeArrowheads="1"/>
          </p:cNvSpPr>
          <p:nvPr>
            <p:ph type="title"/>
          </p:nvPr>
        </p:nvSpPr>
        <p:spPr>
          <a:xfrm>
            <a:off x="533400" y="533400"/>
            <a:ext cx="8763000" cy="762000"/>
          </a:xfrm>
          <a:noFill/>
          <a:ln/>
        </p:spPr>
        <p:txBody>
          <a:bodyPr>
            <a:normAutofit/>
          </a:bodyPr>
          <a:lstStyle/>
          <a:p>
            <a:r>
              <a:rPr lang="en-US" altLang="zh-CN" sz="3200" dirty="0" smtClean="0"/>
              <a:t>V. Race in Singapore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26269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19056" y="152400"/>
            <a:ext cx="7024744" cy="114300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I. </a:t>
            </a:r>
            <a:r>
              <a:rPr lang="en-US" altLang="zh-CN" sz="2800" dirty="0" err="1" smtClean="0"/>
              <a:t>Problematising</a:t>
            </a:r>
            <a:r>
              <a:rPr lang="en-US" altLang="zh-CN" sz="2800" dirty="0" smtClean="0"/>
              <a:t> Race &amp; Ethnicity</a:t>
            </a:r>
            <a:endParaRPr lang="en-US" altLang="zh-CN" sz="2800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458200" cy="4525963"/>
          </a:xfrm>
        </p:spPr>
        <p:txBody>
          <a:bodyPr/>
          <a:lstStyle/>
          <a:p>
            <a:r>
              <a:rPr lang="en-US" altLang="zh-CN" dirty="0">
                <a:latin typeface="Calibri" pitchFamily="34" charset="0"/>
                <a:cs typeface="Calibri" pitchFamily="34" charset="0"/>
              </a:rPr>
              <a:t>Historical classification of race: ‘Mongoloid’, ‘Caucasoid’, ‘Negroid’, and ‘</a:t>
            </a:r>
            <a:r>
              <a:rPr lang="en-US" altLang="zh-CN" dirty="0" err="1">
                <a:latin typeface="Calibri" pitchFamily="34" charset="0"/>
                <a:cs typeface="Calibri" pitchFamily="34" charset="0"/>
              </a:rPr>
              <a:t>Australoid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’</a:t>
            </a:r>
          </a:p>
          <a:p>
            <a:pPr lvl="1">
              <a:buFont typeface="Wingdings" pitchFamily="2" charset="2"/>
              <a:buNone/>
            </a:pPr>
            <a:endParaRPr lang="en-US" altLang="zh-CN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90600" y="2945710"/>
            <a:ext cx="7315200" cy="3186113"/>
            <a:chOff x="381000" y="3048000"/>
            <a:chExt cx="8229600" cy="3490913"/>
          </a:xfrm>
        </p:grpSpPr>
        <p:pic>
          <p:nvPicPr>
            <p:cNvPr id="6758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038" y="3048000"/>
              <a:ext cx="2239962" cy="304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58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3048000"/>
              <a:ext cx="2209800" cy="304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59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7463" y="3048000"/>
              <a:ext cx="2243137" cy="304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591" name="Text Box 7"/>
            <p:cNvSpPr txBox="1">
              <a:spLocks noChangeArrowheads="1"/>
            </p:cNvSpPr>
            <p:nvPr/>
          </p:nvSpPr>
          <p:spPr bwMode="auto">
            <a:xfrm>
              <a:off x="381000" y="6172200"/>
              <a:ext cx="2133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Mongoloid</a:t>
              </a:r>
            </a:p>
          </p:txBody>
        </p:sp>
        <p:sp>
          <p:nvSpPr>
            <p:cNvPr id="67592" name="Text Box 8"/>
            <p:cNvSpPr txBox="1">
              <a:spLocks noChangeArrowheads="1"/>
            </p:cNvSpPr>
            <p:nvPr/>
          </p:nvSpPr>
          <p:spPr bwMode="auto">
            <a:xfrm>
              <a:off x="3352800" y="6172200"/>
              <a:ext cx="2133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Caucasoid</a:t>
              </a:r>
            </a:p>
          </p:txBody>
        </p:sp>
        <p:sp>
          <p:nvSpPr>
            <p:cNvPr id="67593" name="Text Box 9"/>
            <p:cNvSpPr txBox="1">
              <a:spLocks noChangeArrowheads="1"/>
            </p:cNvSpPr>
            <p:nvPr/>
          </p:nvSpPr>
          <p:spPr bwMode="auto">
            <a:xfrm>
              <a:off x="6324600" y="6172200"/>
              <a:ext cx="2133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Negroid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621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66800" y="1295400"/>
            <a:ext cx="4419600" cy="5410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ct val="45000"/>
              </a:spcBef>
              <a:buSzPct val="60000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Change over time</a:t>
            </a:r>
          </a:p>
          <a:p>
            <a:pPr lvl="1">
              <a:lnSpc>
                <a:spcPct val="8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en-US" altLang="zh-CN" b="1" dirty="0">
                <a:solidFill>
                  <a:srgbClr val="FF9933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altLang="zh-CN" b="1" dirty="0" smtClean="0">
                <a:solidFill>
                  <a:srgbClr val="FF9933"/>
                </a:solidFill>
                <a:latin typeface="Calibri" pitchFamily="34" charset="0"/>
                <a:cs typeface="Calibri" pitchFamily="34" charset="0"/>
              </a:rPr>
              <a:t>1871 </a:t>
            </a:r>
            <a:r>
              <a:rPr lang="en-US" altLang="zh-CN" b="1" dirty="0">
                <a:solidFill>
                  <a:srgbClr val="FF9933"/>
                </a:solidFill>
                <a:latin typeface="Calibri" pitchFamily="34" charset="0"/>
                <a:cs typeface="Calibri" pitchFamily="34" charset="0"/>
              </a:rPr>
              <a:t>census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 (p.61)</a:t>
            </a:r>
          </a:p>
          <a:p>
            <a:pPr lvl="2">
              <a:lnSpc>
                <a:spcPct val="80000"/>
              </a:lnSpc>
              <a:spcBef>
                <a:spcPct val="45000"/>
              </a:spcBef>
              <a:buClr>
                <a:schemeClr val="accent2"/>
              </a:buClr>
              <a:buSzPct val="50000"/>
              <a:buFont typeface="Wingdings" pitchFamily="2" charset="2"/>
              <a:buChar char="u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Europeans &amp; Americans</a:t>
            </a:r>
          </a:p>
          <a:p>
            <a:pPr lvl="2">
              <a:lnSpc>
                <a:spcPct val="80000"/>
              </a:lnSpc>
              <a:spcBef>
                <a:spcPct val="45000"/>
              </a:spcBef>
              <a:buClr>
                <a:schemeClr val="accent2"/>
              </a:buClr>
              <a:buSzPct val="50000"/>
              <a:buFont typeface="Wingdings" pitchFamily="2" charset="2"/>
              <a:buChar char="u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Armenians</a:t>
            </a:r>
          </a:p>
          <a:p>
            <a:pPr lvl="2">
              <a:lnSpc>
                <a:spcPct val="80000"/>
              </a:lnSpc>
              <a:spcBef>
                <a:spcPct val="45000"/>
              </a:spcBef>
              <a:buClr>
                <a:schemeClr val="accent2"/>
              </a:buClr>
              <a:buSzPct val="50000"/>
              <a:buFont typeface="Wingdings" pitchFamily="2" charset="2"/>
              <a:buChar char="u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Jews</a:t>
            </a:r>
          </a:p>
          <a:p>
            <a:pPr lvl="2">
              <a:lnSpc>
                <a:spcPct val="80000"/>
              </a:lnSpc>
              <a:spcBef>
                <a:spcPct val="45000"/>
              </a:spcBef>
              <a:buClr>
                <a:schemeClr val="accent2"/>
              </a:buClr>
              <a:buSzPct val="50000"/>
              <a:buFont typeface="Wingdings" pitchFamily="2" charset="2"/>
              <a:buChar char="u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Eurasians</a:t>
            </a:r>
          </a:p>
          <a:p>
            <a:pPr lvl="2">
              <a:lnSpc>
                <a:spcPct val="80000"/>
              </a:lnSpc>
              <a:spcBef>
                <a:spcPct val="45000"/>
              </a:spcBef>
              <a:buClr>
                <a:schemeClr val="accent2"/>
              </a:buClr>
              <a:buSzPct val="50000"/>
              <a:buFont typeface="Wingdings" pitchFamily="2" charset="2"/>
              <a:buChar char="u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Abyssinians</a:t>
            </a:r>
          </a:p>
          <a:p>
            <a:pPr lvl="2">
              <a:lnSpc>
                <a:spcPct val="80000"/>
              </a:lnSpc>
              <a:spcBef>
                <a:spcPct val="45000"/>
              </a:spcBef>
              <a:buClr>
                <a:schemeClr val="accent2"/>
              </a:buClr>
              <a:buSzPct val="50000"/>
              <a:buFont typeface="Wingdings" pitchFamily="2" charset="2"/>
              <a:buChar char="u"/>
            </a:pPr>
            <a:r>
              <a:rPr lang="en-US" altLang="zh-CN" dirty="0" err="1">
                <a:latin typeface="Calibri" pitchFamily="34" charset="0"/>
                <a:cs typeface="Calibri" pitchFamily="34" charset="0"/>
              </a:rPr>
              <a:t>Achinese</a:t>
            </a:r>
            <a:endParaRPr lang="en-US" altLang="zh-CN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  <a:spcBef>
                <a:spcPct val="45000"/>
              </a:spcBef>
              <a:buClr>
                <a:schemeClr val="accent2"/>
              </a:buClr>
              <a:buSzPct val="50000"/>
              <a:buFont typeface="Wingdings" pitchFamily="2" charset="2"/>
              <a:buChar char="u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Africans</a:t>
            </a:r>
          </a:p>
          <a:p>
            <a:pPr lvl="2">
              <a:lnSpc>
                <a:spcPct val="80000"/>
              </a:lnSpc>
              <a:spcBef>
                <a:spcPct val="45000"/>
              </a:spcBef>
              <a:buClr>
                <a:schemeClr val="accent2"/>
              </a:buClr>
              <a:buSzPct val="50000"/>
              <a:buFont typeface="Wingdings" pitchFamily="2" charset="2"/>
              <a:buChar char="u"/>
            </a:pPr>
            <a:r>
              <a:rPr lang="en-US" altLang="zh-CN" dirty="0" err="1">
                <a:latin typeface="Calibri" pitchFamily="34" charset="0"/>
                <a:cs typeface="Calibri" pitchFamily="34" charset="0"/>
              </a:rPr>
              <a:t>Andamanese</a:t>
            </a:r>
            <a:endParaRPr lang="en-US" altLang="zh-CN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  <a:spcBef>
                <a:spcPct val="45000"/>
              </a:spcBef>
              <a:buClr>
                <a:schemeClr val="accent2"/>
              </a:buClr>
              <a:buSzPct val="50000"/>
              <a:buFont typeface="Wingdings" pitchFamily="2" charset="2"/>
              <a:buChar char="u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Arabs</a:t>
            </a:r>
          </a:p>
          <a:p>
            <a:pPr lvl="2">
              <a:lnSpc>
                <a:spcPct val="80000"/>
              </a:lnSpc>
              <a:spcBef>
                <a:spcPct val="45000"/>
              </a:spcBef>
              <a:buClr>
                <a:schemeClr val="accent2"/>
              </a:buClr>
              <a:buSzPct val="50000"/>
              <a:buFont typeface="Wingdings" pitchFamily="2" charset="2"/>
              <a:buChar char="u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Bengalis</a:t>
            </a:r>
          </a:p>
          <a:p>
            <a:pPr lvl="2">
              <a:lnSpc>
                <a:spcPct val="80000"/>
              </a:lnSpc>
              <a:spcBef>
                <a:spcPct val="45000"/>
              </a:spcBef>
              <a:buClr>
                <a:schemeClr val="accent2"/>
              </a:buClr>
              <a:buSzPct val="50000"/>
              <a:buFont typeface="Wingdings" pitchFamily="2" charset="2"/>
              <a:buChar char="u"/>
            </a:pPr>
            <a:r>
              <a:rPr lang="en-US" altLang="zh-CN" dirty="0" err="1">
                <a:latin typeface="Calibri" pitchFamily="34" charset="0"/>
                <a:cs typeface="Calibri" pitchFamily="34" charset="0"/>
              </a:rPr>
              <a:t>Boyanese</a:t>
            </a:r>
            <a:endParaRPr lang="en-US" altLang="zh-C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8200" y="1219200"/>
            <a:ext cx="4343400" cy="5257800"/>
          </a:xfrm>
          <a:prstGeom prst="rect">
            <a:avLst/>
          </a:prstGeom>
        </p:spPr>
        <p:txBody>
          <a:bodyPr/>
          <a:lstStyle/>
          <a:p>
            <a:pPr lvl="2">
              <a:lnSpc>
                <a:spcPct val="80000"/>
              </a:lnSpc>
              <a:buClr>
                <a:schemeClr val="accent2"/>
              </a:buClr>
              <a:buSzPct val="50000"/>
              <a:buFont typeface="Wingdings" pitchFamily="2" charset="2"/>
              <a:buChar char="u"/>
            </a:pPr>
            <a:r>
              <a:rPr lang="en-US" altLang="zh-CN" dirty="0" err="1">
                <a:latin typeface="Calibri" pitchFamily="34" charset="0"/>
                <a:cs typeface="Calibri" pitchFamily="34" charset="0"/>
              </a:rPr>
              <a:t>Bugis</a:t>
            </a:r>
            <a:endParaRPr lang="en-US" altLang="zh-CN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  <a:buClr>
                <a:schemeClr val="accent2"/>
              </a:buClr>
              <a:buSzPct val="50000"/>
              <a:buFont typeface="Wingdings" pitchFamily="2" charset="2"/>
              <a:buChar char="u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Burmese</a:t>
            </a:r>
          </a:p>
          <a:p>
            <a:pPr lvl="2">
              <a:lnSpc>
                <a:spcPct val="80000"/>
              </a:lnSpc>
              <a:buClr>
                <a:schemeClr val="accent2"/>
              </a:buClr>
              <a:buSzPct val="50000"/>
              <a:buFont typeface="Wingdings" pitchFamily="2" charset="2"/>
              <a:buChar char="u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Chinese</a:t>
            </a:r>
          </a:p>
          <a:p>
            <a:pPr lvl="2">
              <a:lnSpc>
                <a:spcPct val="80000"/>
              </a:lnSpc>
              <a:buClr>
                <a:schemeClr val="accent2"/>
              </a:buClr>
              <a:buSzPct val="50000"/>
              <a:buFont typeface="Wingdings" pitchFamily="2" charset="2"/>
              <a:buChar char="u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Cochin Chinese</a:t>
            </a:r>
          </a:p>
          <a:p>
            <a:pPr lvl="2">
              <a:lnSpc>
                <a:spcPct val="80000"/>
              </a:lnSpc>
              <a:buClr>
                <a:schemeClr val="accent2"/>
              </a:buClr>
              <a:buSzPct val="50000"/>
              <a:buFont typeface="Wingdings" pitchFamily="2" charset="2"/>
              <a:buChar char="u"/>
            </a:pPr>
            <a:r>
              <a:rPr lang="en-US" altLang="zh-CN" dirty="0" err="1">
                <a:latin typeface="Calibri" pitchFamily="34" charset="0"/>
                <a:cs typeface="Calibri" pitchFamily="34" charset="0"/>
              </a:rPr>
              <a:t>Dyaks</a:t>
            </a:r>
            <a:endParaRPr lang="en-US" altLang="zh-CN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  <a:buClr>
                <a:schemeClr val="accent2"/>
              </a:buClr>
              <a:buSzPct val="50000"/>
              <a:buFont typeface="Wingdings" pitchFamily="2" charset="2"/>
              <a:buChar char="u"/>
            </a:pPr>
            <a:r>
              <a:rPr lang="en-US" altLang="zh-CN" dirty="0" err="1">
                <a:latin typeface="Calibri" pitchFamily="34" charset="0"/>
                <a:cs typeface="Calibri" pitchFamily="34" charset="0"/>
              </a:rPr>
              <a:t>Hindoos</a:t>
            </a:r>
            <a:endParaRPr lang="en-US" altLang="zh-CN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  <a:buClr>
                <a:schemeClr val="accent2"/>
              </a:buClr>
              <a:buSzPct val="50000"/>
              <a:buFont typeface="Wingdings" pitchFamily="2" charset="2"/>
              <a:buChar char="u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Japanese</a:t>
            </a:r>
          </a:p>
          <a:p>
            <a:pPr lvl="2">
              <a:lnSpc>
                <a:spcPct val="80000"/>
              </a:lnSpc>
              <a:buClr>
                <a:schemeClr val="accent2"/>
              </a:buClr>
              <a:buSzPct val="50000"/>
              <a:buFont typeface="Wingdings" pitchFamily="2" charset="2"/>
              <a:buChar char="u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Javanese</a:t>
            </a:r>
          </a:p>
          <a:p>
            <a:pPr lvl="2">
              <a:lnSpc>
                <a:spcPct val="80000"/>
              </a:lnSpc>
              <a:buClr>
                <a:schemeClr val="accent2"/>
              </a:buClr>
              <a:buSzPct val="50000"/>
              <a:buFont typeface="Wingdings" pitchFamily="2" charset="2"/>
              <a:buChar char="u"/>
            </a:pPr>
            <a:r>
              <a:rPr lang="en-US" altLang="zh-CN" dirty="0" err="1">
                <a:latin typeface="Calibri" pitchFamily="34" charset="0"/>
                <a:cs typeface="Calibri" pitchFamily="34" charset="0"/>
              </a:rPr>
              <a:t>Jaweepekans</a:t>
            </a:r>
            <a:endParaRPr lang="en-US" altLang="zh-CN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  <a:buClr>
                <a:schemeClr val="accent2"/>
              </a:buClr>
              <a:buSzPct val="50000"/>
              <a:buFont typeface="Wingdings" pitchFamily="2" charset="2"/>
              <a:buChar char="u"/>
            </a:pPr>
            <a:r>
              <a:rPr lang="en-US" altLang="zh-CN" dirty="0" err="1">
                <a:latin typeface="Calibri" pitchFamily="34" charset="0"/>
                <a:cs typeface="Calibri" pitchFamily="34" charset="0"/>
              </a:rPr>
              <a:t>Klings</a:t>
            </a:r>
            <a:endParaRPr lang="en-US" altLang="zh-CN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  <a:buClr>
                <a:schemeClr val="accent2"/>
              </a:buClr>
              <a:buSzPct val="50000"/>
              <a:buFont typeface="Wingdings" pitchFamily="2" charset="2"/>
              <a:buChar char="u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Malays</a:t>
            </a:r>
          </a:p>
          <a:p>
            <a:pPr lvl="2">
              <a:lnSpc>
                <a:spcPct val="80000"/>
              </a:lnSpc>
              <a:buClr>
                <a:schemeClr val="accent2"/>
              </a:buClr>
              <a:buSzPct val="50000"/>
              <a:buFont typeface="Wingdings" pitchFamily="2" charset="2"/>
              <a:buChar char="u"/>
            </a:pPr>
            <a:r>
              <a:rPr lang="en-US" altLang="zh-CN" dirty="0" err="1">
                <a:latin typeface="Calibri" pitchFamily="34" charset="0"/>
                <a:cs typeface="Calibri" pitchFamily="34" charset="0"/>
              </a:rPr>
              <a:t>Manilamen</a:t>
            </a:r>
            <a:endParaRPr lang="en-US" altLang="zh-CN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  <a:buClr>
                <a:schemeClr val="accent2"/>
              </a:buClr>
              <a:buSzPct val="50000"/>
              <a:buFont typeface="Wingdings" pitchFamily="2" charset="2"/>
              <a:buChar char="u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Mantras</a:t>
            </a:r>
          </a:p>
          <a:p>
            <a:pPr lvl="2">
              <a:lnSpc>
                <a:spcPct val="80000"/>
              </a:lnSpc>
              <a:buClr>
                <a:schemeClr val="accent2"/>
              </a:buClr>
              <a:buSzPct val="50000"/>
              <a:buFont typeface="Wingdings" pitchFamily="2" charset="2"/>
              <a:buChar char="u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Parsees</a:t>
            </a:r>
          </a:p>
          <a:p>
            <a:pPr lvl="2">
              <a:lnSpc>
                <a:spcPct val="80000"/>
              </a:lnSpc>
              <a:buClr>
                <a:schemeClr val="accent2"/>
              </a:buClr>
              <a:buSzPct val="50000"/>
              <a:buFont typeface="Wingdings" pitchFamily="2" charset="2"/>
              <a:buChar char="u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Persians</a:t>
            </a:r>
          </a:p>
          <a:p>
            <a:pPr lvl="2">
              <a:lnSpc>
                <a:spcPct val="80000"/>
              </a:lnSpc>
              <a:buClr>
                <a:schemeClr val="accent2"/>
              </a:buClr>
              <a:buSzPct val="50000"/>
              <a:buFont typeface="Wingdings" pitchFamily="2" charset="2"/>
              <a:buChar char="u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Siamese</a:t>
            </a:r>
          </a:p>
          <a:p>
            <a:pPr lvl="2">
              <a:lnSpc>
                <a:spcPct val="80000"/>
              </a:lnSpc>
              <a:buClr>
                <a:schemeClr val="accent2"/>
              </a:buClr>
              <a:buSzPct val="50000"/>
              <a:buFont typeface="Wingdings" pitchFamily="2" charset="2"/>
              <a:buChar char="u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Singhalese</a:t>
            </a:r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3352800" y="5943600"/>
            <a:ext cx="548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altLang="zh-CN"/>
          </a:p>
        </p:txBody>
      </p:sp>
      <p:sp>
        <p:nvSpPr>
          <p:cNvPr id="7" name="Rectangle 26"/>
          <p:cNvSpPr>
            <a:spLocks noGrp="1" noRot="1" noChangeArrowheads="1"/>
          </p:cNvSpPr>
          <p:nvPr>
            <p:ph type="title"/>
          </p:nvPr>
        </p:nvSpPr>
        <p:spPr>
          <a:xfrm>
            <a:off x="609600" y="381000"/>
            <a:ext cx="8763000" cy="762000"/>
          </a:xfrm>
          <a:noFill/>
          <a:ln/>
        </p:spPr>
        <p:txBody>
          <a:bodyPr>
            <a:normAutofit/>
          </a:bodyPr>
          <a:lstStyle/>
          <a:p>
            <a:r>
              <a:rPr lang="en-US" altLang="zh-CN" sz="3200" dirty="0" smtClean="0"/>
              <a:t>V. Race in Singapore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49884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534400" cy="4343400"/>
          </a:xfrm>
        </p:spPr>
        <p:txBody>
          <a:bodyPr>
            <a:normAutofit/>
          </a:bodyPr>
          <a:lstStyle/>
          <a:p>
            <a:pPr lvl="1">
              <a:spcBef>
                <a:spcPct val="45000"/>
              </a:spcBef>
              <a:buFont typeface="Wingdings" pitchFamily="2" charset="2"/>
              <a:buNone/>
            </a:pPr>
            <a:r>
              <a:rPr lang="en-US" altLang="zh-CN" b="1" dirty="0">
                <a:solidFill>
                  <a:srgbClr val="FF9933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altLang="zh-CN" b="1" dirty="0" smtClean="0">
                <a:solidFill>
                  <a:srgbClr val="FF9933"/>
                </a:solidFill>
                <a:latin typeface="Calibri" pitchFamily="34" charset="0"/>
                <a:cs typeface="Calibri" pitchFamily="34" charset="0"/>
              </a:rPr>
              <a:t>1881 </a:t>
            </a:r>
            <a:r>
              <a:rPr lang="en-US" altLang="zh-CN" b="1" dirty="0">
                <a:solidFill>
                  <a:srgbClr val="FF9933"/>
                </a:solidFill>
                <a:latin typeface="Calibri" pitchFamily="34" charset="0"/>
                <a:cs typeface="Calibri" pitchFamily="34" charset="0"/>
              </a:rPr>
              <a:t>census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 (p.61-63)</a:t>
            </a:r>
          </a:p>
          <a:p>
            <a:pPr lvl="2">
              <a:spcBef>
                <a:spcPct val="45000"/>
              </a:spcBef>
              <a:buClr>
                <a:schemeClr val="hlink"/>
              </a:buClr>
              <a:buSzPct val="50000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47 peoples distinguished, reclassified under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6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 main categories</a:t>
            </a:r>
          </a:p>
          <a:p>
            <a:pPr lvl="3">
              <a:spcBef>
                <a:spcPct val="70000"/>
              </a:spcBef>
              <a:buSzPct val="50000"/>
              <a:buFont typeface="Wingdings" pitchFamily="2" charset="2"/>
              <a:buChar char="u"/>
            </a:pPr>
            <a:r>
              <a:rPr lang="en-US" altLang="zh-CN" sz="2100" dirty="0">
                <a:effectLst/>
                <a:latin typeface="Calibri" pitchFamily="34" charset="0"/>
                <a:cs typeface="Calibri" pitchFamily="34" charset="0"/>
              </a:rPr>
              <a:t>Europeans &amp; Americans</a:t>
            </a:r>
          </a:p>
          <a:p>
            <a:pPr lvl="3">
              <a:spcBef>
                <a:spcPct val="70000"/>
              </a:spcBef>
              <a:buSzPct val="50000"/>
              <a:buFont typeface="Wingdings" pitchFamily="2" charset="2"/>
              <a:buChar char="u"/>
            </a:pPr>
            <a:r>
              <a:rPr lang="en-US" altLang="zh-CN" sz="2100" dirty="0">
                <a:effectLst/>
                <a:latin typeface="Calibri" pitchFamily="34" charset="0"/>
                <a:cs typeface="Calibri" pitchFamily="34" charset="0"/>
              </a:rPr>
              <a:t>Eurasians</a:t>
            </a:r>
          </a:p>
          <a:p>
            <a:pPr lvl="3">
              <a:spcBef>
                <a:spcPct val="70000"/>
              </a:spcBef>
              <a:buSzPct val="50000"/>
              <a:buFont typeface="Wingdings" pitchFamily="2" charset="2"/>
              <a:buChar char="u"/>
            </a:pPr>
            <a:r>
              <a:rPr lang="en-US" altLang="zh-CN" sz="2100" dirty="0">
                <a:effectLst/>
                <a:latin typeface="Calibri" pitchFamily="34" charset="0"/>
                <a:cs typeface="Calibri" pitchFamily="34" charset="0"/>
              </a:rPr>
              <a:t>Chinese</a:t>
            </a:r>
          </a:p>
          <a:p>
            <a:pPr lvl="3">
              <a:spcBef>
                <a:spcPct val="70000"/>
              </a:spcBef>
              <a:buSzPct val="50000"/>
              <a:buFont typeface="Wingdings" pitchFamily="2" charset="2"/>
              <a:buChar char="u"/>
            </a:pPr>
            <a:r>
              <a:rPr lang="en-US" altLang="zh-CN" sz="2100" dirty="0">
                <a:effectLst/>
                <a:latin typeface="Calibri" pitchFamily="34" charset="0"/>
                <a:cs typeface="Calibri" pitchFamily="34" charset="0"/>
              </a:rPr>
              <a:t>Malays and Other Natives of the Archipelago</a:t>
            </a:r>
          </a:p>
          <a:p>
            <a:pPr lvl="3">
              <a:spcBef>
                <a:spcPct val="70000"/>
              </a:spcBef>
              <a:buSzPct val="50000"/>
              <a:buFont typeface="Wingdings" pitchFamily="2" charset="2"/>
              <a:buChar char="u"/>
            </a:pPr>
            <a:r>
              <a:rPr lang="en-US" altLang="zh-CN" sz="2100" dirty="0">
                <a:effectLst/>
                <a:latin typeface="Calibri" pitchFamily="34" charset="0"/>
                <a:cs typeface="Calibri" pitchFamily="34" charset="0"/>
              </a:rPr>
              <a:t>Tamils and Other Natives of India</a:t>
            </a:r>
          </a:p>
          <a:p>
            <a:pPr lvl="3">
              <a:spcBef>
                <a:spcPct val="70000"/>
              </a:spcBef>
              <a:buSzPct val="50000"/>
              <a:buFont typeface="Wingdings" pitchFamily="2" charset="2"/>
              <a:buChar char="u"/>
            </a:pPr>
            <a:r>
              <a:rPr lang="en-US" altLang="zh-CN" sz="2100" dirty="0">
                <a:effectLst/>
                <a:latin typeface="Calibri" pitchFamily="34" charset="0"/>
                <a:cs typeface="Calibri" pitchFamily="34" charset="0"/>
              </a:rPr>
              <a:t>Other Nationalities</a:t>
            </a:r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3352800" y="5943600"/>
            <a:ext cx="548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altLang="zh-CN"/>
          </a:p>
        </p:txBody>
      </p:sp>
      <p:sp>
        <p:nvSpPr>
          <p:cNvPr id="6" name="Rectangle 26"/>
          <p:cNvSpPr>
            <a:spLocks noGrp="1" noRot="1" noChangeArrowheads="1"/>
          </p:cNvSpPr>
          <p:nvPr>
            <p:ph type="title"/>
          </p:nvPr>
        </p:nvSpPr>
        <p:spPr>
          <a:xfrm>
            <a:off x="533400" y="533400"/>
            <a:ext cx="8763000" cy="762000"/>
          </a:xfrm>
          <a:noFill/>
          <a:ln/>
        </p:spPr>
        <p:txBody>
          <a:bodyPr>
            <a:normAutofit/>
          </a:bodyPr>
          <a:lstStyle/>
          <a:p>
            <a:r>
              <a:rPr lang="en-US" altLang="zh-CN" sz="3200" dirty="0" smtClean="0"/>
              <a:t>V. Race in Singapore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84466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4343400" cy="3733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endParaRPr lang="en-US" altLang="zh-CN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9933"/>
                </a:solidFill>
                <a:latin typeface="Calibri" pitchFamily="34" charset="0"/>
                <a:cs typeface="Calibri" pitchFamily="34" charset="0"/>
              </a:rPr>
              <a:t>	Present-day</a:t>
            </a: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 racial classification</a:t>
            </a:r>
          </a:p>
          <a:p>
            <a:pPr lvl="2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55000"/>
              <a:buFont typeface="Wingdings" pitchFamily="2" charset="2"/>
              <a:buChar char="u"/>
            </a:pP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Chinese</a:t>
            </a:r>
          </a:p>
          <a:p>
            <a:pPr lvl="2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55000"/>
              <a:buFont typeface="Wingdings" pitchFamily="2" charset="2"/>
              <a:buChar char="u"/>
            </a:pP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Malay</a:t>
            </a:r>
          </a:p>
          <a:p>
            <a:pPr lvl="2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55000"/>
              <a:buFont typeface="Wingdings" pitchFamily="2" charset="2"/>
              <a:buChar char="u"/>
            </a:pP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Indian</a:t>
            </a:r>
          </a:p>
          <a:p>
            <a:pPr lvl="2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55000"/>
              <a:buFont typeface="Wingdings" pitchFamily="2" charset="2"/>
              <a:buChar char="u"/>
            </a:pP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Others</a:t>
            </a:r>
          </a:p>
          <a:p>
            <a:pPr lvl="2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55000"/>
              <a:buFont typeface="Wingdings" pitchFamily="2" charset="2"/>
              <a:buChar char="u"/>
            </a:pP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Double-</a:t>
            </a:r>
            <a:r>
              <a:rPr lang="en-US" altLang="zh-CN" sz="2400" dirty="0" err="1" smtClean="0">
                <a:latin typeface="Calibri" pitchFamily="34" charset="0"/>
                <a:cs typeface="Calibri" pitchFamily="34" charset="0"/>
              </a:rPr>
              <a:t>barrelled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 (2010/2011)</a:t>
            </a:r>
            <a:endParaRPr lang="en-US" altLang="zh-CN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3352800" y="5943600"/>
            <a:ext cx="548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altLang="zh-CN"/>
          </a:p>
        </p:txBody>
      </p:sp>
      <p:sp>
        <p:nvSpPr>
          <p:cNvPr id="8" name="Rectangle 26"/>
          <p:cNvSpPr>
            <a:spLocks noGrp="1" noRot="1" noChangeArrowheads="1"/>
          </p:cNvSpPr>
          <p:nvPr>
            <p:ph type="title"/>
          </p:nvPr>
        </p:nvSpPr>
        <p:spPr>
          <a:xfrm>
            <a:off x="533400" y="533400"/>
            <a:ext cx="8763000" cy="762000"/>
          </a:xfrm>
          <a:noFill/>
          <a:ln/>
        </p:spPr>
        <p:txBody>
          <a:bodyPr>
            <a:normAutofit/>
          </a:bodyPr>
          <a:lstStyle/>
          <a:p>
            <a:r>
              <a:rPr lang="en-US" altLang="zh-CN" sz="3200" dirty="0" smtClean="0"/>
              <a:t>V. Race in Singapore</a:t>
            </a:r>
            <a:endParaRPr lang="en-US" altLang="zh-CN" sz="3200" dirty="0"/>
          </a:p>
        </p:txBody>
      </p:sp>
      <p:pic>
        <p:nvPicPr>
          <p:cNvPr id="9" name="Picture 5" descr="IMG_177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549400"/>
            <a:ext cx="3352800" cy="447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25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5334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zh-CN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35000"/>
              </a:spcBef>
              <a:buSzPct val="55000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Substantiation</a:t>
            </a:r>
          </a:p>
          <a:p>
            <a:pPr lvl="1">
              <a:lnSpc>
                <a:spcPct val="105000"/>
              </a:lnSpc>
              <a:spcBef>
                <a:spcPct val="35000"/>
              </a:spcBef>
              <a:buSzPct val="55000"/>
              <a:buFont typeface="Wingdings" pitchFamily="2" charset="2"/>
              <a:buChar char="u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Reference to nation, place, language, occupational niches</a:t>
            </a:r>
          </a:p>
          <a:p>
            <a:pPr lvl="2">
              <a:lnSpc>
                <a:spcPct val="105000"/>
              </a:lnSpc>
              <a:spcBef>
                <a:spcPct val="60000"/>
              </a:spcBef>
              <a:buSzPct val="55000"/>
              <a:buFont typeface="Wingdings" pitchFamily="2" charset="2"/>
              <a:buChar char="u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b="1" dirty="0">
                <a:solidFill>
                  <a:srgbClr val="FF9933"/>
                </a:solidFill>
                <a:latin typeface="Calibri" pitchFamily="34" charset="0"/>
                <a:cs typeface="Calibri" pitchFamily="34" charset="0"/>
              </a:rPr>
              <a:t>Nation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 - ‘Europeans’ shortened from ‘Europeans and Americans’, included Austria, Belgium, Holland, France, Turkey </a:t>
            </a:r>
            <a:r>
              <a:rPr lang="en-US" altLang="zh-CN" dirty="0" err="1">
                <a:latin typeface="Calibri" pitchFamily="34" charset="0"/>
                <a:cs typeface="Calibri" pitchFamily="34" charset="0"/>
              </a:rPr>
              <a:t>etc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 (p.69)</a:t>
            </a:r>
          </a:p>
          <a:p>
            <a:pPr lvl="2">
              <a:lnSpc>
                <a:spcPct val="105000"/>
              </a:lnSpc>
              <a:spcBef>
                <a:spcPct val="60000"/>
              </a:spcBef>
              <a:buSzPct val="55000"/>
              <a:buFont typeface="Wingdings" pitchFamily="2" charset="2"/>
              <a:buNone/>
            </a:pPr>
            <a:endParaRPr lang="en-US" altLang="zh-CN" sz="800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105000"/>
              </a:lnSpc>
              <a:spcBef>
                <a:spcPct val="60000"/>
              </a:spcBef>
              <a:buSzPct val="55000"/>
              <a:buFont typeface="Wingdings" pitchFamily="2" charset="2"/>
              <a:buChar char="u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b="1" dirty="0">
                <a:solidFill>
                  <a:srgbClr val="FF9933"/>
                </a:solidFill>
                <a:latin typeface="Calibri" pitchFamily="34" charset="0"/>
                <a:cs typeface="Calibri" pitchFamily="34" charset="0"/>
              </a:rPr>
              <a:t>Place/province 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– under ‘Chinese’ category, new additions were included comprising </a:t>
            </a:r>
            <a:r>
              <a:rPr lang="en-US" altLang="zh-CN" dirty="0" err="1">
                <a:latin typeface="Calibri" pitchFamily="34" charset="0"/>
                <a:cs typeface="Calibri" pitchFamily="34" charset="0"/>
              </a:rPr>
              <a:t>Hokchiu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altLang="zh-CN" dirty="0" err="1">
                <a:latin typeface="Calibri" pitchFamily="34" charset="0"/>
                <a:cs typeface="Calibri" pitchFamily="34" charset="0"/>
              </a:rPr>
              <a:t>Hokchia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altLang="zh-CN" dirty="0" err="1">
                <a:latin typeface="Calibri" pitchFamily="34" charset="0"/>
                <a:cs typeface="Calibri" pitchFamily="34" charset="0"/>
              </a:rPr>
              <a:t>Kwongsai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, and  Chinese from Shanghai, Beijing, </a:t>
            </a:r>
            <a:r>
              <a:rPr lang="en-US" altLang="zh-CN" dirty="0" err="1">
                <a:latin typeface="Calibri" pitchFamily="34" charset="0"/>
                <a:cs typeface="Calibri" pitchFamily="34" charset="0"/>
              </a:rPr>
              <a:t>etc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 (p.72)</a:t>
            </a:r>
          </a:p>
          <a:p>
            <a:pPr lvl="2">
              <a:lnSpc>
                <a:spcPct val="105000"/>
              </a:lnSpc>
              <a:spcBef>
                <a:spcPct val="40000"/>
              </a:spcBef>
              <a:buFont typeface="Wingdings" pitchFamily="2" charset="2"/>
              <a:buChar char="u"/>
            </a:pPr>
            <a:endParaRPr lang="en-US" altLang="zh-C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26"/>
          <p:cNvSpPr>
            <a:spLocks noGrp="1" noRot="1" noChangeArrowheads="1"/>
          </p:cNvSpPr>
          <p:nvPr>
            <p:ph type="title"/>
          </p:nvPr>
        </p:nvSpPr>
        <p:spPr>
          <a:xfrm>
            <a:off x="533400" y="533400"/>
            <a:ext cx="8763000" cy="762000"/>
          </a:xfrm>
          <a:noFill/>
          <a:ln/>
        </p:spPr>
        <p:txBody>
          <a:bodyPr>
            <a:normAutofit/>
          </a:bodyPr>
          <a:lstStyle/>
          <a:p>
            <a:r>
              <a:rPr lang="en-US" altLang="zh-CN" sz="3200" dirty="0" smtClean="0"/>
              <a:t>V. Race in Singapore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9627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077200" cy="5410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zh-CN" sz="100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105000"/>
              </a:lnSpc>
              <a:spcBef>
                <a:spcPct val="75000"/>
              </a:spcBef>
              <a:buSzPct val="55000"/>
              <a:buFont typeface="Wingdings" pitchFamily="2" charset="2"/>
              <a:buChar char="u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Disciplining Difference</a:t>
            </a:r>
          </a:p>
          <a:p>
            <a:pPr lvl="2">
              <a:lnSpc>
                <a:spcPct val="105000"/>
              </a:lnSpc>
              <a:spcBef>
                <a:spcPct val="75000"/>
              </a:spcBef>
              <a:buSzPct val="50000"/>
              <a:buFont typeface="Wingdings" pitchFamily="2" charset="2"/>
              <a:buChar char="u"/>
            </a:pPr>
            <a:r>
              <a:rPr lang="en-US" altLang="zh-CN" b="1" dirty="0" err="1" smtClean="0">
                <a:solidFill>
                  <a:srgbClr val="FF9933"/>
                </a:solidFill>
                <a:latin typeface="Calibri" pitchFamily="34" charset="0"/>
                <a:cs typeface="Calibri" pitchFamily="34" charset="0"/>
              </a:rPr>
              <a:t>Homogenisation</a:t>
            </a:r>
            <a:r>
              <a:rPr lang="en-US" altLang="zh-CN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– Malays, </a:t>
            </a:r>
            <a:r>
              <a:rPr lang="en-US" altLang="zh-CN" dirty="0" err="1">
                <a:latin typeface="Calibri" pitchFamily="34" charset="0"/>
                <a:cs typeface="Calibri" pitchFamily="34" charset="0"/>
              </a:rPr>
              <a:t>Buginese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altLang="zh-CN" dirty="0" err="1">
                <a:latin typeface="Calibri" pitchFamily="34" charset="0"/>
                <a:cs typeface="Calibri" pitchFamily="34" charset="0"/>
              </a:rPr>
              <a:t>Baweanese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 and so forth subsumed under the grouping of </a:t>
            </a:r>
            <a:r>
              <a:rPr lang="en-US" altLang="zh-CN" u="sng" dirty="0">
                <a:latin typeface="Calibri" pitchFamily="34" charset="0"/>
                <a:cs typeface="Calibri" pitchFamily="34" charset="0"/>
              </a:rPr>
              <a:t>‘Malays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’; the word ‘Malays’ became the condensed race name for all the others from Peninsula Malaya and the surrounding archipelago;  </a:t>
            </a:r>
            <a:r>
              <a:rPr lang="en-US" altLang="zh-CN" u="sng" dirty="0">
                <a:latin typeface="Calibri" pitchFamily="34" charset="0"/>
                <a:cs typeface="Calibri" pitchFamily="34" charset="0"/>
              </a:rPr>
              <a:t>Chinese-China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 (p.81)</a:t>
            </a:r>
          </a:p>
          <a:p>
            <a:pPr lvl="2">
              <a:lnSpc>
                <a:spcPct val="105000"/>
              </a:lnSpc>
              <a:spcBef>
                <a:spcPct val="75000"/>
              </a:spcBef>
              <a:buSzPct val="50000"/>
              <a:buFont typeface="Wingdings" pitchFamily="2" charset="2"/>
              <a:buChar char="u"/>
            </a:pPr>
            <a:r>
              <a:rPr lang="en-US" altLang="zh-CN" b="1" dirty="0" smtClean="0">
                <a:solidFill>
                  <a:srgbClr val="FF9933"/>
                </a:solidFill>
                <a:latin typeface="Calibri" pitchFamily="34" charset="0"/>
                <a:cs typeface="Calibri" pitchFamily="34" charset="0"/>
              </a:rPr>
              <a:t>Contributions </a:t>
            </a:r>
            <a:r>
              <a:rPr lang="en-US" altLang="zh-CN" b="1" dirty="0">
                <a:solidFill>
                  <a:srgbClr val="FF9933"/>
                </a:solidFill>
                <a:latin typeface="Calibri" pitchFamily="34" charset="0"/>
                <a:cs typeface="Calibri" pitchFamily="34" charset="0"/>
              </a:rPr>
              <a:t>and Ranking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 – Chinese way ahead </a:t>
            </a:r>
            <a:r>
              <a:rPr lang="en-US" altLang="zh-CN" dirty="0" err="1">
                <a:latin typeface="Calibri" pitchFamily="34" charset="0"/>
                <a:cs typeface="Calibri" pitchFamily="34" charset="0"/>
              </a:rPr>
              <a:t>vs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 Malay peasant (p.84, 87)</a:t>
            </a:r>
          </a:p>
          <a:p>
            <a:pPr lvl="2">
              <a:lnSpc>
                <a:spcPct val="105000"/>
              </a:lnSpc>
              <a:spcBef>
                <a:spcPct val="75000"/>
              </a:spcBef>
              <a:buSzPct val="50000"/>
              <a:buFont typeface="Wingdings" pitchFamily="2" charset="2"/>
              <a:buChar char="u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b="1" dirty="0">
                <a:solidFill>
                  <a:srgbClr val="FF9933"/>
                </a:solidFill>
                <a:latin typeface="Calibri" pitchFamily="34" charset="0"/>
                <a:cs typeface="Calibri" pitchFamily="34" charset="0"/>
              </a:rPr>
              <a:t>Mother-tongue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 – linked to place of origin; ‘language is the vehicle by which one knows one’s roots, one’s culture’ (p.89)</a:t>
            </a:r>
          </a:p>
        </p:txBody>
      </p:sp>
      <p:sp>
        <p:nvSpPr>
          <p:cNvPr id="5" name="Rectangle 26"/>
          <p:cNvSpPr>
            <a:spLocks noGrp="1" noRot="1" noChangeArrowheads="1"/>
          </p:cNvSpPr>
          <p:nvPr>
            <p:ph type="title"/>
          </p:nvPr>
        </p:nvSpPr>
        <p:spPr>
          <a:xfrm>
            <a:off x="533400" y="533400"/>
            <a:ext cx="8763000" cy="762000"/>
          </a:xfrm>
          <a:noFill/>
          <a:ln/>
        </p:spPr>
        <p:txBody>
          <a:bodyPr>
            <a:normAutofit/>
          </a:bodyPr>
          <a:lstStyle/>
          <a:p>
            <a:r>
              <a:rPr lang="en-US" altLang="zh-CN" sz="3200" dirty="0" smtClean="0"/>
              <a:t>V. Race in Singapore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29454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70293160"/>
              </p:ext>
            </p:extLst>
          </p:nvPr>
        </p:nvGraphicFramePr>
        <p:xfrm>
          <a:off x="685800" y="533400"/>
          <a:ext cx="80010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66800" y="3581400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Critique (problems); Out of Africa theory; no universal definition; inconsistent characteristics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1400" y="1752600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Distinguishing between ‘race’ &amp; ‘ethnicity’; minority group; stereotype; prejudice; discrimination; racism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0" y="3544669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Genocide; Rwanda; Holocaust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2800" y="5029200"/>
            <a:ext cx="198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Ecological Theory;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Internal Colonialism;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Split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Labour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Market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57060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CMIO;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social construct; disciplining difference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79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8305800" cy="4572000"/>
          </a:xfrm>
        </p:spPr>
        <p:txBody>
          <a:bodyPr/>
          <a:lstStyle/>
          <a:p>
            <a:r>
              <a:rPr lang="en-US" altLang="zh-CN" dirty="0">
                <a:latin typeface="Calibri" pitchFamily="34" charset="0"/>
                <a:cs typeface="Calibri" pitchFamily="34" charset="0"/>
              </a:rPr>
              <a:t>Other ‘racial’ classifications</a:t>
            </a:r>
          </a:p>
          <a:p>
            <a:pPr lvl="1">
              <a:spcBef>
                <a:spcPct val="75000"/>
              </a:spcBef>
              <a:spcAft>
                <a:spcPts val="1800"/>
              </a:spcAft>
              <a:buSzPct val="55000"/>
              <a:buFont typeface="Wingdings" pitchFamily="2" charset="2"/>
              <a:buChar char="u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Jews, Hindus – </a:t>
            </a:r>
          </a:p>
          <a:p>
            <a:pPr lvl="1">
              <a:spcBef>
                <a:spcPct val="75000"/>
              </a:spcBef>
              <a:spcAft>
                <a:spcPts val="1800"/>
              </a:spcAft>
              <a:buSzPct val="55000"/>
              <a:buFont typeface="Wingdings" pitchFamily="2" charset="2"/>
              <a:buChar char="u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Aryan, Latin – </a:t>
            </a:r>
          </a:p>
          <a:p>
            <a:pPr lvl="1">
              <a:spcBef>
                <a:spcPct val="75000"/>
              </a:spcBef>
              <a:spcAft>
                <a:spcPts val="1800"/>
              </a:spcAft>
              <a:buSzPct val="55000"/>
              <a:buFont typeface="Wingdings" pitchFamily="2" charset="2"/>
              <a:buChar char="u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English (British), Germans -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3505200" y="2971800"/>
            <a:ext cx="365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 altLang="zh-CN"/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3048000" y="2662535"/>
            <a:ext cx="4724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6600"/>
                </a:solidFill>
                <a:latin typeface="Calibri" pitchFamily="34" charset="0"/>
                <a:cs typeface="Calibri" pitchFamily="34" charset="0"/>
              </a:rPr>
              <a:t>Religious groups</a:t>
            </a: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3048000" y="3500735"/>
            <a:ext cx="4800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6600"/>
                </a:solidFill>
                <a:latin typeface="Calibri" pitchFamily="34" charset="0"/>
                <a:cs typeface="Calibri" pitchFamily="34" charset="0"/>
              </a:rPr>
              <a:t>Language families</a:t>
            </a:r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4444525" y="4310969"/>
            <a:ext cx="2819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6600"/>
                </a:solidFill>
                <a:latin typeface="Calibri" pitchFamily="34" charset="0"/>
                <a:cs typeface="Calibri" pitchFamily="34" charset="0"/>
              </a:rPr>
              <a:t>Nationalities</a:t>
            </a:r>
          </a:p>
        </p:txBody>
      </p:sp>
      <p:sp>
        <p:nvSpPr>
          <p:cNvPr id="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19056" y="152400"/>
            <a:ext cx="7024744" cy="114300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I. </a:t>
            </a:r>
            <a:r>
              <a:rPr lang="en-US" altLang="zh-CN" sz="2800" dirty="0" err="1" smtClean="0"/>
              <a:t>Problematising</a:t>
            </a:r>
            <a:r>
              <a:rPr lang="en-US" altLang="zh-CN" sz="2800" dirty="0" smtClean="0"/>
              <a:t> Race &amp; Ethnicity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51449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/>
      <p:bldP spid="92166" grpId="0"/>
      <p:bldP spid="921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315200" cy="4953000"/>
          </a:xfrm>
        </p:spPr>
        <p:txBody>
          <a:bodyPr/>
          <a:lstStyle/>
          <a:p>
            <a:r>
              <a:rPr lang="en-US" altLang="zh-CN" dirty="0">
                <a:latin typeface="Calibri" pitchFamily="34" charset="0"/>
                <a:cs typeface="Calibri" pitchFamily="34" charset="0"/>
              </a:rPr>
              <a:t>Comprising a group of people who are </a:t>
            </a:r>
            <a:r>
              <a:rPr lang="en-US" altLang="zh-CN" b="1" i="1" dirty="0">
                <a:latin typeface="Calibri" pitchFamily="34" charset="0"/>
                <a:cs typeface="Calibri" pitchFamily="34" charset="0"/>
              </a:rPr>
              <a:t>perceived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 to share biological traits</a:t>
            </a:r>
          </a:p>
          <a:p>
            <a:pPr lvl="1">
              <a:spcBef>
                <a:spcPct val="45000"/>
              </a:spcBef>
              <a:buFont typeface="Wingdings" pitchFamily="2" charset="2"/>
              <a:buNone/>
            </a:pPr>
            <a:r>
              <a:rPr lang="en-US" altLang="zh-CN" b="1" i="1" dirty="0">
                <a:solidFill>
                  <a:srgbClr val="FF9933"/>
                </a:solidFill>
                <a:latin typeface="Calibri" pitchFamily="34" charset="0"/>
                <a:cs typeface="Calibri" pitchFamily="34" charset="0"/>
              </a:rPr>
              <a:t>Problem 1 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: Exceptions? Inconsistent characteristics?</a:t>
            </a:r>
          </a:p>
          <a:p>
            <a:pPr lvl="1">
              <a:spcBef>
                <a:spcPct val="45000"/>
              </a:spcBef>
              <a:buFont typeface="Wingdings" pitchFamily="2" charset="2"/>
              <a:buNone/>
            </a:pPr>
            <a:r>
              <a:rPr lang="en-US" altLang="zh-CN" b="1" i="1" dirty="0">
                <a:solidFill>
                  <a:srgbClr val="FF9933"/>
                </a:solidFill>
                <a:latin typeface="Calibri" pitchFamily="34" charset="0"/>
                <a:cs typeface="Calibri" pitchFamily="34" charset="0"/>
              </a:rPr>
              <a:t>Problem 2 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: Samuel G. Morton (p.277-278)</a:t>
            </a:r>
          </a:p>
          <a:p>
            <a:pPr lvl="2">
              <a:spcBef>
                <a:spcPct val="45000"/>
              </a:spcBef>
              <a:buClr>
                <a:schemeClr val="accent2"/>
              </a:buClr>
              <a:buSzPct val="55000"/>
              <a:buFont typeface="Wingdings" pitchFamily="2" charset="2"/>
              <a:buChar char="u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 Distinguishing skulls of white and black people by their shapes</a:t>
            </a:r>
          </a:p>
          <a:p>
            <a:pPr lvl="2">
              <a:spcBef>
                <a:spcPct val="45000"/>
              </a:spcBef>
              <a:buClr>
                <a:schemeClr val="accent2"/>
              </a:buClr>
              <a:buSzPct val="55000"/>
              <a:buFont typeface="Wingdings" pitchFamily="2" charset="2"/>
              <a:buChar char="u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 Small, unrepresentative sample: 72 specimens (random/access)</a:t>
            </a:r>
          </a:p>
          <a:p>
            <a:pPr lvl="2">
              <a:spcBef>
                <a:spcPct val="45000"/>
              </a:spcBef>
              <a:buClr>
                <a:schemeClr val="accent2"/>
              </a:buClr>
              <a:buSzPct val="55000"/>
              <a:buFont typeface="Wingdings" pitchFamily="2" charset="2"/>
              <a:buChar char="u"/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 Sex</a:t>
            </a:r>
          </a:p>
          <a:p>
            <a:pPr>
              <a:buFont typeface="Wingdings" pitchFamily="2" charset="2"/>
              <a:buNone/>
            </a:pPr>
            <a:endParaRPr lang="en-US" altLang="zh-C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19056" y="152400"/>
            <a:ext cx="7024744" cy="114300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I. </a:t>
            </a:r>
            <a:r>
              <a:rPr lang="en-US" altLang="zh-CN" sz="2800" dirty="0" err="1" smtClean="0"/>
              <a:t>Problematising</a:t>
            </a:r>
            <a:r>
              <a:rPr lang="en-US" altLang="zh-CN" sz="2800" dirty="0" smtClean="0"/>
              <a:t> Race &amp; Ethnicity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16317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458200" cy="3733800"/>
          </a:xfrm>
        </p:spPr>
        <p:txBody>
          <a:bodyPr/>
          <a:lstStyle/>
          <a:p>
            <a:pPr lvl="1">
              <a:spcBef>
                <a:spcPct val="45000"/>
              </a:spcBef>
              <a:buFont typeface="Wingdings" pitchFamily="2" charset="2"/>
              <a:buNone/>
            </a:pPr>
            <a:r>
              <a:rPr lang="en-US" altLang="zh-CN" b="1" i="1" dirty="0" smtClean="0">
                <a:solidFill>
                  <a:srgbClr val="FF9933"/>
                </a:solidFill>
                <a:latin typeface="Calibri" pitchFamily="34" charset="0"/>
                <a:cs typeface="Calibri" pitchFamily="34" charset="0"/>
              </a:rPr>
              <a:t>Problem </a:t>
            </a:r>
            <a:r>
              <a:rPr lang="en-US" altLang="zh-CN" b="1" i="1" dirty="0">
                <a:solidFill>
                  <a:srgbClr val="FF9933"/>
                </a:solidFill>
                <a:latin typeface="Calibri" pitchFamily="34" charset="0"/>
                <a:cs typeface="Calibri" pitchFamily="34" charset="0"/>
              </a:rPr>
              <a:t>3 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: ‘Out-of-Africa’ theory</a:t>
            </a:r>
          </a:p>
          <a:p>
            <a:endParaRPr lang="en-US" altLang="zh-CN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43200"/>
            <a:ext cx="6324600" cy="3297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19056" y="152400"/>
            <a:ext cx="7024744" cy="114300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I. </a:t>
            </a:r>
            <a:r>
              <a:rPr lang="en-US" altLang="zh-CN" sz="2800" dirty="0" err="1" smtClean="0"/>
              <a:t>Problematising</a:t>
            </a:r>
            <a:r>
              <a:rPr lang="en-US" altLang="zh-CN" sz="2800" dirty="0" smtClean="0"/>
              <a:t> Race &amp; Ethnicity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23849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696200" cy="3810000"/>
          </a:xfrm>
        </p:spPr>
        <p:txBody>
          <a:bodyPr>
            <a:normAutofit/>
          </a:bodyPr>
          <a:lstStyle/>
          <a:p>
            <a:pPr lvl="1">
              <a:spcBef>
                <a:spcPct val="45000"/>
              </a:spcBef>
              <a:buFont typeface="Wingdings" pitchFamily="2" charset="2"/>
              <a:buNone/>
            </a:pPr>
            <a:r>
              <a:rPr lang="en-US" altLang="zh-CN" b="1" i="1" dirty="0" smtClean="0">
                <a:solidFill>
                  <a:srgbClr val="FF9933"/>
                </a:solidFill>
                <a:latin typeface="Calibri" pitchFamily="34" charset="0"/>
                <a:cs typeface="Calibri" pitchFamily="34" charset="0"/>
              </a:rPr>
              <a:t>Problem </a:t>
            </a:r>
            <a:r>
              <a:rPr lang="en-US" altLang="zh-CN" b="1" i="1" dirty="0">
                <a:solidFill>
                  <a:srgbClr val="FF9933"/>
                </a:solidFill>
                <a:latin typeface="Calibri" pitchFamily="34" charset="0"/>
                <a:cs typeface="Calibri" pitchFamily="34" charset="0"/>
              </a:rPr>
              <a:t>4</a:t>
            </a:r>
            <a:r>
              <a:rPr lang="en-US" altLang="zh-CN" i="1" dirty="0">
                <a:solidFill>
                  <a:srgbClr val="FF9933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: No universal definition of race</a:t>
            </a:r>
          </a:p>
          <a:p>
            <a:pPr lvl="2">
              <a:spcBef>
                <a:spcPct val="45000"/>
              </a:spcBef>
              <a:spcAft>
                <a:spcPts val="1200"/>
              </a:spcAft>
              <a:buClr>
                <a:schemeClr val="accent2"/>
              </a:buClr>
              <a:buSzPct val="55000"/>
              <a:buFont typeface="Wingdings" pitchFamily="2" charset="2"/>
              <a:buChar char="u"/>
            </a:pPr>
            <a:r>
              <a:rPr lang="en-US" altLang="zh-CN" sz="2200" dirty="0">
                <a:latin typeface="Calibri" pitchFamily="34" charset="0"/>
                <a:cs typeface="Calibri" pitchFamily="34" charset="0"/>
              </a:rPr>
              <a:t> South Africa: Black, White, </a:t>
            </a:r>
            <a:r>
              <a:rPr lang="en-US" altLang="zh-CN" sz="2200" dirty="0" err="1">
                <a:latin typeface="Calibri" pitchFamily="34" charset="0"/>
                <a:cs typeface="Calibri" pitchFamily="34" charset="0"/>
              </a:rPr>
              <a:t>Coloured</a:t>
            </a:r>
            <a:r>
              <a:rPr lang="en-US" altLang="zh-CN" sz="2200" dirty="0">
                <a:latin typeface="Calibri" pitchFamily="34" charset="0"/>
                <a:cs typeface="Calibri" pitchFamily="34" charset="0"/>
              </a:rPr>
              <a:t>, and Indian</a:t>
            </a:r>
          </a:p>
          <a:p>
            <a:pPr lvl="2">
              <a:spcBef>
                <a:spcPct val="45000"/>
              </a:spcBef>
              <a:spcAft>
                <a:spcPts val="1200"/>
              </a:spcAft>
              <a:buClr>
                <a:schemeClr val="accent2"/>
              </a:buClr>
              <a:buSzPct val="55000"/>
              <a:buFont typeface="Wingdings" pitchFamily="2" charset="2"/>
              <a:buChar char="u"/>
            </a:pPr>
            <a:r>
              <a:rPr lang="en-US" altLang="zh-CN" sz="2200" dirty="0">
                <a:latin typeface="Calibri" pitchFamily="34" charset="0"/>
                <a:cs typeface="Calibri" pitchFamily="34" charset="0"/>
              </a:rPr>
              <a:t> England/Ireland: </a:t>
            </a:r>
            <a:r>
              <a:rPr lang="en-US" altLang="zh-CN" sz="2200" i="1" dirty="0">
                <a:latin typeface="Calibri" pitchFamily="34" charset="0"/>
                <a:cs typeface="Calibri" pitchFamily="34" charset="0"/>
              </a:rPr>
              <a:t>Black </a:t>
            </a:r>
            <a:r>
              <a:rPr lang="en-US" altLang="zh-CN" sz="2200" dirty="0">
                <a:latin typeface="Calibri" pitchFamily="34" charset="0"/>
                <a:cs typeface="Calibri" pitchFamily="34" charset="0"/>
              </a:rPr>
              <a:t>is used to refer to all people who are not White</a:t>
            </a:r>
          </a:p>
          <a:p>
            <a:pPr lvl="2">
              <a:spcBef>
                <a:spcPct val="45000"/>
              </a:spcBef>
              <a:spcAft>
                <a:spcPts val="1200"/>
              </a:spcAft>
              <a:buClr>
                <a:schemeClr val="accent2"/>
              </a:buClr>
              <a:buSzPct val="55000"/>
              <a:buFont typeface="Wingdings" pitchFamily="2" charset="2"/>
              <a:buChar char="u"/>
            </a:pPr>
            <a:r>
              <a:rPr lang="en-US" altLang="zh-CN" sz="2200" dirty="0">
                <a:latin typeface="Calibri" pitchFamily="34" charset="0"/>
                <a:cs typeface="Calibri" pitchFamily="34" charset="0"/>
              </a:rPr>
              <a:t> Singapore: C.M.I.O.</a:t>
            </a:r>
          </a:p>
        </p:txBody>
      </p:sp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19056" y="152400"/>
            <a:ext cx="7024744" cy="114300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I. </a:t>
            </a:r>
            <a:r>
              <a:rPr lang="en-US" altLang="zh-CN" sz="2800" dirty="0" err="1" smtClean="0"/>
              <a:t>Problematising</a:t>
            </a:r>
            <a:r>
              <a:rPr lang="en-US" altLang="zh-CN" sz="2800" dirty="0" smtClean="0"/>
              <a:t> Race &amp; Ethnicity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32999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315200" cy="5257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85000"/>
              </a:spcBef>
              <a:spcAft>
                <a:spcPts val="1200"/>
              </a:spcAft>
              <a:buSzPct val="55000"/>
            </a:pPr>
            <a:r>
              <a:rPr lang="en-US" altLang="zh-CN" sz="2200" dirty="0">
                <a:latin typeface="Calibri" pitchFamily="34" charset="0"/>
                <a:cs typeface="Calibri" pitchFamily="34" charset="0"/>
              </a:rPr>
              <a:t>Why are sociologists concerned about a concept that has little scientific accuracy and is ill defined?</a:t>
            </a:r>
          </a:p>
          <a:p>
            <a:pPr>
              <a:lnSpc>
                <a:spcPct val="90000"/>
              </a:lnSpc>
              <a:spcBef>
                <a:spcPct val="85000"/>
              </a:spcBef>
              <a:spcAft>
                <a:spcPts val="1200"/>
              </a:spcAft>
              <a:buSzPct val="55000"/>
            </a:pPr>
            <a:r>
              <a:rPr lang="en-US" altLang="zh-CN" sz="2200" dirty="0">
                <a:latin typeface="Calibri" pitchFamily="34" charset="0"/>
                <a:cs typeface="Calibri" pitchFamily="34" charset="0"/>
              </a:rPr>
              <a:t>Social reality: People are defined or define themselves as belonging to a group based in part on physical appearance</a:t>
            </a:r>
          </a:p>
          <a:p>
            <a:pPr>
              <a:lnSpc>
                <a:spcPct val="90000"/>
              </a:lnSpc>
              <a:spcBef>
                <a:spcPct val="85000"/>
              </a:spcBef>
              <a:spcAft>
                <a:spcPts val="1200"/>
              </a:spcAft>
              <a:buSzPct val="55000"/>
            </a:pPr>
            <a:r>
              <a:rPr lang="en-US" altLang="zh-CN" sz="2200" dirty="0">
                <a:latin typeface="Calibri" pitchFamily="34" charset="0"/>
                <a:cs typeface="Calibri" pitchFamily="34" charset="0"/>
              </a:rPr>
              <a:t>Race is important because of the </a:t>
            </a:r>
            <a:r>
              <a:rPr lang="en-US" altLang="zh-CN" sz="2200" b="1" i="1" dirty="0">
                <a:latin typeface="Calibri" pitchFamily="34" charset="0"/>
                <a:cs typeface="Calibri" pitchFamily="34" charset="0"/>
              </a:rPr>
              <a:t>social meanings</a:t>
            </a:r>
            <a:r>
              <a:rPr lang="en-US" altLang="zh-CN" sz="2200" dirty="0">
                <a:latin typeface="Calibri" pitchFamily="34" charset="0"/>
                <a:cs typeface="Calibri" pitchFamily="34" charset="0"/>
              </a:rPr>
              <a:t> people have attached to it</a:t>
            </a:r>
          </a:p>
          <a:p>
            <a:pPr>
              <a:lnSpc>
                <a:spcPct val="90000"/>
              </a:lnSpc>
              <a:spcBef>
                <a:spcPct val="85000"/>
              </a:spcBef>
              <a:spcAft>
                <a:spcPts val="1200"/>
              </a:spcAft>
              <a:buSzPct val="55000"/>
            </a:pPr>
            <a:r>
              <a:rPr lang="en-US" altLang="zh-CN" sz="2200" dirty="0">
                <a:latin typeface="Calibri" pitchFamily="34" charset="0"/>
                <a:cs typeface="Calibri" pitchFamily="34" charset="0"/>
              </a:rPr>
              <a:t>Race matters because it allows </a:t>
            </a:r>
            <a:r>
              <a:rPr lang="en-US" altLang="zh-CN" sz="2200" b="1" i="1" dirty="0">
                <a:latin typeface="Calibri" pitchFamily="34" charset="0"/>
                <a:cs typeface="Calibri" pitchFamily="34" charset="0"/>
              </a:rPr>
              <a:t>social inequality</a:t>
            </a:r>
            <a:r>
              <a:rPr lang="en-US" altLang="zh-CN" sz="2200" dirty="0">
                <a:latin typeface="Calibri" pitchFamily="34" charset="0"/>
                <a:cs typeface="Calibri" pitchFamily="34" charset="0"/>
              </a:rPr>
              <a:t> to be created and maintained</a:t>
            </a:r>
          </a:p>
          <a:p>
            <a:pPr>
              <a:lnSpc>
                <a:spcPct val="90000"/>
              </a:lnSpc>
              <a:spcBef>
                <a:spcPct val="60000"/>
              </a:spcBef>
              <a:spcAft>
                <a:spcPts val="1200"/>
              </a:spcAft>
            </a:pPr>
            <a:endParaRPr lang="en-US" altLang="zh-CN" sz="2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19056" y="152400"/>
            <a:ext cx="7024744" cy="114300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I. </a:t>
            </a:r>
            <a:r>
              <a:rPr lang="en-US" altLang="zh-CN" sz="2800" dirty="0" err="1" smtClean="0"/>
              <a:t>Problematising</a:t>
            </a:r>
            <a:r>
              <a:rPr lang="en-US" altLang="zh-CN" sz="2800" dirty="0" smtClean="0"/>
              <a:t> Race &amp; Ethnicity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6654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456" y="76200"/>
            <a:ext cx="7024744" cy="114300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II. Key concepts</a:t>
            </a:r>
            <a:endParaRPr lang="en-US" altLang="zh-CN" sz="320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001000" cy="2819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endParaRPr lang="en-US" altLang="zh-CN" sz="2000" dirty="0">
              <a:latin typeface="Calibri" pitchFamily="34" charset="0"/>
              <a:cs typeface="Calibri" pitchFamily="34" charset="0"/>
            </a:endParaRPr>
          </a:p>
          <a:p>
            <a:pPr>
              <a:buSzPct val="55000"/>
            </a:pPr>
            <a:r>
              <a:rPr lang="en-US" altLang="zh-CN" sz="2300" dirty="0">
                <a:latin typeface="Calibri" pitchFamily="34" charset="0"/>
                <a:cs typeface="Calibri" pitchFamily="34" charset="0"/>
              </a:rPr>
              <a:t>‘Race’ as a category that is socially constructed</a:t>
            </a:r>
          </a:p>
          <a:p>
            <a:pPr lvl="1">
              <a:buSzPct val="55000"/>
              <a:buFont typeface="Wingdings" pitchFamily="2" charset="2"/>
              <a:buChar char="u"/>
            </a:pPr>
            <a:r>
              <a:rPr lang="en-US" altLang="zh-CN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2000" dirty="0">
                <a:latin typeface="Calibri" pitchFamily="34" charset="0"/>
                <a:cs typeface="Calibri" pitchFamily="34" charset="0"/>
              </a:rPr>
              <a:t>The characteristics that a society selects to distinguish one racial group from another shape social rankings and determine access to important resources</a:t>
            </a:r>
          </a:p>
          <a:p>
            <a:pPr>
              <a:buFont typeface="Wingdings" pitchFamily="2" charset="2"/>
              <a:buNone/>
            </a:pPr>
            <a:endParaRPr lang="en-US" altLang="zh-CN" sz="2000" dirty="0">
              <a:latin typeface="Calibri" pitchFamily="34" charset="0"/>
              <a:cs typeface="Calibri" pitchFamily="34" charset="0"/>
            </a:endParaRPr>
          </a:p>
          <a:p>
            <a:pPr>
              <a:buSzPct val="55000"/>
            </a:pPr>
            <a:r>
              <a:rPr lang="en-US" altLang="zh-CN" sz="2200" dirty="0">
                <a:latin typeface="Calibri" pitchFamily="34" charset="0"/>
                <a:cs typeface="Calibri" pitchFamily="34" charset="0"/>
              </a:rPr>
              <a:t>Social construct - Shapes the way we see others and ourselves; therefore, racial categories are not natural, biological categories (e.g. </a:t>
            </a:r>
            <a:r>
              <a:rPr lang="en-US" altLang="zh-CN" sz="2200" dirty="0" err="1">
                <a:latin typeface="Calibri" pitchFamily="34" charset="0"/>
                <a:cs typeface="Calibri" pitchFamily="34" charset="0"/>
              </a:rPr>
              <a:t>PuruShotam</a:t>
            </a:r>
            <a:r>
              <a:rPr lang="en-US" altLang="zh-CN" sz="2200" dirty="0">
                <a:latin typeface="Calibri" pitchFamily="34" charset="0"/>
                <a:cs typeface="Calibri" pitchFamily="34" charset="0"/>
              </a:rPr>
              <a:t> 1998)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4343400"/>
            <a:ext cx="7391400" cy="284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Wingdings" pitchFamily="2" charset="2"/>
              <a:buNone/>
            </a:pPr>
            <a:endParaRPr lang="en-US" altLang="zh-CN" dirty="0" smtClean="0">
              <a:latin typeface="Calibri" pitchFamily="34" charset="0"/>
              <a:cs typeface="Calibri" pitchFamily="34" charset="0"/>
            </a:endParaRPr>
          </a:p>
          <a:p>
            <a:pPr indent="-342900">
              <a:buSzPct val="57000"/>
            </a:pPr>
            <a:r>
              <a:rPr lang="en-US" altLang="zh-CN" sz="2300" dirty="0" smtClean="0">
                <a:latin typeface="Calibri" pitchFamily="34" charset="0"/>
                <a:cs typeface="Calibri" pitchFamily="34" charset="0"/>
              </a:rPr>
              <a:t>Examples of race as a social construct</a:t>
            </a:r>
          </a:p>
          <a:p>
            <a:pPr marL="990600" lvl="1" indent="-533400">
              <a:buSzPct val="80000"/>
              <a:buFont typeface="Wingdings" pitchFamily="2" charset="2"/>
              <a:buChar char="§"/>
            </a:pPr>
            <a:r>
              <a:rPr lang="en-US" altLang="zh-CN" sz="2150" dirty="0" smtClean="0">
                <a:latin typeface="Calibri" pitchFamily="34" charset="0"/>
                <a:cs typeface="Calibri" pitchFamily="34" charset="0"/>
              </a:rPr>
              <a:t>Irish and Jews regarded as ‘blacks’ (p.282)</a:t>
            </a:r>
          </a:p>
          <a:p>
            <a:pPr marL="990600" lvl="1" indent="-533400">
              <a:buSzPct val="80000"/>
              <a:buFont typeface="Wingdings" pitchFamily="2" charset="2"/>
              <a:buChar char="§"/>
            </a:pPr>
            <a:r>
              <a:rPr lang="en-US" altLang="zh-CN" sz="2150" dirty="0" smtClean="0">
                <a:latin typeface="Calibri" pitchFamily="34" charset="0"/>
                <a:cs typeface="Calibri" pitchFamily="34" charset="0"/>
              </a:rPr>
              <a:t>Northern </a:t>
            </a:r>
            <a:r>
              <a:rPr lang="en-US" altLang="zh-CN" sz="2150" dirty="0" err="1" smtClean="0">
                <a:latin typeface="Calibri" pitchFamily="34" charset="0"/>
                <a:cs typeface="Calibri" pitchFamily="34" charset="0"/>
              </a:rPr>
              <a:t>vs</a:t>
            </a:r>
            <a:r>
              <a:rPr lang="en-US" altLang="zh-CN" sz="2150" dirty="0" smtClean="0">
                <a:latin typeface="Calibri" pitchFamily="34" charset="0"/>
                <a:cs typeface="Calibri" pitchFamily="34" charset="0"/>
              </a:rPr>
              <a:t> Southern Italians (p.282)</a:t>
            </a:r>
          </a:p>
        </p:txBody>
      </p:sp>
    </p:spTree>
    <p:extLst>
      <p:ext uri="{BB962C8B-B14F-4D97-AF65-F5344CB8AC3E}">
        <p14:creationId xmlns:p14="http://schemas.microsoft.com/office/powerpoint/2010/main" val="35852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1744</TotalTime>
  <Words>1632</Words>
  <Application>Microsoft Office PowerPoint</Application>
  <PresentationFormat>On-screen Show (4:3)</PresentationFormat>
  <Paragraphs>313</Paragraphs>
  <Slides>35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宋体</vt:lpstr>
      <vt:lpstr>Calibri</vt:lpstr>
      <vt:lpstr>Century Gothic</vt:lpstr>
      <vt:lpstr>Wingdings</vt:lpstr>
      <vt:lpstr>Wingdings 2</vt:lpstr>
      <vt:lpstr>幼圆</vt:lpstr>
      <vt:lpstr>Austin</vt:lpstr>
      <vt:lpstr>SC1101E  WEEK 6</vt:lpstr>
      <vt:lpstr>Outline</vt:lpstr>
      <vt:lpstr>I. Problematising Race &amp; Ethnicity</vt:lpstr>
      <vt:lpstr>I. Problematising Race &amp; Ethnicity</vt:lpstr>
      <vt:lpstr>I. Problematising Race &amp; Ethnicity</vt:lpstr>
      <vt:lpstr>I. Problematising Race &amp; Ethnicity</vt:lpstr>
      <vt:lpstr>I. Problematising Race &amp; Ethnicity</vt:lpstr>
      <vt:lpstr>I. Problematising Race &amp; Ethnicity</vt:lpstr>
      <vt:lpstr>II. Key concepts</vt:lpstr>
      <vt:lpstr>II. Key concepts</vt:lpstr>
      <vt:lpstr>II. Key concepts</vt:lpstr>
      <vt:lpstr>PowerPoint Presentation</vt:lpstr>
      <vt:lpstr>Minority Group</vt:lpstr>
      <vt:lpstr>Stereotypes</vt:lpstr>
      <vt:lpstr>Stereotypes</vt:lpstr>
      <vt:lpstr>PowerPoint Presentation</vt:lpstr>
      <vt:lpstr>PowerPoint Presentation</vt:lpstr>
      <vt:lpstr>Racism</vt:lpstr>
      <vt:lpstr>Racism</vt:lpstr>
      <vt:lpstr>PowerPoint Presentation</vt:lpstr>
      <vt:lpstr>IV. Theories of Race &amp; Ethnicity</vt:lpstr>
      <vt:lpstr>IV. Theories of Race &amp; Ethnicity</vt:lpstr>
      <vt:lpstr>IV. Theories of Race &amp; Ethnicity</vt:lpstr>
      <vt:lpstr>IV. Theories of Race &amp; Ethnicity</vt:lpstr>
      <vt:lpstr>IV. Theories of Race &amp; Ethnicity</vt:lpstr>
      <vt:lpstr>PowerPoint Presentation</vt:lpstr>
      <vt:lpstr>V. Race in Singapore</vt:lpstr>
      <vt:lpstr>V. Race in Singapore</vt:lpstr>
      <vt:lpstr>V. Race in Singapore</vt:lpstr>
      <vt:lpstr>V. Race in Singapore</vt:lpstr>
      <vt:lpstr>V. Race in Singapore</vt:lpstr>
      <vt:lpstr>V. Race in Singapore</vt:lpstr>
      <vt:lpstr>V. Race in Singapore</vt:lpstr>
      <vt:lpstr>V. Race in Singapore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Food</dc:title>
  <dc:creator>Kelvin E.Y. Low</dc:creator>
  <cp:lastModifiedBy>Leanne Tan</cp:lastModifiedBy>
  <cp:revision>345</cp:revision>
  <cp:lastPrinted>2011-11-10T08:45:00Z</cp:lastPrinted>
  <dcterms:created xsi:type="dcterms:W3CDTF">2011-10-30T09:12:47Z</dcterms:created>
  <dcterms:modified xsi:type="dcterms:W3CDTF">2014-09-15T09:26:27Z</dcterms:modified>
</cp:coreProperties>
</file>