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9" autoAdjust="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42A77-6672-4C2A-ACCE-2A1BCF18AA68}" type="doc">
      <dgm:prSet loTypeId="urn:microsoft.com/office/officeart/2005/8/layout/vList5" loCatId="list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A0F79A-EC1B-433C-90C0-EE848E180706}">
      <dgm:prSet phldrT="[Text]" custT="1"/>
      <dgm:spPr/>
      <dgm:t>
        <a:bodyPr/>
        <a:lstStyle/>
        <a:p>
          <a:r>
            <a:rPr lang="en-US" sz="2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Gender identity</a:t>
          </a:r>
          <a:endParaRPr lang="en-US" sz="2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E2CAAC73-9B34-44A2-95D9-1447099F1764}" type="parTrans" cxnId="{031826CB-9D61-4113-B7AA-1962BDA52685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98E84209-0064-4019-952A-65E26521A2E7}" type="sibTrans" cxnId="{031826CB-9D61-4113-B7AA-1962BDA52685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BF152D7F-D949-434C-8DC0-E2E8831C9AB7}">
      <dgm:prSet phldrT="[Text]" custT="1"/>
      <dgm:spPr/>
      <dgm:t>
        <a:bodyPr/>
        <a:lstStyle/>
        <a:p>
          <a:r>
            <a:rPr lang="en-US" sz="2300" dirty="0" smtClean="0">
              <a:latin typeface="Calibri" panose="020F0502020204030204" pitchFamily="34" charset="0"/>
            </a:rPr>
            <a:t>Feeling of being male or female</a:t>
          </a:r>
          <a:endParaRPr lang="en-US" sz="2300" dirty="0">
            <a:latin typeface="Calibri" panose="020F0502020204030204" pitchFamily="34" charset="0"/>
          </a:endParaRPr>
        </a:p>
      </dgm:t>
    </dgm:pt>
    <dgm:pt modelId="{EAA82AFB-D4CB-487E-AB8C-AA0D9783855C}" type="parTrans" cxnId="{60D4B968-64AD-4E89-A89D-8C51CF154403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B2E3D55B-02D6-463D-A838-1F2C8A11E8BE}" type="sibTrans" cxnId="{60D4B968-64AD-4E89-A89D-8C51CF154403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35500A3C-4004-4A40-B8D0-B0C205A2685B}">
      <dgm:prSet phldrT="[Text]" custT="1"/>
      <dgm:spPr/>
      <dgm:t>
        <a:bodyPr/>
        <a:lstStyle/>
        <a:p>
          <a:r>
            <a:rPr lang="en-US" sz="2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Gender role</a:t>
          </a:r>
          <a:endParaRPr lang="en-US" sz="2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2C012E2D-F47B-4008-ADDA-013AE54EFDF7}" type="parTrans" cxnId="{D97F2C36-3ACF-4F85-B7B3-67891458C844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56128BCF-BEDC-4F6F-A85E-7F5B69A55CBB}" type="sibTrans" cxnId="{D97F2C36-3ACF-4F85-B7B3-67891458C844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84BFDBDC-1E3E-434C-B884-02618428CC0D}">
      <dgm:prSet phldrT="[Text]" custT="1"/>
      <dgm:spPr/>
      <dgm:t>
        <a:bodyPr/>
        <a:lstStyle/>
        <a:p>
          <a:r>
            <a:rPr lang="en-US" sz="2300" dirty="0" err="1" smtClean="0">
              <a:latin typeface="Calibri" panose="020F0502020204030204" pitchFamily="34" charset="0"/>
            </a:rPr>
            <a:t>Behaviour</a:t>
          </a:r>
          <a:r>
            <a:rPr lang="en-US" sz="2300" dirty="0" smtClean="0">
              <a:latin typeface="Calibri" panose="020F0502020204030204" pitchFamily="34" charset="0"/>
            </a:rPr>
            <a:t> associated with each gender</a:t>
          </a:r>
          <a:endParaRPr lang="en-US" sz="2300" dirty="0">
            <a:latin typeface="Calibri" panose="020F0502020204030204" pitchFamily="34" charset="0"/>
          </a:endParaRPr>
        </a:p>
      </dgm:t>
    </dgm:pt>
    <dgm:pt modelId="{55DE7A50-F7C0-4FA6-AE22-31B439871CA3}" type="parTrans" cxnId="{D96C1D13-845D-48F0-944C-2227D536D589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64AA868C-71BE-4055-AC98-187FAE788FDA}" type="sibTrans" cxnId="{D96C1D13-845D-48F0-944C-2227D536D589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4CA1ACEE-7639-439B-B142-178D4B042BBE}">
      <dgm:prSet phldrT="[Text]" custT="1"/>
      <dgm:spPr/>
      <dgm:t>
        <a:bodyPr/>
        <a:lstStyle/>
        <a:p>
          <a:r>
            <a:rPr lang="en-US" sz="2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Sexuality</a:t>
          </a:r>
          <a:endParaRPr lang="en-US" sz="2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5259F925-6ADA-4C84-9D22-438DB6C3C6E1}" type="parTrans" cxnId="{DB9AE828-8E6C-49D1-9D4C-8EC515DCAF86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7E92E073-1ABC-4DDE-82C2-3B07B61B4E29}" type="sibTrans" cxnId="{DB9AE828-8E6C-49D1-9D4C-8EC515DCAF86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5BAA3058-890B-4DB8-8909-C63B4E0A2F51}">
      <dgm:prSet phldrT="[Text]" custT="1"/>
      <dgm:spPr/>
      <dgm:t>
        <a:bodyPr/>
        <a:lstStyle/>
        <a:p>
          <a:r>
            <a:rPr lang="en-US" sz="2300" dirty="0" smtClean="0">
              <a:latin typeface="Calibri" panose="020F0502020204030204" pitchFamily="34" charset="0"/>
            </a:rPr>
            <a:t>Sexual preferences/</a:t>
          </a:r>
          <a:r>
            <a:rPr lang="en-US" sz="2300" dirty="0" err="1" smtClean="0">
              <a:latin typeface="Calibri" panose="020F0502020204030204" pitchFamily="34" charset="0"/>
            </a:rPr>
            <a:t>behaviour</a:t>
          </a:r>
          <a:endParaRPr lang="en-US" sz="2300" dirty="0">
            <a:latin typeface="Calibri" panose="020F0502020204030204" pitchFamily="34" charset="0"/>
          </a:endParaRPr>
        </a:p>
      </dgm:t>
    </dgm:pt>
    <dgm:pt modelId="{958D4D79-C687-41C2-AE9C-513973B5778F}" type="parTrans" cxnId="{F7220444-E15F-442C-8C9C-22A77C201E23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6CAA9858-AC8C-4F9F-8C4D-29A9CAA09911}" type="sibTrans" cxnId="{F7220444-E15F-442C-8C9C-22A77C201E23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E16E7DAC-244E-4F3B-9700-A5A750DD4432}">
      <dgm:prSet phldrT="[Text]" custT="1"/>
      <dgm:spPr/>
      <dgm:t>
        <a:bodyPr/>
        <a:lstStyle/>
        <a:p>
          <a:r>
            <a:rPr lang="en-US" sz="2300" dirty="0" smtClean="0">
              <a:latin typeface="Calibri" panose="020F0502020204030204" pitchFamily="34" charset="0"/>
            </a:rPr>
            <a:t>Heterosexuality and homosexuality as inventions</a:t>
          </a:r>
          <a:endParaRPr lang="en-US" sz="2300" dirty="0">
            <a:latin typeface="Calibri" panose="020F0502020204030204" pitchFamily="34" charset="0"/>
          </a:endParaRPr>
        </a:p>
      </dgm:t>
    </dgm:pt>
    <dgm:pt modelId="{AEA10829-25C4-4316-AE8E-BAE86E93ED59}" type="parTrans" cxnId="{8557FB12-E821-4F3C-A1B9-6DEB1725EFD0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4219A726-06B2-463F-83D6-AE32CCFE3ECB}" type="sibTrans" cxnId="{8557FB12-E821-4F3C-A1B9-6DEB1725EFD0}">
      <dgm:prSet/>
      <dgm:spPr/>
      <dgm:t>
        <a:bodyPr/>
        <a:lstStyle/>
        <a:p>
          <a:endParaRPr lang="en-US" sz="2300">
            <a:latin typeface="Calibri" panose="020F0502020204030204" pitchFamily="34" charset="0"/>
          </a:endParaRPr>
        </a:p>
      </dgm:t>
    </dgm:pt>
    <dgm:pt modelId="{07A7C03E-B0F7-409E-B1E0-03AA9B1561FF}" type="pres">
      <dgm:prSet presAssocID="{ECF42A77-6672-4C2A-ACCE-2A1BCF18AA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6C39FF-7AC5-49B1-8B20-EBA38BBA6BA1}" type="pres">
      <dgm:prSet presAssocID="{48A0F79A-EC1B-433C-90C0-EE848E180706}" presName="linNode" presStyleCnt="0"/>
      <dgm:spPr/>
    </dgm:pt>
    <dgm:pt modelId="{919A7529-436D-4799-94F7-198C8FA4A9B3}" type="pres">
      <dgm:prSet presAssocID="{48A0F79A-EC1B-433C-90C0-EE848E18070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25D80-696D-4571-A24E-B3DE66DCC02B}" type="pres">
      <dgm:prSet presAssocID="{48A0F79A-EC1B-433C-90C0-EE848E18070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49E48-9820-4167-9393-F4C7205E028F}" type="pres">
      <dgm:prSet presAssocID="{98E84209-0064-4019-952A-65E26521A2E7}" presName="sp" presStyleCnt="0"/>
      <dgm:spPr/>
    </dgm:pt>
    <dgm:pt modelId="{3BB06226-5178-4351-BE27-9B49C051A5FB}" type="pres">
      <dgm:prSet presAssocID="{35500A3C-4004-4A40-B8D0-B0C205A2685B}" presName="linNode" presStyleCnt="0"/>
      <dgm:spPr/>
    </dgm:pt>
    <dgm:pt modelId="{2A6C9853-17F9-4360-B22D-F6BF3ADB24F2}" type="pres">
      <dgm:prSet presAssocID="{35500A3C-4004-4A40-B8D0-B0C205A2685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0FFF8-CC2A-4939-9B0E-7582E6237C01}" type="pres">
      <dgm:prSet presAssocID="{35500A3C-4004-4A40-B8D0-B0C205A2685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5AE0C-4868-403B-BD0F-8CFD1EC5BCE3}" type="pres">
      <dgm:prSet presAssocID="{56128BCF-BEDC-4F6F-A85E-7F5B69A55CBB}" presName="sp" presStyleCnt="0"/>
      <dgm:spPr/>
    </dgm:pt>
    <dgm:pt modelId="{B74ABA25-2F45-48E0-8838-141E05D32D4F}" type="pres">
      <dgm:prSet presAssocID="{4CA1ACEE-7639-439B-B142-178D4B042BBE}" presName="linNode" presStyleCnt="0"/>
      <dgm:spPr/>
    </dgm:pt>
    <dgm:pt modelId="{53C8963B-209C-48E7-8C47-58BD46C87C59}" type="pres">
      <dgm:prSet presAssocID="{4CA1ACEE-7639-439B-B142-178D4B042BB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BDE55-4203-49D1-BC6E-57FF5053C090}" type="pres">
      <dgm:prSet presAssocID="{4CA1ACEE-7639-439B-B142-178D4B042BB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57FB12-E821-4F3C-A1B9-6DEB1725EFD0}" srcId="{4CA1ACEE-7639-439B-B142-178D4B042BBE}" destId="{E16E7DAC-244E-4F3B-9700-A5A750DD4432}" srcOrd="1" destOrd="0" parTransId="{AEA10829-25C4-4316-AE8E-BAE86E93ED59}" sibTransId="{4219A726-06B2-463F-83D6-AE32CCFE3ECB}"/>
    <dgm:cxn modelId="{C33E4EB7-A36A-4E4F-9EB7-A3B152999AE2}" type="presOf" srcId="{E16E7DAC-244E-4F3B-9700-A5A750DD4432}" destId="{11EBDE55-4203-49D1-BC6E-57FF5053C090}" srcOrd="0" destOrd="1" presId="urn:microsoft.com/office/officeart/2005/8/layout/vList5"/>
    <dgm:cxn modelId="{9E0584BF-102E-472C-991F-352E5EFBF63F}" type="presOf" srcId="{4CA1ACEE-7639-439B-B142-178D4B042BBE}" destId="{53C8963B-209C-48E7-8C47-58BD46C87C59}" srcOrd="0" destOrd="0" presId="urn:microsoft.com/office/officeart/2005/8/layout/vList5"/>
    <dgm:cxn modelId="{3EDFD861-F702-410E-B114-14C6E67D093B}" type="presOf" srcId="{5BAA3058-890B-4DB8-8909-C63B4E0A2F51}" destId="{11EBDE55-4203-49D1-BC6E-57FF5053C090}" srcOrd="0" destOrd="0" presId="urn:microsoft.com/office/officeart/2005/8/layout/vList5"/>
    <dgm:cxn modelId="{9D640E30-D296-4300-8FE1-2649A3923308}" type="presOf" srcId="{BF152D7F-D949-434C-8DC0-E2E8831C9AB7}" destId="{3DC25D80-696D-4571-A24E-B3DE66DCC02B}" srcOrd="0" destOrd="0" presId="urn:microsoft.com/office/officeart/2005/8/layout/vList5"/>
    <dgm:cxn modelId="{BFCDDD8F-A6FD-4982-B41E-316C647CE17A}" type="presOf" srcId="{35500A3C-4004-4A40-B8D0-B0C205A2685B}" destId="{2A6C9853-17F9-4360-B22D-F6BF3ADB24F2}" srcOrd="0" destOrd="0" presId="urn:microsoft.com/office/officeart/2005/8/layout/vList5"/>
    <dgm:cxn modelId="{F7220444-E15F-442C-8C9C-22A77C201E23}" srcId="{4CA1ACEE-7639-439B-B142-178D4B042BBE}" destId="{5BAA3058-890B-4DB8-8909-C63B4E0A2F51}" srcOrd="0" destOrd="0" parTransId="{958D4D79-C687-41C2-AE9C-513973B5778F}" sibTransId="{6CAA9858-AC8C-4F9F-8C4D-29A9CAA09911}"/>
    <dgm:cxn modelId="{031826CB-9D61-4113-B7AA-1962BDA52685}" srcId="{ECF42A77-6672-4C2A-ACCE-2A1BCF18AA68}" destId="{48A0F79A-EC1B-433C-90C0-EE848E180706}" srcOrd="0" destOrd="0" parTransId="{E2CAAC73-9B34-44A2-95D9-1447099F1764}" sibTransId="{98E84209-0064-4019-952A-65E26521A2E7}"/>
    <dgm:cxn modelId="{D97F2C36-3ACF-4F85-B7B3-67891458C844}" srcId="{ECF42A77-6672-4C2A-ACCE-2A1BCF18AA68}" destId="{35500A3C-4004-4A40-B8D0-B0C205A2685B}" srcOrd="1" destOrd="0" parTransId="{2C012E2D-F47B-4008-ADDA-013AE54EFDF7}" sibTransId="{56128BCF-BEDC-4F6F-A85E-7F5B69A55CBB}"/>
    <dgm:cxn modelId="{60D4B968-64AD-4E89-A89D-8C51CF154403}" srcId="{48A0F79A-EC1B-433C-90C0-EE848E180706}" destId="{BF152D7F-D949-434C-8DC0-E2E8831C9AB7}" srcOrd="0" destOrd="0" parTransId="{EAA82AFB-D4CB-487E-AB8C-AA0D9783855C}" sibTransId="{B2E3D55B-02D6-463D-A838-1F2C8A11E8BE}"/>
    <dgm:cxn modelId="{40EDA5E0-3CEA-4C21-A4E4-D41D7198F349}" type="presOf" srcId="{ECF42A77-6672-4C2A-ACCE-2A1BCF18AA68}" destId="{07A7C03E-B0F7-409E-B1E0-03AA9B1561FF}" srcOrd="0" destOrd="0" presId="urn:microsoft.com/office/officeart/2005/8/layout/vList5"/>
    <dgm:cxn modelId="{DB9AE828-8E6C-49D1-9D4C-8EC515DCAF86}" srcId="{ECF42A77-6672-4C2A-ACCE-2A1BCF18AA68}" destId="{4CA1ACEE-7639-439B-B142-178D4B042BBE}" srcOrd="2" destOrd="0" parTransId="{5259F925-6ADA-4C84-9D22-438DB6C3C6E1}" sibTransId="{7E92E073-1ABC-4DDE-82C2-3B07B61B4E29}"/>
    <dgm:cxn modelId="{D96C1D13-845D-48F0-944C-2227D536D589}" srcId="{35500A3C-4004-4A40-B8D0-B0C205A2685B}" destId="{84BFDBDC-1E3E-434C-B884-02618428CC0D}" srcOrd="0" destOrd="0" parTransId="{55DE7A50-F7C0-4FA6-AE22-31B439871CA3}" sibTransId="{64AA868C-71BE-4055-AC98-187FAE788FDA}"/>
    <dgm:cxn modelId="{8B50CEFE-3A76-418D-8163-4E60645F1DD6}" type="presOf" srcId="{84BFDBDC-1E3E-434C-B884-02618428CC0D}" destId="{7730FFF8-CC2A-4939-9B0E-7582E6237C01}" srcOrd="0" destOrd="0" presId="urn:microsoft.com/office/officeart/2005/8/layout/vList5"/>
    <dgm:cxn modelId="{D977C511-7545-42FC-BB6C-05AABC0DE6C8}" type="presOf" srcId="{48A0F79A-EC1B-433C-90C0-EE848E180706}" destId="{919A7529-436D-4799-94F7-198C8FA4A9B3}" srcOrd="0" destOrd="0" presId="urn:microsoft.com/office/officeart/2005/8/layout/vList5"/>
    <dgm:cxn modelId="{B2811FDB-17F1-4394-BF54-613EC0773899}" type="presParOf" srcId="{07A7C03E-B0F7-409E-B1E0-03AA9B1561FF}" destId="{696C39FF-7AC5-49B1-8B20-EBA38BBA6BA1}" srcOrd="0" destOrd="0" presId="urn:microsoft.com/office/officeart/2005/8/layout/vList5"/>
    <dgm:cxn modelId="{CDA49ED4-B8FB-4914-91B8-0057EBCFCDD5}" type="presParOf" srcId="{696C39FF-7AC5-49B1-8B20-EBA38BBA6BA1}" destId="{919A7529-436D-4799-94F7-198C8FA4A9B3}" srcOrd="0" destOrd="0" presId="urn:microsoft.com/office/officeart/2005/8/layout/vList5"/>
    <dgm:cxn modelId="{F813D732-6672-43CB-981A-240C2371D50A}" type="presParOf" srcId="{696C39FF-7AC5-49B1-8B20-EBA38BBA6BA1}" destId="{3DC25D80-696D-4571-A24E-B3DE66DCC02B}" srcOrd="1" destOrd="0" presId="urn:microsoft.com/office/officeart/2005/8/layout/vList5"/>
    <dgm:cxn modelId="{AE767EF1-75B6-4F2F-9943-011CB917EADB}" type="presParOf" srcId="{07A7C03E-B0F7-409E-B1E0-03AA9B1561FF}" destId="{28C49E48-9820-4167-9393-F4C7205E028F}" srcOrd="1" destOrd="0" presId="urn:microsoft.com/office/officeart/2005/8/layout/vList5"/>
    <dgm:cxn modelId="{D17A978F-1B5E-461E-A5B1-CB1B2A095A8D}" type="presParOf" srcId="{07A7C03E-B0F7-409E-B1E0-03AA9B1561FF}" destId="{3BB06226-5178-4351-BE27-9B49C051A5FB}" srcOrd="2" destOrd="0" presId="urn:microsoft.com/office/officeart/2005/8/layout/vList5"/>
    <dgm:cxn modelId="{0391C95E-4CC1-4463-A5B4-C93FB954691B}" type="presParOf" srcId="{3BB06226-5178-4351-BE27-9B49C051A5FB}" destId="{2A6C9853-17F9-4360-B22D-F6BF3ADB24F2}" srcOrd="0" destOrd="0" presId="urn:microsoft.com/office/officeart/2005/8/layout/vList5"/>
    <dgm:cxn modelId="{E6507307-EE63-4084-9FDF-18F4231EECD0}" type="presParOf" srcId="{3BB06226-5178-4351-BE27-9B49C051A5FB}" destId="{7730FFF8-CC2A-4939-9B0E-7582E6237C01}" srcOrd="1" destOrd="0" presId="urn:microsoft.com/office/officeart/2005/8/layout/vList5"/>
    <dgm:cxn modelId="{ACB58E61-B743-4152-8DE0-09C26E6B4915}" type="presParOf" srcId="{07A7C03E-B0F7-409E-B1E0-03AA9B1561FF}" destId="{8185AE0C-4868-403B-BD0F-8CFD1EC5BCE3}" srcOrd="3" destOrd="0" presId="urn:microsoft.com/office/officeart/2005/8/layout/vList5"/>
    <dgm:cxn modelId="{D835CEC0-09AE-4235-8FD8-1933277807ED}" type="presParOf" srcId="{07A7C03E-B0F7-409E-B1E0-03AA9B1561FF}" destId="{B74ABA25-2F45-48E0-8838-141E05D32D4F}" srcOrd="4" destOrd="0" presId="urn:microsoft.com/office/officeart/2005/8/layout/vList5"/>
    <dgm:cxn modelId="{C6E0DA75-62E9-4605-823D-7A871C55B2BC}" type="presParOf" srcId="{B74ABA25-2F45-48E0-8838-141E05D32D4F}" destId="{53C8963B-209C-48E7-8C47-58BD46C87C59}" srcOrd="0" destOrd="0" presId="urn:microsoft.com/office/officeart/2005/8/layout/vList5"/>
    <dgm:cxn modelId="{CE670453-33B4-4D0D-8A54-0A6C8F30A396}" type="presParOf" srcId="{B74ABA25-2F45-48E0-8838-141E05D32D4F}" destId="{11EBDE55-4203-49D1-BC6E-57FF5053C0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F250D-D0DE-4CB3-9014-D45371FD643D}" type="doc">
      <dgm:prSet loTypeId="urn:microsoft.com/office/officeart/2005/8/layout/pList2" loCatId="list" qsTypeId="urn:microsoft.com/office/officeart/2005/8/quickstyle/3d1" qsCatId="3D" csTypeId="urn:microsoft.com/office/officeart/2005/8/colors/accent0_3" csCatId="mainScheme" phldr="1"/>
      <dgm:spPr/>
    </dgm:pt>
    <dgm:pt modelId="{D7D4BCD9-5B1C-4A45-9049-8C39BDCF3393}">
      <dgm:prSet phldrT="[Text]" custT="1"/>
      <dgm:spPr/>
      <dgm:t>
        <a:bodyPr/>
        <a:lstStyle/>
        <a:p>
          <a:r>
            <a:rPr lang="en-US" altLang="zh-CN" sz="1800" dirty="0" smtClean="0"/>
            <a:t>Idea of the heterosexual did not exist; desire for sexual </a:t>
          </a:r>
          <a:r>
            <a:rPr lang="en-US" altLang="zh-CN" sz="1800" dirty="0" err="1" smtClean="0"/>
            <a:t>behaviour</a:t>
          </a:r>
          <a:r>
            <a:rPr lang="en-US" altLang="zh-CN" sz="1800" dirty="0" smtClean="0"/>
            <a:t> was for procreation and not pleasure</a:t>
          </a:r>
        </a:p>
        <a:p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1820-1860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29786B-8976-4C6B-94CF-DCFA51D0A264}" type="parTrans" cxnId="{01C9DC85-8DBD-449D-B980-16F641DA37D7}">
      <dgm:prSet/>
      <dgm:spPr/>
      <dgm:t>
        <a:bodyPr/>
        <a:lstStyle/>
        <a:p>
          <a:endParaRPr lang="en-US"/>
        </a:p>
      </dgm:t>
    </dgm:pt>
    <dgm:pt modelId="{F1EF9497-629C-4E67-AAFB-14C065322FA7}" type="sibTrans" cxnId="{01C9DC85-8DBD-449D-B980-16F641DA37D7}">
      <dgm:prSet/>
      <dgm:spPr/>
      <dgm:t>
        <a:bodyPr/>
        <a:lstStyle/>
        <a:p>
          <a:endParaRPr lang="en-US"/>
        </a:p>
      </dgm:t>
    </dgm:pt>
    <dgm:pt modelId="{F01FC26D-2CD4-43BD-8674-4DC348D6BD57}">
      <dgm:prSet phldrT="[Text]" custT="1"/>
      <dgm:spPr/>
      <dgm:t>
        <a:bodyPr/>
        <a:lstStyle/>
        <a:p>
          <a:r>
            <a:rPr lang="en-US" altLang="zh-CN" sz="1800" dirty="0" smtClean="0"/>
            <a:t>Notions of heterosexuality and homosexuality began emerging in the U.S. and Germany</a:t>
          </a:r>
        </a:p>
        <a:p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1860-1892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3FA8E7-D7E6-4DA1-987E-35E9E6259CB7}" type="parTrans" cxnId="{BDA43AB6-F142-4B80-B331-96F3FDE07F1E}">
      <dgm:prSet/>
      <dgm:spPr/>
      <dgm:t>
        <a:bodyPr/>
        <a:lstStyle/>
        <a:p>
          <a:endParaRPr lang="en-US"/>
        </a:p>
      </dgm:t>
    </dgm:pt>
    <dgm:pt modelId="{4DC05EEA-EF4D-438B-840C-631251D766AB}" type="sibTrans" cxnId="{BDA43AB6-F142-4B80-B331-96F3FDE07F1E}">
      <dgm:prSet/>
      <dgm:spPr/>
      <dgm:t>
        <a:bodyPr/>
        <a:lstStyle/>
        <a:p>
          <a:endParaRPr lang="en-US"/>
        </a:p>
      </dgm:t>
    </dgm:pt>
    <dgm:pt modelId="{4239D65F-8C7A-4983-865D-47C7AF336C31}">
      <dgm:prSet phldrT="[Text]" custT="1"/>
      <dgm:spPr/>
      <dgm:t>
        <a:bodyPr/>
        <a:lstStyle/>
        <a:p>
          <a:r>
            <a:rPr lang="en-US" altLang="zh-CN" sz="1800" dirty="0" smtClean="0"/>
            <a:t>Heterosexuality defined medically as a mental condition; heterosexuals regarded as </a:t>
          </a:r>
          <a:r>
            <a:rPr lang="en-US" altLang="zh-CN" sz="1800" dirty="0" smtClean="0">
              <a:latin typeface="Arial"/>
            </a:rPr>
            <a:t>‘</a:t>
          </a:r>
          <a:r>
            <a:rPr lang="en-US" altLang="zh-CN" sz="1800" dirty="0" smtClean="0"/>
            <a:t>abnormal</a:t>
          </a:r>
          <a:r>
            <a:rPr lang="en-US" altLang="zh-CN" sz="1800" dirty="0" smtClean="0">
              <a:latin typeface="Arial"/>
            </a:rPr>
            <a:t>’</a:t>
          </a:r>
        </a:p>
        <a:p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1892-1900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E5B207CB-6CE7-4F44-866B-C3C7CB2F492D}" type="parTrans" cxnId="{7680E3E0-FAB6-4342-B78B-AE83F919DDB4}">
      <dgm:prSet/>
      <dgm:spPr/>
      <dgm:t>
        <a:bodyPr/>
        <a:lstStyle/>
        <a:p>
          <a:endParaRPr lang="en-US"/>
        </a:p>
      </dgm:t>
    </dgm:pt>
    <dgm:pt modelId="{7E3EF8D0-4204-425F-A0F6-C88B4D388723}" type="sibTrans" cxnId="{7680E3E0-FAB6-4342-B78B-AE83F919DDB4}">
      <dgm:prSet/>
      <dgm:spPr/>
      <dgm:t>
        <a:bodyPr/>
        <a:lstStyle/>
        <a:p>
          <a:endParaRPr lang="en-US"/>
        </a:p>
      </dgm:t>
    </dgm:pt>
    <dgm:pt modelId="{23B6F250-B067-40BD-B6CB-3A46ADA509E7}" type="pres">
      <dgm:prSet presAssocID="{F6FF250D-D0DE-4CB3-9014-D45371FD643D}" presName="Name0" presStyleCnt="0">
        <dgm:presLayoutVars>
          <dgm:dir/>
          <dgm:resizeHandles val="exact"/>
        </dgm:presLayoutVars>
      </dgm:prSet>
      <dgm:spPr/>
    </dgm:pt>
    <dgm:pt modelId="{838D4987-D8BA-4585-8B15-CB42906F9445}" type="pres">
      <dgm:prSet presAssocID="{F6FF250D-D0DE-4CB3-9014-D45371FD643D}" presName="bkgdShp" presStyleLbl="alignAccFollowNode1" presStyleIdx="0" presStyleCnt="1" custLinFactNeighborY="-3472"/>
      <dgm:spPr/>
    </dgm:pt>
    <dgm:pt modelId="{54B697A1-933A-42D0-BD75-A16A5E944294}" type="pres">
      <dgm:prSet presAssocID="{F6FF250D-D0DE-4CB3-9014-D45371FD643D}" presName="linComp" presStyleCnt="0"/>
      <dgm:spPr/>
    </dgm:pt>
    <dgm:pt modelId="{B7AF090B-C9CF-461C-8512-1DFA31F35393}" type="pres">
      <dgm:prSet presAssocID="{D7D4BCD9-5B1C-4A45-9049-8C39BDCF3393}" presName="compNode" presStyleCnt="0"/>
      <dgm:spPr/>
    </dgm:pt>
    <dgm:pt modelId="{F2C52558-5BFB-4609-86AE-6ED107A89574}" type="pres">
      <dgm:prSet presAssocID="{D7D4BCD9-5B1C-4A45-9049-8C39BDCF339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94705-4EBA-4623-BB5A-AA1B76FE6247}" type="pres">
      <dgm:prSet presAssocID="{D7D4BCD9-5B1C-4A45-9049-8C39BDCF3393}" presName="invisiNode" presStyleLbl="node1" presStyleIdx="0" presStyleCnt="3"/>
      <dgm:spPr/>
    </dgm:pt>
    <dgm:pt modelId="{26874D24-AC79-437F-8B04-787CCF580C37}" type="pres">
      <dgm:prSet presAssocID="{D7D4BCD9-5B1C-4A45-9049-8C39BDCF3393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A88FE709-A708-4A79-B325-AAFD9D3513A9}" type="pres">
      <dgm:prSet presAssocID="{F1EF9497-629C-4E67-AAFB-14C065322FA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ABF94A1-6186-49F6-AFAE-2B94349C3D18}" type="pres">
      <dgm:prSet presAssocID="{F01FC26D-2CD4-43BD-8674-4DC348D6BD57}" presName="compNode" presStyleCnt="0"/>
      <dgm:spPr/>
    </dgm:pt>
    <dgm:pt modelId="{9D10491E-C902-4073-89F7-F3D5E39C129C}" type="pres">
      <dgm:prSet presAssocID="{F01FC26D-2CD4-43BD-8674-4DC348D6BD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73B9A-2211-4931-8924-8870AA469662}" type="pres">
      <dgm:prSet presAssocID="{F01FC26D-2CD4-43BD-8674-4DC348D6BD57}" presName="invisiNode" presStyleLbl="node1" presStyleIdx="1" presStyleCnt="3"/>
      <dgm:spPr/>
    </dgm:pt>
    <dgm:pt modelId="{CDC12966-6698-4D64-9EF0-F19B45BEDAB6}" type="pres">
      <dgm:prSet presAssocID="{F01FC26D-2CD4-43BD-8674-4DC348D6BD5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B942FAB-159E-4B40-A4BE-713658E83500}" type="pres">
      <dgm:prSet presAssocID="{4DC05EEA-EF4D-438B-840C-631251D766A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7E7F05E-141C-4B21-910C-5A41A8B2C8F1}" type="pres">
      <dgm:prSet presAssocID="{4239D65F-8C7A-4983-865D-47C7AF336C31}" presName="compNode" presStyleCnt="0"/>
      <dgm:spPr/>
    </dgm:pt>
    <dgm:pt modelId="{823B9CC2-849D-44C1-AF37-76892DD363AC}" type="pres">
      <dgm:prSet presAssocID="{4239D65F-8C7A-4983-865D-47C7AF336C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DFAB8-9618-4A08-871C-50A0AEBF8EF8}" type="pres">
      <dgm:prSet presAssocID="{4239D65F-8C7A-4983-865D-47C7AF336C31}" presName="invisiNode" presStyleLbl="node1" presStyleIdx="2" presStyleCnt="3"/>
      <dgm:spPr/>
    </dgm:pt>
    <dgm:pt modelId="{2B7DE37D-9D80-45A9-8ABC-45C622A0A3BE}" type="pres">
      <dgm:prSet presAssocID="{4239D65F-8C7A-4983-865D-47C7AF336C31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</dgm:ptLst>
  <dgm:cxnLst>
    <dgm:cxn modelId="{CD94071F-E2DE-4B46-A53D-9683DC80776B}" type="presOf" srcId="{F01FC26D-2CD4-43BD-8674-4DC348D6BD57}" destId="{9D10491E-C902-4073-89F7-F3D5E39C129C}" srcOrd="0" destOrd="0" presId="urn:microsoft.com/office/officeart/2005/8/layout/pList2"/>
    <dgm:cxn modelId="{BD62B825-2A05-497A-8624-7F644B8AB16D}" type="presOf" srcId="{F6FF250D-D0DE-4CB3-9014-D45371FD643D}" destId="{23B6F250-B067-40BD-B6CB-3A46ADA509E7}" srcOrd="0" destOrd="0" presId="urn:microsoft.com/office/officeart/2005/8/layout/pList2"/>
    <dgm:cxn modelId="{E40955A3-997B-4441-AC1D-124A8DE5A7AA}" type="presOf" srcId="{F1EF9497-629C-4E67-AAFB-14C065322FA7}" destId="{A88FE709-A708-4A79-B325-AAFD9D3513A9}" srcOrd="0" destOrd="0" presId="urn:microsoft.com/office/officeart/2005/8/layout/pList2"/>
    <dgm:cxn modelId="{DBA77655-7454-4931-9970-547992C97D99}" type="presOf" srcId="{D7D4BCD9-5B1C-4A45-9049-8C39BDCF3393}" destId="{F2C52558-5BFB-4609-86AE-6ED107A89574}" srcOrd="0" destOrd="0" presId="urn:microsoft.com/office/officeart/2005/8/layout/pList2"/>
    <dgm:cxn modelId="{01C9DC85-8DBD-449D-B980-16F641DA37D7}" srcId="{F6FF250D-D0DE-4CB3-9014-D45371FD643D}" destId="{D7D4BCD9-5B1C-4A45-9049-8C39BDCF3393}" srcOrd="0" destOrd="0" parTransId="{7529786B-8976-4C6B-94CF-DCFA51D0A264}" sibTransId="{F1EF9497-629C-4E67-AAFB-14C065322FA7}"/>
    <dgm:cxn modelId="{B88BA469-9AB4-4372-8811-8C16B64EDB42}" type="presOf" srcId="{4239D65F-8C7A-4983-865D-47C7AF336C31}" destId="{823B9CC2-849D-44C1-AF37-76892DD363AC}" srcOrd="0" destOrd="0" presId="urn:microsoft.com/office/officeart/2005/8/layout/pList2"/>
    <dgm:cxn modelId="{7680E3E0-FAB6-4342-B78B-AE83F919DDB4}" srcId="{F6FF250D-D0DE-4CB3-9014-D45371FD643D}" destId="{4239D65F-8C7A-4983-865D-47C7AF336C31}" srcOrd="2" destOrd="0" parTransId="{E5B207CB-6CE7-4F44-866B-C3C7CB2F492D}" sibTransId="{7E3EF8D0-4204-425F-A0F6-C88B4D388723}"/>
    <dgm:cxn modelId="{BDA43AB6-F142-4B80-B331-96F3FDE07F1E}" srcId="{F6FF250D-D0DE-4CB3-9014-D45371FD643D}" destId="{F01FC26D-2CD4-43BD-8674-4DC348D6BD57}" srcOrd="1" destOrd="0" parTransId="{843FA8E7-D7E6-4DA1-987E-35E9E6259CB7}" sibTransId="{4DC05EEA-EF4D-438B-840C-631251D766AB}"/>
    <dgm:cxn modelId="{943F2B16-44E0-4263-A190-7449AD5CE8E1}" type="presOf" srcId="{4DC05EEA-EF4D-438B-840C-631251D766AB}" destId="{FB942FAB-159E-4B40-A4BE-713658E83500}" srcOrd="0" destOrd="0" presId="urn:microsoft.com/office/officeart/2005/8/layout/pList2"/>
    <dgm:cxn modelId="{F288CB54-8B1F-4C50-9967-5C70CEE805CD}" type="presParOf" srcId="{23B6F250-B067-40BD-B6CB-3A46ADA509E7}" destId="{838D4987-D8BA-4585-8B15-CB42906F9445}" srcOrd="0" destOrd="0" presId="urn:microsoft.com/office/officeart/2005/8/layout/pList2"/>
    <dgm:cxn modelId="{2EA36C13-08CC-498B-B8AE-E68F5DB07B09}" type="presParOf" srcId="{23B6F250-B067-40BD-B6CB-3A46ADA509E7}" destId="{54B697A1-933A-42D0-BD75-A16A5E944294}" srcOrd="1" destOrd="0" presId="urn:microsoft.com/office/officeart/2005/8/layout/pList2"/>
    <dgm:cxn modelId="{FC92590A-4DB6-4684-A651-DCEEAED64A5F}" type="presParOf" srcId="{54B697A1-933A-42D0-BD75-A16A5E944294}" destId="{B7AF090B-C9CF-461C-8512-1DFA31F35393}" srcOrd="0" destOrd="0" presId="urn:microsoft.com/office/officeart/2005/8/layout/pList2"/>
    <dgm:cxn modelId="{F77748DE-A4E4-4256-AF29-8EE418AEBECF}" type="presParOf" srcId="{B7AF090B-C9CF-461C-8512-1DFA31F35393}" destId="{F2C52558-5BFB-4609-86AE-6ED107A89574}" srcOrd="0" destOrd="0" presId="urn:microsoft.com/office/officeart/2005/8/layout/pList2"/>
    <dgm:cxn modelId="{C904C871-351F-4029-9C0E-F06444789461}" type="presParOf" srcId="{B7AF090B-C9CF-461C-8512-1DFA31F35393}" destId="{23894705-4EBA-4623-BB5A-AA1B76FE6247}" srcOrd="1" destOrd="0" presId="urn:microsoft.com/office/officeart/2005/8/layout/pList2"/>
    <dgm:cxn modelId="{BFFFACDC-0A21-4989-8006-636A7D1B04CB}" type="presParOf" srcId="{B7AF090B-C9CF-461C-8512-1DFA31F35393}" destId="{26874D24-AC79-437F-8B04-787CCF580C37}" srcOrd="2" destOrd="0" presId="urn:microsoft.com/office/officeart/2005/8/layout/pList2"/>
    <dgm:cxn modelId="{667CACB4-A802-4E3B-B42D-4A70C1EEB47E}" type="presParOf" srcId="{54B697A1-933A-42D0-BD75-A16A5E944294}" destId="{A88FE709-A708-4A79-B325-AAFD9D3513A9}" srcOrd="1" destOrd="0" presId="urn:microsoft.com/office/officeart/2005/8/layout/pList2"/>
    <dgm:cxn modelId="{6B077C9F-2DD4-46EE-8CEB-EA87ABABA083}" type="presParOf" srcId="{54B697A1-933A-42D0-BD75-A16A5E944294}" destId="{BABF94A1-6186-49F6-AFAE-2B94349C3D18}" srcOrd="2" destOrd="0" presId="urn:microsoft.com/office/officeart/2005/8/layout/pList2"/>
    <dgm:cxn modelId="{C4AF40F2-16F8-4D4C-B109-7FD9E640C43E}" type="presParOf" srcId="{BABF94A1-6186-49F6-AFAE-2B94349C3D18}" destId="{9D10491E-C902-4073-89F7-F3D5E39C129C}" srcOrd="0" destOrd="0" presId="urn:microsoft.com/office/officeart/2005/8/layout/pList2"/>
    <dgm:cxn modelId="{D4D47DAD-A1F4-4E9C-BF11-C182B13ADBAA}" type="presParOf" srcId="{BABF94A1-6186-49F6-AFAE-2B94349C3D18}" destId="{80873B9A-2211-4931-8924-8870AA469662}" srcOrd="1" destOrd="0" presId="urn:microsoft.com/office/officeart/2005/8/layout/pList2"/>
    <dgm:cxn modelId="{12EBBC0C-96EE-497B-A6BD-A10639872C71}" type="presParOf" srcId="{BABF94A1-6186-49F6-AFAE-2B94349C3D18}" destId="{CDC12966-6698-4D64-9EF0-F19B45BEDAB6}" srcOrd="2" destOrd="0" presId="urn:microsoft.com/office/officeart/2005/8/layout/pList2"/>
    <dgm:cxn modelId="{431E8019-18B1-480D-B82B-29514B535D46}" type="presParOf" srcId="{54B697A1-933A-42D0-BD75-A16A5E944294}" destId="{FB942FAB-159E-4B40-A4BE-713658E83500}" srcOrd="3" destOrd="0" presId="urn:microsoft.com/office/officeart/2005/8/layout/pList2"/>
    <dgm:cxn modelId="{B81587D5-09CF-4677-B762-2BD378938B38}" type="presParOf" srcId="{54B697A1-933A-42D0-BD75-A16A5E944294}" destId="{17E7F05E-141C-4B21-910C-5A41A8B2C8F1}" srcOrd="4" destOrd="0" presId="urn:microsoft.com/office/officeart/2005/8/layout/pList2"/>
    <dgm:cxn modelId="{4D13449C-74FD-489E-9F8F-10BE11E791F0}" type="presParOf" srcId="{17E7F05E-141C-4B21-910C-5A41A8B2C8F1}" destId="{823B9CC2-849D-44C1-AF37-76892DD363AC}" srcOrd="0" destOrd="0" presId="urn:microsoft.com/office/officeart/2005/8/layout/pList2"/>
    <dgm:cxn modelId="{FAC68C19-6249-412E-BA06-5EA2E316899A}" type="presParOf" srcId="{17E7F05E-141C-4B21-910C-5A41A8B2C8F1}" destId="{129DFAB8-9618-4A08-871C-50A0AEBF8EF8}" srcOrd="1" destOrd="0" presId="urn:microsoft.com/office/officeart/2005/8/layout/pList2"/>
    <dgm:cxn modelId="{95E6FCE4-75DC-4250-A0C6-FC40483A392E}" type="presParOf" srcId="{17E7F05E-141C-4B21-910C-5A41A8B2C8F1}" destId="{2B7DE37D-9D80-45A9-8ABC-45C622A0A3B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F250D-D0DE-4CB3-9014-D45371FD643D}" type="doc">
      <dgm:prSet loTypeId="urn:microsoft.com/office/officeart/2005/8/layout/pList2" loCatId="list" qsTypeId="urn:microsoft.com/office/officeart/2005/8/quickstyle/3d1" qsCatId="3D" csTypeId="urn:microsoft.com/office/officeart/2005/8/colors/colorful5" csCatId="colorful" phldr="1"/>
      <dgm:spPr/>
    </dgm:pt>
    <dgm:pt modelId="{D7D4BCD9-5B1C-4A45-9049-8C39BDCF3393}">
      <dgm:prSet phldrT="[Text]" custT="1"/>
      <dgm:spPr/>
      <dgm:t>
        <a:bodyPr/>
        <a:lstStyle/>
        <a:p>
          <a:r>
            <a: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Heterosexuality becomes dominant culture; homosexuality perceived as a threat, hence the division of these two categories</a:t>
          </a:r>
        </a:p>
        <a:p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1900-1945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29786B-8976-4C6B-94CF-DCFA51D0A264}" type="parTrans" cxnId="{01C9DC85-8DBD-449D-B980-16F641DA37D7}">
      <dgm:prSet/>
      <dgm:spPr/>
      <dgm:t>
        <a:bodyPr/>
        <a:lstStyle/>
        <a:p>
          <a:endParaRPr lang="en-US"/>
        </a:p>
      </dgm:t>
    </dgm:pt>
    <dgm:pt modelId="{F1EF9497-629C-4E67-AAFB-14C065322FA7}" type="sibTrans" cxnId="{01C9DC85-8DBD-449D-B980-16F641DA37D7}">
      <dgm:prSet/>
      <dgm:spPr/>
      <dgm:t>
        <a:bodyPr/>
        <a:lstStyle/>
        <a:p>
          <a:endParaRPr lang="en-US"/>
        </a:p>
      </dgm:t>
    </dgm:pt>
    <dgm:pt modelId="{F01FC26D-2CD4-43BD-8674-4DC348D6BD57}">
      <dgm:prSet phldrT="[Text]" custT="1"/>
      <dgm:spPr/>
      <dgm:t>
        <a:bodyPr/>
        <a:lstStyle/>
        <a:p>
          <a:r>
            <a: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Homosexuality associated with sterility; challenges to hetero/homo divide by Kinsey and Vidal</a:t>
          </a:r>
          <a:r>
            <a:rPr lang="en-US" altLang="zh-CN" sz="1800" dirty="0" smtClean="0"/>
            <a:t/>
          </a:r>
          <a:br>
            <a:rPr lang="en-US" altLang="zh-CN" sz="1800" dirty="0" smtClean="0"/>
          </a:br>
          <a:endParaRPr lang="en-US" sz="18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1945-1965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3FA8E7-D7E6-4DA1-987E-35E9E6259CB7}" type="parTrans" cxnId="{BDA43AB6-F142-4B80-B331-96F3FDE07F1E}">
      <dgm:prSet/>
      <dgm:spPr/>
      <dgm:t>
        <a:bodyPr/>
        <a:lstStyle/>
        <a:p>
          <a:endParaRPr lang="en-US"/>
        </a:p>
      </dgm:t>
    </dgm:pt>
    <dgm:pt modelId="{4DC05EEA-EF4D-438B-840C-631251D766AB}" type="sibTrans" cxnId="{BDA43AB6-F142-4B80-B331-96F3FDE07F1E}">
      <dgm:prSet/>
      <dgm:spPr/>
      <dgm:t>
        <a:bodyPr/>
        <a:lstStyle/>
        <a:p>
          <a:endParaRPr lang="en-US"/>
        </a:p>
      </dgm:t>
    </dgm:pt>
    <dgm:pt modelId="{4239D65F-8C7A-4983-865D-47C7AF336C31}">
      <dgm:prSet phldrT="[Text]" custT="1"/>
      <dgm:spPr/>
      <dgm:t>
        <a:bodyPr/>
        <a:lstStyle/>
        <a:p>
          <a:r>
            <a:rPr lang="en-US" altLang="zh-CN" sz="16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Critique of heterosexuality through the term ‘</a:t>
          </a:r>
          <a:r>
            <a:rPr lang="en-US" altLang="zh-CN" sz="165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heterocentric</a:t>
          </a:r>
          <a:r>
            <a:rPr lang="en-US" altLang="zh-CN" sz="16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’ by feminists and homosexual-rights activists</a:t>
          </a:r>
          <a:r>
            <a: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/>
          </a:r>
          <a:br>
            <a: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</a:br>
          <a:endParaRPr lang="en-US" sz="18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/>
          </a:endParaRPr>
        </a:p>
        <a:p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1965-1982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E5B207CB-6CE7-4F44-866B-C3C7CB2F492D}" type="parTrans" cxnId="{7680E3E0-FAB6-4342-B78B-AE83F919DDB4}">
      <dgm:prSet/>
      <dgm:spPr/>
      <dgm:t>
        <a:bodyPr/>
        <a:lstStyle/>
        <a:p>
          <a:endParaRPr lang="en-US"/>
        </a:p>
      </dgm:t>
    </dgm:pt>
    <dgm:pt modelId="{7E3EF8D0-4204-425F-A0F6-C88B4D388723}" type="sibTrans" cxnId="{7680E3E0-FAB6-4342-B78B-AE83F919DDB4}">
      <dgm:prSet/>
      <dgm:spPr/>
      <dgm:t>
        <a:bodyPr/>
        <a:lstStyle/>
        <a:p>
          <a:endParaRPr lang="en-US"/>
        </a:p>
      </dgm:t>
    </dgm:pt>
    <dgm:pt modelId="{23B6F250-B067-40BD-B6CB-3A46ADA509E7}" type="pres">
      <dgm:prSet presAssocID="{F6FF250D-D0DE-4CB3-9014-D45371FD643D}" presName="Name0" presStyleCnt="0">
        <dgm:presLayoutVars>
          <dgm:dir/>
          <dgm:resizeHandles val="exact"/>
        </dgm:presLayoutVars>
      </dgm:prSet>
      <dgm:spPr/>
    </dgm:pt>
    <dgm:pt modelId="{838D4987-D8BA-4585-8B15-CB42906F9445}" type="pres">
      <dgm:prSet presAssocID="{F6FF250D-D0DE-4CB3-9014-D45371FD643D}" presName="bkgdShp" presStyleLbl="alignAccFollowNode1" presStyleIdx="0" presStyleCnt="1" custLinFactNeighborX="-1042"/>
      <dgm:spPr/>
    </dgm:pt>
    <dgm:pt modelId="{54B697A1-933A-42D0-BD75-A16A5E944294}" type="pres">
      <dgm:prSet presAssocID="{F6FF250D-D0DE-4CB3-9014-D45371FD643D}" presName="linComp" presStyleCnt="0"/>
      <dgm:spPr/>
    </dgm:pt>
    <dgm:pt modelId="{B7AF090B-C9CF-461C-8512-1DFA31F35393}" type="pres">
      <dgm:prSet presAssocID="{D7D4BCD9-5B1C-4A45-9049-8C39BDCF3393}" presName="compNode" presStyleCnt="0"/>
      <dgm:spPr/>
    </dgm:pt>
    <dgm:pt modelId="{F2C52558-5BFB-4609-86AE-6ED107A89574}" type="pres">
      <dgm:prSet presAssocID="{D7D4BCD9-5B1C-4A45-9049-8C39BDCF339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94705-4EBA-4623-BB5A-AA1B76FE6247}" type="pres">
      <dgm:prSet presAssocID="{D7D4BCD9-5B1C-4A45-9049-8C39BDCF3393}" presName="invisiNode" presStyleLbl="node1" presStyleIdx="0" presStyleCnt="3"/>
      <dgm:spPr/>
    </dgm:pt>
    <dgm:pt modelId="{26874D24-AC79-437F-8B04-787CCF580C37}" type="pres">
      <dgm:prSet presAssocID="{D7D4BCD9-5B1C-4A45-9049-8C39BDCF3393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A88FE709-A708-4A79-B325-AAFD9D3513A9}" type="pres">
      <dgm:prSet presAssocID="{F1EF9497-629C-4E67-AAFB-14C065322FA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ABF94A1-6186-49F6-AFAE-2B94349C3D18}" type="pres">
      <dgm:prSet presAssocID="{F01FC26D-2CD4-43BD-8674-4DC348D6BD57}" presName="compNode" presStyleCnt="0"/>
      <dgm:spPr/>
    </dgm:pt>
    <dgm:pt modelId="{9D10491E-C902-4073-89F7-F3D5E39C129C}" type="pres">
      <dgm:prSet presAssocID="{F01FC26D-2CD4-43BD-8674-4DC348D6BD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73B9A-2211-4931-8924-8870AA469662}" type="pres">
      <dgm:prSet presAssocID="{F01FC26D-2CD4-43BD-8674-4DC348D6BD57}" presName="invisiNode" presStyleLbl="node1" presStyleIdx="1" presStyleCnt="3"/>
      <dgm:spPr/>
    </dgm:pt>
    <dgm:pt modelId="{CDC12966-6698-4D64-9EF0-F19B45BEDAB6}" type="pres">
      <dgm:prSet presAssocID="{F01FC26D-2CD4-43BD-8674-4DC348D6BD5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FB942FAB-159E-4B40-A4BE-713658E83500}" type="pres">
      <dgm:prSet presAssocID="{4DC05EEA-EF4D-438B-840C-631251D766A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7E7F05E-141C-4B21-910C-5A41A8B2C8F1}" type="pres">
      <dgm:prSet presAssocID="{4239D65F-8C7A-4983-865D-47C7AF336C31}" presName="compNode" presStyleCnt="0"/>
      <dgm:spPr/>
    </dgm:pt>
    <dgm:pt modelId="{823B9CC2-849D-44C1-AF37-76892DD363AC}" type="pres">
      <dgm:prSet presAssocID="{4239D65F-8C7A-4983-865D-47C7AF336C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DFAB8-9618-4A08-871C-50A0AEBF8EF8}" type="pres">
      <dgm:prSet presAssocID="{4239D65F-8C7A-4983-865D-47C7AF336C31}" presName="invisiNode" presStyleLbl="node1" presStyleIdx="2" presStyleCnt="3"/>
      <dgm:spPr/>
    </dgm:pt>
    <dgm:pt modelId="{2B7DE37D-9D80-45A9-8ABC-45C622A0A3BE}" type="pres">
      <dgm:prSet presAssocID="{4239D65F-8C7A-4983-865D-47C7AF336C31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E0006F08-94F2-4F3F-8703-E2D7FFFA9853}" type="presOf" srcId="{F01FC26D-2CD4-43BD-8674-4DC348D6BD57}" destId="{9D10491E-C902-4073-89F7-F3D5E39C129C}" srcOrd="0" destOrd="0" presId="urn:microsoft.com/office/officeart/2005/8/layout/pList2"/>
    <dgm:cxn modelId="{01C9DC85-8DBD-449D-B980-16F641DA37D7}" srcId="{F6FF250D-D0DE-4CB3-9014-D45371FD643D}" destId="{D7D4BCD9-5B1C-4A45-9049-8C39BDCF3393}" srcOrd="0" destOrd="0" parTransId="{7529786B-8976-4C6B-94CF-DCFA51D0A264}" sibTransId="{F1EF9497-629C-4E67-AAFB-14C065322FA7}"/>
    <dgm:cxn modelId="{7680E3E0-FAB6-4342-B78B-AE83F919DDB4}" srcId="{F6FF250D-D0DE-4CB3-9014-D45371FD643D}" destId="{4239D65F-8C7A-4983-865D-47C7AF336C31}" srcOrd="2" destOrd="0" parTransId="{E5B207CB-6CE7-4F44-866B-C3C7CB2F492D}" sibTransId="{7E3EF8D0-4204-425F-A0F6-C88B4D388723}"/>
    <dgm:cxn modelId="{9E017234-AE41-44C6-8C96-515BD706ED8C}" type="presOf" srcId="{F6FF250D-D0DE-4CB3-9014-D45371FD643D}" destId="{23B6F250-B067-40BD-B6CB-3A46ADA509E7}" srcOrd="0" destOrd="0" presId="urn:microsoft.com/office/officeart/2005/8/layout/pList2"/>
    <dgm:cxn modelId="{BDA43AB6-F142-4B80-B331-96F3FDE07F1E}" srcId="{F6FF250D-D0DE-4CB3-9014-D45371FD643D}" destId="{F01FC26D-2CD4-43BD-8674-4DC348D6BD57}" srcOrd="1" destOrd="0" parTransId="{843FA8E7-D7E6-4DA1-987E-35E9E6259CB7}" sibTransId="{4DC05EEA-EF4D-438B-840C-631251D766AB}"/>
    <dgm:cxn modelId="{DEE1C589-80FA-4595-8423-031E8453CBB1}" type="presOf" srcId="{4DC05EEA-EF4D-438B-840C-631251D766AB}" destId="{FB942FAB-159E-4B40-A4BE-713658E83500}" srcOrd="0" destOrd="0" presId="urn:microsoft.com/office/officeart/2005/8/layout/pList2"/>
    <dgm:cxn modelId="{CA2FD275-2705-4FA3-8D2B-A7431F0BD70A}" type="presOf" srcId="{D7D4BCD9-5B1C-4A45-9049-8C39BDCF3393}" destId="{F2C52558-5BFB-4609-86AE-6ED107A89574}" srcOrd="0" destOrd="0" presId="urn:microsoft.com/office/officeart/2005/8/layout/pList2"/>
    <dgm:cxn modelId="{9A585131-E703-42F0-9B7A-7294E6C20F49}" type="presOf" srcId="{F1EF9497-629C-4E67-AAFB-14C065322FA7}" destId="{A88FE709-A708-4A79-B325-AAFD9D3513A9}" srcOrd="0" destOrd="0" presId="urn:microsoft.com/office/officeart/2005/8/layout/pList2"/>
    <dgm:cxn modelId="{621C7706-94D0-4182-8D0B-1DF8B31592CE}" type="presOf" srcId="{4239D65F-8C7A-4983-865D-47C7AF336C31}" destId="{823B9CC2-849D-44C1-AF37-76892DD363AC}" srcOrd="0" destOrd="0" presId="urn:microsoft.com/office/officeart/2005/8/layout/pList2"/>
    <dgm:cxn modelId="{41202A00-2749-45E5-8AC2-4F719C35E369}" type="presParOf" srcId="{23B6F250-B067-40BD-B6CB-3A46ADA509E7}" destId="{838D4987-D8BA-4585-8B15-CB42906F9445}" srcOrd="0" destOrd="0" presId="urn:microsoft.com/office/officeart/2005/8/layout/pList2"/>
    <dgm:cxn modelId="{0C2F16A6-5FB0-431B-B776-BB0FC4A8E469}" type="presParOf" srcId="{23B6F250-B067-40BD-B6CB-3A46ADA509E7}" destId="{54B697A1-933A-42D0-BD75-A16A5E944294}" srcOrd="1" destOrd="0" presId="urn:microsoft.com/office/officeart/2005/8/layout/pList2"/>
    <dgm:cxn modelId="{A19865F6-D0C1-48CF-84A6-6092DB4E3F2E}" type="presParOf" srcId="{54B697A1-933A-42D0-BD75-A16A5E944294}" destId="{B7AF090B-C9CF-461C-8512-1DFA31F35393}" srcOrd="0" destOrd="0" presId="urn:microsoft.com/office/officeart/2005/8/layout/pList2"/>
    <dgm:cxn modelId="{FEAA2021-948A-483E-97F4-D083CD764B4F}" type="presParOf" srcId="{B7AF090B-C9CF-461C-8512-1DFA31F35393}" destId="{F2C52558-5BFB-4609-86AE-6ED107A89574}" srcOrd="0" destOrd="0" presId="urn:microsoft.com/office/officeart/2005/8/layout/pList2"/>
    <dgm:cxn modelId="{27AF5181-A265-48BE-81B8-15E209BC9A98}" type="presParOf" srcId="{B7AF090B-C9CF-461C-8512-1DFA31F35393}" destId="{23894705-4EBA-4623-BB5A-AA1B76FE6247}" srcOrd="1" destOrd="0" presId="urn:microsoft.com/office/officeart/2005/8/layout/pList2"/>
    <dgm:cxn modelId="{8DC13595-FC95-4839-8086-B77B6869143F}" type="presParOf" srcId="{B7AF090B-C9CF-461C-8512-1DFA31F35393}" destId="{26874D24-AC79-437F-8B04-787CCF580C37}" srcOrd="2" destOrd="0" presId="urn:microsoft.com/office/officeart/2005/8/layout/pList2"/>
    <dgm:cxn modelId="{9EE282F3-8E18-4A63-A37D-F4C963E0B725}" type="presParOf" srcId="{54B697A1-933A-42D0-BD75-A16A5E944294}" destId="{A88FE709-A708-4A79-B325-AAFD9D3513A9}" srcOrd="1" destOrd="0" presId="urn:microsoft.com/office/officeart/2005/8/layout/pList2"/>
    <dgm:cxn modelId="{89AFC55F-BFF3-47C7-A2EA-351140341E44}" type="presParOf" srcId="{54B697A1-933A-42D0-BD75-A16A5E944294}" destId="{BABF94A1-6186-49F6-AFAE-2B94349C3D18}" srcOrd="2" destOrd="0" presId="urn:microsoft.com/office/officeart/2005/8/layout/pList2"/>
    <dgm:cxn modelId="{E8298980-07BD-4D37-A060-4F7A82AB2E63}" type="presParOf" srcId="{BABF94A1-6186-49F6-AFAE-2B94349C3D18}" destId="{9D10491E-C902-4073-89F7-F3D5E39C129C}" srcOrd="0" destOrd="0" presId="urn:microsoft.com/office/officeart/2005/8/layout/pList2"/>
    <dgm:cxn modelId="{5BA1C9AF-CBF9-4037-95EC-C762287229D9}" type="presParOf" srcId="{BABF94A1-6186-49F6-AFAE-2B94349C3D18}" destId="{80873B9A-2211-4931-8924-8870AA469662}" srcOrd="1" destOrd="0" presId="urn:microsoft.com/office/officeart/2005/8/layout/pList2"/>
    <dgm:cxn modelId="{842840F9-9E31-429C-8337-902E5F7C7706}" type="presParOf" srcId="{BABF94A1-6186-49F6-AFAE-2B94349C3D18}" destId="{CDC12966-6698-4D64-9EF0-F19B45BEDAB6}" srcOrd="2" destOrd="0" presId="urn:microsoft.com/office/officeart/2005/8/layout/pList2"/>
    <dgm:cxn modelId="{431407A6-4D4E-4CD7-9C7B-C639F028164B}" type="presParOf" srcId="{54B697A1-933A-42D0-BD75-A16A5E944294}" destId="{FB942FAB-159E-4B40-A4BE-713658E83500}" srcOrd="3" destOrd="0" presId="urn:microsoft.com/office/officeart/2005/8/layout/pList2"/>
    <dgm:cxn modelId="{2497F3A9-EBE3-4387-B681-121FD8F55F14}" type="presParOf" srcId="{54B697A1-933A-42D0-BD75-A16A5E944294}" destId="{17E7F05E-141C-4B21-910C-5A41A8B2C8F1}" srcOrd="4" destOrd="0" presId="urn:microsoft.com/office/officeart/2005/8/layout/pList2"/>
    <dgm:cxn modelId="{D95678CF-9CC9-4850-8C15-A82A585E5A32}" type="presParOf" srcId="{17E7F05E-141C-4B21-910C-5A41A8B2C8F1}" destId="{823B9CC2-849D-44C1-AF37-76892DD363AC}" srcOrd="0" destOrd="0" presId="urn:microsoft.com/office/officeart/2005/8/layout/pList2"/>
    <dgm:cxn modelId="{4839467B-172E-487F-9BBF-745D82FEDB82}" type="presParOf" srcId="{17E7F05E-141C-4B21-910C-5A41A8B2C8F1}" destId="{129DFAB8-9618-4A08-871C-50A0AEBF8EF8}" srcOrd="1" destOrd="0" presId="urn:microsoft.com/office/officeart/2005/8/layout/pList2"/>
    <dgm:cxn modelId="{9E2380C3-5865-40BD-8335-AACC7DA8EFAF}" type="presParOf" srcId="{17E7F05E-141C-4B21-910C-5A41A8B2C8F1}" destId="{2B7DE37D-9D80-45A9-8ABC-45C622A0A3B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D81630-84A4-4AEB-8FCC-D936FD826324}" type="doc">
      <dgm:prSet loTypeId="urn:microsoft.com/office/officeart/2005/8/layout/radial4" loCatId="relationship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F35188-3E43-457D-B6B8-9EEFCB8A4884}">
      <dgm:prSet phldrT="[Text]" custT="1"/>
      <dgm:spPr/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Gender as social construct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9B8F778B-189E-4CCE-868E-0CC37D106460}" type="parTrans" cxnId="{7DC5E420-FB44-4E45-9196-318F1C77ACA7}">
      <dgm:prSet/>
      <dgm:spPr/>
      <dgm:t>
        <a:bodyPr/>
        <a:lstStyle/>
        <a:p>
          <a:endParaRPr lang="en-US" b="1">
            <a:latin typeface="Calibri" panose="020F0502020204030204" pitchFamily="34" charset="0"/>
          </a:endParaRPr>
        </a:p>
      </dgm:t>
    </dgm:pt>
    <dgm:pt modelId="{8C509670-50EC-41DC-ADF0-6371AC319CBA}" type="sibTrans" cxnId="{7DC5E420-FB44-4E45-9196-318F1C77ACA7}">
      <dgm:prSet/>
      <dgm:spPr/>
      <dgm:t>
        <a:bodyPr/>
        <a:lstStyle/>
        <a:p>
          <a:endParaRPr lang="en-US" b="1">
            <a:latin typeface="Calibri" panose="020F0502020204030204" pitchFamily="34" charset="0"/>
          </a:endParaRPr>
        </a:p>
      </dgm:t>
    </dgm:pt>
    <dgm:pt modelId="{CBACCE8B-A484-4DB1-9663-B6516871FD26}">
      <dgm:prSet phldrT="[Text]" custT="1"/>
      <dgm:spPr/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Not natural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316809A0-9699-4B6F-89A9-49141E90CB7F}" type="parTrans" cxnId="{2587FFD5-A733-4F91-9F25-9EDDD15A1431}">
      <dgm:prSet/>
      <dgm:spPr/>
      <dgm:t>
        <a:bodyPr/>
        <a:lstStyle/>
        <a:p>
          <a:endParaRPr lang="en-US" b="1">
            <a:latin typeface="Calibri" panose="020F0502020204030204" pitchFamily="34" charset="0"/>
          </a:endParaRPr>
        </a:p>
      </dgm:t>
    </dgm:pt>
    <dgm:pt modelId="{16CF463B-32A9-4E81-B22A-4D67627A2549}" type="sibTrans" cxnId="{2587FFD5-A733-4F91-9F25-9EDDD15A1431}">
      <dgm:prSet/>
      <dgm:spPr/>
      <dgm:t>
        <a:bodyPr/>
        <a:lstStyle/>
        <a:p>
          <a:endParaRPr lang="en-US" b="1">
            <a:latin typeface="Calibri" panose="020F0502020204030204" pitchFamily="34" charset="0"/>
          </a:endParaRPr>
        </a:p>
      </dgm:t>
    </dgm:pt>
    <dgm:pt modelId="{4F83FCDE-70F2-4881-99D7-6241BE02309C}">
      <dgm:prSet phldrT="[Text]" custT="1"/>
      <dgm:spPr/>
      <dgm:t>
        <a:bodyPr/>
        <a:lstStyle/>
        <a:p>
          <a:r>
            <a:rPr lang="en-US" sz="2000" b="1" dirty="0" smtClean="0">
              <a:latin typeface="Calibri" panose="020F0502020204030204" pitchFamily="34" charset="0"/>
            </a:rPr>
            <a:t>Not immutable</a:t>
          </a:r>
          <a:endParaRPr lang="en-US" sz="2000" b="1" dirty="0">
            <a:latin typeface="Calibri" panose="020F0502020204030204" pitchFamily="34" charset="0"/>
          </a:endParaRPr>
        </a:p>
      </dgm:t>
    </dgm:pt>
    <dgm:pt modelId="{FF4ED7FB-9102-4B69-A6AA-6F092D505D2A}" type="parTrans" cxnId="{245F4173-CC97-45BA-B92F-A229C66B2548}">
      <dgm:prSet/>
      <dgm:spPr/>
      <dgm:t>
        <a:bodyPr/>
        <a:lstStyle/>
        <a:p>
          <a:endParaRPr lang="en-US" b="1">
            <a:latin typeface="Calibri" panose="020F0502020204030204" pitchFamily="34" charset="0"/>
          </a:endParaRPr>
        </a:p>
      </dgm:t>
    </dgm:pt>
    <dgm:pt modelId="{68B3098B-0067-4865-AACF-5B75C4EF91E9}" type="sibTrans" cxnId="{245F4173-CC97-45BA-B92F-A229C66B2548}">
      <dgm:prSet/>
      <dgm:spPr/>
      <dgm:t>
        <a:bodyPr/>
        <a:lstStyle/>
        <a:p>
          <a:endParaRPr lang="en-US" b="1">
            <a:latin typeface="Calibri" panose="020F0502020204030204" pitchFamily="34" charset="0"/>
          </a:endParaRPr>
        </a:p>
      </dgm:t>
    </dgm:pt>
    <dgm:pt modelId="{23B1B0A9-110A-464F-A95F-27D66D32D694}">
      <dgm:prSet phldrT="[Text]" custT="1"/>
      <dgm:spPr/>
      <dgm:t>
        <a:bodyPr/>
        <a:lstStyle/>
        <a:p>
          <a:r>
            <a:rPr lang="en-US" sz="1800" b="1" dirty="0" smtClean="0">
              <a:latin typeface="Calibri" panose="020F0502020204030204" pitchFamily="34" charset="0"/>
            </a:rPr>
            <a:t>A product of social, cultural and historical forces</a:t>
          </a:r>
          <a:endParaRPr lang="en-US" sz="1800" b="1" dirty="0">
            <a:latin typeface="Calibri" panose="020F0502020204030204" pitchFamily="34" charset="0"/>
          </a:endParaRPr>
        </a:p>
      </dgm:t>
    </dgm:pt>
    <dgm:pt modelId="{F1966A54-29EF-4F9D-9CBC-3374FF13C3F8}" type="parTrans" cxnId="{46FC616E-AC52-42F5-994E-65B6BFF17CE5}">
      <dgm:prSet/>
      <dgm:spPr/>
      <dgm:t>
        <a:bodyPr/>
        <a:lstStyle/>
        <a:p>
          <a:endParaRPr lang="en-US" b="1">
            <a:latin typeface="Calibri" panose="020F0502020204030204" pitchFamily="34" charset="0"/>
          </a:endParaRPr>
        </a:p>
      </dgm:t>
    </dgm:pt>
    <dgm:pt modelId="{C82494F2-AC43-44FF-AE11-6DC7F7E9608A}" type="sibTrans" cxnId="{46FC616E-AC52-42F5-994E-65B6BFF17CE5}">
      <dgm:prSet/>
      <dgm:spPr/>
      <dgm:t>
        <a:bodyPr/>
        <a:lstStyle/>
        <a:p>
          <a:endParaRPr lang="en-US" b="1">
            <a:latin typeface="Calibri" panose="020F0502020204030204" pitchFamily="34" charset="0"/>
          </a:endParaRPr>
        </a:p>
      </dgm:t>
    </dgm:pt>
    <dgm:pt modelId="{C2F67268-0BD7-4E9C-B8B0-F99D8320B9D2}" type="pres">
      <dgm:prSet presAssocID="{5DD81630-84A4-4AEB-8FCC-D936FD82632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812310-01AC-4DB5-B140-B05A65B672FA}" type="pres">
      <dgm:prSet presAssocID="{7BF35188-3E43-457D-B6B8-9EEFCB8A4884}" presName="centerShape" presStyleLbl="node0" presStyleIdx="0" presStyleCnt="1"/>
      <dgm:spPr/>
      <dgm:t>
        <a:bodyPr/>
        <a:lstStyle/>
        <a:p>
          <a:endParaRPr lang="en-US"/>
        </a:p>
      </dgm:t>
    </dgm:pt>
    <dgm:pt modelId="{D918E272-C72D-455C-97B1-97A77A2DB9AD}" type="pres">
      <dgm:prSet presAssocID="{316809A0-9699-4B6F-89A9-49141E90CB7F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87027565-4138-46F5-A032-61921B1F6EEC}" type="pres">
      <dgm:prSet presAssocID="{CBACCE8B-A484-4DB1-9663-B6516871FD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29FB2-927B-4CF7-817D-B9FFB9DF1E66}" type="pres">
      <dgm:prSet presAssocID="{FF4ED7FB-9102-4B69-A6AA-6F092D505D2A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DE05628-6FEA-4372-A857-07D793F959A7}" type="pres">
      <dgm:prSet presAssocID="{4F83FCDE-70F2-4881-99D7-6241BE02309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83046-0CEF-41EF-A810-27290D201588}" type="pres">
      <dgm:prSet presAssocID="{F1966A54-29EF-4F9D-9CBC-3374FF13C3F8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639B8098-65A5-47A2-A48A-0623CBD5E928}" type="pres">
      <dgm:prSet presAssocID="{23B1B0A9-110A-464F-A95F-27D66D32D6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C5E420-FB44-4E45-9196-318F1C77ACA7}" srcId="{5DD81630-84A4-4AEB-8FCC-D936FD826324}" destId="{7BF35188-3E43-457D-B6B8-9EEFCB8A4884}" srcOrd="0" destOrd="0" parTransId="{9B8F778B-189E-4CCE-868E-0CC37D106460}" sibTransId="{8C509670-50EC-41DC-ADF0-6371AC319CBA}"/>
    <dgm:cxn modelId="{73A760C7-00A2-4796-919D-ABE237E0A916}" type="presOf" srcId="{F1966A54-29EF-4F9D-9CBC-3374FF13C3F8}" destId="{8BF83046-0CEF-41EF-A810-27290D201588}" srcOrd="0" destOrd="0" presId="urn:microsoft.com/office/officeart/2005/8/layout/radial4"/>
    <dgm:cxn modelId="{07ADF583-87F5-4B1F-8683-04F400942B01}" type="presOf" srcId="{5DD81630-84A4-4AEB-8FCC-D936FD826324}" destId="{C2F67268-0BD7-4E9C-B8B0-F99D8320B9D2}" srcOrd="0" destOrd="0" presId="urn:microsoft.com/office/officeart/2005/8/layout/radial4"/>
    <dgm:cxn modelId="{46FC616E-AC52-42F5-994E-65B6BFF17CE5}" srcId="{7BF35188-3E43-457D-B6B8-9EEFCB8A4884}" destId="{23B1B0A9-110A-464F-A95F-27D66D32D694}" srcOrd="2" destOrd="0" parTransId="{F1966A54-29EF-4F9D-9CBC-3374FF13C3F8}" sibTransId="{C82494F2-AC43-44FF-AE11-6DC7F7E9608A}"/>
    <dgm:cxn modelId="{47483F57-21AB-401B-8300-E3D52049BDD2}" type="presOf" srcId="{4F83FCDE-70F2-4881-99D7-6241BE02309C}" destId="{4DE05628-6FEA-4372-A857-07D793F959A7}" srcOrd="0" destOrd="0" presId="urn:microsoft.com/office/officeart/2005/8/layout/radial4"/>
    <dgm:cxn modelId="{A1797825-DBBE-4C7B-BCCE-78065B7893AD}" type="presOf" srcId="{7BF35188-3E43-457D-B6B8-9EEFCB8A4884}" destId="{A6812310-01AC-4DB5-B140-B05A65B672FA}" srcOrd="0" destOrd="0" presId="urn:microsoft.com/office/officeart/2005/8/layout/radial4"/>
    <dgm:cxn modelId="{6B4624F3-09E4-4737-97D7-7180A38F590E}" type="presOf" srcId="{FF4ED7FB-9102-4B69-A6AA-6F092D505D2A}" destId="{7A629FB2-927B-4CF7-817D-B9FFB9DF1E66}" srcOrd="0" destOrd="0" presId="urn:microsoft.com/office/officeart/2005/8/layout/radial4"/>
    <dgm:cxn modelId="{63EB6806-ACD4-48A3-955B-440F9D252815}" type="presOf" srcId="{316809A0-9699-4B6F-89A9-49141E90CB7F}" destId="{D918E272-C72D-455C-97B1-97A77A2DB9AD}" srcOrd="0" destOrd="0" presId="urn:microsoft.com/office/officeart/2005/8/layout/radial4"/>
    <dgm:cxn modelId="{4FA6AEDC-D388-4401-BBA4-3063C7DC4921}" type="presOf" srcId="{CBACCE8B-A484-4DB1-9663-B6516871FD26}" destId="{87027565-4138-46F5-A032-61921B1F6EEC}" srcOrd="0" destOrd="0" presId="urn:microsoft.com/office/officeart/2005/8/layout/radial4"/>
    <dgm:cxn modelId="{2587FFD5-A733-4F91-9F25-9EDDD15A1431}" srcId="{7BF35188-3E43-457D-B6B8-9EEFCB8A4884}" destId="{CBACCE8B-A484-4DB1-9663-B6516871FD26}" srcOrd="0" destOrd="0" parTransId="{316809A0-9699-4B6F-89A9-49141E90CB7F}" sibTransId="{16CF463B-32A9-4E81-B22A-4D67627A2549}"/>
    <dgm:cxn modelId="{245F4173-CC97-45BA-B92F-A229C66B2548}" srcId="{7BF35188-3E43-457D-B6B8-9EEFCB8A4884}" destId="{4F83FCDE-70F2-4881-99D7-6241BE02309C}" srcOrd="1" destOrd="0" parTransId="{FF4ED7FB-9102-4B69-A6AA-6F092D505D2A}" sibTransId="{68B3098B-0067-4865-AACF-5B75C4EF91E9}"/>
    <dgm:cxn modelId="{E64E2AB8-FF3A-464B-A7DB-32B21F8CFA9A}" type="presOf" srcId="{23B1B0A9-110A-464F-A95F-27D66D32D694}" destId="{639B8098-65A5-47A2-A48A-0623CBD5E928}" srcOrd="0" destOrd="0" presId="urn:microsoft.com/office/officeart/2005/8/layout/radial4"/>
    <dgm:cxn modelId="{8A14DA48-DEC8-41C4-BF67-045FBC80FC5E}" type="presParOf" srcId="{C2F67268-0BD7-4E9C-B8B0-F99D8320B9D2}" destId="{A6812310-01AC-4DB5-B140-B05A65B672FA}" srcOrd="0" destOrd="0" presId="urn:microsoft.com/office/officeart/2005/8/layout/radial4"/>
    <dgm:cxn modelId="{E62C20FC-AC64-4739-AFF6-EB3E142B2DB4}" type="presParOf" srcId="{C2F67268-0BD7-4E9C-B8B0-F99D8320B9D2}" destId="{D918E272-C72D-455C-97B1-97A77A2DB9AD}" srcOrd="1" destOrd="0" presId="urn:microsoft.com/office/officeart/2005/8/layout/radial4"/>
    <dgm:cxn modelId="{1C8FAC5F-B51A-4374-8717-E2B4030A5349}" type="presParOf" srcId="{C2F67268-0BD7-4E9C-B8B0-F99D8320B9D2}" destId="{87027565-4138-46F5-A032-61921B1F6EEC}" srcOrd="2" destOrd="0" presId="urn:microsoft.com/office/officeart/2005/8/layout/radial4"/>
    <dgm:cxn modelId="{28688F19-2413-4F6F-BC31-7B35DF1DC87C}" type="presParOf" srcId="{C2F67268-0BD7-4E9C-B8B0-F99D8320B9D2}" destId="{7A629FB2-927B-4CF7-817D-B9FFB9DF1E66}" srcOrd="3" destOrd="0" presId="urn:microsoft.com/office/officeart/2005/8/layout/radial4"/>
    <dgm:cxn modelId="{FCF8C987-861F-4828-967B-72A1A6933CE5}" type="presParOf" srcId="{C2F67268-0BD7-4E9C-B8B0-F99D8320B9D2}" destId="{4DE05628-6FEA-4372-A857-07D793F959A7}" srcOrd="4" destOrd="0" presId="urn:microsoft.com/office/officeart/2005/8/layout/radial4"/>
    <dgm:cxn modelId="{FA545C9F-8055-4585-A2E1-D3095FD50CEE}" type="presParOf" srcId="{C2F67268-0BD7-4E9C-B8B0-F99D8320B9D2}" destId="{8BF83046-0CEF-41EF-A810-27290D201588}" srcOrd="5" destOrd="0" presId="urn:microsoft.com/office/officeart/2005/8/layout/radial4"/>
    <dgm:cxn modelId="{1354A32E-4E73-4443-939C-B77BAA8122E9}" type="presParOf" srcId="{C2F67268-0BD7-4E9C-B8B0-F99D8320B9D2}" destId="{639B8098-65A5-47A2-A48A-0623CBD5E92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18A39E-17F6-45BF-8E53-A75BF6E9B0F7}" type="doc">
      <dgm:prSet loTypeId="urn:microsoft.com/office/officeart/2005/8/layout/hList9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A2C6F-A816-4706-8474-6527DA2C5875}">
      <dgm:prSet phldrT="[Text]" custT="1"/>
      <dgm:spPr/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Key terms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BE97871B-2C6A-4628-9BE0-AFFC437BB8D7}" type="parTrans" cxnId="{C403480F-7A17-4D55-80F1-0C41EFE07EE1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F5DB1EBF-4455-4765-947F-5D50A0D2ABC3}" type="sibTrans" cxnId="{C403480F-7A17-4D55-80F1-0C41EFE07EE1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0A540E4D-2E58-4E6E-8009-E75BAC220A3C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Sex, gender, sexuality</a:t>
          </a:r>
          <a:endParaRPr lang="en-US" sz="2000" dirty="0">
            <a:latin typeface="Calibri" panose="020F0502020204030204" pitchFamily="34" charset="0"/>
          </a:endParaRPr>
        </a:p>
      </dgm:t>
    </dgm:pt>
    <dgm:pt modelId="{6D0D7C01-3472-46BE-97DC-817D29C0155F}" type="parTrans" cxnId="{F898C4DF-5B36-4902-A37F-F116401276A6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C0C19551-6FB7-447B-A73C-316649E81816}" type="sibTrans" cxnId="{F898C4DF-5B36-4902-A37F-F116401276A6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1E898A86-6BC3-4AA1-825E-AD3882DAFEB6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Gender identity; gender role</a:t>
          </a:r>
          <a:endParaRPr lang="en-US" sz="2000" dirty="0">
            <a:latin typeface="Calibri" panose="020F0502020204030204" pitchFamily="34" charset="0"/>
          </a:endParaRPr>
        </a:p>
      </dgm:t>
    </dgm:pt>
    <dgm:pt modelId="{8C1513A0-6804-40FF-B8D6-5EFC6FF61B78}" type="parTrans" cxnId="{6C08A5B1-D3FD-4B5F-88E0-D440A547F1AF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64352065-89ED-4FCD-BB81-351815BD25F5}" type="sibTrans" cxnId="{6C08A5B1-D3FD-4B5F-88E0-D440A547F1AF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DF281EF4-B1BB-4F11-932F-6B36968ACD7E}">
      <dgm:prSet phldrT="[Text]" custT="1"/>
      <dgm:spPr/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Learning/Doing Gender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E48A4243-6ECC-4BC8-9AC6-1C1952D396D7}" type="parTrans" cxnId="{E5CF8F00-EA04-4BC4-AE7C-B022710526E4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5C90687C-4505-45CE-A3FF-7D8F411DF593}" type="sibTrans" cxnId="{E5CF8F00-EA04-4BC4-AE7C-B022710526E4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E2D8E8D1-4039-47E8-B557-3CE6FD9C3217}">
      <dgm:prSet phldrT="[Text]" custT="1"/>
      <dgm:spPr/>
      <dgm:t>
        <a:bodyPr/>
        <a:lstStyle/>
        <a:p>
          <a:r>
            <a:rPr lang="en-US" sz="2000" dirty="0" err="1" smtClean="0">
              <a:latin typeface="Calibri" panose="020F0502020204030204" pitchFamily="34" charset="0"/>
            </a:rPr>
            <a:t>Socialisation</a:t>
          </a:r>
          <a:endParaRPr lang="en-US" sz="2000" dirty="0">
            <a:latin typeface="Calibri" panose="020F0502020204030204" pitchFamily="34" charset="0"/>
          </a:endParaRPr>
        </a:p>
      </dgm:t>
    </dgm:pt>
    <dgm:pt modelId="{636752CA-0EB4-4C6A-B372-B86E776C7EDE}" type="parTrans" cxnId="{A45A35C9-8E6E-4148-998A-6B5ACA45088B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04D30DCB-0B20-4B02-A455-79A67B8417C7}" type="sibTrans" cxnId="{A45A35C9-8E6E-4148-998A-6B5ACA45088B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EFA8B106-A9F1-48EC-A5CD-0421917EE983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Gender as social construct</a:t>
          </a:r>
          <a:endParaRPr lang="en-US" sz="2000" dirty="0">
            <a:latin typeface="Calibri" panose="020F0502020204030204" pitchFamily="34" charset="0"/>
          </a:endParaRPr>
        </a:p>
      </dgm:t>
    </dgm:pt>
    <dgm:pt modelId="{F5E51FC8-4723-47F0-B9E1-576EEC763261}" type="parTrans" cxnId="{4A8FA939-BB26-47DE-8306-3E674FBBA22B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1D2E7D8F-43D9-4FDD-B02C-1A1F8A74A4DC}" type="sibTrans" cxnId="{4A8FA939-BB26-47DE-8306-3E674FBBA22B}">
      <dgm:prSet/>
      <dgm:spPr/>
      <dgm:t>
        <a:bodyPr/>
        <a:lstStyle/>
        <a:p>
          <a:endParaRPr lang="en-US" sz="1800">
            <a:latin typeface="Calibri" panose="020F0502020204030204" pitchFamily="34" charset="0"/>
          </a:endParaRPr>
        </a:p>
      </dgm:t>
    </dgm:pt>
    <dgm:pt modelId="{693F1605-3E39-438F-BA53-021476DCD77E}" type="pres">
      <dgm:prSet presAssocID="{8D18A39E-17F6-45BF-8E53-A75BF6E9B0F7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68FB120-675B-492B-807E-DCB9A32168CC}" type="pres">
      <dgm:prSet presAssocID="{51CA2C6F-A816-4706-8474-6527DA2C5875}" presName="posSpace" presStyleCnt="0"/>
      <dgm:spPr/>
    </dgm:pt>
    <dgm:pt modelId="{6276903E-EBED-44A9-A689-70C3770B4807}" type="pres">
      <dgm:prSet presAssocID="{51CA2C6F-A816-4706-8474-6527DA2C5875}" presName="vertFlow" presStyleCnt="0"/>
      <dgm:spPr/>
    </dgm:pt>
    <dgm:pt modelId="{EEFFFA5F-750D-40D2-B3BA-2DE0EDCBFD14}" type="pres">
      <dgm:prSet presAssocID="{51CA2C6F-A816-4706-8474-6527DA2C5875}" presName="topSpace" presStyleCnt="0"/>
      <dgm:spPr/>
    </dgm:pt>
    <dgm:pt modelId="{35419AB9-AFF9-46FB-AA12-31EA80428C0B}" type="pres">
      <dgm:prSet presAssocID="{51CA2C6F-A816-4706-8474-6527DA2C5875}" presName="firstComp" presStyleCnt="0"/>
      <dgm:spPr/>
    </dgm:pt>
    <dgm:pt modelId="{8FF8D091-B3C6-4D12-86C8-591D1DC29CBC}" type="pres">
      <dgm:prSet presAssocID="{51CA2C6F-A816-4706-8474-6527DA2C5875}" presName="firstChild" presStyleLbl="bgAccFollowNode1" presStyleIdx="0" presStyleCnt="4"/>
      <dgm:spPr/>
      <dgm:t>
        <a:bodyPr/>
        <a:lstStyle/>
        <a:p>
          <a:endParaRPr lang="en-US"/>
        </a:p>
      </dgm:t>
    </dgm:pt>
    <dgm:pt modelId="{3858786C-243F-49AD-8C5A-A88D98D26B2F}" type="pres">
      <dgm:prSet presAssocID="{51CA2C6F-A816-4706-8474-6527DA2C5875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10156-A52B-45FF-852F-BC337A3EE1EF}" type="pres">
      <dgm:prSet presAssocID="{1E898A86-6BC3-4AA1-825E-AD3882DAFEB6}" presName="comp" presStyleCnt="0"/>
      <dgm:spPr/>
    </dgm:pt>
    <dgm:pt modelId="{6EBBAF51-713E-4D3C-9180-4C51E7E5BE4F}" type="pres">
      <dgm:prSet presAssocID="{1E898A86-6BC3-4AA1-825E-AD3882DAFEB6}" presName="child" presStyleLbl="bgAccFollowNode1" presStyleIdx="1" presStyleCnt="4"/>
      <dgm:spPr/>
      <dgm:t>
        <a:bodyPr/>
        <a:lstStyle/>
        <a:p>
          <a:endParaRPr lang="en-US"/>
        </a:p>
      </dgm:t>
    </dgm:pt>
    <dgm:pt modelId="{E0F76327-0818-488F-96CE-F2F37E3CC029}" type="pres">
      <dgm:prSet presAssocID="{1E898A86-6BC3-4AA1-825E-AD3882DAFEB6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58EEB-2EDA-439C-AB0C-884A5DA4622B}" type="pres">
      <dgm:prSet presAssocID="{51CA2C6F-A816-4706-8474-6527DA2C5875}" presName="negSpace" presStyleCnt="0"/>
      <dgm:spPr/>
    </dgm:pt>
    <dgm:pt modelId="{73E2AF3A-52AD-446A-B468-A745709C67EC}" type="pres">
      <dgm:prSet presAssocID="{51CA2C6F-A816-4706-8474-6527DA2C5875}" presName="circle" presStyleLbl="node1" presStyleIdx="0" presStyleCnt="2"/>
      <dgm:spPr/>
      <dgm:t>
        <a:bodyPr/>
        <a:lstStyle/>
        <a:p>
          <a:endParaRPr lang="en-US"/>
        </a:p>
      </dgm:t>
    </dgm:pt>
    <dgm:pt modelId="{F9115C27-47A2-40C3-A46E-6F3D40377902}" type="pres">
      <dgm:prSet presAssocID="{F5DB1EBF-4455-4765-947F-5D50A0D2ABC3}" presName="transSpace" presStyleCnt="0"/>
      <dgm:spPr/>
    </dgm:pt>
    <dgm:pt modelId="{02EA7C09-C560-4E9B-B115-1ED470D5C450}" type="pres">
      <dgm:prSet presAssocID="{DF281EF4-B1BB-4F11-932F-6B36968ACD7E}" presName="posSpace" presStyleCnt="0"/>
      <dgm:spPr/>
    </dgm:pt>
    <dgm:pt modelId="{AFF15353-F279-4ED1-8296-E127A1E5BB8F}" type="pres">
      <dgm:prSet presAssocID="{DF281EF4-B1BB-4F11-932F-6B36968ACD7E}" presName="vertFlow" presStyleCnt="0"/>
      <dgm:spPr/>
    </dgm:pt>
    <dgm:pt modelId="{782FC7FD-7C95-492D-9AAB-8CE2DA10EE8A}" type="pres">
      <dgm:prSet presAssocID="{DF281EF4-B1BB-4F11-932F-6B36968ACD7E}" presName="topSpace" presStyleCnt="0"/>
      <dgm:spPr/>
    </dgm:pt>
    <dgm:pt modelId="{7C172A2B-BB2C-4FF7-8DDA-878A29317163}" type="pres">
      <dgm:prSet presAssocID="{DF281EF4-B1BB-4F11-932F-6B36968ACD7E}" presName="firstComp" presStyleCnt="0"/>
      <dgm:spPr/>
    </dgm:pt>
    <dgm:pt modelId="{11F4A9C7-D4A3-4B95-94DB-E780CEA93378}" type="pres">
      <dgm:prSet presAssocID="{DF281EF4-B1BB-4F11-932F-6B36968ACD7E}" presName="firstChild" presStyleLbl="bgAccFollowNode1" presStyleIdx="2" presStyleCnt="4"/>
      <dgm:spPr/>
      <dgm:t>
        <a:bodyPr/>
        <a:lstStyle/>
        <a:p>
          <a:endParaRPr lang="en-US"/>
        </a:p>
      </dgm:t>
    </dgm:pt>
    <dgm:pt modelId="{D1FB7178-2F33-4889-9A40-BCC099CF09CD}" type="pres">
      <dgm:prSet presAssocID="{DF281EF4-B1BB-4F11-932F-6B36968ACD7E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A54B2-D9E8-49A0-95B6-E95A7998920B}" type="pres">
      <dgm:prSet presAssocID="{EFA8B106-A9F1-48EC-A5CD-0421917EE983}" presName="comp" presStyleCnt="0"/>
      <dgm:spPr/>
    </dgm:pt>
    <dgm:pt modelId="{B80C1F9B-04F6-4A01-A88A-67B396395928}" type="pres">
      <dgm:prSet presAssocID="{EFA8B106-A9F1-48EC-A5CD-0421917EE983}" presName="child" presStyleLbl="bgAccFollowNode1" presStyleIdx="3" presStyleCnt="4"/>
      <dgm:spPr/>
      <dgm:t>
        <a:bodyPr/>
        <a:lstStyle/>
        <a:p>
          <a:endParaRPr lang="en-US"/>
        </a:p>
      </dgm:t>
    </dgm:pt>
    <dgm:pt modelId="{20DAAEC3-E16A-4362-B982-7D9AEB8204EA}" type="pres">
      <dgm:prSet presAssocID="{EFA8B106-A9F1-48EC-A5CD-0421917EE983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050FA-67EC-4C75-99C6-A441A982B2B4}" type="pres">
      <dgm:prSet presAssocID="{DF281EF4-B1BB-4F11-932F-6B36968ACD7E}" presName="negSpace" presStyleCnt="0"/>
      <dgm:spPr/>
    </dgm:pt>
    <dgm:pt modelId="{7A0E617E-F68F-4D89-8F5D-0E0ECA2A81AD}" type="pres">
      <dgm:prSet presAssocID="{DF281EF4-B1BB-4F11-932F-6B36968ACD7E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6C08A5B1-D3FD-4B5F-88E0-D440A547F1AF}" srcId="{51CA2C6F-A816-4706-8474-6527DA2C5875}" destId="{1E898A86-6BC3-4AA1-825E-AD3882DAFEB6}" srcOrd="1" destOrd="0" parTransId="{8C1513A0-6804-40FF-B8D6-5EFC6FF61B78}" sibTransId="{64352065-89ED-4FCD-BB81-351815BD25F5}"/>
    <dgm:cxn modelId="{F898C4DF-5B36-4902-A37F-F116401276A6}" srcId="{51CA2C6F-A816-4706-8474-6527DA2C5875}" destId="{0A540E4D-2E58-4E6E-8009-E75BAC220A3C}" srcOrd="0" destOrd="0" parTransId="{6D0D7C01-3472-46BE-97DC-817D29C0155F}" sibTransId="{C0C19551-6FB7-447B-A73C-316649E81816}"/>
    <dgm:cxn modelId="{4A8FA939-BB26-47DE-8306-3E674FBBA22B}" srcId="{DF281EF4-B1BB-4F11-932F-6B36968ACD7E}" destId="{EFA8B106-A9F1-48EC-A5CD-0421917EE983}" srcOrd="1" destOrd="0" parTransId="{F5E51FC8-4723-47F0-B9E1-576EEC763261}" sibTransId="{1D2E7D8F-43D9-4FDD-B02C-1A1F8A74A4DC}"/>
    <dgm:cxn modelId="{59F5E136-F2B7-4455-AE67-D0C5BA3EF625}" type="presOf" srcId="{DF281EF4-B1BB-4F11-932F-6B36968ACD7E}" destId="{7A0E617E-F68F-4D89-8F5D-0E0ECA2A81AD}" srcOrd="0" destOrd="0" presId="urn:microsoft.com/office/officeart/2005/8/layout/hList9"/>
    <dgm:cxn modelId="{76B11B0C-1B75-44D6-8153-6B7F80938BB0}" type="presOf" srcId="{EFA8B106-A9F1-48EC-A5CD-0421917EE983}" destId="{B80C1F9B-04F6-4A01-A88A-67B396395928}" srcOrd="0" destOrd="0" presId="urn:microsoft.com/office/officeart/2005/8/layout/hList9"/>
    <dgm:cxn modelId="{E5CF8F00-EA04-4BC4-AE7C-B022710526E4}" srcId="{8D18A39E-17F6-45BF-8E53-A75BF6E9B0F7}" destId="{DF281EF4-B1BB-4F11-932F-6B36968ACD7E}" srcOrd="1" destOrd="0" parTransId="{E48A4243-6ECC-4BC8-9AC6-1C1952D396D7}" sibTransId="{5C90687C-4505-45CE-A3FF-7D8F411DF593}"/>
    <dgm:cxn modelId="{F651F277-2817-4D58-8521-0865539B28E7}" type="presOf" srcId="{EFA8B106-A9F1-48EC-A5CD-0421917EE983}" destId="{20DAAEC3-E16A-4362-B982-7D9AEB8204EA}" srcOrd="1" destOrd="0" presId="urn:microsoft.com/office/officeart/2005/8/layout/hList9"/>
    <dgm:cxn modelId="{0B14F41D-27E1-465D-885D-9BDC665BE7E3}" type="presOf" srcId="{0A540E4D-2E58-4E6E-8009-E75BAC220A3C}" destId="{3858786C-243F-49AD-8C5A-A88D98D26B2F}" srcOrd="1" destOrd="0" presId="urn:microsoft.com/office/officeart/2005/8/layout/hList9"/>
    <dgm:cxn modelId="{A3AA44DD-271E-4A05-8D68-676D5092BE03}" type="presOf" srcId="{1E898A86-6BC3-4AA1-825E-AD3882DAFEB6}" destId="{E0F76327-0818-488F-96CE-F2F37E3CC029}" srcOrd="1" destOrd="0" presId="urn:microsoft.com/office/officeart/2005/8/layout/hList9"/>
    <dgm:cxn modelId="{10D55C26-4461-46E1-8593-F75D800C3A92}" type="presOf" srcId="{1E898A86-6BC3-4AA1-825E-AD3882DAFEB6}" destId="{6EBBAF51-713E-4D3C-9180-4C51E7E5BE4F}" srcOrd="0" destOrd="0" presId="urn:microsoft.com/office/officeart/2005/8/layout/hList9"/>
    <dgm:cxn modelId="{A45A35C9-8E6E-4148-998A-6B5ACA45088B}" srcId="{DF281EF4-B1BB-4F11-932F-6B36968ACD7E}" destId="{E2D8E8D1-4039-47E8-B557-3CE6FD9C3217}" srcOrd="0" destOrd="0" parTransId="{636752CA-0EB4-4C6A-B372-B86E776C7EDE}" sibTransId="{04D30DCB-0B20-4B02-A455-79A67B8417C7}"/>
    <dgm:cxn modelId="{BF5361B3-A9B6-41B1-A3D0-027E84DF2D22}" type="presOf" srcId="{8D18A39E-17F6-45BF-8E53-A75BF6E9B0F7}" destId="{693F1605-3E39-438F-BA53-021476DCD77E}" srcOrd="0" destOrd="0" presId="urn:microsoft.com/office/officeart/2005/8/layout/hList9"/>
    <dgm:cxn modelId="{16D49F76-9F9A-4885-B4CA-76EF1E3062E8}" type="presOf" srcId="{E2D8E8D1-4039-47E8-B557-3CE6FD9C3217}" destId="{D1FB7178-2F33-4889-9A40-BCC099CF09CD}" srcOrd="1" destOrd="0" presId="urn:microsoft.com/office/officeart/2005/8/layout/hList9"/>
    <dgm:cxn modelId="{A72B4FE9-7F86-4A9F-8920-EDEBBCCA606F}" type="presOf" srcId="{51CA2C6F-A816-4706-8474-6527DA2C5875}" destId="{73E2AF3A-52AD-446A-B468-A745709C67EC}" srcOrd="0" destOrd="0" presId="urn:microsoft.com/office/officeart/2005/8/layout/hList9"/>
    <dgm:cxn modelId="{C403480F-7A17-4D55-80F1-0C41EFE07EE1}" srcId="{8D18A39E-17F6-45BF-8E53-A75BF6E9B0F7}" destId="{51CA2C6F-A816-4706-8474-6527DA2C5875}" srcOrd="0" destOrd="0" parTransId="{BE97871B-2C6A-4628-9BE0-AFFC437BB8D7}" sibTransId="{F5DB1EBF-4455-4765-947F-5D50A0D2ABC3}"/>
    <dgm:cxn modelId="{A79A74DB-2C5B-4AB5-A8E0-F917D2012811}" type="presOf" srcId="{0A540E4D-2E58-4E6E-8009-E75BAC220A3C}" destId="{8FF8D091-B3C6-4D12-86C8-591D1DC29CBC}" srcOrd="0" destOrd="0" presId="urn:microsoft.com/office/officeart/2005/8/layout/hList9"/>
    <dgm:cxn modelId="{515DE0D4-55A2-464C-8B0D-39C39EC21947}" type="presOf" srcId="{E2D8E8D1-4039-47E8-B557-3CE6FD9C3217}" destId="{11F4A9C7-D4A3-4B95-94DB-E780CEA93378}" srcOrd="0" destOrd="0" presId="urn:microsoft.com/office/officeart/2005/8/layout/hList9"/>
    <dgm:cxn modelId="{3D4F55B9-63D9-422A-A70C-7A77133ECF78}" type="presParOf" srcId="{693F1605-3E39-438F-BA53-021476DCD77E}" destId="{768FB120-675B-492B-807E-DCB9A32168CC}" srcOrd="0" destOrd="0" presId="urn:microsoft.com/office/officeart/2005/8/layout/hList9"/>
    <dgm:cxn modelId="{12DD7576-B161-461D-B6BB-1A54DDEC6FB7}" type="presParOf" srcId="{693F1605-3E39-438F-BA53-021476DCD77E}" destId="{6276903E-EBED-44A9-A689-70C3770B4807}" srcOrd="1" destOrd="0" presId="urn:microsoft.com/office/officeart/2005/8/layout/hList9"/>
    <dgm:cxn modelId="{E81B0426-4E3B-4BBF-ADC0-AD3DFA685CA6}" type="presParOf" srcId="{6276903E-EBED-44A9-A689-70C3770B4807}" destId="{EEFFFA5F-750D-40D2-B3BA-2DE0EDCBFD14}" srcOrd="0" destOrd="0" presId="urn:microsoft.com/office/officeart/2005/8/layout/hList9"/>
    <dgm:cxn modelId="{4EABB6EC-A606-42BC-A239-4B4C625F8F21}" type="presParOf" srcId="{6276903E-EBED-44A9-A689-70C3770B4807}" destId="{35419AB9-AFF9-46FB-AA12-31EA80428C0B}" srcOrd="1" destOrd="0" presId="urn:microsoft.com/office/officeart/2005/8/layout/hList9"/>
    <dgm:cxn modelId="{BAD6080E-3DF7-4CE7-8D8E-358B5BF07FF3}" type="presParOf" srcId="{35419AB9-AFF9-46FB-AA12-31EA80428C0B}" destId="{8FF8D091-B3C6-4D12-86C8-591D1DC29CBC}" srcOrd="0" destOrd="0" presId="urn:microsoft.com/office/officeart/2005/8/layout/hList9"/>
    <dgm:cxn modelId="{9A3BBE09-0E22-40CC-8938-7FBBD67FE700}" type="presParOf" srcId="{35419AB9-AFF9-46FB-AA12-31EA80428C0B}" destId="{3858786C-243F-49AD-8C5A-A88D98D26B2F}" srcOrd="1" destOrd="0" presId="urn:microsoft.com/office/officeart/2005/8/layout/hList9"/>
    <dgm:cxn modelId="{ABD939AD-DF31-4981-89C4-3E0B4F91E900}" type="presParOf" srcId="{6276903E-EBED-44A9-A689-70C3770B4807}" destId="{69110156-A52B-45FF-852F-BC337A3EE1EF}" srcOrd="2" destOrd="0" presId="urn:microsoft.com/office/officeart/2005/8/layout/hList9"/>
    <dgm:cxn modelId="{BFF997BB-1015-457B-8C48-A9842B831176}" type="presParOf" srcId="{69110156-A52B-45FF-852F-BC337A3EE1EF}" destId="{6EBBAF51-713E-4D3C-9180-4C51E7E5BE4F}" srcOrd="0" destOrd="0" presId="urn:microsoft.com/office/officeart/2005/8/layout/hList9"/>
    <dgm:cxn modelId="{CA34EECE-E31B-45AF-A318-D6645CB540E7}" type="presParOf" srcId="{69110156-A52B-45FF-852F-BC337A3EE1EF}" destId="{E0F76327-0818-488F-96CE-F2F37E3CC029}" srcOrd="1" destOrd="0" presId="urn:microsoft.com/office/officeart/2005/8/layout/hList9"/>
    <dgm:cxn modelId="{98AD607A-D1EB-42CE-9CB3-A127C1B18576}" type="presParOf" srcId="{693F1605-3E39-438F-BA53-021476DCD77E}" destId="{9EE58EEB-2EDA-439C-AB0C-884A5DA4622B}" srcOrd="2" destOrd="0" presId="urn:microsoft.com/office/officeart/2005/8/layout/hList9"/>
    <dgm:cxn modelId="{BDC39564-3CB1-4E7B-B0C3-D706CD7EC1D6}" type="presParOf" srcId="{693F1605-3E39-438F-BA53-021476DCD77E}" destId="{73E2AF3A-52AD-446A-B468-A745709C67EC}" srcOrd="3" destOrd="0" presId="urn:microsoft.com/office/officeart/2005/8/layout/hList9"/>
    <dgm:cxn modelId="{8C7F6F48-0214-4A58-A177-32A56F83F128}" type="presParOf" srcId="{693F1605-3E39-438F-BA53-021476DCD77E}" destId="{F9115C27-47A2-40C3-A46E-6F3D40377902}" srcOrd="4" destOrd="0" presId="urn:microsoft.com/office/officeart/2005/8/layout/hList9"/>
    <dgm:cxn modelId="{804DB6F7-EB4A-4D3C-BEAB-2B5F2157B795}" type="presParOf" srcId="{693F1605-3E39-438F-BA53-021476DCD77E}" destId="{02EA7C09-C560-4E9B-B115-1ED470D5C450}" srcOrd="5" destOrd="0" presId="urn:microsoft.com/office/officeart/2005/8/layout/hList9"/>
    <dgm:cxn modelId="{D4D96F86-2E8A-4695-B56B-68C4E8DDC9AE}" type="presParOf" srcId="{693F1605-3E39-438F-BA53-021476DCD77E}" destId="{AFF15353-F279-4ED1-8296-E127A1E5BB8F}" srcOrd="6" destOrd="0" presId="urn:microsoft.com/office/officeart/2005/8/layout/hList9"/>
    <dgm:cxn modelId="{908C5800-B984-436D-9288-BBF2B4D8A01E}" type="presParOf" srcId="{AFF15353-F279-4ED1-8296-E127A1E5BB8F}" destId="{782FC7FD-7C95-492D-9AAB-8CE2DA10EE8A}" srcOrd="0" destOrd="0" presId="urn:microsoft.com/office/officeart/2005/8/layout/hList9"/>
    <dgm:cxn modelId="{BA4A3574-2301-4D3F-90F0-6CB66D8E8C3B}" type="presParOf" srcId="{AFF15353-F279-4ED1-8296-E127A1E5BB8F}" destId="{7C172A2B-BB2C-4FF7-8DDA-878A29317163}" srcOrd="1" destOrd="0" presId="urn:microsoft.com/office/officeart/2005/8/layout/hList9"/>
    <dgm:cxn modelId="{F635DE81-286D-4BAD-8D4D-017A1B23582C}" type="presParOf" srcId="{7C172A2B-BB2C-4FF7-8DDA-878A29317163}" destId="{11F4A9C7-D4A3-4B95-94DB-E780CEA93378}" srcOrd="0" destOrd="0" presId="urn:microsoft.com/office/officeart/2005/8/layout/hList9"/>
    <dgm:cxn modelId="{2F296386-7365-4FB4-A1EC-EFA4C0D1AB51}" type="presParOf" srcId="{7C172A2B-BB2C-4FF7-8DDA-878A29317163}" destId="{D1FB7178-2F33-4889-9A40-BCC099CF09CD}" srcOrd="1" destOrd="0" presId="urn:microsoft.com/office/officeart/2005/8/layout/hList9"/>
    <dgm:cxn modelId="{0CF140B5-B40C-484A-82A0-9D46065A748F}" type="presParOf" srcId="{AFF15353-F279-4ED1-8296-E127A1E5BB8F}" destId="{776A54B2-D9E8-49A0-95B6-E95A7998920B}" srcOrd="2" destOrd="0" presId="urn:microsoft.com/office/officeart/2005/8/layout/hList9"/>
    <dgm:cxn modelId="{96CB6988-F72B-4BA1-9EB4-A5A2E19C0E3A}" type="presParOf" srcId="{776A54B2-D9E8-49A0-95B6-E95A7998920B}" destId="{B80C1F9B-04F6-4A01-A88A-67B396395928}" srcOrd="0" destOrd="0" presId="urn:microsoft.com/office/officeart/2005/8/layout/hList9"/>
    <dgm:cxn modelId="{35B9F9BC-0195-4A0A-BDFA-DDC92CFBE131}" type="presParOf" srcId="{776A54B2-D9E8-49A0-95B6-E95A7998920B}" destId="{20DAAEC3-E16A-4362-B982-7D9AEB8204EA}" srcOrd="1" destOrd="0" presId="urn:microsoft.com/office/officeart/2005/8/layout/hList9"/>
    <dgm:cxn modelId="{463C1762-ED59-4EE0-8A46-D8610F25EAF5}" type="presParOf" srcId="{693F1605-3E39-438F-BA53-021476DCD77E}" destId="{BB8050FA-67EC-4C75-99C6-A441A982B2B4}" srcOrd="7" destOrd="0" presId="urn:microsoft.com/office/officeart/2005/8/layout/hList9"/>
    <dgm:cxn modelId="{2A6AD927-37BF-4A67-854B-AC301A241302}" type="presParOf" srcId="{693F1605-3E39-438F-BA53-021476DCD77E}" destId="{7A0E617E-F68F-4D89-8F5D-0E0ECA2A81A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89AED9-729C-4EA0-B5F1-F93CCA551D53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FEFD1-9312-4F96-A512-86ABA56FEED9}">
      <dgm:prSet phldrT="[Text]" custT="1"/>
      <dgm:spPr/>
      <dgm:t>
        <a:bodyPr/>
        <a:lstStyle/>
        <a:p>
          <a:r>
            <a: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Gender Inequality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B7BCA3C6-5A04-4288-9F91-27517935A27D}" type="parTrans" cxnId="{C0B4DF12-A947-4453-81D6-1523A3E6E0AA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954E21D-4774-4B4B-9398-120899440B9F}" type="sibTrans" cxnId="{C0B4DF12-A947-4453-81D6-1523A3E6E0AA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51B47A5D-BF6D-4536-B3DE-B970939A2E92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Double shift/glass ceiling</a:t>
          </a:r>
          <a:endParaRPr lang="en-US" sz="1800" dirty="0">
            <a:latin typeface="Calibri" panose="020F0502020204030204" pitchFamily="34" charset="0"/>
          </a:endParaRPr>
        </a:p>
      </dgm:t>
    </dgm:pt>
    <dgm:pt modelId="{77924D5F-C3DA-4E42-B29C-E9062AB2D012}" type="parTrans" cxnId="{5AC823FA-5D49-48B4-99D6-2ED4C5593D2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02BD358-6C78-4EE1-87C1-69E86754C691}" type="sibTrans" cxnId="{5AC823FA-5D49-48B4-99D6-2ED4C5593D2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6C2446BA-D479-4A9E-B165-9BF24E4AD2A9}">
      <dgm:prSet phldrT="[Text]" custT="1"/>
      <dgm:spPr/>
      <dgm:t>
        <a:bodyPr/>
        <a:lstStyle/>
        <a:p>
          <a:r>
            <a:rPr lang="en-US" sz="1800" dirty="0" err="1" smtClean="0">
              <a:latin typeface="Calibri" panose="020F0502020204030204" pitchFamily="34" charset="0"/>
            </a:rPr>
            <a:t>Degendered</a:t>
          </a:r>
          <a:r>
            <a:rPr lang="en-US" sz="1800" dirty="0" smtClean="0">
              <a:latin typeface="Calibri" panose="020F0502020204030204" pitchFamily="34" charset="0"/>
            </a:rPr>
            <a:t> society?</a:t>
          </a:r>
          <a:endParaRPr lang="en-US" sz="1800" dirty="0">
            <a:latin typeface="Calibri" panose="020F0502020204030204" pitchFamily="34" charset="0"/>
          </a:endParaRPr>
        </a:p>
      </dgm:t>
    </dgm:pt>
    <dgm:pt modelId="{320D24C8-1247-4C57-B940-63CF62C58D9C}" type="parTrans" cxnId="{C3FE223B-B9E9-4357-8818-4A8D5819824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51DE3DC-FB15-4FFB-B533-8120A706B0BC}" type="sibTrans" cxnId="{C3FE223B-B9E9-4357-8818-4A8D5819824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C37BA71-F852-4096-B4B3-563F71BB05AC}">
      <dgm:prSet phldrT="[Text]" custT="1"/>
      <dgm:spPr/>
      <dgm:t>
        <a:bodyPr/>
        <a:lstStyle/>
        <a:p>
          <a:r>
            <a: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Intersections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44E1BC23-8000-4E3E-97AB-957FC3B2987A}" type="parTrans" cxnId="{AD2CAE54-C157-4265-80D6-2ABF65070E65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03739994-AC52-4CDD-BEDC-2C84F216CE0F}" type="sibTrans" cxnId="{AD2CAE54-C157-4265-80D6-2ABF65070E65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FA1EFE2D-4742-4AEB-935E-3A999A18D755}">
      <dgm:prSet phldrT="[Text]"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Double/Triple discrimination</a:t>
          </a:r>
          <a:endParaRPr lang="en-US" sz="1800" dirty="0">
            <a:latin typeface="Calibri" panose="020F0502020204030204" pitchFamily="34" charset="0"/>
          </a:endParaRPr>
        </a:p>
      </dgm:t>
    </dgm:pt>
    <dgm:pt modelId="{3890C754-EABB-49D1-810C-6F67862928E0}" type="parTrans" cxnId="{CD5990C4-C180-4208-A21F-1AD0E05E88EB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35DC8FDA-56E9-47BE-BF5B-2EB2BA1BDF8C}" type="sibTrans" cxnId="{CD5990C4-C180-4208-A21F-1AD0E05E88EB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143236B9-7598-4FB0-8681-4C7F1B0EC56A}">
      <dgm:prSet phldrT="[Text]" custT="1"/>
      <dgm:spPr/>
      <dgm:t>
        <a:bodyPr/>
        <a:lstStyle/>
        <a:p>
          <a:r>
            <a: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Levels of Analysis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gm:t>
    </dgm:pt>
    <dgm:pt modelId="{F035F25C-A984-4E5C-9AB7-156D12C83D07}" type="parTrans" cxnId="{9CC87C01-896F-4A96-B9ED-78AAEF31A85A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E7FC4C6-A7B3-4649-868E-B6D7BB43F9EB}" type="sibTrans" cxnId="{9CC87C01-896F-4A96-B9ED-78AAEF31A85A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A12E792-D865-44A7-A45D-23A8BAF9E2A4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Individual</a:t>
          </a:r>
          <a:endParaRPr lang="en-US" sz="2000" dirty="0">
            <a:latin typeface="Calibri" panose="020F0502020204030204" pitchFamily="34" charset="0"/>
          </a:endParaRPr>
        </a:p>
      </dgm:t>
    </dgm:pt>
    <dgm:pt modelId="{0681AFEB-E201-4530-9FCB-3748D498A952}" type="parTrans" cxnId="{883D5C84-24F3-46FD-8F70-5ED0D5C4864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2E53753-FEF1-40B6-8DFB-743FF88D1AC8}" type="sibTrans" cxnId="{883D5C84-24F3-46FD-8F70-5ED0D5C48644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B07D3B8-2FC6-4A5A-B59A-850C8241D0F3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Interactional</a:t>
          </a:r>
          <a:endParaRPr lang="en-US" sz="2000" dirty="0">
            <a:latin typeface="Calibri" panose="020F0502020204030204" pitchFamily="34" charset="0"/>
          </a:endParaRPr>
        </a:p>
      </dgm:t>
    </dgm:pt>
    <dgm:pt modelId="{A56575CF-ECE9-4CBB-9A05-EA6CE7C2B8CC}" type="parTrans" cxnId="{382ED246-7B2F-4AB9-B194-905BF34202A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5407E05-9050-4DD7-932F-EE43D89CE01C}" type="sibTrans" cxnId="{382ED246-7B2F-4AB9-B194-905BF34202A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51A63E1-1087-4359-A48A-B7FCA0673AE6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</a:rPr>
            <a:t>Institutional</a:t>
          </a:r>
          <a:endParaRPr lang="en-US" sz="2000" dirty="0">
            <a:latin typeface="Calibri" panose="020F0502020204030204" pitchFamily="34" charset="0"/>
          </a:endParaRPr>
        </a:p>
      </dgm:t>
    </dgm:pt>
    <dgm:pt modelId="{665A4E23-C5CC-42C9-96CB-A18C8BD35F3F}" type="parTrans" cxnId="{CBE54B44-A926-4390-95E6-6436292BDDBA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46017ABE-4608-410B-84B7-DEB787329FEC}" type="sibTrans" cxnId="{CBE54B44-A926-4390-95E6-6436292BDDBA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B33422D-148D-4D0E-AF50-A1BAE5117BA2}" type="pres">
      <dgm:prSet presAssocID="{7D89AED9-729C-4EA0-B5F1-F93CCA551D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7026E-75DC-4972-B80C-E06BC6692EA0}" type="pres">
      <dgm:prSet presAssocID="{3B3FEFD1-9312-4F96-A512-86ABA56FEED9}" presName="composite" presStyleCnt="0"/>
      <dgm:spPr/>
    </dgm:pt>
    <dgm:pt modelId="{69C38AA4-AEE3-4091-B32A-DB8B6672DF91}" type="pres">
      <dgm:prSet presAssocID="{3B3FEFD1-9312-4F96-A512-86ABA56FEED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CEE28-1C5D-4FD4-886B-E79568D6032C}" type="pres">
      <dgm:prSet presAssocID="{3B3FEFD1-9312-4F96-A512-86ABA56FEED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FB7FA-B3C1-4A2F-8D31-6D4B1BD1455E}" type="pres">
      <dgm:prSet presAssocID="{C954E21D-4774-4B4B-9398-120899440B9F}" presName="space" presStyleCnt="0"/>
      <dgm:spPr/>
    </dgm:pt>
    <dgm:pt modelId="{72838BB3-3728-405F-9CE7-D7299708CA2A}" type="pres">
      <dgm:prSet presAssocID="{FC37BA71-F852-4096-B4B3-563F71BB05AC}" presName="composite" presStyleCnt="0"/>
      <dgm:spPr/>
    </dgm:pt>
    <dgm:pt modelId="{8CB6CE62-A1AE-4362-B679-4AFCD663B178}" type="pres">
      <dgm:prSet presAssocID="{FC37BA71-F852-4096-B4B3-563F71BB05A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964CE-7C17-4BDC-899B-E444400EC719}" type="pres">
      <dgm:prSet presAssocID="{FC37BA71-F852-4096-B4B3-563F71BB05A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97F75-9C2D-47DD-930B-7D8113E26B61}" type="pres">
      <dgm:prSet presAssocID="{03739994-AC52-4CDD-BEDC-2C84F216CE0F}" presName="space" presStyleCnt="0"/>
      <dgm:spPr/>
    </dgm:pt>
    <dgm:pt modelId="{8FBDD629-E66F-475A-A6B6-B1121E7BF27C}" type="pres">
      <dgm:prSet presAssocID="{143236B9-7598-4FB0-8681-4C7F1B0EC56A}" presName="composite" presStyleCnt="0"/>
      <dgm:spPr/>
    </dgm:pt>
    <dgm:pt modelId="{108E9F51-9227-4A84-886B-EA26E1ED53AE}" type="pres">
      <dgm:prSet presAssocID="{143236B9-7598-4FB0-8681-4C7F1B0EC5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3391F-7521-4DEE-9FEA-00DF70D2BA2C}" type="pres">
      <dgm:prSet presAssocID="{143236B9-7598-4FB0-8681-4C7F1B0EC56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5990C4-C180-4208-A21F-1AD0E05E88EB}" srcId="{FC37BA71-F852-4096-B4B3-563F71BB05AC}" destId="{FA1EFE2D-4742-4AEB-935E-3A999A18D755}" srcOrd="0" destOrd="0" parTransId="{3890C754-EABB-49D1-810C-6F67862928E0}" sibTransId="{35DC8FDA-56E9-47BE-BF5B-2EB2BA1BDF8C}"/>
    <dgm:cxn modelId="{5AC823FA-5D49-48B4-99D6-2ED4C5593D24}" srcId="{3B3FEFD1-9312-4F96-A512-86ABA56FEED9}" destId="{51B47A5D-BF6D-4536-B3DE-B970939A2E92}" srcOrd="0" destOrd="0" parTransId="{77924D5F-C3DA-4E42-B29C-E9062AB2D012}" sibTransId="{D02BD358-6C78-4EE1-87C1-69E86754C691}"/>
    <dgm:cxn modelId="{D762055E-867A-47E4-A4A7-9100DF80D977}" type="presOf" srcId="{4A12E792-D865-44A7-A45D-23A8BAF9E2A4}" destId="{3453391F-7521-4DEE-9FEA-00DF70D2BA2C}" srcOrd="0" destOrd="0" presId="urn:microsoft.com/office/officeart/2005/8/layout/hList1"/>
    <dgm:cxn modelId="{C0B4DF12-A947-4453-81D6-1523A3E6E0AA}" srcId="{7D89AED9-729C-4EA0-B5F1-F93CCA551D53}" destId="{3B3FEFD1-9312-4F96-A512-86ABA56FEED9}" srcOrd="0" destOrd="0" parTransId="{B7BCA3C6-5A04-4288-9F91-27517935A27D}" sibTransId="{C954E21D-4774-4B4B-9398-120899440B9F}"/>
    <dgm:cxn modelId="{E908BEEF-AAB4-413A-8EB8-1C32A813696A}" type="presOf" srcId="{143236B9-7598-4FB0-8681-4C7F1B0EC56A}" destId="{108E9F51-9227-4A84-886B-EA26E1ED53AE}" srcOrd="0" destOrd="0" presId="urn:microsoft.com/office/officeart/2005/8/layout/hList1"/>
    <dgm:cxn modelId="{C3FE223B-B9E9-4357-8818-4A8D5819824F}" srcId="{3B3FEFD1-9312-4F96-A512-86ABA56FEED9}" destId="{6C2446BA-D479-4A9E-B165-9BF24E4AD2A9}" srcOrd="1" destOrd="0" parTransId="{320D24C8-1247-4C57-B940-63CF62C58D9C}" sibTransId="{751DE3DC-FB15-4FFB-B533-8120A706B0BC}"/>
    <dgm:cxn modelId="{883D5C84-24F3-46FD-8F70-5ED0D5C48644}" srcId="{143236B9-7598-4FB0-8681-4C7F1B0EC56A}" destId="{4A12E792-D865-44A7-A45D-23A8BAF9E2A4}" srcOrd="0" destOrd="0" parTransId="{0681AFEB-E201-4530-9FCB-3748D498A952}" sibTransId="{A2E53753-FEF1-40B6-8DFB-743FF88D1AC8}"/>
    <dgm:cxn modelId="{4095C847-76E1-4D70-8D93-05E54FFC943D}" type="presOf" srcId="{6C2446BA-D479-4A9E-B165-9BF24E4AD2A9}" destId="{40DCEE28-1C5D-4FD4-886B-E79568D6032C}" srcOrd="0" destOrd="1" presId="urn:microsoft.com/office/officeart/2005/8/layout/hList1"/>
    <dgm:cxn modelId="{C5503E12-0789-4331-83C6-5C0819A76251}" type="presOf" srcId="{FA1EFE2D-4742-4AEB-935E-3A999A18D755}" destId="{667964CE-7C17-4BDC-899B-E444400EC719}" srcOrd="0" destOrd="0" presId="urn:microsoft.com/office/officeart/2005/8/layout/hList1"/>
    <dgm:cxn modelId="{47DA43BC-EB2C-4043-A582-6E6A787D219E}" type="presOf" srcId="{DB07D3B8-2FC6-4A5A-B59A-850C8241D0F3}" destId="{3453391F-7521-4DEE-9FEA-00DF70D2BA2C}" srcOrd="0" destOrd="1" presId="urn:microsoft.com/office/officeart/2005/8/layout/hList1"/>
    <dgm:cxn modelId="{E91F3E21-3B4E-4BA5-A673-4E3D6A18348B}" type="presOf" srcId="{51B47A5D-BF6D-4536-B3DE-B970939A2E92}" destId="{40DCEE28-1C5D-4FD4-886B-E79568D6032C}" srcOrd="0" destOrd="0" presId="urn:microsoft.com/office/officeart/2005/8/layout/hList1"/>
    <dgm:cxn modelId="{D53870DA-0AD7-4692-AEDA-9E4C13B9FC74}" type="presOf" srcId="{C51A63E1-1087-4359-A48A-B7FCA0673AE6}" destId="{3453391F-7521-4DEE-9FEA-00DF70D2BA2C}" srcOrd="0" destOrd="2" presId="urn:microsoft.com/office/officeart/2005/8/layout/hList1"/>
    <dgm:cxn modelId="{6D1AAE6B-D674-4ACE-9626-7FE6602BA6DB}" type="presOf" srcId="{7D89AED9-729C-4EA0-B5F1-F93CCA551D53}" destId="{2B33422D-148D-4D0E-AF50-A1BAE5117BA2}" srcOrd="0" destOrd="0" presId="urn:microsoft.com/office/officeart/2005/8/layout/hList1"/>
    <dgm:cxn modelId="{B3EA82DE-74CA-4018-B73E-D3111C56A93F}" type="presOf" srcId="{FC37BA71-F852-4096-B4B3-563F71BB05AC}" destId="{8CB6CE62-A1AE-4362-B679-4AFCD663B178}" srcOrd="0" destOrd="0" presId="urn:microsoft.com/office/officeart/2005/8/layout/hList1"/>
    <dgm:cxn modelId="{CBE54B44-A926-4390-95E6-6436292BDDBA}" srcId="{143236B9-7598-4FB0-8681-4C7F1B0EC56A}" destId="{C51A63E1-1087-4359-A48A-B7FCA0673AE6}" srcOrd="2" destOrd="0" parTransId="{665A4E23-C5CC-42C9-96CB-A18C8BD35F3F}" sibTransId="{46017ABE-4608-410B-84B7-DEB787329FEC}"/>
    <dgm:cxn modelId="{7F938753-BD2E-4137-A2B3-4145D1E347AB}" type="presOf" srcId="{3B3FEFD1-9312-4F96-A512-86ABA56FEED9}" destId="{69C38AA4-AEE3-4091-B32A-DB8B6672DF91}" srcOrd="0" destOrd="0" presId="urn:microsoft.com/office/officeart/2005/8/layout/hList1"/>
    <dgm:cxn modelId="{382ED246-7B2F-4AB9-B194-905BF34202A1}" srcId="{143236B9-7598-4FB0-8681-4C7F1B0EC56A}" destId="{DB07D3B8-2FC6-4A5A-B59A-850C8241D0F3}" srcOrd="1" destOrd="0" parTransId="{A56575CF-ECE9-4CBB-9A05-EA6CE7C2B8CC}" sibTransId="{85407E05-9050-4DD7-932F-EE43D89CE01C}"/>
    <dgm:cxn modelId="{AD2CAE54-C157-4265-80D6-2ABF65070E65}" srcId="{7D89AED9-729C-4EA0-B5F1-F93CCA551D53}" destId="{FC37BA71-F852-4096-B4B3-563F71BB05AC}" srcOrd="1" destOrd="0" parTransId="{44E1BC23-8000-4E3E-97AB-957FC3B2987A}" sibTransId="{03739994-AC52-4CDD-BEDC-2C84F216CE0F}"/>
    <dgm:cxn modelId="{9CC87C01-896F-4A96-B9ED-78AAEF31A85A}" srcId="{7D89AED9-729C-4EA0-B5F1-F93CCA551D53}" destId="{143236B9-7598-4FB0-8681-4C7F1B0EC56A}" srcOrd="2" destOrd="0" parTransId="{F035F25C-A984-4E5C-9AB7-156D12C83D07}" sibTransId="{2E7FC4C6-A7B3-4649-868E-B6D7BB43F9EB}"/>
    <dgm:cxn modelId="{E2AAA8D2-6144-4171-8605-A96FDFB61A1A}" type="presParOf" srcId="{2B33422D-148D-4D0E-AF50-A1BAE5117BA2}" destId="{29F7026E-75DC-4972-B80C-E06BC6692EA0}" srcOrd="0" destOrd="0" presId="urn:microsoft.com/office/officeart/2005/8/layout/hList1"/>
    <dgm:cxn modelId="{9663EB8A-9E24-4337-A1A6-D36BE4FC4A40}" type="presParOf" srcId="{29F7026E-75DC-4972-B80C-E06BC6692EA0}" destId="{69C38AA4-AEE3-4091-B32A-DB8B6672DF91}" srcOrd="0" destOrd="0" presId="urn:microsoft.com/office/officeart/2005/8/layout/hList1"/>
    <dgm:cxn modelId="{06CD5B3A-ACF2-4729-B74F-9FBE58FB9B7C}" type="presParOf" srcId="{29F7026E-75DC-4972-B80C-E06BC6692EA0}" destId="{40DCEE28-1C5D-4FD4-886B-E79568D6032C}" srcOrd="1" destOrd="0" presId="urn:microsoft.com/office/officeart/2005/8/layout/hList1"/>
    <dgm:cxn modelId="{D28C85C3-7D2D-4ADA-88E8-F3675E02A536}" type="presParOf" srcId="{2B33422D-148D-4D0E-AF50-A1BAE5117BA2}" destId="{156FB7FA-B3C1-4A2F-8D31-6D4B1BD1455E}" srcOrd="1" destOrd="0" presId="urn:microsoft.com/office/officeart/2005/8/layout/hList1"/>
    <dgm:cxn modelId="{00185CD7-0E55-43FA-AD60-15368704A263}" type="presParOf" srcId="{2B33422D-148D-4D0E-AF50-A1BAE5117BA2}" destId="{72838BB3-3728-405F-9CE7-D7299708CA2A}" srcOrd="2" destOrd="0" presId="urn:microsoft.com/office/officeart/2005/8/layout/hList1"/>
    <dgm:cxn modelId="{75C49446-4E8E-4EEC-9B2F-EB1E7C419729}" type="presParOf" srcId="{72838BB3-3728-405F-9CE7-D7299708CA2A}" destId="{8CB6CE62-A1AE-4362-B679-4AFCD663B178}" srcOrd="0" destOrd="0" presId="urn:microsoft.com/office/officeart/2005/8/layout/hList1"/>
    <dgm:cxn modelId="{8787B7EE-66EC-42A2-BE88-D950B305FB2A}" type="presParOf" srcId="{72838BB3-3728-405F-9CE7-D7299708CA2A}" destId="{667964CE-7C17-4BDC-899B-E444400EC719}" srcOrd="1" destOrd="0" presId="urn:microsoft.com/office/officeart/2005/8/layout/hList1"/>
    <dgm:cxn modelId="{6340E296-C2E2-4438-9CF4-C938D551A3FF}" type="presParOf" srcId="{2B33422D-148D-4D0E-AF50-A1BAE5117BA2}" destId="{5C697F75-9C2D-47DD-930B-7D8113E26B61}" srcOrd="3" destOrd="0" presId="urn:microsoft.com/office/officeart/2005/8/layout/hList1"/>
    <dgm:cxn modelId="{46801141-478C-427E-8AFD-20765AA14E42}" type="presParOf" srcId="{2B33422D-148D-4D0E-AF50-A1BAE5117BA2}" destId="{8FBDD629-E66F-475A-A6B6-B1121E7BF27C}" srcOrd="4" destOrd="0" presId="urn:microsoft.com/office/officeart/2005/8/layout/hList1"/>
    <dgm:cxn modelId="{7B1A391C-9DEC-4BA0-9A39-9532C3AA884A}" type="presParOf" srcId="{8FBDD629-E66F-475A-A6B6-B1121E7BF27C}" destId="{108E9F51-9227-4A84-886B-EA26E1ED53AE}" srcOrd="0" destOrd="0" presId="urn:microsoft.com/office/officeart/2005/8/layout/hList1"/>
    <dgm:cxn modelId="{6F8CE361-263C-41AB-842F-26FCD768B5BD}" type="presParOf" srcId="{8FBDD629-E66F-475A-A6B6-B1121E7BF27C}" destId="{3453391F-7521-4DEE-9FEA-00DF70D2BA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25D80-696D-4571-A24E-B3DE66DCC02B}">
      <dsp:nvSpPr>
        <dsp:cNvPr id="0" name=""/>
        <dsp:cNvSpPr/>
      </dsp:nvSpPr>
      <dsp:spPr>
        <a:xfrm rot="5400000">
          <a:off x="4398645" y="-1659651"/>
          <a:ext cx="1047750" cy="463296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libri" panose="020F0502020204030204" pitchFamily="34" charset="0"/>
            </a:rPr>
            <a:t>Feeling of being male or female</a:t>
          </a:r>
          <a:endParaRPr lang="en-US" sz="2300" kern="1200" dirty="0">
            <a:latin typeface="Calibri" panose="020F0502020204030204" pitchFamily="34" charset="0"/>
          </a:endParaRPr>
        </a:p>
      </dsp:txBody>
      <dsp:txXfrm rot="-5400000">
        <a:off x="2606041" y="184100"/>
        <a:ext cx="4581813" cy="945456"/>
      </dsp:txXfrm>
    </dsp:sp>
    <dsp:sp modelId="{919A7529-436D-4799-94F7-198C8FA4A9B3}">
      <dsp:nvSpPr>
        <dsp:cNvPr id="0" name=""/>
        <dsp:cNvSpPr/>
      </dsp:nvSpPr>
      <dsp:spPr>
        <a:xfrm>
          <a:off x="0" y="1984"/>
          <a:ext cx="2606040" cy="13096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Gender identity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63934" y="65918"/>
        <a:ext cx="2478172" cy="1181819"/>
      </dsp:txXfrm>
    </dsp:sp>
    <dsp:sp modelId="{7730FFF8-CC2A-4939-9B0E-7582E6237C01}">
      <dsp:nvSpPr>
        <dsp:cNvPr id="0" name=""/>
        <dsp:cNvSpPr/>
      </dsp:nvSpPr>
      <dsp:spPr>
        <a:xfrm rot="5400000">
          <a:off x="4398645" y="-284480"/>
          <a:ext cx="1047750" cy="4632960"/>
        </a:xfrm>
        <a:prstGeom prst="round2SameRect">
          <a:avLst/>
        </a:prstGeom>
        <a:solidFill>
          <a:schemeClr val="accent5">
            <a:tint val="40000"/>
            <a:alpha val="90000"/>
            <a:hueOff val="5403947"/>
            <a:satOff val="-6012"/>
            <a:lumOff val="-2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>
              <a:latin typeface="Calibri" panose="020F0502020204030204" pitchFamily="34" charset="0"/>
            </a:rPr>
            <a:t>Behaviour</a:t>
          </a:r>
          <a:r>
            <a:rPr lang="en-US" sz="2300" kern="1200" dirty="0" smtClean="0">
              <a:latin typeface="Calibri" panose="020F0502020204030204" pitchFamily="34" charset="0"/>
            </a:rPr>
            <a:t> associated with each gender</a:t>
          </a:r>
          <a:endParaRPr lang="en-US" sz="2300" kern="1200" dirty="0">
            <a:latin typeface="Calibri" panose="020F0502020204030204" pitchFamily="34" charset="0"/>
          </a:endParaRPr>
        </a:p>
      </dsp:txBody>
      <dsp:txXfrm rot="-5400000">
        <a:off x="2606041" y="1559271"/>
        <a:ext cx="4581813" cy="945456"/>
      </dsp:txXfrm>
    </dsp:sp>
    <dsp:sp modelId="{2A6C9853-17F9-4360-B22D-F6BF3ADB24F2}">
      <dsp:nvSpPr>
        <dsp:cNvPr id="0" name=""/>
        <dsp:cNvSpPr/>
      </dsp:nvSpPr>
      <dsp:spPr>
        <a:xfrm>
          <a:off x="0" y="1377156"/>
          <a:ext cx="2606040" cy="1309687"/>
        </a:xfrm>
        <a:prstGeom prst="roundRect">
          <a:avLst/>
        </a:prstGeom>
        <a:solidFill>
          <a:schemeClr val="accent5">
            <a:hueOff val="5220249"/>
            <a:satOff val="-12520"/>
            <a:lumOff val="98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Gender role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63934" y="1441090"/>
        <a:ext cx="2478172" cy="1181819"/>
      </dsp:txXfrm>
    </dsp:sp>
    <dsp:sp modelId="{11EBDE55-4203-49D1-BC6E-57FF5053C090}">
      <dsp:nvSpPr>
        <dsp:cNvPr id="0" name=""/>
        <dsp:cNvSpPr/>
      </dsp:nvSpPr>
      <dsp:spPr>
        <a:xfrm rot="5400000">
          <a:off x="4398645" y="1090691"/>
          <a:ext cx="1047750" cy="4632960"/>
        </a:xfrm>
        <a:prstGeom prst="round2SameRect">
          <a:avLst/>
        </a:prstGeom>
        <a:solidFill>
          <a:schemeClr val="accent5">
            <a:tint val="40000"/>
            <a:alpha val="90000"/>
            <a:hueOff val="10807894"/>
            <a:satOff val="-12023"/>
            <a:lumOff val="-4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libri" panose="020F0502020204030204" pitchFamily="34" charset="0"/>
            </a:rPr>
            <a:t>Sexual preferences/</a:t>
          </a:r>
          <a:r>
            <a:rPr lang="en-US" sz="2300" kern="1200" dirty="0" err="1" smtClean="0">
              <a:latin typeface="Calibri" panose="020F0502020204030204" pitchFamily="34" charset="0"/>
            </a:rPr>
            <a:t>behaviour</a:t>
          </a:r>
          <a:endParaRPr lang="en-US" sz="2300" kern="1200" dirty="0">
            <a:latin typeface="Calibri" panose="020F050202020403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libri" panose="020F0502020204030204" pitchFamily="34" charset="0"/>
            </a:rPr>
            <a:t>Heterosexuality and homosexuality as inventions</a:t>
          </a:r>
          <a:endParaRPr lang="en-US" sz="2300" kern="1200" dirty="0">
            <a:latin typeface="Calibri" panose="020F0502020204030204" pitchFamily="34" charset="0"/>
          </a:endParaRPr>
        </a:p>
      </dsp:txBody>
      <dsp:txXfrm rot="-5400000">
        <a:off x="2606041" y="2934443"/>
        <a:ext cx="4581813" cy="945456"/>
      </dsp:txXfrm>
    </dsp:sp>
    <dsp:sp modelId="{53C8963B-209C-48E7-8C47-58BD46C87C59}">
      <dsp:nvSpPr>
        <dsp:cNvPr id="0" name=""/>
        <dsp:cNvSpPr/>
      </dsp:nvSpPr>
      <dsp:spPr>
        <a:xfrm>
          <a:off x="0" y="2752328"/>
          <a:ext cx="2606040" cy="1309687"/>
        </a:xfrm>
        <a:prstGeom prst="roundRect">
          <a:avLst/>
        </a:prstGeom>
        <a:solidFill>
          <a:schemeClr val="accent5">
            <a:hueOff val="10440497"/>
            <a:satOff val="-25040"/>
            <a:lumOff val="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Sexuality</a:t>
          </a:r>
          <a:endParaRPr 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63934" y="2816262"/>
        <a:ext cx="2478172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D4987-D8BA-4585-8B15-CB42906F9445}">
      <dsp:nvSpPr>
        <dsp:cNvPr id="0" name=""/>
        <dsp:cNvSpPr/>
      </dsp:nvSpPr>
      <dsp:spPr>
        <a:xfrm>
          <a:off x="0" y="0"/>
          <a:ext cx="7315200" cy="219456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874D24-AC79-437F-8B04-787CCF580C37}">
      <dsp:nvSpPr>
        <dsp:cNvPr id="0" name=""/>
        <dsp:cNvSpPr/>
      </dsp:nvSpPr>
      <dsp:spPr>
        <a:xfrm>
          <a:off x="219456" y="292608"/>
          <a:ext cx="2148840" cy="16093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2C52558-5BFB-4609-86AE-6ED107A89574}">
      <dsp:nvSpPr>
        <dsp:cNvPr id="0" name=""/>
        <dsp:cNvSpPr/>
      </dsp:nvSpPr>
      <dsp:spPr>
        <a:xfrm rot="10800000">
          <a:off x="219456" y="2194559"/>
          <a:ext cx="2148840" cy="268224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Idea of the heterosexual did not exist; desire for sexual </a:t>
          </a:r>
          <a:r>
            <a:rPr lang="en-US" altLang="zh-CN" sz="1800" kern="1200" dirty="0" err="1" smtClean="0"/>
            <a:t>behaviour</a:t>
          </a:r>
          <a:r>
            <a:rPr lang="en-US" altLang="zh-CN" sz="1800" kern="1200" dirty="0" smtClean="0"/>
            <a:t> was for procreation and not pleasure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1820-1860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285540" y="2194559"/>
        <a:ext cx="2016672" cy="2616156"/>
      </dsp:txXfrm>
    </dsp:sp>
    <dsp:sp modelId="{CDC12966-6698-4D64-9EF0-F19B45BEDAB6}">
      <dsp:nvSpPr>
        <dsp:cNvPr id="0" name=""/>
        <dsp:cNvSpPr/>
      </dsp:nvSpPr>
      <dsp:spPr>
        <a:xfrm>
          <a:off x="2583180" y="292608"/>
          <a:ext cx="2148840" cy="16093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D10491E-C902-4073-89F7-F3D5E39C129C}">
      <dsp:nvSpPr>
        <dsp:cNvPr id="0" name=""/>
        <dsp:cNvSpPr/>
      </dsp:nvSpPr>
      <dsp:spPr>
        <a:xfrm rot="10800000">
          <a:off x="2583180" y="2194559"/>
          <a:ext cx="2148840" cy="268224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Notions of heterosexuality and homosexuality began emerging in the U.S. and Germany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1860-1892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2649264" y="2194559"/>
        <a:ext cx="2016672" cy="2616156"/>
      </dsp:txXfrm>
    </dsp:sp>
    <dsp:sp modelId="{2B7DE37D-9D80-45A9-8ABC-45C622A0A3BE}">
      <dsp:nvSpPr>
        <dsp:cNvPr id="0" name=""/>
        <dsp:cNvSpPr/>
      </dsp:nvSpPr>
      <dsp:spPr>
        <a:xfrm>
          <a:off x="4946903" y="292608"/>
          <a:ext cx="2148840" cy="160934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23B9CC2-849D-44C1-AF37-76892DD363AC}">
      <dsp:nvSpPr>
        <dsp:cNvPr id="0" name=""/>
        <dsp:cNvSpPr/>
      </dsp:nvSpPr>
      <dsp:spPr>
        <a:xfrm rot="10800000">
          <a:off x="4946903" y="2194559"/>
          <a:ext cx="2148840" cy="268224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Heterosexuality defined medically as a mental condition; heterosexuals regarded as </a:t>
          </a:r>
          <a:r>
            <a:rPr lang="en-US" altLang="zh-CN" sz="1800" kern="1200" dirty="0" smtClean="0">
              <a:latin typeface="Arial"/>
            </a:rPr>
            <a:t>‘</a:t>
          </a:r>
          <a:r>
            <a:rPr lang="en-US" altLang="zh-CN" sz="1800" kern="1200" dirty="0" smtClean="0"/>
            <a:t>abnormal</a:t>
          </a:r>
          <a:r>
            <a:rPr lang="en-US" altLang="zh-CN" sz="1800" kern="1200" dirty="0" smtClean="0">
              <a:latin typeface="Arial"/>
            </a:rPr>
            <a:t>’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1892-1900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 rot="10800000">
        <a:off x="5012987" y="2194559"/>
        <a:ext cx="2016672" cy="2616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D4987-D8BA-4585-8B15-CB42906F9445}">
      <dsp:nvSpPr>
        <dsp:cNvPr id="0" name=""/>
        <dsp:cNvSpPr/>
      </dsp:nvSpPr>
      <dsp:spPr>
        <a:xfrm>
          <a:off x="0" y="0"/>
          <a:ext cx="7315200" cy="226314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874D24-AC79-437F-8B04-787CCF580C37}">
      <dsp:nvSpPr>
        <dsp:cNvPr id="0" name=""/>
        <dsp:cNvSpPr/>
      </dsp:nvSpPr>
      <dsp:spPr>
        <a:xfrm>
          <a:off x="219456" y="301752"/>
          <a:ext cx="2148840" cy="16596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2C52558-5BFB-4609-86AE-6ED107A89574}">
      <dsp:nvSpPr>
        <dsp:cNvPr id="0" name=""/>
        <dsp:cNvSpPr/>
      </dsp:nvSpPr>
      <dsp:spPr>
        <a:xfrm rot="10800000">
          <a:off x="219456" y="2263140"/>
          <a:ext cx="2148840" cy="2766059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Heterosexuality becomes dominant culture; homosexuality perceived as a threat, hence the division of these two categories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1900-1945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285540" y="2263140"/>
        <a:ext cx="2016672" cy="2699975"/>
      </dsp:txXfrm>
    </dsp:sp>
    <dsp:sp modelId="{CDC12966-6698-4D64-9EF0-F19B45BEDAB6}">
      <dsp:nvSpPr>
        <dsp:cNvPr id="0" name=""/>
        <dsp:cNvSpPr/>
      </dsp:nvSpPr>
      <dsp:spPr>
        <a:xfrm>
          <a:off x="2583180" y="301752"/>
          <a:ext cx="2148840" cy="16596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D10491E-C902-4073-89F7-F3D5E39C129C}">
      <dsp:nvSpPr>
        <dsp:cNvPr id="0" name=""/>
        <dsp:cNvSpPr/>
      </dsp:nvSpPr>
      <dsp:spPr>
        <a:xfrm rot="10800000">
          <a:off x="2583180" y="2263140"/>
          <a:ext cx="2148840" cy="2766059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5220249"/>
            <a:satOff val="-12520"/>
            <a:lumOff val="98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Homosexuality associated with sterility; challenges to hetero/homo divide by Kinsey and Vidal</a:t>
          </a:r>
          <a:r>
            <a:rPr lang="en-US" altLang="zh-CN" sz="1800" kern="1200" dirty="0" smtClean="0"/>
            <a:t/>
          </a:r>
          <a:br>
            <a:rPr lang="en-US" altLang="zh-CN" sz="1800" kern="1200" dirty="0" smtClean="0"/>
          </a:br>
          <a:endParaRPr lang="en-US" sz="18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1945-1965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2649264" y="2263140"/>
        <a:ext cx="2016672" cy="2699975"/>
      </dsp:txXfrm>
    </dsp:sp>
    <dsp:sp modelId="{2B7DE37D-9D80-45A9-8ABC-45C622A0A3BE}">
      <dsp:nvSpPr>
        <dsp:cNvPr id="0" name=""/>
        <dsp:cNvSpPr/>
      </dsp:nvSpPr>
      <dsp:spPr>
        <a:xfrm>
          <a:off x="4946903" y="301752"/>
          <a:ext cx="2148840" cy="16596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23B9CC2-849D-44C1-AF37-76892DD363AC}">
      <dsp:nvSpPr>
        <dsp:cNvPr id="0" name=""/>
        <dsp:cNvSpPr/>
      </dsp:nvSpPr>
      <dsp:spPr>
        <a:xfrm rot="10800000">
          <a:off x="4946903" y="2263140"/>
          <a:ext cx="2148840" cy="2766059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10440497"/>
            <a:satOff val="-25040"/>
            <a:lumOff val="1961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334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5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Critique of heterosexuality through the term ‘</a:t>
          </a:r>
          <a:r>
            <a:rPr lang="en-US" altLang="zh-CN" sz="165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heterocentric</a:t>
          </a:r>
          <a:r>
            <a:rPr lang="en-US" altLang="zh-CN" sz="165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’ by feminists and homosexual-rights activists</a:t>
          </a:r>
          <a:r>
            <a:rPr lang="en-US" altLang="zh-CN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/>
          </a:r>
          <a:br>
            <a:rPr lang="en-US" altLang="zh-CN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</a:br>
          <a:endParaRPr lang="en-US" sz="18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/>
          </a:endParaRPr>
        </a:p>
        <a:p>
          <a:pPr lvl="0" algn="ctr" defTabSz="7334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1965-1982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 rot="10800000">
        <a:off x="5012987" y="2263140"/>
        <a:ext cx="2016672" cy="2699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12310-01AC-4DB5-B140-B05A65B672FA}">
      <dsp:nvSpPr>
        <dsp:cNvPr id="0" name=""/>
        <dsp:cNvSpPr/>
      </dsp:nvSpPr>
      <dsp:spPr>
        <a:xfrm>
          <a:off x="3165514" y="2444427"/>
          <a:ext cx="2050970" cy="20509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Gender as social construct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3465872" y="2744785"/>
        <a:ext cx="1450254" cy="1450254"/>
      </dsp:txXfrm>
    </dsp:sp>
    <dsp:sp modelId="{D918E272-C72D-455C-97B1-97A77A2DB9AD}">
      <dsp:nvSpPr>
        <dsp:cNvPr id="0" name=""/>
        <dsp:cNvSpPr/>
      </dsp:nvSpPr>
      <dsp:spPr>
        <a:xfrm rot="12900000">
          <a:off x="1845118" y="2085794"/>
          <a:ext cx="1573100" cy="58452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027565-4138-46F5-A032-61921B1F6EEC}">
      <dsp:nvSpPr>
        <dsp:cNvPr id="0" name=""/>
        <dsp:cNvSpPr/>
      </dsp:nvSpPr>
      <dsp:spPr>
        <a:xfrm>
          <a:off x="1013153" y="1147541"/>
          <a:ext cx="1948422" cy="1558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Not natural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1058807" y="1193195"/>
        <a:ext cx="1857114" cy="1467429"/>
      </dsp:txXfrm>
    </dsp:sp>
    <dsp:sp modelId="{7A629FB2-927B-4CF7-817D-B9FFB9DF1E66}">
      <dsp:nvSpPr>
        <dsp:cNvPr id="0" name=""/>
        <dsp:cNvSpPr/>
      </dsp:nvSpPr>
      <dsp:spPr>
        <a:xfrm rot="16200000">
          <a:off x="3404449" y="1274057"/>
          <a:ext cx="1573100" cy="58452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5220249"/>
            <a:satOff val="-12520"/>
            <a:lumOff val="98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E05628-6FEA-4372-A857-07D793F959A7}">
      <dsp:nvSpPr>
        <dsp:cNvPr id="0" name=""/>
        <dsp:cNvSpPr/>
      </dsp:nvSpPr>
      <dsp:spPr>
        <a:xfrm>
          <a:off x="3216788" y="401"/>
          <a:ext cx="1948422" cy="1558737"/>
        </a:xfrm>
        <a:prstGeom prst="roundRect">
          <a:avLst>
            <a:gd name="adj" fmla="val 10000"/>
          </a:avLst>
        </a:prstGeom>
        <a:solidFill>
          <a:schemeClr val="accent5">
            <a:hueOff val="5220249"/>
            <a:satOff val="-12520"/>
            <a:lumOff val="98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anose="020F0502020204030204" pitchFamily="34" charset="0"/>
            </a:rPr>
            <a:t>Not immutable</a:t>
          </a:r>
          <a:endParaRPr lang="en-US" sz="2000" b="1" kern="1200" dirty="0">
            <a:latin typeface="Calibri" panose="020F0502020204030204" pitchFamily="34" charset="0"/>
          </a:endParaRPr>
        </a:p>
      </dsp:txBody>
      <dsp:txXfrm>
        <a:off x="3262442" y="46055"/>
        <a:ext cx="1857114" cy="1467429"/>
      </dsp:txXfrm>
    </dsp:sp>
    <dsp:sp modelId="{8BF83046-0CEF-41EF-A810-27290D201588}">
      <dsp:nvSpPr>
        <dsp:cNvPr id="0" name=""/>
        <dsp:cNvSpPr/>
      </dsp:nvSpPr>
      <dsp:spPr>
        <a:xfrm rot="19500000">
          <a:off x="4963780" y="2085794"/>
          <a:ext cx="1573100" cy="58452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10440497"/>
            <a:satOff val="-25040"/>
            <a:lumOff val="1961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B8098-65A5-47A2-A48A-0623CBD5E928}">
      <dsp:nvSpPr>
        <dsp:cNvPr id="0" name=""/>
        <dsp:cNvSpPr/>
      </dsp:nvSpPr>
      <dsp:spPr>
        <a:xfrm>
          <a:off x="5420424" y="1147541"/>
          <a:ext cx="1948422" cy="1558737"/>
        </a:xfrm>
        <a:prstGeom prst="roundRect">
          <a:avLst>
            <a:gd name="adj" fmla="val 10000"/>
          </a:avLst>
        </a:prstGeom>
        <a:solidFill>
          <a:schemeClr val="accent5">
            <a:hueOff val="10440497"/>
            <a:satOff val="-25040"/>
            <a:lumOff val="1961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anose="020F0502020204030204" pitchFamily="34" charset="0"/>
            </a:rPr>
            <a:t>A product of social, cultural and historical forces</a:t>
          </a:r>
          <a:endParaRPr lang="en-US" sz="1800" b="1" kern="1200" dirty="0">
            <a:latin typeface="Calibri" panose="020F0502020204030204" pitchFamily="34" charset="0"/>
          </a:endParaRPr>
        </a:p>
      </dsp:txBody>
      <dsp:txXfrm>
        <a:off x="5466078" y="1193195"/>
        <a:ext cx="1857114" cy="14674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38AA4-AEE3-4091-B32A-DB8B6672DF91}">
      <dsp:nvSpPr>
        <dsp:cNvPr id="0" name=""/>
        <dsp:cNvSpPr/>
      </dsp:nvSpPr>
      <dsp:spPr>
        <a:xfrm>
          <a:off x="2286" y="57792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Gender Inequality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2286" y="577929"/>
        <a:ext cx="2228849" cy="891539"/>
      </dsp:txXfrm>
    </dsp:sp>
    <dsp:sp modelId="{40DCEE28-1C5D-4FD4-886B-E79568D6032C}">
      <dsp:nvSpPr>
        <dsp:cNvPr id="0" name=""/>
        <dsp:cNvSpPr/>
      </dsp:nvSpPr>
      <dsp:spPr>
        <a:xfrm>
          <a:off x="2286" y="1469469"/>
          <a:ext cx="222884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</a:rPr>
            <a:t>Double shift/glass ceiling</a:t>
          </a:r>
          <a:endParaRPr lang="en-US" sz="1800" kern="1200" dirty="0">
            <a:latin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latin typeface="Calibri" panose="020F0502020204030204" pitchFamily="34" charset="0"/>
            </a:rPr>
            <a:t>Degendered</a:t>
          </a:r>
          <a:r>
            <a:rPr lang="en-US" sz="1800" kern="1200" dirty="0" smtClean="0">
              <a:latin typeface="Calibri" panose="020F0502020204030204" pitchFamily="34" charset="0"/>
            </a:rPr>
            <a:t> society?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2286" y="1469469"/>
        <a:ext cx="2228849" cy="2854800"/>
      </dsp:txXfrm>
    </dsp:sp>
    <dsp:sp modelId="{8CB6CE62-A1AE-4362-B679-4AFCD663B178}">
      <dsp:nvSpPr>
        <dsp:cNvPr id="0" name=""/>
        <dsp:cNvSpPr/>
      </dsp:nvSpPr>
      <dsp:spPr>
        <a:xfrm>
          <a:off x="2543175" y="57792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Intersections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2543175" y="577929"/>
        <a:ext cx="2228849" cy="891539"/>
      </dsp:txXfrm>
    </dsp:sp>
    <dsp:sp modelId="{667964CE-7C17-4BDC-899B-E444400EC719}">
      <dsp:nvSpPr>
        <dsp:cNvPr id="0" name=""/>
        <dsp:cNvSpPr/>
      </dsp:nvSpPr>
      <dsp:spPr>
        <a:xfrm>
          <a:off x="2543175" y="1469469"/>
          <a:ext cx="222884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</a:rPr>
            <a:t>Double/Triple discrimination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2543175" y="1469469"/>
        <a:ext cx="2228849" cy="2854800"/>
      </dsp:txXfrm>
    </dsp:sp>
    <dsp:sp modelId="{108E9F51-9227-4A84-886B-EA26E1ED53AE}">
      <dsp:nvSpPr>
        <dsp:cNvPr id="0" name=""/>
        <dsp:cNvSpPr/>
      </dsp:nvSpPr>
      <dsp:spPr>
        <a:xfrm>
          <a:off x="5084063" y="577929"/>
          <a:ext cx="2228849" cy="89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rPr>
            <a:t>Levels of Analysis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</a:endParaRPr>
        </a:p>
      </dsp:txBody>
      <dsp:txXfrm>
        <a:off x="5084063" y="577929"/>
        <a:ext cx="2228849" cy="891539"/>
      </dsp:txXfrm>
    </dsp:sp>
    <dsp:sp modelId="{3453391F-7521-4DEE-9FEA-00DF70D2BA2C}">
      <dsp:nvSpPr>
        <dsp:cNvPr id="0" name=""/>
        <dsp:cNvSpPr/>
      </dsp:nvSpPr>
      <dsp:spPr>
        <a:xfrm>
          <a:off x="5084063" y="1469469"/>
          <a:ext cx="222884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Individual</a:t>
          </a:r>
          <a:endParaRPr lang="en-US" sz="2000" kern="1200" dirty="0">
            <a:latin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Interactional</a:t>
          </a:r>
          <a:endParaRPr lang="en-US" sz="2000" kern="1200" dirty="0">
            <a:latin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Institutional</a:t>
          </a:r>
          <a:endParaRPr lang="en-US" sz="2000" kern="1200" dirty="0">
            <a:latin typeface="Calibri" panose="020F0502020204030204" pitchFamily="34" charset="0"/>
          </a:endParaRPr>
        </a:p>
      </dsp:txBody>
      <dsp:txXfrm>
        <a:off x="5084063" y="1469469"/>
        <a:ext cx="2228849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C5AD-F216-4B1B-9B87-BDD6ECB5032D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B2F30-779D-4A6B-9CD2-BBF7A25C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B8AE1EC-B68A-4560-914E-FD6BC349707D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3044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On</a:t>
            </a:r>
            <a:r>
              <a:rPr lang="en-SG" baseline="0" dirty="0" smtClean="0"/>
              <a:t>  the basis of equal treatment, have control over ur body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9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6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0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Why</a:t>
            </a:r>
            <a:r>
              <a:rPr lang="en-SG" baseline="0" dirty="0" smtClean="0"/>
              <a:t> is there a need to make a distinction.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4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 smtClean="0"/>
              <a:t>Historially,a</a:t>
            </a:r>
            <a:r>
              <a:rPr lang="en-SG" baseline="0" dirty="0" smtClean="0"/>
              <a:t> homosexual act not a homosexual individual.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5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Classification based on</a:t>
            </a:r>
            <a:r>
              <a:rPr lang="en-SG" baseline="0" dirty="0" smtClean="0"/>
              <a:t> colours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Socially</a:t>
            </a:r>
            <a:r>
              <a:rPr lang="en-SG" baseline="0" dirty="0" smtClean="0"/>
              <a:t> determined.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Men can be found in non-masculine</a:t>
            </a:r>
            <a:r>
              <a:rPr lang="en-SG" baseline="0" dirty="0" smtClean="0"/>
              <a:t> roles these days.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Extension of functionalism.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Especially</a:t>
            </a:r>
            <a:r>
              <a:rPr lang="en-SG" baseline="0" dirty="0" smtClean="0"/>
              <a:t> in post-industrial era.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67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Monogamy- only have one</a:t>
            </a:r>
            <a:r>
              <a:rPr lang="en-SG" baseline="0" dirty="0" smtClean="0"/>
              <a:t> partner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B2F30-779D-4A6B-9CD2-BBF7A25C60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0C9C2-73F2-485A-9240-8A8439C99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7CD15D-BCF8-43D8-BDEF-9168D69E1E39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136165-1891-4BAC-BD6B-9B72119264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3505200"/>
            <a:ext cx="3733800" cy="7620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zh-CN" sz="3200" dirty="0" smtClean="0"/>
              <a:t>SC1101E WEEK 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25897" y="3733800"/>
            <a:ext cx="6248400" cy="1752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zh-CN" sz="3600" dirty="0" smtClean="0"/>
              <a:t>GENDER AND SEXUALITY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320040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81600" y="6096000"/>
            <a:ext cx="3287712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Kelvin Low</a:t>
            </a:r>
            <a:b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Department of Sociology</a:t>
            </a:r>
            <a:b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National University of Singapore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II. Learning &amp; ‘Doing’ Gender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077200" cy="5029200"/>
          </a:xfrm>
        </p:spPr>
        <p:txBody>
          <a:bodyPr>
            <a:normAutofit/>
          </a:bodyPr>
          <a:lstStyle/>
          <a:p>
            <a:pPr marL="609600" indent="-609600" eaLnBrk="1" hangingPunct="1">
              <a:defRPr/>
            </a:pPr>
            <a:r>
              <a:rPr lang="en-US" altLang="zh-CN" sz="2800" dirty="0" smtClean="0">
                <a:latin typeface="Calibri" panose="020F0502020204030204" pitchFamily="34" charset="0"/>
              </a:rPr>
              <a:t>‘Doing’ Gender – </a:t>
            </a:r>
            <a:r>
              <a:rPr lang="en-US" altLang="zh-CN" sz="2800" u="sng" dirty="0" smtClean="0">
                <a:latin typeface="Calibri" panose="020F0502020204030204" pitchFamily="34" charset="0"/>
              </a:rPr>
              <a:t>Key points</a:t>
            </a:r>
          </a:p>
          <a:p>
            <a:pPr marL="990600" lvl="1" indent="-533400" eaLnBrk="1" hangingPunct="1">
              <a:spcBef>
                <a:spcPct val="70000"/>
              </a:spcBef>
              <a:spcAft>
                <a:spcPts val="1800"/>
              </a:spcAft>
              <a:buFontTx/>
              <a:buAutoNum type="arabicPeriod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We all ‘do’ gender constantly – communicating our gender through how we wear our hair, clothes, and other mannerisms and </a:t>
            </a:r>
            <a:r>
              <a:rPr lang="en-US" altLang="zh-CN" sz="2400" dirty="0" err="1" smtClean="0">
                <a:latin typeface="Calibri" panose="020F0502020204030204" pitchFamily="34" charset="0"/>
              </a:rPr>
              <a:t>behaviour</a:t>
            </a:r>
            <a:endParaRPr lang="en-US" altLang="zh-CN" sz="2400" dirty="0" smtClean="0">
              <a:latin typeface="Calibri" panose="020F0502020204030204" pitchFamily="34" charset="0"/>
            </a:endParaRPr>
          </a:p>
          <a:p>
            <a:pPr marL="990600" lvl="1" indent="-533400" eaLnBrk="1" hangingPunct="1">
              <a:spcBef>
                <a:spcPct val="70000"/>
              </a:spcBef>
              <a:spcAft>
                <a:spcPts val="1800"/>
              </a:spcAft>
              <a:buFontTx/>
              <a:buAutoNum type="arabicPeriod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‘Doing’ gender in social interaction</a:t>
            </a:r>
          </a:p>
          <a:p>
            <a:pPr marL="990600" lvl="1" indent="-533400" eaLnBrk="1" hangingPunct="1">
              <a:spcBef>
                <a:spcPct val="70000"/>
              </a:spcBef>
              <a:spcAft>
                <a:spcPts val="1800"/>
              </a:spcAft>
              <a:buFontTx/>
              <a:buAutoNum type="arabicPeriod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Accountability – outcome is either gender-appropriate or inappropriate</a:t>
            </a:r>
          </a:p>
        </p:txBody>
      </p:sp>
    </p:spTree>
    <p:extLst>
      <p:ext uri="{BB962C8B-B14F-4D97-AF65-F5344CB8AC3E}">
        <p14:creationId xmlns:p14="http://schemas.microsoft.com/office/powerpoint/2010/main" val="24237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II. Learning &amp; </a:t>
            </a:r>
            <a:r>
              <a:rPr lang="en-US" altLang="zh-CN" dirty="0" smtClean="0">
                <a:solidFill>
                  <a:srgbClr val="C00000"/>
                </a:solidFill>
                <a:latin typeface="Arial"/>
              </a:rPr>
              <a:t>‘</a:t>
            </a:r>
            <a:r>
              <a:rPr lang="en-US" altLang="zh-CN" dirty="0" smtClean="0">
                <a:solidFill>
                  <a:srgbClr val="C00000"/>
                </a:solidFill>
              </a:rPr>
              <a:t>Doing</a:t>
            </a:r>
            <a:r>
              <a:rPr lang="en-US" altLang="zh-CN" dirty="0" smtClean="0">
                <a:solidFill>
                  <a:srgbClr val="C00000"/>
                </a:solidFill>
                <a:latin typeface="Arial"/>
              </a:rPr>
              <a:t>’</a:t>
            </a:r>
            <a:r>
              <a:rPr lang="en-US" altLang="zh-CN" dirty="0" smtClean="0">
                <a:solidFill>
                  <a:srgbClr val="C00000"/>
                </a:solidFill>
              </a:rPr>
              <a:t> Gender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5049487"/>
              </p:ext>
            </p:extLst>
          </p:nvPr>
        </p:nvGraphicFramePr>
        <p:xfrm>
          <a:off x="304800" y="17526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5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II. Learning &amp; ‘Doing’ Gender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05000"/>
            <a:ext cx="8534400" cy="4953000"/>
          </a:xfrm>
        </p:spPr>
        <p:txBody>
          <a:bodyPr/>
          <a:lstStyle/>
          <a:p>
            <a:pPr marL="609600" indent="-609600" eaLnBrk="1" hangingPunct="1">
              <a:spcBef>
                <a:spcPct val="90000"/>
              </a:spcBef>
              <a:defRPr/>
            </a:pPr>
            <a:r>
              <a:rPr lang="en-US" altLang="zh-CN" sz="3000" dirty="0" smtClean="0">
                <a:latin typeface="Calibri" panose="020F0502020204030204" pitchFamily="34" charset="0"/>
              </a:rPr>
              <a:t>‘Doing’ gender – a means of </a:t>
            </a:r>
            <a:r>
              <a:rPr lang="en-US" altLang="zh-CN" sz="3000" dirty="0" err="1" smtClean="0">
                <a:latin typeface="Calibri" panose="020F0502020204030204" pitchFamily="34" charset="0"/>
              </a:rPr>
              <a:t>organising</a:t>
            </a:r>
            <a:r>
              <a:rPr lang="en-US" altLang="zh-CN" sz="3000" dirty="0" smtClean="0">
                <a:latin typeface="Calibri" panose="020F0502020204030204" pitchFamily="34" charset="0"/>
              </a:rPr>
              <a:t> and stratifying society</a:t>
            </a:r>
          </a:p>
          <a:p>
            <a:pPr marL="1371600" lvl="2" indent="-457200" eaLnBrk="1" hangingPunct="1">
              <a:spcBef>
                <a:spcPct val="90000"/>
              </a:spcBef>
              <a:buFontTx/>
              <a:buAutoNum type="arabicPeriod"/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Division of chores and rewards of social life</a:t>
            </a:r>
          </a:p>
          <a:p>
            <a:pPr marL="1371600" lvl="2" indent="-457200" eaLnBrk="1" hangingPunct="1">
              <a:spcBef>
                <a:spcPct val="90000"/>
              </a:spcBef>
              <a:buFontTx/>
              <a:buAutoNum type="arabicPeriod"/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Men and women are expected to be different</a:t>
            </a:r>
          </a:p>
          <a:p>
            <a:pPr marL="1371600" lvl="2" indent="-457200" eaLnBrk="1" hangingPunct="1">
              <a:spcBef>
                <a:spcPct val="90000"/>
              </a:spcBef>
              <a:buFontTx/>
              <a:buAutoNum type="arabicPeriod"/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Different, and also unequal</a:t>
            </a:r>
          </a:p>
          <a:p>
            <a:pPr marL="1371600" lvl="2" indent="-457200" eaLnBrk="1" hangingPunct="1">
              <a:spcBef>
                <a:spcPct val="90000"/>
              </a:spcBef>
              <a:buFontTx/>
              <a:buAutoNum type="arabicPeriod"/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Gendered traits of masculinity versus femininity</a:t>
            </a:r>
          </a:p>
        </p:txBody>
      </p:sp>
    </p:spTree>
    <p:extLst>
      <p:ext uri="{BB962C8B-B14F-4D97-AF65-F5344CB8AC3E}">
        <p14:creationId xmlns:p14="http://schemas.microsoft.com/office/powerpoint/2010/main" val="9068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III. Theories of Gender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2057400"/>
            <a:ext cx="77724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Calibri" panose="020F0502020204030204" pitchFamily="34" charset="0"/>
              </a:rPr>
              <a:t>1. Essentialism</a:t>
            </a:r>
            <a:r>
              <a:rPr lang="en-US" altLang="zh-CN" sz="2800" dirty="0" smtClean="0">
                <a:latin typeface="Calibri" panose="020F0502020204030204" pitchFamily="34" charset="0"/>
              </a:rPr>
              <a:t> </a:t>
            </a:r>
          </a:p>
          <a:p>
            <a:pPr marL="990600" lvl="1" indent="-533400" eaLnBrk="1" hangingPunct="1">
              <a:spcBef>
                <a:spcPct val="75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– 	gender differences in </a:t>
            </a:r>
            <a:r>
              <a:rPr lang="en-US" altLang="zh-CN" sz="2400" dirty="0" err="1" smtClean="0">
                <a:latin typeface="Calibri" panose="020F0502020204030204" pitchFamily="34" charset="0"/>
              </a:rPr>
              <a:t>behaviour</a:t>
            </a:r>
            <a:r>
              <a:rPr lang="en-US" altLang="zh-CN" sz="2400" dirty="0" smtClean="0">
                <a:latin typeface="Calibri" panose="020F0502020204030204" pitchFamily="34" charset="0"/>
              </a:rPr>
              <a:t> are traced back to biological differences between men and women</a:t>
            </a:r>
          </a:p>
          <a:p>
            <a:pPr marL="990600" lvl="1" indent="-533400" eaLnBrk="1" hangingPunct="1">
              <a:spcBef>
                <a:spcPct val="75000"/>
              </a:spcBef>
              <a:buFontTx/>
              <a:buChar char="-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Another term: biological determinism</a:t>
            </a:r>
          </a:p>
          <a:p>
            <a:pPr marL="990600" lvl="1" indent="-533400" eaLnBrk="1" hangingPunct="1">
              <a:spcBef>
                <a:spcPct val="75000"/>
              </a:spcBef>
              <a:buFontTx/>
              <a:buChar char="-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Talcott Parsons on natural differences between women and men</a:t>
            </a:r>
          </a:p>
          <a:p>
            <a:pPr marL="990600" lvl="1" indent="-533400" eaLnBrk="1" hangingPunct="1">
              <a:spcBef>
                <a:spcPct val="75000"/>
              </a:spcBef>
              <a:buFontTx/>
              <a:buChar char="-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Historical perspectives</a:t>
            </a:r>
          </a:p>
        </p:txBody>
      </p:sp>
    </p:spTree>
    <p:extLst>
      <p:ext uri="{BB962C8B-B14F-4D97-AF65-F5344CB8AC3E}">
        <p14:creationId xmlns:p14="http://schemas.microsoft.com/office/powerpoint/2010/main" val="27171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III. Theories of Gender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alibri" panose="020F0502020204030204" pitchFamily="34" charset="0"/>
              </a:rPr>
              <a:t>   Critique of Essentialism</a:t>
            </a:r>
            <a:r>
              <a:rPr lang="en-US" altLang="zh-CN" dirty="0" smtClean="0">
                <a:latin typeface="Calibri" panose="020F0502020204030204" pitchFamily="34" charset="0"/>
              </a:rPr>
              <a:t> </a:t>
            </a:r>
          </a:p>
          <a:p>
            <a:pPr marL="1168400" lvl="1" indent="-711200" eaLnBrk="1" hangingPunct="1">
              <a:spcBef>
                <a:spcPct val="100000"/>
              </a:spcBef>
              <a:buFont typeface="Wingdings" pitchFamily="2" charset="2"/>
              <a:buAutoNum type="romanUcPeriod"/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Historical and cultural variations of gender and sexuality are ignored</a:t>
            </a:r>
          </a:p>
          <a:p>
            <a:pPr marL="1168400" lvl="1" indent="-711200" eaLnBrk="1" hangingPunct="1">
              <a:spcBef>
                <a:spcPct val="100000"/>
              </a:spcBef>
              <a:buFont typeface="Wingdings" pitchFamily="2" charset="2"/>
              <a:buAutoNum type="romanUcPeriod"/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Methodological Problems – overemphasis on biological causation; neglect cultural values</a:t>
            </a:r>
          </a:p>
          <a:p>
            <a:pPr marL="1168400" lvl="1" indent="-711200" eaLnBrk="1" hangingPunct="1">
              <a:spcBef>
                <a:spcPct val="100000"/>
              </a:spcBef>
              <a:buFont typeface="Wingdings" pitchFamily="2" charset="2"/>
              <a:buAutoNum type="romanUcPeriod"/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Greater variation </a:t>
            </a:r>
            <a:r>
              <a:rPr lang="en-US" altLang="zh-CN" i="1" dirty="0" smtClean="0">
                <a:latin typeface="Calibri" panose="020F0502020204030204" pitchFamily="34" charset="0"/>
              </a:rPr>
              <a:t>within</a:t>
            </a:r>
            <a:r>
              <a:rPr lang="en-US" altLang="zh-CN" dirty="0" smtClean="0">
                <a:latin typeface="Calibri" panose="020F0502020204030204" pitchFamily="34" charset="0"/>
              </a:rPr>
              <a:t>  than </a:t>
            </a:r>
            <a:r>
              <a:rPr lang="en-US" altLang="zh-CN" i="1" dirty="0" smtClean="0">
                <a:latin typeface="Calibri" panose="020F0502020204030204" pitchFamily="34" charset="0"/>
              </a:rPr>
              <a:t>between</a:t>
            </a:r>
            <a:r>
              <a:rPr lang="en-US" altLang="zh-CN" dirty="0" smtClean="0">
                <a:latin typeface="Calibri" panose="020F0502020204030204" pitchFamily="34" charset="0"/>
              </a:rPr>
              <a:t> sexes</a:t>
            </a:r>
          </a:p>
        </p:txBody>
      </p:sp>
    </p:spTree>
    <p:extLst>
      <p:ext uri="{BB962C8B-B14F-4D97-AF65-F5344CB8AC3E}">
        <p14:creationId xmlns:p14="http://schemas.microsoft.com/office/powerpoint/2010/main" val="37533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III. Theories of Gender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8610600" cy="4572000"/>
          </a:xfrm>
        </p:spPr>
        <p:txBody>
          <a:bodyPr>
            <a:normAutofit/>
          </a:bodyPr>
          <a:lstStyle/>
          <a:p>
            <a:pPr marL="609600" indent="-609600" eaLnBrk="1" hangingPunct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Calibri" panose="020F0502020204030204" pitchFamily="34" charset="0"/>
              </a:rPr>
              <a:t>2. Functionalism</a:t>
            </a:r>
            <a:r>
              <a:rPr lang="en-US" altLang="zh-CN" sz="2800" dirty="0" smtClean="0">
                <a:latin typeface="Calibri" panose="020F0502020204030204" pitchFamily="34" charset="0"/>
              </a:rPr>
              <a:t> </a:t>
            </a:r>
          </a:p>
          <a:p>
            <a:pPr marL="990600" lvl="1" indent="-533400" eaLnBrk="1" hangingPunct="1">
              <a:spcBef>
                <a:spcPct val="75000"/>
              </a:spcBef>
              <a:spcAft>
                <a:spcPts val="1200"/>
              </a:spcAft>
              <a:buFont typeface="Arial Black" pitchFamily="34" charset="0"/>
              <a:buChar char="−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each sex has a role to play</a:t>
            </a:r>
          </a:p>
          <a:p>
            <a:pPr marL="990600" lvl="1" indent="-533400" eaLnBrk="1" hangingPunct="1">
              <a:spcBef>
                <a:spcPct val="75000"/>
              </a:spcBef>
              <a:spcAft>
                <a:spcPts val="1200"/>
              </a:spcAft>
              <a:buFont typeface="Arial Black" pitchFamily="34" charset="0"/>
              <a:buChar char="−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norms and values promote </a:t>
            </a:r>
            <a:r>
              <a:rPr lang="en-US" altLang="zh-CN" sz="2400" i="1" dirty="0" smtClean="0">
                <a:latin typeface="Calibri" panose="020F0502020204030204" pitchFamily="34" charset="0"/>
              </a:rPr>
              <a:t>gender role conformity</a:t>
            </a:r>
            <a:endParaRPr lang="en-US" altLang="zh-CN" sz="2400" dirty="0" smtClean="0">
              <a:latin typeface="Calibri" panose="020F0502020204030204" pitchFamily="34" charset="0"/>
            </a:endParaRPr>
          </a:p>
          <a:p>
            <a:pPr marL="990600" lvl="1" indent="-533400" eaLnBrk="1" hangingPunct="1">
              <a:spcBef>
                <a:spcPct val="75000"/>
              </a:spcBef>
              <a:spcAft>
                <a:spcPts val="1200"/>
              </a:spcAft>
              <a:buFont typeface="Arial Black" pitchFamily="34" charset="0"/>
              <a:buChar char="−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learning essential features of masculinity and femininity </a:t>
            </a:r>
            <a:br>
              <a:rPr lang="en-US" altLang="zh-CN" sz="2400" dirty="0" smtClean="0">
                <a:latin typeface="Calibri" panose="020F0502020204030204" pitchFamily="34" charset="0"/>
              </a:rPr>
            </a:br>
            <a:r>
              <a:rPr lang="en-US" altLang="zh-CN" sz="2400" dirty="0" smtClean="0">
                <a:latin typeface="Calibri" panose="020F0502020204030204" pitchFamily="34" charset="0"/>
              </a:rPr>
              <a:t>= proper functioning of society</a:t>
            </a:r>
          </a:p>
          <a:p>
            <a:pPr marL="990600" lvl="1" indent="-533400" eaLnBrk="1" hangingPunct="1">
              <a:spcBef>
                <a:spcPct val="75000"/>
              </a:spcBef>
              <a:spcAft>
                <a:spcPts val="1200"/>
              </a:spcAft>
              <a:buFont typeface="Arial Black" pitchFamily="34" charset="0"/>
              <a:buChar char="−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gendered </a:t>
            </a:r>
            <a:r>
              <a:rPr lang="en-US" altLang="zh-CN" sz="2400" dirty="0" err="1" smtClean="0">
                <a:latin typeface="Calibri" panose="020F0502020204030204" pitchFamily="34" charset="0"/>
              </a:rPr>
              <a:t>specialisation</a:t>
            </a:r>
            <a:r>
              <a:rPr lang="en-US" altLang="zh-CN" sz="2400" dirty="0" smtClean="0">
                <a:latin typeface="Calibri" panose="020F0502020204030204" pitchFamily="34" charset="0"/>
              </a:rPr>
              <a:t> of tasks</a:t>
            </a:r>
          </a:p>
        </p:txBody>
      </p:sp>
    </p:spTree>
    <p:extLst>
      <p:ext uri="{BB962C8B-B14F-4D97-AF65-F5344CB8AC3E}">
        <p14:creationId xmlns:p14="http://schemas.microsoft.com/office/powerpoint/2010/main" val="14694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III. Theories of Gender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458200" cy="4572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alibri" panose="020F0502020204030204" pitchFamily="34" charset="0"/>
              </a:rPr>
              <a:t>Critique of Functionalism</a:t>
            </a:r>
            <a:r>
              <a:rPr lang="en-US" altLang="zh-CN" dirty="0" smtClean="0">
                <a:latin typeface="Calibri" panose="020F0502020204030204" pitchFamily="34" charset="0"/>
              </a:rPr>
              <a:t> </a:t>
            </a:r>
          </a:p>
          <a:p>
            <a:pPr marL="990600" lvl="1" indent="-533400" eaLnBrk="1" hangingPunct="1">
              <a:spcBef>
                <a:spcPct val="110000"/>
              </a:spcBef>
              <a:buFont typeface="Arial Black" pitchFamily="34" charset="0"/>
              <a:buChar char="−"/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Gendered division of </a:t>
            </a:r>
            <a:r>
              <a:rPr lang="en-US" altLang="zh-CN" dirty="0" err="1" smtClean="0">
                <a:latin typeface="Calibri" panose="020F0502020204030204" pitchFamily="34" charset="0"/>
              </a:rPr>
              <a:t>labour</a:t>
            </a:r>
            <a:r>
              <a:rPr lang="en-US" altLang="zh-CN" dirty="0" smtClean="0">
                <a:latin typeface="Calibri" panose="020F0502020204030204" pitchFamily="34" charset="0"/>
              </a:rPr>
              <a:t> constitutes only </a:t>
            </a:r>
            <a:br>
              <a:rPr lang="en-US" altLang="zh-CN" dirty="0" smtClean="0">
                <a:latin typeface="Calibri" panose="020F0502020204030204" pitchFamily="34" charset="0"/>
              </a:rPr>
            </a:br>
            <a:r>
              <a:rPr lang="en-US" altLang="zh-CN" dirty="0" smtClean="0">
                <a:latin typeface="Calibri" panose="020F0502020204030204" pitchFamily="34" charset="0"/>
              </a:rPr>
              <a:t>a small percentage </a:t>
            </a:r>
          </a:p>
          <a:p>
            <a:pPr marL="990600" lvl="1" indent="-533400" eaLnBrk="1" hangingPunct="1">
              <a:spcBef>
                <a:spcPct val="110000"/>
              </a:spcBef>
              <a:buFont typeface="Arial Black" pitchFamily="34" charset="0"/>
              <a:buChar char="−"/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Gender segregation is not absolute</a:t>
            </a:r>
          </a:p>
          <a:p>
            <a:pPr marL="990600" lvl="1" indent="-533400" eaLnBrk="1" hangingPunct="1">
              <a:spcBef>
                <a:spcPct val="110000"/>
              </a:spcBef>
              <a:buFont typeface="Arial Black" pitchFamily="34" charset="0"/>
              <a:buChar char="−"/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Women combine work in the private and public sphere as well</a:t>
            </a:r>
          </a:p>
        </p:txBody>
      </p:sp>
    </p:spTree>
    <p:extLst>
      <p:ext uri="{BB962C8B-B14F-4D97-AF65-F5344CB8AC3E}">
        <p14:creationId xmlns:p14="http://schemas.microsoft.com/office/powerpoint/2010/main" val="7727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III. Theories of Gender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8686800" cy="5410200"/>
          </a:xfrm>
        </p:spPr>
        <p:txBody>
          <a:bodyPr>
            <a:normAutofit/>
          </a:bodyPr>
          <a:lstStyle/>
          <a:p>
            <a:pPr marL="609600" indent="-609600" eaLnBrk="1" hangingPunct="1"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alibri" panose="020F0502020204030204" pitchFamily="34" charset="0"/>
              </a:rPr>
              <a:t>3. Symbolic Interactionism</a:t>
            </a:r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zh-CN" sz="1100" u="sng" dirty="0" smtClean="0">
              <a:latin typeface="Calibri" panose="020F0502020204030204" pitchFamily="34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400" u="sng" dirty="0" smtClean="0">
                <a:latin typeface="Calibri" panose="020F0502020204030204" pitchFamily="34" charset="0"/>
              </a:rPr>
              <a:t>Key points</a:t>
            </a:r>
          </a:p>
          <a:p>
            <a:pPr marL="990600" lvl="1" indent="-533400" eaLnBrk="1" hangingPunct="1">
              <a:spcBef>
                <a:spcPct val="60000"/>
              </a:spcBef>
              <a:spcAft>
                <a:spcPts val="1200"/>
              </a:spcAft>
              <a:buFont typeface="Arial Black" pitchFamily="34" charset="0"/>
              <a:buChar char="−"/>
              <a:defRPr/>
            </a:pPr>
            <a:r>
              <a:rPr lang="en-US" altLang="zh-CN" sz="2200" dirty="0" smtClean="0">
                <a:latin typeface="Calibri" panose="020F0502020204030204" pitchFamily="34" charset="0"/>
              </a:rPr>
              <a:t>Gender as a socially constructed idea</a:t>
            </a:r>
          </a:p>
          <a:p>
            <a:pPr marL="990600" lvl="1" indent="-533400" eaLnBrk="1" hangingPunct="1">
              <a:spcBef>
                <a:spcPct val="60000"/>
              </a:spcBef>
              <a:spcAft>
                <a:spcPts val="1200"/>
              </a:spcAft>
              <a:buFont typeface="Arial Black" pitchFamily="34" charset="0"/>
              <a:buChar char="−"/>
              <a:defRPr/>
            </a:pPr>
            <a:r>
              <a:rPr lang="en-US" altLang="zh-CN" sz="2200" dirty="0" smtClean="0">
                <a:latin typeface="Calibri" panose="020F0502020204030204" pitchFamily="34" charset="0"/>
              </a:rPr>
              <a:t>Masculine and Feminine roles are learnt </a:t>
            </a:r>
          </a:p>
          <a:p>
            <a:pPr marL="990600" lvl="1" indent="-533400" eaLnBrk="1" hangingPunct="1">
              <a:spcBef>
                <a:spcPct val="60000"/>
              </a:spcBef>
              <a:spcAft>
                <a:spcPts val="1200"/>
              </a:spcAft>
              <a:buFont typeface="Arial Black" pitchFamily="34" charset="0"/>
              <a:buChar char="−"/>
              <a:defRPr/>
            </a:pPr>
            <a:r>
              <a:rPr lang="en-US" altLang="zh-CN" sz="2200" dirty="0" smtClean="0">
                <a:latin typeface="Calibri" panose="020F0502020204030204" pitchFamily="34" charset="0"/>
              </a:rPr>
              <a:t>Gender roles in everyday social interaction</a:t>
            </a:r>
          </a:p>
          <a:p>
            <a:pPr marL="990600" lvl="1" indent="-533400" eaLnBrk="1" hangingPunct="1">
              <a:spcBef>
                <a:spcPct val="60000"/>
              </a:spcBef>
              <a:spcAft>
                <a:spcPts val="1200"/>
              </a:spcAft>
              <a:buFont typeface="Arial Black" pitchFamily="34" charset="0"/>
              <a:buChar char="−"/>
              <a:defRPr/>
            </a:pPr>
            <a:r>
              <a:rPr lang="en-US" altLang="zh-CN" sz="2200" dirty="0" smtClean="0">
                <a:latin typeface="Calibri" panose="020F0502020204030204" pitchFamily="34" charset="0"/>
              </a:rPr>
              <a:t>Human agency and active ‘doing’ of gender</a:t>
            </a:r>
          </a:p>
          <a:p>
            <a:pPr marL="990600" lvl="1" indent="-533400" eaLnBrk="1" hangingPunct="1">
              <a:spcBef>
                <a:spcPct val="60000"/>
              </a:spcBef>
              <a:spcAft>
                <a:spcPts val="1200"/>
              </a:spcAft>
              <a:buFont typeface="Arial Black" pitchFamily="34" charset="0"/>
              <a:buChar char="−"/>
              <a:defRPr/>
            </a:pPr>
            <a:r>
              <a:rPr lang="en-US" altLang="zh-CN" sz="2200" dirty="0" smtClean="0">
                <a:latin typeface="Calibri" panose="020F0502020204030204" pitchFamily="34" charset="0"/>
              </a:rPr>
              <a:t>‘Doing’ gender as everyday occurrence</a:t>
            </a:r>
          </a:p>
        </p:txBody>
      </p:sp>
    </p:spTree>
    <p:extLst>
      <p:ext uri="{BB962C8B-B14F-4D97-AF65-F5344CB8AC3E}">
        <p14:creationId xmlns:p14="http://schemas.microsoft.com/office/powerpoint/2010/main" val="33390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III. Theories of Gender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676400"/>
            <a:ext cx="8229600" cy="5029200"/>
          </a:xfrm>
        </p:spPr>
        <p:txBody>
          <a:bodyPr>
            <a:normAutofit/>
          </a:bodyPr>
          <a:lstStyle/>
          <a:p>
            <a:pPr marL="609600" indent="-609600" eaLnBrk="1" hangingPunct="1"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Calibri" panose="020F0502020204030204" pitchFamily="34" charset="0"/>
              </a:rPr>
              <a:t>4. Conflict Perspective</a:t>
            </a:r>
            <a:endParaRPr lang="en-US" altLang="zh-CN" sz="2800" dirty="0" smtClean="0">
              <a:latin typeface="Calibri" panose="020F0502020204030204" pitchFamily="34" charset="0"/>
            </a:endParaRPr>
          </a:p>
          <a:p>
            <a:pPr marL="609600" indent="-609600" eaLnBrk="1" hangingPunct="1">
              <a:spcBef>
                <a:spcPct val="70000"/>
              </a:spcBef>
              <a:spcAft>
                <a:spcPts val="1800"/>
              </a:spcAft>
              <a:buFont typeface="Arial Black" pitchFamily="34" charset="0"/>
              <a:buChar char="−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Males = haves</a:t>
            </a:r>
          </a:p>
          <a:p>
            <a:pPr marL="609600" indent="-609600" eaLnBrk="1" hangingPunct="1">
              <a:spcBef>
                <a:spcPct val="70000"/>
              </a:spcBef>
              <a:spcAft>
                <a:spcPts val="1800"/>
              </a:spcAft>
              <a:buFont typeface="Arial Black" pitchFamily="34" charset="0"/>
              <a:buChar char="−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Females = have-nots</a:t>
            </a:r>
          </a:p>
          <a:p>
            <a:pPr marL="609600" indent="-609600" eaLnBrk="1" hangingPunct="1">
              <a:spcBef>
                <a:spcPct val="70000"/>
              </a:spcBef>
              <a:spcAft>
                <a:spcPts val="1800"/>
              </a:spcAft>
              <a:buFont typeface="Arial Black" pitchFamily="34" charset="0"/>
              <a:buChar char="−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Women less access to power </a:t>
            </a:r>
            <a:r>
              <a:rPr lang="en-US" altLang="zh-CN" sz="2400" dirty="0" smtClean="0">
                <a:latin typeface="Calibri" panose="020F0502020204030204" pitchFamily="34" charset="0"/>
                <a:sym typeface="Wingdings" pitchFamily="2" charset="2"/>
              </a:rPr>
              <a:t> dependent on men</a:t>
            </a:r>
          </a:p>
          <a:p>
            <a:pPr marL="609600" indent="-609600" eaLnBrk="1" hangingPunct="1">
              <a:spcBef>
                <a:spcPct val="70000"/>
              </a:spcBef>
              <a:spcAft>
                <a:spcPts val="1800"/>
              </a:spcAft>
              <a:buFont typeface="Arial Black" pitchFamily="34" charset="0"/>
              <a:buChar char="−"/>
              <a:defRPr/>
            </a:pPr>
            <a:r>
              <a:rPr lang="en-US" altLang="zh-CN" sz="2400" dirty="0" smtClean="0">
                <a:latin typeface="Calibri" panose="020F0502020204030204" pitchFamily="34" charset="0"/>
                <a:sym typeface="Wingdings" pitchFamily="2" charset="2"/>
              </a:rPr>
              <a:t>Women in subordinate roles  men control</a:t>
            </a:r>
          </a:p>
        </p:txBody>
      </p:sp>
    </p:spTree>
    <p:extLst>
      <p:ext uri="{BB962C8B-B14F-4D97-AF65-F5344CB8AC3E}">
        <p14:creationId xmlns:p14="http://schemas.microsoft.com/office/powerpoint/2010/main" val="22265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III. Theories of Gender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6868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alibri" panose="020F0502020204030204" pitchFamily="34" charset="0"/>
              </a:rPr>
              <a:t>4. Conflict Perspective</a:t>
            </a:r>
            <a:r>
              <a:rPr lang="en-US" altLang="zh-CN" dirty="0" smtClean="0">
                <a:latin typeface="Calibri" panose="020F0502020204030204" pitchFamily="34" charset="0"/>
              </a:rPr>
              <a:t> – Engels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Calibri" panose="020F0502020204030204" pitchFamily="34" charset="0"/>
              </a:rPr>
              <a:t>	1</a:t>
            </a:r>
            <a:r>
              <a:rPr lang="en-US" altLang="zh-CN" sz="2400" dirty="0" smtClean="0">
                <a:latin typeface="Calibri" panose="020F0502020204030204" pitchFamily="34" charset="0"/>
              </a:rPr>
              <a:t>. Male domination in class inequality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	2. Men dominated over and protected women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	3. Male physical control </a:t>
            </a:r>
            <a:r>
              <a:rPr lang="en-US" altLang="zh-CN" sz="2400" dirty="0" smtClean="0">
                <a:latin typeface="Calibri" panose="020F0502020204030204" pitchFamily="34" charset="0"/>
                <a:sym typeface="Wingdings" pitchFamily="2" charset="2"/>
              </a:rPr>
              <a:t> control by ideology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Calibri" panose="020F0502020204030204" pitchFamily="34" charset="0"/>
                <a:sym typeface="Wingdings" pitchFamily="2" charset="2"/>
              </a:rPr>
              <a:t>	4. Rules of inheritance; monogamy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Calibri" panose="020F0502020204030204" pitchFamily="34" charset="0"/>
                <a:sym typeface="Wingdings" pitchFamily="2" charset="2"/>
              </a:rPr>
              <a:t>	5. Capitalism  more wealth available to men/sons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Calibri" panose="020F0502020204030204" pitchFamily="34" charset="0"/>
                <a:sym typeface="Wingdings" pitchFamily="2" charset="2"/>
              </a:rPr>
              <a:t>	6. Ideologies to justify male domination and female subjugation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Calibri" panose="020F0502020204030204" pitchFamily="34" charset="0"/>
                <a:sym typeface="Wingdings" pitchFamily="2" charset="2"/>
              </a:rPr>
              <a:t>	7. Maintain position of privilege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Calibri" panose="020F0502020204030204" pitchFamily="34" charset="0"/>
                <a:sym typeface="Wingdings" pitchFamily="2" charset="2"/>
              </a:rPr>
              <a:t>	8. Control over institutions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1357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0" y="1905000"/>
            <a:ext cx="7315200" cy="5029200"/>
          </a:xfrm>
        </p:spPr>
        <p:txBody>
          <a:bodyPr/>
          <a:lstStyle/>
          <a:p>
            <a:pPr marL="571500" indent="-571500" eaLnBrk="1" hangingPunct="1">
              <a:spcBef>
                <a:spcPct val="80000"/>
              </a:spcBef>
              <a:spcAft>
                <a:spcPts val="600"/>
              </a:spcAft>
              <a:buSzPct val="85000"/>
              <a:buFont typeface="+mj-lt"/>
              <a:buAutoNum type="romanUcPeriod"/>
              <a:defRPr/>
            </a:pPr>
            <a:r>
              <a:rPr lang="en-US" altLang="zh-CN" sz="2800" dirty="0" smtClean="0">
                <a:latin typeface="Calibri" panose="020F0502020204030204" pitchFamily="34" charset="0"/>
              </a:rPr>
              <a:t>Explicating key terms</a:t>
            </a:r>
          </a:p>
          <a:p>
            <a:pPr marL="571500" indent="-571500" eaLnBrk="1" hangingPunct="1">
              <a:spcBef>
                <a:spcPct val="80000"/>
              </a:spcBef>
              <a:spcAft>
                <a:spcPts val="600"/>
              </a:spcAft>
              <a:buSzPct val="85000"/>
              <a:buFont typeface="+mj-lt"/>
              <a:buAutoNum type="romanUcPeriod"/>
              <a:defRPr/>
            </a:pPr>
            <a:r>
              <a:rPr lang="en-US" altLang="zh-CN" sz="2800" dirty="0" smtClean="0">
                <a:latin typeface="Calibri" panose="020F0502020204030204" pitchFamily="34" charset="0"/>
              </a:rPr>
              <a:t>Learning &amp; ‘Doing’ Gender</a:t>
            </a:r>
          </a:p>
          <a:p>
            <a:pPr marL="571500" indent="-571500" eaLnBrk="1" hangingPunct="1">
              <a:spcBef>
                <a:spcPct val="80000"/>
              </a:spcBef>
              <a:spcAft>
                <a:spcPts val="600"/>
              </a:spcAft>
              <a:buSzPct val="85000"/>
              <a:buFont typeface="+mj-lt"/>
              <a:buAutoNum type="romanUcPeriod"/>
              <a:defRPr/>
            </a:pPr>
            <a:r>
              <a:rPr lang="en-US" altLang="zh-CN" sz="2800" dirty="0" smtClean="0">
                <a:latin typeface="Calibri" panose="020F0502020204030204" pitchFamily="34" charset="0"/>
              </a:rPr>
              <a:t>Theories of Gender</a:t>
            </a:r>
          </a:p>
          <a:p>
            <a:pPr marL="571500" indent="-571500" eaLnBrk="1" hangingPunct="1">
              <a:spcBef>
                <a:spcPct val="80000"/>
              </a:spcBef>
              <a:spcAft>
                <a:spcPts val="600"/>
              </a:spcAft>
              <a:buSzPct val="85000"/>
              <a:buFont typeface="+mj-lt"/>
              <a:buAutoNum type="romanUcPeriod"/>
              <a:defRPr/>
            </a:pPr>
            <a:r>
              <a:rPr lang="en-US" altLang="zh-CN" sz="2800" dirty="0" smtClean="0">
                <a:latin typeface="Calibri" panose="020F0502020204030204" pitchFamily="34" charset="0"/>
              </a:rPr>
              <a:t>Inequality and Intersections</a:t>
            </a:r>
          </a:p>
          <a:p>
            <a:pPr marL="571500" indent="-571500" eaLnBrk="1" hangingPunct="1">
              <a:spcBef>
                <a:spcPct val="80000"/>
              </a:spcBef>
              <a:spcAft>
                <a:spcPts val="600"/>
              </a:spcAft>
              <a:buSzPct val="85000"/>
              <a:buFont typeface="+mj-lt"/>
              <a:buAutoNum type="romanUcPeriod"/>
              <a:defRPr/>
            </a:pPr>
            <a:r>
              <a:rPr lang="en-US" altLang="zh-CN" sz="2800" dirty="0" smtClean="0">
                <a:latin typeface="Calibri" panose="020F0502020204030204" pitchFamily="34" charset="0"/>
              </a:rPr>
              <a:t>Conclusion</a:t>
            </a:r>
          </a:p>
          <a:p>
            <a:pPr eaLnBrk="1" hangingPunct="1">
              <a:buSzPct val="85000"/>
              <a:defRPr/>
            </a:pPr>
            <a:endParaRPr lang="en-US" altLang="zh-CN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11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III. Theories of Gender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6868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alibri" panose="020F0502020204030204" pitchFamily="34" charset="0"/>
              </a:rPr>
              <a:t>5. Feminist Perspective</a:t>
            </a:r>
          </a:p>
          <a:p>
            <a:pPr marL="609600" indent="-609600" eaLnBrk="1" hangingPunct="1">
              <a:spcBef>
                <a:spcPct val="60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Calibri" panose="020F0502020204030204" pitchFamily="34" charset="0"/>
              </a:rPr>
              <a:t>	</a:t>
            </a: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- Apart from male dominance being rooted in capitalism, one key variable is </a:t>
            </a:r>
            <a:r>
              <a:rPr lang="en-US" altLang="zh-CN" sz="2400" i="1" dirty="0" smtClean="0">
                <a:effectLst/>
                <a:latin typeface="Calibri" panose="020F0502020204030204" pitchFamily="34" charset="0"/>
              </a:rPr>
              <a:t>patriarchy</a:t>
            </a:r>
          </a:p>
          <a:p>
            <a:pPr marL="609600" indent="-609600" eaLnBrk="1" hangingPunct="1">
              <a:spcBef>
                <a:spcPct val="60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400" i="1" dirty="0" smtClean="0">
                <a:effectLst/>
                <a:latin typeface="Calibri" panose="020F0502020204030204" pitchFamily="34" charset="0"/>
              </a:rPr>
              <a:t>	- Patriarchy</a:t>
            </a: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 broadly refers to male dominance in society across public and private life: </a:t>
            </a:r>
          </a:p>
          <a:p>
            <a:pPr marL="609600" indent="-609600" eaLnBrk="1" hangingPunct="1">
              <a:spcBef>
                <a:spcPct val="60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		(1) patriarchal culture</a:t>
            </a:r>
          </a:p>
          <a:p>
            <a:pPr marL="609600" indent="-609600" eaLnBrk="1" hangingPunct="1">
              <a:spcBef>
                <a:spcPct val="60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		(2) paid employment</a:t>
            </a:r>
          </a:p>
          <a:p>
            <a:pPr marL="609600" indent="-609600" eaLnBrk="1" hangingPunct="1">
              <a:spcBef>
                <a:spcPct val="60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		(3) violence</a:t>
            </a:r>
          </a:p>
          <a:p>
            <a:pPr marL="609600" indent="-609600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endParaRPr lang="en-US" altLang="zh-CN" sz="2800" dirty="0" smtClean="0">
              <a:effectLst/>
              <a:latin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66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III. Theories of Gender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458200" cy="5257800"/>
          </a:xfrm>
        </p:spPr>
        <p:txBody>
          <a:bodyPr>
            <a:normAutofit/>
          </a:bodyPr>
          <a:lstStyle/>
          <a:p>
            <a:pPr marL="609600" indent="-609600" eaLnBrk="1" hangingPunct="1"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anose="020F0502020204030204" pitchFamily="34" charset="0"/>
              </a:rPr>
              <a:t>5. Feminist Perspective</a:t>
            </a:r>
          </a:p>
          <a:p>
            <a:pPr marL="609600" indent="-609600" eaLnBrk="1" hangingPunct="1">
              <a:spcBef>
                <a:spcPct val="600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200" b="1" dirty="0" smtClean="0">
                <a:latin typeface="Calibri" panose="020F0502020204030204" pitchFamily="34" charset="0"/>
              </a:rPr>
              <a:t>	</a:t>
            </a:r>
            <a:r>
              <a:rPr lang="en-US" altLang="zh-CN" sz="2200" dirty="0" smtClean="0">
                <a:effectLst/>
                <a:latin typeface="Calibri" panose="020F0502020204030204" pitchFamily="34" charset="0"/>
              </a:rPr>
              <a:t>Key points:</a:t>
            </a:r>
          </a:p>
          <a:p>
            <a:pPr marL="609600" indent="-609600" eaLnBrk="1" hangingPunct="1">
              <a:spcBef>
                <a:spcPct val="600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effectLst/>
                <a:latin typeface="Calibri" panose="020F0502020204030204" pitchFamily="34" charset="0"/>
              </a:rPr>
              <a:t>	1. Women will continue to be oppressed until patriarchy is eliminated.</a:t>
            </a:r>
          </a:p>
          <a:p>
            <a:pPr marL="609600" indent="-609600" eaLnBrk="1" hangingPunct="1">
              <a:spcBef>
                <a:spcPct val="600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effectLst/>
                <a:latin typeface="Calibri" panose="020F0502020204030204" pitchFamily="34" charset="0"/>
              </a:rPr>
              <a:t>	2. Bringing about a new and equal ordering of gender relationships.</a:t>
            </a:r>
          </a:p>
          <a:p>
            <a:pPr marL="609600" indent="-609600" eaLnBrk="1" hangingPunct="1">
              <a:spcBef>
                <a:spcPct val="600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effectLst/>
                <a:latin typeface="Calibri" panose="020F0502020204030204" pitchFamily="34" charset="0"/>
              </a:rPr>
              <a:t>	3. Understand causes of women’s lower status; seek ways to change systems. </a:t>
            </a:r>
          </a:p>
          <a:p>
            <a:pPr marL="609600" indent="-609600" eaLnBrk="1" hangingPunct="1">
              <a:spcBef>
                <a:spcPct val="400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endParaRPr lang="en-US" altLang="zh-CN" sz="2200" dirty="0" smtClean="0">
              <a:effectLst/>
              <a:latin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25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IV. Inequality</a:t>
            </a:r>
          </a:p>
        </p:txBody>
      </p:sp>
      <p:pic>
        <p:nvPicPr>
          <p:cNvPr id="234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2895600" cy="28225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457200" y="1854200"/>
            <a:ext cx="5638800" cy="713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95000"/>
              </a:spcBef>
              <a:buClrTx/>
              <a:buSzTx/>
              <a:buFontTx/>
              <a:buAutoNum type="arabicPeriod"/>
            </a:pPr>
            <a:r>
              <a:rPr lang="en-US" altLang="zh-CN" sz="2300" dirty="0">
                <a:latin typeface="Calibri" panose="020F0502020204030204" pitchFamily="34" charset="0"/>
              </a:rPr>
              <a:t> Gender distinctions </a:t>
            </a:r>
            <a:r>
              <a:rPr lang="en-US" altLang="zh-CN" sz="2300" dirty="0">
                <a:latin typeface="Calibri" panose="020F0502020204030204" pitchFamily="34" charset="0"/>
                <a:sym typeface="Wingdings" pitchFamily="2" charset="2"/>
              </a:rPr>
              <a:t> gender inequality</a:t>
            </a:r>
          </a:p>
          <a:p>
            <a:pPr>
              <a:spcBef>
                <a:spcPct val="95000"/>
              </a:spcBef>
              <a:buClrTx/>
              <a:buSzTx/>
              <a:buFontTx/>
              <a:buAutoNum type="arabicPeriod"/>
            </a:pPr>
            <a:r>
              <a:rPr lang="en-US" altLang="zh-CN" sz="2300" dirty="0">
                <a:latin typeface="Calibri" panose="020F0502020204030204" pitchFamily="34" charset="0"/>
                <a:sym typeface="Wingdings" pitchFamily="2" charset="2"/>
              </a:rPr>
              <a:t> Gender hierarchies are produced </a:t>
            </a:r>
            <a:r>
              <a:rPr lang="en-US" altLang="zh-CN" sz="2300" dirty="0" smtClean="0">
                <a:latin typeface="Calibri" panose="020F0502020204030204" pitchFamily="34" charset="0"/>
                <a:sym typeface="Wingdings" pitchFamily="2" charset="2"/>
              </a:rPr>
              <a:t/>
            </a:r>
            <a:br>
              <a:rPr lang="en-US" altLang="zh-CN" sz="2300" dirty="0" smtClean="0">
                <a:latin typeface="Calibri" panose="020F0502020204030204" pitchFamily="34" charset="0"/>
                <a:sym typeface="Wingdings" pitchFamily="2" charset="2"/>
              </a:rPr>
            </a:br>
            <a:r>
              <a:rPr lang="en-US" altLang="zh-CN" sz="2300" dirty="0" smtClean="0">
                <a:latin typeface="Calibri" panose="020F0502020204030204" pitchFamily="34" charset="0"/>
                <a:sym typeface="Wingdings" pitchFamily="2" charset="2"/>
              </a:rPr>
              <a:t>due </a:t>
            </a:r>
            <a:r>
              <a:rPr lang="en-US" altLang="zh-CN" sz="2300" dirty="0">
                <a:latin typeface="Calibri" panose="020F0502020204030204" pitchFamily="34" charset="0"/>
                <a:sym typeface="Wingdings" pitchFamily="2" charset="2"/>
              </a:rPr>
              <a:t>to the meanings that are attached </a:t>
            </a:r>
            <a:r>
              <a:rPr lang="en-US" altLang="zh-CN" sz="2300" dirty="0" smtClean="0">
                <a:latin typeface="Calibri" panose="020F0502020204030204" pitchFamily="34" charset="0"/>
                <a:sym typeface="Wingdings" pitchFamily="2" charset="2"/>
              </a:rPr>
              <a:t/>
            </a:r>
            <a:br>
              <a:rPr lang="en-US" altLang="zh-CN" sz="2300" dirty="0" smtClean="0">
                <a:latin typeface="Calibri" panose="020F0502020204030204" pitchFamily="34" charset="0"/>
                <a:sym typeface="Wingdings" pitchFamily="2" charset="2"/>
              </a:rPr>
            </a:br>
            <a:r>
              <a:rPr lang="en-US" altLang="zh-CN" sz="2300" dirty="0" smtClean="0">
                <a:latin typeface="Calibri" panose="020F0502020204030204" pitchFamily="34" charset="0"/>
                <a:sym typeface="Wingdings" pitchFamily="2" charset="2"/>
              </a:rPr>
              <a:t>to </a:t>
            </a:r>
            <a:r>
              <a:rPr lang="en-US" altLang="zh-CN" sz="2300" dirty="0">
                <a:latin typeface="Calibri" panose="020F0502020204030204" pitchFamily="34" charset="0"/>
                <a:sym typeface="Wingdings" pitchFamily="2" charset="2"/>
              </a:rPr>
              <a:t>gender differences</a:t>
            </a:r>
          </a:p>
          <a:p>
            <a:pPr>
              <a:spcBef>
                <a:spcPct val="95000"/>
              </a:spcBef>
              <a:buClrTx/>
              <a:buSzTx/>
              <a:buFontTx/>
              <a:buAutoNum type="arabicPeriod"/>
            </a:pPr>
            <a:r>
              <a:rPr lang="en-US" altLang="zh-CN" sz="2300" dirty="0">
                <a:latin typeface="Calibri" panose="020F0502020204030204" pitchFamily="34" charset="0"/>
                <a:sym typeface="Wingdings" pitchFamily="2" charset="2"/>
              </a:rPr>
              <a:t> Differential assignment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endParaRPr lang="en-US" altLang="zh-CN" sz="2300" dirty="0">
              <a:latin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3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3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3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3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3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3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300" dirty="0">
              <a:latin typeface="Calibri" panose="020F0502020204030204" pitchFamily="34" charset="0"/>
            </a:endParaRP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533400" y="5486400"/>
            <a:ext cx="8305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Question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: How are structures of gender inequality produced and reproduced in societies? </a:t>
            </a:r>
          </a:p>
        </p:txBody>
      </p:sp>
    </p:spTree>
    <p:extLst>
      <p:ext uri="{BB962C8B-B14F-4D97-AF65-F5344CB8AC3E}">
        <p14:creationId xmlns:p14="http://schemas.microsoft.com/office/powerpoint/2010/main" val="41220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IV. Inequality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7315200" cy="5257800"/>
          </a:xfrm>
        </p:spPr>
        <p:txBody>
          <a:bodyPr>
            <a:normAutofit/>
          </a:bodyPr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en-US" altLang="zh-CN" sz="22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1. Earnings Gap</a:t>
            </a:r>
          </a:p>
          <a:p>
            <a:pPr marL="1168400" lvl="1" indent="-711200" eaLnBrk="1" hangingPunct="1">
              <a:spcBef>
                <a:spcPct val="70000"/>
              </a:spcBef>
              <a:buFont typeface="Wingdings" pitchFamily="2" charset="2"/>
              <a:buAutoNum type="romanUcPeriod"/>
              <a:defRPr/>
            </a:pPr>
            <a:r>
              <a:rPr lang="en-US" altLang="zh-CN" sz="2200" u="sng" dirty="0" smtClean="0">
                <a:latin typeface="Calibri" panose="020F0502020204030204" pitchFamily="34" charset="0"/>
              </a:rPr>
              <a:t>Gender discrimination</a:t>
            </a:r>
            <a:r>
              <a:rPr lang="en-US" altLang="zh-CN" sz="2200" dirty="0" smtClean="0">
                <a:latin typeface="Calibri" panose="020F0502020204030204" pitchFamily="34" charset="0"/>
              </a:rPr>
              <a:t> – men and women are rewarded differently for the same work; discrimination in terms of being denied promotion or being fired with no legitimate reason</a:t>
            </a:r>
          </a:p>
          <a:p>
            <a:pPr marL="1168400" lvl="1" indent="-711200" eaLnBrk="1" hangingPunct="1">
              <a:spcBef>
                <a:spcPct val="70000"/>
              </a:spcBef>
              <a:buFont typeface="Wingdings" pitchFamily="2" charset="2"/>
              <a:buAutoNum type="romanUcPeriod"/>
              <a:defRPr/>
            </a:pPr>
            <a:r>
              <a:rPr lang="en-US" altLang="zh-CN" sz="2200" u="sng" dirty="0" smtClean="0">
                <a:latin typeface="Calibri" panose="020F0502020204030204" pitchFamily="34" charset="0"/>
              </a:rPr>
              <a:t>Heavy domestic responsibilities</a:t>
            </a:r>
            <a:r>
              <a:rPr lang="en-US" altLang="zh-CN" sz="2200" dirty="0" smtClean="0">
                <a:latin typeface="Calibri" panose="020F0502020204030204" pitchFamily="34" charset="0"/>
              </a:rPr>
              <a:t> </a:t>
            </a:r>
            <a:br>
              <a:rPr lang="en-US" altLang="zh-CN" sz="2200" dirty="0" smtClean="0">
                <a:latin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</a:rPr>
              <a:t>– notion of ‘second shift’ (Arlie </a:t>
            </a:r>
            <a:r>
              <a:rPr lang="en-US" altLang="zh-CN" sz="2200" dirty="0" err="1" smtClean="0">
                <a:latin typeface="Calibri" panose="020F0502020204030204" pitchFamily="34" charset="0"/>
              </a:rPr>
              <a:t>Hochschild</a:t>
            </a:r>
            <a:r>
              <a:rPr lang="en-US" altLang="zh-CN" sz="2200" dirty="0" smtClean="0">
                <a:latin typeface="Calibri" panose="020F0502020204030204" pitchFamily="34" charset="0"/>
              </a:rPr>
              <a:t>) </a:t>
            </a:r>
            <a:br>
              <a:rPr lang="en-US" altLang="zh-CN" sz="2200" dirty="0" smtClean="0">
                <a:latin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</a:rPr>
              <a:t>faced by women due to cultural expectations that lead to gendered division of </a:t>
            </a:r>
            <a:r>
              <a:rPr lang="en-US" altLang="zh-CN" sz="2200" dirty="0" err="1" smtClean="0">
                <a:latin typeface="Calibri" panose="020F0502020204030204" pitchFamily="34" charset="0"/>
              </a:rPr>
              <a:t>labour</a:t>
            </a:r>
            <a:r>
              <a:rPr lang="en-US" altLang="zh-CN" sz="2200" dirty="0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62149" name="Picture 5" descr="http://www.google.com.sg/url?source=imglanding&amp;ct=img&amp;q=http://g-ecx.images-amazon.com/images/G/01/ciu/56/80/8a435f2836450ac1d188a4.L._V391852730_SX200_.jpg&amp;sa=X&amp;ei=cpVyULntCYnPrQfPtIDgCw&amp;ved=0CAwQ8wc4NQ&amp;usg=AFQjCNFUjKYosAUx3PzUTGS2qyxp7y5vT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4901" y="3810000"/>
            <a:ext cx="1524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IV. Inequality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8382000" cy="5257800"/>
          </a:xfrm>
        </p:spPr>
        <p:txBody>
          <a:bodyPr>
            <a:normAutofit/>
          </a:bodyPr>
          <a:lstStyle/>
          <a:p>
            <a:pPr marL="812800" indent="-812800" eaLnBrk="1" hangingPunct="1"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1. Earnings Gap</a:t>
            </a:r>
          </a:p>
          <a:p>
            <a:pPr marL="1168400" lvl="1" indent="-711200" eaLnBrk="1" hangingPunct="1">
              <a:spcBef>
                <a:spcPct val="1000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III. 	</a:t>
            </a:r>
            <a:r>
              <a:rPr lang="en-US" altLang="zh-CN" sz="2400" u="sng" dirty="0" smtClean="0">
                <a:latin typeface="Calibri" panose="020F0502020204030204" pitchFamily="34" charset="0"/>
              </a:rPr>
              <a:t>Women in low-wage occupations/industries</a:t>
            </a:r>
            <a:r>
              <a:rPr lang="en-US" altLang="zh-CN" sz="2400" dirty="0" smtClean="0">
                <a:latin typeface="Calibri" panose="020F0502020204030204" pitchFamily="34" charset="0"/>
              </a:rPr>
              <a:t> – women take up low-paying jobs and are underrepresented in higher-paying positions</a:t>
            </a:r>
          </a:p>
          <a:p>
            <a:pPr marL="1168400" lvl="1" indent="-711200" eaLnBrk="1" hangingPunct="1">
              <a:spcBef>
                <a:spcPct val="100000"/>
              </a:spcBef>
              <a:spcAft>
                <a:spcPts val="180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IV. 	</a:t>
            </a:r>
            <a:r>
              <a:rPr lang="en-US" altLang="zh-CN" sz="2400" u="sng" dirty="0" smtClean="0">
                <a:latin typeface="Calibri" panose="020F0502020204030204" pitchFamily="34" charset="0"/>
              </a:rPr>
              <a:t>Undervaluation of women’s </a:t>
            </a:r>
            <a:r>
              <a:rPr lang="en-US" altLang="zh-CN" sz="2400" u="sng" dirty="0" err="1" smtClean="0">
                <a:latin typeface="Calibri" panose="020F0502020204030204" pitchFamily="34" charset="0"/>
              </a:rPr>
              <a:t>labour</a:t>
            </a:r>
            <a:r>
              <a:rPr lang="en-US" altLang="zh-CN" sz="2400" dirty="0" smtClean="0">
                <a:latin typeface="Calibri" panose="020F0502020204030204" pitchFamily="34" charset="0"/>
              </a:rPr>
              <a:t> – work done by women considered less valuable than men’s work; arbitrary standards of rewards</a:t>
            </a:r>
          </a:p>
        </p:txBody>
      </p:sp>
    </p:spTree>
    <p:extLst>
      <p:ext uri="{BB962C8B-B14F-4D97-AF65-F5344CB8AC3E}">
        <p14:creationId xmlns:p14="http://schemas.microsoft.com/office/powerpoint/2010/main" val="6350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DATALAB-Chalabi-HOUS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82541"/>
            <a:ext cx="4200525" cy="5438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257800" y="485774"/>
            <a:ext cx="3505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 the developed world, measuring gender equality often means looking at the pay gap. But what happens outside the workplace can also provide insight into how the genders differ, and a new report suggests that there’s still a huge imbalance in housework.</a:t>
            </a:r>
          </a:p>
          <a:p>
            <a:endParaRPr lang="en-US" altLang="en-US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altLang="en-US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Women </a:t>
            </a:r>
            <a:r>
              <a:rPr lang="en-US" altLang="en-US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do more routine housework than men 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in all of the 29 countries surveyed by the </a:t>
            </a:r>
            <a:r>
              <a:rPr lang="en-US" altLang="en-US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Organisation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 for Economic Co-operation and Development (OECD). </a:t>
            </a:r>
            <a:r>
              <a:rPr lang="en-US" altLang="en-US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 lot more housework — an average of 173 minutes per day, compared to just 71 minutes for men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33413" y="6167437"/>
            <a:ext cx="7672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 sz="1200" dirty="0"/>
              <a:t>http://fivethirtyeight.com/datalab/internationally-women-still-spend-more-time-doing-chores/?utm_content=buffer030b9&amp;utm_medium=social&amp;utm_source=facebook.com&amp;utm_campaign=buffer</a:t>
            </a:r>
          </a:p>
        </p:txBody>
      </p:sp>
    </p:spTree>
    <p:extLst>
      <p:ext uri="{BB962C8B-B14F-4D97-AF65-F5344CB8AC3E}">
        <p14:creationId xmlns:p14="http://schemas.microsoft.com/office/powerpoint/2010/main" val="23957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IV. Inequality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752600"/>
            <a:ext cx="8229600" cy="495300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2. Male Aggression Against Women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latin typeface="Calibri" panose="020F0502020204030204" pitchFamily="34" charset="0"/>
            </a:endParaRPr>
          </a:p>
          <a:p>
            <a:pPr marL="812800" indent="-812800" eaLnBrk="1" hangingPunct="1"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Rape as linked to expressions of power and dominance instead of mere gratification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endParaRPr lang="en-US" altLang="zh-CN" sz="2400" dirty="0" smtClean="0">
              <a:latin typeface="Calibri" panose="020F0502020204030204" pitchFamily="34" charset="0"/>
            </a:endParaRPr>
          </a:p>
          <a:p>
            <a:pPr marL="812800" indent="-812800" eaLnBrk="1" hangingPunct="1"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Sexual </a:t>
            </a:r>
            <a:r>
              <a:rPr lang="en-US" altLang="zh-CN" sz="2400" dirty="0" err="1" smtClean="0">
                <a:latin typeface="Calibri" panose="020F0502020204030204" pitchFamily="34" charset="0"/>
              </a:rPr>
              <a:t>harrassment</a:t>
            </a:r>
            <a:r>
              <a:rPr lang="en-US" altLang="zh-CN" sz="2400" dirty="0" smtClean="0">
                <a:latin typeface="Calibri" panose="020F0502020204030204" pitchFamily="34" charset="0"/>
              </a:rPr>
              <a:t> implies a culture of male domination </a:t>
            </a:r>
          </a:p>
        </p:txBody>
      </p:sp>
    </p:spTree>
    <p:extLst>
      <p:ext uri="{BB962C8B-B14F-4D97-AF65-F5344CB8AC3E}">
        <p14:creationId xmlns:p14="http://schemas.microsoft.com/office/powerpoint/2010/main" val="10979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IV. Inequality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33600"/>
            <a:ext cx="5715000" cy="4724400"/>
          </a:xfrm>
        </p:spPr>
        <p:txBody>
          <a:bodyPr>
            <a:normAutofit/>
          </a:bodyPr>
          <a:lstStyle/>
          <a:p>
            <a:pPr marL="812800" indent="-8128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900" b="1" dirty="0" smtClean="0">
              <a:solidFill>
                <a:srgbClr val="FFFF99"/>
              </a:solidFill>
              <a:latin typeface="Calibri" panose="020F0502020204030204" pitchFamily="34" charset="0"/>
            </a:endParaRPr>
          </a:p>
          <a:p>
            <a:pPr marL="812800" indent="-812800" eaLnBrk="1" hangingPunct="1">
              <a:lnSpc>
                <a:spcPct val="80000"/>
              </a:lnSpc>
              <a:spcBef>
                <a:spcPct val="110000"/>
              </a:spcBef>
              <a:defRPr/>
            </a:pP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Vertical segregation at workplace</a:t>
            </a:r>
          </a:p>
          <a:p>
            <a:pPr marL="812800" indent="-812800" eaLnBrk="1" hangingPunct="1">
              <a:lnSpc>
                <a:spcPct val="80000"/>
              </a:lnSpc>
              <a:spcBef>
                <a:spcPct val="110000"/>
              </a:spcBef>
              <a:defRPr/>
            </a:pP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Women occupy lower positions while men get promoted faster</a:t>
            </a:r>
          </a:p>
          <a:p>
            <a:pPr marL="812800" indent="-812800" eaLnBrk="1" hangingPunct="1">
              <a:lnSpc>
                <a:spcPct val="80000"/>
              </a:lnSpc>
              <a:spcBef>
                <a:spcPct val="110000"/>
              </a:spcBef>
              <a:defRPr/>
            </a:pPr>
            <a:r>
              <a:rPr lang="en-US" altLang="zh-CN" sz="2400" i="1" dirty="0" smtClean="0">
                <a:latin typeface="Calibri" panose="020F0502020204030204" pitchFamily="34" charset="0"/>
              </a:rPr>
              <a:t>Glass ceiling</a:t>
            </a:r>
            <a:r>
              <a:rPr lang="en-US" altLang="zh-CN" sz="2400" dirty="0" smtClean="0">
                <a:latin typeface="Calibri" panose="020F0502020204030204" pitchFamily="34" charset="0"/>
              </a:rPr>
              <a:t> - </a:t>
            </a: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an invisible but impenetrable barrier to the upper levels of management</a:t>
            </a:r>
            <a:r>
              <a:rPr lang="en-US" altLang="zh-CN" sz="2400" dirty="0" smtClean="0">
                <a:latin typeface="Calibri" panose="020F0502020204030204" pitchFamily="34" charset="0"/>
              </a:rPr>
              <a:t> </a:t>
            </a:r>
          </a:p>
          <a:p>
            <a:pPr marL="812800" indent="-812800" eaLnBrk="1" hangingPunct="1">
              <a:lnSpc>
                <a:spcPct val="80000"/>
              </a:lnSpc>
              <a:spcBef>
                <a:spcPct val="110000"/>
              </a:spcBef>
              <a:defRPr/>
            </a:pP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Example – women as attorneys</a:t>
            </a:r>
          </a:p>
          <a:p>
            <a:pPr marL="812800" indent="-812800" eaLnBrk="1" hangingPunct="1">
              <a:lnSpc>
                <a:spcPct val="80000"/>
              </a:lnSpc>
              <a:defRPr/>
            </a:pPr>
            <a:endParaRPr lang="en-US" altLang="zh-CN" sz="2400" dirty="0" smtClean="0">
              <a:effectLst/>
              <a:latin typeface="Calibri" panose="020F0502020204030204" pitchFamily="34" charset="0"/>
            </a:endParaRPr>
          </a:p>
          <a:p>
            <a:pPr marL="812800" indent="-812800" eaLnBrk="1" hangingPunct="1">
              <a:lnSpc>
                <a:spcPct val="80000"/>
              </a:lnSpc>
              <a:defRPr/>
            </a:pPr>
            <a:endParaRPr lang="en-US" altLang="zh-CN" sz="2400" dirty="0" smtClean="0">
              <a:latin typeface="Calibri" panose="020F0502020204030204" pitchFamily="34" charset="0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590800" cy="3352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381000" y="1888426"/>
            <a:ext cx="8077200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3. Blocked advancement/ Glass ceiling</a:t>
            </a:r>
          </a:p>
          <a:p>
            <a:pPr>
              <a:spcBef>
                <a:spcPct val="50000"/>
              </a:spcBef>
              <a:defRPr/>
            </a:pPr>
            <a:endParaRPr lang="en-US" altLang="zh-CN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IV. Inequality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458200" cy="5257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3000" i="1" dirty="0" smtClean="0">
                <a:solidFill>
                  <a:schemeClr val="hlink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sz="2800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Question: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br>
              <a:rPr lang="en-US" altLang="zh-CN" sz="28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altLang="zh-CN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Is it possible to have a </a:t>
            </a:r>
            <a:r>
              <a:rPr lang="en-US" altLang="zh-CN" sz="2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degendered</a:t>
            </a:r>
            <a:r>
              <a:rPr lang="en-US" altLang="zh-CN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society?</a:t>
            </a:r>
          </a:p>
          <a:p>
            <a:pPr marL="609600" indent="-609600" eaLnBrk="1" hangingPunct="1">
              <a:spcBef>
                <a:spcPct val="90000"/>
              </a:spcBef>
              <a:spcAft>
                <a:spcPts val="1200"/>
              </a:spcAft>
              <a:defRPr/>
            </a:pPr>
            <a:r>
              <a:rPr lang="en-US" altLang="zh-CN" sz="2400" dirty="0" err="1" smtClean="0">
                <a:effectLst/>
                <a:latin typeface="Calibri" panose="020F0502020204030204" pitchFamily="34" charset="0"/>
              </a:rPr>
              <a:t>Degendering</a:t>
            </a: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 institutions – practices/policies indifferent to gender</a:t>
            </a:r>
          </a:p>
          <a:p>
            <a:pPr marL="609600" indent="-609600" eaLnBrk="1" hangingPunct="1">
              <a:spcBef>
                <a:spcPct val="90000"/>
              </a:spcBef>
              <a:spcAft>
                <a:spcPts val="1200"/>
              </a:spcAft>
              <a:defRPr/>
            </a:pPr>
            <a:r>
              <a:rPr lang="en-US" altLang="zh-CN" sz="2400" dirty="0" err="1" smtClean="0">
                <a:effectLst/>
                <a:latin typeface="Calibri" panose="020F0502020204030204" pitchFamily="34" charset="0"/>
              </a:rPr>
              <a:t>Degendering</a:t>
            </a: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 interaction – interaction </a:t>
            </a:r>
            <a:br>
              <a:rPr lang="en-US" altLang="zh-CN" sz="2400" dirty="0" smtClean="0">
                <a:effectLst/>
                <a:latin typeface="Calibri" panose="020F0502020204030204" pitchFamily="34" charset="0"/>
              </a:rPr>
            </a:b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not dependent on identifying maleness or </a:t>
            </a:r>
            <a:br>
              <a:rPr lang="en-US" altLang="zh-CN" sz="2400" dirty="0" smtClean="0">
                <a:effectLst/>
                <a:latin typeface="Calibri" panose="020F0502020204030204" pitchFamily="34" charset="0"/>
              </a:rPr>
            </a:b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femaleness</a:t>
            </a:r>
          </a:p>
          <a:p>
            <a:pPr marL="609600" indent="-609600" eaLnBrk="1" hangingPunct="1">
              <a:spcBef>
                <a:spcPct val="90000"/>
              </a:spcBef>
              <a:spcAft>
                <a:spcPts val="1200"/>
              </a:spcAft>
              <a:defRPr/>
            </a:pPr>
            <a:r>
              <a:rPr lang="en-US" altLang="zh-CN" sz="2400" dirty="0" err="1" smtClean="0">
                <a:effectLst/>
                <a:latin typeface="Calibri" panose="020F0502020204030204" pitchFamily="34" charset="0"/>
              </a:rPr>
              <a:t>Degendering</a:t>
            </a: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 individuals – gender no </a:t>
            </a:r>
            <a:br>
              <a:rPr lang="en-US" altLang="zh-CN" sz="2400" dirty="0" smtClean="0">
                <a:effectLst/>
                <a:latin typeface="Calibri" panose="020F0502020204030204" pitchFamily="34" charset="0"/>
              </a:rPr>
            </a:b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longer the </a:t>
            </a:r>
            <a:r>
              <a:rPr lang="en-US" altLang="zh-CN" sz="2400" dirty="0" err="1" smtClean="0">
                <a:effectLst/>
                <a:latin typeface="Calibri" panose="020F0502020204030204" pitchFamily="34" charset="0"/>
              </a:rPr>
              <a:t>organising</a:t>
            </a: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 principle of people’s </a:t>
            </a:r>
            <a:br>
              <a:rPr lang="en-US" altLang="zh-CN" sz="2400" dirty="0" smtClean="0">
                <a:effectLst/>
                <a:latin typeface="Calibri" panose="020F0502020204030204" pitchFamily="34" charset="0"/>
              </a:rPr>
            </a:br>
            <a:r>
              <a:rPr lang="en-US" altLang="zh-CN" sz="2400" dirty="0" smtClean="0">
                <a:effectLst/>
                <a:latin typeface="Calibri" panose="020F0502020204030204" pitchFamily="34" charset="0"/>
              </a:rPr>
              <a:t>traits</a:t>
            </a:r>
          </a:p>
        </p:txBody>
      </p:sp>
      <p:pic>
        <p:nvPicPr>
          <p:cNvPr id="267269" name="Picture 5" descr="http://www.google.com.sg/url?source=imglanding&amp;ct=img&amp;q=http://www.wikigender.org/images//thumb/5/5b/GenderEqualitySweden.jpg/200px-GenderEqualitySweden.jpg&amp;sa=X&amp;ei=s5dyUPTUDMuJrAfwwYCoBw&amp;ved=0CAsQ8wc4qwI&amp;usg=AFQjCNGTxEUy6aXRPjMVOpkp8coTJasoQ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9525"/>
            <a:ext cx="1905000" cy="2124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571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latin typeface="Calibri" panose="020F0502020204030204" pitchFamily="34" charset="0"/>
              </a:rPr>
              <a:t>IV. Intersections of Race, Class, and Gender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28800"/>
            <a:ext cx="86868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zh-CN" sz="2600" dirty="0" smtClean="0">
                <a:effectLst/>
                <a:latin typeface="Calibri" panose="020F0502020204030204" pitchFamily="34" charset="0"/>
              </a:rPr>
              <a:t>Race, class, and gender work together in modifying or intensifying one’s subjugation in society; they cross-cut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1400" dirty="0" smtClean="0">
              <a:effectLst/>
              <a:latin typeface="Calibri" panose="020F0502020204030204" pitchFamily="34" charset="0"/>
            </a:endParaRPr>
          </a:p>
          <a:p>
            <a:pPr marL="609600" indent="-609600" eaLnBrk="1" hangingPunct="1"/>
            <a:r>
              <a:rPr lang="en-US" altLang="zh-CN" sz="2600" dirty="0" smtClean="0">
                <a:effectLst/>
                <a:latin typeface="Calibri" panose="020F0502020204030204" pitchFamily="34" charset="0"/>
              </a:rPr>
              <a:t>Two examples</a:t>
            </a:r>
          </a:p>
          <a:p>
            <a:pPr marL="990600" lvl="1" indent="-533400" eaLnBrk="1" hangingPunct="1">
              <a:spcBef>
                <a:spcPct val="105000"/>
              </a:spcBef>
              <a:buFontTx/>
              <a:buNone/>
            </a:pPr>
            <a:r>
              <a:rPr lang="en-US" altLang="zh-CN" sz="2300" dirty="0" smtClean="0">
                <a:effectLst/>
                <a:latin typeface="Calibri" panose="020F0502020204030204" pitchFamily="34" charset="0"/>
              </a:rPr>
              <a:t>	1. </a:t>
            </a:r>
            <a:r>
              <a:rPr lang="en-US" altLang="zh-CN" sz="2300" u="sng" dirty="0" smtClean="0">
                <a:effectLst/>
                <a:latin typeface="Calibri" panose="020F0502020204030204" pitchFamily="34" charset="0"/>
              </a:rPr>
              <a:t>Puerto Rico</a:t>
            </a:r>
            <a:r>
              <a:rPr lang="en-US" altLang="zh-CN" sz="2300" dirty="0" smtClean="0">
                <a:effectLst/>
                <a:latin typeface="Calibri" panose="020F0502020204030204" pitchFamily="34" charset="0"/>
              </a:rPr>
              <a:t> – Black girls and women face discrimination because of their physical traits; discrimination in employment</a:t>
            </a:r>
          </a:p>
          <a:p>
            <a:pPr marL="990600" lvl="1" indent="-533400" eaLnBrk="1" hangingPunct="1">
              <a:spcBef>
                <a:spcPct val="105000"/>
              </a:spcBef>
              <a:buFontTx/>
              <a:buNone/>
            </a:pPr>
            <a:r>
              <a:rPr lang="en-US" altLang="zh-CN" sz="2300" dirty="0" smtClean="0">
                <a:effectLst/>
                <a:latin typeface="Calibri" panose="020F0502020204030204" pitchFamily="34" charset="0"/>
              </a:rPr>
              <a:t>	2. </a:t>
            </a:r>
            <a:r>
              <a:rPr lang="en-US" altLang="zh-CN" sz="2300" u="sng" dirty="0" smtClean="0">
                <a:effectLst/>
                <a:latin typeface="Calibri" panose="020F0502020204030204" pitchFamily="34" charset="0"/>
              </a:rPr>
              <a:t>North African Women in France</a:t>
            </a:r>
            <a:r>
              <a:rPr lang="en-US" altLang="zh-CN" sz="2300" dirty="0" smtClean="0">
                <a:effectLst/>
                <a:latin typeface="Calibri" panose="020F0502020204030204" pitchFamily="34" charset="0"/>
              </a:rPr>
              <a:t> – Muslim women from Tunisia, Morocco, Algeria face ethnic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42352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I. Key Terms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8153400" cy="5410200"/>
          </a:xfrm>
        </p:spPr>
        <p:txBody>
          <a:bodyPr/>
          <a:lstStyle/>
          <a:p>
            <a:pPr marL="0" indent="0" eaLnBrk="1" hangingPunct="1">
              <a:spcBef>
                <a:spcPct val="55000"/>
              </a:spcBef>
              <a:buNone/>
              <a:defRPr/>
            </a:pPr>
            <a:r>
              <a:rPr lang="en-US" altLang="zh-CN" sz="2400" b="1" u="sng" dirty="0" smtClean="0">
                <a:solidFill>
                  <a:schemeClr val="hlink"/>
                </a:solidFill>
                <a:latin typeface="Calibri" panose="020F0502020204030204" pitchFamily="34" charset="0"/>
              </a:rPr>
              <a:t>Sex</a:t>
            </a:r>
            <a:r>
              <a:rPr lang="en-US" altLang="zh-CN" sz="2400" dirty="0" smtClean="0">
                <a:latin typeface="Calibri" panose="020F0502020204030204" pitchFamily="34" charset="0"/>
              </a:rPr>
              <a:t> – biological/anatomical differences</a:t>
            </a:r>
          </a:p>
          <a:p>
            <a:pPr marL="990600" lvl="1" indent="-533400" eaLnBrk="1" hangingPunct="1">
              <a:spcBef>
                <a:spcPct val="55000"/>
              </a:spcBef>
              <a:defRPr/>
            </a:pPr>
            <a:r>
              <a:rPr lang="en-US" altLang="zh-CN" sz="2000" dirty="0" smtClean="0">
                <a:latin typeface="Calibri" panose="020F0502020204030204" pitchFamily="34" charset="0"/>
              </a:rPr>
              <a:t>Only 2 sexes?</a:t>
            </a:r>
          </a:p>
          <a:p>
            <a:pPr marL="990600" lvl="1" indent="-533400" eaLnBrk="1" hangingPunct="1">
              <a:spcBef>
                <a:spcPct val="55000"/>
              </a:spcBef>
              <a:spcAft>
                <a:spcPts val="1800"/>
              </a:spcAft>
              <a:defRPr/>
            </a:pPr>
            <a:r>
              <a:rPr lang="en-US" altLang="zh-CN" sz="2000" dirty="0" smtClean="0">
                <a:latin typeface="Calibri" panose="020F0502020204030204" pitchFamily="34" charset="0"/>
              </a:rPr>
              <a:t>What about hermaphrodites or 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intersexuals</a:t>
            </a:r>
            <a:r>
              <a:rPr lang="en-US" altLang="zh-CN" sz="2000" dirty="0" smtClean="0">
                <a:latin typeface="Calibri" panose="020F0502020204030204" pitchFamily="34" charset="0"/>
              </a:rPr>
              <a:t>?</a:t>
            </a:r>
          </a:p>
          <a:p>
            <a:pPr marL="0" indent="0" eaLnBrk="1" hangingPunct="1">
              <a:spcBef>
                <a:spcPct val="55000"/>
              </a:spcBef>
              <a:buNone/>
              <a:defRPr/>
            </a:pPr>
            <a:r>
              <a:rPr lang="en-US" altLang="zh-CN" sz="2400" b="1" u="sng" dirty="0" smtClean="0">
                <a:solidFill>
                  <a:schemeClr val="hlink"/>
                </a:solidFill>
                <a:latin typeface="Calibri" panose="020F0502020204030204" pitchFamily="34" charset="0"/>
              </a:rPr>
              <a:t>Gende</a:t>
            </a:r>
            <a:r>
              <a:rPr lang="en-US" altLang="zh-CN" sz="2400" b="1" dirty="0" smtClean="0">
                <a:solidFill>
                  <a:schemeClr val="hlink"/>
                </a:solidFill>
                <a:latin typeface="Calibri" panose="020F0502020204030204" pitchFamily="34" charset="0"/>
              </a:rPr>
              <a:t>r</a:t>
            </a:r>
            <a:r>
              <a:rPr lang="en-US" altLang="zh-CN" sz="2400" dirty="0" smtClean="0">
                <a:latin typeface="Calibri" panose="020F0502020204030204" pitchFamily="34" charset="0"/>
              </a:rPr>
              <a:t> – a social construct</a:t>
            </a:r>
          </a:p>
          <a:p>
            <a:pPr marL="990600" lvl="1" indent="-533400" eaLnBrk="1" hangingPunct="1">
              <a:spcBef>
                <a:spcPct val="55000"/>
              </a:spcBef>
              <a:defRPr/>
            </a:pPr>
            <a:r>
              <a:rPr lang="en-US" altLang="zh-CN" sz="2000" dirty="0" smtClean="0">
                <a:latin typeface="Calibri" panose="020F0502020204030204" pitchFamily="34" charset="0"/>
              </a:rPr>
              <a:t>How a given society defines </a:t>
            </a:r>
            <a:r>
              <a:rPr lang="en-US" altLang="zh-CN" sz="2000" b="1" i="1" dirty="0" smtClean="0">
                <a:latin typeface="Calibri" panose="020F0502020204030204" pitchFamily="34" charset="0"/>
              </a:rPr>
              <a:t>masculinity</a:t>
            </a:r>
            <a:r>
              <a:rPr lang="en-US" altLang="zh-CN" sz="2000" dirty="0" smtClean="0">
                <a:latin typeface="Calibri" panose="020F0502020204030204" pitchFamily="34" charset="0"/>
              </a:rPr>
              <a:t> and </a:t>
            </a:r>
            <a:r>
              <a:rPr lang="en-US" altLang="zh-CN" sz="2000" b="1" i="1" dirty="0" smtClean="0">
                <a:latin typeface="Calibri" panose="020F0502020204030204" pitchFamily="34" charset="0"/>
              </a:rPr>
              <a:t>femininity</a:t>
            </a:r>
            <a:r>
              <a:rPr lang="en-US" altLang="zh-CN" sz="2000" dirty="0" smtClean="0">
                <a:latin typeface="Calibri" panose="020F0502020204030204" pitchFamily="34" charset="0"/>
              </a:rPr>
              <a:t> </a:t>
            </a:r>
            <a:br>
              <a:rPr lang="en-US" altLang="zh-CN" sz="2000" dirty="0" smtClean="0">
                <a:latin typeface="Calibri" panose="020F0502020204030204" pitchFamily="34" charset="0"/>
              </a:rPr>
            </a:br>
            <a:r>
              <a:rPr lang="en-US" altLang="zh-CN" sz="2000" dirty="0" smtClean="0">
                <a:latin typeface="Calibri" panose="020F0502020204030204" pitchFamily="34" charset="0"/>
              </a:rPr>
              <a:t>(cf. ‘race’ – stereotypes, traits, norms, roles)</a:t>
            </a:r>
          </a:p>
          <a:p>
            <a:pPr marL="990600" lvl="1" indent="-533400" eaLnBrk="1" hangingPunct="1">
              <a:spcBef>
                <a:spcPct val="55000"/>
              </a:spcBef>
              <a:defRPr/>
            </a:pPr>
            <a:r>
              <a:rPr lang="en-US" altLang="zh-CN" sz="2000" dirty="0" smtClean="0">
                <a:latin typeface="Calibri" panose="020F0502020204030204" pitchFamily="34" charset="0"/>
              </a:rPr>
              <a:t>Cross-cultural examples</a:t>
            </a:r>
          </a:p>
          <a:p>
            <a:pPr marL="1371600" lvl="2" indent="-457200" eaLnBrk="1" hangingPunct="1">
              <a:spcBef>
                <a:spcPct val="55000"/>
              </a:spcBef>
              <a:buClr>
                <a:schemeClr val="accent2">
                  <a:lumMod val="75000"/>
                </a:schemeClr>
              </a:buClr>
              <a:buSzPct val="89000"/>
              <a:buFont typeface="Wingdings" pitchFamily="2" charset="2"/>
              <a:buAutoNum type="arabicParenBoth"/>
              <a:defRPr/>
            </a:pPr>
            <a:r>
              <a:rPr lang="en-US" altLang="zh-CN" sz="1800" dirty="0" smtClean="0">
                <a:latin typeface="Calibri" panose="020F0502020204030204" pitchFamily="34" charset="0"/>
              </a:rPr>
              <a:t>Margaret Mead and New Guinea tribes</a:t>
            </a:r>
          </a:p>
          <a:p>
            <a:pPr marL="1371600" lvl="2" indent="-457200" eaLnBrk="1" hangingPunct="1">
              <a:spcBef>
                <a:spcPct val="55000"/>
              </a:spcBef>
              <a:buClr>
                <a:schemeClr val="accent2">
                  <a:lumMod val="75000"/>
                </a:schemeClr>
              </a:buClr>
              <a:buSzPct val="89000"/>
              <a:buFont typeface="Wingdings" pitchFamily="2" charset="2"/>
              <a:buAutoNum type="arabicParenBoth"/>
              <a:defRPr/>
            </a:pPr>
            <a:r>
              <a:rPr lang="en-US" altLang="zh-CN" sz="1800" dirty="0" err="1" smtClean="0">
                <a:latin typeface="Calibri" panose="020F0502020204030204" pitchFamily="34" charset="0"/>
              </a:rPr>
              <a:t>Hijras</a:t>
            </a:r>
            <a:r>
              <a:rPr lang="en-US" altLang="zh-CN" sz="1800" dirty="0" smtClean="0">
                <a:latin typeface="Calibri" panose="020F0502020204030204" pitchFamily="34" charset="0"/>
              </a:rPr>
              <a:t> of India</a:t>
            </a:r>
          </a:p>
        </p:txBody>
      </p:sp>
      <p:pic>
        <p:nvPicPr>
          <p:cNvPr id="30725" name="Picture 5" descr="http://www.google.com.sg/url?source=imglanding&amp;ct=img&amp;q=http://gracjan.alkos.info/images/20090301223109_258.jpg&amp;sa=X&amp;ei=fHxyUOXdEYLRrQeB5oDYDw&amp;ved=0CAsQ8wc&amp;usg=AFQjCNFj9EMUAqgiSLME6DRQDK6lPF_qh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419600"/>
            <a:ext cx="1502006" cy="2247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3786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latin typeface="Calibri" panose="020F0502020204030204" pitchFamily="34" charset="0"/>
              </a:rPr>
              <a:t>IV. Intersections of Race, Class, and Gender 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686800" cy="5257800"/>
          </a:xfrm>
        </p:spPr>
        <p:txBody>
          <a:bodyPr/>
          <a:lstStyle/>
          <a:p>
            <a:pPr marL="609600" indent="-609600" eaLnBrk="1" hangingPunct="1">
              <a:spcBef>
                <a:spcPct val="45000"/>
              </a:spcBef>
              <a:spcAft>
                <a:spcPts val="1800"/>
              </a:spcAft>
              <a:defRPr/>
            </a:pPr>
            <a:r>
              <a:rPr lang="en-US" altLang="zh-CN" sz="2700" dirty="0" smtClean="0">
                <a:effectLst/>
                <a:latin typeface="Calibri" panose="020F0502020204030204" pitchFamily="34" charset="0"/>
              </a:rPr>
              <a:t>Double or Triple discrimination</a:t>
            </a:r>
          </a:p>
          <a:p>
            <a:pPr marL="609600" indent="-609600" eaLnBrk="1" hangingPunct="1">
              <a:spcBef>
                <a:spcPct val="45000"/>
              </a:spcBef>
              <a:defRPr/>
            </a:pPr>
            <a:r>
              <a:rPr lang="en-US" altLang="zh-CN" sz="2700" dirty="0" smtClean="0">
                <a:effectLst/>
                <a:latin typeface="Calibri" panose="020F0502020204030204" pitchFamily="34" charset="0"/>
              </a:rPr>
              <a:t>Examples</a:t>
            </a:r>
          </a:p>
          <a:p>
            <a:pPr marL="990600" lvl="1" indent="-533400" eaLnBrk="1" hangingPunct="1">
              <a:spcBef>
                <a:spcPct val="500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100" dirty="0">
                <a:latin typeface="Calibri" panose="020F0502020204030204" pitchFamily="34" charset="0"/>
              </a:rPr>
              <a:t>I</a:t>
            </a:r>
            <a:r>
              <a:rPr lang="en-US" altLang="zh-CN" sz="2100" dirty="0" smtClean="0">
                <a:latin typeface="Calibri" panose="020F0502020204030204" pitchFamily="34" charset="0"/>
              </a:rPr>
              <a:t>ndigenous black women in Latin America and the </a:t>
            </a:r>
            <a:r>
              <a:rPr lang="en-US" altLang="zh-CN" sz="2100" dirty="0" err="1" smtClean="0">
                <a:latin typeface="Calibri" panose="020F0502020204030204" pitchFamily="34" charset="0"/>
              </a:rPr>
              <a:t>Carribean</a:t>
            </a:r>
            <a:r>
              <a:rPr lang="en-US" altLang="zh-CN" sz="2100" dirty="0" smtClean="0">
                <a:latin typeface="Calibri" panose="020F0502020204030204" pitchFamily="34" charset="0"/>
              </a:rPr>
              <a:t> face three-fold discrimination because of their </a:t>
            </a:r>
            <a:r>
              <a:rPr lang="en-US" altLang="zh-CN" sz="2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sex, race, and social class </a:t>
            </a:r>
          </a:p>
          <a:p>
            <a:pPr marL="990600" lvl="1" indent="-533400" eaLnBrk="1" hangingPunct="1">
              <a:spcBef>
                <a:spcPct val="500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100" dirty="0" smtClean="0">
                <a:latin typeface="Calibri" panose="020F0502020204030204" pitchFamily="34" charset="0"/>
              </a:rPr>
              <a:t>Indigenous women experience access to resources and positions of power differently from non-indigenous men and women </a:t>
            </a:r>
          </a:p>
          <a:p>
            <a:pPr marL="990600" lvl="1" indent="-533400" eaLnBrk="1" hangingPunct="1">
              <a:spcBef>
                <a:spcPct val="500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100" dirty="0" smtClean="0">
                <a:latin typeface="Calibri" panose="020F0502020204030204" pitchFamily="34" charset="0"/>
              </a:rPr>
              <a:t>Triple discrimination therefore points to differential treatment because they are </a:t>
            </a:r>
            <a:r>
              <a:rPr lang="en-US" altLang="zh-CN" sz="2100" i="1" dirty="0" smtClean="0">
                <a:latin typeface="Calibri" panose="020F0502020204030204" pitchFamily="34" charset="0"/>
              </a:rPr>
              <a:t>women</a:t>
            </a:r>
            <a:r>
              <a:rPr lang="en-US" altLang="zh-CN" sz="2100" dirty="0" smtClean="0">
                <a:latin typeface="Calibri" panose="020F0502020204030204" pitchFamily="34" charset="0"/>
              </a:rPr>
              <a:t>, they are </a:t>
            </a:r>
            <a:r>
              <a:rPr lang="en-US" altLang="zh-CN" sz="2100" i="1" dirty="0" smtClean="0">
                <a:latin typeface="Calibri" panose="020F0502020204030204" pitchFamily="34" charset="0"/>
              </a:rPr>
              <a:t>indigenous</a:t>
            </a:r>
            <a:r>
              <a:rPr lang="en-US" altLang="zh-CN" sz="2100" dirty="0" smtClean="0">
                <a:latin typeface="Calibri" panose="020F0502020204030204" pitchFamily="34" charset="0"/>
              </a:rPr>
              <a:t>, and they are </a:t>
            </a:r>
            <a:r>
              <a:rPr lang="en-US" altLang="zh-CN" sz="2100" i="1" dirty="0" smtClean="0">
                <a:latin typeface="Calibri" panose="020F0502020204030204" pitchFamily="34" charset="0"/>
              </a:rPr>
              <a:t>poor</a:t>
            </a:r>
            <a:r>
              <a:rPr lang="en-US" altLang="zh-CN" sz="2100" dirty="0" smtClean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 dirty="0" smtClean="0">
                <a:latin typeface="Calibri" panose="020F0502020204030204" pitchFamily="34" charset="0"/>
              </a:rPr>
              <a:t>V. Conclusion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98310649"/>
              </p:ext>
            </p:extLst>
          </p:nvPr>
        </p:nvGraphicFramePr>
        <p:xfrm>
          <a:off x="990600" y="198120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4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393" name="Group 3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27670309"/>
              </p:ext>
            </p:extLst>
          </p:nvPr>
        </p:nvGraphicFramePr>
        <p:xfrm>
          <a:off x="533400" y="1447800"/>
          <a:ext cx="8229600" cy="4452939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874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Essentialism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Biological differences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between men and women to account for gender differences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Functionalism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Gender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role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conformity, specialisation of tasks,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division of labour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Symbolic Interactionism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Gender as a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social construct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, attachment of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meanings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to interaction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Conflict Perspective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Women are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subordinated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, men in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control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with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privileged 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Feminism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Women’s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oppression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 understood through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patriarchy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relaxedInset"/>
                      <a:lightRig rig="flood" dir="t"/>
                    </a:cell3D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4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 dirty="0" smtClean="0">
                <a:latin typeface="Calibri" panose="020F0502020204030204" pitchFamily="34" charset="0"/>
              </a:rPr>
              <a:t>V. Conclusion 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73594660"/>
              </p:ext>
            </p:extLst>
          </p:nvPr>
        </p:nvGraphicFramePr>
        <p:xfrm>
          <a:off x="1066800" y="1574800"/>
          <a:ext cx="7315200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I. Key Terms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6417754"/>
              </p:ext>
            </p:extLst>
          </p:nvPr>
        </p:nvGraphicFramePr>
        <p:xfrm>
          <a:off x="1066800" y="2108200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11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228600"/>
            <a:ext cx="8458200" cy="1066800"/>
          </a:xfrm>
        </p:spPr>
        <p:txBody>
          <a:bodyPr>
            <a:normAutofit/>
          </a:bodyPr>
          <a:lstStyle/>
          <a:p>
            <a:pPr marL="609600" indent="-609600" algn="ctr" eaLnBrk="1" hangingPunct="1">
              <a:spcBef>
                <a:spcPct val="75000"/>
              </a:spcBef>
              <a:buFont typeface="Wingdings" pitchFamily="2" charset="2"/>
              <a:buNone/>
              <a:defRPr/>
            </a:pPr>
            <a:r>
              <a:rPr lang="en-US" altLang="zh-CN" sz="2700" dirty="0" smtClean="0">
                <a:solidFill>
                  <a:srgbClr val="C00000"/>
                </a:solidFill>
              </a:rPr>
              <a:t>	A Brief History of Heterosexuality </a:t>
            </a:r>
            <a:br>
              <a:rPr lang="en-US" altLang="zh-CN" sz="2700" dirty="0" smtClean="0">
                <a:solidFill>
                  <a:srgbClr val="C00000"/>
                </a:solidFill>
              </a:rPr>
            </a:br>
            <a:r>
              <a:rPr lang="en-US" altLang="zh-CN" sz="2700" dirty="0" smtClean="0">
                <a:solidFill>
                  <a:srgbClr val="C00000"/>
                </a:solidFill>
              </a:rPr>
              <a:t>(and Homosexuality) as an Invention (Katz 2005)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5402269"/>
              </p:ext>
            </p:extLst>
          </p:nvPr>
        </p:nvGraphicFramePr>
        <p:xfrm>
          <a:off x="990600" y="1371600"/>
          <a:ext cx="7315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2720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228600"/>
            <a:ext cx="8458200" cy="1066800"/>
          </a:xfrm>
        </p:spPr>
        <p:txBody>
          <a:bodyPr>
            <a:normAutofit/>
          </a:bodyPr>
          <a:lstStyle/>
          <a:p>
            <a:pPr marL="609600" indent="-609600" algn="ctr" eaLnBrk="1" hangingPunct="1">
              <a:spcBef>
                <a:spcPct val="75000"/>
              </a:spcBef>
              <a:buFont typeface="Wingdings" pitchFamily="2" charset="2"/>
              <a:buNone/>
              <a:defRPr/>
            </a:pPr>
            <a:r>
              <a:rPr lang="en-US" altLang="zh-CN" sz="2700" dirty="0" smtClean="0">
                <a:solidFill>
                  <a:srgbClr val="C00000"/>
                </a:solidFill>
              </a:rPr>
              <a:t>	A Brief History of Heterosexuality </a:t>
            </a:r>
            <a:br>
              <a:rPr lang="en-US" altLang="zh-CN" sz="2700" dirty="0" smtClean="0">
                <a:solidFill>
                  <a:srgbClr val="C00000"/>
                </a:solidFill>
              </a:rPr>
            </a:br>
            <a:r>
              <a:rPr lang="en-US" altLang="zh-CN" sz="2700" dirty="0" smtClean="0">
                <a:solidFill>
                  <a:srgbClr val="C00000"/>
                </a:solidFill>
              </a:rPr>
              <a:t>(and Homosexuality) as an Invention (Katz 2005)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9612529"/>
              </p:ext>
            </p:extLst>
          </p:nvPr>
        </p:nvGraphicFramePr>
        <p:xfrm>
          <a:off x="990600" y="1447800"/>
          <a:ext cx="7315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6399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panose="020F0502020204030204" pitchFamily="34" charset="0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057400"/>
            <a:ext cx="7620000" cy="44958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3000"/>
              </a:spcAft>
              <a:buSzPct val="66000"/>
              <a:defRPr/>
            </a:pPr>
            <a:r>
              <a:rPr lang="en-US" sz="2400" dirty="0" smtClean="0">
                <a:latin typeface="Calibri" panose="020F0502020204030204" pitchFamily="34" charset="0"/>
              </a:rPr>
              <a:t>What is the social function of sexual </a:t>
            </a:r>
            <a:r>
              <a:rPr lang="en-US" sz="2400" dirty="0" err="1" smtClean="0">
                <a:latin typeface="Calibri" panose="020F0502020204030204" pitchFamily="34" charset="0"/>
              </a:rPr>
              <a:t>categorising</a:t>
            </a:r>
            <a:r>
              <a:rPr lang="en-US" sz="2400" dirty="0" smtClean="0">
                <a:latin typeface="Calibri" panose="020F0502020204030204" pitchFamily="34" charset="0"/>
              </a:rPr>
              <a:t>?</a:t>
            </a:r>
          </a:p>
          <a:p>
            <a:pPr eaLnBrk="1" hangingPunct="1">
              <a:spcAft>
                <a:spcPts val="3000"/>
              </a:spcAft>
              <a:buSzPct val="66000"/>
              <a:defRPr/>
            </a:pPr>
            <a:r>
              <a:rPr lang="en-US" sz="2400" dirty="0" smtClean="0">
                <a:latin typeface="Calibri" panose="020F0502020204030204" pitchFamily="34" charset="0"/>
              </a:rPr>
              <a:t>Whose interests have been served by the division of the world into heterosexual and homosexual?</a:t>
            </a:r>
          </a:p>
          <a:p>
            <a:pPr eaLnBrk="1" hangingPunct="1">
              <a:spcAft>
                <a:spcPts val="3000"/>
              </a:spcAft>
              <a:buSzPct val="66000"/>
              <a:defRPr/>
            </a:pPr>
            <a:r>
              <a:rPr lang="en-US" sz="2400" dirty="0" smtClean="0">
                <a:latin typeface="Calibri" panose="020F0502020204030204" pitchFamily="34" charset="0"/>
              </a:rPr>
              <a:t>What happens if we do not make distinctions between these two categories of sexual </a:t>
            </a:r>
            <a:r>
              <a:rPr lang="en-US" sz="2400" dirty="0" err="1" smtClean="0">
                <a:latin typeface="Calibri" panose="020F0502020204030204" pitchFamily="34" charset="0"/>
              </a:rPr>
              <a:t>behaviour</a:t>
            </a:r>
            <a:r>
              <a:rPr lang="en-US" sz="2400" dirty="0" smtClean="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82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II. Learning &amp; ‘Doing’ Gender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153400" cy="4191000"/>
          </a:xfrm>
        </p:spPr>
        <p:txBody>
          <a:bodyPr/>
          <a:lstStyle/>
          <a:p>
            <a:pPr marL="609600" indent="-609600" eaLnBrk="1" hangingPunct="1">
              <a:spcBef>
                <a:spcPct val="110000"/>
              </a:spcBef>
              <a:defRPr/>
            </a:pPr>
            <a:r>
              <a:rPr lang="en-US" altLang="zh-CN" sz="2400" u="sng" dirty="0" err="1" smtClean="0">
                <a:latin typeface="Calibri" panose="020F0502020204030204" pitchFamily="34" charset="0"/>
              </a:rPr>
              <a:t>Socialisation</a:t>
            </a:r>
            <a:r>
              <a:rPr lang="en-US" altLang="zh-CN" sz="2400" dirty="0" smtClean="0">
                <a:latin typeface="Calibri" panose="020F0502020204030204" pitchFamily="34" charset="0"/>
              </a:rPr>
              <a:t> - processes through which individuals take on gendered qualities and characteristics and acquire a sense of self</a:t>
            </a:r>
          </a:p>
          <a:p>
            <a:pPr marL="609600" indent="-609600" eaLnBrk="1" hangingPunct="1">
              <a:spcBef>
                <a:spcPct val="110000"/>
              </a:spcBef>
              <a:defRPr/>
            </a:pPr>
            <a:r>
              <a:rPr lang="en-US" altLang="zh-CN" sz="2400" u="sng" dirty="0" err="1" smtClean="0">
                <a:latin typeface="Calibri" panose="020F0502020204030204" pitchFamily="34" charset="0"/>
              </a:rPr>
              <a:t>Socialisation</a:t>
            </a:r>
            <a:r>
              <a:rPr lang="en-US" altLang="zh-CN" sz="2400" u="sng" dirty="0" smtClean="0">
                <a:latin typeface="Calibri" panose="020F0502020204030204" pitchFamily="34" charset="0"/>
              </a:rPr>
              <a:t> as a two-sided process</a:t>
            </a:r>
            <a:r>
              <a:rPr lang="en-US" altLang="zh-CN" sz="2400" dirty="0" smtClean="0">
                <a:latin typeface="Calibri" panose="020F0502020204030204" pitchFamily="34" charset="0"/>
              </a:rPr>
              <a:t> </a:t>
            </a:r>
          </a:p>
          <a:p>
            <a:pPr marL="990600" lvl="1" indent="-533400" eaLnBrk="1" hangingPunct="1">
              <a:spcBef>
                <a:spcPct val="110000"/>
              </a:spcBef>
              <a:buFontTx/>
              <a:buAutoNum type="arabicParenBoth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Target of </a:t>
            </a:r>
            <a:r>
              <a:rPr lang="en-US" altLang="zh-CN" sz="2400" dirty="0" err="1" smtClean="0">
                <a:latin typeface="Calibri" panose="020F0502020204030204" pitchFamily="34" charset="0"/>
              </a:rPr>
              <a:t>socialisation</a:t>
            </a:r>
            <a:endParaRPr lang="en-US" altLang="zh-CN" sz="2400" dirty="0" smtClean="0">
              <a:latin typeface="Calibri" panose="020F0502020204030204" pitchFamily="34" charset="0"/>
            </a:endParaRPr>
          </a:p>
          <a:p>
            <a:pPr marL="990600" lvl="1" indent="-533400" eaLnBrk="1" hangingPunct="1">
              <a:spcBef>
                <a:spcPct val="110000"/>
              </a:spcBef>
              <a:buFontTx/>
              <a:buAutoNum type="arabicParenBoth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Agents of </a:t>
            </a:r>
            <a:r>
              <a:rPr lang="en-US" altLang="zh-CN" sz="2400" dirty="0" err="1" smtClean="0">
                <a:latin typeface="Calibri" panose="020F0502020204030204" pitchFamily="34" charset="0"/>
              </a:rPr>
              <a:t>socialisation</a:t>
            </a:r>
            <a:r>
              <a:rPr lang="en-US" altLang="zh-CN" sz="2400" dirty="0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43400"/>
            <a:ext cx="2514600" cy="20113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latin typeface="Calibri" panose="020F0502020204030204" pitchFamily="34" charset="0"/>
              </a:rPr>
              <a:t>II. Learning &amp; ‘Doing’ Gender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848600" cy="4648200"/>
          </a:xfrm>
        </p:spPr>
        <p:txBody>
          <a:bodyPr/>
          <a:lstStyle/>
          <a:p>
            <a:pPr marL="609600" indent="-609600" eaLnBrk="1" hangingPunct="1">
              <a:spcBef>
                <a:spcPct val="90000"/>
              </a:spcBef>
              <a:defRPr/>
            </a:pPr>
            <a:r>
              <a:rPr lang="en-US" altLang="zh-CN" sz="2800" u="sng" dirty="0" smtClean="0">
                <a:latin typeface="Calibri" panose="020F0502020204030204" pitchFamily="34" charset="0"/>
              </a:rPr>
              <a:t>Examples of Gender </a:t>
            </a:r>
            <a:r>
              <a:rPr lang="en-US" altLang="zh-CN" sz="2800" u="sng" dirty="0" err="1" smtClean="0">
                <a:latin typeface="Calibri" panose="020F0502020204030204" pitchFamily="34" charset="0"/>
              </a:rPr>
              <a:t>Socialisation</a:t>
            </a:r>
            <a:endParaRPr lang="en-US" altLang="zh-CN" sz="2800" u="sng" dirty="0" smtClean="0">
              <a:latin typeface="Calibri" panose="020F0502020204030204" pitchFamily="34" charset="0"/>
            </a:endParaRPr>
          </a:p>
          <a:p>
            <a:pPr marL="990600" lvl="1" indent="-533400" eaLnBrk="1" hangingPunct="1">
              <a:spcBef>
                <a:spcPct val="90000"/>
              </a:spcBef>
              <a:buFontTx/>
              <a:buAutoNum type="arabicParenBoth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Dressing/</a:t>
            </a:r>
            <a:r>
              <a:rPr lang="en-US" altLang="zh-CN" sz="2400" dirty="0" err="1" smtClean="0">
                <a:latin typeface="Calibri" panose="020F0502020204030204" pitchFamily="34" charset="0"/>
              </a:rPr>
              <a:t>Colours</a:t>
            </a:r>
            <a:r>
              <a:rPr lang="en-US" altLang="zh-CN" sz="2400" dirty="0" smtClean="0">
                <a:latin typeface="Calibri" panose="020F0502020204030204" pitchFamily="34" charset="0"/>
              </a:rPr>
              <a:t> </a:t>
            </a:r>
          </a:p>
          <a:p>
            <a:pPr marL="990600" lvl="1" indent="-533400" eaLnBrk="1" hangingPunct="1">
              <a:spcBef>
                <a:spcPct val="90000"/>
              </a:spcBef>
              <a:buFontTx/>
              <a:buAutoNum type="arabicParenBoth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Toys – Girls learn how to be beautiful; </a:t>
            </a:r>
            <a:br>
              <a:rPr lang="en-US" altLang="zh-CN" sz="2400" dirty="0" smtClean="0">
                <a:latin typeface="Calibri" panose="020F0502020204030204" pitchFamily="34" charset="0"/>
              </a:rPr>
            </a:br>
            <a:r>
              <a:rPr lang="en-US" altLang="zh-CN" sz="2400" dirty="0" smtClean="0">
                <a:latin typeface="Calibri" panose="020F0502020204030204" pitchFamily="34" charset="0"/>
              </a:rPr>
              <a:t>Boys are </a:t>
            </a:r>
            <a:r>
              <a:rPr lang="en-US" altLang="zh-CN" sz="2400" dirty="0" err="1" smtClean="0">
                <a:latin typeface="Calibri" panose="020F0502020204030204" pitchFamily="34" charset="0"/>
              </a:rPr>
              <a:t>socialised</a:t>
            </a:r>
            <a:r>
              <a:rPr lang="en-US" altLang="zh-CN" sz="2400" dirty="0" smtClean="0">
                <a:latin typeface="Calibri" panose="020F0502020204030204" pitchFamily="34" charset="0"/>
              </a:rPr>
              <a:t> with traits of competition </a:t>
            </a:r>
            <a:br>
              <a:rPr lang="en-US" altLang="zh-CN" sz="2400" dirty="0" smtClean="0">
                <a:latin typeface="Calibri" panose="020F0502020204030204" pitchFamily="34" charset="0"/>
              </a:rPr>
            </a:br>
            <a:r>
              <a:rPr lang="en-US" altLang="zh-CN" sz="2400" dirty="0" smtClean="0">
                <a:latin typeface="Calibri" panose="020F0502020204030204" pitchFamily="34" charset="0"/>
              </a:rPr>
              <a:t>and aggression</a:t>
            </a:r>
          </a:p>
          <a:p>
            <a:pPr marL="990600" lvl="1" indent="-533400" eaLnBrk="1" hangingPunct="1">
              <a:spcBef>
                <a:spcPct val="90000"/>
              </a:spcBef>
              <a:buFontTx/>
              <a:buAutoNum type="arabicParenBoth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Parental guidance/response</a:t>
            </a:r>
          </a:p>
          <a:p>
            <a:pPr marL="990600" lvl="1" indent="-533400" eaLnBrk="1" hangingPunct="1">
              <a:spcBef>
                <a:spcPct val="90000"/>
              </a:spcBef>
              <a:buFontTx/>
              <a:buAutoNum type="arabicParenBoth"/>
              <a:defRPr/>
            </a:pPr>
            <a:r>
              <a:rPr lang="en-US" altLang="zh-CN" sz="2400" dirty="0" smtClean="0">
                <a:latin typeface="Calibri" panose="020F0502020204030204" pitchFamily="34" charset="0"/>
              </a:rPr>
              <a:t>Mass Media </a:t>
            </a:r>
          </a:p>
        </p:txBody>
      </p:sp>
    </p:spTree>
    <p:extLst>
      <p:ext uri="{BB962C8B-B14F-4D97-AF65-F5344CB8AC3E}">
        <p14:creationId xmlns:p14="http://schemas.microsoft.com/office/powerpoint/2010/main" val="22204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</TotalTime>
  <Words>1124</Words>
  <Application>Microsoft Office PowerPoint</Application>
  <PresentationFormat>On-screen Show (4:3)</PresentationFormat>
  <Paragraphs>235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宋体</vt:lpstr>
      <vt:lpstr>华文仿宋</vt:lpstr>
      <vt:lpstr>Tw Cen MT</vt:lpstr>
      <vt:lpstr>Arial</vt:lpstr>
      <vt:lpstr>Arial Black</vt:lpstr>
      <vt:lpstr>Calibri</vt:lpstr>
      <vt:lpstr>Wingdings</vt:lpstr>
      <vt:lpstr>Wingdings 2</vt:lpstr>
      <vt:lpstr>Median</vt:lpstr>
      <vt:lpstr>SC1101E WEEK 7</vt:lpstr>
      <vt:lpstr>Overview</vt:lpstr>
      <vt:lpstr>I. Key Terms</vt:lpstr>
      <vt:lpstr>I. Key Terms</vt:lpstr>
      <vt:lpstr>PowerPoint Presentation</vt:lpstr>
      <vt:lpstr>PowerPoint Presentation</vt:lpstr>
      <vt:lpstr>Questions</vt:lpstr>
      <vt:lpstr>II. Learning &amp; ‘Doing’ Gender</vt:lpstr>
      <vt:lpstr>II. Learning &amp; ‘Doing’ Gender</vt:lpstr>
      <vt:lpstr>II. Learning &amp; ‘Doing’ Gender</vt:lpstr>
      <vt:lpstr>II. Learning &amp; ‘Doing’ Gender</vt:lpstr>
      <vt:lpstr>II. Learning &amp; ‘Doing’ Gender</vt:lpstr>
      <vt:lpstr>III. Theories of Gender</vt:lpstr>
      <vt:lpstr>III. Theories of Gender</vt:lpstr>
      <vt:lpstr>III. Theories of Gender</vt:lpstr>
      <vt:lpstr>III. Theories of Gender</vt:lpstr>
      <vt:lpstr>III. Theories of Gender</vt:lpstr>
      <vt:lpstr>III. Theories of Gender</vt:lpstr>
      <vt:lpstr>III. Theories of Gender</vt:lpstr>
      <vt:lpstr>III. Theories of Gender</vt:lpstr>
      <vt:lpstr>III. Theories of Gender</vt:lpstr>
      <vt:lpstr>IV. Inequality</vt:lpstr>
      <vt:lpstr>IV. Inequality</vt:lpstr>
      <vt:lpstr>IV. Inequality</vt:lpstr>
      <vt:lpstr>PowerPoint Presentation</vt:lpstr>
      <vt:lpstr>IV. Inequality</vt:lpstr>
      <vt:lpstr>IV. Inequality</vt:lpstr>
      <vt:lpstr>IV. Inequality</vt:lpstr>
      <vt:lpstr>IV. Intersections of Race, Class, and Gender </vt:lpstr>
      <vt:lpstr>IV. Intersections of Race, Class, and Gender </vt:lpstr>
      <vt:lpstr>V. Conclusion </vt:lpstr>
      <vt:lpstr>PowerPoint Presentation</vt:lpstr>
      <vt:lpstr>V. 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SC1101E WEEK 7</dc:title>
  <dc:creator>Kelvin E.Y. Low</dc:creator>
  <cp:lastModifiedBy>Leanne Tan</cp:lastModifiedBy>
  <cp:revision>23</cp:revision>
  <dcterms:created xsi:type="dcterms:W3CDTF">2014-09-17T06:51:37Z</dcterms:created>
  <dcterms:modified xsi:type="dcterms:W3CDTF">2014-09-29T09:24:34Z</dcterms:modified>
</cp:coreProperties>
</file>