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85" r:id="rId2"/>
    <p:sldId id="459" r:id="rId3"/>
    <p:sldId id="504" r:id="rId4"/>
    <p:sldId id="507" r:id="rId5"/>
    <p:sldId id="475" r:id="rId6"/>
    <p:sldId id="271" r:id="rId7"/>
    <p:sldId id="273" r:id="rId8"/>
    <p:sldId id="420" r:id="rId9"/>
    <p:sldId id="292" r:id="rId10"/>
    <p:sldId id="293" r:id="rId11"/>
    <p:sldId id="294" r:id="rId12"/>
    <p:sldId id="424" r:id="rId13"/>
    <p:sldId id="431" r:id="rId14"/>
    <p:sldId id="432" r:id="rId15"/>
    <p:sldId id="492" r:id="rId16"/>
    <p:sldId id="299" r:id="rId17"/>
    <p:sldId id="427" r:id="rId18"/>
    <p:sldId id="428" r:id="rId19"/>
    <p:sldId id="527" r:id="rId20"/>
    <p:sldId id="509" r:id="rId21"/>
    <p:sldId id="510" r:id="rId22"/>
    <p:sldId id="511" r:id="rId23"/>
    <p:sldId id="374" r:id="rId24"/>
    <p:sldId id="286" r:id="rId25"/>
    <p:sldId id="305" r:id="rId26"/>
    <p:sldId id="529" r:id="rId27"/>
    <p:sldId id="377" r:id="rId28"/>
    <p:sldId id="434" r:id="rId29"/>
    <p:sldId id="512" r:id="rId30"/>
    <p:sldId id="531" r:id="rId31"/>
    <p:sldId id="378" r:id="rId32"/>
    <p:sldId id="513" r:id="rId33"/>
    <p:sldId id="486" r:id="rId34"/>
    <p:sldId id="455" r:id="rId35"/>
    <p:sldId id="533" r:id="rId36"/>
    <p:sldId id="383" r:id="rId37"/>
    <p:sldId id="515" r:id="rId38"/>
    <p:sldId id="487" r:id="rId39"/>
    <p:sldId id="389" r:id="rId40"/>
    <p:sldId id="321" r:id="rId41"/>
    <p:sldId id="535" r:id="rId42"/>
    <p:sldId id="390" r:id="rId43"/>
    <p:sldId id="395" r:id="rId44"/>
    <p:sldId id="396" r:id="rId45"/>
    <p:sldId id="397" r:id="rId46"/>
    <p:sldId id="518" r:id="rId47"/>
    <p:sldId id="520" r:id="rId48"/>
    <p:sldId id="536" r:id="rId49"/>
    <p:sldId id="537" r:id="rId50"/>
    <p:sldId id="522" r:id="rId51"/>
    <p:sldId id="501" r:id="rId52"/>
    <p:sldId id="498" r:id="rId53"/>
    <p:sldId id="525" r:id="rId54"/>
    <p:sldId id="526" r:id="rId55"/>
    <p:sldId id="372" r:id="rId56"/>
    <p:sldId id="40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007BE-442C-49F1-8A0D-43AC3987B35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8A47-6329-41AD-9758-FBFF650CE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Bethany Hamilton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4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very ancient idea that we find in both Eastern and Western civilization and philosophy.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0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Victims of abuse</a:t>
            </a:r>
            <a:r>
              <a:rPr lang="en-US" baseline="0" dirty="0" smtClean="0"/>
              <a:t> becoming abusers…little children dying before they can learn any lessons from the evils they confront…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Are rich people</a:t>
            </a:r>
            <a:r>
              <a:rPr lang="en-US" baseline="0" smtClean="0"/>
              <a:t> less in need of spiritual development than poor people?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8A47-6329-41AD-9758-FBFF650CE17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0257-CE65-4402-8DDE-A74F1CB1078D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CBCD-D90F-4C88-8819-A3552EF92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ake_ancient_of_day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754221"/>
            <a:ext cx="3979242" cy="5438299"/>
          </a:xfrm>
        </p:spPr>
      </p:pic>
      <p:sp>
        <p:nvSpPr>
          <p:cNvPr id="5" name="TextBox 4"/>
          <p:cNvSpPr txBox="1"/>
          <p:nvPr/>
        </p:nvSpPr>
        <p:spPr>
          <a:xfrm>
            <a:off x="313899" y="857534"/>
            <a:ext cx="426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/>
          </a:p>
          <a:p>
            <a:pPr algn="ct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The Problem of Evil</a:t>
            </a:r>
          </a:p>
          <a:p>
            <a:pPr algn="ctr"/>
            <a:endParaRPr lang="en-US" sz="4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3800" dirty="0" smtClean="0">
                <a:solidFill>
                  <a:schemeClr val="bg1">
                    <a:lumMod val="95000"/>
                  </a:schemeClr>
                </a:solidFill>
              </a:rPr>
              <a:t>PH1102E/GEK1067</a:t>
            </a:r>
          </a:p>
          <a:p>
            <a:pPr algn="ctr"/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3800" dirty="0" smtClean="0">
                <a:solidFill>
                  <a:schemeClr val="bg1">
                    <a:lumMod val="95000"/>
                  </a:schemeClr>
                </a:solidFill>
              </a:rPr>
              <a:t> Week 6</a:t>
            </a:r>
            <a:endParaRPr lang="en-US" sz="3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Moral Evils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Moral evils are bad things that result from wrongdoing.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Examples include...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7" descr="sierraleoneamput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25714" r="21429"/>
          <a:stretch>
            <a:fillRect/>
          </a:stretch>
        </p:blipFill>
        <p:spPr>
          <a:xfrm>
            <a:off x="990600" y="1600200"/>
            <a:ext cx="2966493" cy="376026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The deliberate mutilation of children during the civil war in Sierra Leone.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About 20,000 civilians received such treatment during this conflict.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7" descr="sierraleoneampute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24588" y="1600200"/>
            <a:ext cx="2498517" cy="376026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The deliberate mutilation of children during the civil war in Sierra Leone.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About 20,000 civilians received such treatment during this conflict.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JosefFritzl_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2475" r="3564"/>
          <a:stretch>
            <a:fillRect/>
          </a:stretch>
        </p:blipFill>
        <p:spPr>
          <a:xfrm>
            <a:off x="762000" y="1828800"/>
            <a:ext cx="3390806" cy="34987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Josef </a:t>
            </a:r>
            <a:r>
              <a:rPr lang="en-US" dirty="0" err="1" smtClean="0">
                <a:solidFill>
                  <a:schemeClr val="bg1"/>
                </a:solidFill>
              </a:rPr>
              <a:t>Fritzl</a:t>
            </a:r>
            <a:r>
              <a:rPr lang="en-US" dirty="0" smtClean="0">
                <a:solidFill>
                  <a:schemeClr val="bg1"/>
                </a:solidFill>
              </a:rPr>
              <a:t>, from Austria (seen here on vacation in Thailand).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He locked his teenage daughter in his tiny, windowless basement, where he kept her imprisoned for 24 years.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Moral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JosefFritzl_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2475" r="3564"/>
          <a:stretch>
            <a:fillRect/>
          </a:stretch>
        </p:blipFill>
        <p:spPr>
          <a:xfrm>
            <a:off x="762000" y="1828800"/>
            <a:ext cx="3390806" cy="34987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He raped her repeatedly, fathering seven children. One died in the basement. Three he took out of the basement and “adopted.” The other three remained in the basement for years -- the oldest til he was 18.</a:t>
            </a:r>
          </a:p>
          <a:p>
            <a:pPr marL="0" indent="0">
              <a:buNone/>
            </a:pPr>
            <a:endParaRPr lang="en-US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Natural Evils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Natural evils are bad things that do </a:t>
            </a:r>
            <a:r>
              <a:rPr lang="en-US" u="sng" smtClean="0">
                <a:solidFill>
                  <a:schemeClr val="bg1"/>
                </a:solidFill>
              </a:rPr>
              <a:t>not</a:t>
            </a:r>
            <a:r>
              <a:rPr lang="en-US" smtClean="0">
                <a:solidFill>
                  <a:schemeClr val="bg1"/>
                </a:solidFill>
              </a:rPr>
              <a:t> result from any wrongdoing.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Examples include...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Natural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malariachild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7200"/>
          <a:stretch>
            <a:fillRect/>
          </a:stretch>
        </p:blipFill>
        <p:spPr>
          <a:xfrm>
            <a:off x="381000" y="1676400"/>
            <a:ext cx="4120188" cy="34519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pPr marL="91440" indent="0">
              <a:buNone/>
            </a:pPr>
            <a:r>
              <a:rPr lang="en-US" smtClean="0">
                <a:solidFill>
                  <a:schemeClr val="bg1"/>
                </a:solidFill>
              </a:rPr>
              <a:t>...disease.</a:t>
            </a:r>
          </a:p>
          <a:p>
            <a:pPr marL="91440" indent="0">
              <a:buNone/>
            </a:pPr>
            <a:endParaRPr lang="en-US" smtClean="0">
              <a:solidFill>
                <a:schemeClr val="bg1"/>
              </a:solidFill>
            </a:endParaRPr>
          </a:p>
          <a:p>
            <a:pPr marL="91440" indent="0">
              <a:buNone/>
            </a:pPr>
            <a:r>
              <a:rPr lang="en-US" smtClean="0">
                <a:solidFill>
                  <a:schemeClr val="bg1"/>
                </a:solidFill>
              </a:rPr>
              <a:t>This child is dying of malaria. About 3,000 people die of malaria every day, 90% of them African, 85% under the age of 6.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Natural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malariachild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3905707" cy="3798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pPr marL="274320" indent="0">
              <a:buNone/>
            </a:pPr>
            <a:r>
              <a:rPr lang="en-US" smtClean="0">
                <a:solidFill>
                  <a:schemeClr val="bg1"/>
                </a:solidFill>
              </a:rPr>
              <a:t>Earthquakes and other natural disasters.</a:t>
            </a:r>
          </a:p>
          <a:p>
            <a:pPr marL="274320" indent="0">
              <a:buNone/>
            </a:pPr>
            <a:endParaRPr lang="en-US" smtClean="0">
              <a:solidFill>
                <a:schemeClr val="bg1"/>
              </a:solidFill>
            </a:endParaRPr>
          </a:p>
          <a:p>
            <a:pPr marL="274320" indent="0">
              <a:buNone/>
            </a:pPr>
            <a:r>
              <a:rPr lang="en-US" smtClean="0">
                <a:solidFill>
                  <a:schemeClr val="bg1"/>
                </a:solidFill>
              </a:rPr>
              <a:t>Here is one of the 230,000+ victims of the 2004 tsunami.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Natural Evils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malariachild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94771" y="1676400"/>
            <a:ext cx="2535365" cy="3798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pPr marL="274320" indent="0">
              <a:buNone/>
            </a:pPr>
            <a:r>
              <a:rPr lang="en-US" smtClean="0">
                <a:solidFill>
                  <a:schemeClr val="bg1"/>
                </a:solidFill>
              </a:rPr>
              <a:t>Harms inflicted by non-human agents, such as sharks.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 from Evil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 smtClean="0"/>
              <a:t>If God exists, there is no unnecessary evil.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 smtClean="0"/>
              <a:t>There is unnecessary evil.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Therefore, God does not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I.    Two conceptions of God</a:t>
            </a:r>
          </a:p>
          <a:p>
            <a:pPr marL="0" indent="0">
              <a:buNone/>
            </a:pPr>
            <a:r>
              <a:rPr lang="en-US" dirty="0" smtClean="0"/>
              <a:t>II.   Theism, atheism, agnosticism</a:t>
            </a:r>
          </a:p>
          <a:p>
            <a:pPr marL="0" indent="0">
              <a:buNone/>
            </a:pPr>
            <a:r>
              <a:rPr lang="en-US" dirty="0" smtClean="0"/>
              <a:t>III.  The Argument from Evil</a:t>
            </a:r>
          </a:p>
          <a:p>
            <a:pPr marL="0" indent="0">
              <a:buNone/>
            </a:pPr>
            <a:r>
              <a:rPr lang="en-US" dirty="0" smtClean="0"/>
              <a:t>IV.  Varieties of evil </a:t>
            </a:r>
          </a:p>
          <a:p>
            <a:pPr marL="0" indent="0">
              <a:buNone/>
            </a:pPr>
            <a:r>
              <a:rPr lang="en-US" dirty="0" smtClean="0"/>
              <a:t>V.   Defending theism against the Argument from Evil:</a:t>
            </a:r>
          </a:p>
          <a:p>
            <a:pPr marL="0" indent="0">
              <a:buNone/>
            </a:pPr>
            <a:r>
              <a:rPr lang="en-US" dirty="0" smtClean="0"/>
              <a:t>	A. Free will defense</a:t>
            </a:r>
          </a:p>
          <a:p>
            <a:pPr marL="0" indent="0">
              <a:buNone/>
            </a:pPr>
            <a:r>
              <a:rPr lang="en-US" dirty="0" smtClean="0"/>
              <a:t>	B. Contrast defense</a:t>
            </a:r>
          </a:p>
          <a:p>
            <a:pPr marL="0" indent="0">
              <a:buNone/>
            </a:pPr>
            <a:r>
              <a:rPr lang="en-US" dirty="0" smtClean="0"/>
              <a:t>	C. Spiritual development defense</a:t>
            </a:r>
          </a:p>
          <a:p>
            <a:pPr marL="0" indent="0">
              <a:buNone/>
            </a:pPr>
            <a:r>
              <a:rPr lang="en-US" dirty="0" smtClean="0"/>
              <a:t>	D. Unknown necessity defense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 Less-evil-than-meets-the-eye defense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 from Evil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God exists, there is no unnecessary evil.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dirty="0" smtClean="0"/>
              <a:t>There is unnecessary evil.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Therefore, God does not exist.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8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 from Evil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God exists, there is no unnecessary evil.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dirty="0" smtClean="0"/>
              <a:t>There is unnecessary evil.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Therefore, God does not exist.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dirty="0" smtClean="0"/>
              <a:t>Today we consider 5 challenges to this claim.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They are:</a:t>
            </a:r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rot="16200000" flipV="1">
            <a:off x="5406788" y="3077567"/>
            <a:ext cx="1194182" cy="1066803"/>
          </a:xfrm>
          <a:prstGeom prst="curvedConnector3">
            <a:avLst>
              <a:gd name="adj1" fmla="val 9914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3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that the evils of the world are a necessary side-effect of </a:t>
            </a:r>
            <a:r>
              <a:rPr lang="en-US" b="1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 necessary for us to </a:t>
            </a:r>
            <a:r>
              <a:rPr lang="en-US" b="1" dirty="0" smtClean="0"/>
              <a:t>appreciate the good things</a:t>
            </a:r>
            <a:r>
              <a:rPr lang="en-US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 necessary for our </a:t>
            </a:r>
            <a:r>
              <a:rPr lang="en-US" b="1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are, for </a:t>
            </a:r>
            <a:r>
              <a:rPr lang="en-US" b="1" dirty="0" smtClean="0"/>
              <a:t>reasons we cannot grasp</a:t>
            </a:r>
            <a:r>
              <a:rPr lang="en-US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free will defense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en-US" dirty="0" smtClean="0"/>
              <a:t>In order to create us as free beings, God has to endow us with wills over which even he has no control. 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 smtClean="0"/>
              <a:t>Unfortunately, some people exercise their freedom of will to do great harm. </a:t>
            </a:r>
          </a:p>
          <a:p>
            <a:pPr indent="0">
              <a:buNone/>
            </a:pPr>
            <a:r>
              <a:rPr lang="en-US" dirty="0" smtClean="0"/>
              <a:t>This harm is the inevitable price of human freedom.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The free will defense is a </a:t>
            </a:r>
            <a:r>
              <a:rPr lang="en-US" b="1" dirty="0" smtClean="0"/>
              <a:t>limited</a:t>
            </a:r>
            <a:r>
              <a:rPr lang="en-US" dirty="0" smtClean="0"/>
              <a:t> response to the Argument from Evil, since it only tries to reconcile the existence of </a:t>
            </a:r>
            <a:r>
              <a:rPr lang="en-US" u="sng" dirty="0" smtClean="0"/>
              <a:t>moral</a:t>
            </a:r>
            <a:r>
              <a:rPr lang="en-US" dirty="0" smtClean="0"/>
              <a:t> evils with the existence of God. </a:t>
            </a:r>
          </a:p>
          <a:p>
            <a:pPr indent="0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indent="0">
              <a:spcAft>
                <a:spcPts val="600"/>
              </a:spcAft>
              <a:buNone/>
            </a:pPr>
            <a:r>
              <a:rPr lang="en-US" sz="3500" dirty="0"/>
              <a:t>The free will defense assumes that we have free will; some philosophers deny </a:t>
            </a:r>
            <a:r>
              <a:rPr lang="en-US" sz="3500" dirty="0" smtClean="0"/>
              <a:t>this.</a:t>
            </a:r>
            <a:endParaRPr lang="en-US" sz="3500" dirty="0"/>
          </a:p>
          <a:p>
            <a:pPr indent="0">
              <a:spcAft>
                <a:spcPts val="600"/>
              </a:spcAft>
              <a:buNone/>
            </a:pPr>
            <a:r>
              <a:rPr lang="en-US" sz="3500" dirty="0" smtClean="0"/>
              <a:t>Some say </a:t>
            </a:r>
            <a:r>
              <a:rPr lang="en-US" sz="3500" dirty="0"/>
              <a:t>that God could have given people free will, and at the same time pre-programmed people only to do good things with their </a:t>
            </a:r>
            <a:r>
              <a:rPr lang="en-US" sz="3500" dirty="0" smtClean="0"/>
              <a:t>freedom.</a:t>
            </a:r>
            <a:endParaRPr lang="en-US" sz="3500" dirty="0"/>
          </a:p>
          <a:p>
            <a:pPr indent="0">
              <a:spcAft>
                <a:spcPts val="600"/>
              </a:spcAft>
              <a:buNone/>
            </a:pPr>
            <a:r>
              <a:rPr lang="en-US" sz="3500" dirty="0" smtClean="0"/>
              <a:t>But, for the sake of argument, let’s assume that we </a:t>
            </a:r>
            <a:r>
              <a:rPr lang="en-US" sz="3500" u="sng" dirty="0" smtClean="0"/>
              <a:t>are</a:t>
            </a:r>
            <a:r>
              <a:rPr lang="en-US" sz="3500" dirty="0" smtClean="0"/>
              <a:t> free in a radical, non-</a:t>
            </a:r>
            <a:r>
              <a:rPr lang="en-US" sz="3500" dirty="0" err="1" smtClean="0"/>
              <a:t>Humean</a:t>
            </a:r>
            <a:r>
              <a:rPr lang="en-US" sz="3500" dirty="0" smtClean="0"/>
              <a:t> way.</a:t>
            </a:r>
          </a:p>
          <a:p>
            <a:pPr indent="0">
              <a:spcAft>
                <a:spcPts val="1200"/>
              </a:spcAft>
              <a:buNone/>
            </a:pPr>
            <a:r>
              <a:rPr lang="en-US" sz="3500" dirty="0" smtClean="0"/>
              <a:t>Does the free will defense succeed then?</a:t>
            </a:r>
          </a:p>
          <a:p>
            <a:pPr indent="0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God gives us this radical freedom, why doesn’t he at least intervene to minimize the harm that results when people abuse it?</a:t>
            </a:r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182880" indent="0">
              <a:spcAft>
                <a:spcPts val="1200"/>
              </a:spcAft>
              <a:buNone/>
            </a:pPr>
            <a:r>
              <a:rPr lang="en-US" dirty="0" smtClean="0"/>
              <a:t>If God always intervened that way, we would have no reason to take other people’s welfare into consideration when choosing what to do. </a:t>
            </a:r>
          </a:p>
          <a:p>
            <a:pPr marL="182880" indent="0">
              <a:spcAft>
                <a:spcPts val="1200"/>
              </a:spcAft>
              <a:buNone/>
            </a:pPr>
            <a:r>
              <a:rPr lang="en-US" dirty="0" smtClean="0"/>
              <a:t>We would treat life like a video game.</a:t>
            </a:r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502622" y="1752600"/>
            <a:ext cx="2405956" cy="3365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Free Will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648200" cy="45259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Well, what’s worse: having a bunch of people who treat life like a video game, or a bunch of people who burn out children’s eyes, rape their own daughters, and exterminate ethnic minorities? 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If </a:t>
            </a:r>
            <a:r>
              <a:rPr lang="en-US" u="sng" dirty="0" smtClean="0"/>
              <a:t>this</a:t>
            </a:r>
            <a:r>
              <a:rPr lang="en-US" dirty="0" smtClean="0"/>
              <a:t> is the cost of </a:t>
            </a:r>
            <a:r>
              <a:rPr lang="en-US" dirty="0" err="1" smtClean="0"/>
              <a:t>unsuper</a:t>
            </a:r>
            <a:r>
              <a:rPr lang="en-US" dirty="0" smtClean="0"/>
              <a:t>-vised freedom, it’s not worth the price.</a:t>
            </a:r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There is a “metaphysical” conception of God as an intelligent but largely impersonal power or presence.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Alternatively, there is a “personal” conception of God as a being that is not only intelligent and powerful, but also benevolent and interested in our welfare.</a:t>
            </a:r>
          </a:p>
        </p:txBody>
      </p:sp>
    </p:spTree>
    <p:extLst>
      <p:ext uri="{BB962C8B-B14F-4D97-AF65-F5344CB8AC3E}">
        <p14:creationId xmlns:p14="http://schemas.microsoft.com/office/powerpoint/2010/main" val="4222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a necessary side-effect of </a:t>
            </a:r>
            <a:r>
              <a:rPr lang="en-US" b="1" strike="dblStrike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 necessary for us to </a:t>
            </a:r>
            <a:r>
              <a:rPr lang="en-US" b="1" dirty="0" smtClean="0"/>
              <a:t>appreciate the good things</a:t>
            </a:r>
            <a:r>
              <a:rPr lang="en-US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 necessary for our </a:t>
            </a:r>
            <a:r>
              <a:rPr lang="en-US" b="1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are, for </a:t>
            </a:r>
            <a:r>
              <a:rPr lang="en-US" b="1" dirty="0" smtClean="0"/>
              <a:t>reasons we cannot grasp</a:t>
            </a:r>
            <a:r>
              <a:rPr lang="en-US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contrast defense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Contrast Defense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43199"/>
            <a:ext cx="4038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would not appreciate the good things in life unless we were exposed to bad things too.</a:t>
            </a:r>
          </a:p>
        </p:txBody>
      </p:sp>
      <p:pic>
        <p:nvPicPr>
          <p:cNvPr id="7" name="Content Placeholder 6" descr="yinyang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752600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2695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The Contrast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OK. But why do we need </a:t>
            </a:r>
            <a:r>
              <a:rPr lang="en-US" u="sng" dirty="0"/>
              <a:t>so much</a:t>
            </a:r>
            <a:r>
              <a:rPr lang="en-US" dirty="0"/>
              <a:t> evil---moral as well as natural---in order to </a:t>
            </a:r>
            <a:r>
              <a:rPr lang="en-US" dirty="0" err="1"/>
              <a:t>appreci</a:t>
            </a:r>
            <a:r>
              <a:rPr lang="en-US" dirty="0"/>
              <a:t>-ate the good things in life?</a:t>
            </a:r>
          </a:p>
          <a:p>
            <a:pPr marL="0" indent="0">
              <a:buNone/>
            </a:pPr>
            <a:r>
              <a:rPr lang="en-US" dirty="0" smtClean="0"/>
              <a:t>And what about bad things that happen without anyone knowing?</a:t>
            </a:r>
            <a:endParaRPr lang="en-US" dirty="0"/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8" y="124248"/>
            <a:ext cx="9148468" cy="6093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a necessary side-effect of </a:t>
            </a:r>
            <a:r>
              <a:rPr lang="en-US" b="1" strike="dblStrike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us to </a:t>
            </a:r>
            <a:r>
              <a:rPr lang="en-US" b="1" strike="dblStrike" dirty="0" smtClean="0"/>
              <a:t>appreciate the good things</a:t>
            </a:r>
            <a:r>
              <a:rPr lang="en-US" strike="dblStrike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 necessary for our </a:t>
            </a:r>
            <a:r>
              <a:rPr lang="en-US" b="1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are, for </a:t>
            </a:r>
            <a:r>
              <a:rPr lang="en-US" b="1" dirty="0" smtClean="0"/>
              <a:t>reasons we cannot grasp</a:t>
            </a:r>
            <a:r>
              <a:rPr lang="en-US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89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Spiritual development defense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Spiritual Development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The reason why God allows evil to take place is that this evil is good for us.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 human being cannot realize his or her full spiritual potential without confronting some evil in (moral or natural).</a:t>
            </a: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b="1" dirty="0"/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502622" y="1752600"/>
            <a:ext cx="2405956" cy="3365331"/>
          </a:xfrm>
        </p:spPr>
      </p:pic>
    </p:spTree>
    <p:extLst>
      <p:ext uri="{BB962C8B-B14F-4D97-AF65-F5344CB8AC3E}">
        <p14:creationId xmlns:p14="http://schemas.microsoft.com/office/powerpoint/2010/main" val="3900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Spiritual Development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 agree that confronting evil can lead to spiritual development.</a:t>
            </a:r>
          </a:p>
          <a:p>
            <a:pPr marL="0" indent="0">
              <a:buNone/>
            </a:pPr>
            <a:r>
              <a:rPr lang="en-US" dirty="0" smtClean="0"/>
              <a:t>But too much evil can have the opposite effect.</a:t>
            </a:r>
            <a:endParaRPr lang="en-US" dirty="0"/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Spiritual Development Defense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Furthermore, if the point of suffering is that it promotes spiritual development, then why is it that some spiritually under-developed people never suffer at all---or at least, not enough to promote spiritual development?</a:t>
            </a:r>
            <a:endParaRPr lang="en-US" dirty="0"/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Not all personal conceptions of God are the same, but they all have some basic things in common. They are conceptions of a God who is:</a:t>
            </a:r>
          </a:p>
          <a:p>
            <a:pPr marL="274320" indent="0">
              <a:spcAft>
                <a:spcPts val="1200"/>
              </a:spcAft>
              <a:buNone/>
            </a:pPr>
            <a:r>
              <a:rPr lang="en-US" dirty="0"/>
              <a:t>(1) extraordinarily powerful</a:t>
            </a:r>
          </a:p>
          <a:p>
            <a:pPr marL="274320" indent="0">
              <a:spcAft>
                <a:spcPts val="1200"/>
              </a:spcAft>
              <a:buNone/>
            </a:pPr>
            <a:r>
              <a:rPr lang="en-US" dirty="0"/>
              <a:t>(2) extraordinarily knowledgeable</a:t>
            </a:r>
          </a:p>
          <a:p>
            <a:pPr marL="274320" indent="0">
              <a:spcAft>
                <a:spcPts val="1200"/>
              </a:spcAft>
              <a:buNone/>
            </a:pPr>
            <a:r>
              <a:rPr lang="en-US" dirty="0"/>
              <a:t>(3) interested in our welfare</a:t>
            </a:r>
          </a:p>
        </p:txBody>
      </p:sp>
    </p:spTree>
    <p:extLst>
      <p:ext uri="{BB962C8B-B14F-4D97-AF65-F5344CB8AC3E}">
        <p14:creationId xmlns:p14="http://schemas.microsoft.com/office/powerpoint/2010/main" val="20467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7" name="Picture Placeholder 6" descr="paris_hilton_tinkerbell_dog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2500" b="12500"/>
          <a:stretch>
            <a:fillRect/>
          </a:stretch>
        </p:blipFill>
        <p:spPr>
          <a:xfrm>
            <a:off x="990600" y="647700"/>
            <a:ext cx="7162800" cy="5372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a necessary side-effect of </a:t>
            </a:r>
            <a:r>
              <a:rPr lang="en-US" b="1" strike="dblStrike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us to </a:t>
            </a:r>
            <a:r>
              <a:rPr lang="en-US" b="1" strike="dblStrike" dirty="0" smtClean="0"/>
              <a:t>appreciate the good things</a:t>
            </a:r>
            <a:r>
              <a:rPr lang="en-US" strike="dblStrike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our </a:t>
            </a:r>
            <a:r>
              <a:rPr lang="en-US" b="1" strike="dblStrike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are, for </a:t>
            </a:r>
            <a:r>
              <a:rPr lang="en-US" b="1" dirty="0" smtClean="0"/>
              <a:t>reasons we cannot grasp</a:t>
            </a:r>
            <a:r>
              <a:rPr lang="en-US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0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necessity defense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Unknown Necessity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It is true that we cannot see how a loving, powerful, and wise God could let all these bad things happen.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But maybe that is just because we have a limited point of view...</a:t>
            </a:r>
          </a:p>
          <a:p>
            <a:pPr indent="0">
              <a:buNone/>
            </a:pPr>
            <a:endParaRPr lang="en-US" b="1"/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55022" y="1752600"/>
            <a:ext cx="2405956" cy="3365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Unknown Necessity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 dog cannot understand why its master takes it to the veterinarian for its shots. </a:t>
            </a:r>
          </a:p>
          <a:p>
            <a:pPr marL="0" indent="0">
              <a:buNone/>
            </a:pPr>
            <a:r>
              <a:rPr lang="en-US" dirty="0" smtClean="0"/>
              <a:t>From the dog’s limited point of view, nothing good at all comes of the </a:t>
            </a:r>
            <a:r>
              <a:rPr lang="en-US" dirty="0" err="1" smtClean="0"/>
              <a:t>innoculation</a:t>
            </a:r>
            <a:r>
              <a:rPr lang="en-US" dirty="0" smtClean="0"/>
              <a:t>--- it’s just pure, pointless pain...</a:t>
            </a:r>
          </a:p>
          <a:p>
            <a:pPr indent="0">
              <a:buNone/>
            </a:pPr>
            <a:endParaRPr lang="en-US" b="1" dirty="0"/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19995" y="1752600"/>
            <a:ext cx="2876009" cy="3365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Unknown Necessity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same is true of a small child. The child cannot understand why its parents let the doctor stick it with a needle. </a:t>
            </a:r>
          </a:p>
          <a:p>
            <a:pPr marL="0" indent="0">
              <a:buNone/>
            </a:pPr>
            <a:r>
              <a:rPr lang="en-US" dirty="0" smtClean="0"/>
              <a:t>From the child’s limited point of view, nothing good comes of the </a:t>
            </a:r>
            <a:r>
              <a:rPr lang="en-US" dirty="0" err="1" smtClean="0"/>
              <a:t>innoculation</a:t>
            </a:r>
            <a:r>
              <a:rPr lang="en-US" dirty="0" smtClean="0"/>
              <a:t> at all---it is pure, pointless suffering...</a:t>
            </a:r>
            <a:endParaRPr lang="en-US" b="1" dirty="0"/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10200" y="1752600"/>
            <a:ext cx="2709799" cy="3613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Unknown Necessity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Well, maybe </a:t>
            </a:r>
            <a:r>
              <a:rPr lang="en-US" u="sng" dirty="0" smtClean="0"/>
              <a:t>we</a:t>
            </a:r>
            <a:r>
              <a:rPr lang="en-US" dirty="0" smtClean="0"/>
              <a:t> are to God as the dog is to its master, and as the child is to its parents. </a:t>
            </a:r>
          </a:p>
          <a:p>
            <a:pPr marL="0" indent="0">
              <a:buNone/>
            </a:pPr>
            <a:r>
              <a:rPr lang="en-US" dirty="0"/>
              <a:t>Maybe all these horrible things that happen are somehow all for the best, </a:t>
            </a:r>
            <a:r>
              <a:rPr lang="en-US" i="1" dirty="0"/>
              <a:t>even though we can’t see how.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55022" y="1752600"/>
            <a:ext cx="2405956" cy="3365331"/>
          </a:xfrm>
        </p:spPr>
      </p:pic>
    </p:spTree>
    <p:extLst>
      <p:ext uri="{BB962C8B-B14F-4D97-AF65-F5344CB8AC3E}">
        <p14:creationId xmlns:p14="http://schemas.microsoft.com/office/powerpoint/2010/main" val="1868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Unknown Necessity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God only allows evils that are necessary for the greater good, then shouldn’t we be </a:t>
            </a:r>
            <a:r>
              <a:rPr lang="en-US" u="sng" dirty="0" smtClean="0"/>
              <a:t>grateful</a:t>
            </a:r>
            <a:r>
              <a:rPr lang="en-US" dirty="0" smtClean="0"/>
              <a:t> for all the evils of our world?</a:t>
            </a:r>
            <a:r>
              <a:rPr lang="en-US" dirty="0"/>
              <a:t> </a:t>
            </a:r>
            <a:r>
              <a:rPr lang="en-US" dirty="0" smtClean="0"/>
              <a:t>Shouldn’t we </a:t>
            </a:r>
            <a:r>
              <a:rPr lang="en-US" u="sng" dirty="0" smtClean="0"/>
              <a:t>thank</a:t>
            </a:r>
            <a:r>
              <a:rPr lang="en-US" dirty="0" smtClean="0"/>
              <a:t> God for letting innocent people get raped and mutilated, little kids die from cancer, and forest animals suffer painful fiery deaths?</a:t>
            </a:r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a necessary side-effect of </a:t>
            </a:r>
            <a:r>
              <a:rPr lang="en-US" b="1" strike="dblStrike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us to </a:t>
            </a:r>
            <a:r>
              <a:rPr lang="en-US" b="1" strike="dblStrike" dirty="0" smtClean="0"/>
              <a:t>appreciate the good things</a:t>
            </a:r>
            <a:r>
              <a:rPr lang="en-US" strike="dblStrike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our </a:t>
            </a:r>
            <a:r>
              <a:rPr lang="en-US" b="1" strike="dblStrike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that the evils of the world are, for </a:t>
            </a:r>
            <a:r>
              <a:rPr lang="en-US" b="1" dirty="0" smtClean="0"/>
              <a:t>reasons we cannot grasp</a:t>
            </a:r>
            <a:r>
              <a:rPr lang="en-US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74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a necessary side-effect of </a:t>
            </a:r>
            <a:r>
              <a:rPr lang="en-US" b="1" strike="dblStrike" dirty="0" smtClean="0"/>
              <a:t>freedom of will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us to </a:t>
            </a:r>
            <a:r>
              <a:rPr lang="en-US" b="1" strike="dblStrike" dirty="0" smtClean="0"/>
              <a:t>appreciate the good things</a:t>
            </a:r>
            <a:r>
              <a:rPr lang="en-US" strike="dblStrike" dirty="0" smtClean="0"/>
              <a:t> about the world</a:t>
            </a:r>
          </a:p>
          <a:p>
            <a:pPr>
              <a:spcAft>
                <a:spcPts val="600"/>
              </a:spcAft>
            </a:pPr>
            <a:r>
              <a:rPr lang="en-US" strike="dblStrike" dirty="0" smtClean="0"/>
              <a:t>that the evils of the world are necessary for our </a:t>
            </a:r>
            <a:r>
              <a:rPr lang="en-US" b="1" strike="dblStrike" dirty="0" smtClean="0"/>
              <a:t>spiritual development</a:t>
            </a:r>
          </a:p>
          <a:p>
            <a:pPr>
              <a:spcAft>
                <a:spcPts val="600"/>
              </a:spcAft>
            </a:pPr>
            <a:r>
              <a:rPr lang="en-US" strike="sngStrike" dirty="0" smtClean="0"/>
              <a:t>that the evils of the world are, for </a:t>
            </a:r>
            <a:r>
              <a:rPr lang="en-US" b="1" strike="sngStrike" dirty="0" smtClean="0"/>
              <a:t>reasons we cannot grasp</a:t>
            </a:r>
            <a:r>
              <a:rPr lang="en-US" strike="sngStrike" dirty="0" smtClean="0"/>
              <a:t>, necessary for the greater good</a:t>
            </a:r>
          </a:p>
          <a:p>
            <a:r>
              <a:rPr lang="en-US" dirty="0" smtClean="0"/>
              <a:t>that the evil in this life is far </a:t>
            </a:r>
            <a:r>
              <a:rPr lang="en-US" b="1" dirty="0" smtClean="0"/>
              <a:t>less than meets the eye</a:t>
            </a:r>
            <a:r>
              <a:rPr lang="en-US" dirty="0" smtClean="0"/>
              <a:t>, and is necessary for our subsequent enlightenment.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5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Theism, Atheism, Agnosticism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smtClean="0"/>
              <a:t>When it comes to the question whether God exists, you have three options. You can...</a:t>
            </a:r>
          </a:p>
          <a:p>
            <a:pPr marL="365760" indent="0">
              <a:spcAft>
                <a:spcPts val="1200"/>
              </a:spcAft>
              <a:buNone/>
            </a:pPr>
            <a:r>
              <a:rPr lang="en-US" sz="2800" smtClean="0"/>
              <a:t>...believe that God exists. (</a:t>
            </a:r>
            <a:r>
              <a:rPr lang="en-US" sz="2800" i="1" smtClean="0"/>
              <a:t>theist</a:t>
            </a:r>
            <a:r>
              <a:rPr lang="en-US" sz="2800" smtClean="0"/>
              <a:t>)</a:t>
            </a:r>
          </a:p>
          <a:p>
            <a:pPr marL="365760" indent="0">
              <a:spcAft>
                <a:spcPts val="1200"/>
              </a:spcAft>
              <a:buNone/>
            </a:pPr>
            <a:r>
              <a:rPr lang="en-US" sz="2800" smtClean="0"/>
              <a:t>...believe that God does </a:t>
            </a:r>
            <a:r>
              <a:rPr lang="en-US" sz="2800" u="sng" smtClean="0"/>
              <a:t>not</a:t>
            </a:r>
            <a:r>
              <a:rPr lang="en-US" sz="2800" smtClean="0"/>
              <a:t> exist. (</a:t>
            </a:r>
            <a:r>
              <a:rPr lang="en-US" sz="2800" i="1" smtClean="0"/>
              <a:t>atheist</a:t>
            </a:r>
            <a:r>
              <a:rPr lang="en-US" sz="2800" smtClean="0"/>
              <a:t>)</a:t>
            </a:r>
          </a:p>
          <a:p>
            <a:pPr marL="365760" indent="0">
              <a:buNone/>
            </a:pPr>
            <a:r>
              <a:rPr lang="en-US" sz="2800" smtClean="0"/>
              <a:t>...neither believe that God exists nor believe that   </a:t>
            </a:r>
          </a:p>
          <a:p>
            <a:pPr marL="36576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smtClean="0"/>
              <a:t>    God does not exist. (</a:t>
            </a:r>
            <a:r>
              <a:rPr lang="en-US" sz="2800" i="1" smtClean="0"/>
              <a:t>agnostic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Less-evil-than-meets-the-eye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6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Less Evil than Meets the Eye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419600" cy="4898886"/>
          </a:xfrm>
        </p:spPr>
        <p:txBody>
          <a:bodyPr>
            <a:normAutofit/>
          </a:bodyPr>
          <a:lstStyle/>
          <a:p>
            <a:pPr marL="91440" indent="0">
              <a:spcAft>
                <a:spcPts val="600"/>
              </a:spcAft>
              <a:buNone/>
            </a:pPr>
            <a:r>
              <a:rPr lang="en-US" dirty="0" smtClean="0"/>
              <a:t>Maybe this life is a dream, or, as the case may be, a nightmare.</a:t>
            </a:r>
          </a:p>
          <a:p>
            <a:pPr marL="91440" indent="0">
              <a:spcAft>
                <a:spcPts val="600"/>
              </a:spcAft>
              <a:buNone/>
            </a:pPr>
            <a:r>
              <a:rPr lang="en-US" dirty="0" smtClean="0"/>
              <a:t>Maybe what we call “death” is an awakening from this dream.</a:t>
            </a:r>
          </a:p>
          <a:p>
            <a:pPr marL="91440" indent="0">
              <a:buNone/>
            </a:pPr>
            <a:r>
              <a:rPr lang="en-US" dirty="0" smtClean="0"/>
              <a:t>And maybe we wake up wiser, better, and happier people for having had the bad dream.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87594"/>
            <a:ext cx="2819400" cy="4003549"/>
          </a:xfrm>
        </p:spPr>
      </p:pic>
      <p:sp>
        <p:nvSpPr>
          <p:cNvPr id="4" name="TextBox 3"/>
          <p:cNvSpPr txBox="1"/>
          <p:nvPr/>
        </p:nvSpPr>
        <p:spPr>
          <a:xfrm>
            <a:off x="5410200" y="5562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Hermann </a:t>
            </a:r>
            <a:r>
              <a:rPr lang="en-US" sz="2000" dirty="0" err="1" smtClean="0"/>
              <a:t>Hesse</a:t>
            </a:r>
            <a:endParaRPr lang="en-US" sz="2000" dirty="0" smtClean="0"/>
          </a:p>
          <a:p>
            <a:pPr algn="ctr"/>
            <a:r>
              <a:rPr lang="en-US" sz="2000" dirty="0" smtClean="0"/>
              <a:t>(1877-1962)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5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153"/>
            <a:ext cx="8534400" cy="62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83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Less Evil than Meets the Eye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dirty="0" smtClean="0"/>
              <a:t>OK, I have to admit that’s a great story.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dirty="0" smtClean="0"/>
              <a:t>But why should I believe it? 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dirty="0" smtClean="0"/>
              <a:t>Isn’t this just wishful thinking?</a:t>
            </a:r>
          </a:p>
        </p:txBody>
      </p:sp>
      <p:pic>
        <p:nvPicPr>
          <p:cNvPr id="5" name="Picture 4" descr="carlin.jpg"/>
          <p:cNvPicPr>
            <a:picLocks noChangeAspect="1"/>
          </p:cNvPicPr>
          <p:nvPr/>
        </p:nvPicPr>
        <p:blipFill>
          <a:blip r:embed="rId3" cstate="print"/>
          <a:srcRect r="9708" b="16168"/>
          <a:stretch>
            <a:fillRect/>
          </a:stretch>
        </p:blipFill>
        <p:spPr>
          <a:xfrm>
            <a:off x="762000" y="1676400"/>
            <a:ext cx="2958526" cy="41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Less Evil than Meets the Eye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call it wishful thinking.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call it faith.</a:t>
            </a:r>
          </a:p>
        </p:txBody>
      </p:sp>
      <p:pic>
        <p:nvPicPr>
          <p:cNvPr id="5" name="Content Placeholder 4" descr="benedict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55022" y="1752600"/>
            <a:ext cx="2405956" cy="3365331"/>
          </a:xfrm>
        </p:spPr>
      </p:pic>
    </p:spTree>
    <p:extLst>
      <p:ext uri="{BB962C8B-B14F-4D97-AF65-F5344CB8AC3E}">
        <p14:creationId xmlns:p14="http://schemas.microsoft.com/office/powerpoint/2010/main" val="4100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 algn="r">
              <a:buNone/>
            </a:pPr>
            <a:r>
              <a:rPr lang="en-US" b="1" smtClean="0"/>
              <a:t>End of lecture.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Assignment #5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Aft>
                <a:spcPts val="1200"/>
              </a:spcAft>
              <a:buNone/>
            </a:pPr>
            <a:r>
              <a:rPr lang="en-US" dirty="0" smtClean="0"/>
              <a:t>For this assignment, complete the multiple choice quiz posted on IVLE.</a:t>
            </a:r>
          </a:p>
          <a:p>
            <a:pPr marL="91440" indent="0">
              <a:spcAft>
                <a:spcPts val="1200"/>
              </a:spcAft>
              <a:buNone/>
            </a:pPr>
            <a:r>
              <a:rPr lang="en-US" dirty="0" smtClean="0"/>
              <a:t>Word limit: NA</a:t>
            </a:r>
          </a:p>
          <a:p>
            <a:pPr marL="91440" indent="0">
              <a:spcAft>
                <a:spcPts val="1200"/>
              </a:spcAft>
              <a:buNone/>
            </a:pPr>
            <a:r>
              <a:rPr lang="en-US" dirty="0" smtClean="0"/>
              <a:t>Upload by 8:00pm, </a:t>
            </a:r>
            <a:r>
              <a:rPr lang="en-US" b="1" dirty="0" smtClean="0"/>
              <a:t>Thursday 2 October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Theism, Atheism, Agnosticism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smtClean="0"/>
              <a:t>Today we consider an argument for </a:t>
            </a:r>
            <a:r>
              <a:rPr lang="en-US" sz="2800" u="sng" smtClean="0"/>
              <a:t>atheism</a:t>
            </a:r>
            <a:r>
              <a:rPr lang="en-US" sz="280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smtClean="0"/>
              <a:t>This is an attempt to prove that </a:t>
            </a:r>
            <a:r>
              <a:rPr lang="en-US" sz="2800" u="sng" smtClean="0"/>
              <a:t>there is no</a:t>
            </a:r>
            <a:r>
              <a:rPr lang="en-US" sz="2800" smtClean="0"/>
              <a:t> extraordinarily powerful, extraordinarily knowledge-able being who cares about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 from evil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4400" dirty="0" smtClean="0"/>
              <a:t>If there’s a God, why do so many bad things happen?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Bad Things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Bad things come in two varieties: </a:t>
            </a:r>
            <a:r>
              <a:rPr lang="en-US" u="sng" smtClean="0">
                <a:solidFill>
                  <a:schemeClr val="bg1"/>
                </a:solidFill>
              </a:rPr>
              <a:t>moral evils</a:t>
            </a:r>
            <a:r>
              <a:rPr lang="en-US" smtClean="0">
                <a:solidFill>
                  <a:schemeClr val="bg1"/>
                </a:solidFill>
              </a:rPr>
              <a:t> and </a:t>
            </a:r>
            <a:r>
              <a:rPr lang="en-US" u="sng" smtClean="0">
                <a:solidFill>
                  <a:schemeClr val="bg1"/>
                </a:solidFill>
              </a:rPr>
              <a:t>natural evils</a:t>
            </a:r>
            <a:r>
              <a:rPr lang="en-US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55737</TotalTime>
  <Words>2023</Words>
  <Application>Microsoft Office PowerPoint</Application>
  <PresentationFormat>On-screen Show (4:3)</PresentationFormat>
  <Paragraphs>214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PowerPoint Presentation</vt:lpstr>
      <vt:lpstr>Plan for Today</vt:lpstr>
      <vt:lpstr>Conceptions of God</vt:lpstr>
      <vt:lpstr>Conceptions of God</vt:lpstr>
      <vt:lpstr>Theism, Atheism, Agnosticism</vt:lpstr>
      <vt:lpstr>Theism, Atheism, Agnosticism</vt:lpstr>
      <vt:lpstr>The argument from evil</vt:lpstr>
      <vt:lpstr>PowerPoint Presentation</vt:lpstr>
      <vt:lpstr>Bad Things</vt:lpstr>
      <vt:lpstr>Moral Evils</vt:lpstr>
      <vt:lpstr>Moral Evils</vt:lpstr>
      <vt:lpstr>Moral Evils</vt:lpstr>
      <vt:lpstr>Moral Evils</vt:lpstr>
      <vt:lpstr>Moral Evils</vt:lpstr>
      <vt:lpstr>Natural Evils</vt:lpstr>
      <vt:lpstr>Natural Evils</vt:lpstr>
      <vt:lpstr>Natural Evils</vt:lpstr>
      <vt:lpstr>Natural Evils</vt:lpstr>
      <vt:lpstr>The Argument from Evil</vt:lpstr>
      <vt:lpstr>The Argument from Evil</vt:lpstr>
      <vt:lpstr>The Argument from Evil</vt:lpstr>
      <vt:lpstr>PowerPoint Presentation</vt:lpstr>
      <vt:lpstr>The free will defense</vt:lpstr>
      <vt:lpstr>The Free Will Defense</vt:lpstr>
      <vt:lpstr>The Free Will Defense</vt:lpstr>
      <vt:lpstr>The Free Will Defense</vt:lpstr>
      <vt:lpstr>The Free Will Defense</vt:lpstr>
      <vt:lpstr>The Free Will Defense</vt:lpstr>
      <vt:lpstr>The Free Will Defense</vt:lpstr>
      <vt:lpstr>PowerPoint Presentation</vt:lpstr>
      <vt:lpstr>The contrast defense</vt:lpstr>
      <vt:lpstr>The Contrast Defense</vt:lpstr>
      <vt:lpstr>The Contrast Defense</vt:lpstr>
      <vt:lpstr>PowerPoint Presentation</vt:lpstr>
      <vt:lpstr>PowerPoint Presentation</vt:lpstr>
      <vt:lpstr>Spiritual development defense</vt:lpstr>
      <vt:lpstr>Spiritual Development Defense</vt:lpstr>
      <vt:lpstr>Spiritual Development Defense</vt:lpstr>
      <vt:lpstr>Spiritual Development Defense</vt:lpstr>
      <vt:lpstr>PowerPoint Presentation</vt:lpstr>
      <vt:lpstr>PowerPoint Presentation</vt:lpstr>
      <vt:lpstr>Unknown necessity defense</vt:lpstr>
      <vt:lpstr>Unknown Necessity</vt:lpstr>
      <vt:lpstr>Unknown Necessity</vt:lpstr>
      <vt:lpstr>Unknown Necessity</vt:lpstr>
      <vt:lpstr>Unknown Necessity</vt:lpstr>
      <vt:lpstr>Unknown Necessity</vt:lpstr>
      <vt:lpstr>PowerPoint Presentation</vt:lpstr>
      <vt:lpstr>PowerPoint Presentation</vt:lpstr>
      <vt:lpstr>Less-evil-than-meets-the-eye defense</vt:lpstr>
      <vt:lpstr>Less Evil than Meets the Eye</vt:lpstr>
      <vt:lpstr>PowerPoint Presentation</vt:lpstr>
      <vt:lpstr>Less Evil than Meets the Eye</vt:lpstr>
      <vt:lpstr>Less Evil than Meets the Eye</vt:lpstr>
      <vt:lpstr>PowerPoint Presentation</vt:lpstr>
      <vt:lpstr>Weekly Assignment #5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PH1102E Week 9</dc:title>
  <dc:creator>Michael Walsh Pelczar</dc:creator>
  <cp:lastModifiedBy>Leanne Tan</cp:lastModifiedBy>
  <cp:revision>312</cp:revision>
  <dcterms:created xsi:type="dcterms:W3CDTF">2010-10-14T07:23:56Z</dcterms:created>
  <dcterms:modified xsi:type="dcterms:W3CDTF">2014-11-29T09:59:13Z</dcterms:modified>
</cp:coreProperties>
</file>