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1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91" r:id="rId39"/>
    <p:sldId id="292" r:id="rId40"/>
    <p:sldId id="293" r:id="rId41"/>
    <p:sldId id="295" r:id="rId42"/>
    <p:sldId id="296" r:id="rId43"/>
    <p:sldId id="300" r:id="rId44"/>
    <p:sldId id="301" r:id="rId45"/>
    <p:sldId id="302" r:id="rId46"/>
    <p:sldId id="303" r:id="rId47"/>
    <p:sldId id="304" r:id="rId48"/>
    <p:sldId id="305" r:id="rId49"/>
    <p:sldId id="306" r:id="rId50"/>
    <p:sldId id="307" r:id="rId51"/>
    <p:sldId id="308" r:id="rId52"/>
    <p:sldId id="309"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presProps" Target="pres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slide" Target="slides/slide105.xml"/><Relationship Id="rId115"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6" name="PlaceHolder 1"/>
          <p:cNvSpPr>
            <a:spLocks noGrp="1"/>
          </p:cNvSpPr>
          <p:nvPr>
            <p:ph type="body"/>
          </p:nvPr>
        </p:nvSpPr>
        <p:spPr>
          <a:xfrm>
            <a:off x="756000" y="5078520"/>
            <a:ext cx="6047640" cy="4811040"/>
          </a:xfrm>
          <a:prstGeom prst="rect">
            <a:avLst/>
          </a:prstGeom>
        </p:spPr>
        <p:txBody>
          <a:bodyPr wrap="none" lIns="0" tIns="0" rIns="0" bIns="0"/>
          <a:lstStyle/>
          <a:p>
            <a:r>
              <a:rPr lang="en-SG"/>
              <a:t>Click to edit the notes format</a:t>
            </a:r>
            <a:endParaRPr/>
          </a:p>
        </p:txBody>
      </p:sp>
      <p:sp>
        <p:nvSpPr>
          <p:cNvPr id="197" name="PlaceHolder 2"/>
          <p:cNvSpPr>
            <a:spLocks noGrp="1"/>
          </p:cNvSpPr>
          <p:nvPr>
            <p:ph type="hdr"/>
          </p:nvPr>
        </p:nvSpPr>
        <p:spPr>
          <a:xfrm>
            <a:off x="0" y="0"/>
            <a:ext cx="3280680" cy="534240"/>
          </a:xfrm>
          <a:prstGeom prst="rect">
            <a:avLst/>
          </a:prstGeom>
        </p:spPr>
        <p:txBody>
          <a:bodyPr wrap="none" lIns="0" tIns="0" rIns="0" bIns="0"/>
          <a:lstStyle/>
          <a:p>
            <a:r>
              <a:rPr lang="en-SG"/>
              <a:t>&lt;header&gt;</a:t>
            </a:r>
            <a:endParaRPr/>
          </a:p>
        </p:txBody>
      </p:sp>
      <p:sp>
        <p:nvSpPr>
          <p:cNvPr id="198" name="PlaceHolder 3"/>
          <p:cNvSpPr>
            <a:spLocks noGrp="1"/>
          </p:cNvSpPr>
          <p:nvPr>
            <p:ph type="dt"/>
          </p:nvPr>
        </p:nvSpPr>
        <p:spPr>
          <a:xfrm>
            <a:off x="4278960" y="0"/>
            <a:ext cx="3280680" cy="534240"/>
          </a:xfrm>
          <a:prstGeom prst="rect">
            <a:avLst/>
          </a:prstGeom>
        </p:spPr>
        <p:txBody>
          <a:bodyPr wrap="none" lIns="0" tIns="0" rIns="0" bIns="0"/>
          <a:lstStyle/>
          <a:p>
            <a:pPr algn="r"/>
            <a:r>
              <a:rPr lang="en-SG"/>
              <a:t>&lt;date/time&gt;</a:t>
            </a:r>
            <a:endParaRPr/>
          </a:p>
        </p:txBody>
      </p:sp>
      <p:sp>
        <p:nvSpPr>
          <p:cNvPr id="199" name="PlaceHolder 4"/>
          <p:cNvSpPr>
            <a:spLocks noGrp="1"/>
          </p:cNvSpPr>
          <p:nvPr>
            <p:ph type="ftr"/>
          </p:nvPr>
        </p:nvSpPr>
        <p:spPr>
          <a:xfrm>
            <a:off x="0" y="10157400"/>
            <a:ext cx="3280680" cy="534240"/>
          </a:xfrm>
          <a:prstGeom prst="rect">
            <a:avLst/>
          </a:prstGeom>
        </p:spPr>
        <p:txBody>
          <a:bodyPr wrap="none" lIns="0" tIns="0" rIns="0" bIns="0" anchor="b"/>
          <a:lstStyle/>
          <a:p>
            <a:r>
              <a:rPr lang="en-SG"/>
              <a:t>&lt;footer&gt;</a:t>
            </a:r>
            <a:endParaRPr/>
          </a:p>
        </p:txBody>
      </p:sp>
      <p:sp>
        <p:nvSpPr>
          <p:cNvPr id="20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49005457-55D4-4436-8867-67D6E5C0505A}" type="slidenum">
              <a:rPr lang="en-SG"/>
              <a:t>‹#›</a:t>
            </a:fld>
            <a:endParaRPr/>
          </a:p>
        </p:txBody>
      </p:sp>
    </p:spTree>
    <p:extLst>
      <p:ext uri="{BB962C8B-B14F-4D97-AF65-F5344CB8AC3E}">
        <p14:creationId xmlns:p14="http://schemas.microsoft.com/office/powerpoint/2010/main" val="86248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PlaceHolder 1"/>
          <p:cNvSpPr>
            <a:spLocks noGrp="1"/>
          </p:cNvSpPr>
          <p:nvPr>
            <p:ph type="body"/>
          </p:nvPr>
        </p:nvSpPr>
        <p:spPr>
          <a:xfrm>
            <a:off x="685800" y="4343400"/>
            <a:ext cx="5486040" cy="4114440"/>
          </a:xfrm>
          <a:prstGeom prst="rect">
            <a:avLst/>
          </a:prstGeom>
        </p:spPr>
        <p:txBody>
          <a:bodyPr/>
          <a:lstStyle/>
          <a:p>
            <a:r>
              <a:rPr lang="en-SG"/>
              <a:t>So you could take a picture...</a:t>
            </a:r>
            <a:endParaRPr/>
          </a:p>
        </p:txBody>
      </p:sp>
      <p:sp>
        <p:nvSpPr>
          <p:cNvPr id="518" name="TextShape 2"/>
          <p:cNvSpPr txBox="1"/>
          <p:nvPr/>
        </p:nvSpPr>
        <p:spPr>
          <a:xfrm>
            <a:off x="3884760" y="8685360"/>
            <a:ext cx="2971440" cy="456840"/>
          </a:xfrm>
          <a:prstGeom prst="rect">
            <a:avLst/>
          </a:prstGeom>
        </p:spPr>
        <p:txBody>
          <a:bodyPr anchor="b"/>
          <a:lstStyle/>
          <a:p>
            <a:pPr algn="r">
              <a:lnSpc>
                <a:spcPct val="100000"/>
              </a:lnSpc>
            </a:pPr>
            <a:fld id="{5D4F38B9-9809-4782-BFE3-50382C393BA9}" type="slidenum">
              <a:rPr lang="en-SG" sz="1200">
                <a:solidFill>
                  <a:srgbClr val="000000"/>
                </a:solidFill>
                <a:latin typeface="+mn-lt"/>
                <a:ea typeface="+mn-ea"/>
              </a:rPr>
              <a:t>37</a:t>
            </a:fld>
            <a:endParaRPr/>
          </a:p>
        </p:txBody>
      </p:sp>
    </p:spTree>
    <p:extLst>
      <p:ext uri="{BB962C8B-B14F-4D97-AF65-F5344CB8AC3E}">
        <p14:creationId xmlns:p14="http://schemas.microsoft.com/office/powerpoint/2010/main" val="79722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PlaceHolder 1"/>
          <p:cNvSpPr>
            <a:spLocks noGrp="1"/>
          </p:cNvSpPr>
          <p:nvPr>
            <p:ph type="body"/>
          </p:nvPr>
        </p:nvSpPr>
        <p:spPr>
          <a:xfrm>
            <a:off x="685800" y="4343400"/>
            <a:ext cx="5486040" cy="4114440"/>
          </a:xfrm>
          <a:prstGeom prst="rect">
            <a:avLst/>
          </a:prstGeom>
        </p:spPr>
        <p:txBody>
          <a:bodyPr/>
          <a:lstStyle/>
          <a:p>
            <a:r>
              <a:rPr lang="en-SG"/>
              <a:t>Distinguish between practical and theoretical knowledge.</a:t>
            </a:r>
            <a:endParaRPr/>
          </a:p>
        </p:txBody>
      </p:sp>
      <p:sp>
        <p:nvSpPr>
          <p:cNvPr id="520" name="TextShape 2"/>
          <p:cNvSpPr txBox="1"/>
          <p:nvPr/>
        </p:nvSpPr>
        <p:spPr>
          <a:xfrm>
            <a:off x="3884760" y="8685360"/>
            <a:ext cx="2971440" cy="456840"/>
          </a:xfrm>
          <a:prstGeom prst="rect">
            <a:avLst/>
          </a:prstGeom>
        </p:spPr>
        <p:txBody>
          <a:bodyPr anchor="b"/>
          <a:lstStyle/>
          <a:p>
            <a:pPr algn="r">
              <a:lnSpc>
                <a:spcPct val="100000"/>
              </a:lnSpc>
            </a:pPr>
            <a:fld id="{7C7CF6AC-E82C-446B-8C8E-E4C82516192E}" type="slidenum">
              <a:rPr lang="en-SG" sz="1200">
                <a:solidFill>
                  <a:srgbClr val="000000"/>
                </a:solidFill>
                <a:latin typeface="+mn-lt"/>
                <a:ea typeface="+mn-ea"/>
              </a:rPr>
              <a:t>90</a:t>
            </a:fld>
            <a:endParaRPr/>
          </a:p>
        </p:txBody>
      </p:sp>
    </p:spTree>
    <p:extLst>
      <p:ext uri="{BB962C8B-B14F-4D97-AF65-F5344CB8AC3E}">
        <p14:creationId xmlns:p14="http://schemas.microsoft.com/office/powerpoint/2010/main" val="375690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p:cNvSpPr>
          <p:nvPr>
            <p:ph type="body"/>
          </p:nvPr>
        </p:nvSpPr>
        <p:spPr>
          <a:xfrm>
            <a:off x="685800" y="4343400"/>
            <a:ext cx="5486040" cy="4114440"/>
          </a:xfrm>
          <a:prstGeom prst="rect">
            <a:avLst/>
          </a:prstGeom>
        </p:spPr>
        <p:txBody>
          <a:bodyPr/>
          <a:lstStyle/>
          <a:p>
            <a:endParaRPr/>
          </a:p>
        </p:txBody>
      </p:sp>
      <p:sp>
        <p:nvSpPr>
          <p:cNvPr id="522" name="TextShape 2"/>
          <p:cNvSpPr txBox="1"/>
          <p:nvPr/>
        </p:nvSpPr>
        <p:spPr>
          <a:xfrm>
            <a:off x="3884760" y="8685360"/>
            <a:ext cx="2971440" cy="456840"/>
          </a:xfrm>
          <a:prstGeom prst="rect">
            <a:avLst/>
          </a:prstGeom>
        </p:spPr>
        <p:txBody>
          <a:bodyPr anchor="b"/>
          <a:lstStyle/>
          <a:p>
            <a:pPr algn="r">
              <a:lnSpc>
                <a:spcPct val="100000"/>
              </a:lnSpc>
            </a:pPr>
            <a:fld id="{6DDCCCC4-616D-4EEC-BC87-3BCCEE043C8D}" type="slidenum">
              <a:rPr lang="en-SG" sz="1200">
                <a:solidFill>
                  <a:srgbClr val="000000"/>
                </a:solidFill>
                <a:latin typeface="+mn-lt"/>
                <a:ea typeface="+mn-ea"/>
              </a:rPr>
              <a:t>92</a:t>
            </a:fld>
            <a:endParaRPr/>
          </a:p>
        </p:txBody>
      </p:sp>
    </p:spTree>
    <p:extLst>
      <p:ext uri="{BB962C8B-B14F-4D97-AF65-F5344CB8AC3E}">
        <p14:creationId xmlns:p14="http://schemas.microsoft.com/office/powerpoint/2010/main" val="290578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28"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33"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6"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pic>
        <p:nvPicPr>
          <p:cNvPr id="37" name="Picture 36"/>
          <p:cNvPicPr/>
          <p:nvPr/>
        </p:nvPicPr>
        <p:blipFill>
          <a:blip r:embed="rId2"/>
          <a:stretch>
            <a:fillRect/>
          </a:stretch>
        </p:blipFill>
        <p:spPr>
          <a:xfrm>
            <a:off x="5328720" y="3963240"/>
            <a:ext cx="2705040" cy="2158200"/>
          </a:xfrm>
          <a:prstGeom prst="rect">
            <a:avLst/>
          </a:prstGeom>
          <a:ln>
            <a:noFill/>
          </a:ln>
        </p:spPr>
      </p:pic>
      <p:pic>
        <p:nvPicPr>
          <p:cNvPr id="38" name="Picture 37"/>
          <p:cNvPicPr/>
          <p:nvPr/>
        </p:nvPicPr>
        <p:blipFill>
          <a:blip r:embed="rId2"/>
          <a:stretch>
            <a:fillRect/>
          </a:stretch>
        </p:blipFill>
        <p:spPr>
          <a:xfrm>
            <a:off x="1112400" y="3963240"/>
            <a:ext cx="2705040" cy="21582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5"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0"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4"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55"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56"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8"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9"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0"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3"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4"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6"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67"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7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72"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4"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5"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pic>
        <p:nvPicPr>
          <p:cNvPr id="76" name="Picture 75"/>
          <p:cNvPicPr/>
          <p:nvPr/>
        </p:nvPicPr>
        <p:blipFill>
          <a:blip r:embed="rId2"/>
          <a:stretch>
            <a:fillRect/>
          </a:stretch>
        </p:blipFill>
        <p:spPr>
          <a:xfrm>
            <a:off x="5328720" y="3963240"/>
            <a:ext cx="2705040" cy="2158200"/>
          </a:xfrm>
          <a:prstGeom prst="rect">
            <a:avLst/>
          </a:prstGeom>
          <a:ln>
            <a:noFill/>
          </a:ln>
        </p:spPr>
      </p:pic>
      <p:pic>
        <p:nvPicPr>
          <p:cNvPr id="77" name="Picture 76"/>
          <p:cNvPicPr/>
          <p:nvPr/>
        </p:nvPicPr>
        <p:blipFill>
          <a:blip r:embed="rId2"/>
          <a:stretch>
            <a:fillRect/>
          </a:stretch>
        </p:blipFill>
        <p:spPr>
          <a:xfrm>
            <a:off x="1112400" y="3963240"/>
            <a:ext cx="2705040" cy="21582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4"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6"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8"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89"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9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94"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95"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97"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98"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99"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1"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02"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03"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5"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106"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8"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09"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10"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111"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1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1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pic>
        <p:nvPicPr>
          <p:cNvPr id="115" name="Picture 114"/>
          <p:cNvPicPr/>
          <p:nvPr/>
        </p:nvPicPr>
        <p:blipFill>
          <a:blip r:embed="rId2"/>
          <a:stretch>
            <a:fillRect/>
          </a:stretch>
        </p:blipFill>
        <p:spPr>
          <a:xfrm>
            <a:off x="5328720" y="3963240"/>
            <a:ext cx="2705040" cy="2158200"/>
          </a:xfrm>
          <a:prstGeom prst="rect">
            <a:avLst/>
          </a:prstGeom>
          <a:ln>
            <a:noFill/>
          </a:ln>
        </p:spPr>
      </p:pic>
      <p:pic>
        <p:nvPicPr>
          <p:cNvPr id="116" name="Picture 115"/>
          <p:cNvPicPr/>
          <p:nvPr/>
        </p:nvPicPr>
        <p:blipFill>
          <a:blip r:embed="rId2"/>
          <a:stretch>
            <a:fillRect/>
          </a:stretch>
        </p:blipFill>
        <p:spPr>
          <a:xfrm>
            <a:off x="1112400" y="3963240"/>
            <a:ext cx="2705040" cy="215820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23"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25"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1"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27"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28"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3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33"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34"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36"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3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38"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4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4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42"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44"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145"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47"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48"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49"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150"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53"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pic>
        <p:nvPicPr>
          <p:cNvPr id="154" name="Picture 153"/>
          <p:cNvPicPr/>
          <p:nvPr/>
        </p:nvPicPr>
        <p:blipFill>
          <a:blip r:embed="rId2"/>
          <a:stretch>
            <a:fillRect/>
          </a:stretch>
        </p:blipFill>
        <p:spPr>
          <a:xfrm>
            <a:off x="5328720" y="3963240"/>
            <a:ext cx="2705040" cy="2158200"/>
          </a:xfrm>
          <a:prstGeom prst="rect">
            <a:avLst/>
          </a:prstGeom>
          <a:ln>
            <a:noFill/>
          </a:ln>
        </p:spPr>
      </p:pic>
      <p:pic>
        <p:nvPicPr>
          <p:cNvPr id="155" name="Picture 154"/>
          <p:cNvPicPr/>
          <p:nvPr/>
        </p:nvPicPr>
        <p:blipFill>
          <a:blip r:embed="rId2"/>
          <a:stretch>
            <a:fillRect/>
          </a:stretch>
        </p:blipFill>
        <p:spPr>
          <a:xfrm>
            <a:off x="1112400" y="3963240"/>
            <a:ext cx="2705040" cy="215820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63"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65"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67"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68"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7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73"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74"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76"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7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78"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8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8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82"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84"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185"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87"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88"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89"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190"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93"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pic>
        <p:nvPicPr>
          <p:cNvPr id="194" name="Picture 193"/>
          <p:cNvPicPr/>
          <p:nvPr/>
        </p:nvPicPr>
        <p:blipFill>
          <a:blip r:embed="rId2"/>
          <a:stretch>
            <a:fillRect/>
          </a:stretch>
        </p:blipFill>
        <p:spPr>
          <a:xfrm>
            <a:off x="5328720" y="3963240"/>
            <a:ext cx="2705040" cy="2158200"/>
          </a:xfrm>
          <a:prstGeom prst="rect">
            <a:avLst/>
          </a:prstGeom>
          <a:ln>
            <a:noFill/>
          </a:ln>
        </p:spPr>
      </p:pic>
      <p:pic>
        <p:nvPicPr>
          <p:cNvPr id="195" name="Picture 194"/>
          <p:cNvPicPr/>
          <p:nvPr/>
        </p:nvPicPr>
        <p:blipFill>
          <a:blip r:embed="rId2"/>
          <a:stretch>
            <a:fillRect/>
          </a:stretch>
        </p:blipFill>
        <p:spPr>
          <a:xfrm>
            <a:off x="1112400" y="3963240"/>
            <a:ext cx="2705040" cy="215820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6"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7"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2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2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5"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SG" sz="1200">
                <a:solidFill>
                  <a:srgbClr val="8B8B8B"/>
                </a:solidFill>
                <a:latin typeface="Calibri"/>
              </a:rPr>
              <a:t>10/11/14</a:t>
            </a:r>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68537576-9604-41B9-B8E4-CE7411FD5044}" type="slidenum">
              <a:rPr lang="en-SG" sz="1200">
                <a:solidFill>
                  <a:srgbClr val="8B8B8B"/>
                </a:solidFill>
                <a:latin typeface="Calibri"/>
              </a:rPr>
              <a:t>‹#›</a:t>
            </a:fld>
            <a:endParaRPr/>
          </a:p>
        </p:txBody>
      </p:sp>
      <p:sp>
        <p:nvSpPr>
          <p:cNvPr id="4"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lstStyle/>
          <a:p>
            <a:pPr>
              <a:buSzPct val="25000"/>
              <a:buFont typeface="StarSymbol"/>
              <a:buChar char=""/>
            </a:pPr>
            <a:r>
              <a:rPr lang="en-US" sz="3200">
                <a:solidFill>
                  <a:srgbClr val="000000"/>
                </a:solidFill>
                <a:latin typeface="Calibri"/>
              </a:rPr>
              <a:t>Click to edit the outline text format</a:t>
            </a:r>
            <a:endParaRPr/>
          </a:p>
          <a:p>
            <a:pPr lvl="1">
              <a:buSzPct val="25000"/>
              <a:buFont typeface="StarSymbol"/>
              <a:buChar char=""/>
            </a:pPr>
            <a:r>
              <a:rPr lang="en-US" sz="3200">
                <a:solidFill>
                  <a:srgbClr val="000000"/>
                </a:solidFill>
                <a:latin typeface="Calibri"/>
              </a:rPr>
              <a:t>Second Outline Level</a:t>
            </a:r>
            <a:endParaRPr/>
          </a:p>
          <a:p>
            <a:pPr lvl="2">
              <a:buSzPct val="25000"/>
              <a:buFont typeface="StarSymbol"/>
              <a:buChar char=""/>
            </a:pPr>
            <a:r>
              <a:rPr lang="en-US" sz="3200">
                <a:solidFill>
                  <a:srgbClr val="000000"/>
                </a:solidFill>
                <a:latin typeface="Calibri"/>
              </a:rPr>
              <a:t>Third Outline Level</a:t>
            </a:r>
            <a:endParaRPr/>
          </a:p>
          <a:p>
            <a:pPr lvl="3">
              <a:buSzPct val="25000"/>
              <a:buFont typeface="StarSymbol"/>
              <a:buChar char=""/>
            </a:pPr>
            <a:r>
              <a:rPr lang="en-US" sz="3200">
                <a:solidFill>
                  <a:srgbClr val="000000"/>
                </a:solidFill>
                <a:latin typeface="Calibri"/>
              </a:rPr>
              <a:t>Fourth Outline Level</a:t>
            </a:r>
            <a:endParaRPr/>
          </a:p>
          <a:p>
            <a:pPr lvl="4">
              <a:buSzPct val="25000"/>
              <a:buFont typeface="StarSymbol"/>
              <a:buChar char=""/>
            </a:pPr>
            <a:r>
              <a:rPr lang="en-US" sz="3200">
                <a:solidFill>
                  <a:srgbClr val="000000"/>
                </a:solidFill>
                <a:latin typeface="Calibri"/>
              </a:rPr>
              <a:t>Fifth Outline Level</a:t>
            </a:r>
            <a:endParaRPr/>
          </a:p>
          <a:p>
            <a:pPr lvl="5">
              <a:buSzPct val="2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SG" sz="1200">
                <a:solidFill>
                  <a:srgbClr val="8B8B8B"/>
                </a:solidFill>
                <a:latin typeface="Calibri"/>
              </a:rPr>
              <a:t>10/11/14</a:t>
            </a:r>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DB4C4BEB-5DCB-4436-9B95-20EC649E772C}" type="slidenum">
              <a:rPr lang="en-SG"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722160" y="4406760"/>
            <a:ext cx="7772040" cy="1361880"/>
          </a:xfrm>
          <a:prstGeom prst="rect">
            <a:avLst/>
          </a:prstGeom>
        </p:spPr>
        <p:txBody>
          <a:bodyPr/>
          <a:lstStyle/>
          <a:p>
            <a:pPr>
              <a:lnSpc>
                <a:spcPct val="100000"/>
              </a:lnSpc>
            </a:pPr>
            <a:r>
              <a:rPr lang="en-US" sz="4000" b="1">
                <a:solidFill>
                  <a:srgbClr val="000000"/>
                </a:solidFill>
                <a:latin typeface="Calibri"/>
              </a:rPr>
              <a:t>Click to edit the title text formatClick to edit Master title style</a:t>
            </a:r>
            <a:endParaRPr/>
          </a:p>
        </p:txBody>
      </p:sp>
      <p:sp>
        <p:nvSpPr>
          <p:cNvPr id="79" name="PlaceHolder 2"/>
          <p:cNvSpPr>
            <a:spLocks noGrp="1"/>
          </p:cNvSpPr>
          <p:nvPr>
            <p:ph type="body"/>
          </p:nvPr>
        </p:nvSpPr>
        <p:spPr>
          <a:xfrm>
            <a:off x="722160" y="2906640"/>
            <a:ext cx="7772040" cy="1499760"/>
          </a:xfrm>
          <a:prstGeom prst="rect">
            <a:avLst/>
          </a:prstGeom>
        </p:spPr>
        <p:txBody>
          <a:bodyPr anchor="b"/>
          <a:lstStyle/>
          <a:p>
            <a:pPr>
              <a:buSzPct val="25000"/>
              <a:buFont typeface="StarSymbol"/>
              <a:buChar char=""/>
            </a:pPr>
            <a:r>
              <a:rPr lang="en-US" sz="2000">
                <a:solidFill>
                  <a:srgbClr val="8B8B8B"/>
                </a:solidFill>
                <a:latin typeface="Calibri"/>
              </a:rPr>
              <a:t>Click to edit the outline text format</a:t>
            </a:r>
            <a:endParaRPr/>
          </a:p>
          <a:p>
            <a:pPr lvl="1">
              <a:buSzPct val="25000"/>
              <a:buFont typeface="StarSymbol"/>
              <a:buChar char=""/>
            </a:pPr>
            <a:r>
              <a:rPr lang="en-US" sz="2000">
                <a:solidFill>
                  <a:srgbClr val="8B8B8B"/>
                </a:solidFill>
                <a:latin typeface="Calibri"/>
              </a:rPr>
              <a:t>Second Outline Level</a:t>
            </a:r>
            <a:endParaRPr/>
          </a:p>
          <a:p>
            <a:pPr lvl="2">
              <a:buSzPct val="25000"/>
              <a:buFont typeface="StarSymbol"/>
              <a:buChar char=""/>
            </a:pPr>
            <a:r>
              <a:rPr lang="en-US" sz="2000">
                <a:solidFill>
                  <a:srgbClr val="8B8B8B"/>
                </a:solidFill>
                <a:latin typeface="Calibri"/>
              </a:rPr>
              <a:t>Third Outline Level</a:t>
            </a:r>
            <a:endParaRPr/>
          </a:p>
          <a:p>
            <a:pPr lvl="3">
              <a:buSzPct val="25000"/>
              <a:buFont typeface="StarSymbol"/>
              <a:buChar char=""/>
            </a:pPr>
            <a:r>
              <a:rPr lang="en-US" sz="2000">
                <a:solidFill>
                  <a:srgbClr val="8B8B8B"/>
                </a:solidFill>
                <a:latin typeface="Calibri"/>
              </a:rPr>
              <a:t>Fourth Outline Level</a:t>
            </a:r>
            <a:endParaRPr/>
          </a:p>
          <a:p>
            <a:pPr lvl="4">
              <a:buSzPct val="25000"/>
              <a:buFont typeface="StarSymbol"/>
              <a:buChar char=""/>
            </a:pPr>
            <a:r>
              <a:rPr lang="en-US" sz="2000">
                <a:solidFill>
                  <a:srgbClr val="8B8B8B"/>
                </a:solidFill>
                <a:latin typeface="Calibri"/>
              </a:rPr>
              <a:t>Fifth Outline Level</a:t>
            </a:r>
            <a:endParaRPr/>
          </a:p>
          <a:p>
            <a:pPr lvl="5">
              <a:buSzPct val="25000"/>
              <a:buFont typeface="StarSymbol"/>
              <a:buChar char=""/>
            </a:pPr>
            <a:r>
              <a:rPr lang="en-US" sz="2000">
                <a:solidFill>
                  <a:srgbClr val="8B8B8B"/>
                </a:solidFill>
                <a:latin typeface="Calibri"/>
              </a:rPr>
              <a:t>Sixth Outline Level</a:t>
            </a:r>
            <a:endParaRPr/>
          </a:p>
          <a:p>
            <a:pPr>
              <a:lnSpc>
                <a:spcPct val="100000"/>
              </a:lnSpc>
            </a:pPr>
            <a:r>
              <a:rPr lang="en-US" sz="2000">
                <a:solidFill>
                  <a:srgbClr val="8B8B8B"/>
                </a:solidFill>
                <a:latin typeface="Calibri"/>
              </a:rPr>
              <a:t>Seventh Outline LevelClick to edit Master text styles</a:t>
            </a:r>
            <a:endParaRPr/>
          </a:p>
        </p:txBody>
      </p:sp>
      <p:sp>
        <p:nvSpPr>
          <p:cNvPr id="80"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SG" sz="1200">
                <a:solidFill>
                  <a:srgbClr val="8B8B8B"/>
                </a:solidFill>
                <a:latin typeface="Calibri"/>
              </a:rPr>
              <a:t>10/11/14</a:t>
            </a:r>
            <a:endParaRPr/>
          </a:p>
        </p:txBody>
      </p:sp>
      <p:sp>
        <p:nvSpPr>
          <p:cNvPr id="81" name="PlaceHolder 4"/>
          <p:cNvSpPr>
            <a:spLocks noGrp="1"/>
          </p:cNvSpPr>
          <p:nvPr>
            <p:ph type="ftr"/>
          </p:nvPr>
        </p:nvSpPr>
        <p:spPr>
          <a:xfrm>
            <a:off x="3124080" y="6356520"/>
            <a:ext cx="2895120" cy="364680"/>
          </a:xfrm>
          <a:prstGeom prst="rect">
            <a:avLst/>
          </a:prstGeom>
        </p:spPr>
        <p:txBody>
          <a:bodyPr anchor="ctr"/>
          <a:lstStyle/>
          <a:p>
            <a:endParaRPr/>
          </a:p>
        </p:txBody>
      </p:sp>
      <p:sp>
        <p:nvSpPr>
          <p:cNvPr id="82"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6FBB440C-886F-4DFB-920D-C2311D06DED2}" type="slidenum">
              <a:rPr lang="en-SG"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PlaceHolder 1"/>
          <p:cNvSpPr>
            <a:spLocks noGrp="1"/>
          </p:cNvSpPr>
          <p:nvPr>
            <p:ph type="dt"/>
          </p:nvPr>
        </p:nvSpPr>
        <p:spPr>
          <a:xfrm>
            <a:off x="457200" y="6356520"/>
            <a:ext cx="2133360" cy="364680"/>
          </a:xfrm>
          <a:prstGeom prst="rect">
            <a:avLst/>
          </a:prstGeom>
        </p:spPr>
        <p:txBody>
          <a:bodyPr anchor="ctr"/>
          <a:lstStyle/>
          <a:p>
            <a:pPr>
              <a:lnSpc>
                <a:spcPct val="100000"/>
              </a:lnSpc>
            </a:pPr>
            <a:r>
              <a:rPr lang="en-SG" sz="1200">
                <a:solidFill>
                  <a:srgbClr val="8B8B8B"/>
                </a:solidFill>
                <a:latin typeface="Calibri"/>
              </a:rPr>
              <a:t>10/11/14</a:t>
            </a:r>
            <a:endParaRPr/>
          </a:p>
        </p:txBody>
      </p:sp>
      <p:sp>
        <p:nvSpPr>
          <p:cNvPr id="118" name="PlaceHolder 2"/>
          <p:cNvSpPr>
            <a:spLocks noGrp="1"/>
          </p:cNvSpPr>
          <p:nvPr>
            <p:ph type="ftr"/>
          </p:nvPr>
        </p:nvSpPr>
        <p:spPr>
          <a:xfrm>
            <a:off x="3124080" y="6356520"/>
            <a:ext cx="2895120" cy="364680"/>
          </a:xfrm>
          <a:prstGeom prst="rect">
            <a:avLst/>
          </a:prstGeom>
        </p:spPr>
        <p:txBody>
          <a:bodyPr anchor="ctr"/>
          <a:lstStyle/>
          <a:p>
            <a:endParaRPr/>
          </a:p>
        </p:txBody>
      </p:sp>
      <p:sp>
        <p:nvSpPr>
          <p:cNvPr id="119"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9F7A58A7-22E0-426E-9D88-CDDE52023AB6}" type="slidenum">
              <a:rPr lang="en-SG" sz="1200">
                <a:solidFill>
                  <a:srgbClr val="8B8B8B"/>
                </a:solidFill>
                <a:latin typeface="Calibri"/>
              </a:rPr>
              <a:t>‹#›</a:t>
            </a:fld>
            <a:endParaRPr/>
          </a:p>
        </p:txBody>
      </p:sp>
      <p:sp>
        <p:nvSpPr>
          <p:cNvPr id="120" name="PlaceHolder 4"/>
          <p:cNvSpPr>
            <a:spLocks noGrp="1"/>
          </p:cNvSpPr>
          <p:nvPr>
            <p:ph type="title"/>
          </p:nvPr>
        </p:nvSpPr>
        <p:spPr>
          <a:xfrm>
            <a:off x="457200" y="273600"/>
            <a:ext cx="8229240" cy="1144800"/>
          </a:xfrm>
          <a:prstGeom prst="rect">
            <a:avLst/>
          </a:prstGeom>
        </p:spPr>
        <p:txBody>
          <a:bodyPr wrap="none" lIns="0" tIns="0" rIns="0" bIns="0" anchor="ctr"/>
          <a:lstStyle/>
          <a:p>
            <a:r>
              <a:rPr lang="en-US"/>
              <a:t>Click to edit the title text format</a:t>
            </a:r>
            <a:endParaRPr/>
          </a:p>
        </p:txBody>
      </p:sp>
      <p:sp>
        <p:nvSpPr>
          <p:cNvPr id="121"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157" name="PlaceHolder 2"/>
          <p:cNvSpPr>
            <a:spLocks noGrp="1"/>
          </p:cNvSpPr>
          <p:nvPr>
            <p:ph type="body"/>
          </p:nvPr>
        </p:nvSpPr>
        <p:spPr>
          <a:xfrm>
            <a:off x="457200" y="1600200"/>
            <a:ext cx="4038120" cy="4525560"/>
          </a:xfrm>
          <a:prstGeom prst="rect">
            <a:avLst/>
          </a:prstGeom>
        </p:spPr>
        <p:txBody>
          <a:bodyPr/>
          <a:lstStyle/>
          <a:p>
            <a:pPr>
              <a:buSzPct val="25000"/>
              <a:buFont typeface="StarSymbol"/>
              <a:buChar char=""/>
            </a:pPr>
            <a:r>
              <a:rPr lang="en-US" sz="2800">
                <a:solidFill>
                  <a:srgbClr val="000000"/>
                </a:solidFill>
                <a:latin typeface="Calibri"/>
              </a:rPr>
              <a:t>Click to edit the outline text format</a:t>
            </a:r>
            <a:endParaRPr/>
          </a:p>
          <a:p>
            <a:pPr lvl="1">
              <a:buSzPct val="25000"/>
              <a:buFont typeface="StarSymbol"/>
              <a:buChar char=""/>
            </a:pPr>
            <a:r>
              <a:rPr lang="en-US" sz="2800">
                <a:solidFill>
                  <a:srgbClr val="000000"/>
                </a:solidFill>
                <a:latin typeface="Calibri"/>
              </a:rPr>
              <a:t>Second Outline Level</a:t>
            </a:r>
            <a:endParaRPr/>
          </a:p>
          <a:p>
            <a:pPr lvl="2">
              <a:buSzPct val="25000"/>
              <a:buFont typeface="StarSymbol"/>
              <a:buChar char=""/>
            </a:pPr>
            <a:r>
              <a:rPr lang="en-US" sz="2800">
                <a:solidFill>
                  <a:srgbClr val="000000"/>
                </a:solidFill>
                <a:latin typeface="Calibri"/>
              </a:rPr>
              <a:t>Third Outline Level</a:t>
            </a:r>
            <a:endParaRPr/>
          </a:p>
          <a:p>
            <a:pPr lvl="3">
              <a:buSzPct val="25000"/>
              <a:buFont typeface="StarSymbol"/>
              <a:buChar char=""/>
            </a:pPr>
            <a:r>
              <a:rPr lang="en-US" sz="2800">
                <a:solidFill>
                  <a:srgbClr val="000000"/>
                </a:solidFill>
                <a:latin typeface="Calibri"/>
              </a:rPr>
              <a:t>Fourth Outline Level</a:t>
            </a:r>
            <a:endParaRPr/>
          </a:p>
          <a:p>
            <a:pPr lvl="4">
              <a:buSzPct val="25000"/>
              <a:buFont typeface="StarSymbol"/>
              <a:buChar char=""/>
            </a:pPr>
            <a:r>
              <a:rPr lang="en-US" sz="2800">
                <a:solidFill>
                  <a:srgbClr val="000000"/>
                </a:solidFill>
                <a:latin typeface="Calibri"/>
              </a:rPr>
              <a:t>Fifth Outline Level</a:t>
            </a:r>
            <a:endParaRPr/>
          </a:p>
          <a:p>
            <a:pPr lvl="5">
              <a:buSzPct val="2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158" name="PlaceHolder 3"/>
          <p:cNvSpPr>
            <a:spLocks noGrp="1"/>
          </p:cNvSpPr>
          <p:nvPr>
            <p:ph type="body"/>
          </p:nvPr>
        </p:nvSpPr>
        <p:spPr>
          <a:xfrm>
            <a:off x="4648320" y="1600200"/>
            <a:ext cx="4038120" cy="4525560"/>
          </a:xfrm>
          <a:prstGeom prst="rect">
            <a:avLst/>
          </a:prstGeom>
        </p:spPr>
        <p:txBody>
          <a:bodyPr anchor="ctr"/>
          <a:lstStyle/>
          <a:p>
            <a:pPr>
              <a:buSzPct val="25000"/>
              <a:buFont typeface="StarSymbol"/>
              <a:buChar char=""/>
            </a:pPr>
            <a:r>
              <a:rPr lang="en-US" sz="2800">
                <a:solidFill>
                  <a:srgbClr val="8B8B8B"/>
                </a:solidFill>
                <a:latin typeface="Calibri"/>
              </a:rPr>
              <a:t>Click to edit the outline text format</a:t>
            </a:r>
            <a:endParaRPr/>
          </a:p>
          <a:p>
            <a:pPr lvl="1">
              <a:buSzPct val="25000"/>
              <a:buFont typeface="StarSymbol"/>
              <a:buChar char=""/>
            </a:pPr>
            <a:r>
              <a:rPr lang="en-US" sz="2800">
                <a:solidFill>
                  <a:srgbClr val="8B8B8B"/>
                </a:solidFill>
                <a:latin typeface="Calibri"/>
              </a:rPr>
              <a:t>Second Outline Level</a:t>
            </a:r>
            <a:endParaRPr/>
          </a:p>
          <a:p>
            <a:pPr lvl="2">
              <a:buSzPct val="25000"/>
              <a:buFont typeface="StarSymbol"/>
              <a:buChar char=""/>
            </a:pPr>
            <a:r>
              <a:rPr lang="en-US" sz="2800">
                <a:solidFill>
                  <a:srgbClr val="8B8B8B"/>
                </a:solidFill>
                <a:latin typeface="Calibri"/>
              </a:rPr>
              <a:t>Third Outline Level</a:t>
            </a:r>
            <a:endParaRPr/>
          </a:p>
          <a:p>
            <a:pPr lvl="3">
              <a:buSzPct val="25000"/>
              <a:buFont typeface="StarSymbol"/>
              <a:buChar char=""/>
            </a:pPr>
            <a:r>
              <a:rPr lang="en-US" sz="2800">
                <a:solidFill>
                  <a:srgbClr val="8B8B8B"/>
                </a:solidFill>
                <a:latin typeface="Calibri"/>
              </a:rPr>
              <a:t>Fourth Outline Level</a:t>
            </a:r>
            <a:endParaRPr/>
          </a:p>
          <a:p>
            <a:pPr lvl="4">
              <a:buSzPct val="25000"/>
              <a:buFont typeface="StarSymbol"/>
              <a:buChar char=""/>
            </a:pPr>
            <a:r>
              <a:rPr lang="en-US" sz="2800">
                <a:solidFill>
                  <a:srgbClr val="8B8B8B"/>
                </a:solidFill>
                <a:latin typeface="Calibri"/>
              </a:rPr>
              <a:t>Fifth Outline Level</a:t>
            </a:r>
            <a:endParaRPr/>
          </a:p>
          <a:p>
            <a:pPr lvl="5">
              <a:buSzPct val="25000"/>
              <a:buFont typeface="StarSymbol"/>
              <a:buChar char=""/>
            </a:pPr>
            <a:r>
              <a:rPr lang="en-US" sz="2800">
                <a:solidFill>
                  <a:srgbClr val="8B8B8B"/>
                </a:solidFill>
                <a:latin typeface="Calibri"/>
              </a:rPr>
              <a:t>Sixth Outline Level</a:t>
            </a:r>
            <a:endParaRPr/>
          </a:p>
          <a:p>
            <a:pPr>
              <a:lnSpc>
                <a:spcPct val="100000"/>
              </a:lnSpc>
              <a:buFont typeface="Arial"/>
              <a:buChar char="•"/>
            </a:pPr>
            <a:r>
              <a:rPr lang="en-US" sz="2800">
                <a:solidFill>
                  <a:srgbClr val="8B8B8B"/>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159" name="PlaceHolder 4"/>
          <p:cNvSpPr>
            <a:spLocks noGrp="1"/>
          </p:cNvSpPr>
          <p:nvPr>
            <p:ph type="dt"/>
          </p:nvPr>
        </p:nvSpPr>
        <p:spPr>
          <a:xfrm>
            <a:off x="457200" y="6356520"/>
            <a:ext cx="2133360" cy="364680"/>
          </a:xfrm>
          <a:prstGeom prst="rect">
            <a:avLst/>
          </a:prstGeom>
        </p:spPr>
        <p:txBody>
          <a:bodyPr anchor="ctr"/>
          <a:lstStyle/>
          <a:p>
            <a:pPr>
              <a:lnSpc>
                <a:spcPct val="100000"/>
              </a:lnSpc>
            </a:pPr>
            <a:r>
              <a:rPr lang="en-SG" sz="2800">
                <a:solidFill>
                  <a:srgbClr val="8B8B8B"/>
                </a:solidFill>
                <a:latin typeface="Calibri"/>
              </a:rPr>
              <a:t>10/11/14</a:t>
            </a:r>
            <a:endParaRPr/>
          </a:p>
        </p:txBody>
      </p:sp>
      <p:sp>
        <p:nvSpPr>
          <p:cNvPr id="160" name="PlaceHolder 5"/>
          <p:cNvSpPr>
            <a:spLocks noGrp="1"/>
          </p:cNvSpPr>
          <p:nvPr>
            <p:ph type="ftr"/>
          </p:nvPr>
        </p:nvSpPr>
        <p:spPr>
          <a:xfrm>
            <a:off x="3124080" y="6356520"/>
            <a:ext cx="2895120" cy="364680"/>
          </a:xfrm>
          <a:prstGeom prst="rect">
            <a:avLst/>
          </a:prstGeom>
        </p:spPr>
        <p:txBody>
          <a:bodyPr anchor="ctr"/>
          <a:lstStyle/>
          <a:p>
            <a:endParaRPr/>
          </a:p>
        </p:txBody>
      </p:sp>
      <p:sp>
        <p:nvSpPr>
          <p:cNvPr id="161" name="PlaceHolder 6"/>
          <p:cNvSpPr>
            <a:spLocks noGrp="1"/>
          </p:cNvSpPr>
          <p:nvPr>
            <p:ph type="sldNum"/>
          </p:nvPr>
        </p:nvSpPr>
        <p:spPr>
          <a:xfrm>
            <a:off x="6553080" y="6356520"/>
            <a:ext cx="2133360" cy="364680"/>
          </a:xfrm>
          <a:prstGeom prst="rect">
            <a:avLst/>
          </a:prstGeom>
        </p:spPr>
        <p:txBody>
          <a:bodyPr anchor="ctr"/>
          <a:lstStyle/>
          <a:p>
            <a:pPr algn="r">
              <a:lnSpc>
                <a:spcPct val="100000"/>
              </a:lnSpc>
            </a:pPr>
            <a:fld id="{30BA1DB6-4675-4242-9683-9488BFD341CB}" type="slidenum">
              <a:rPr lang="en-SG"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image" Target="../media/image7.jpeg"/><Relationship Id="rId11" Type="http://schemas.openxmlformats.org/officeDocument/2006/relationships/image" Target="../media/image12.gif"/><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image" Target="../media/image7.jpeg"/><Relationship Id="rId11" Type="http://schemas.openxmlformats.org/officeDocument/2006/relationships/image" Target="../media/image12.gif"/><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5.jpeg"/><Relationship Id="rId9" Type="http://schemas.openxmlformats.org/officeDocument/2006/relationships/image" Target="../media/image10.jpe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image" Target="../media/image7.jpeg"/><Relationship Id="rId11" Type="http://schemas.openxmlformats.org/officeDocument/2006/relationships/image" Target="../media/image12.gif"/><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image" Target="../media/image7.jpeg"/><Relationship Id="rId11" Type="http://schemas.openxmlformats.org/officeDocument/2006/relationships/image" Target="../media/image12.gif"/><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image" Target="../media/image14.png"/><Relationship Id="rId11" Type="http://schemas.openxmlformats.org/officeDocument/2006/relationships/image" Target="../media/image12.gif"/><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image" Target="../media/image7.jpeg"/><Relationship Id="rId11" Type="http://schemas.openxmlformats.org/officeDocument/2006/relationships/image" Target="../media/image12.gif"/><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2.xml"/></Relationships>
</file>

<file path=ppt/slides/_rels/slide6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52.xml"/></Relationships>
</file>

<file path=ppt/slides/_rels/slide6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52.xml"/></Relationships>
</file>

<file path=ppt/slides/_rels/slide6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01" name="TextShape 1"/>
          <p:cNvSpPr txBox="1"/>
          <p:nvPr/>
        </p:nvSpPr>
        <p:spPr>
          <a:xfrm>
            <a:off x="228600" y="1676520"/>
            <a:ext cx="4038120" cy="1469520"/>
          </a:xfrm>
          <a:prstGeom prst="rect">
            <a:avLst/>
          </a:prstGeom>
        </p:spPr>
        <p:txBody>
          <a:bodyPr anchor="ctr"/>
          <a:lstStyle/>
          <a:p>
            <a:pPr algn="ctr">
              <a:lnSpc>
                <a:spcPct val="100000"/>
              </a:lnSpc>
            </a:pPr>
            <a:r>
              <a:rPr lang="en-US" sz="4400" b="1">
                <a:solidFill>
                  <a:srgbClr val="000000"/>
                </a:solidFill>
                <a:latin typeface="Calibri"/>
              </a:rPr>
              <a:t>The Mind-Body Problem</a:t>
            </a:r>
            <a:endParaRPr/>
          </a:p>
        </p:txBody>
      </p:sp>
      <p:sp>
        <p:nvSpPr>
          <p:cNvPr id="202" name="TextShape 2"/>
          <p:cNvSpPr txBox="1"/>
          <p:nvPr/>
        </p:nvSpPr>
        <p:spPr>
          <a:xfrm>
            <a:off x="457200" y="3962520"/>
            <a:ext cx="3504960" cy="1752120"/>
          </a:xfrm>
          <a:prstGeom prst="rect">
            <a:avLst/>
          </a:prstGeom>
        </p:spPr>
        <p:txBody>
          <a:bodyPr/>
          <a:lstStyle/>
          <a:p>
            <a:pPr algn="ctr">
              <a:lnSpc>
                <a:spcPct val="100000"/>
              </a:lnSpc>
            </a:pPr>
            <a:r>
              <a:rPr lang="en-SG" sz="3200" b="1">
                <a:solidFill>
                  <a:srgbClr val="000000"/>
                </a:solidFill>
                <a:latin typeface="Calibri"/>
              </a:rPr>
              <a:t>PH1102E, Week 9</a:t>
            </a:r>
            <a:endParaRPr/>
          </a:p>
        </p:txBody>
      </p:sp>
      <p:pic>
        <p:nvPicPr>
          <p:cNvPr id="203" name="Picture 3"/>
          <p:cNvPicPr/>
          <p:nvPr/>
        </p:nvPicPr>
        <p:blipFill>
          <a:blip r:embed="rId2"/>
          <a:stretch>
            <a:fillRect/>
          </a:stretch>
        </p:blipFill>
        <p:spPr>
          <a:xfrm>
            <a:off x="4534200" y="0"/>
            <a:ext cx="4609440" cy="68576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Aspects of Mind</a:t>
            </a:r>
            <a:endParaRPr/>
          </a:p>
        </p:txBody>
      </p:sp>
      <p:sp>
        <p:nvSpPr>
          <p:cNvPr id="236" name="TextShape 2"/>
          <p:cNvSpPr txBox="1"/>
          <p:nvPr/>
        </p:nvSpPr>
        <p:spPr>
          <a:xfrm>
            <a:off x="0" y="1600200"/>
            <a:ext cx="4419360" cy="4525560"/>
          </a:xfrm>
          <a:prstGeom prst="rect">
            <a:avLst/>
          </a:prstGeom>
        </p:spPr>
        <p:txBody>
          <a:bodyPr/>
          <a:lstStyle/>
          <a:p>
            <a:pPr algn="ctr">
              <a:lnSpc>
                <a:spcPct val="100000"/>
              </a:lnSpc>
            </a:pPr>
            <a:endParaRPr/>
          </a:p>
          <a:p>
            <a:pPr algn="ctr">
              <a:lnSpc>
                <a:spcPct val="100000"/>
              </a:lnSpc>
            </a:pPr>
            <a:endParaRPr/>
          </a:p>
          <a:p>
            <a:pPr algn="ctr">
              <a:lnSpc>
                <a:spcPct val="100000"/>
              </a:lnSpc>
            </a:pPr>
            <a:r>
              <a:rPr lang="en-US" sz="3400" b="1">
                <a:solidFill>
                  <a:srgbClr val="000000"/>
                </a:solidFill>
                <a:latin typeface="Calibri"/>
              </a:rPr>
              <a:t>Conscious</a:t>
            </a:r>
            <a:endParaRPr/>
          </a:p>
          <a:p>
            <a:pPr algn="ctr">
              <a:lnSpc>
                <a:spcPct val="100000"/>
              </a:lnSpc>
            </a:pPr>
            <a:r>
              <a:rPr lang="en-US" sz="3400">
                <a:solidFill>
                  <a:srgbClr val="000000"/>
                </a:solidFill>
                <a:latin typeface="Calibri"/>
              </a:rPr>
              <a:t>(related to feelings)</a:t>
            </a:r>
            <a:endParaRPr/>
          </a:p>
          <a:p>
            <a:pPr>
              <a:lnSpc>
                <a:spcPct val="100000"/>
              </a:lnSpc>
            </a:pPr>
            <a:endParaRPr/>
          </a:p>
          <a:p>
            <a:pPr>
              <a:lnSpc>
                <a:spcPct val="100000"/>
              </a:lnSpc>
              <a:buFont typeface="Arial"/>
              <a:buChar char="•"/>
            </a:pPr>
            <a:r>
              <a:rPr lang="en-US" sz="2600">
                <a:solidFill>
                  <a:srgbClr val="000000"/>
                </a:solidFill>
                <a:latin typeface="Calibri"/>
              </a:rPr>
              <a:t>  </a:t>
            </a:r>
            <a:r>
              <a:rPr lang="en-US" sz="2900">
                <a:solidFill>
                  <a:srgbClr val="000000"/>
                </a:solidFill>
                <a:latin typeface="Calibri"/>
              </a:rPr>
              <a:t>Sensations	</a:t>
            </a:r>
            <a:endParaRPr/>
          </a:p>
          <a:p>
            <a:pPr lvl="1">
              <a:lnSpc>
                <a:spcPct val="100000"/>
              </a:lnSpc>
              <a:buFont typeface="Arial"/>
              <a:buChar char="–"/>
            </a:pPr>
            <a:r>
              <a:rPr lang="en-US" sz="2900">
                <a:solidFill>
                  <a:srgbClr val="FFFFFF"/>
                </a:solidFill>
                <a:latin typeface="Calibri"/>
              </a:rPr>
              <a:t> Perceptual sensations (five senses)</a:t>
            </a:r>
            <a:endParaRPr/>
          </a:p>
          <a:p>
            <a:pPr lvl="1">
              <a:lnSpc>
                <a:spcPct val="100000"/>
              </a:lnSpc>
              <a:buFont typeface="Arial"/>
              <a:buChar char="–"/>
            </a:pPr>
            <a:r>
              <a:rPr lang="en-US" sz="2900">
                <a:solidFill>
                  <a:srgbClr val="FFFFFF"/>
                </a:solidFill>
                <a:latin typeface="Calibri"/>
              </a:rPr>
              <a:t> Non-perceptual feelings (dizziness,  </a:t>
            </a:r>
            <a:endParaRPr/>
          </a:p>
          <a:p>
            <a:r>
              <a:rPr lang="en-US" sz="2900">
                <a:solidFill>
                  <a:srgbClr val="FFFFFF"/>
                </a:solidFill>
                <a:latin typeface="Calibri"/>
              </a:rPr>
              <a:t>   pain, fatigue, nausea, etc.)</a:t>
            </a:r>
            <a:endParaRPr/>
          </a:p>
          <a:p>
            <a:pPr>
              <a:lnSpc>
                <a:spcPct val="100000"/>
              </a:lnSpc>
              <a:buFont typeface="Arial"/>
              <a:buChar char="•"/>
            </a:pPr>
            <a:r>
              <a:rPr lang="en-US" sz="2900">
                <a:solidFill>
                  <a:srgbClr val="FFFFFF"/>
                </a:solidFill>
                <a:latin typeface="Calibri"/>
              </a:rPr>
              <a:t>  Moods and emotions</a:t>
            </a:r>
            <a:endParaRPr/>
          </a:p>
          <a:p>
            <a:pPr>
              <a:lnSpc>
                <a:spcPct val="100000"/>
              </a:lnSpc>
              <a:buFont typeface="Arial"/>
              <a:buChar char="•"/>
            </a:pPr>
            <a:r>
              <a:rPr lang="en-US" sz="2900">
                <a:solidFill>
                  <a:srgbClr val="FFFFFF"/>
                </a:solidFill>
                <a:latin typeface="Calibri"/>
              </a:rPr>
              <a:t>  Desire</a:t>
            </a:r>
            <a:endParaRPr/>
          </a:p>
        </p:txBody>
      </p:sp>
      <p:sp>
        <p:nvSpPr>
          <p:cNvPr id="237" name="TextShape 3"/>
          <p:cNvSpPr txBox="1"/>
          <p:nvPr/>
        </p:nvSpPr>
        <p:spPr>
          <a:xfrm>
            <a:off x="4572000" y="1523880"/>
            <a:ext cx="4343040" cy="3885840"/>
          </a:xfrm>
          <a:prstGeom prst="rect">
            <a:avLst/>
          </a:prstGeom>
        </p:spPr>
        <p:txBody>
          <a:bodyPr anchor="ctr"/>
          <a:lstStyle/>
          <a:p>
            <a:pPr algn="ctr">
              <a:lnSpc>
                <a:spcPct val="100000"/>
              </a:lnSpc>
            </a:pPr>
            <a:endParaRPr/>
          </a:p>
          <a:p>
            <a:pPr algn="ctr">
              <a:lnSpc>
                <a:spcPct val="100000"/>
              </a:lnSpc>
            </a:pPr>
            <a:endParaRPr/>
          </a:p>
          <a:p>
            <a:pPr algn="ctr">
              <a:lnSpc>
                <a:spcPct val="100000"/>
              </a:lnSpc>
            </a:pPr>
            <a:r>
              <a:rPr lang="en-US" sz="3400" b="1">
                <a:solidFill>
                  <a:srgbClr val="8B8B8B"/>
                </a:solidFill>
                <a:latin typeface="Calibri"/>
              </a:rPr>
              <a:t>Cognitive</a:t>
            </a:r>
            <a:endParaRPr/>
          </a:p>
          <a:p>
            <a:pPr algn="ctr">
              <a:lnSpc>
                <a:spcPct val="100000"/>
              </a:lnSpc>
            </a:pPr>
            <a:r>
              <a:rPr lang="en-US" sz="3400">
                <a:solidFill>
                  <a:srgbClr val="8B8B8B"/>
                </a:solidFill>
                <a:latin typeface="Calibri"/>
              </a:rPr>
              <a:t>(goal-setting and problem solving)</a:t>
            </a:r>
            <a:endParaRPr/>
          </a:p>
          <a:p>
            <a:pPr>
              <a:lnSpc>
                <a:spcPct val="100000"/>
              </a:lnSpc>
            </a:pPr>
            <a:endParaRPr/>
          </a:p>
          <a:p>
            <a:pPr>
              <a:lnSpc>
                <a:spcPct val="100000"/>
              </a:lnSpc>
              <a:buFont typeface="Arial"/>
              <a:buChar char="•"/>
            </a:pPr>
            <a:r>
              <a:rPr lang="en-US" sz="2800">
                <a:solidFill>
                  <a:srgbClr val="FFFFFF"/>
                </a:solidFill>
                <a:latin typeface="Calibri"/>
              </a:rPr>
              <a:t> </a:t>
            </a:r>
            <a:r>
              <a:rPr lang="en-US" sz="2900">
                <a:solidFill>
                  <a:srgbClr val="FFFFFF"/>
                </a:solidFill>
                <a:latin typeface="Calibri"/>
              </a:rPr>
              <a:t>Thought</a:t>
            </a:r>
            <a:endParaRPr/>
          </a:p>
          <a:p>
            <a:pPr>
              <a:lnSpc>
                <a:spcPct val="100000"/>
              </a:lnSpc>
              <a:buFont typeface="Arial"/>
              <a:buChar char="•"/>
            </a:pPr>
            <a:r>
              <a:rPr lang="en-US" sz="2900">
                <a:solidFill>
                  <a:srgbClr val="FFFFFF"/>
                </a:solidFill>
                <a:latin typeface="Calibri"/>
              </a:rPr>
              <a:t> Memory</a:t>
            </a:r>
            <a:endParaRPr/>
          </a:p>
          <a:p>
            <a:pPr>
              <a:lnSpc>
                <a:spcPct val="100000"/>
              </a:lnSpc>
              <a:buFont typeface="Arial"/>
              <a:buChar char="•"/>
            </a:pPr>
            <a:r>
              <a:rPr lang="en-US" sz="2900">
                <a:solidFill>
                  <a:srgbClr val="FFFFFF"/>
                </a:solidFill>
                <a:latin typeface="Calibri"/>
              </a:rPr>
              <a:t> Learning</a:t>
            </a:r>
            <a:endParaRPr/>
          </a:p>
          <a:p>
            <a:pPr>
              <a:lnSpc>
                <a:spcPct val="100000"/>
              </a:lnSpc>
              <a:buFont typeface="Arial"/>
              <a:buChar char="•"/>
            </a:pPr>
            <a:r>
              <a:rPr lang="en-US" sz="2900">
                <a:solidFill>
                  <a:srgbClr val="FFFFFF"/>
                </a:solidFill>
                <a:latin typeface="Calibri"/>
              </a:rPr>
              <a:t> Language comprehension</a:t>
            </a:r>
            <a:endParaRPr/>
          </a:p>
          <a:p>
            <a:pPr>
              <a:lnSpc>
                <a:spcPct val="100000"/>
              </a:lnSpc>
              <a:buFont typeface="Arial"/>
              <a:buChar char="•"/>
            </a:pPr>
            <a:r>
              <a:rPr lang="en-US" sz="2900">
                <a:solidFill>
                  <a:srgbClr val="FFFFFF"/>
                </a:solidFill>
                <a:latin typeface="Calibri"/>
              </a:rPr>
              <a:t> Decision making</a:t>
            </a:r>
            <a:endParaRPr/>
          </a:p>
          <a:p>
            <a:pPr>
              <a:lnSpc>
                <a:spcPct val="100000"/>
              </a:lnSpc>
              <a:buFont typeface="Arial"/>
              <a:buChar char="•"/>
            </a:pPr>
            <a:r>
              <a:rPr lang="en-US" sz="2900">
                <a:solidFill>
                  <a:srgbClr val="FFFFFF"/>
                </a:solidFill>
                <a:latin typeface="Calibri"/>
              </a:rPr>
              <a:t> Desire</a:t>
            </a:r>
            <a:endParaRPr/>
          </a:p>
        </p:txBody>
      </p:sp>
      <p:sp>
        <p:nvSpPr>
          <p:cNvPr id="238" name="Line 4"/>
          <p:cNvSpPr/>
          <p:nvPr/>
        </p:nvSpPr>
        <p:spPr>
          <a:xfrm flipH="1">
            <a:off x="2361960" y="1218960"/>
            <a:ext cx="1447920" cy="838440"/>
          </a:xfrm>
          <a:prstGeom prst="line">
            <a:avLst/>
          </a:prstGeom>
          <a:ln w="38160">
            <a:solidFill>
              <a:srgbClr val="000000"/>
            </a:solidFill>
            <a:round/>
          </a:ln>
        </p:spPr>
      </p:sp>
      <p:sp>
        <p:nvSpPr>
          <p:cNvPr id="239" name="Line 5"/>
          <p:cNvSpPr/>
          <p:nvPr/>
        </p:nvSpPr>
        <p:spPr>
          <a:xfrm>
            <a:off x="5181480" y="1218960"/>
            <a:ext cx="1447920" cy="762120"/>
          </a:xfrm>
          <a:prstGeom prst="line">
            <a:avLst/>
          </a:prstGeom>
          <a:ln w="38160">
            <a:solidFill>
              <a:srgbClr val="000000"/>
            </a:solidFill>
            <a:round/>
          </a:ln>
        </p:spPr>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Dualist’s Reply</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Dualist’s Reply</a:t>
            </a:r>
            <a:endParaRPr/>
          </a:p>
        </p:txBody>
      </p:sp>
      <p:sp>
        <p:nvSpPr>
          <p:cNvPr id="508"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The statement (1) “Mary knows what it’s like to see red” is </a:t>
            </a:r>
            <a:r>
              <a:rPr lang="en-US" sz="3200" u="sng">
                <a:solidFill>
                  <a:srgbClr val="000000"/>
                </a:solidFill>
                <a:latin typeface="Calibri"/>
              </a:rPr>
              <a:t>not</a:t>
            </a:r>
            <a:r>
              <a:rPr lang="en-US" sz="3200">
                <a:solidFill>
                  <a:srgbClr val="000000"/>
                </a:solidFill>
                <a:latin typeface="Calibri"/>
              </a:rPr>
              <a:t> synonymous with the statement (2) “Mary has seen red.” </a:t>
            </a:r>
            <a:endParaRPr/>
          </a:p>
          <a:p>
            <a:pPr>
              <a:lnSpc>
                <a:spcPct val="100000"/>
              </a:lnSpc>
            </a:pPr>
            <a:r>
              <a:rPr lang="en-US" sz="3200">
                <a:solidFill>
                  <a:srgbClr val="000000"/>
                </a:solidFill>
                <a:latin typeface="Calibri"/>
              </a:rPr>
              <a:t>If Mary never has another color experience after the tomato, she might eventually forget that she had the tomato experience. </a:t>
            </a:r>
            <a:endParaRPr/>
          </a:p>
          <a:p>
            <a:pPr>
              <a:lnSpc>
                <a:spcPct val="100000"/>
              </a:lnSpc>
            </a:pPr>
            <a:r>
              <a:rPr lang="en-US" sz="3200">
                <a:solidFill>
                  <a:srgbClr val="000000"/>
                </a:solidFill>
                <a:latin typeface="Calibri"/>
              </a:rPr>
              <a:t>In that case, (2) will be true, and (1) false, proving that (1) and (2) are not synonymous.</a:t>
            </a:r>
            <a:endParaRPr/>
          </a:p>
          <a:p>
            <a:pPr>
              <a:lnSpc>
                <a:spcPct val="100000"/>
              </a:lnSpc>
            </a:pP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Physicalist’s Rejoinder</a:t>
            </a:r>
            <a:endParaRPr/>
          </a:p>
        </p:txBody>
      </p:sp>
      <p:sp>
        <p:nvSpPr>
          <p:cNvPr id="510" name="TextShape 2"/>
          <p:cNvSpPr txBox="1"/>
          <p:nvPr/>
        </p:nvSpPr>
        <p:spPr>
          <a:xfrm>
            <a:off x="457200" y="1600200"/>
            <a:ext cx="8229240" cy="4647960"/>
          </a:xfrm>
          <a:prstGeom prst="rect">
            <a:avLst/>
          </a:prstGeom>
        </p:spPr>
        <p:txBody>
          <a:bodyPr/>
          <a:lstStyle/>
          <a:p>
            <a:pPr>
              <a:lnSpc>
                <a:spcPct val="100000"/>
              </a:lnSpc>
            </a:pPr>
            <a:r>
              <a:rPr lang="en-US" sz="3200">
                <a:solidFill>
                  <a:srgbClr val="FFFFFF"/>
                </a:solidFill>
                <a:latin typeface="Calibri"/>
              </a:rPr>
              <a:t>But the claim that “when Mary has her first red experience, she </a:t>
            </a:r>
            <a:r>
              <a:rPr lang="en-US" sz="3200" u="sng">
                <a:solidFill>
                  <a:srgbClr val="FFFFFF"/>
                </a:solidFill>
                <a:latin typeface="Calibri"/>
              </a:rPr>
              <a:t>gains some information about the world</a:t>
            </a:r>
            <a:r>
              <a:rPr lang="en-US" sz="3200">
                <a:solidFill>
                  <a:srgbClr val="FFFFFF"/>
                </a:solidFill>
                <a:latin typeface="Calibri"/>
              </a:rPr>
              <a:t>” is precisely what I deny!</a:t>
            </a:r>
            <a:endParaRPr/>
          </a:p>
          <a:p>
            <a:pPr>
              <a:lnSpc>
                <a:spcPct val="100000"/>
              </a:lnSpc>
            </a:pPr>
            <a:r>
              <a:rPr lang="en-US" sz="3200">
                <a:solidFill>
                  <a:srgbClr val="FFFFFF"/>
                </a:solidFill>
                <a:latin typeface="Calibri"/>
              </a:rPr>
              <a:t>She does </a:t>
            </a:r>
            <a:r>
              <a:rPr lang="en-US" sz="3200" u="sng">
                <a:solidFill>
                  <a:srgbClr val="FFFFFF"/>
                </a:solidFill>
                <a:latin typeface="Calibri"/>
              </a:rPr>
              <a:t>not</a:t>
            </a:r>
            <a:r>
              <a:rPr lang="en-US" sz="3200">
                <a:solidFill>
                  <a:srgbClr val="FFFFFF"/>
                </a:solidFill>
                <a:latin typeface="Calibri"/>
              </a:rPr>
              <a:t> gain any new information: she merely has a new kind of experience. </a:t>
            </a:r>
            <a:endParaRPr/>
          </a:p>
          <a:p>
            <a:pPr>
              <a:lnSpc>
                <a:spcPct val="100000"/>
              </a:lnSpc>
            </a:pPr>
            <a:r>
              <a:rPr lang="en-US" sz="3200">
                <a:solidFill>
                  <a:srgbClr val="FFFFFF"/>
                </a:solidFill>
                <a:latin typeface="Calibri"/>
              </a:rPr>
              <a:t>Having this new experience may be said to be “enlightening,” in the sense that it adds a new dimension to her life, but not in the sense that it adds a new datum to her existing stock of information.</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Physicalist’s Rejoinder</a:t>
            </a:r>
            <a:endParaRPr/>
          </a:p>
        </p:txBody>
      </p:sp>
      <p:sp>
        <p:nvSpPr>
          <p:cNvPr id="512" name="TextShape 2"/>
          <p:cNvSpPr txBox="1"/>
          <p:nvPr/>
        </p:nvSpPr>
        <p:spPr>
          <a:xfrm>
            <a:off x="457200" y="1600200"/>
            <a:ext cx="8229240" cy="4525560"/>
          </a:xfrm>
          <a:prstGeom prst="rect">
            <a:avLst/>
          </a:prstGeom>
        </p:spPr>
        <p:txBody>
          <a:bodyPr/>
          <a:lstStyle/>
          <a:p>
            <a:pPr>
              <a:lnSpc>
                <a:spcPct val="100000"/>
              </a:lnSpc>
            </a:pPr>
            <a:endParaRPr/>
          </a:p>
          <a:p>
            <a:pPr>
              <a:lnSpc>
                <a:spcPct val="100000"/>
              </a:lnSpc>
              <a:buFont typeface="Arial"/>
              <a:buChar char="•"/>
            </a:pPr>
            <a:r>
              <a:rPr lang="en-US" sz="3200">
                <a:solidFill>
                  <a:srgbClr val="000000"/>
                </a:solidFill>
                <a:latin typeface="Calibri"/>
              </a:rPr>
              <a:t>PH2241: Philosophy of Mind</a:t>
            </a:r>
            <a:endParaRPr/>
          </a:p>
          <a:p>
            <a:pPr>
              <a:lnSpc>
                <a:spcPct val="100000"/>
              </a:lnSpc>
              <a:buFont typeface="Arial"/>
              <a:buChar char="•"/>
            </a:pPr>
            <a:r>
              <a:rPr lang="en-US" sz="3200">
                <a:solidFill>
                  <a:srgbClr val="000000"/>
                </a:solidFill>
                <a:latin typeface="Calibri"/>
              </a:rPr>
              <a:t>PH3241: Consciousness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extShape 1"/>
          <p:cNvSpPr txBox="1"/>
          <p:nvPr/>
        </p:nvSpPr>
        <p:spPr>
          <a:xfrm>
            <a:off x="457200" y="1600200"/>
            <a:ext cx="8229240" cy="4525560"/>
          </a:xfrm>
          <a:prstGeom prst="rect">
            <a:avLst/>
          </a:prstGeom>
        </p:spPr>
        <p:txBody>
          <a:bodyP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3200">
                <a:solidFill>
                  <a:srgbClr val="000000"/>
                </a:solidFill>
                <a:latin typeface="Calibri"/>
              </a:rPr>
              <a:t>						End of lecture.</a:t>
            </a:r>
            <a:endParaRPr/>
          </a:p>
        </p:txBody>
      </p:sp>
      <p:sp>
        <p:nvSpPr>
          <p:cNvPr id="514" name="TextShape 2"/>
          <p:cNvSpPr txBox="1"/>
          <p:nvPr/>
        </p:nvSpPr>
        <p:spPr>
          <a:xfrm>
            <a:off x="457200" y="274680"/>
            <a:ext cx="8229240" cy="1142640"/>
          </a:xfrm>
          <a:prstGeom prst="rect">
            <a:avLst/>
          </a:prstGeom>
        </p:spPr>
        <p:txBody>
          <a:bodyPr anchor="ctr"/>
          <a:lstStyle/>
          <a:p>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Weekly Assignment #8</a:t>
            </a:r>
            <a:endParaRPr/>
          </a:p>
        </p:txBody>
      </p:sp>
      <p:sp>
        <p:nvSpPr>
          <p:cNvPr id="516"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In the reading for next week, John Searle argues that it is impossible for a digital computer to think. Yet Searle also says that if you could build a machine that had the same causal structure as a human being, then that machine would be able to think. How can Searle reconcile these statements?</a:t>
            </a:r>
            <a:endParaRPr/>
          </a:p>
          <a:p>
            <a:pPr>
              <a:lnSpc>
                <a:spcPct val="100000"/>
              </a:lnSpc>
            </a:pPr>
            <a:endParaRPr/>
          </a:p>
          <a:p>
            <a:pPr>
              <a:lnSpc>
                <a:spcPct val="100000"/>
              </a:lnSpc>
            </a:pPr>
            <a:r>
              <a:rPr lang="en-US" sz="3200">
                <a:solidFill>
                  <a:srgbClr val="000000"/>
                </a:solidFill>
                <a:latin typeface="Calibri"/>
              </a:rPr>
              <a:t>Limit: 200 words.</a:t>
            </a:r>
            <a:endParaRPr/>
          </a:p>
          <a:p>
            <a:pPr>
              <a:lnSpc>
                <a:spcPct val="100000"/>
              </a:lnSpc>
            </a:pPr>
            <a:endParaRPr/>
          </a:p>
          <a:p>
            <a:pPr>
              <a:lnSpc>
                <a:spcPct val="100000"/>
              </a:lnSpc>
            </a:pPr>
            <a:r>
              <a:rPr lang="en-US" sz="3200">
                <a:solidFill>
                  <a:srgbClr val="000000"/>
                </a:solidFill>
                <a:latin typeface="Calibri"/>
              </a:rPr>
              <a:t>Upload by 8pm, Thursday, 16 October 2014.</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Aspects of Mind</a:t>
            </a:r>
            <a:endParaRPr/>
          </a:p>
        </p:txBody>
      </p:sp>
      <p:sp>
        <p:nvSpPr>
          <p:cNvPr id="241" name="TextShape 2"/>
          <p:cNvSpPr txBox="1"/>
          <p:nvPr/>
        </p:nvSpPr>
        <p:spPr>
          <a:xfrm>
            <a:off x="0" y="1600200"/>
            <a:ext cx="4419360" cy="4525560"/>
          </a:xfrm>
          <a:prstGeom prst="rect">
            <a:avLst/>
          </a:prstGeom>
        </p:spPr>
        <p:txBody>
          <a:bodyPr/>
          <a:lstStyle/>
          <a:p>
            <a:pPr algn="ctr">
              <a:lnSpc>
                <a:spcPct val="100000"/>
              </a:lnSpc>
            </a:pPr>
            <a:endParaRPr/>
          </a:p>
          <a:p>
            <a:pPr algn="ctr">
              <a:lnSpc>
                <a:spcPct val="100000"/>
              </a:lnSpc>
            </a:pPr>
            <a:endParaRPr/>
          </a:p>
          <a:p>
            <a:pPr algn="ctr">
              <a:lnSpc>
                <a:spcPct val="100000"/>
              </a:lnSpc>
            </a:pPr>
            <a:r>
              <a:rPr lang="en-US" sz="3400" b="1">
                <a:solidFill>
                  <a:srgbClr val="000000"/>
                </a:solidFill>
                <a:latin typeface="Calibri"/>
              </a:rPr>
              <a:t>Conscious</a:t>
            </a:r>
            <a:endParaRPr/>
          </a:p>
          <a:p>
            <a:pPr algn="ctr">
              <a:lnSpc>
                <a:spcPct val="100000"/>
              </a:lnSpc>
            </a:pPr>
            <a:r>
              <a:rPr lang="en-US" sz="3400">
                <a:solidFill>
                  <a:srgbClr val="000000"/>
                </a:solidFill>
                <a:latin typeface="Calibri"/>
              </a:rPr>
              <a:t>(related to feelings)</a:t>
            </a:r>
            <a:endParaRPr/>
          </a:p>
          <a:p>
            <a:pPr>
              <a:lnSpc>
                <a:spcPct val="100000"/>
              </a:lnSpc>
            </a:pPr>
            <a:endParaRPr/>
          </a:p>
          <a:p>
            <a:pPr>
              <a:lnSpc>
                <a:spcPct val="100000"/>
              </a:lnSpc>
              <a:buFont typeface="Arial"/>
              <a:buChar char="•"/>
            </a:pPr>
            <a:r>
              <a:rPr lang="en-US" sz="2600">
                <a:solidFill>
                  <a:srgbClr val="000000"/>
                </a:solidFill>
                <a:latin typeface="Calibri"/>
              </a:rPr>
              <a:t>  </a:t>
            </a:r>
            <a:r>
              <a:rPr lang="en-US" sz="2900">
                <a:solidFill>
                  <a:srgbClr val="000000"/>
                </a:solidFill>
                <a:latin typeface="Calibri"/>
              </a:rPr>
              <a:t>Sensations	</a:t>
            </a:r>
            <a:endParaRPr/>
          </a:p>
          <a:p>
            <a:pPr lvl="1">
              <a:lnSpc>
                <a:spcPct val="100000"/>
              </a:lnSpc>
              <a:buFont typeface="Arial"/>
              <a:buChar char="–"/>
            </a:pPr>
            <a:r>
              <a:rPr lang="en-US" sz="2900">
                <a:solidFill>
                  <a:srgbClr val="000000"/>
                </a:solidFill>
                <a:latin typeface="Calibri"/>
              </a:rPr>
              <a:t> Perceptual sensations (five senses)</a:t>
            </a:r>
            <a:endParaRPr/>
          </a:p>
          <a:p>
            <a:pPr lvl="1">
              <a:lnSpc>
                <a:spcPct val="100000"/>
              </a:lnSpc>
              <a:buFont typeface="Arial"/>
              <a:buChar char="–"/>
            </a:pPr>
            <a:r>
              <a:rPr lang="en-US" sz="2900">
                <a:solidFill>
                  <a:srgbClr val="FFFFFF"/>
                </a:solidFill>
                <a:latin typeface="Calibri"/>
              </a:rPr>
              <a:t> Non-perceptual feelings (dizziness,  </a:t>
            </a:r>
            <a:endParaRPr/>
          </a:p>
          <a:p>
            <a:r>
              <a:rPr lang="en-US" sz="2900">
                <a:solidFill>
                  <a:srgbClr val="FFFFFF"/>
                </a:solidFill>
                <a:latin typeface="Calibri"/>
              </a:rPr>
              <a:t>   pain, fatigue, nausea, etc.)</a:t>
            </a:r>
            <a:endParaRPr/>
          </a:p>
          <a:p>
            <a:pPr>
              <a:lnSpc>
                <a:spcPct val="100000"/>
              </a:lnSpc>
              <a:buFont typeface="Arial"/>
              <a:buChar char="•"/>
            </a:pPr>
            <a:r>
              <a:rPr lang="en-US" sz="2900">
                <a:solidFill>
                  <a:srgbClr val="FFFFFF"/>
                </a:solidFill>
                <a:latin typeface="Calibri"/>
              </a:rPr>
              <a:t>  Moods and emotions</a:t>
            </a:r>
            <a:endParaRPr/>
          </a:p>
          <a:p>
            <a:pPr>
              <a:lnSpc>
                <a:spcPct val="100000"/>
              </a:lnSpc>
              <a:buFont typeface="Arial"/>
              <a:buChar char="•"/>
            </a:pPr>
            <a:r>
              <a:rPr lang="en-US" sz="2900">
                <a:solidFill>
                  <a:srgbClr val="FFFFFF"/>
                </a:solidFill>
                <a:latin typeface="Calibri"/>
              </a:rPr>
              <a:t>  Desire</a:t>
            </a:r>
            <a:endParaRPr/>
          </a:p>
        </p:txBody>
      </p:sp>
      <p:sp>
        <p:nvSpPr>
          <p:cNvPr id="242" name="TextShape 3"/>
          <p:cNvSpPr txBox="1"/>
          <p:nvPr/>
        </p:nvSpPr>
        <p:spPr>
          <a:xfrm>
            <a:off x="4572000" y="1523880"/>
            <a:ext cx="4343040" cy="3885840"/>
          </a:xfrm>
          <a:prstGeom prst="rect">
            <a:avLst/>
          </a:prstGeom>
        </p:spPr>
        <p:txBody>
          <a:bodyPr anchor="ctr"/>
          <a:lstStyle/>
          <a:p>
            <a:pPr algn="ctr">
              <a:lnSpc>
                <a:spcPct val="100000"/>
              </a:lnSpc>
            </a:pPr>
            <a:endParaRPr/>
          </a:p>
          <a:p>
            <a:pPr algn="ctr">
              <a:lnSpc>
                <a:spcPct val="100000"/>
              </a:lnSpc>
            </a:pPr>
            <a:endParaRPr/>
          </a:p>
          <a:p>
            <a:pPr algn="ctr">
              <a:lnSpc>
                <a:spcPct val="100000"/>
              </a:lnSpc>
            </a:pPr>
            <a:r>
              <a:rPr lang="en-US" sz="3400" b="1">
                <a:solidFill>
                  <a:srgbClr val="8B8B8B"/>
                </a:solidFill>
                <a:latin typeface="Calibri"/>
              </a:rPr>
              <a:t>Cognitive</a:t>
            </a:r>
            <a:endParaRPr/>
          </a:p>
          <a:p>
            <a:pPr algn="ctr">
              <a:lnSpc>
                <a:spcPct val="100000"/>
              </a:lnSpc>
            </a:pPr>
            <a:r>
              <a:rPr lang="en-US" sz="3400">
                <a:solidFill>
                  <a:srgbClr val="8B8B8B"/>
                </a:solidFill>
                <a:latin typeface="Calibri"/>
              </a:rPr>
              <a:t>(goal-setting and problem solving)</a:t>
            </a:r>
            <a:endParaRPr/>
          </a:p>
          <a:p>
            <a:pPr>
              <a:lnSpc>
                <a:spcPct val="100000"/>
              </a:lnSpc>
            </a:pPr>
            <a:endParaRPr/>
          </a:p>
          <a:p>
            <a:pPr>
              <a:lnSpc>
                <a:spcPct val="100000"/>
              </a:lnSpc>
              <a:buFont typeface="Arial"/>
              <a:buChar char="•"/>
            </a:pPr>
            <a:r>
              <a:rPr lang="en-US" sz="2800">
                <a:solidFill>
                  <a:srgbClr val="FFFFFF"/>
                </a:solidFill>
                <a:latin typeface="Calibri"/>
              </a:rPr>
              <a:t> </a:t>
            </a:r>
            <a:r>
              <a:rPr lang="en-US" sz="2900">
                <a:solidFill>
                  <a:srgbClr val="FFFFFF"/>
                </a:solidFill>
                <a:latin typeface="Calibri"/>
              </a:rPr>
              <a:t>Thought</a:t>
            </a:r>
            <a:endParaRPr/>
          </a:p>
          <a:p>
            <a:pPr>
              <a:lnSpc>
                <a:spcPct val="100000"/>
              </a:lnSpc>
              <a:buFont typeface="Arial"/>
              <a:buChar char="•"/>
            </a:pPr>
            <a:r>
              <a:rPr lang="en-US" sz="2900">
                <a:solidFill>
                  <a:srgbClr val="FFFFFF"/>
                </a:solidFill>
                <a:latin typeface="Calibri"/>
              </a:rPr>
              <a:t> Memory</a:t>
            </a:r>
            <a:endParaRPr/>
          </a:p>
          <a:p>
            <a:pPr>
              <a:lnSpc>
                <a:spcPct val="100000"/>
              </a:lnSpc>
              <a:buFont typeface="Arial"/>
              <a:buChar char="•"/>
            </a:pPr>
            <a:r>
              <a:rPr lang="en-US" sz="2900">
                <a:solidFill>
                  <a:srgbClr val="FFFFFF"/>
                </a:solidFill>
                <a:latin typeface="Calibri"/>
              </a:rPr>
              <a:t> Learning</a:t>
            </a:r>
            <a:endParaRPr/>
          </a:p>
          <a:p>
            <a:pPr>
              <a:lnSpc>
                <a:spcPct val="100000"/>
              </a:lnSpc>
              <a:buFont typeface="Arial"/>
              <a:buChar char="•"/>
            </a:pPr>
            <a:r>
              <a:rPr lang="en-US" sz="2900">
                <a:solidFill>
                  <a:srgbClr val="FFFFFF"/>
                </a:solidFill>
                <a:latin typeface="Calibri"/>
              </a:rPr>
              <a:t> Language comprehension</a:t>
            </a:r>
            <a:endParaRPr/>
          </a:p>
          <a:p>
            <a:pPr>
              <a:lnSpc>
                <a:spcPct val="100000"/>
              </a:lnSpc>
              <a:buFont typeface="Arial"/>
              <a:buChar char="•"/>
            </a:pPr>
            <a:r>
              <a:rPr lang="en-US" sz="2900">
                <a:solidFill>
                  <a:srgbClr val="FFFFFF"/>
                </a:solidFill>
                <a:latin typeface="Calibri"/>
              </a:rPr>
              <a:t> Decision making</a:t>
            </a:r>
            <a:endParaRPr/>
          </a:p>
          <a:p>
            <a:pPr>
              <a:lnSpc>
                <a:spcPct val="100000"/>
              </a:lnSpc>
              <a:buFont typeface="Arial"/>
              <a:buChar char="•"/>
            </a:pPr>
            <a:r>
              <a:rPr lang="en-US" sz="2900">
                <a:solidFill>
                  <a:srgbClr val="FFFFFF"/>
                </a:solidFill>
                <a:latin typeface="Calibri"/>
              </a:rPr>
              <a:t> Desire</a:t>
            </a:r>
            <a:endParaRPr/>
          </a:p>
        </p:txBody>
      </p:sp>
      <p:sp>
        <p:nvSpPr>
          <p:cNvPr id="243" name="Line 4"/>
          <p:cNvSpPr/>
          <p:nvPr/>
        </p:nvSpPr>
        <p:spPr>
          <a:xfrm flipH="1">
            <a:off x="2361960" y="1218960"/>
            <a:ext cx="1447920" cy="838440"/>
          </a:xfrm>
          <a:prstGeom prst="line">
            <a:avLst/>
          </a:prstGeom>
          <a:ln w="38160">
            <a:solidFill>
              <a:srgbClr val="000000"/>
            </a:solidFill>
            <a:round/>
          </a:ln>
        </p:spPr>
      </p:sp>
      <p:sp>
        <p:nvSpPr>
          <p:cNvPr id="244" name="Line 5"/>
          <p:cNvSpPr/>
          <p:nvPr/>
        </p:nvSpPr>
        <p:spPr>
          <a:xfrm>
            <a:off x="5181480" y="1218960"/>
            <a:ext cx="1447920" cy="762120"/>
          </a:xfrm>
          <a:prstGeom prst="line">
            <a:avLst/>
          </a:prstGeom>
          <a:ln w="38160">
            <a:solidFill>
              <a:srgbClr val="000000"/>
            </a:solidFill>
            <a:roun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Aspects of Mind</a:t>
            </a:r>
            <a:endParaRPr/>
          </a:p>
        </p:txBody>
      </p:sp>
      <p:sp>
        <p:nvSpPr>
          <p:cNvPr id="246" name="TextShape 2"/>
          <p:cNvSpPr txBox="1"/>
          <p:nvPr/>
        </p:nvSpPr>
        <p:spPr>
          <a:xfrm>
            <a:off x="0" y="1600200"/>
            <a:ext cx="4419360" cy="4525560"/>
          </a:xfrm>
          <a:prstGeom prst="rect">
            <a:avLst/>
          </a:prstGeom>
        </p:spPr>
        <p:txBody>
          <a:bodyPr/>
          <a:lstStyle/>
          <a:p>
            <a:pPr algn="ctr">
              <a:lnSpc>
                <a:spcPct val="100000"/>
              </a:lnSpc>
            </a:pPr>
            <a:endParaRPr/>
          </a:p>
          <a:p>
            <a:pPr algn="ctr">
              <a:lnSpc>
                <a:spcPct val="100000"/>
              </a:lnSpc>
            </a:pPr>
            <a:endParaRPr/>
          </a:p>
          <a:p>
            <a:pPr algn="ctr">
              <a:lnSpc>
                <a:spcPct val="100000"/>
              </a:lnSpc>
            </a:pPr>
            <a:r>
              <a:rPr lang="en-US" sz="3400" b="1">
                <a:solidFill>
                  <a:srgbClr val="000000"/>
                </a:solidFill>
                <a:latin typeface="Calibri"/>
              </a:rPr>
              <a:t>Conscious</a:t>
            </a:r>
            <a:endParaRPr/>
          </a:p>
          <a:p>
            <a:pPr algn="ctr">
              <a:lnSpc>
                <a:spcPct val="100000"/>
              </a:lnSpc>
            </a:pPr>
            <a:r>
              <a:rPr lang="en-US" sz="3400">
                <a:solidFill>
                  <a:srgbClr val="000000"/>
                </a:solidFill>
                <a:latin typeface="Calibri"/>
              </a:rPr>
              <a:t>(related to feelings)</a:t>
            </a:r>
            <a:endParaRPr/>
          </a:p>
          <a:p>
            <a:pPr>
              <a:lnSpc>
                <a:spcPct val="100000"/>
              </a:lnSpc>
            </a:pPr>
            <a:endParaRPr/>
          </a:p>
          <a:p>
            <a:pPr>
              <a:lnSpc>
                <a:spcPct val="100000"/>
              </a:lnSpc>
              <a:buFont typeface="Arial"/>
              <a:buChar char="•"/>
            </a:pPr>
            <a:r>
              <a:rPr lang="en-US" sz="2600">
                <a:solidFill>
                  <a:srgbClr val="000000"/>
                </a:solidFill>
                <a:latin typeface="Calibri"/>
              </a:rPr>
              <a:t>  </a:t>
            </a:r>
            <a:r>
              <a:rPr lang="en-US" sz="2900">
                <a:solidFill>
                  <a:srgbClr val="000000"/>
                </a:solidFill>
                <a:latin typeface="Calibri"/>
              </a:rPr>
              <a:t>Sensations	</a:t>
            </a:r>
            <a:endParaRPr/>
          </a:p>
          <a:p>
            <a:pPr lvl="1">
              <a:lnSpc>
                <a:spcPct val="100000"/>
              </a:lnSpc>
              <a:buFont typeface="Arial"/>
              <a:buChar char="–"/>
            </a:pPr>
            <a:r>
              <a:rPr lang="en-US" sz="2900">
                <a:solidFill>
                  <a:srgbClr val="000000"/>
                </a:solidFill>
                <a:latin typeface="Calibri"/>
              </a:rPr>
              <a:t> Perceptual sensations (five senses)</a:t>
            </a:r>
            <a:endParaRPr/>
          </a:p>
          <a:p>
            <a:pPr lvl="1">
              <a:lnSpc>
                <a:spcPct val="100000"/>
              </a:lnSpc>
              <a:buFont typeface="Arial"/>
              <a:buChar char="–"/>
            </a:pPr>
            <a:r>
              <a:rPr lang="en-US" sz="2900">
                <a:solidFill>
                  <a:srgbClr val="000000"/>
                </a:solidFill>
                <a:latin typeface="Calibri"/>
              </a:rPr>
              <a:t> Bodily sensations (dizziness,  </a:t>
            </a:r>
            <a:endParaRPr/>
          </a:p>
          <a:p>
            <a:r>
              <a:rPr lang="en-US" sz="2900">
                <a:solidFill>
                  <a:srgbClr val="000000"/>
                </a:solidFill>
                <a:latin typeface="Calibri"/>
              </a:rPr>
              <a:t>   pain, fatigue, nausea, etc.)</a:t>
            </a:r>
            <a:endParaRPr/>
          </a:p>
          <a:p>
            <a:pPr>
              <a:lnSpc>
                <a:spcPct val="100000"/>
              </a:lnSpc>
              <a:buFont typeface="Arial"/>
              <a:buChar char="•"/>
            </a:pPr>
            <a:r>
              <a:rPr lang="en-US" sz="2900">
                <a:solidFill>
                  <a:srgbClr val="FFFFFF"/>
                </a:solidFill>
                <a:latin typeface="Calibri"/>
              </a:rPr>
              <a:t>  Moods and emotions</a:t>
            </a:r>
            <a:endParaRPr/>
          </a:p>
          <a:p>
            <a:pPr>
              <a:lnSpc>
                <a:spcPct val="100000"/>
              </a:lnSpc>
              <a:buFont typeface="Arial"/>
              <a:buChar char="•"/>
            </a:pPr>
            <a:r>
              <a:rPr lang="en-US" sz="2900">
                <a:solidFill>
                  <a:srgbClr val="FFFFFF"/>
                </a:solidFill>
                <a:latin typeface="Calibri"/>
              </a:rPr>
              <a:t>  Desire</a:t>
            </a:r>
            <a:endParaRPr/>
          </a:p>
        </p:txBody>
      </p:sp>
      <p:sp>
        <p:nvSpPr>
          <p:cNvPr id="247" name="TextShape 3"/>
          <p:cNvSpPr txBox="1"/>
          <p:nvPr/>
        </p:nvSpPr>
        <p:spPr>
          <a:xfrm>
            <a:off x="4572000" y="1523880"/>
            <a:ext cx="4343040" cy="3885840"/>
          </a:xfrm>
          <a:prstGeom prst="rect">
            <a:avLst/>
          </a:prstGeom>
        </p:spPr>
        <p:txBody>
          <a:bodyPr anchor="ctr"/>
          <a:lstStyle/>
          <a:p>
            <a:pPr algn="ctr">
              <a:lnSpc>
                <a:spcPct val="100000"/>
              </a:lnSpc>
            </a:pPr>
            <a:endParaRPr/>
          </a:p>
          <a:p>
            <a:pPr algn="ctr">
              <a:lnSpc>
                <a:spcPct val="100000"/>
              </a:lnSpc>
            </a:pPr>
            <a:endParaRPr/>
          </a:p>
          <a:p>
            <a:pPr algn="ctr">
              <a:lnSpc>
                <a:spcPct val="100000"/>
              </a:lnSpc>
            </a:pPr>
            <a:r>
              <a:rPr lang="en-US" sz="3400" b="1">
                <a:solidFill>
                  <a:srgbClr val="8B8B8B"/>
                </a:solidFill>
                <a:latin typeface="Calibri"/>
              </a:rPr>
              <a:t>Cognitive</a:t>
            </a:r>
            <a:endParaRPr/>
          </a:p>
          <a:p>
            <a:pPr algn="ctr">
              <a:lnSpc>
                <a:spcPct val="100000"/>
              </a:lnSpc>
            </a:pPr>
            <a:r>
              <a:rPr lang="en-US" sz="3400">
                <a:solidFill>
                  <a:srgbClr val="8B8B8B"/>
                </a:solidFill>
                <a:latin typeface="Calibri"/>
              </a:rPr>
              <a:t>(goal-setting and problem solving)</a:t>
            </a:r>
            <a:endParaRPr/>
          </a:p>
          <a:p>
            <a:pPr>
              <a:lnSpc>
                <a:spcPct val="100000"/>
              </a:lnSpc>
            </a:pPr>
            <a:endParaRPr/>
          </a:p>
          <a:p>
            <a:pPr>
              <a:lnSpc>
                <a:spcPct val="100000"/>
              </a:lnSpc>
              <a:buFont typeface="Arial"/>
              <a:buChar char="•"/>
            </a:pPr>
            <a:r>
              <a:rPr lang="en-US" sz="2800">
                <a:solidFill>
                  <a:srgbClr val="FFFFFF"/>
                </a:solidFill>
                <a:latin typeface="Calibri"/>
              </a:rPr>
              <a:t> </a:t>
            </a:r>
            <a:r>
              <a:rPr lang="en-US" sz="2900">
                <a:solidFill>
                  <a:srgbClr val="FFFFFF"/>
                </a:solidFill>
                <a:latin typeface="Calibri"/>
              </a:rPr>
              <a:t>Thought</a:t>
            </a:r>
            <a:endParaRPr/>
          </a:p>
          <a:p>
            <a:pPr>
              <a:lnSpc>
                <a:spcPct val="100000"/>
              </a:lnSpc>
              <a:buFont typeface="Arial"/>
              <a:buChar char="•"/>
            </a:pPr>
            <a:r>
              <a:rPr lang="en-US" sz="2900">
                <a:solidFill>
                  <a:srgbClr val="FFFFFF"/>
                </a:solidFill>
                <a:latin typeface="Calibri"/>
              </a:rPr>
              <a:t> Memory</a:t>
            </a:r>
            <a:endParaRPr/>
          </a:p>
          <a:p>
            <a:pPr>
              <a:lnSpc>
                <a:spcPct val="100000"/>
              </a:lnSpc>
              <a:buFont typeface="Arial"/>
              <a:buChar char="•"/>
            </a:pPr>
            <a:r>
              <a:rPr lang="en-US" sz="2900">
                <a:solidFill>
                  <a:srgbClr val="FFFFFF"/>
                </a:solidFill>
                <a:latin typeface="Calibri"/>
              </a:rPr>
              <a:t> Learning</a:t>
            </a:r>
            <a:endParaRPr/>
          </a:p>
          <a:p>
            <a:pPr>
              <a:lnSpc>
                <a:spcPct val="100000"/>
              </a:lnSpc>
              <a:buFont typeface="Arial"/>
              <a:buChar char="•"/>
            </a:pPr>
            <a:r>
              <a:rPr lang="en-US" sz="2900">
                <a:solidFill>
                  <a:srgbClr val="FFFFFF"/>
                </a:solidFill>
                <a:latin typeface="Calibri"/>
              </a:rPr>
              <a:t> Language comprehension</a:t>
            </a:r>
            <a:endParaRPr/>
          </a:p>
          <a:p>
            <a:pPr>
              <a:lnSpc>
                <a:spcPct val="100000"/>
              </a:lnSpc>
              <a:buFont typeface="Arial"/>
              <a:buChar char="•"/>
            </a:pPr>
            <a:r>
              <a:rPr lang="en-US" sz="2900">
                <a:solidFill>
                  <a:srgbClr val="FFFFFF"/>
                </a:solidFill>
                <a:latin typeface="Calibri"/>
              </a:rPr>
              <a:t> Decision making</a:t>
            </a:r>
            <a:endParaRPr/>
          </a:p>
          <a:p>
            <a:pPr>
              <a:lnSpc>
                <a:spcPct val="100000"/>
              </a:lnSpc>
              <a:buFont typeface="Arial"/>
              <a:buChar char="•"/>
            </a:pPr>
            <a:r>
              <a:rPr lang="en-US" sz="2900">
                <a:solidFill>
                  <a:srgbClr val="FFFFFF"/>
                </a:solidFill>
                <a:latin typeface="Calibri"/>
              </a:rPr>
              <a:t> Desire</a:t>
            </a:r>
            <a:endParaRPr/>
          </a:p>
        </p:txBody>
      </p:sp>
      <p:sp>
        <p:nvSpPr>
          <p:cNvPr id="248" name="Line 4"/>
          <p:cNvSpPr/>
          <p:nvPr/>
        </p:nvSpPr>
        <p:spPr>
          <a:xfrm flipH="1">
            <a:off x="2361960" y="1218960"/>
            <a:ext cx="1447920" cy="838440"/>
          </a:xfrm>
          <a:prstGeom prst="line">
            <a:avLst/>
          </a:prstGeom>
          <a:ln w="38160">
            <a:solidFill>
              <a:srgbClr val="000000"/>
            </a:solidFill>
            <a:round/>
          </a:ln>
        </p:spPr>
      </p:sp>
      <p:sp>
        <p:nvSpPr>
          <p:cNvPr id="249" name="Line 5"/>
          <p:cNvSpPr/>
          <p:nvPr/>
        </p:nvSpPr>
        <p:spPr>
          <a:xfrm>
            <a:off x="5181480" y="1218960"/>
            <a:ext cx="1447920" cy="762120"/>
          </a:xfrm>
          <a:prstGeom prst="line">
            <a:avLst/>
          </a:prstGeom>
          <a:ln w="38160">
            <a:solidFill>
              <a:srgbClr val="000000"/>
            </a:solidFill>
            <a:round/>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Aspects of Mind</a:t>
            </a:r>
            <a:endParaRPr/>
          </a:p>
        </p:txBody>
      </p:sp>
      <p:sp>
        <p:nvSpPr>
          <p:cNvPr id="251" name="TextShape 2"/>
          <p:cNvSpPr txBox="1"/>
          <p:nvPr/>
        </p:nvSpPr>
        <p:spPr>
          <a:xfrm>
            <a:off x="0" y="1600200"/>
            <a:ext cx="4419360" cy="4525560"/>
          </a:xfrm>
          <a:prstGeom prst="rect">
            <a:avLst/>
          </a:prstGeom>
        </p:spPr>
        <p:txBody>
          <a:bodyPr/>
          <a:lstStyle/>
          <a:p>
            <a:pPr algn="ctr">
              <a:lnSpc>
                <a:spcPct val="100000"/>
              </a:lnSpc>
            </a:pPr>
            <a:endParaRPr/>
          </a:p>
          <a:p>
            <a:pPr algn="ctr">
              <a:lnSpc>
                <a:spcPct val="100000"/>
              </a:lnSpc>
            </a:pPr>
            <a:endParaRPr/>
          </a:p>
          <a:p>
            <a:pPr algn="ctr">
              <a:lnSpc>
                <a:spcPct val="100000"/>
              </a:lnSpc>
            </a:pPr>
            <a:r>
              <a:rPr lang="en-US" sz="3400" b="1">
                <a:solidFill>
                  <a:srgbClr val="000000"/>
                </a:solidFill>
                <a:latin typeface="Calibri"/>
              </a:rPr>
              <a:t>Conscious</a:t>
            </a:r>
            <a:endParaRPr/>
          </a:p>
          <a:p>
            <a:pPr algn="ctr">
              <a:lnSpc>
                <a:spcPct val="100000"/>
              </a:lnSpc>
            </a:pPr>
            <a:r>
              <a:rPr lang="en-US" sz="3400">
                <a:solidFill>
                  <a:srgbClr val="000000"/>
                </a:solidFill>
                <a:latin typeface="Calibri"/>
              </a:rPr>
              <a:t>(related to feelings)</a:t>
            </a:r>
            <a:endParaRPr/>
          </a:p>
          <a:p>
            <a:pPr>
              <a:lnSpc>
                <a:spcPct val="100000"/>
              </a:lnSpc>
            </a:pPr>
            <a:endParaRPr/>
          </a:p>
          <a:p>
            <a:pPr>
              <a:lnSpc>
                <a:spcPct val="100000"/>
              </a:lnSpc>
              <a:buFont typeface="Arial"/>
              <a:buChar char="•"/>
            </a:pPr>
            <a:r>
              <a:rPr lang="en-US" sz="2600">
                <a:solidFill>
                  <a:srgbClr val="000000"/>
                </a:solidFill>
                <a:latin typeface="Calibri"/>
              </a:rPr>
              <a:t>  </a:t>
            </a:r>
            <a:r>
              <a:rPr lang="en-US" sz="2900">
                <a:solidFill>
                  <a:srgbClr val="000000"/>
                </a:solidFill>
                <a:latin typeface="Calibri"/>
              </a:rPr>
              <a:t>Sensations	</a:t>
            </a:r>
            <a:endParaRPr/>
          </a:p>
          <a:p>
            <a:pPr lvl="1">
              <a:lnSpc>
                <a:spcPct val="100000"/>
              </a:lnSpc>
              <a:buFont typeface="Arial"/>
              <a:buChar char="–"/>
            </a:pPr>
            <a:r>
              <a:rPr lang="en-US" sz="2900">
                <a:solidFill>
                  <a:srgbClr val="000000"/>
                </a:solidFill>
                <a:latin typeface="Calibri"/>
              </a:rPr>
              <a:t> Perceptual sensations (five senses)</a:t>
            </a:r>
            <a:endParaRPr/>
          </a:p>
          <a:p>
            <a:pPr lvl="1">
              <a:lnSpc>
                <a:spcPct val="100000"/>
              </a:lnSpc>
              <a:buFont typeface="Arial"/>
              <a:buChar char="–"/>
            </a:pPr>
            <a:r>
              <a:rPr lang="en-US" sz="2900">
                <a:solidFill>
                  <a:srgbClr val="000000"/>
                </a:solidFill>
                <a:latin typeface="Calibri"/>
              </a:rPr>
              <a:t> Bodily sensations (dizziness,  </a:t>
            </a:r>
            <a:endParaRPr/>
          </a:p>
          <a:p>
            <a:r>
              <a:rPr lang="en-US" sz="2900">
                <a:solidFill>
                  <a:srgbClr val="000000"/>
                </a:solidFill>
                <a:latin typeface="Calibri"/>
              </a:rPr>
              <a:t>   pain, fatigue, nausea, etc.)</a:t>
            </a:r>
            <a:endParaRPr/>
          </a:p>
          <a:p>
            <a:pPr>
              <a:lnSpc>
                <a:spcPct val="100000"/>
              </a:lnSpc>
              <a:buFont typeface="Arial"/>
              <a:buChar char="•"/>
            </a:pPr>
            <a:r>
              <a:rPr lang="en-US" sz="2900">
                <a:solidFill>
                  <a:srgbClr val="000000"/>
                </a:solidFill>
                <a:latin typeface="Calibri"/>
              </a:rPr>
              <a:t>  Moods and emotions</a:t>
            </a:r>
            <a:endParaRPr/>
          </a:p>
          <a:p>
            <a:pPr>
              <a:lnSpc>
                <a:spcPct val="100000"/>
              </a:lnSpc>
              <a:buFont typeface="Arial"/>
              <a:buChar char="•"/>
            </a:pPr>
            <a:r>
              <a:rPr lang="en-US" sz="2900">
                <a:solidFill>
                  <a:srgbClr val="FFFFFF"/>
                </a:solidFill>
                <a:latin typeface="Calibri"/>
              </a:rPr>
              <a:t>  Desire</a:t>
            </a:r>
            <a:endParaRPr/>
          </a:p>
        </p:txBody>
      </p:sp>
      <p:sp>
        <p:nvSpPr>
          <p:cNvPr id="252" name="TextShape 3"/>
          <p:cNvSpPr txBox="1"/>
          <p:nvPr/>
        </p:nvSpPr>
        <p:spPr>
          <a:xfrm>
            <a:off x="4572000" y="1523880"/>
            <a:ext cx="4343040" cy="3885840"/>
          </a:xfrm>
          <a:prstGeom prst="rect">
            <a:avLst/>
          </a:prstGeom>
        </p:spPr>
        <p:txBody>
          <a:bodyPr anchor="ctr"/>
          <a:lstStyle/>
          <a:p>
            <a:pPr algn="ctr">
              <a:lnSpc>
                <a:spcPct val="100000"/>
              </a:lnSpc>
            </a:pPr>
            <a:endParaRPr/>
          </a:p>
          <a:p>
            <a:pPr algn="ctr">
              <a:lnSpc>
                <a:spcPct val="100000"/>
              </a:lnSpc>
            </a:pPr>
            <a:endParaRPr/>
          </a:p>
          <a:p>
            <a:pPr algn="ctr">
              <a:lnSpc>
                <a:spcPct val="100000"/>
              </a:lnSpc>
            </a:pPr>
            <a:r>
              <a:rPr lang="en-US" sz="3400" b="1">
                <a:solidFill>
                  <a:srgbClr val="8B8B8B"/>
                </a:solidFill>
                <a:latin typeface="Calibri"/>
              </a:rPr>
              <a:t>Cognitive</a:t>
            </a:r>
            <a:endParaRPr/>
          </a:p>
          <a:p>
            <a:pPr algn="ctr">
              <a:lnSpc>
                <a:spcPct val="100000"/>
              </a:lnSpc>
            </a:pPr>
            <a:r>
              <a:rPr lang="en-US" sz="3400">
                <a:solidFill>
                  <a:srgbClr val="8B8B8B"/>
                </a:solidFill>
                <a:latin typeface="Calibri"/>
              </a:rPr>
              <a:t>(goal-setting and problem solving)</a:t>
            </a:r>
            <a:endParaRPr/>
          </a:p>
          <a:p>
            <a:pPr>
              <a:lnSpc>
                <a:spcPct val="100000"/>
              </a:lnSpc>
            </a:pPr>
            <a:endParaRPr/>
          </a:p>
          <a:p>
            <a:pPr>
              <a:lnSpc>
                <a:spcPct val="100000"/>
              </a:lnSpc>
              <a:buFont typeface="Arial"/>
              <a:buChar char="•"/>
            </a:pPr>
            <a:r>
              <a:rPr lang="en-US" sz="2800">
                <a:solidFill>
                  <a:srgbClr val="FFFFFF"/>
                </a:solidFill>
                <a:latin typeface="Calibri"/>
              </a:rPr>
              <a:t> </a:t>
            </a:r>
            <a:r>
              <a:rPr lang="en-US" sz="2900">
                <a:solidFill>
                  <a:srgbClr val="FFFFFF"/>
                </a:solidFill>
                <a:latin typeface="Calibri"/>
              </a:rPr>
              <a:t>Thought</a:t>
            </a:r>
            <a:endParaRPr/>
          </a:p>
          <a:p>
            <a:pPr>
              <a:lnSpc>
                <a:spcPct val="100000"/>
              </a:lnSpc>
              <a:buFont typeface="Arial"/>
              <a:buChar char="•"/>
            </a:pPr>
            <a:r>
              <a:rPr lang="en-US" sz="2900">
                <a:solidFill>
                  <a:srgbClr val="FFFFFF"/>
                </a:solidFill>
                <a:latin typeface="Calibri"/>
              </a:rPr>
              <a:t> Memory</a:t>
            </a:r>
            <a:endParaRPr/>
          </a:p>
          <a:p>
            <a:pPr>
              <a:lnSpc>
                <a:spcPct val="100000"/>
              </a:lnSpc>
              <a:buFont typeface="Arial"/>
              <a:buChar char="•"/>
            </a:pPr>
            <a:r>
              <a:rPr lang="en-US" sz="2900">
                <a:solidFill>
                  <a:srgbClr val="FFFFFF"/>
                </a:solidFill>
                <a:latin typeface="Calibri"/>
              </a:rPr>
              <a:t> Learning</a:t>
            </a:r>
            <a:endParaRPr/>
          </a:p>
          <a:p>
            <a:pPr>
              <a:lnSpc>
                <a:spcPct val="100000"/>
              </a:lnSpc>
              <a:buFont typeface="Arial"/>
              <a:buChar char="•"/>
            </a:pPr>
            <a:r>
              <a:rPr lang="en-US" sz="2900">
                <a:solidFill>
                  <a:srgbClr val="FFFFFF"/>
                </a:solidFill>
                <a:latin typeface="Calibri"/>
              </a:rPr>
              <a:t> Language comprehension</a:t>
            </a:r>
            <a:endParaRPr/>
          </a:p>
          <a:p>
            <a:pPr>
              <a:lnSpc>
                <a:spcPct val="100000"/>
              </a:lnSpc>
              <a:buFont typeface="Arial"/>
              <a:buChar char="•"/>
            </a:pPr>
            <a:r>
              <a:rPr lang="en-US" sz="2900">
                <a:solidFill>
                  <a:srgbClr val="FFFFFF"/>
                </a:solidFill>
                <a:latin typeface="Calibri"/>
              </a:rPr>
              <a:t> Decision making</a:t>
            </a:r>
            <a:endParaRPr/>
          </a:p>
          <a:p>
            <a:pPr>
              <a:lnSpc>
                <a:spcPct val="100000"/>
              </a:lnSpc>
              <a:buFont typeface="Arial"/>
              <a:buChar char="•"/>
            </a:pPr>
            <a:r>
              <a:rPr lang="en-US" sz="2900">
                <a:solidFill>
                  <a:srgbClr val="FFFFFF"/>
                </a:solidFill>
                <a:latin typeface="Calibri"/>
              </a:rPr>
              <a:t> Desire</a:t>
            </a:r>
            <a:endParaRPr/>
          </a:p>
        </p:txBody>
      </p:sp>
      <p:sp>
        <p:nvSpPr>
          <p:cNvPr id="253" name="Line 4"/>
          <p:cNvSpPr/>
          <p:nvPr/>
        </p:nvSpPr>
        <p:spPr>
          <a:xfrm flipH="1">
            <a:off x="2361960" y="1218960"/>
            <a:ext cx="1447920" cy="838440"/>
          </a:xfrm>
          <a:prstGeom prst="line">
            <a:avLst/>
          </a:prstGeom>
          <a:ln w="38160">
            <a:solidFill>
              <a:srgbClr val="000000"/>
            </a:solidFill>
            <a:round/>
          </a:ln>
        </p:spPr>
      </p:sp>
      <p:sp>
        <p:nvSpPr>
          <p:cNvPr id="254" name="Line 5"/>
          <p:cNvSpPr/>
          <p:nvPr/>
        </p:nvSpPr>
        <p:spPr>
          <a:xfrm>
            <a:off x="5181480" y="1218960"/>
            <a:ext cx="1447920" cy="762120"/>
          </a:xfrm>
          <a:prstGeom prst="line">
            <a:avLst/>
          </a:prstGeom>
          <a:ln w="38160">
            <a:solidFill>
              <a:srgbClr val="000000"/>
            </a:solidFill>
            <a:roun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Aspects of Mind</a:t>
            </a:r>
            <a:endParaRPr/>
          </a:p>
        </p:txBody>
      </p:sp>
      <p:sp>
        <p:nvSpPr>
          <p:cNvPr id="256" name="TextShape 2"/>
          <p:cNvSpPr txBox="1"/>
          <p:nvPr/>
        </p:nvSpPr>
        <p:spPr>
          <a:xfrm>
            <a:off x="0" y="1600200"/>
            <a:ext cx="4419360" cy="4525560"/>
          </a:xfrm>
          <a:prstGeom prst="rect">
            <a:avLst/>
          </a:prstGeom>
        </p:spPr>
        <p:txBody>
          <a:bodyPr/>
          <a:lstStyle/>
          <a:p>
            <a:pPr algn="ctr">
              <a:lnSpc>
                <a:spcPct val="100000"/>
              </a:lnSpc>
            </a:pPr>
            <a:endParaRPr/>
          </a:p>
          <a:p>
            <a:pPr algn="ctr">
              <a:lnSpc>
                <a:spcPct val="100000"/>
              </a:lnSpc>
            </a:pPr>
            <a:endParaRPr/>
          </a:p>
          <a:p>
            <a:pPr algn="ctr">
              <a:lnSpc>
                <a:spcPct val="100000"/>
              </a:lnSpc>
            </a:pPr>
            <a:r>
              <a:rPr lang="en-US" sz="3400" b="1">
                <a:solidFill>
                  <a:srgbClr val="000000"/>
                </a:solidFill>
                <a:latin typeface="Calibri"/>
              </a:rPr>
              <a:t>Conscious</a:t>
            </a:r>
            <a:endParaRPr/>
          </a:p>
          <a:p>
            <a:pPr algn="ctr">
              <a:lnSpc>
                <a:spcPct val="100000"/>
              </a:lnSpc>
            </a:pPr>
            <a:r>
              <a:rPr lang="en-US" sz="3400">
                <a:solidFill>
                  <a:srgbClr val="000000"/>
                </a:solidFill>
                <a:latin typeface="Calibri"/>
              </a:rPr>
              <a:t>(related to feelings)</a:t>
            </a:r>
            <a:endParaRPr/>
          </a:p>
          <a:p>
            <a:pPr>
              <a:lnSpc>
                <a:spcPct val="100000"/>
              </a:lnSpc>
            </a:pPr>
            <a:endParaRPr/>
          </a:p>
          <a:p>
            <a:pPr>
              <a:lnSpc>
                <a:spcPct val="100000"/>
              </a:lnSpc>
              <a:buFont typeface="Arial"/>
              <a:buChar char="•"/>
            </a:pPr>
            <a:r>
              <a:rPr lang="en-US" sz="2600">
                <a:solidFill>
                  <a:srgbClr val="000000"/>
                </a:solidFill>
                <a:latin typeface="Calibri"/>
              </a:rPr>
              <a:t>  </a:t>
            </a:r>
            <a:r>
              <a:rPr lang="en-US" sz="2900">
                <a:solidFill>
                  <a:srgbClr val="000000"/>
                </a:solidFill>
                <a:latin typeface="Calibri"/>
              </a:rPr>
              <a:t>Sensations	</a:t>
            </a:r>
            <a:endParaRPr/>
          </a:p>
          <a:p>
            <a:pPr lvl="1">
              <a:lnSpc>
                <a:spcPct val="100000"/>
              </a:lnSpc>
              <a:buFont typeface="Arial"/>
              <a:buChar char="–"/>
            </a:pPr>
            <a:r>
              <a:rPr lang="en-US" sz="2900">
                <a:solidFill>
                  <a:srgbClr val="000000"/>
                </a:solidFill>
                <a:latin typeface="Calibri"/>
              </a:rPr>
              <a:t> Perceptual sensations (five senses)</a:t>
            </a:r>
            <a:endParaRPr/>
          </a:p>
          <a:p>
            <a:pPr lvl="1">
              <a:lnSpc>
                <a:spcPct val="100000"/>
              </a:lnSpc>
              <a:buFont typeface="Arial"/>
              <a:buChar char="–"/>
            </a:pPr>
            <a:r>
              <a:rPr lang="en-US" sz="2900">
                <a:solidFill>
                  <a:srgbClr val="000000"/>
                </a:solidFill>
                <a:latin typeface="Calibri"/>
              </a:rPr>
              <a:t> Bodily sensations (dizziness,  </a:t>
            </a:r>
            <a:endParaRPr/>
          </a:p>
          <a:p>
            <a:r>
              <a:rPr lang="en-US" sz="2900">
                <a:solidFill>
                  <a:srgbClr val="000000"/>
                </a:solidFill>
                <a:latin typeface="Calibri"/>
              </a:rPr>
              <a:t>   pain, fatigue, nausea, etc.)</a:t>
            </a:r>
            <a:endParaRPr/>
          </a:p>
          <a:p>
            <a:pPr>
              <a:lnSpc>
                <a:spcPct val="100000"/>
              </a:lnSpc>
              <a:buFont typeface="Arial"/>
              <a:buChar char="•"/>
            </a:pPr>
            <a:r>
              <a:rPr lang="en-US" sz="2900">
                <a:solidFill>
                  <a:srgbClr val="000000"/>
                </a:solidFill>
                <a:latin typeface="Calibri"/>
              </a:rPr>
              <a:t>  Moods and emotions</a:t>
            </a:r>
            <a:endParaRPr/>
          </a:p>
          <a:p>
            <a:pPr>
              <a:lnSpc>
                <a:spcPct val="100000"/>
              </a:lnSpc>
              <a:buFont typeface="Arial"/>
              <a:buChar char="•"/>
            </a:pPr>
            <a:r>
              <a:rPr lang="en-US" sz="2900">
                <a:solidFill>
                  <a:srgbClr val="FFFFFF"/>
                </a:solidFill>
                <a:latin typeface="Calibri"/>
              </a:rPr>
              <a:t>  Desire</a:t>
            </a:r>
            <a:endParaRPr/>
          </a:p>
        </p:txBody>
      </p:sp>
      <p:sp>
        <p:nvSpPr>
          <p:cNvPr id="257" name="TextShape 3"/>
          <p:cNvSpPr txBox="1"/>
          <p:nvPr/>
        </p:nvSpPr>
        <p:spPr>
          <a:xfrm>
            <a:off x="4572000" y="1523880"/>
            <a:ext cx="4343040" cy="3885840"/>
          </a:xfrm>
          <a:prstGeom prst="rect">
            <a:avLst/>
          </a:prstGeom>
        </p:spPr>
        <p:txBody>
          <a:bodyPr anchor="ctr"/>
          <a:lstStyle/>
          <a:p>
            <a:pPr algn="ctr">
              <a:lnSpc>
                <a:spcPct val="100000"/>
              </a:lnSpc>
            </a:pPr>
            <a:endParaRPr/>
          </a:p>
          <a:p>
            <a:pPr algn="ctr">
              <a:lnSpc>
                <a:spcPct val="100000"/>
              </a:lnSpc>
            </a:pPr>
            <a:endParaRPr/>
          </a:p>
          <a:p>
            <a:pPr algn="ctr">
              <a:lnSpc>
                <a:spcPct val="100000"/>
              </a:lnSpc>
            </a:pPr>
            <a:r>
              <a:rPr lang="en-US" sz="3400" b="1">
                <a:solidFill>
                  <a:srgbClr val="8B8B8B"/>
                </a:solidFill>
                <a:latin typeface="Calibri"/>
              </a:rPr>
              <a:t>Cognitive</a:t>
            </a:r>
            <a:endParaRPr/>
          </a:p>
          <a:p>
            <a:pPr algn="ctr">
              <a:lnSpc>
                <a:spcPct val="100000"/>
              </a:lnSpc>
            </a:pPr>
            <a:r>
              <a:rPr lang="en-US" sz="3400">
                <a:solidFill>
                  <a:srgbClr val="8B8B8B"/>
                </a:solidFill>
                <a:latin typeface="Calibri"/>
              </a:rPr>
              <a:t>(goal-setting and problem solving)</a:t>
            </a:r>
            <a:endParaRPr/>
          </a:p>
          <a:p>
            <a:pPr>
              <a:lnSpc>
                <a:spcPct val="100000"/>
              </a:lnSpc>
            </a:pPr>
            <a:endParaRPr/>
          </a:p>
          <a:p>
            <a:pPr>
              <a:lnSpc>
                <a:spcPct val="100000"/>
              </a:lnSpc>
              <a:buFont typeface="Arial"/>
              <a:buChar char="•"/>
            </a:pPr>
            <a:r>
              <a:rPr lang="en-US" sz="2800">
                <a:solidFill>
                  <a:srgbClr val="8B8B8B"/>
                </a:solidFill>
                <a:latin typeface="Calibri"/>
              </a:rPr>
              <a:t> </a:t>
            </a:r>
            <a:r>
              <a:rPr lang="en-US" sz="2900">
                <a:solidFill>
                  <a:srgbClr val="8B8B8B"/>
                </a:solidFill>
                <a:latin typeface="Calibri"/>
              </a:rPr>
              <a:t>Thought</a:t>
            </a:r>
            <a:endParaRPr/>
          </a:p>
          <a:p>
            <a:pPr>
              <a:lnSpc>
                <a:spcPct val="100000"/>
              </a:lnSpc>
              <a:buFont typeface="Arial"/>
              <a:buChar char="•"/>
            </a:pPr>
            <a:r>
              <a:rPr lang="en-US" sz="2900">
                <a:solidFill>
                  <a:srgbClr val="8B8B8B"/>
                </a:solidFill>
                <a:latin typeface="Calibri"/>
              </a:rPr>
              <a:t> Memory</a:t>
            </a:r>
            <a:endParaRPr/>
          </a:p>
          <a:p>
            <a:pPr>
              <a:lnSpc>
                <a:spcPct val="100000"/>
              </a:lnSpc>
              <a:buFont typeface="Arial"/>
              <a:buChar char="•"/>
            </a:pPr>
            <a:r>
              <a:rPr lang="en-US" sz="2900">
                <a:solidFill>
                  <a:srgbClr val="FFFFFF"/>
                </a:solidFill>
                <a:latin typeface="Calibri"/>
              </a:rPr>
              <a:t> Learning</a:t>
            </a:r>
            <a:endParaRPr/>
          </a:p>
          <a:p>
            <a:pPr>
              <a:lnSpc>
                <a:spcPct val="100000"/>
              </a:lnSpc>
              <a:buFont typeface="Arial"/>
              <a:buChar char="•"/>
            </a:pPr>
            <a:r>
              <a:rPr lang="en-US" sz="2900">
                <a:solidFill>
                  <a:srgbClr val="FFFFFF"/>
                </a:solidFill>
                <a:latin typeface="Calibri"/>
              </a:rPr>
              <a:t> Language comprehension</a:t>
            </a:r>
            <a:endParaRPr/>
          </a:p>
          <a:p>
            <a:pPr>
              <a:lnSpc>
                <a:spcPct val="100000"/>
              </a:lnSpc>
              <a:buFont typeface="Arial"/>
              <a:buChar char="•"/>
            </a:pPr>
            <a:r>
              <a:rPr lang="en-US" sz="2900">
                <a:solidFill>
                  <a:srgbClr val="FFFFFF"/>
                </a:solidFill>
                <a:latin typeface="Calibri"/>
              </a:rPr>
              <a:t> Decision making</a:t>
            </a:r>
            <a:endParaRPr/>
          </a:p>
          <a:p>
            <a:pPr>
              <a:lnSpc>
                <a:spcPct val="100000"/>
              </a:lnSpc>
              <a:buFont typeface="Arial"/>
              <a:buChar char="•"/>
            </a:pPr>
            <a:r>
              <a:rPr lang="en-US" sz="2900">
                <a:solidFill>
                  <a:srgbClr val="FFFFFF"/>
                </a:solidFill>
                <a:latin typeface="Calibri"/>
              </a:rPr>
              <a:t> Desire</a:t>
            </a:r>
            <a:endParaRPr/>
          </a:p>
        </p:txBody>
      </p:sp>
      <p:sp>
        <p:nvSpPr>
          <p:cNvPr id="258" name="Line 4"/>
          <p:cNvSpPr/>
          <p:nvPr/>
        </p:nvSpPr>
        <p:spPr>
          <a:xfrm flipH="1">
            <a:off x="2361960" y="1218960"/>
            <a:ext cx="1447920" cy="838440"/>
          </a:xfrm>
          <a:prstGeom prst="line">
            <a:avLst/>
          </a:prstGeom>
          <a:ln w="38160">
            <a:solidFill>
              <a:srgbClr val="000000"/>
            </a:solidFill>
            <a:round/>
          </a:ln>
        </p:spPr>
      </p:sp>
      <p:sp>
        <p:nvSpPr>
          <p:cNvPr id="259" name="Line 5"/>
          <p:cNvSpPr/>
          <p:nvPr/>
        </p:nvSpPr>
        <p:spPr>
          <a:xfrm>
            <a:off x="5181480" y="1218960"/>
            <a:ext cx="1447920" cy="762120"/>
          </a:xfrm>
          <a:prstGeom prst="line">
            <a:avLst/>
          </a:prstGeom>
          <a:ln w="38160">
            <a:solidFill>
              <a:srgbClr val="000000"/>
            </a:solidFill>
            <a:roun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Aspects of Mind</a:t>
            </a:r>
            <a:endParaRPr/>
          </a:p>
        </p:txBody>
      </p:sp>
      <p:sp>
        <p:nvSpPr>
          <p:cNvPr id="261" name="TextShape 2"/>
          <p:cNvSpPr txBox="1"/>
          <p:nvPr/>
        </p:nvSpPr>
        <p:spPr>
          <a:xfrm>
            <a:off x="0" y="1600200"/>
            <a:ext cx="4419360" cy="4525560"/>
          </a:xfrm>
          <a:prstGeom prst="rect">
            <a:avLst/>
          </a:prstGeom>
        </p:spPr>
        <p:txBody>
          <a:bodyPr/>
          <a:lstStyle/>
          <a:p>
            <a:pPr algn="ctr">
              <a:lnSpc>
                <a:spcPct val="100000"/>
              </a:lnSpc>
            </a:pPr>
            <a:endParaRPr/>
          </a:p>
          <a:p>
            <a:pPr algn="ctr">
              <a:lnSpc>
                <a:spcPct val="100000"/>
              </a:lnSpc>
            </a:pPr>
            <a:endParaRPr/>
          </a:p>
          <a:p>
            <a:pPr algn="ctr">
              <a:lnSpc>
                <a:spcPct val="100000"/>
              </a:lnSpc>
            </a:pPr>
            <a:r>
              <a:rPr lang="en-US" sz="3400" b="1">
                <a:solidFill>
                  <a:srgbClr val="000000"/>
                </a:solidFill>
                <a:latin typeface="Calibri"/>
              </a:rPr>
              <a:t>Conscious</a:t>
            </a:r>
            <a:endParaRPr/>
          </a:p>
          <a:p>
            <a:pPr algn="ctr">
              <a:lnSpc>
                <a:spcPct val="100000"/>
              </a:lnSpc>
            </a:pPr>
            <a:r>
              <a:rPr lang="en-US" sz="3400">
                <a:solidFill>
                  <a:srgbClr val="000000"/>
                </a:solidFill>
                <a:latin typeface="Calibri"/>
              </a:rPr>
              <a:t>(related to feelings)</a:t>
            </a:r>
            <a:endParaRPr/>
          </a:p>
          <a:p>
            <a:pPr>
              <a:lnSpc>
                <a:spcPct val="100000"/>
              </a:lnSpc>
            </a:pPr>
            <a:endParaRPr/>
          </a:p>
          <a:p>
            <a:pPr>
              <a:lnSpc>
                <a:spcPct val="100000"/>
              </a:lnSpc>
              <a:buFont typeface="Arial"/>
              <a:buChar char="•"/>
            </a:pPr>
            <a:r>
              <a:rPr lang="en-US" sz="2600">
                <a:solidFill>
                  <a:srgbClr val="000000"/>
                </a:solidFill>
                <a:latin typeface="Calibri"/>
              </a:rPr>
              <a:t>  </a:t>
            </a:r>
            <a:r>
              <a:rPr lang="en-US" sz="2900">
                <a:solidFill>
                  <a:srgbClr val="000000"/>
                </a:solidFill>
                <a:latin typeface="Calibri"/>
              </a:rPr>
              <a:t>Sensations	</a:t>
            </a:r>
            <a:endParaRPr/>
          </a:p>
          <a:p>
            <a:pPr lvl="1">
              <a:lnSpc>
                <a:spcPct val="100000"/>
              </a:lnSpc>
              <a:buFont typeface="Arial"/>
              <a:buChar char="–"/>
            </a:pPr>
            <a:r>
              <a:rPr lang="en-US" sz="2900">
                <a:solidFill>
                  <a:srgbClr val="000000"/>
                </a:solidFill>
                <a:latin typeface="Calibri"/>
              </a:rPr>
              <a:t> Perceptual sensations (five senses)</a:t>
            </a:r>
            <a:endParaRPr/>
          </a:p>
          <a:p>
            <a:pPr lvl="1">
              <a:lnSpc>
                <a:spcPct val="100000"/>
              </a:lnSpc>
              <a:buFont typeface="Arial"/>
              <a:buChar char="–"/>
            </a:pPr>
            <a:r>
              <a:rPr lang="en-US" sz="2900">
                <a:solidFill>
                  <a:srgbClr val="000000"/>
                </a:solidFill>
                <a:latin typeface="Calibri"/>
              </a:rPr>
              <a:t> Bodily sensations (dizziness,  </a:t>
            </a:r>
            <a:endParaRPr/>
          </a:p>
          <a:p>
            <a:r>
              <a:rPr lang="en-US" sz="2900">
                <a:solidFill>
                  <a:srgbClr val="000000"/>
                </a:solidFill>
                <a:latin typeface="Calibri"/>
              </a:rPr>
              <a:t>   pain, fatigue, nausea, etc.)</a:t>
            </a:r>
            <a:endParaRPr/>
          </a:p>
          <a:p>
            <a:pPr>
              <a:lnSpc>
                <a:spcPct val="100000"/>
              </a:lnSpc>
              <a:buFont typeface="Arial"/>
              <a:buChar char="•"/>
            </a:pPr>
            <a:r>
              <a:rPr lang="en-US" sz="2900">
                <a:solidFill>
                  <a:srgbClr val="000000"/>
                </a:solidFill>
                <a:latin typeface="Calibri"/>
              </a:rPr>
              <a:t>  Moods and emotions</a:t>
            </a:r>
            <a:endParaRPr/>
          </a:p>
          <a:p>
            <a:pPr>
              <a:lnSpc>
                <a:spcPct val="100000"/>
              </a:lnSpc>
              <a:buFont typeface="Arial"/>
              <a:buChar char="•"/>
            </a:pPr>
            <a:r>
              <a:rPr lang="en-US" sz="2900">
                <a:solidFill>
                  <a:srgbClr val="FFFFFF"/>
                </a:solidFill>
                <a:latin typeface="Calibri"/>
              </a:rPr>
              <a:t>  Desire</a:t>
            </a:r>
            <a:endParaRPr/>
          </a:p>
        </p:txBody>
      </p:sp>
      <p:sp>
        <p:nvSpPr>
          <p:cNvPr id="262" name="TextShape 3"/>
          <p:cNvSpPr txBox="1"/>
          <p:nvPr/>
        </p:nvSpPr>
        <p:spPr>
          <a:xfrm>
            <a:off x="4572000" y="1523880"/>
            <a:ext cx="4343040" cy="3885840"/>
          </a:xfrm>
          <a:prstGeom prst="rect">
            <a:avLst/>
          </a:prstGeom>
        </p:spPr>
        <p:txBody>
          <a:bodyPr anchor="ctr"/>
          <a:lstStyle/>
          <a:p>
            <a:pPr algn="ctr">
              <a:lnSpc>
                <a:spcPct val="100000"/>
              </a:lnSpc>
            </a:pPr>
            <a:endParaRPr/>
          </a:p>
          <a:p>
            <a:pPr algn="ctr">
              <a:lnSpc>
                <a:spcPct val="100000"/>
              </a:lnSpc>
            </a:pPr>
            <a:endParaRPr/>
          </a:p>
          <a:p>
            <a:pPr algn="ctr">
              <a:lnSpc>
                <a:spcPct val="100000"/>
              </a:lnSpc>
            </a:pPr>
            <a:r>
              <a:rPr lang="en-US" sz="3400" b="1">
                <a:solidFill>
                  <a:srgbClr val="8B8B8B"/>
                </a:solidFill>
                <a:latin typeface="Calibri"/>
              </a:rPr>
              <a:t>Cognitive</a:t>
            </a:r>
            <a:endParaRPr/>
          </a:p>
          <a:p>
            <a:pPr algn="ctr">
              <a:lnSpc>
                <a:spcPct val="100000"/>
              </a:lnSpc>
            </a:pPr>
            <a:r>
              <a:rPr lang="en-US" sz="3400">
                <a:solidFill>
                  <a:srgbClr val="8B8B8B"/>
                </a:solidFill>
                <a:latin typeface="Calibri"/>
              </a:rPr>
              <a:t>(goal-setting and problem solving)</a:t>
            </a:r>
            <a:endParaRPr/>
          </a:p>
          <a:p>
            <a:pPr>
              <a:lnSpc>
                <a:spcPct val="100000"/>
              </a:lnSpc>
            </a:pPr>
            <a:endParaRPr/>
          </a:p>
          <a:p>
            <a:pPr>
              <a:lnSpc>
                <a:spcPct val="100000"/>
              </a:lnSpc>
              <a:buFont typeface="Arial"/>
              <a:buChar char="•"/>
            </a:pPr>
            <a:r>
              <a:rPr lang="en-US" sz="2800">
                <a:solidFill>
                  <a:srgbClr val="8B8B8B"/>
                </a:solidFill>
                <a:latin typeface="Calibri"/>
              </a:rPr>
              <a:t> </a:t>
            </a:r>
            <a:r>
              <a:rPr lang="en-US" sz="2900">
                <a:solidFill>
                  <a:srgbClr val="8B8B8B"/>
                </a:solidFill>
                <a:latin typeface="Calibri"/>
              </a:rPr>
              <a:t>Thought</a:t>
            </a:r>
            <a:endParaRPr/>
          </a:p>
          <a:p>
            <a:pPr>
              <a:lnSpc>
                <a:spcPct val="100000"/>
              </a:lnSpc>
              <a:buFont typeface="Arial"/>
              <a:buChar char="•"/>
            </a:pPr>
            <a:r>
              <a:rPr lang="en-US" sz="2900">
                <a:solidFill>
                  <a:srgbClr val="8B8B8B"/>
                </a:solidFill>
                <a:latin typeface="Calibri"/>
              </a:rPr>
              <a:t> Memory</a:t>
            </a:r>
            <a:endParaRPr/>
          </a:p>
          <a:p>
            <a:pPr>
              <a:lnSpc>
                <a:spcPct val="100000"/>
              </a:lnSpc>
              <a:buFont typeface="Arial"/>
              <a:buChar char="•"/>
            </a:pPr>
            <a:r>
              <a:rPr lang="en-US" sz="2900">
                <a:solidFill>
                  <a:srgbClr val="8B8B8B"/>
                </a:solidFill>
                <a:latin typeface="Calibri"/>
              </a:rPr>
              <a:t> Learning</a:t>
            </a:r>
            <a:endParaRPr/>
          </a:p>
          <a:p>
            <a:pPr>
              <a:lnSpc>
                <a:spcPct val="100000"/>
              </a:lnSpc>
              <a:buFont typeface="Arial"/>
              <a:buChar char="•"/>
            </a:pPr>
            <a:r>
              <a:rPr lang="en-US" sz="2900">
                <a:solidFill>
                  <a:srgbClr val="8B8B8B"/>
                </a:solidFill>
                <a:latin typeface="Calibri"/>
              </a:rPr>
              <a:t> Language comprehension</a:t>
            </a:r>
            <a:endParaRPr/>
          </a:p>
          <a:p>
            <a:pPr>
              <a:lnSpc>
                <a:spcPct val="100000"/>
              </a:lnSpc>
              <a:buFont typeface="Arial"/>
              <a:buChar char="•"/>
            </a:pPr>
            <a:r>
              <a:rPr lang="en-US" sz="2900">
                <a:solidFill>
                  <a:srgbClr val="FFFFFF"/>
                </a:solidFill>
                <a:latin typeface="Calibri"/>
              </a:rPr>
              <a:t> Decision making</a:t>
            </a:r>
            <a:endParaRPr/>
          </a:p>
          <a:p>
            <a:pPr>
              <a:lnSpc>
                <a:spcPct val="100000"/>
              </a:lnSpc>
              <a:buFont typeface="Arial"/>
              <a:buChar char="•"/>
            </a:pPr>
            <a:r>
              <a:rPr lang="en-US" sz="2900">
                <a:solidFill>
                  <a:srgbClr val="FFFFFF"/>
                </a:solidFill>
                <a:latin typeface="Calibri"/>
              </a:rPr>
              <a:t> Desire</a:t>
            </a:r>
            <a:endParaRPr/>
          </a:p>
        </p:txBody>
      </p:sp>
      <p:sp>
        <p:nvSpPr>
          <p:cNvPr id="263" name="Line 4"/>
          <p:cNvSpPr/>
          <p:nvPr/>
        </p:nvSpPr>
        <p:spPr>
          <a:xfrm flipH="1">
            <a:off x="2361960" y="1218960"/>
            <a:ext cx="1447920" cy="838440"/>
          </a:xfrm>
          <a:prstGeom prst="line">
            <a:avLst/>
          </a:prstGeom>
          <a:ln w="38160">
            <a:solidFill>
              <a:srgbClr val="000000"/>
            </a:solidFill>
            <a:round/>
          </a:ln>
        </p:spPr>
      </p:sp>
      <p:sp>
        <p:nvSpPr>
          <p:cNvPr id="264" name="Line 5"/>
          <p:cNvSpPr/>
          <p:nvPr/>
        </p:nvSpPr>
        <p:spPr>
          <a:xfrm>
            <a:off x="5181480" y="1218960"/>
            <a:ext cx="1447920" cy="762120"/>
          </a:xfrm>
          <a:prstGeom prst="line">
            <a:avLst/>
          </a:prstGeom>
          <a:ln w="38160">
            <a:solidFill>
              <a:srgbClr val="000000"/>
            </a:solidFill>
            <a:roun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Aspects of Mind</a:t>
            </a:r>
            <a:endParaRPr/>
          </a:p>
        </p:txBody>
      </p:sp>
      <p:sp>
        <p:nvSpPr>
          <p:cNvPr id="266" name="TextShape 2"/>
          <p:cNvSpPr txBox="1"/>
          <p:nvPr/>
        </p:nvSpPr>
        <p:spPr>
          <a:xfrm>
            <a:off x="0" y="1600200"/>
            <a:ext cx="4419360" cy="4525560"/>
          </a:xfrm>
          <a:prstGeom prst="rect">
            <a:avLst/>
          </a:prstGeom>
        </p:spPr>
        <p:txBody>
          <a:bodyPr/>
          <a:lstStyle/>
          <a:p>
            <a:pPr algn="ctr">
              <a:lnSpc>
                <a:spcPct val="100000"/>
              </a:lnSpc>
            </a:pPr>
            <a:endParaRPr/>
          </a:p>
          <a:p>
            <a:pPr algn="ctr">
              <a:lnSpc>
                <a:spcPct val="100000"/>
              </a:lnSpc>
            </a:pPr>
            <a:endParaRPr/>
          </a:p>
          <a:p>
            <a:pPr algn="ctr">
              <a:lnSpc>
                <a:spcPct val="100000"/>
              </a:lnSpc>
            </a:pPr>
            <a:r>
              <a:rPr lang="en-US" sz="3400" b="1">
                <a:solidFill>
                  <a:srgbClr val="000000"/>
                </a:solidFill>
                <a:latin typeface="Calibri"/>
              </a:rPr>
              <a:t>Conscious</a:t>
            </a:r>
            <a:endParaRPr/>
          </a:p>
          <a:p>
            <a:pPr algn="ctr">
              <a:lnSpc>
                <a:spcPct val="100000"/>
              </a:lnSpc>
            </a:pPr>
            <a:r>
              <a:rPr lang="en-US" sz="3400">
                <a:solidFill>
                  <a:srgbClr val="000000"/>
                </a:solidFill>
                <a:latin typeface="Calibri"/>
              </a:rPr>
              <a:t>(related to feelings)</a:t>
            </a:r>
            <a:endParaRPr/>
          </a:p>
          <a:p>
            <a:pPr>
              <a:lnSpc>
                <a:spcPct val="100000"/>
              </a:lnSpc>
            </a:pPr>
            <a:endParaRPr/>
          </a:p>
          <a:p>
            <a:pPr>
              <a:lnSpc>
                <a:spcPct val="100000"/>
              </a:lnSpc>
              <a:buFont typeface="Arial"/>
              <a:buChar char="•"/>
            </a:pPr>
            <a:r>
              <a:rPr lang="en-US" sz="2600">
                <a:solidFill>
                  <a:srgbClr val="000000"/>
                </a:solidFill>
                <a:latin typeface="Calibri"/>
              </a:rPr>
              <a:t>  </a:t>
            </a:r>
            <a:r>
              <a:rPr lang="en-US" sz="2900">
                <a:solidFill>
                  <a:srgbClr val="000000"/>
                </a:solidFill>
                <a:latin typeface="Calibri"/>
              </a:rPr>
              <a:t>Sensations	</a:t>
            </a:r>
            <a:endParaRPr/>
          </a:p>
          <a:p>
            <a:pPr lvl="1">
              <a:lnSpc>
                <a:spcPct val="100000"/>
              </a:lnSpc>
              <a:buFont typeface="Arial"/>
              <a:buChar char="–"/>
            </a:pPr>
            <a:r>
              <a:rPr lang="en-US" sz="2900">
                <a:solidFill>
                  <a:srgbClr val="000000"/>
                </a:solidFill>
                <a:latin typeface="Calibri"/>
              </a:rPr>
              <a:t> Perceptual sensations (five senses)</a:t>
            </a:r>
            <a:endParaRPr/>
          </a:p>
          <a:p>
            <a:pPr lvl="1">
              <a:lnSpc>
                <a:spcPct val="100000"/>
              </a:lnSpc>
              <a:buFont typeface="Arial"/>
              <a:buChar char="–"/>
            </a:pPr>
            <a:r>
              <a:rPr lang="en-US" sz="2900">
                <a:solidFill>
                  <a:srgbClr val="000000"/>
                </a:solidFill>
                <a:latin typeface="Calibri"/>
              </a:rPr>
              <a:t> Bodily sensations (dizziness,  </a:t>
            </a:r>
            <a:endParaRPr/>
          </a:p>
          <a:p>
            <a:r>
              <a:rPr lang="en-US" sz="2900">
                <a:solidFill>
                  <a:srgbClr val="000000"/>
                </a:solidFill>
                <a:latin typeface="Calibri"/>
              </a:rPr>
              <a:t>   pain, fatigue, nausea, etc.)</a:t>
            </a:r>
            <a:endParaRPr/>
          </a:p>
          <a:p>
            <a:pPr>
              <a:lnSpc>
                <a:spcPct val="100000"/>
              </a:lnSpc>
              <a:buFont typeface="Arial"/>
              <a:buChar char="•"/>
            </a:pPr>
            <a:r>
              <a:rPr lang="en-US" sz="2900">
                <a:solidFill>
                  <a:srgbClr val="000000"/>
                </a:solidFill>
                <a:latin typeface="Calibri"/>
              </a:rPr>
              <a:t>  Moods and emotions</a:t>
            </a:r>
            <a:endParaRPr/>
          </a:p>
          <a:p>
            <a:pPr>
              <a:lnSpc>
                <a:spcPct val="100000"/>
              </a:lnSpc>
              <a:buFont typeface="Arial"/>
              <a:buChar char="•"/>
            </a:pPr>
            <a:r>
              <a:rPr lang="en-US" sz="2900">
                <a:solidFill>
                  <a:srgbClr val="FFFFFF"/>
                </a:solidFill>
                <a:latin typeface="Calibri"/>
              </a:rPr>
              <a:t>  Desire</a:t>
            </a:r>
            <a:endParaRPr/>
          </a:p>
        </p:txBody>
      </p:sp>
      <p:sp>
        <p:nvSpPr>
          <p:cNvPr id="267" name="TextShape 3"/>
          <p:cNvSpPr txBox="1"/>
          <p:nvPr/>
        </p:nvSpPr>
        <p:spPr>
          <a:xfrm>
            <a:off x="4572000" y="1523880"/>
            <a:ext cx="4343040" cy="3885840"/>
          </a:xfrm>
          <a:prstGeom prst="rect">
            <a:avLst/>
          </a:prstGeom>
        </p:spPr>
        <p:txBody>
          <a:bodyPr anchor="ctr"/>
          <a:lstStyle/>
          <a:p>
            <a:pPr algn="ctr">
              <a:lnSpc>
                <a:spcPct val="100000"/>
              </a:lnSpc>
            </a:pPr>
            <a:endParaRPr/>
          </a:p>
          <a:p>
            <a:pPr algn="ctr">
              <a:lnSpc>
                <a:spcPct val="100000"/>
              </a:lnSpc>
            </a:pPr>
            <a:endParaRPr/>
          </a:p>
          <a:p>
            <a:pPr algn="ctr">
              <a:lnSpc>
                <a:spcPct val="100000"/>
              </a:lnSpc>
            </a:pPr>
            <a:r>
              <a:rPr lang="en-US" sz="3400" b="1">
                <a:solidFill>
                  <a:srgbClr val="8B8B8B"/>
                </a:solidFill>
                <a:latin typeface="Calibri"/>
              </a:rPr>
              <a:t>Cognitive</a:t>
            </a:r>
            <a:endParaRPr/>
          </a:p>
          <a:p>
            <a:pPr algn="ctr">
              <a:lnSpc>
                <a:spcPct val="100000"/>
              </a:lnSpc>
            </a:pPr>
            <a:r>
              <a:rPr lang="en-US" sz="3400">
                <a:solidFill>
                  <a:srgbClr val="8B8B8B"/>
                </a:solidFill>
                <a:latin typeface="Calibri"/>
              </a:rPr>
              <a:t>(goal-setting and problem solving)</a:t>
            </a:r>
            <a:endParaRPr/>
          </a:p>
          <a:p>
            <a:pPr>
              <a:lnSpc>
                <a:spcPct val="100000"/>
              </a:lnSpc>
            </a:pPr>
            <a:endParaRPr/>
          </a:p>
          <a:p>
            <a:pPr>
              <a:lnSpc>
                <a:spcPct val="100000"/>
              </a:lnSpc>
              <a:buFont typeface="Arial"/>
              <a:buChar char="•"/>
            </a:pPr>
            <a:r>
              <a:rPr lang="en-US" sz="2800">
                <a:solidFill>
                  <a:srgbClr val="8B8B8B"/>
                </a:solidFill>
                <a:latin typeface="Calibri"/>
              </a:rPr>
              <a:t> </a:t>
            </a:r>
            <a:r>
              <a:rPr lang="en-US" sz="2900">
                <a:solidFill>
                  <a:srgbClr val="8B8B8B"/>
                </a:solidFill>
                <a:latin typeface="Calibri"/>
              </a:rPr>
              <a:t>Thought</a:t>
            </a:r>
            <a:endParaRPr/>
          </a:p>
          <a:p>
            <a:pPr>
              <a:lnSpc>
                <a:spcPct val="100000"/>
              </a:lnSpc>
              <a:buFont typeface="Arial"/>
              <a:buChar char="•"/>
            </a:pPr>
            <a:r>
              <a:rPr lang="en-US" sz="2900">
                <a:solidFill>
                  <a:srgbClr val="8B8B8B"/>
                </a:solidFill>
                <a:latin typeface="Calibri"/>
              </a:rPr>
              <a:t> Memory</a:t>
            </a:r>
            <a:endParaRPr/>
          </a:p>
          <a:p>
            <a:pPr>
              <a:lnSpc>
                <a:spcPct val="100000"/>
              </a:lnSpc>
              <a:buFont typeface="Arial"/>
              <a:buChar char="•"/>
            </a:pPr>
            <a:r>
              <a:rPr lang="en-US" sz="2900">
                <a:solidFill>
                  <a:srgbClr val="8B8B8B"/>
                </a:solidFill>
                <a:latin typeface="Calibri"/>
              </a:rPr>
              <a:t> Learning</a:t>
            </a:r>
            <a:endParaRPr/>
          </a:p>
          <a:p>
            <a:pPr>
              <a:lnSpc>
                <a:spcPct val="100000"/>
              </a:lnSpc>
              <a:buFont typeface="Arial"/>
              <a:buChar char="•"/>
            </a:pPr>
            <a:r>
              <a:rPr lang="en-US" sz="2900">
                <a:solidFill>
                  <a:srgbClr val="8B8B8B"/>
                </a:solidFill>
                <a:latin typeface="Calibri"/>
              </a:rPr>
              <a:t> Language comprehension</a:t>
            </a:r>
            <a:endParaRPr/>
          </a:p>
          <a:p>
            <a:pPr>
              <a:lnSpc>
                <a:spcPct val="100000"/>
              </a:lnSpc>
              <a:buFont typeface="Arial"/>
              <a:buChar char="•"/>
            </a:pPr>
            <a:r>
              <a:rPr lang="en-US" sz="2900">
                <a:solidFill>
                  <a:srgbClr val="8B8B8B"/>
                </a:solidFill>
                <a:latin typeface="Calibri"/>
              </a:rPr>
              <a:t> Decision making</a:t>
            </a:r>
            <a:endParaRPr/>
          </a:p>
          <a:p>
            <a:pPr>
              <a:lnSpc>
                <a:spcPct val="100000"/>
              </a:lnSpc>
              <a:buFont typeface="Arial"/>
              <a:buChar char="•"/>
            </a:pPr>
            <a:r>
              <a:rPr lang="en-US" sz="2900">
                <a:solidFill>
                  <a:srgbClr val="FFFFFF"/>
                </a:solidFill>
                <a:latin typeface="Calibri"/>
              </a:rPr>
              <a:t> Desire</a:t>
            </a:r>
            <a:endParaRPr/>
          </a:p>
        </p:txBody>
      </p:sp>
      <p:sp>
        <p:nvSpPr>
          <p:cNvPr id="268" name="Line 4"/>
          <p:cNvSpPr/>
          <p:nvPr/>
        </p:nvSpPr>
        <p:spPr>
          <a:xfrm flipH="1">
            <a:off x="2361960" y="1218960"/>
            <a:ext cx="1447920" cy="838440"/>
          </a:xfrm>
          <a:prstGeom prst="line">
            <a:avLst/>
          </a:prstGeom>
          <a:ln w="38160">
            <a:solidFill>
              <a:srgbClr val="000000"/>
            </a:solidFill>
            <a:round/>
          </a:ln>
        </p:spPr>
      </p:sp>
      <p:sp>
        <p:nvSpPr>
          <p:cNvPr id="269" name="Line 5"/>
          <p:cNvSpPr/>
          <p:nvPr/>
        </p:nvSpPr>
        <p:spPr>
          <a:xfrm>
            <a:off x="5181480" y="1218960"/>
            <a:ext cx="1447920" cy="762120"/>
          </a:xfrm>
          <a:prstGeom prst="line">
            <a:avLst/>
          </a:prstGeom>
          <a:ln w="38160">
            <a:solidFill>
              <a:srgbClr val="000000"/>
            </a:solidFill>
            <a:roun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04920" y="1066680"/>
            <a:ext cx="4038120" cy="3962160"/>
          </a:xfrm>
          <a:prstGeom prst="ellipse">
            <a:avLst/>
          </a:prstGeom>
          <a:noFill/>
          <a:ln w="25560">
            <a:solidFill>
              <a:srgbClr val="000000"/>
            </a:solidFill>
            <a:round/>
          </a:ln>
        </p:spPr>
      </p:sp>
      <p:sp>
        <p:nvSpPr>
          <p:cNvPr id="271" name="CustomShape 2"/>
          <p:cNvSpPr/>
          <p:nvPr/>
        </p:nvSpPr>
        <p:spPr>
          <a:xfrm>
            <a:off x="4648320" y="1066680"/>
            <a:ext cx="4038120" cy="3962160"/>
          </a:xfrm>
          <a:prstGeom prst="ellipse">
            <a:avLst/>
          </a:prstGeom>
          <a:noFill/>
          <a:ln w="25560">
            <a:solidFill>
              <a:srgbClr val="000000"/>
            </a:solidFill>
            <a:round/>
          </a:ln>
        </p:spPr>
      </p:sp>
      <p:pic>
        <p:nvPicPr>
          <p:cNvPr id="272" name="Picture 5"/>
          <p:cNvPicPr/>
          <p:nvPr/>
        </p:nvPicPr>
        <p:blipFill>
          <a:blip r:embed="rId2"/>
          <a:stretch>
            <a:fillRect/>
          </a:stretch>
        </p:blipFill>
        <p:spPr>
          <a:xfrm>
            <a:off x="914400" y="2038320"/>
            <a:ext cx="1373040" cy="1373040"/>
          </a:xfrm>
          <a:prstGeom prst="rect">
            <a:avLst/>
          </a:prstGeom>
          <a:ln>
            <a:noFill/>
          </a:ln>
        </p:spPr>
      </p:pic>
      <p:pic>
        <p:nvPicPr>
          <p:cNvPr id="273" name="Picture 6"/>
          <p:cNvPicPr/>
          <p:nvPr/>
        </p:nvPicPr>
        <p:blipFill>
          <a:blip r:embed="rId3"/>
          <a:stretch>
            <a:fillRect/>
          </a:stretch>
        </p:blipFill>
        <p:spPr>
          <a:xfrm>
            <a:off x="1981080" y="4038480"/>
            <a:ext cx="948600" cy="628200"/>
          </a:xfrm>
          <a:prstGeom prst="rect">
            <a:avLst/>
          </a:prstGeom>
          <a:ln>
            <a:noFill/>
          </a:ln>
        </p:spPr>
      </p:pic>
      <p:pic>
        <p:nvPicPr>
          <p:cNvPr id="274" name="Picture 7"/>
          <p:cNvPicPr/>
          <p:nvPr/>
        </p:nvPicPr>
        <p:blipFill>
          <a:blip r:embed="rId4"/>
          <a:stretch>
            <a:fillRect/>
          </a:stretch>
        </p:blipFill>
        <p:spPr>
          <a:xfrm>
            <a:off x="957960" y="3411720"/>
            <a:ext cx="798840" cy="1005480"/>
          </a:xfrm>
          <a:prstGeom prst="rect">
            <a:avLst/>
          </a:prstGeom>
          <a:ln>
            <a:noFill/>
          </a:ln>
        </p:spPr>
      </p:pic>
      <p:pic>
        <p:nvPicPr>
          <p:cNvPr id="275" name="Picture 8"/>
          <p:cNvPicPr/>
          <p:nvPr/>
        </p:nvPicPr>
        <p:blipFill>
          <a:blip r:embed="rId5"/>
          <a:stretch>
            <a:fillRect/>
          </a:stretch>
        </p:blipFill>
        <p:spPr>
          <a:xfrm>
            <a:off x="2287800" y="1291320"/>
            <a:ext cx="751320" cy="1463760"/>
          </a:xfrm>
          <a:prstGeom prst="rect">
            <a:avLst/>
          </a:prstGeom>
          <a:ln>
            <a:noFill/>
          </a:ln>
        </p:spPr>
      </p:pic>
      <p:pic>
        <p:nvPicPr>
          <p:cNvPr id="276" name="Picture 10"/>
          <p:cNvPicPr/>
          <p:nvPr/>
        </p:nvPicPr>
        <p:blipFill>
          <a:blip r:embed="rId6"/>
          <a:srcRect l="3012" r="-3012"/>
          <a:stretch>
            <a:fillRect/>
          </a:stretch>
        </p:blipFill>
        <p:spPr>
          <a:xfrm>
            <a:off x="2797920" y="2703240"/>
            <a:ext cx="1240560" cy="1240560"/>
          </a:xfrm>
          <a:prstGeom prst="rect">
            <a:avLst/>
          </a:prstGeom>
          <a:ln>
            <a:noFill/>
          </a:ln>
        </p:spPr>
      </p:pic>
      <p:pic>
        <p:nvPicPr>
          <p:cNvPr id="277" name="Picture 11"/>
          <p:cNvPicPr/>
          <p:nvPr/>
        </p:nvPicPr>
        <p:blipFill>
          <a:blip r:embed="rId7"/>
          <a:srcRect l="23753" r="26894" b="60630"/>
          <a:stretch>
            <a:fillRect/>
          </a:stretch>
        </p:blipFill>
        <p:spPr>
          <a:xfrm>
            <a:off x="5844960" y="1390680"/>
            <a:ext cx="1424880" cy="1136880"/>
          </a:xfrm>
          <a:prstGeom prst="rect">
            <a:avLst/>
          </a:prstGeom>
          <a:ln>
            <a:noFill/>
          </a:ln>
        </p:spPr>
      </p:pic>
      <p:pic>
        <p:nvPicPr>
          <p:cNvPr id="278" name="Picture 12"/>
          <p:cNvPicPr/>
          <p:nvPr/>
        </p:nvPicPr>
        <p:blipFill>
          <a:blip r:embed="rId8"/>
          <a:stretch>
            <a:fillRect/>
          </a:stretch>
        </p:blipFill>
        <p:spPr>
          <a:xfrm>
            <a:off x="6413760" y="3510000"/>
            <a:ext cx="735480" cy="1382040"/>
          </a:xfrm>
          <a:prstGeom prst="rect">
            <a:avLst/>
          </a:prstGeom>
          <a:ln>
            <a:noFill/>
          </a:ln>
        </p:spPr>
      </p:pic>
      <p:pic>
        <p:nvPicPr>
          <p:cNvPr id="279" name="Picture 13"/>
          <p:cNvPicPr/>
          <p:nvPr/>
        </p:nvPicPr>
        <p:blipFill>
          <a:blip r:embed="rId9"/>
          <a:stretch>
            <a:fillRect/>
          </a:stretch>
        </p:blipFill>
        <p:spPr>
          <a:xfrm>
            <a:off x="5365440" y="3537360"/>
            <a:ext cx="746280" cy="984240"/>
          </a:xfrm>
          <a:prstGeom prst="rect">
            <a:avLst/>
          </a:prstGeom>
          <a:ln>
            <a:noFill/>
          </a:ln>
        </p:spPr>
      </p:pic>
      <p:pic>
        <p:nvPicPr>
          <p:cNvPr id="280" name="Picture 14"/>
          <p:cNvPicPr/>
          <p:nvPr/>
        </p:nvPicPr>
        <p:blipFill>
          <a:blip r:embed="rId10"/>
          <a:srcRect t="828" b="46021"/>
          <a:stretch>
            <a:fillRect/>
          </a:stretch>
        </p:blipFill>
        <p:spPr>
          <a:xfrm>
            <a:off x="5257800" y="2585880"/>
            <a:ext cx="3047760" cy="923760"/>
          </a:xfrm>
          <a:prstGeom prst="rect">
            <a:avLst/>
          </a:prstGeom>
          <a:ln>
            <a:noFill/>
          </a:ln>
        </p:spPr>
      </p:pic>
      <p:pic>
        <p:nvPicPr>
          <p:cNvPr id="281" name="Picture 15"/>
          <p:cNvPicPr/>
          <p:nvPr/>
        </p:nvPicPr>
        <p:blipFill>
          <a:blip r:embed="rId11"/>
          <a:stretch>
            <a:fillRect/>
          </a:stretch>
        </p:blipFill>
        <p:spPr>
          <a:xfrm>
            <a:off x="7364880" y="3681720"/>
            <a:ext cx="940680" cy="56664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304920" y="1066680"/>
            <a:ext cx="4038120" cy="3962160"/>
          </a:xfrm>
          <a:prstGeom prst="ellipse">
            <a:avLst/>
          </a:prstGeom>
          <a:noFill/>
          <a:ln w="25560">
            <a:solidFill>
              <a:srgbClr val="000000"/>
            </a:solidFill>
            <a:round/>
          </a:ln>
        </p:spPr>
      </p:sp>
      <p:sp>
        <p:nvSpPr>
          <p:cNvPr id="283" name="CustomShape 2"/>
          <p:cNvSpPr/>
          <p:nvPr/>
        </p:nvSpPr>
        <p:spPr>
          <a:xfrm>
            <a:off x="4648320" y="1066680"/>
            <a:ext cx="4038120" cy="3962160"/>
          </a:xfrm>
          <a:prstGeom prst="ellipse">
            <a:avLst/>
          </a:prstGeom>
          <a:noFill/>
          <a:ln w="25560">
            <a:solidFill>
              <a:srgbClr val="000000"/>
            </a:solidFill>
            <a:round/>
          </a:ln>
        </p:spPr>
      </p:sp>
      <p:pic>
        <p:nvPicPr>
          <p:cNvPr id="284" name="Picture 5"/>
          <p:cNvPicPr/>
          <p:nvPr/>
        </p:nvPicPr>
        <p:blipFill>
          <a:blip r:embed="rId2"/>
          <a:stretch>
            <a:fillRect/>
          </a:stretch>
        </p:blipFill>
        <p:spPr>
          <a:xfrm>
            <a:off x="914400" y="2038320"/>
            <a:ext cx="1373040" cy="1373040"/>
          </a:xfrm>
          <a:prstGeom prst="rect">
            <a:avLst/>
          </a:prstGeom>
          <a:ln>
            <a:noFill/>
          </a:ln>
        </p:spPr>
      </p:pic>
      <p:pic>
        <p:nvPicPr>
          <p:cNvPr id="285" name="Picture 6"/>
          <p:cNvPicPr/>
          <p:nvPr/>
        </p:nvPicPr>
        <p:blipFill>
          <a:blip r:embed="rId3"/>
          <a:stretch>
            <a:fillRect/>
          </a:stretch>
        </p:blipFill>
        <p:spPr>
          <a:xfrm>
            <a:off x="1981080" y="4038480"/>
            <a:ext cx="948600" cy="628200"/>
          </a:xfrm>
          <a:prstGeom prst="rect">
            <a:avLst/>
          </a:prstGeom>
          <a:ln>
            <a:noFill/>
          </a:ln>
        </p:spPr>
      </p:pic>
      <p:pic>
        <p:nvPicPr>
          <p:cNvPr id="286" name="Picture 7"/>
          <p:cNvPicPr/>
          <p:nvPr/>
        </p:nvPicPr>
        <p:blipFill>
          <a:blip r:embed="rId4"/>
          <a:stretch>
            <a:fillRect/>
          </a:stretch>
        </p:blipFill>
        <p:spPr>
          <a:xfrm>
            <a:off x="957960" y="3411720"/>
            <a:ext cx="798840" cy="1005480"/>
          </a:xfrm>
          <a:prstGeom prst="rect">
            <a:avLst/>
          </a:prstGeom>
          <a:ln>
            <a:noFill/>
          </a:ln>
        </p:spPr>
      </p:pic>
      <p:pic>
        <p:nvPicPr>
          <p:cNvPr id="287" name="Picture 8"/>
          <p:cNvPicPr/>
          <p:nvPr/>
        </p:nvPicPr>
        <p:blipFill>
          <a:blip r:embed="rId5"/>
          <a:stretch>
            <a:fillRect/>
          </a:stretch>
        </p:blipFill>
        <p:spPr>
          <a:xfrm>
            <a:off x="2287800" y="1291320"/>
            <a:ext cx="751320" cy="1463760"/>
          </a:xfrm>
          <a:prstGeom prst="rect">
            <a:avLst/>
          </a:prstGeom>
          <a:ln>
            <a:noFill/>
          </a:ln>
        </p:spPr>
      </p:pic>
      <p:pic>
        <p:nvPicPr>
          <p:cNvPr id="288" name="Picture 10"/>
          <p:cNvPicPr/>
          <p:nvPr/>
        </p:nvPicPr>
        <p:blipFill>
          <a:blip r:embed="rId6"/>
          <a:srcRect l="3012" r="-3012"/>
          <a:stretch>
            <a:fillRect/>
          </a:stretch>
        </p:blipFill>
        <p:spPr>
          <a:xfrm>
            <a:off x="2797920" y="2703240"/>
            <a:ext cx="1240560" cy="1240560"/>
          </a:xfrm>
          <a:prstGeom prst="rect">
            <a:avLst/>
          </a:prstGeom>
          <a:ln>
            <a:noFill/>
          </a:ln>
        </p:spPr>
      </p:pic>
      <p:pic>
        <p:nvPicPr>
          <p:cNvPr id="289" name="Picture 11"/>
          <p:cNvPicPr/>
          <p:nvPr/>
        </p:nvPicPr>
        <p:blipFill>
          <a:blip r:embed="rId7"/>
          <a:srcRect l="23753" r="26894" b="60630"/>
          <a:stretch>
            <a:fillRect/>
          </a:stretch>
        </p:blipFill>
        <p:spPr>
          <a:xfrm>
            <a:off x="5844960" y="1390680"/>
            <a:ext cx="1424880" cy="1136880"/>
          </a:xfrm>
          <a:prstGeom prst="rect">
            <a:avLst/>
          </a:prstGeom>
          <a:ln>
            <a:noFill/>
          </a:ln>
        </p:spPr>
      </p:pic>
      <p:pic>
        <p:nvPicPr>
          <p:cNvPr id="290" name="Picture 12"/>
          <p:cNvPicPr/>
          <p:nvPr/>
        </p:nvPicPr>
        <p:blipFill>
          <a:blip r:embed="rId8"/>
          <a:stretch>
            <a:fillRect/>
          </a:stretch>
        </p:blipFill>
        <p:spPr>
          <a:xfrm>
            <a:off x="6413760" y="3510000"/>
            <a:ext cx="735480" cy="1382040"/>
          </a:xfrm>
          <a:prstGeom prst="rect">
            <a:avLst/>
          </a:prstGeom>
          <a:ln>
            <a:noFill/>
          </a:ln>
        </p:spPr>
      </p:pic>
      <p:pic>
        <p:nvPicPr>
          <p:cNvPr id="291" name="Picture 13"/>
          <p:cNvPicPr/>
          <p:nvPr/>
        </p:nvPicPr>
        <p:blipFill>
          <a:blip r:embed="rId9"/>
          <a:stretch>
            <a:fillRect/>
          </a:stretch>
        </p:blipFill>
        <p:spPr>
          <a:xfrm>
            <a:off x="5365440" y="3537360"/>
            <a:ext cx="746280" cy="984240"/>
          </a:xfrm>
          <a:prstGeom prst="rect">
            <a:avLst/>
          </a:prstGeom>
          <a:ln>
            <a:noFill/>
          </a:ln>
        </p:spPr>
      </p:pic>
      <p:pic>
        <p:nvPicPr>
          <p:cNvPr id="292" name="Picture 14"/>
          <p:cNvPicPr/>
          <p:nvPr/>
        </p:nvPicPr>
        <p:blipFill>
          <a:blip r:embed="rId10"/>
          <a:stretch>
            <a:fillRect/>
          </a:stretch>
        </p:blipFill>
        <p:spPr>
          <a:xfrm>
            <a:off x="5391360" y="2585880"/>
            <a:ext cx="2552040" cy="923760"/>
          </a:xfrm>
          <a:prstGeom prst="rect">
            <a:avLst/>
          </a:prstGeom>
          <a:ln>
            <a:noFill/>
          </a:ln>
        </p:spPr>
      </p:pic>
      <p:pic>
        <p:nvPicPr>
          <p:cNvPr id="293" name="Picture 15"/>
          <p:cNvPicPr/>
          <p:nvPr/>
        </p:nvPicPr>
        <p:blipFill>
          <a:blip r:embed="rId11"/>
          <a:stretch>
            <a:fillRect/>
          </a:stretch>
        </p:blipFill>
        <p:spPr>
          <a:xfrm>
            <a:off x="7364880" y="3681720"/>
            <a:ext cx="940680" cy="566640"/>
          </a:xfrm>
          <a:prstGeom prst="rect">
            <a:avLst/>
          </a:prstGeom>
          <a:ln>
            <a:noFill/>
          </a:ln>
        </p:spPr>
      </p:pic>
      <p:sp>
        <p:nvSpPr>
          <p:cNvPr id="294" name="CustomShape 3"/>
          <p:cNvSpPr/>
          <p:nvPr/>
        </p:nvSpPr>
        <p:spPr>
          <a:xfrm>
            <a:off x="7894800" y="2693880"/>
            <a:ext cx="162720" cy="699840"/>
          </a:xfrm>
          <a:prstGeom prst="rect">
            <a:avLst/>
          </a:prstGeom>
          <a:noFill/>
          <a:ln>
            <a:noFill/>
          </a:ln>
        </p:spPr>
        <p:txBody>
          <a:bodyPr lIns="90000" tIns="45000" rIns="90000" bIns="45000"/>
          <a:lstStyle/>
          <a:p>
            <a:pPr>
              <a:lnSpc>
                <a:spcPct val="100000"/>
              </a:lnSpc>
            </a:pPr>
            <a:r>
              <a:rPr lang="en-SG" sz="4000">
                <a:solidFill>
                  <a:srgbClr val="000000"/>
                </a:solidFill>
                <a:latin typeface="Calibri"/>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304920" y="1066680"/>
            <a:ext cx="4038120" cy="3962160"/>
          </a:xfrm>
          <a:prstGeom prst="ellipse">
            <a:avLst/>
          </a:prstGeom>
          <a:noFill/>
          <a:ln w="25560">
            <a:solidFill>
              <a:srgbClr val="000000"/>
            </a:solidFill>
            <a:round/>
          </a:ln>
        </p:spPr>
      </p:sp>
      <p:sp>
        <p:nvSpPr>
          <p:cNvPr id="296" name="CustomShape 2"/>
          <p:cNvSpPr/>
          <p:nvPr/>
        </p:nvSpPr>
        <p:spPr>
          <a:xfrm>
            <a:off x="4648320" y="1066680"/>
            <a:ext cx="4038120" cy="3962160"/>
          </a:xfrm>
          <a:prstGeom prst="ellipse">
            <a:avLst/>
          </a:prstGeom>
          <a:noFill/>
          <a:ln w="25560">
            <a:solidFill>
              <a:srgbClr val="000000"/>
            </a:solidFill>
            <a:round/>
          </a:ln>
        </p:spPr>
      </p:sp>
      <p:pic>
        <p:nvPicPr>
          <p:cNvPr id="297" name="Picture 5"/>
          <p:cNvPicPr/>
          <p:nvPr/>
        </p:nvPicPr>
        <p:blipFill>
          <a:blip r:embed="rId2"/>
          <a:stretch>
            <a:fillRect/>
          </a:stretch>
        </p:blipFill>
        <p:spPr>
          <a:xfrm>
            <a:off x="914400" y="2038320"/>
            <a:ext cx="1373040" cy="1373040"/>
          </a:xfrm>
          <a:prstGeom prst="rect">
            <a:avLst/>
          </a:prstGeom>
          <a:ln>
            <a:noFill/>
          </a:ln>
        </p:spPr>
      </p:pic>
      <p:pic>
        <p:nvPicPr>
          <p:cNvPr id="298" name="Picture 6"/>
          <p:cNvPicPr/>
          <p:nvPr/>
        </p:nvPicPr>
        <p:blipFill>
          <a:blip r:embed="rId3"/>
          <a:stretch>
            <a:fillRect/>
          </a:stretch>
        </p:blipFill>
        <p:spPr>
          <a:xfrm>
            <a:off x="1981080" y="4038480"/>
            <a:ext cx="948600" cy="628200"/>
          </a:xfrm>
          <a:prstGeom prst="rect">
            <a:avLst/>
          </a:prstGeom>
          <a:ln>
            <a:noFill/>
          </a:ln>
        </p:spPr>
      </p:pic>
      <p:pic>
        <p:nvPicPr>
          <p:cNvPr id="299" name="Picture 7"/>
          <p:cNvPicPr/>
          <p:nvPr/>
        </p:nvPicPr>
        <p:blipFill>
          <a:blip r:embed="rId4"/>
          <a:stretch>
            <a:fillRect/>
          </a:stretch>
        </p:blipFill>
        <p:spPr>
          <a:xfrm>
            <a:off x="957960" y="3411720"/>
            <a:ext cx="798840" cy="1005480"/>
          </a:xfrm>
          <a:prstGeom prst="rect">
            <a:avLst/>
          </a:prstGeom>
          <a:ln>
            <a:noFill/>
          </a:ln>
        </p:spPr>
      </p:pic>
      <p:pic>
        <p:nvPicPr>
          <p:cNvPr id="300" name="Picture 8"/>
          <p:cNvPicPr/>
          <p:nvPr/>
        </p:nvPicPr>
        <p:blipFill>
          <a:blip r:embed="rId5"/>
          <a:stretch>
            <a:fillRect/>
          </a:stretch>
        </p:blipFill>
        <p:spPr>
          <a:xfrm>
            <a:off x="2287800" y="1291320"/>
            <a:ext cx="751320" cy="1463760"/>
          </a:xfrm>
          <a:prstGeom prst="rect">
            <a:avLst/>
          </a:prstGeom>
          <a:ln>
            <a:noFill/>
          </a:ln>
        </p:spPr>
      </p:pic>
      <p:pic>
        <p:nvPicPr>
          <p:cNvPr id="301" name="Picture 10"/>
          <p:cNvPicPr/>
          <p:nvPr/>
        </p:nvPicPr>
        <p:blipFill>
          <a:blip r:embed="rId6"/>
          <a:srcRect l="3012" r="-3012"/>
          <a:stretch>
            <a:fillRect/>
          </a:stretch>
        </p:blipFill>
        <p:spPr>
          <a:xfrm>
            <a:off x="2797920" y="2703240"/>
            <a:ext cx="1240560" cy="1240560"/>
          </a:xfrm>
          <a:prstGeom prst="rect">
            <a:avLst/>
          </a:prstGeom>
          <a:ln>
            <a:noFill/>
          </a:ln>
        </p:spPr>
      </p:pic>
      <p:pic>
        <p:nvPicPr>
          <p:cNvPr id="302" name="Picture 11"/>
          <p:cNvPicPr/>
          <p:nvPr/>
        </p:nvPicPr>
        <p:blipFill>
          <a:blip r:embed="rId7"/>
          <a:srcRect l="23753" r="26894" b="60630"/>
          <a:stretch>
            <a:fillRect/>
          </a:stretch>
        </p:blipFill>
        <p:spPr>
          <a:xfrm>
            <a:off x="5844960" y="1390680"/>
            <a:ext cx="1424880" cy="1136880"/>
          </a:xfrm>
          <a:prstGeom prst="rect">
            <a:avLst/>
          </a:prstGeom>
          <a:ln>
            <a:noFill/>
          </a:ln>
        </p:spPr>
      </p:pic>
      <p:pic>
        <p:nvPicPr>
          <p:cNvPr id="303" name="Picture 12"/>
          <p:cNvPicPr/>
          <p:nvPr/>
        </p:nvPicPr>
        <p:blipFill>
          <a:blip r:embed="rId8"/>
          <a:stretch>
            <a:fillRect/>
          </a:stretch>
        </p:blipFill>
        <p:spPr>
          <a:xfrm>
            <a:off x="6413760" y="3510000"/>
            <a:ext cx="735480" cy="1382040"/>
          </a:xfrm>
          <a:prstGeom prst="rect">
            <a:avLst/>
          </a:prstGeom>
          <a:ln>
            <a:noFill/>
          </a:ln>
        </p:spPr>
      </p:pic>
      <p:pic>
        <p:nvPicPr>
          <p:cNvPr id="304" name="Picture 13"/>
          <p:cNvPicPr/>
          <p:nvPr/>
        </p:nvPicPr>
        <p:blipFill>
          <a:blip r:embed="rId9"/>
          <a:stretch>
            <a:fillRect/>
          </a:stretch>
        </p:blipFill>
        <p:spPr>
          <a:xfrm>
            <a:off x="5365440" y="3537360"/>
            <a:ext cx="746280" cy="984240"/>
          </a:xfrm>
          <a:prstGeom prst="rect">
            <a:avLst/>
          </a:prstGeom>
          <a:ln>
            <a:noFill/>
          </a:ln>
        </p:spPr>
      </p:pic>
      <p:pic>
        <p:nvPicPr>
          <p:cNvPr id="305" name="Picture 14"/>
          <p:cNvPicPr/>
          <p:nvPr/>
        </p:nvPicPr>
        <p:blipFill>
          <a:blip r:embed="rId10"/>
          <a:srcRect t="828" b="46021"/>
          <a:stretch>
            <a:fillRect/>
          </a:stretch>
        </p:blipFill>
        <p:spPr>
          <a:xfrm>
            <a:off x="5257800" y="2585880"/>
            <a:ext cx="3047760" cy="923760"/>
          </a:xfrm>
          <a:prstGeom prst="rect">
            <a:avLst/>
          </a:prstGeom>
          <a:ln>
            <a:noFill/>
          </a:ln>
        </p:spPr>
      </p:pic>
      <p:pic>
        <p:nvPicPr>
          <p:cNvPr id="306" name="Picture 15"/>
          <p:cNvPicPr/>
          <p:nvPr/>
        </p:nvPicPr>
        <p:blipFill>
          <a:blip r:embed="rId11"/>
          <a:stretch>
            <a:fillRect/>
          </a:stretch>
        </p:blipFill>
        <p:spPr>
          <a:xfrm>
            <a:off x="7364880" y="3681720"/>
            <a:ext cx="940680" cy="5666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Plan for Today</a:t>
            </a:r>
            <a:endParaRPr/>
          </a:p>
        </p:txBody>
      </p:sp>
      <p:sp>
        <p:nvSpPr>
          <p:cNvPr id="205" name="TextShape 2"/>
          <p:cNvSpPr txBox="1"/>
          <p:nvPr/>
        </p:nvSpPr>
        <p:spPr>
          <a:xfrm>
            <a:off x="914400" y="1828800"/>
            <a:ext cx="7391160" cy="4525560"/>
          </a:xfrm>
          <a:prstGeom prst="rect">
            <a:avLst/>
          </a:prstGeom>
        </p:spPr>
        <p:txBody>
          <a:bodyPr/>
          <a:lstStyle/>
          <a:p>
            <a:pPr>
              <a:lnSpc>
                <a:spcPct val="100000"/>
              </a:lnSpc>
            </a:pPr>
            <a:r>
              <a:rPr lang="en-US" sz="3200">
                <a:solidFill>
                  <a:srgbClr val="000000"/>
                </a:solidFill>
                <a:latin typeface="Calibri"/>
              </a:rPr>
              <a:t>I. Mind: consciousness &amp; cognition</a:t>
            </a:r>
            <a:endParaRPr/>
          </a:p>
          <a:p>
            <a:pPr>
              <a:lnSpc>
                <a:spcPct val="100000"/>
              </a:lnSpc>
            </a:pPr>
            <a:r>
              <a:rPr lang="en-US" sz="3200">
                <a:solidFill>
                  <a:srgbClr val="000000"/>
                </a:solidFill>
                <a:latin typeface="Calibri"/>
              </a:rPr>
              <a:t>II. Mind and brain</a:t>
            </a:r>
            <a:endParaRPr/>
          </a:p>
          <a:p>
            <a:pPr>
              <a:lnSpc>
                <a:spcPct val="100000"/>
              </a:lnSpc>
            </a:pPr>
            <a:r>
              <a:rPr lang="en-US" sz="3200">
                <a:solidFill>
                  <a:srgbClr val="000000"/>
                </a:solidFill>
                <a:latin typeface="Calibri"/>
              </a:rPr>
              <a:t>III. Two theories of consciousness</a:t>
            </a:r>
            <a:endParaRPr/>
          </a:p>
          <a:p>
            <a:pPr>
              <a:lnSpc>
                <a:spcPct val="100000"/>
              </a:lnSpc>
            </a:pPr>
            <a:r>
              <a:rPr lang="en-US" sz="3200">
                <a:solidFill>
                  <a:srgbClr val="000000"/>
                </a:solidFill>
                <a:latin typeface="Calibri"/>
              </a:rPr>
              <a:t>IV. The knowledge argument</a:t>
            </a:r>
            <a:endParaRPr/>
          </a:p>
          <a:p>
            <a:pPr>
              <a:lnSpc>
                <a:spcPct val="100000"/>
              </a:lnSpc>
            </a:pPr>
            <a:r>
              <a:rPr lang="en-US" sz="3200">
                <a:solidFill>
                  <a:srgbClr val="000000"/>
                </a:solidFill>
                <a:latin typeface="Calibri"/>
              </a:rPr>
              <a:t>V. Objections to the knowledge argument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304920" y="1066680"/>
            <a:ext cx="4038120" cy="3962160"/>
          </a:xfrm>
          <a:prstGeom prst="ellipse">
            <a:avLst/>
          </a:prstGeom>
          <a:noFill/>
          <a:ln w="25560">
            <a:solidFill>
              <a:srgbClr val="000000"/>
            </a:solidFill>
            <a:round/>
          </a:ln>
        </p:spPr>
      </p:sp>
      <p:sp>
        <p:nvSpPr>
          <p:cNvPr id="308" name="CustomShape 2"/>
          <p:cNvSpPr/>
          <p:nvPr/>
        </p:nvSpPr>
        <p:spPr>
          <a:xfrm>
            <a:off x="4648320" y="1066680"/>
            <a:ext cx="4038120" cy="3962160"/>
          </a:xfrm>
          <a:prstGeom prst="ellipse">
            <a:avLst/>
          </a:prstGeom>
          <a:noFill/>
          <a:ln w="25560">
            <a:solidFill>
              <a:srgbClr val="000000"/>
            </a:solidFill>
            <a:round/>
          </a:ln>
        </p:spPr>
      </p:sp>
      <p:pic>
        <p:nvPicPr>
          <p:cNvPr id="309" name="Picture 5"/>
          <p:cNvPicPr/>
          <p:nvPr/>
        </p:nvPicPr>
        <p:blipFill>
          <a:blip r:embed="rId2"/>
          <a:stretch>
            <a:fillRect/>
          </a:stretch>
        </p:blipFill>
        <p:spPr>
          <a:xfrm>
            <a:off x="914400" y="2038320"/>
            <a:ext cx="1373040" cy="1373040"/>
          </a:xfrm>
          <a:prstGeom prst="rect">
            <a:avLst/>
          </a:prstGeom>
          <a:ln>
            <a:noFill/>
          </a:ln>
        </p:spPr>
      </p:pic>
      <p:pic>
        <p:nvPicPr>
          <p:cNvPr id="310" name="Picture 6"/>
          <p:cNvPicPr/>
          <p:nvPr/>
        </p:nvPicPr>
        <p:blipFill>
          <a:blip r:embed="rId3"/>
          <a:stretch>
            <a:fillRect/>
          </a:stretch>
        </p:blipFill>
        <p:spPr>
          <a:xfrm>
            <a:off x="1981080" y="4038480"/>
            <a:ext cx="948600" cy="628200"/>
          </a:xfrm>
          <a:prstGeom prst="rect">
            <a:avLst/>
          </a:prstGeom>
          <a:ln>
            <a:noFill/>
          </a:ln>
        </p:spPr>
      </p:pic>
      <p:pic>
        <p:nvPicPr>
          <p:cNvPr id="311" name="Picture 7"/>
          <p:cNvPicPr/>
          <p:nvPr/>
        </p:nvPicPr>
        <p:blipFill>
          <a:blip r:embed="rId4"/>
          <a:stretch>
            <a:fillRect/>
          </a:stretch>
        </p:blipFill>
        <p:spPr>
          <a:xfrm>
            <a:off x="957960" y="3411720"/>
            <a:ext cx="798840" cy="1005480"/>
          </a:xfrm>
          <a:prstGeom prst="rect">
            <a:avLst/>
          </a:prstGeom>
          <a:ln>
            <a:noFill/>
          </a:ln>
        </p:spPr>
      </p:pic>
      <p:pic>
        <p:nvPicPr>
          <p:cNvPr id="312" name="Picture 8"/>
          <p:cNvPicPr/>
          <p:nvPr/>
        </p:nvPicPr>
        <p:blipFill>
          <a:blip r:embed="rId5"/>
          <a:stretch>
            <a:fillRect/>
          </a:stretch>
        </p:blipFill>
        <p:spPr>
          <a:xfrm>
            <a:off x="2287800" y="1291320"/>
            <a:ext cx="751320" cy="1463760"/>
          </a:xfrm>
          <a:prstGeom prst="rect">
            <a:avLst/>
          </a:prstGeom>
          <a:ln>
            <a:noFill/>
          </a:ln>
        </p:spPr>
      </p:pic>
      <p:pic>
        <p:nvPicPr>
          <p:cNvPr id="313" name="Picture 10"/>
          <p:cNvPicPr/>
          <p:nvPr/>
        </p:nvPicPr>
        <p:blipFill>
          <a:blip r:embed="rId6"/>
          <a:srcRect l="3012" r="-3012"/>
          <a:stretch>
            <a:fillRect/>
          </a:stretch>
        </p:blipFill>
        <p:spPr>
          <a:xfrm>
            <a:off x="2797920" y="2703240"/>
            <a:ext cx="1240560" cy="1240560"/>
          </a:xfrm>
          <a:prstGeom prst="rect">
            <a:avLst/>
          </a:prstGeom>
          <a:ln>
            <a:noFill/>
          </a:ln>
        </p:spPr>
      </p:pic>
      <p:pic>
        <p:nvPicPr>
          <p:cNvPr id="314" name="Picture 11"/>
          <p:cNvPicPr/>
          <p:nvPr/>
        </p:nvPicPr>
        <p:blipFill>
          <a:blip r:embed="rId7"/>
          <a:srcRect l="23753" r="26894" b="60630"/>
          <a:stretch>
            <a:fillRect/>
          </a:stretch>
        </p:blipFill>
        <p:spPr>
          <a:xfrm>
            <a:off x="5844960" y="1390680"/>
            <a:ext cx="1424880" cy="1136880"/>
          </a:xfrm>
          <a:prstGeom prst="rect">
            <a:avLst/>
          </a:prstGeom>
          <a:ln>
            <a:noFill/>
          </a:ln>
        </p:spPr>
      </p:pic>
      <p:pic>
        <p:nvPicPr>
          <p:cNvPr id="315" name="Picture 12"/>
          <p:cNvPicPr/>
          <p:nvPr/>
        </p:nvPicPr>
        <p:blipFill>
          <a:blip r:embed="rId8"/>
          <a:stretch>
            <a:fillRect/>
          </a:stretch>
        </p:blipFill>
        <p:spPr>
          <a:xfrm>
            <a:off x="6413760" y="3510000"/>
            <a:ext cx="735480" cy="1382040"/>
          </a:xfrm>
          <a:prstGeom prst="rect">
            <a:avLst/>
          </a:prstGeom>
          <a:ln>
            <a:noFill/>
          </a:ln>
        </p:spPr>
      </p:pic>
      <p:pic>
        <p:nvPicPr>
          <p:cNvPr id="316" name="Picture 13"/>
          <p:cNvPicPr/>
          <p:nvPr/>
        </p:nvPicPr>
        <p:blipFill>
          <a:blip r:embed="rId9"/>
          <a:stretch>
            <a:fillRect/>
          </a:stretch>
        </p:blipFill>
        <p:spPr>
          <a:xfrm>
            <a:off x="5365440" y="3537360"/>
            <a:ext cx="746280" cy="984240"/>
          </a:xfrm>
          <a:prstGeom prst="rect">
            <a:avLst/>
          </a:prstGeom>
          <a:ln>
            <a:noFill/>
          </a:ln>
        </p:spPr>
      </p:pic>
      <p:pic>
        <p:nvPicPr>
          <p:cNvPr id="317" name="Picture 14"/>
          <p:cNvPicPr/>
          <p:nvPr/>
        </p:nvPicPr>
        <p:blipFill>
          <a:blip r:embed="rId10"/>
          <a:srcRect t="828" b="46021"/>
          <a:stretch>
            <a:fillRect/>
          </a:stretch>
        </p:blipFill>
        <p:spPr>
          <a:xfrm>
            <a:off x="5257800" y="2585880"/>
            <a:ext cx="3047760" cy="923760"/>
          </a:xfrm>
          <a:prstGeom prst="rect">
            <a:avLst/>
          </a:prstGeom>
          <a:ln>
            <a:noFill/>
          </a:ln>
        </p:spPr>
      </p:pic>
      <p:pic>
        <p:nvPicPr>
          <p:cNvPr id="318" name="Picture 15"/>
          <p:cNvPicPr/>
          <p:nvPr/>
        </p:nvPicPr>
        <p:blipFill>
          <a:blip r:embed="rId11"/>
          <a:stretch>
            <a:fillRect/>
          </a:stretch>
        </p:blipFill>
        <p:spPr>
          <a:xfrm>
            <a:off x="7364880" y="3681720"/>
            <a:ext cx="940680" cy="56664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304920" y="1066680"/>
            <a:ext cx="4038120" cy="3962160"/>
          </a:xfrm>
          <a:prstGeom prst="ellipse">
            <a:avLst/>
          </a:prstGeom>
          <a:noFill/>
          <a:ln w="25560">
            <a:solidFill>
              <a:srgbClr val="000000"/>
            </a:solidFill>
            <a:round/>
          </a:ln>
        </p:spPr>
      </p:sp>
      <p:sp>
        <p:nvSpPr>
          <p:cNvPr id="320" name="CustomShape 2"/>
          <p:cNvSpPr/>
          <p:nvPr/>
        </p:nvSpPr>
        <p:spPr>
          <a:xfrm>
            <a:off x="4648320" y="1066680"/>
            <a:ext cx="4038120" cy="3962160"/>
          </a:xfrm>
          <a:prstGeom prst="ellipse">
            <a:avLst/>
          </a:prstGeom>
          <a:noFill/>
          <a:ln w="25560">
            <a:solidFill>
              <a:srgbClr val="000000"/>
            </a:solidFill>
            <a:round/>
          </a:ln>
        </p:spPr>
      </p:sp>
      <p:pic>
        <p:nvPicPr>
          <p:cNvPr id="321" name="Picture 5"/>
          <p:cNvPicPr/>
          <p:nvPr/>
        </p:nvPicPr>
        <p:blipFill>
          <a:blip r:embed="rId2"/>
          <a:stretch>
            <a:fillRect/>
          </a:stretch>
        </p:blipFill>
        <p:spPr>
          <a:xfrm>
            <a:off x="914400" y="2038320"/>
            <a:ext cx="1373040" cy="1373040"/>
          </a:xfrm>
          <a:prstGeom prst="rect">
            <a:avLst/>
          </a:prstGeom>
          <a:ln>
            <a:noFill/>
          </a:ln>
        </p:spPr>
      </p:pic>
      <p:pic>
        <p:nvPicPr>
          <p:cNvPr id="322" name="Picture 6"/>
          <p:cNvPicPr/>
          <p:nvPr/>
        </p:nvPicPr>
        <p:blipFill>
          <a:blip r:embed="rId3"/>
          <a:stretch>
            <a:fillRect/>
          </a:stretch>
        </p:blipFill>
        <p:spPr>
          <a:xfrm>
            <a:off x="1981080" y="4038480"/>
            <a:ext cx="948600" cy="628200"/>
          </a:xfrm>
          <a:prstGeom prst="rect">
            <a:avLst/>
          </a:prstGeom>
          <a:ln>
            <a:noFill/>
          </a:ln>
        </p:spPr>
      </p:pic>
      <p:pic>
        <p:nvPicPr>
          <p:cNvPr id="323" name="Picture 7"/>
          <p:cNvPicPr/>
          <p:nvPr/>
        </p:nvPicPr>
        <p:blipFill>
          <a:blip r:embed="rId4"/>
          <a:stretch>
            <a:fillRect/>
          </a:stretch>
        </p:blipFill>
        <p:spPr>
          <a:xfrm>
            <a:off x="957960" y="3411720"/>
            <a:ext cx="798840" cy="1005480"/>
          </a:xfrm>
          <a:prstGeom prst="rect">
            <a:avLst/>
          </a:prstGeom>
          <a:ln>
            <a:noFill/>
          </a:ln>
        </p:spPr>
      </p:pic>
      <p:pic>
        <p:nvPicPr>
          <p:cNvPr id="324" name="Picture 8"/>
          <p:cNvPicPr/>
          <p:nvPr/>
        </p:nvPicPr>
        <p:blipFill>
          <a:blip r:embed="rId5"/>
          <a:stretch>
            <a:fillRect/>
          </a:stretch>
        </p:blipFill>
        <p:spPr>
          <a:xfrm>
            <a:off x="2287800" y="1291320"/>
            <a:ext cx="751320" cy="1463760"/>
          </a:xfrm>
          <a:prstGeom prst="rect">
            <a:avLst/>
          </a:prstGeom>
          <a:ln>
            <a:noFill/>
          </a:ln>
        </p:spPr>
      </p:pic>
      <p:pic>
        <p:nvPicPr>
          <p:cNvPr id="325" name="Picture 10"/>
          <p:cNvPicPr/>
          <p:nvPr/>
        </p:nvPicPr>
        <p:blipFill>
          <a:blip r:embed="rId6"/>
          <a:srcRect b="5359"/>
          <a:stretch>
            <a:fillRect/>
          </a:stretch>
        </p:blipFill>
        <p:spPr>
          <a:xfrm>
            <a:off x="2604240" y="2384280"/>
            <a:ext cx="1433880" cy="1475640"/>
          </a:xfrm>
          <a:prstGeom prst="rect">
            <a:avLst/>
          </a:prstGeom>
          <a:ln>
            <a:noFill/>
          </a:ln>
        </p:spPr>
      </p:pic>
      <p:pic>
        <p:nvPicPr>
          <p:cNvPr id="326" name="Picture 11"/>
          <p:cNvPicPr/>
          <p:nvPr/>
        </p:nvPicPr>
        <p:blipFill>
          <a:blip r:embed="rId7"/>
          <a:srcRect l="23753" r="26894" b="60630"/>
          <a:stretch>
            <a:fillRect/>
          </a:stretch>
        </p:blipFill>
        <p:spPr>
          <a:xfrm>
            <a:off x="5844960" y="1390680"/>
            <a:ext cx="1424880" cy="1136880"/>
          </a:xfrm>
          <a:prstGeom prst="rect">
            <a:avLst/>
          </a:prstGeom>
          <a:ln>
            <a:noFill/>
          </a:ln>
        </p:spPr>
      </p:pic>
      <p:pic>
        <p:nvPicPr>
          <p:cNvPr id="327" name="Picture 12"/>
          <p:cNvPicPr/>
          <p:nvPr/>
        </p:nvPicPr>
        <p:blipFill>
          <a:blip r:embed="rId8"/>
          <a:stretch>
            <a:fillRect/>
          </a:stretch>
        </p:blipFill>
        <p:spPr>
          <a:xfrm>
            <a:off x="6413760" y="3510000"/>
            <a:ext cx="735480" cy="1382040"/>
          </a:xfrm>
          <a:prstGeom prst="rect">
            <a:avLst/>
          </a:prstGeom>
          <a:ln>
            <a:noFill/>
          </a:ln>
        </p:spPr>
      </p:pic>
      <p:pic>
        <p:nvPicPr>
          <p:cNvPr id="328" name="Picture 13"/>
          <p:cNvPicPr/>
          <p:nvPr/>
        </p:nvPicPr>
        <p:blipFill>
          <a:blip r:embed="rId9"/>
          <a:stretch>
            <a:fillRect/>
          </a:stretch>
        </p:blipFill>
        <p:spPr>
          <a:xfrm>
            <a:off x="5365440" y="3537360"/>
            <a:ext cx="746280" cy="984240"/>
          </a:xfrm>
          <a:prstGeom prst="rect">
            <a:avLst/>
          </a:prstGeom>
          <a:ln>
            <a:noFill/>
          </a:ln>
        </p:spPr>
      </p:pic>
      <p:pic>
        <p:nvPicPr>
          <p:cNvPr id="329" name="Picture 14"/>
          <p:cNvPicPr/>
          <p:nvPr/>
        </p:nvPicPr>
        <p:blipFill>
          <a:blip r:embed="rId10"/>
          <a:srcRect t="828" b="46021"/>
          <a:stretch>
            <a:fillRect/>
          </a:stretch>
        </p:blipFill>
        <p:spPr>
          <a:xfrm>
            <a:off x="5257800" y="2585880"/>
            <a:ext cx="3047760" cy="923760"/>
          </a:xfrm>
          <a:prstGeom prst="rect">
            <a:avLst/>
          </a:prstGeom>
          <a:ln>
            <a:noFill/>
          </a:ln>
        </p:spPr>
      </p:pic>
      <p:pic>
        <p:nvPicPr>
          <p:cNvPr id="330" name="Picture 15"/>
          <p:cNvPicPr/>
          <p:nvPr/>
        </p:nvPicPr>
        <p:blipFill>
          <a:blip r:embed="rId11"/>
          <a:stretch>
            <a:fillRect/>
          </a:stretch>
        </p:blipFill>
        <p:spPr>
          <a:xfrm>
            <a:off x="7364880" y="3681720"/>
            <a:ext cx="940680" cy="566640"/>
          </a:xfrm>
          <a:prstGeom prst="rect">
            <a:avLst/>
          </a:prstGeom>
          <a:ln>
            <a:noFill/>
          </a:ln>
        </p:spPr>
      </p:pic>
      <p:sp>
        <p:nvSpPr>
          <p:cNvPr id="331" name="CustomShape 3"/>
          <p:cNvSpPr/>
          <p:nvPr/>
        </p:nvSpPr>
        <p:spPr>
          <a:xfrm>
            <a:off x="3848400" y="2693880"/>
            <a:ext cx="162720" cy="699840"/>
          </a:xfrm>
          <a:prstGeom prst="rect">
            <a:avLst/>
          </a:prstGeom>
          <a:noFill/>
          <a:ln>
            <a:noFill/>
          </a:ln>
        </p:spPr>
        <p:txBody>
          <a:bodyPr lIns="90000" tIns="45000" rIns="90000" bIns="45000"/>
          <a:lstStyle/>
          <a:p>
            <a:pPr>
              <a:lnSpc>
                <a:spcPct val="100000"/>
              </a:lnSpc>
            </a:pPr>
            <a:r>
              <a:rPr lang="en-SG" sz="4000">
                <a:solidFill>
                  <a:srgbClr val="000000"/>
                </a:solidFill>
                <a:latin typeface="Calibri"/>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722160" y="4406760"/>
            <a:ext cx="7887960" cy="1361880"/>
          </a:xfrm>
          <a:prstGeom prst="rect">
            <a:avLst/>
          </a:prstGeom>
        </p:spPr>
        <p:txBody>
          <a:bodyPr/>
          <a:lstStyle/>
          <a:p>
            <a:pPr>
              <a:lnSpc>
                <a:spcPct val="100000"/>
              </a:lnSpc>
            </a:pPr>
            <a:r>
              <a:rPr lang="en-US" sz="3600" b="1">
                <a:solidFill>
                  <a:srgbClr val="000000"/>
                </a:solidFill>
                <a:latin typeface="Calibri"/>
              </a:rPr>
              <a:t>II. Mind &amp; Brain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Mind &amp; Brain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Mind &amp; Brain</a:t>
            </a:r>
            <a:endParaRPr/>
          </a:p>
        </p:txBody>
      </p:sp>
      <p:sp>
        <p:nvSpPr>
          <p:cNvPr id="335"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There are detailed correlations between the physical processes that take place in your brain, and the conscious experiences (feelings, sensations, moods, etc.) that you have.</a:t>
            </a:r>
            <a:endParaRPr/>
          </a:p>
          <a:p>
            <a:pPr>
              <a:lnSpc>
                <a:spcPct val="100000"/>
              </a:lnSpc>
            </a:pPr>
            <a:endParaRPr/>
          </a:p>
          <a:p>
            <a:pPr>
              <a:lnSpc>
                <a:spcPct val="100000"/>
              </a:lnSpc>
            </a:pPr>
            <a:r>
              <a:rPr lang="en-US" sz="3200">
                <a:solidFill>
                  <a:srgbClr val="000000"/>
                </a:solidFill>
                <a:latin typeface="Calibri"/>
              </a:rPr>
              <a:t>This is a scientifically established fact that everyone agrees about.</a:t>
            </a:r>
            <a:endParaRPr/>
          </a:p>
          <a:p>
            <a:pPr>
              <a:lnSpc>
                <a:spcPct val="100000"/>
              </a:lnSpc>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 name="Content Placeholder 3"/>
          <p:cNvPicPr/>
          <p:nvPr/>
        </p:nvPicPr>
        <p:blipFill>
          <a:blip r:embed="rId2"/>
          <a:stretch>
            <a:fillRect/>
          </a:stretch>
        </p:blipFill>
        <p:spPr>
          <a:xfrm>
            <a:off x="14040" y="533520"/>
            <a:ext cx="9129600" cy="566244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Picture 3"/>
          <p:cNvPicPr/>
          <p:nvPr/>
        </p:nvPicPr>
        <p:blipFill>
          <a:blip r:embed="rId2"/>
          <a:stretch>
            <a:fillRect/>
          </a:stretch>
        </p:blipFill>
        <p:spPr>
          <a:xfrm>
            <a:off x="379440" y="533520"/>
            <a:ext cx="8385120" cy="579096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Mind &amp; Brain</a:t>
            </a:r>
            <a:endParaRPr/>
          </a:p>
        </p:txBody>
      </p:sp>
      <p:sp>
        <p:nvSpPr>
          <p:cNvPr id="339"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While everyone agrees that conscious experience correlates with brain activity, the </a:t>
            </a:r>
            <a:r>
              <a:rPr lang="en-US" sz="3200" u="sng">
                <a:solidFill>
                  <a:srgbClr val="000000"/>
                </a:solidFill>
                <a:latin typeface="Calibri"/>
              </a:rPr>
              <a:t>nature</a:t>
            </a:r>
            <a:r>
              <a:rPr lang="en-US" sz="3200">
                <a:solidFill>
                  <a:srgbClr val="000000"/>
                </a:solidFill>
                <a:latin typeface="Calibri"/>
              </a:rPr>
              <a:t> of the correlation is hotly disputed.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Mind &amp; Brain</a:t>
            </a:r>
            <a:endParaRPr/>
          </a:p>
        </p:txBody>
      </p:sp>
      <p:sp>
        <p:nvSpPr>
          <p:cNvPr id="341"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While everyone agrees that conscious experience correlates with brain activity, the </a:t>
            </a:r>
            <a:r>
              <a:rPr lang="en-US" sz="3200" u="sng">
                <a:solidFill>
                  <a:srgbClr val="000000"/>
                </a:solidFill>
                <a:latin typeface="Calibri"/>
              </a:rPr>
              <a:t>nature</a:t>
            </a:r>
            <a:r>
              <a:rPr lang="en-US" sz="3200">
                <a:solidFill>
                  <a:srgbClr val="000000"/>
                </a:solidFill>
                <a:latin typeface="Calibri"/>
              </a:rPr>
              <a:t> of the correlation is hotly disputed.</a:t>
            </a:r>
            <a:endParaRPr/>
          </a:p>
          <a:p>
            <a:pPr>
              <a:lnSpc>
                <a:spcPct val="100000"/>
              </a:lnSpc>
            </a:pPr>
            <a:endParaRPr/>
          </a:p>
          <a:p>
            <a:pPr>
              <a:lnSpc>
                <a:spcPct val="100000"/>
              </a:lnSpc>
            </a:pPr>
            <a:r>
              <a:rPr lang="en-US" sz="3200">
                <a:solidFill>
                  <a:srgbClr val="000000"/>
                </a:solidFill>
                <a:latin typeface="Calibri"/>
              </a:rPr>
              <a:t>There are two main schools of thought on this subject: </a:t>
            </a:r>
            <a:r>
              <a:rPr lang="en-US" sz="3200" b="1">
                <a:solidFill>
                  <a:srgbClr val="000000"/>
                </a:solidFill>
                <a:latin typeface="Calibri"/>
              </a:rPr>
              <a:t>physicalism</a:t>
            </a:r>
            <a:r>
              <a:rPr lang="en-US" sz="3200">
                <a:solidFill>
                  <a:srgbClr val="000000"/>
                </a:solidFill>
                <a:latin typeface="Calibri"/>
              </a:rPr>
              <a:t> and </a:t>
            </a:r>
            <a:r>
              <a:rPr lang="en-US" sz="3200" b="1">
                <a:solidFill>
                  <a:srgbClr val="000000"/>
                </a:solidFill>
                <a:latin typeface="Calibri"/>
              </a:rPr>
              <a:t>dualism</a:t>
            </a:r>
            <a:r>
              <a:rPr lang="en-US" sz="3200">
                <a:solidFill>
                  <a:srgbClr val="000000"/>
                </a:solidFill>
                <a:latin typeface="Calibri"/>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722160" y="4406760"/>
            <a:ext cx="7887960" cy="1361880"/>
          </a:xfrm>
          <a:prstGeom prst="rect">
            <a:avLst/>
          </a:prstGeom>
        </p:spPr>
        <p:txBody>
          <a:bodyPr/>
          <a:lstStyle/>
          <a:p>
            <a:pPr>
              <a:lnSpc>
                <a:spcPct val="100000"/>
              </a:lnSpc>
            </a:pPr>
            <a:r>
              <a:rPr lang="en-US" sz="3600" b="1">
                <a:solidFill>
                  <a:srgbClr val="000000"/>
                </a:solidFill>
                <a:latin typeface="Calibri"/>
              </a:rPr>
              <a:t>I. Mind: Consciousness &amp; cognition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2" name="TextShape 1"/>
          <p:cNvSpPr txBox="1"/>
          <p:nvPr/>
        </p:nvSpPr>
        <p:spPr>
          <a:xfrm>
            <a:off x="228600" y="4419720"/>
            <a:ext cx="8534160" cy="1361880"/>
          </a:xfrm>
          <a:prstGeom prst="rect">
            <a:avLst/>
          </a:prstGeom>
        </p:spPr>
        <p:txBody>
          <a:bodyPr/>
          <a:lstStyle/>
          <a:p>
            <a:pPr>
              <a:lnSpc>
                <a:spcPct val="100000"/>
              </a:lnSpc>
            </a:pPr>
            <a:r>
              <a:rPr lang="en-US" sz="4000" b="1">
                <a:solidFill>
                  <a:srgbClr val="000000"/>
                </a:solidFill>
                <a:latin typeface="Calibri"/>
              </a:rPr>
              <a:t>III. Two theories of Consciousness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 vs. Dualism</a:t>
            </a:r>
            <a:endParaRPr/>
          </a:p>
        </p:txBody>
      </p:sp>
      <p:sp>
        <p:nvSpPr>
          <p:cNvPr id="344" name="TextShape 2"/>
          <p:cNvSpPr txBox="1"/>
          <p:nvPr/>
        </p:nvSpPr>
        <p:spPr>
          <a:xfrm>
            <a:off x="457200" y="1600200"/>
            <a:ext cx="8229240" cy="4525560"/>
          </a:xfrm>
          <a:prstGeom prst="rect">
            <a:avLst/>
          </a:prstGeom>
        </p:spPr>
        <p:txBody>
          <a:bodyPr/>
          <a:lstStyle/>
          <a:p>
            <a:pPr>
              <a:lnSpc>
                <a:spcPct val="100000"/>
              </a:lnSpc>
            </a:pPr>
            <a:r>
              <a:rPr lang="en-US" sz="3200" b="1">
                <a:solidFill>
                  <a:srgbClr val="FFFFFF"/>
                </a:solidFill>
                <a:latin typeface="Calibri"/>
              </a:rPr>
              <a:t>Physicalism:</a:t>
            </a:r>
            <a:endParaRPr/>
          </a:p>
          <a:p>
            <a:pPr>
              <a:lnSpc>
                <a:spcPct val="100000"/>
              </a:lnSpc>
            </a:pPr>
            <a:r>
              <a:rPr lang="en-US" sz="3200">
                <a:solidFill>
                  <a:srgbClr val="FFFFFF"/>
                </a:solidFill>
                <a:latin typeface="Calibri"/>
              </a:rPr>
              <a:t>Conscious experience is a purely physical phenomenon. Sensations = chemical reactions in your brain.</a:t>
            </a:r>
            <a:endParaRPr/>
          </a:p>
          <a:p>
            <a:pPr>
              <a:lnSpc>
                <a:spcPct val="100000"/>
              </a:lnSpc>
            </a:pPr>
            <a:r>
              <a:rPr lang="en-US" sz="3200" b="1">
                <a:solidFill>
                  <a:srgbClr val="FFFFFF"/>
                </a:solidFill>
                <a:latin typeface="Calibri"/>
              </a:rPr>
              <a:t>Dualism:</a:t>
            </a:r>
            <a:endParaRPr/>
          </a:p>
          <a:p>
            <a:pPr>
              <a:lnSpc>
                <a:spcPct val="100000"/>
              </a:lnSpc>
            </a:pPr>
            <a:r>
              <a:rPr lang="en-US" sz="3200">
                <a:solidFill>
                  <a:srgbClr val="FFFFFF"/>
                </a:solidFill>
                <a:latin typeface="Calibri"/>
              </a:rPr>
              <a:t>Conscious experience is </a:t>
            </a:r>
            <a:r>
              <a:rPr lang="en-US" sz="3200" u="sng">
                <a:solidFill>
                  <a:srgbClr val="FFFFFF"/>
                </a:solidFill>
                <a:latin typeface="Calibri"/>
              </a:rPr>
              <a:t>not</a:t>
            </a:r>
            <a:r>
              <a:rPr lang="en-US" sz="3200">
                <a:solidFill>
                  <a:srgbClr val="FFFFFF"/>
                </a:solidFill>
                <a:latin typeface="Calibri"/>
              </a:rPr>
              <a:t> a purely physical phenomenon. Sensations are </a:t>
            </a:r>
            <a:r>
              <a:rPr lang="en-US" sz="3200" u="sng">
                <a:solidFill>
                  <a:srgbClr val="FFFFFF"/>
                </a:solidFill>
                <a:latin typeface="Calibri"/>
              </a:rPr>
              <a:t>caused by</a:t>
            </a:r>
            <a:r>
              <a:rPr lang="en-US" sz="3200">
                <a:solidFill>
                  <a:srgbClr val="FFFFFF"/>
                </a:solidFill>
                <a:latin typeface="Calibri"/>
              </a:rPr>
              <a:t>, but not </a:t>
            </a:r>
            <a:r>
              <a:rPr lang="en-US" sz="3200" u="sng">
                <a:solidFill>
                  <a:srgbClr val="FFFFFF"/>
                </a:solidFill>
                <a:latin typeface="Calibri"/>
              </a:rPr>
              <a:t>identical with</a:t>
            </a:r>
            <a:r>
              <a:rPr lang="en-US" sz="3200">
                <a:solidFill>
                  <a:srgbClr val="FFFFFF"/>
                </a:solidFill>
                <a:latin typeface="Calibri"/>
              </a:rPr>
              <a:t>, chemical reactions in your brain.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 vs. Dualism</a:t>
            </a:r>
            <a:endParaRPr/>
          </a:p>
        </p:txBody>
      </p:sp>
      <p:sp>
        <p:nvSpPr>
          <p:cNvPr id="346" name="TextShape 2"/>
          <p:cNvSpPr txBox="1"/>
          <p:nvPr/>
        </p:nvSpPr>
        <p:spPr>
          <a:xfrm>
            <a:off x="457200" y="1600200"/>
            <a:ext cx="8229240" cy="4525560"/>
          </a:xfrm>
          <a:prstGeom prst="rect">
            <a:avLst/>
          </a:prstGeom>
        </p:spPr>
        <p:txBody>
          <a:bodyPr/>
          <a:lstStyle/>
          <a:p>
            <a:pPr>
              <a:lnSpc>
                <a:spcPct val="100000"/>
              </a:lnSpc>
            </a:pPr>
            <a:r>
              <a:rPr lang="en-US" sz="3200" b="1">
                <a:solidFill>
                  <a:srgbClr val="000000"/>
                </a:solidFill>
                <a:latin typeface="Calibri"/>
              </a:rPr>
              <a:t>Physicalism:</a:t>
            </a:r>
            <a:endParaRPr/>
          </a:p>
          <a:p>
            <a:pPr>
              <a:lnSpc>
                <a:spcPct val="100000"/>
              </a:lnSpc>
            </a:pPr>
            <a:r>
              <a:rPr lang="en-US" sz="3200">
                <a:solidFill>
                  <a:srgbClr val="000000"/>
                </a:solidFill>
                <a:latin typeface="Calibri"/>
              </a:rPr>
              <a:t>Conscious experience is a purely physical phenomenon. Sensations = chemical reactions in your brain.</a:t>
            </a:r>
            <a:endParaRPr/>
          </a:p>
          <a:p>
            <a:pPr>
              <a:lnSpc>
                <a:spcPct val="100000"/>
              </a:lnSpc>
            </a:pPr>
            <a:r>
              <a:rPr lang="en-US" sz="3200" b="1">
                <a:solidFill>
                  <a:srgbClr val="FFFFFF"/>
                </a:solidFill>
                <a:latin typeface="Calibri"/>
              </a:rPr>
              <a:t>Dualism:</a:t>
            </a:r>
            <a:endParaRPr/>
          </a:p>
          <a:p>
            <a:pPr>
              <a:lnSpc>
                <a:spcPct val="100000"/>
              </a:lnSpc>
            </a:pPr>
            <a:r>
              <a:rPr lang="en-US" sz="3200">
                <a:solidFill>
                  <a:srgbClr val="FFFFFF"/>
                </a:solidFill>
                <a:latin typeface="Calibri"/>
              </a:rPr>
              <a:t>Conscious experience is </a:t>
            </a:r>
            <a:r>
              <a:rPr lang="en-US" sz="3200" u="sng">
                <a:solidFill>
                  <a:srgbClr val="FFFFFF"/>
                </a:solidFill>
                <a:latin typeface="Calibri"/>
              </a:rPr>
              <a:t>not</a:t>
            </a:r>
            <a:r>
              <a:rPr lang="en-US" sz="3200">
                <a:solidFill>
                  <a:srgbClr val="FFFFFF"/>
                </a:solidFill>
                <a:latin typeface="Calibri"/>
              </a:rPr>
              <a:t> a purely physical phenomenon. Sensations are </a:t>
            </a:r>
            <a:r>
              <a:rPr lang="en-US" sz="3200" u="sng">
                <a:solidFill>
                  <a:srgbClr val="FFFFFF"/>
                </a:solidFill>
                <a:latin typeface="Calibri"/>
              </a:rPr>
              <a:t>caused by</a:t>
            </a:r>
            <a:r>
              <a:rPr lang="en-US" sz="3200">
                <a:solidFill>
                  <a:srgbClr val="FFFFFF"/>
                </a:solidFill>
                <a:latin typeface="Calibri"/>
              </a:rPr>
              <a:t>, but not </a:t>
            </a:r>
            <a:r>
              <a:rPr lang="en-US" sz="3200" u="sng">
                <a:solidFill>
                  <a:srgbClr val="FFFFFF"/>
                </a:solidFill>
                <a:latin typeface="Calibri"/>
              </a:rPr>
              <a:t>identical with</a:t>
            </a:r>
            <a:r>
              <a:rPr lang="en-US" sz="3200">
                <a:solidFill>
                  <a:srgbClr val="FFFFFF"/>
                </a:solidFill>
                <a:latin typeface="Calibri"/>
              </a:rPr>
              <a:t>, chemical reactions in your brain.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 vs. Dualism</a:t>
            </a:r>
            <a:endParaRPr/>
          </a:p>
        </p:txBody>
      </p:sp>
      <p:sp>
        <p:nvSpPr>
          <p:cNvPr id="348" name="TextShape 2"/>
          <p:cNvSpPr txBox="1"/>
          <p:nvPr/>
        </p:nvSpPr>
        <p:spPr>
          <a:xfrm>
            <a:off x="457200" y="1600200"/>
            <a:ext cx="8229240" cy="4525560"/>
          </a:xfrm>
          <a:prstGeom prst="rect">
            <a:avLst/>
          </a:prstGeom>
        </p:spPr>
        <p:txBody>
          <a:bodyPr/>
          <a:lstStyle/>
          <a:p>
            <a:pPr>
              <a:lnSpc>
                <a:spcPct val="100000"/>
              </a:lnSpc>
            </a:pPr>
            <a:r>
              <a:rPr lang="en-US" sz="3200" b="1">
                <a:solidFill>
                  <a:srgbClr val="000000"/>
                </a:solidFill>
                <a:latin typeface="Calibri"/>
              </a:rPr>
              <a:t>Physicalism:</a:t>
            </a:r>
            <a:endParaRPr/>
          </a:p>
          <a:p>
            <a:pPr>
              <a:lnSpc>
                <a:spcPct val="100000"/>
              </a:lnSpc>
            </a:pPr>
            <a:r>
              <a:rPr lang="en-US" sz="3200">
                <a:solidFill>
                  <a:srgbClr val="000000"/>
                </a:solidFill>
                <a:latin typeface="Calibri"/>
              </a:rPr>
              <a:t>Conscious experience is a purely physical phenomenon. Sensations = chemical reactions in your brain.</a:t>
            </a:r>
            <a:endParaRPr/>
          </a:p>
          <a:p>
            <a:pPr>
              <a:lnSpc>
                <a:spcPct val="100000"/>
              </a:lnSpc>
            </a:pPr>
            <a:r>
              <a:rPr lang="en-US" sz="3200" b="1">
                <a:solidFill>
                  <a:srgbClr val="000000"/>
                </a:solidFill>
                <a:latin typeface="Calibri"/>
              </a:rPr>
              <a:t>Dualism:</a:t>
            </a:r>
            <a:endParaRPr/>
          </a:p>
          <a:p>
            <a:pPr>
              <a:lnSpc>
                <a:spcPct val="100000"/>
              </a:lnSpc>
            </a:pPr>
            <a:r>
              <a:rPr lang="en-US" sz="3200">
                <a:solidFill>
                  <a:srgbClr val="000000"/>
                </a:solidFill>
                <a:latin typeface="Calibri"/>
              </a:rPr>
              <a:t>Conscious experience is </a:t>
            </a:r>
            <a:r>
              <a:rPr lang="en-US" sz="3200" u="sng">
                <a:solidFill>
                  <a:srgbClr val="000000"/>
                </a:solidFill>
                <a:latin typeface="Calibri"/>
              </a:rPr>
              <a:t>not</a:t>
            </a:r>
            <a:r>
              <a:rPr lang="en-US" sz="3200">
                <a:solidFill>
                  <a:srgbClr val="000000"/>
                </a:solidFill>
                <a:latin typeface="Calibri"/>
              </a:rPr>
              <a:t> a purely physical phenomenon. Sensations are </a:t>
            </a:r>
            <a:r>
              <a:rPr lang="en-US" sz="3200" u="sng">
                <a:solidFill>
                  <a:srgbClr val="000000"/>
                </a:solidFill>
                <a:latin typeface="Calibri"/>
              </a:rPr>
              <a:t>caused by</a:t>
            </a:r>
            <a:r>
              <a:rPr lang="en-US" sz="3200">
                <a:solidFill>
                  <a:srgbClr val="000000"/>
                </a:solidFill>
                <a:latin typeface="Calibri"/>
              </a:rPr>
              <a:t>, but not </a:t>
            </a:r>
            <a:r>
              <a:rPr lang="en-US" sz="3200" u="sng">
                <a:solidFill>
                  <a:srgbClr val="000000"/>
                </a:solidFill>
                <a:latin typeface="Calibri"/>
              </a:rPr>
              <a:t>the same as</a:t>
            </a:r>
            <a:r>
              <a:rPr lang="en-US" sz="3200">
                <a:solidFill>
                  <a:srgbClr val="000000"/>
                </a:solidFill>
                <a:latin typeface="Calibri"/>
              </a:rPr>
              <a:t>, chemical reactions in your brain.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a:t>
            </a:r>
            <a:endParaRPr/>
          </a:p>
        </p:txBody>
      </p:sp>
      <p:sp>
        <p:nvSpPr>
          <p:cNvPr id="352"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Physicalists say that the correlation between consciousness and brain chemistry is like the correlation between water and H</a:t>
            </a:r>
            <a:r>
              <a:rPr lang="en-US" sz="3200" baseline="-25000">
                <a:solidFill>
                  <a:srgbClr val="000000"/>
                </a:solidFill>
                <a:latin typeface="Calibri"/>
              </a:rPr>
              <a:t>2</a:t>
            </a:r>
            <a:r>
              <a:rPr lang="en-US" sz="3200">
                <a:solidFill>
                  <a:srgbClr val="000000"/>
                </a:solidFill>
                <a:latin typeface="Calibri"/>
              </a:rPr>
              <a:t>O, or between pressure and molecular motion: i.e., it is a case of </a:t>
            </a:r>
            <a:r>
              <a:rPr lang="en-US" sz="3200" b="1">
                <a:solidFill>
                  <a:srgbClr val="000000"/>
                </a:solidFill>
                <a:latin typeface="Calibri"/>
              </a:rPr>
              <a:t>identity</a:t>
            </a:r>
            <a:r>
              <a:rPr lang="en-US" sz="3200">
                <a:solidFill>
                  <a:srgbClr val="000000"/>
                </a:solidFill>
                <a:latin typeface="Calibri"/>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a:t>
            </a:r>
            <a:endParaRPr/>
          </a:p>
        </p:txBody>
      </p:sp>
      <p:pic>
        <p:nvPicPr>
          <p:cNvPr id="354" name="Content Placeholder 4"/>
          <p:cNvPicPr/>
          <p:nvPr/>
        </p:nvPicPr>
        <p:blipFill>
          <a:blip r:embed="rId2"/>
          <a:stretch>
            <a:fillRect/>
          </a:stretch>
        </p:blipFill>
        <p:spPr>
          <a:xfrm>
            <a:off x="609480" y="1676520"/>
            <a:ext cx="3809520" cy="3809520"/>
          </a:xfrm>
          <a:prstGeom prst="rect">
            <a:avLst/>
          </a:prstGeom>
          <a:ln>
            <a:noFill/>
          </a:ln>
        </p:spPr>
      </p:pic>
      <p:sp>
        <p:nvSpPr>
          <p:cNvPr id="355" name="TextShape 2"/>
          <p:cNvSpPr txBox="1"/>
          <p:nvPr/>
        </p:nvSpPr>
        <p:spPr>
          <a:xfrm>
            <a:off x="4648320" y="1600200"/>
            <a:ext cx="4114440" cy="4525560"/>
          </a:xfrm>
          <a:prstGeom prst="rect">
            <a:avLst/>
          </a:prstGeom>
        </p:spPr>
        <p:txBody>
          <a:bodyPr anchor="ctr"/>
          <a:lstStyle/>
          <a:p>
            <a:pPr>
              <a:lnSpc>
                <a:spcPct val="100000"/>
              </a:lnSpc>
            </a:pPr>
            <a:r>
              <a:rPr lang="en-US" sz="3000" b="1">
                <a:solidFill>
                  <a:srgbClr val="8B8B8B"/>
                </a:solidFill>
                <a:latin typeface="Calibri"/>
              </a:rPr>
              <a:t>       Water = H</a:t>
            </a:r>
            <a:r>
              <a:rPr lang="en-US" sz="3000" b="1" baseline="-25000">
                <a:solidFill>
                  <a:srgbClr val="8B8B8B"/>
                </a:solidFill>
                <a:latin typeface="Calibri"/>
              </a:rPr>
              <a:t>2</a:t>
            </a:r>
            <a:r>
              <a:rPr lang="en-US" sz="3000" b="1">
                <a:solidFill>
                  <a:srgbClr val="8B8B8B"/>
                </a:solidFill>
                <a:latin typeface="Calibri"/>
              </a:rPr>
              <a:t>O</a:t>
            </a:r>
            <a:endParaRPr/>
          </a:p>
          <a:p>
            <a:pPr>
              <a:lnSpc>
                <a:spcPct val="100000"/>
              </a:lnSpc>
            </a:pPr>
            <a:r>
              <a:rPr lang="en-US" sz="3000">
                <a:solidFill>
                  <a:srgbClr val="8B8B8B"/>
                </a:solidFill>
                <a:latin typeface="Calibri"/>
              </a:rPr>
              <a:t>The presence of water is perfectly correlated with the presence of H</a:t>
            </a:r>
            <a:r>
              <a:rPr lang="en-US" sz="3000" baseline="-25000">
                <a:solidFill>
                  <a:srgbClr val="8B8B8B"/>
                </a:solidFill>
                <a:latin typeface="Calibri"/>
              </a:rPr>
              <a:t>2</a:t>
            </a:r>
            <a:r>
              <a:rPr lang="en-US" sz="3000">
                <a:solidFill>
                  <a:srgbClr val="8B8B8B"/>
                </a:solidFill>
                <a:latin typeface="Calibri"/>
              </a:rPr>
              <a:t>O. This is because water just </a:t>
            </a:r>
            <a:r>
              <a:rPr lang="en-US" sz="3000" u="sng">
                <a:solidFill>
                  <a:srgbClr val="8B8B8B"/>
                </a:solidFill>
                <a:latin typeface="Calibri"/>
              </a:rPr>
              <a:t>is</a:t>
            </a:r>
            <a:r>
              <a:rPr lang="en-US" sz="3000">
                <a:solidFill>
                  <a:srgbClr val="8B8B8B"/>
                </a:solidFill>
                <a:latin typeface="Calibri"/>
              </a:rPr>
              <a:t> H</a:t>
            </a:r>
            <a:r>
              <a:rPr lang="en-US" sz="3000" baseline="-25000">
                <a:solidFill>
                  <a:srgbClr val="8B8B8B"/>
                </a:solidFill>
                <a:latin typeface="Calibri"/>
              </a:rPr>
              <a:t>2</a:t>
            </a:r>
            <a:r>
              <a:rPr lang="en-US" sz="3000">
                <a:solidFill>
                  <a:srgbClr val="8B8B8B"/>
                </a:solidFill>
                <a:latin typeface="Calibri"/>
              </a:rPr>
              <a:t>O: “water” and “H</a:t>
            </a:r>
            <a:r>
              <a:rPr lang="en-US" sz="3000" baseline="-25000">
                <a:solidFill>
                  <a:srgbClr val="8B8B8B"/>
                </a:solidFill>
                <a:latin typeface="Calibri"/>
              </a:rPr>
              <a:t>2</a:t>
            </a:r>
            <a:r>
              <a:rPr lang="en-US" sz="3000">
                <a:solidFill>
                  <a:srgbClr val="8B8B8B"/>
                </a:solidFill>
                <a:latin typeface="Calibri"/>
              </a:rPr>
              <a:t>O” are two terms for the same thing.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a:t>
            </a:r>
            <a:endParaRPr/>
          </a:p>
        </p:txBody>
      </p:sp>
      <p:pic>
        <p:nvPicPr>
          <p:cNvPr id="357" name="Content Placeholder 4"/>
          <p:cNvPicPr/>
          <p:nvPr/>
        </p:nvPicPr>
        <p:blipFill>
          <a:blip r:embed="rId2"/>
          <a:stretch>
            <a:fillRect/>
          </a:stretch>
        </p:blipFill>
        <p:spPr>
          <a:xfrm>
            <a:off x="533520" y="1676520"/>
            <a:ext cx="3052080" cy="4264920"/>
          </a:xfrm>
          <a:prstGeom prst="rect">
            <a:avLst/>
          </a:prstGeom>
          <a:ln>
            <a:noFill/>
          </a:ln>
        </p:spPr>
      </p:pic>
      <p:sp>
        <p:nvSpPr>
          <p:cNvPr id="358" name="TextShape 2"/>
          <p:cNvSpPr txBox="1"/>
          <p:nvPr/>
        </p:nvSpPr>
        <p:spPr>
          <a:xfrm>
            <a:off x="4038480" y="1600200"/>
            <a:ext cx="4800240" cy="4525560"/>
          </a:xfrm>
          <a:prstGeom prst="rect">
            <a:avLst/>
          </a:prstGeom>
        </p:spPr>
        <p:txBody>
          <a:bodyPr anchor="ctr"/>
          <a:lstStyle/>
          <a:p>
            <a:pPr>
              <a:lnSpc>
                <a:spcPct val="100000"/>
              </a:lnSpc>
            </a:pPr>
            <a:r>
              <a:rPr lang="en-US" sz="3000" b="1">
                <a:solidFill>
                  <a:srgbClr val="8B8B8B"/>
                </a:solidFill>
                <a:latin typeface="Calibri"/>
              </a:rPr>
              <a:t>Pressure = molecular motion</a:t>
            </a:r>
            <a:endParaRPr/>
          </a:p>
          <a:p>
            <a:pPr>
              <a:lnSpc>
                <a:spcPct val="100000"/>
              </a:lnSpc>
            </a:pPr>
            <a:r>
              <a:rPr lang="en-US" sz="3000">
                <a:solidFill>
                  <a:srgbClr val="8B8B8B"/>
                </a:solidFill>
                <a:latin typeface="Calibri"/>
              </a:rPr>
              <a:t>There is a perfect correlation between the pressure of a gas and the average motion of the gas’s constituent molecules. This is because pressure just </a:t>
            </a:r>
            <a:r>
              <a:rPr lang="en-US" sz="3000" u="sng">
                <a:solidFill>
                  <a:srgbClr val="8B8B8B"/>
                </a:solidFill>
                <a:latin typeface="Calibri"/>
              </a:rPr>
              <a:t>is</a:t>
            </a:r>
            <a:r>
              <a:rPr lang="en-US" sz="3000">
                <a:solidFill>
                  <a:srgbClr val="8B8B8B"/>
                </a:solidFill>
                <a:latin typeface="Calibri"/>
              </a:rPr>
              <a:t> the motion of molecules (average molecular kinetic energy).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a:t>
            </a:r>
            <a:endParaRPr/>
          </a:p>
        </p:txBody>
      </p:sp>
      <p:sp>
        <p:nvSpPr>
          <p:cNvPr id="362"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To put it crudely, a physicalist says that just as pressure is nothing but the motion of molecules in a container of gas, </a:t>
            </a:r>
            <a:r>
              <a:rPr lang="en-US" sz="3200" b="1">
                <a:solidFill>
                  <a:srgbClr val="000000"/>
                </a:solidFill>
                <a:latin typeface="Calibri"/>
              </a:rPr>
              <a:t>consciousness is nothing but the motion of molecules in a brain.</a:t>
            </a:r>
            <a:endParaRPr/>
          </a:p>
          <a:p>
            <a:pPr>
              <a:lnSpc>
                <a:spcPct val="100000"/>
              </a:lnSpc>
            </a:pPr>
            <a:r>
              <a:rPr lang="en-US" sz="3200">
                <a:solidFill>
                  <a:srgbClr val="000000"/>
                </a:solidFill>
                <a:latin typeface="Calibri"/>
              </a:rPr>
              <a:t>For instance, a feeling of euphoria is just a release of endorphins by your hypothalamus. “Euphoria” and “hypothalamic endorphin secretion” are two terms for the same thing, like “water” and “H</a:t>
            </a:r>
            <a:r>
              <a:rPr lang="en-US" sz="3200" baseline="-25000">
                <a:solidFill>
                  <a:srgbClr val="000000"/>
                </a:solidFill>
                <a:latin typeface="Calibri"/>
              </a:rPr>
              <a:t>2</a:t>
            </a:r>
            <a:r>
              <a:rPr lang="en-US" sz="3200">
                <a:solidFill>
                  <a:srgbClr val="000000"/>
                </a:solidFill>
                <a:latin typeface="Calibri"/>
              </a:rPr>
              <a:t>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 name="Picture 4"/>
          <p:cNvPicPr/>
          <p:nvPr/>
        </p:nvPicPr>
        <p:blipFill>
          <a:blip r:embed="rId2"/>
          <a:stretch>
            <a:fillRect/>
          </a:stretch>
        </p:blipFill>
        <p:spPr>
          <a:xfrm>
            <a:off x="1066680" y="152280"/>
            <a:ext cx="6903720" cy="5714640"/>
          </a:xfrm>
          <a:prstGeom prst="rect">
            <a:avLst/>
          </a:prstGeom>
          <a:ln>
            <a:noFill/>
          </a:ln>
        </p:spPr>
      </p:pic>
      <p:pic>
        <p:nvPicPr>
          <p:cNvPr id="364" name="Content Placeholder 3"/>
          <p:cNvPicPr/>
          <p:nvPr/>
        </p:nvPicPr>
        <p:blipFill>
          <a:blip r:embed="rId3"/>
          <a:srcRect l="1114" t="1237" r="5638" b="18866"/>
          <a:stretch>
            <a:fillRect/>
          </a:stretch>
        </p:blipFill>
        <p:spPr>
          <a:xfrm>
            <a:off x="1967760" y="1053360"/>
            <a:ext cx="5168520" cy="3986280"/>
          </a:xfrm>
          <a:prstGeom prst="rect">
            <a:avLst/>
          </a:prstGeom>
          <a:ln>
            <a:noFill/>
          </a:ln>
        </p:spPr>
      </p:pic>
      <p:sp>
        <p:nvSpPr>
          <p:cNvPr id="365" name="CustomShape 1"/>
          <p:cNvSpPr/>
          <p:nvPr/>
        </p:nvSpPr>
        <p:spPr>
          <a:xfrm>
            <a:off x="1371600" y="5791320"/>
            <a:ext cx="6400440" cy="821520"/>
          </a:xfrm>
          <a:prstGeom prst="rect">
            <a:avLst/>
          </a:prstGeom>
          <a:noFill/>
          <a:ln>
            <a:noFill/>
          </a:ln>
        </p:spPr>
        <p:txBody>
          <a:bodyPr lIns="90000" tIns="45000" rIns="90000" bIns="45000"/>
          <a:lstStyle/>
          <a:p>
            <a:pPr algn="ctr">
              <a:lnSpc>
                <a:spcPct val="100000"/>
              </a:lnSpc>
            </a:pPr>
            <a:r>
              <a:rPr lang="en-SG" sz="4800">
                <a:solidFill>
                  <a:srgbClr val="000000"/>
                </a:solidFill>
                <a:latin typeface="Freestyle Script"/>
              </a:rPr>
              <a:t>My Euphoria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Dualism</a:t>
            </a:r>
            <a:endParaRPr/>
          </a:p>
        </p:txBody>
      </p:sp>
      <p:sp>
        <p:nvSpPr>
          <p:cNvPr id="372"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It is true that euphoria perfectly </a:t>
            </a:r>
            <a:r>
              <a:rPr lang="en-US" sz="3200" u="sng">
                <a:solidFill>
                  <a:srgbClr val="000000"/>
                </a:solidFill>
                <a:latin typeface="Calibri"/>
              </a:rPr>
              <a:t>correlates</a:t>
            </a:r>
            <a:r>
              <a:rPr lang="en-US" sz="3200">
                <a:solidFill>
                  <a:srgbClr val="000000"/>
                </a:solidFill>
                <a:latin typeface="Calibri"/>
              </a:rPr>
              <a:t> with the secretion of endorphins, and other sensations correlate perfectly with other physical brain-processes.</a:t>
            </a:r>
            <a:endParaRPr/>
          </a:p>
          <a:p>
            <a:pPr>
              <a:lnSpc>
                <a:spcPct val="100000"/>
              </a:lnSpc>
            </a:pPr>
            <a:r>
              <a:rPr lang="en-US" sz="3200">
                <a:solidFill>
                  <a:srgbClr val="000000"/>
                </a:solidFill>
                <a:latin typeface="Calibri"/>
              </a:rPr>
              <a:t>Still, the euphoria and the endorphin secretion are </a:t>
            </a:r>
            <a:r>
              <a:rPr lang="en-US" sz="3200" u="sng">
                <a:solidFill>
                  <a:srgbClr val="000000"/>
                </a:solidFill>
                <a:latin typeface="Calibri"/>
              </a:rPr>
              <a:t>different things</a:t>
            </a:r>
            <a:r>
              <a:rPr lang="en-US" sz="3200">
                <a:solidFill>
                  <a:srgbClr val="000000"/>
                </a:solidFill>
                <a:latin typeface="Calibri"/>
              </a:rPr>
              <a:t>.</a:t>
            </a:r>
            <a:endParaRPr/>
          </a:p>
          <a:p>
            <a:pPr>
              <a:lnSpc>
                <a:spcPct val="100000"/>
              </a:lnSpc>
            </a:pPr>
            <a:r>
              <a:rPr lang="en-US" sz="3200">
                <a:solidFill>
                  <a:srgbClr val="000000"/>
                </a:solidFill>
                <a:latin typeface="Calibri"/>
              </a:rPr>
              <a:t>The feeling is not the same thing as the secretion of endorphins; rather, the secretion </a:t>
            </a:r>
            <a:r>
              <a:rPr lang="en-US" sz="3200" u="sng">
                <a:solidFill>
                  <a:srgbClr val="000000"/>
                </a:solidFill>
                <a:latin typeface="Calibri"/>
              </a:rPr>
              <a:t>causes</a:t>
            </a:r>
            <a:r>
              <a:rPr lang="en-US" sz="3200">
                <a:solidFill>
                  <a:srgbClr val="000000"/>
                </a:solidFill>
                <a:latin typeface="Calibri"/>
              </a:rPr>
              <a:t> the feeling.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304920" y="1066680"/>
            <a:ext cx="4038120" cy="3962160"/>
          </a:xfrm>
          <a:prstGeom prst="ellipse">
            <a:avLst/>
          </a:prstGeom>
          <a:noFill/>
          <a:ln w="25560">
            <a:solidFill>
              <a:srgbClr val="000000"/>
            </a:solidFill>
            <a:round/>
          </a:ln>
        </p:spPr>
      </p:sp>
      <p:sp>
        <p:nvSpPr>
          <p:cNvPr id="208" name="CustomShape 2"/>
          <p:cNvSpPr/>
          <p:nvPr/>
        </p:nvSpPr>
        <p:spPr>
          <a:xfrm>
            <a:off x="4648320" y="1066680"/>
            <a:ext cx="4038120" cy="3962160"/>
          </a:xfrm>
          <a:prstGeom prst="ellipse">
            <a:avLst/>
          </a:prstGeom>
          <a:noFill/>
          <a:ln w="25560">
            <a:solidFill>
              <a:srgbClr val="000000"/>
            </a:solidFill>
            <a:round/>
          </a:ln>
        </p:spPr>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 name="Content Placeholder 5"/>
          <p:cNvPicPr/>
          <p:nvPr/>
        </p:nvPicPr>
        <p:blipFill>
          <a:blip r:embed="rId2"/>
          <a:srcRect r="4003"/>
          <a:stretch>
            <a:fillRect/>
          </a:stretch>
        </p:blipFill>
        <p:spPr>
          <a:xfrm>
            <a:off x="0" y="-19080"/>
            <a:ext cx="5266080" cy="6876720"/>
          </a:xfrm>
          <a:prstGeom prst="rect">
            <a:avLst/>
          </a:prstGeom>
          <a:ln>
            <a:noFill/>
          </a:ln>
        </p:spPr>
      </p:pic>
      <p:sp>
        <p:nvSpPr>
          <p:cNvPr id="374" name="TextShape 1"/>
          <p:cNvSpPr txBox="1"/>
          <p:nvPr/>
        </p:nvSpPr>
        <p:spPr>
          <a:xfrm>
            <a:off x="5638680" y="685800"/>
            <a:ext cx="3352320" cy="4266720"/>
          </a:xfrm>
          <a:prstGeom prst="rect">
            <a:avLst/>
          </a:prstGeom>
        </p:spPr>
        <p:txBody>
          <a:bodyPr anchor="ctr"/>
          <a:lstStyle/>
          <a:p>
            <a:pPr>
              <a:lnSpc>
                <a:spcPct val="100000"/>
              </a:lnSpc>
            </a:pPr>
            <a:r>
              <a:rPr lang="en-US" sz="3200">
                <a:solidFill>
                  <a:srgbClr val="8B8B8B"/>
                </a:solidFill>
                <a:latin typeface="Calibri"/>
              </a:rPr>
              <a:t>     smoke ≠ fire</a:t>
            </a:r>
            <a:endParaRPr/>
          </a:p>
          <a:p>
            <a:pPr>
              <a:lnSpc>
                <a:spcPct val="100000"/>
              </a:lnSpc>
            </a:pPr>
            <a:r>
              <a:rPr lang="en-US" sz="2400">
                <a:solidFill>
                  <a:srgbClr val="8B8B8B"/>
                </a:solidFill>
                <a:latin typeface="Calibri"/>
              </a:rPr>
              <a:t>There is a correlation between smoke and fire. </a:t>
            </a:r>
            <a:endParaRPr/>
          </a:p>
          <a:p>
            <a:pPr>
              <a:lnSpc>
                <a:spcPct val="100000"/>
              </a:lnSpc>
            </a:pPr>
            <a:r>
              <a:rPr lang="en-US" sz="2400">
                <a:solidFill>
                  <a:srgbClr val="8B8B8B"/>
                </a:solidFill>
                <a:latin typeface="Calibri"/>
              </a:rPr>
              <a:t>But it makes no sense to </a:t>
            </a:r>
            <a:r>
              <a:rPr lang="en-US" sz="2400" u="sng">
                <a:solidFill>
                  <a:srgbClr val="8B8B8B"/>
                </a:solidFill>
                <a:latin typeface="Calibri"/>
              </a:rPr>
              <a:t>equate</a:t>
            </a:r>
            <a:r>
              <a:rPr lang="en-US" sz="2400">
                <a:solidFill>
                  <a:srgbClr val="8B8B8B"/>
                </a:solidFill>
                <a:latin typeface="Calibri"/>
              </a:rPr>
              <a:t>  smoke with fire. </a:t>
            </a:r>
            <a:endParaRPr/>
          </a:p>
          <a:p>
            <a:pPr>
              <a:lnSpc>
                <a:spcPct val="100000"/>
              </a:lnSpc>
            </a:pPr>
            <a:r>
              <a:rPr lang="en-US" sz="2400">
                <a:solidFill>
                  <a:srgbClr val="8B8B8B"/>
                </a:solidFill>
                <a:latin typeface="Calibri"/>
              </a:rPr>
              <a:t>Rather, the fire </a:t>
            </a:r>
            <a:r>
              <a:rPr lang="en-US" sz="2400" u="sng">
                <a:solidFill>
                  <a:srgbClr val="8B8B8B"/>
                </a:solidFill>
                <a:latin typeface="Calibri"/>
              </a:rPr>
              <a:t>causes</a:t>
            </a:r>
            <a:r>
              <a:rPr lang="en-US" sz="2400">
                <a:solidFill>
                  <a:srgbClr val="8B8B8B"/>
                </a:solidFill>
                <a:latin typeface="Calibri"/>
              </a:rPr>
              <a:t> the smoke.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Dualism</a:t>
            </a:r>
            <a:endParaRPr/>
          </a:p>
        </p:txBody>
      </p:sp>
      <p:sp>
        <p:nvSpPr>
          <p:cNvPr id="376"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Just as smoke is a mere result or effect of fire, so too conscious experience is a mere result or effect of brain chemistry.</a:t>
            </a:r>
            <a:endParaRPr/>
          </a:p>
          <a:p>
            <a:pPr>
              <a:lnSpc>
                <a:spcPct val="100000"/>
              </a:lnSpc>
            </a:pPr>
            <a:r>
              <a:rPr lang="en-US" sz="3200">
                <a:solidFill>
                  <a:srgbClr val="000000"/>
                </a:solidFill>
                <a:latin typeface="Calibri"/>
              </a:rPr>
              <a:t>It makes no more sense to </a:t>
            </a:r>
            <a:r>
              <a:rPr lang="en-US" sz="3200" u="sng">
                <a:solidFill>
                  <a:srgbClr val="000000"/>
                </a:solidFill>
                <a:latin typeface="Calibri"/>
              </a:rPr>
              <a:t>equate</a:t>
            </a:r>
            <a:r>
              <a:rPr lang="en-US" sz="3200">
                <a:solidFill>
                  <a:srgbClr val="000000"/>
                </a:solidFill>
                <a:latin typeface="Calibri"/>
              </a:rPr>
              <a:t> conscious experiences with chemical secretions than to equate smoke with fire.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 vs. Dualism</a:t>
            </a:r>
            <a:endParaRPr/>
          </a:p>
        </p:txBody>
      </p:sp>
      <p:sp>
        <p:nvSpPr>
          <p:cNvPr id="378" name="TextShape 2"/>
          <p:cNvSpPr txBox="1"/>
          <p:nvPr/>
        </p:nvSpPr>
        <p:spPr>
          <a:xfrm>
            <a:off x="457200" y="1600200"/>
            <a:ext cx="8686440" cy="4525560"/>
          </a:xfrm>
          <a:prstGeom prst="rect">
            <a:avLst/>
          </a:prstGeom>
        </p:spPr>
        <p:txBody>
          <a:bodyPr/>
          <a:lstStyle/>
          <a:p>
            <a:pPr>
              <a:lnSpc>
                <a:spcPct val="100000"/>
              </a:lnSpc>
            </a:pPr>
            <a:r>
              <a:rPr lang="en-US" sz="2000" i="1">
                <a:solidFill>
                  <a:srgbClr val="000000"/>
                </a:solidFill>
                <a:latin typeface="Calibri"/>
              </a:rPr>
              <a:t>The Physicalist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 </a:t>
            </a:r>
            <a:endParaRPr/>
          </a:p>
          <a:p>
            <a:pPr>
              <a:lnSpc>
                <a:spcPct val="100000"/>
              </a:lnSpc>
            </a:pPr>
            <a:endParaRPr/>
          </a:p>
          <a:p>
            <a:pPr>
              <a:lnSpc>
                <a:spcPct val="100000"/>
              </a:lnSpc>
            </a:pPr>
            <a:r>
              <a:rPr lang="en-US" sz="2000" i="1">
                <a:solidFill>
                  <a:srgbClr val="000000"/>
                </a:solidFill>
                <a:latin typeface="Calibri"/>
              </a:rPr>
              <a:t>The Dualist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a:t>
            </a:r>
            <a:endParaRPr/>
          </a:p>
          <a:p>
            <a:pPr>
              <a:lnSpc>
                <a:spcPct val="100000"/>
              </a:lnSpc>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 vs. Dualism</a:t>
            </a:r>
            <a:endParaRPr/>
          </a:p>
        </p:txBody>
      </p:sp>
      <p:sp>
        <p:nvSpPr>
          <p:cNvPr id="380" name="TextShape 2"/>
          <p:cNvSpPr txBox="1"/>
          <p:nvPr/>
        </p:nvSpPr>
        <p:spPr>
          <a:xfrm>
            <a:off x="457200" y="1600200"/>
            <a:ext cx="8686440" cy="4525560"/>
          </a:xfrm>
          <a:prstGeom prst="rect">
            <a:avLst/>
          </a:prstGeom>
        </p:spPr>
        <p:txBody>
          <a:bodyPr/>
          <a:lstStyle/>
          <a:p>
            <a:pPr>
              <a:lnSpc>
                <a:spcPct val="100000"/>
              </a:lnSpc>
            </a:pPr>
            <a:r>
              <a:rPr lang="en-US" sz="2000" i="1">
                <a:solidFill>
                  <a:srgbClr val="000000"/>
                </a:solidFill>
                <a:latin typeface="Calibri"/>
              </a:rPr>
              <a:t>The Physicalist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 </a:t>
            </a:r>
            <a:r>
              <a:rPr lang="en-US" sz="2000" b="1">
                <a:solidFill>
                  <a:srgbClr val="000000"/>
                </a:solidFill>
                <a:latin typeface="Calibri"/>
              </a:rPr>
              <a:t>→</a:t>
            </a:r>
            <a:r>
              <a:rPr lang="en-US" sz="2000">
                <a:solidFill>
                  <a:srgbClr val="000000"/>
                </a:solidFill>
                <a:latin typeface="Calibri"/>
              </a:rPr>
              <a:t> changes in sense organs  </a:t>
            </a:r>
            <a:endParaRPr/>
          </a:p>
          <a:p>
            <a:pPr>
              <a:lnSpc>
                <a:spcPct val="100000"/>
              </a:lnSpc>
            </a:pPr>
            <a:r>
              <a:rPr lang="en-US" sz="2000">
                <a:solidFill>
                  <a:srgbClr val="000000"/>
                </a:solidFill>
                <a:latin typeface="Calibri"/>
              </a:rPr>
              <a:t> </a:t>
            </a:r>
            <a:endParaRPr/>
          </a:p>
          <a:p>
            <a:pPr>
              <a:lnSpc>
                <a:spcPct val="100000"/>
              </a:lnSpc>
            </a:pPr>
            <a:endParaRPr/>
          </a:p>
          <a:p>
            <a:pPr>
              <a:lnSpc>
                <a:spcPct val="100000"/>
              </a:lnSpc>
            </a:pPr>
            <a:endParaRPr/>
          </a:p>
          <a:p>
            <a:pPr>
              <a:lnSpc>
                <a:spcPct val="100000"/>
              </a:lnSpc>
            </a:pPr>
            <a:r>
              <a:rPr lang="en-US" sz="2000" i="1">
                <a:solidFill>
                  <a:srgbClr val="000000"/>
                </a:solidFill>
                <a:latin typeface="Calibri"/>
              </a:rPr>
              <a:t>The Dualist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 </a:t>
            </a:r>
            <a:r>
              <a:rPr lang="en-US" sz="2000" b="1">
                <a:solidFill>
                  <a:srgbClr val="000000"/>
                </a:solidFill>
                <a:latin typeface="Calibri"/>
              </a:rPr>
              <a:t>→</a:t>
            </a:r>
            <a:r>
              <a:rPr lang="en-US" sz="2000">
                <a:solidFill>
                  <a:srgbClr val="000000"/>
                </a:solidFill>
                <a:latin typeface="Calibri"/>
              </a:rPr>
              <a:t> changes in sense organs</a:t>
            </a:r>
            <a:endParaRPr/>
          </a:p>
          <a:p>
            <a:pPr>
              <a:lnSpc>
                <a:spcPct val="100000"/>
              </a:lnSpc>
            </a:pPr>
            <a:endParaRPr/>
          </a:p>
          <a:p>
            <a:pPr>
              <a:lnSpc>
                <a:spcPct val="100000"/>
              </a:lnSpc>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 vs. Dualism</a:t>
            </a:r>
            <a:endParaRPr/>
          </a:p>
        </p:txBody>
      </p:sp>
      <p:sp>
        <p:nvSpPr>
          <p:cNvPr id="382" name="TextShape 2"/>
          <p:cNvSpPr txBox="1"/>
          <p:nvPr/>
        </p:nvSpPr>
        <p:spPr>
          <a:xfrm>
            <a:off x="457200" y="1600200"/>
            <a:ext cx="8686440" cy="4525560"/>
          </a:xfrm>
          <a:prstGeom prst="rect">
            <a:avLst/>
          </a:prstGeom>
        </p:spPr>
        <p:txBody>
          <a:bodyPr/>
          <a:lstStyle/>
          <a:p>
            <a:pPr>
              <a:lnSpc>
                <a:spcPct val="100000"/>
              </a:lnSpc>
            </a:pPr>
            <a:r>
              <a:rPr lang="en-US" sz="2000" i="1">
                <a:solidFill>
                  <a:srgbClr val="000000"/>
                </a:solidFill>
                <a:latin typeface="Calibri"/>
              </a:rPr>
              <a:t>The Physicalist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 </a:t>
            </a:r>
            <a:r>
              <a:rPr lang="en-US" sz="2000" b="1">
                <a:solidFill>
                  <a:srgbClr val="000000"/>
                </a:solidFill>
                <a:latin typeface="Calibri"/>
              </a:rPr>
              <a:t>→</a:t>
            </a:r>
            <a:r>
              <a:rPr lang="en-US" sz="2000">
                <a:solidFill>
                  <a:srgbClr val="000000"/>
                </a:solidFill>
                <a:latin typeface="Calibri"/>
              </a:rPr>
              <a:t> changes in sense organs </a:t>
            </a:r>
            <a:r>
              <a:rPr lang="en-US" sz="2000" b="1">
                <a:solidFill>
                  <a:srgbClr val="000000"/>
                </a:solidFill>
                <a:latin typeface="Calibri"/>
              </a:rPr>
              <a:t>→</a:t>
            </a:r>
            <a:r>
              <a:rPr lang="en-US" sz="2000">
                <a:solidFill>
                  <a:srgbClr val="000000"/>
                </a:solidFill>
                <a:latin typeface="Calibri"/>
              </a:rPr>
              <a:t> brain event </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 </a:t>
            </a:r>
            <a:endParaRPr/>
          </a:p>
          <a:p>
            <a:pPr>
              <a:lnSpc>
                <a:spcPct val="100000"/>
              </a:lnSpc>
            </a:pPr>
            <a:r>
              <a:rPr lang="en-US" sz="2000" i="1">
                <a:solidFill>
                  <a:srgbClr val="000000"/>
                </a:solidFill>
                <a:latin typeface="Calibri"/>
              </a:rPr>
              <a:t>The Dualist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 </a:t>
            </a:r>
            <a:r>
              <a:rPr lang="en-US" sz="2000" b="1">
                <a:solidFill>
                  <a:srgbClr val="000000"/>
                </a:solidFill>
                <a:latin typeface="Calibri"/>
              </a:rPr>
              <a:t>→</a:t>
            </a:r>
            <a:r>
              <a:rPr lang="en-US" sz="2000">
                <a:solidFill>
                  <a:srgbClr val="000000"/>
                </a:solidFill>
                <a:latin typeface="Calibri"/>
              </a:rPr>
              <a:t> changes in sense organs </a:t>
            </a:r>
            <a:r>
              <a:rPr lang="en-US" sz="2000" b="1">
                <a:solidFill>
                  <a:srgbClr val="000000"/>
                </a:solidFill>
                <a:latin typeface="Calibri"/>
              </a:rPr>
              <a:t>→</a:t>
            </a:r>
            <a:r>
              <a:rPr lang="en-US" sz="2000">
                <a:solidFill>
                  <a:srgbClr val="000000"/>
                </a:solidFill>
                <a:latin typeface="Calibri"/>
              </a:rPr>
              <a:t> brain event</a:t>
            </a:r>
            <a:endParaRPr/>
          </a:p>
          <a:p>
            <a:pPr>
              <a:lnSpc>
                <a:spcPct val="100000"/>
              </a:lnSpc>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 vs. Dualism</a:t>
            </a:r>
            <a:endParaRPr/>
          </a:p>
        </p:txBody>
      </p:sp>
      <p:sp>
        <p:nvSpPr>
          <p:cNvPr id="384" name="TextShape 2"/>
          <p:cNvSpPr txBox="1"/>
          <p:nvPr/>
        </p:nvSpPr>
        <p:spPr>
          <a:xfrm>
            <a:off x="457200" y="1600200"/>
            <a:ext cx="8686440" cy="4525560"/>
          </a:xfrm>
          <a:prstGeom prst="rect">
            <a:avLst/>
          </a:prstGeom>
        </p:spPr>
        <p:txBody>
          <a:bodyPr/>
          <a:lstStyle/>
          <a:p>
            <a:pPr>
              <a:lnSpc>
                <a:spcPct val="100000"/>
              </a:lnSpc>
            </a:pPr>
            <a:r>
              <a:rPr lang="en-US" sz="2000" i="1">
                <a:solidFill>
                  <a:srgbClr val="000000"/>
                </a:solidFill>
                <a:latin typeface="Calibri"/>
              </a:rPr>
              <a:t>The Physicalist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 </a:t>
            </a:r>
            <a:r>
              <a:rPr lang="en-US" sz="2000" b="1">
                <a:solidFill>
                  <a:srgbClr val="000000"/>
                </a:solidFill>
                <a:latin typeface="Calibri"/>
              </a:rPr>
              <a:t>→</a:t>
            </a:r>
            <a:r>
              <a:rPr lang="en-US" sz="2000">
                <a:solidFill>
                  <a:srgbClr val="000000"/>
                </a:solidFill>
                <a:latin typeface="Calibri"/>
              </a:rPr>
              <a:t> changes in sense organs </a:t>
            </a:r>
            <a:r>
              <a:rPr lang="en-US" sz="2000" b="1">
                <a:solidFill>
                  <a:srgbClr val="000000"/>
                </a:solidFill>
                <a:latin typeface="Calibri"/>
              </a:rPr>
              <a:t>→</a:t>
            </a:r>
            <a:r>
              <a:rPr lang="en-US" sz="2000">
                <a:solidFill>
                  <a:srgbClr val="000000"/>
                </a:solidFill>
                <a:latin typeface="Calibri"/>
              </a:rPr>
              <a:t> brain event </a:t>
            </a:r>
            <a:endParaRPr/>
          </a:p>
          <a:p>
            <a:pPr>
              <a:lnSpc>
                <a:spcPct val="100000"/>
              </a:lnSpc>
            </a:pP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 </a:t>
            </a:r>
            <a:endParaRPr/>
          </a:p>
          <a:p>
            <a:pPr>
              <a:lnSpc>
                <a:spcPct val="100000"/>
              </a:lnSpc>
            </a:pPr>
            <a:r>
              <a:rPr lang="en-US" sz="2000" i="1">
                <a:solidFill>
                  <a:srgbClr val="000000"/>
                </a:solidFill>
                <a:latin typeface="Calibri"/>
              </a:rPr>
              <a:t>The Dualist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 </a:t>
            </a:r>
            <a:r>
              <a:rPr lang="en-US" sz="2000" b="1">
                <a:solidFill>
                  <a:srgbClr val="000000"/>
                </a:solidFill>
                <a:latin typeface="Calibri"/>
              </a:rPr>
              <a:t>→</a:t>
            </a:r>
            <a:r>
              <a:rPr lang="en-US" sz="2000">
                <a:solidFill>
                  <a:srgbClr val="000000"/>
                </a:solidFill>
                <a:latin typeface="Calibri"/>
              </a:rPr>
              <a:t> changes in sense organs </a:t>
            </a:r>
            <a:r>
              <a:rPr lang="en-US" sz="2000" b="1">
                <a:solidFill>
                  <a:srgbClr val="000000"/>
                </a:solidFill>
                <a:latin typeface="Calibri"/>
              </a:rPr>
              <a:t>→</a:t>
            </a:r>
            <a:r>
              <a:rPr lang="en-US" sz="2000">
                <a:solidFill>
                  <a:srgbClr val="000000"/>
                </a:solidFill>
                <a:latin typeface="Calibri"/>
              </a:rPr>
              <a:t> brain event </a:t>
            </a:r>
            <a:r>
              <a:rPr lang="en-US" sz="2000" b="1">
                <a:solidFill>
                  <a:srgbClr val="000000"/>
                </a:solidFill>
                <a:latin typeface="Calibri"/>
              </a:rPr>
              <a:t>→</a:t>
            </a:r>
            <a:r>
              <a:rPr lang="en-US" sz="2000">
                <a:solidFill>
                  <a:srgbClr val="000000"/>
                </a:solidFill>
                <a:latin typeface="Calibri"/>
              </a:rPr>
              <a:t> conscious experience</a:t>
            </a:r>
            <a:endParaRPr/>
          </a:p>
          <a:p>
            <a:pPr>
              <a:lnSpc>
                <a:spcPct val="100000"/>
              </a:lnSpc>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 vs. Dualism</a:t>
            </a:r>
            <a:endParaRPr/>
          </a:p>
        </p:txBody>
      </p:sp>
      <p:sp>
        <p:nvSpPr>
          <p:cNvPr id="386" name="TextShape 2"/>
          <p:cNvSpPr txBox="1"/>
          <p:nvPr/>
        </p:nvSpPr>
        <p:spPr>
          <a:xfrm>
            <a:off x="457200" y="1600200"/>
            <a:ext cx="8686440" cy="4525560"/>
          </a:xfrm>
          <a:prstGeom prst="rect">
            <a:avLst/>
          </a:prstGeom>
        </p:spPr>
        <p:txBody>
          <a:bodyPr/>
          <a:lstStyle/>
          <a:p>
            <a:pPr>
              <a:lnSpc>
                <a:spcPct val="100000"/>
              </a:lnSpc>
            </a:pPr>
            <a:r>
              <a:rPr lang="en-US" sz="2000" i="1">
                <a:solidFill>
                  <a:srgbClr val="000000"/>
                </a:solidFill>
                <a:latin typeface="Calibri"/>
              </a:rPr>
              <a:t>The Physicalist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 </a:t>
            </a:r>
            <a:r>
              <a:rPr lang="en-US" sz="2000" b="1">
                <a:solidFill>
                  <a:srgbClr val="000000"/>
                </a:solidFill>
                <a:latin typeface="Calibri"/>
              </a:rPr>
              <a:t>→</a:t>
            </a:r>
            <a:r>
              <a:rPr lang="en-US" sz="2000">
                <a:solidFill>
                  <a:srgbClr val="000000"/>
                </a:solidFill>
                <a:latin typeface="Calibri"/>
              </a:rPr>
              <a:t> changes in sense organs </a:t>
            </a:r>
            <a:r>
              <a:rPr lang="en-US" sz="2000" b="1">
                <a:solidFill>
                  <a:srgbClr val="000000"/>
                </a:solidFill>
                <a:latin typeface="Calibri"/>
              </a:rPr>
              <a:t>→</a:t>
            </a:r>
            <a:r>
              <a:rPr lang="en-US" sz="2000">
                <a:solidFill>
                  <a:srgbClr val="000000"/>
                </a:solidFill>
                <a:latin typeface="Calibri"/>
              </a:rPr>
              <a:t> brain event </a:t>
            </a:r>
            <a:endParaRPr/>
          </a:p>
          <a:p>
            <a:pPr>
              <a:lnSpc>
                <a:spcPct val="100000"/>
              </a:lnSpc>
            </a:pP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 </a:t>
            </a:r>
            <a:endParaRPr/>
          </a:p>
          <a:p>
            <a:pPr>
              <a:lnSpc>
                <a:spcPct val="100000"/>
              </a:lnSpc>
            </a:pPr>
            <a:r>
              <a:rPr lang="en-US" sz="2000" i="1">
                <a:solidFill>
                  <a:srgbClr val="000000"/>
                </a:solidFill>
                <a:latin typeface="Calibri"/>
              </a:rPr>
              <a:t>The Dualist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 </a:t>
            </a:r>
            <a:r>
              <a:rPr lang="en-US" sz="2000" b="1">
                <a:solidFill>
                  <a:srgbClr val="000000"/>
                </a:solidFill>
                <a:latin typeface="Calibri"/>
              </a:rPr>
              <a:t>→</a:t>
            </a:r>
            <a:r>
              <a:rPr lang="en-US" sz="2000">
                <a:solidFill>
                  <a:srgbClr val="000000"/>
                </a:solidFill>
                <a:latin typeface="Calibri"/>
              </a:rPr>
              <a:t> changes in sense organs </a:t>
            </a:r>
            <a:r>
              <a:rPr lang="en-US" sz="2000" b="1">
                <a:solidFill>
                  <a:srgbClr val="000000"/>
                </a:solidFill>
                <a:latin typeface="Calibri"/>
              </a:rPr>
              <a:t>→</a:t>
            </a:r>
            <a:r>
              <a:rPr lang="en-US" sz="2000">
                <a:solidFill>
                  <a:srgbClr val="000000"/>
                </a:solidFill>
                <a:latin typeface="Calibri"/>
              </a:rPr>
              <a:t> brain event </a:t>
            </a:r>
            <a:r>
              <a:rPr lang="en-US" sz="2000" b="1">
                <a:solidFill>
                  <a:srgbClr val="000000"/>
                </a:solidFill>
                <a:latin typeface="Calibri"/>
              </a:rPr>
              <a:t>→</a:t>
            </a:r>
            <a:r>
              <a:rPr lang="en-US" sz="2000">
                <a:solidFill>
                  <a:srgbClr val="000000"/>
                </a:solidFill>
                <a:latin typeface="Calibri"/>
              </a:rPr>
              <a:t> conscious experience</a:t>
            </a:r>
            <a:endParaRPr/>
          </a:p>
          <a:p>
            <a:pPr>
              <a:lnSpc>
                <a:spcPct val="100000"/>
              </a:lnSpc>
            </a:pPr>
            <a:endParaRPr/>
          </a:p>
          <a:p>
            <a:pPr>
              <a:lnSpc>
                <a:spcPct val="100000"/>
              </a:lnSpc>
            </a:pPr>
            <a:r>
              <a:rPr lang="en-US" sz="2000">
                <a:solidFill>
                  <a:srgbClr val="000000"/>
                </a:solidFill>
                <a:latin typeface="Calibri"/>
              </a:rPr>
              <a:t>                                                                                                    </a:t>
            </a:r>
            <a:r>
              <a:rPr lang="en-US" sz="2000" i="1">
                <a:solidFill>
                  <a:srgbClr val="000000"/>
                </a:solidFill>
                <a:latin typeface="Calibri"/>
              </a:rPr>
              <a:t>This is not a </a:t>
            </a:r>
            <a:r>
              <a:rPr lang="en-US" sz="2000" i="1" u="sng">
                <a:solidFill>
                  <a:srgbClr val="000000"/>
                </a:solidFill>
                <a:latin typeface="Calibri"/>
              </a:rPr>
              <a:t>physical</a:t>
            </a:r>
            <a:r>
              <a:rPr lang="en-US" sz="2000" i="1">
                <a:solidFill>
                  <a:srgbClr val="000000"/>
                </a:solidFill>
                <a:latin typeface="Calibri"/>
              </a:rPr>
              <a:t> event.</a:t>
            </a:r>
            <a:endParaRPr/>
          </a:p>
          <a:p>
            <a:pPr>
              <a:lnSpc>
                <a:spcPct val="100000"/>
              </a:lnSpc>
            </a:pPr>
            <a:endParaRPr/>
          </a:p>
          <a:p>
            <a:pPr>
              <a:lnSpc>
                <a:spcPct val="100000"/>
              </a:lnSpc>
            </a:pPr>
            <a:endParaRPr/>
          </a:p>
        </p:txBody>
      </p:sp>
      <p:sp>
        <p:nvSpPr>
          <p:cNvPr id="387" name="CustomShape 3"/>
          <p:cNvSpPr/>
          <p:nvPr/>
        </p:nvSpPr>
        <p:spPr>
          <a:xfrm rot="5400000">
            <a:off x="7467840" y="3962160"/>
            <a:ext cx="304560" cy="2285640"/>
          </a:xfrm>
          <a:prstGeom prst="rightBrace">
            <a:avLst>
              <a:gd name="adj1" fmla="val 8333"/>
              <a:gd name="adj2" fmla="val 50000"/>
            </a:avLst>
          </a:prstGeom>
          <a:noFill/>
          <a:ln w="19080">
            <a:solidFill>
              <a:srgbClr val="000000"/>
            </a:solidFill>
            <a:round/>
          </a:ln>
        </p:spPr>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Physicalism vs. Dualism</a:t>
            </a:r>
            <a:endParaRPr/>
          </a:p>
        </p:txBody>
      </p:sp>
      <p:sp>
        <p:nvSpPr>
          <p:cNvPr id="389" name="TextShape 2"/>
          <p:cNvSpPr txBox="1"/>
          <p:nvPr/>
        </p:nvSpPr>
        <p:spPr>
          <a:xfrm>
            <a:off x="457200" y="1600200"/>
            <a:ext cx="8686440" cy="4525560"/>
          </a:xfrm>
          <a:prstGeom prst="rect">
            <a:avLst/>
          </a:prstGeom>
        </p:spPr>
        <p:txBody>
          <a:bodyPr/>
          <a:lstStyle/>
          <a:p>
            <a:pPr>
              <a:lnSpc>
                <a:spcPct val="100000"/>
              </a:lnSpc>
            </a:pPr>
            <a:r>
              <a:rPr lang="en-US" sz="2000" i="1">
                <a:solidFill>
                  <a:srgbClr val="000000"/>
                </a:solidFill>
                <a:latin typeface="Calibri"/>
              </a:rPr>
              <a:t>The Physicalist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 </a:t>
            </a:r>
            <a:r>
              <a:rPr lang="en-US" sz="2000" b="1">
                <a:solidFill>
                  <a:srgbClr val="000000"/>
                </a:solidFill>
                <a:latin typeface="Calibri"/>
              </a:rPr>
              <a:t>→</a:t>
            </a:r>
            <a:r>
              <a:rPr lang="en-US" sz="2000">
                <a:solidFill>
                  <a:srgbClr val="000000"/>
                </a:solidFill>
                <a:latin typeface="Calibri"/>
              </a:rPr>
              <a:t> changes in sense organs </a:t>
            </a:r>
            <a:r>
              <a:rPr lang="en-US" sz="2000" b="1">
                <a:solidFill>
                  <a:srgbClr val="000000"/>
                </a:solidFill>
                <a:latin typeface="Calibri"/>
              </a:rPr>
              <a:t>→</a:t>
            </a:r>
            <a:r>
              <a:rPr lang="en-US" sz="2000">
                <a:solidFill>
                  <a:srgbClr val="000000"/>
                </a:solidFill>
                <a:latin typeface="Calibri"/>
              </a:rPr>
              <a:t> brain event </a:t>
            </a:r>
            <a:endParaRPr/>
          </a:p>
          <a:p>
            <a:pPr>
              <a:lnSpc>
                <a:spcPct val="100000"/>
              </a:lnSpc>
            </a:pPr>
            <a:endParaRPr/>
          </a:p>
          <a:p>
            <a:pPr>
              <a:lnSpc>
                <a:spcPct val="100000"/>
              </a:lnSpc>
            </a:pPr>
            <a:r>
              <a:rPr lang="en-US" sz="2000">
                <a:solidFill>
                  <a:srgbClr val="000000"/>
                </a:solidFill>
                <a:latin typeface="Calibri"/>
              </a:rPr>
              <a:t>                                                                      conscious experience</a:t>
            </a:r>
            <a:endParaRPr/>
          </a:p>
          <a:p>
            <a:pPr>
              <a:lnSpc>
                <a:spcPct val="100000"/>
              </a:lnSpc>
            </a:pPr>
            <a:r>
              <a:rPr lang="en-US" sz="2000">
                <a:solidFill>
                  <a:srgbClr val="000000"/>
                </a:solidFill>
                <a:latin typeface="Calibri"/>
              </a:rPr>
              <a:t> </a:t>
            </a:r>
            <a:endParaRPr/>
          </a:p>
          <a:p>
            <a:pPr>
              <a:lnSpc>
                <a:spcPct val="100000"/>
              </a:lnSpc>
            </a:pPr>
            <a:r>
              <a:rPr lang="en-US" sz="2000" i="1">
                <a:solidFill>
                  <a:srgbClr val="000000"/>
                </a:solidFill>
                <a:latin typeface="Calibri"/>
              </a:rPr>
              <a:t>The Dualist Picture:</a:t>
            </a: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environment </a:t>
            </a:r>
            <a:r>
              <a:rPr lang="en-US" sz="2000" b="1">
                <a:solidFill>
                  <a:srgbClr val="000000"/>
                </a:solidFill>
                <a:latin typeface="Calibri"/>
              </a:rPr>
              <a:t>→</a:t>
            </a:r>
            <a:r>
              <a:rPr lang="en-US" sz="2000">
                <a:solidFill>
                  <a:srgbClr val="000000"/>
                </a:solidFill>
                <a:latin typeface="Calibri"/>
              </a:rPr>
              <a:t> changes in sense organs </a:t>
            </a:r>
            <a:r>
              <a:rPr lang="en-US" sz="2000" b="1">
                <a:solidFill>
                  <a:srgbClr val="000000"/>
                </a:solidFill>
                <a:latin typeface="Calibri"/>
              </a:rPr>
              <a:t>→</a:t>
            </a:r>
            <a:r>
              <a:rPr lang="en-US" sz="2000">
                <a:solidFill>
                  <a:srgbClr val="000000"/>
                </a:solidFill>
                <a:latin typeface="Calibri"/>
              </a:rPr>
              <a:t> brain event </a:t>
            </a:r>
            <a:r>
              <a:rPr lang="en-US" sz="2000" b="1">
                <a:solidFill>
                  <a:srgbClr val="000000"/>
                </a:solidFill>
                <a:latin typeface="Calibri"/>
              </a:rPr>
              <a:t>→</a:t>
            </a:r>
            <a:r>
              <a:rPr lang="en-US" sz="2000">
                <a:solidFill>
                  <a:srgbClr val="000000"/>
                </a:solidFill>
                <a:latin typeface="Calibri"/>
              </a:rPr>
              <a:t> conscious experience</a:t>
            </a:r>
            <a:endParaRPr/>
          </a:p>
          <a:p>
            <a:pPr>
              <a:lnSpc>
                <a:spcPct val="100000"/>
              </a:lnSpc>
            </a:pPr>
            <a:endParaRPr/>
          </a:p>
          <a:p>
            <a:pPr>
              <a:lnSpc>
                <a:spcPct val="100000"/>
              </a:lnSpc>
            </a:pPr>
            <a:r>
              <a:rPr lang="en-US" sz="2000">
                <a:solidFill>
                  <a:srgbClr val="000000"/>
                </a:solidFill>
                <a:latin typeface="Calibri"/>
              </a:rPr>
              <a:t>                                                                                                    </a:t>
            </a:r>
            <a:r>
              <a:rPr lang="en-US" sz="2000" i="1">
                <a:solidFill>
                  <a:srgbClr val="000000"/>
                </a:solidFill>
                <a:latin typeface="Calibri"/>
              </a:rPr>
              <a:t>This is not a </a:t>
            </a:r>
            <a:r>
              <a:rPr lang="en-US" sz="2000" i="1" u="sng">
                <a:solidFill>
                  <a:srgbClr val="000000"/>
                </a:solidFill>
                <a:latin typeface="Calibri"/>
              </a:rPr>
              <a:t>physical</a:t>
            </a:r>
            <a:r>
              <a:rPr lang="en-US" sz="2000" i="1">
                <a:solidFill>
                  <a:srgbClr val="000000"/>
                </a:solidFill>
                <a:latin typeface="Calibri"/>
              </a:rPr>
              <a:t> event.</a:t>
            </a:r>
            <a:endParaRPr/>
          </a:p>
          <a:p>
            <a:pPr>
              <a:lnSpc>
                <a:spcPct val="100000"/>
              </a:lnSpc>
            </a:pPr>
            <a:endParaRPr/>
          </a:p>
        </p:txBody>
      </p:sp>
      <p:sp>
        <p:nvSpPr>
          <p:cNvPr id="390" name="CustomShape 3"/>
          <p:cNvSpPr/>
          <p:nvPr/>
        </p:nvSpPr>
        <p:spPr>
          <a:xfrm rot="5400000">
            <a:off x="5387400" y="2469240"/>
            <a:ext cx="304560" cy="699840"/>
          </a:xfrm>
          <a:prstGeom prst="rect">
            <a:avLst/>
          </a:prstGeom>
          <a:noFill/>
          <a:ln>
            <a:noFill/>
          </a:ln>
        </p:spPr>
        <p:txBody>
          <a:bodyPr lIns="90000" tIns="45000" rIns="90000" bIns="45000"/>
          <a:lstStyle/>
          <a:p>
            <a:pPr>
              <a:lnSpc>
                <a:spcPct val="100000"/>
              </a:lnSpc>
            </a:pPr>
            <a:r>
              <a:rPr lang="en-SG" sz="4000">
                <a:solidFill>
                  <a:srgbClr val="000000"/>
                </a:solidFill>
                <a:latin typeface="Calibri"/>
              </a:rPr>
              <a:t>=</a:t>
            </a:r>
            <a:endParaRPr/>
          </a:p>
        </p:txBody>
      </p:sp>
      <p:sp>
        <p:nvSpPr>
          <p:cNvPr id="391" name="CustomShape 4"/>
          <p:cNvSpPr/>
          <p:nvPr/>
        </p:nvSpPr>
        <p:spPr>
          <a:xfrm rot="5400000">
            <a:off x="7467840" y="3962160"/>
            <a:ext cx="304560" cy="2285640"/>
          </a:xfrm>
          <a:prstGeom prst="rightBrace">
            <a:avLst>
              <a:gd name="adj1" fmla="val 8333"/>
              <a:gd name="adj2" fmla="val 50000"/>
            </a:avLst>
          </a:prstGeom>
          <a:noFill/>
          <a:ln w="19080">
            <a:solidFill>
              <a:srgbClr val="000000"/>
            </a:solidFill>
            <a:round/>
          </a:ln>
        </p:spPr>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2" name="TextShape 1"/>
          <p:cNvSpPr txBox="1"/>
          <p:nvPr/>
        </p:nvSpPr>
        <p:spPr>
          <a:xfrm>
            <a:off x="722160" y="4406760"/>
            <a:ext cx="7772040" cy="1361880"/>
          </a:xfrm>
          <a:prstGeom prst="rect">
            <a:avLst/>
          </a:prstGeom>
        </p:spPr>
        <p:txBody>
          <a:bodyPr/>
          <a:lstStyle/>
          <a:p>
            <a:pPr>
              <a:lnSpc>
                <a:spcPct val="100000"/>
              </a:lnSpc>
            </a:pPr>
            <a:r>
              <a:rPr lang="en-US" sz="4000" b="1">
                <a:solidFill>
                  <a:srgbClr val="000000"/>
                </a:solidFill>
                <a:latin typeface="Calibri"/>
              </a:rPr>
              <a:t>IV. The knowledge argument against physicalism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The Knowledge Argument</a:t>
            </a:r>
            <a:endParaRPr/>
          </a:p>
        </p:txBody>
      </p:sp>
      <p:sp>
        <p:nvSpPr>
          <p:cNvPr id="397" name="TextShape 2"/>
          <p:cNvSpPr txBox="1"/>
          <p:nvPr/>
        </p:nvSpPr>
        <p:spPr>
          <a:xfrm>
            <a:off x="457200" y="1600200"/>
            <a:ext cx="8229240" cy="4525560"/>
          </a:xfrm>
          <a:prstGeom prst="rect">
            <a:avLst/>
          </a:prstGeom>
        </p:spPr>
        <p:txBody>
          <a:bodyPr/>
          <a:lstStyle/>
          <a:p>
            <a:pPr>
              <a:lnSpc>
                <a:spcPct val="100000"/>
              </a:lnSpc>
              <a:buFont typeface="Calibri"/>
              <a:buAutoNum type="arabicPeriod"/>
            </a:pPr>
            <a:r>
              <a:rPr lang="en-US" sz="3200">
                <a:solidFill>
                  <a:srgbClr val="000000"/>
                </a:solidFill>
                <a:latin typeface="Calibri"/>
              </a:rPr>
              <a:t>You could know everything about the physical nature of some creature, and yet not know everything about that creature’s conscious experience.</a:t>
            </a:r>
            <a:endParaRPr/>
          </a:p>
          <a:p>
            <a:pPr>
              <a:lnSpc>
                <a:spcPct val="100000"/>
              </a:lnSpc>
              <a:buFont typeface="Calibri"/>
              <a:buAutoNum type="arabicPeriod"/>
            </a:pPr>
            <a:r>
              <a:rPr lang="en-US" sz="3200">
                <a:solidFill>
                  <a:srgbClr val="000000"/>
                </a:solidFill>
                <a:latin typeface="Calibri"/>
              </a:rPr>
              <a:t>If physicalism were true, this would be impossible.</a:t>
            </a:r>
            <a:endParaRPr/>
          </a:p>
          <a:p>
            <a:pPr>
              <a:lnSpc>
                <a:spcPct val="100000"/>
              </a:lnSpc>
              <a:buFont typeface="Calibri"/>
              <a:buAutoNum type="arabicPeriod"/>
            </a:pPr>
            <a:r>
              <a:rPr lang="en-US" sz="3200">
                <a:solidFill>
                  <a:srgbClr val="FFFFFF"/>
                </a:solidFill>
                <a:latin typeface="Calibri"/>
              </a:rPr>
              <a:t>So, physicalism is false.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304920" y="1066680"/>
            <a:ext cx="4038120" cy="3962160"/>
          </a:xfrm>
          <a:prstGeom prst="ellipse">
            <a:avLst/>
          </a:prstGeom>
          <a:noFill/>
          <a:ln w="25560">
            <a:solidFill>
              <a:srgbClr val="000000"/>
            </a:solidFill>
            <a:round/>
          </a:ln>
        </p:spPr>
      </p:sp>
      <p:sp>
        <p:nvSpPr>
          <p:cNvPr id="210" name="CustomShape 2"/>
          <p:cNvSpPr/>
          <p:nvPr/>
        </p:nvSpPr>
        <p:spPr>
          <a:xfrm>
            <a:off x="4648320" y="1066680"/>
            <a:ext cx="4038120" cy="3962160"/>
          </a:xfrm>
          <a:prstGeom prst="ellipse">
            <a:avLst/>
          </a:prstGeom>
          <a:noFill/>
          <a:ln w="25560">
            <a:solidFill>
              <a:srgbClr val="000000"/>
            </a:solidFill>
            <a:round/>
          </a:ln>
        </p:spPr>
      </p:sp>
      <p:pic>
        <p:nvPicPr>
          <p:cNvPr id="211" name="Picture 5"/>
          <p:cNvPicPr/>
          <p:nvPr/>
        </p:nvPicPr>
        <p:blipFill>
          <a:blip r:embed="rId2"/>
          <a:stretch>
            <a:fillRect/>
          </a:stretch>
        </p:blipFill>
        <p:spPr>
          <a:xfrm>
            <a:off x="914400" y="2038320"/>
            <a:ext cx="1373040" cy="1373040"/>
          </a:xfrm>
          <a:prstGeom prst="rect">
            <a:avLst/>
          </a:prstGeom>
          <a:ln>
            <a:noFill/>
          </a:ln>
        </p:spPr>
      </p:pic>
      <p:pic>
        <p:nvPicPr>
          <p:cNvPr id="212" name="Picture 6"/>
          <p:cNvPicPr/>
          <p:nvPr/>
        </p:nvPicPr>
        <p:blipFill>
          <a:blip r:embed="rId3"/>
          <a:stretch>
            <a:fillRect/>
          </a:stretch>
        </p:blipFill>
        <p:spPr>
          <a:xfrm>
            <a:off x="1981080" y="4038480"/>
            <a:ext cx="948600" cy="628200"/>
          </a:xfrm>
          <a:prstGeom prst="rect">
            <a:avLst/>
          </a:prstGeom>
          <a:ln>
            <a:noFill/>
          </a:ln>
        </p:spPr>
      </p:pic>
      <p:pic>
        <p:nvPicPr>
          <p:cNvPr id="213" name="Picture 7"/>
          <p:cNvPicPr/>
          <p:nvPr/>
        </p:nvPicPr>
        <p:blipFill>
          <a:blip r:embed="rId4"/>
          <a:stretch>
            <a:fillRect/>
          </a:stretch>
        </p:blipFill>
        <p:spPr>
          <a:xfrm>
            <a:off x="957960" y="3411720"/>
            <a:ext cx="798840" cy="1005480"/>
          </a:xfrm>
          <a:prstGeom prst="rect">
            <a:avLst/>
          </a:prstGeom>
          <a:ln>
            <a:noFill/>
          </a:ln>
        </p:spPr>
      </p:pic>
      <p:pic>
        <p:nvPicPr>
          <p:cNvPr id="214" name="Picture 8"/>
          <p:cNvPicPr/>
          <p:nvPr/>
        </p:nvPicPr>
        <p:blipFill>
          <a:blip r:embed="rId5"/>
          <a:stretch>
            <a:fillRect/>
          </a:stretch>
        </p:blipFill>
        <p:spPr>
          <a:xfrm>
            <a:off x="2287800" y="1291320"/>
            <a:ext cx="751320" cy="1463760"/>
          </a:xfrm>
          <a:prstGeom prst="rect">
            <a:avLst/>
          </a:prstGeom>
          <a:ln>
            <a:noFill/>
          </a:ln>
        </p:spPr>
      </p:pic>
      <p:pic>
        <p:nvPicPr>
          <p:cNvPr id="215" name="Picture 10"/>
          <p:cNvPicPr/>
          <p:nvPr/>
        </p:nvPicPr>
        <p:blipFill>
          <a:blip r:embed="rId6"/>
          <a:srcRect l="3012" r="-3012"/>
          <a:stretch>
            <a:fillRect/>
          </a:stretch>
        </p:blipFill>
        <p:spPr>
          <a:xfrm>
            <a:off x="2797920" y="2703240"/>
            <a:ext cx="1240560" cy="1240560"/>
          </a:xfrm>
          <a:prstGeom prst="rect">
            <a:avLst/>
          </a:prstGeom>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The Knowledge Argument</a:t>
            </a:r>
            <a:endParaRPr/>
          </a:p>
        </p:txBody>
      </p:sp>
      <p:sp>
        <p:nvSpPr>
          <p:cNvPr id="399" name="TextShape 2"/>
          <p:cNvSpPr txBox="1"/>
          <p:nvPr/>
        </p:nvSpPr>
        <p:spPr>
          <a:xfrm>
            <a:off x="457200" y="1600200"/>
            <a:ext cx="8229240" cy="4525560"/>
          </a:xfrm>
          <a:prstGeom prst="rect">
            <a:avLst/>
          </a:prstGeom>
        </p:spPr>
        <p:txBody>
          <a:bodyPr/>
          <a:lstStyle/>
          <a:p>
            <a:pPr>
              <a:lnSpc>
                <a:spcPct val="100000"/>
              </a:lnSpc>
              <a:buFont typeface="Calibri"/>
              <a:buAutoNum type="arabicPeriod"/>
            </a:pPr>
            <a:r>
              <a:rPr lang="en-US" sz="3200" dirty="0">
                <a:solidFill>
                  <a:srgbClr val="000000"/>
                </a:solidFill>
                <a:latin typeface="Calibri"/>
              </a:rPr>
              <a:t>You could know everything about the physical nature of some creature, and yet not know everything about that creature’s conscious experience.</a:t>
            </a:r>
            <a:endParaRPr dirty="0"/>
          </a:p>
          <a:p>
            <a:pPr>
              <a:lnSpc>
                <a:spcPct val="100000"/>
              </a:lnSpc>
              <a:buFont typeface="Calibri"/>
              <a:buAutoNum type="arabicPeriod"/>
            </a:pPr>
            <a:r>
              <a:rPr lang="en-US" sz="3200" dirty="0">
                <a:solidFill>
                  <a:srgbClr val="000000"/>
                </a:solidFill>
                <a:latin typeface="Calibri"/>
              </a:rPr>
              <a:t>If physicalism were true, this would be impossible.</a:t>
            </a:r>
            <a:endParaRPr dirty="0"/>
          </a:p>
          <a:p>
            <a:pPr>
              <a:lnSpc>
                <a:spcPct val="100000"/>
              </a:lnSpc>
              <a:buFont typeface="Calibri"/>
              <a:buAutoNum type="arabicPeriod"/>
            </a:pPr>
            <a:r>
              <a:rPr lang="en-US" sz="3200" dirty="0">
                <a:solidFill>
                  <a:srgbClr val="000000"/>
                </a:solidFill>
                <a:latin typeface="Calibri"/>
              </a:rPr>
              <a:t>So, physicalism is false.</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extShape 1"/>
          <p:cNvSpPr txBox="1"/>
          <p:nvPr/>
        </p:nvSpPr>
        <p:spPr>
          <a:xfrm>
            <a:off x="228600" y="1600200"/>
            <a:ext cx="8762760" cy="4525560"/>
          </a:xfrm>
          <a:prstGeom prst="rect">
            <a:avLst/>
          </a:prstGeom>
        </p:spPr>
        <p:txBody>
          <a:bodyPr/>
          <a:lstStyle/>
          <a:p>
            <a:pPr>
              <a:lnSpc>
                <a:spcPct val="100000"/>
              </a:lnSpc>
            </a:pPr>
            <a:r>
              <a:rPr lang="en-US" sz="3200">
                <a:solidFill>
                  <a:srgbClr val="FFFFFF"/>
                </a:solidFill>
                <a:latin typeface="Calibri"/>
              </a:rPr>
              <a:t>Suppose you knew everything about the physical nature of a bat:</a:t>
            </a:r>
            <a:endParaRPr/>
          </a:p>
          <a:p>
            <a:pPr>
              <a:lnSpc>
                <a:spcPct val="100000"/>
              </a:lnSpc>
            </a:pPr>
            <a:endParaRPr/>
          </a:p>
          <a:p>
            <a:pPr>
              <a:lnSpc>
                <a:spcPct val="100000"/>
              </a:lnSpc>
              <a:buFont typeface="Wingdings" charset="2"/>
              <a:buChar char=""/>
            </a:pPr>
            <a:r>
              <a:rPr lang="en-US" sz="3200">
                <a:solidFill>
                  <a:srgbClr val="FFFFFF"/>
                </a:solidFill>
                <a:latin typeface="Calibri"/>
              </a:rPr>
              <a:t> its gross physical traits (weight, girth, color, wingspan, etc.)</a:t>
            </a:r>
            <a:endParaRPr/>
          </a:p>
          <a:p>
            <a:pPr>
              <a:lnSpc>
                <a:spcPct val="100000"/>
              </a:lnSpc>
              <a:buFont typeface="Wingdings" charset="2"/>
              <a:buChar char=""/>
            </a:pPr>
            <a:r>
              <a:rPr lang="en-US" sz="3200">
                <a:solidFill>
                  <a:srgbClr val="FFFFFF"/>
                </a:solidFill>
                <a:latin typeface="Calibri"/>
              </a:rPr>
              <a:t> its anatomy (including the microscopic structure of its eyes,</a:t>
            </a:r>
            <a:endParaRPr/>
          </a:p>
          <a:p>
            <a:pPr>
              <a:lnSpc>
                <a:spcPct val="100000"/>
              </a:lnSpc>
            </a:pPr>
            <a:r>
              <a:rPr lang="en-US" sz="3200">
                <a:solidFill>
                  <a:srgbClr val="FFFFFF"/>
                </a:solidFill>
                <a:latin typeface="Calibri"/>
              </a:rPr>
              <a:t>   ears, brain, etc.)</a:t>
            </a:r>
            <a:endParaRPr/>
          </a:p>
          <a:p>
            <a:pPr>
              <a:lnSpc>
                <a:spcPct val="100000"/>
              </a:lnSpc>
              <a:buFont typeface="Wingdings" charset="2"/>
              <a:buChar char=""/>
            </a:pPr>
            <a:r>
              <a:rPr lang="en-US" sz="3200">
                <a:solidFill>
                  <a:srgbClr val="FFFFFF"/>
                </a:solidFill>
                <a:latin typeface="Calibri"/>
              </a:rPr>
              <a:t> the electrical, chemical, and mechanical processes that </a:t>
            </a:r>
            <a:endParaRPr/>
          </a:p>
          <a:p>
            <a:pPr>
              <a:lnSpc>
                <a:spcPct val="100000"/>
              </a:lnSpc>
            </a:pPr>
            <a:r>
              <a:rPr lang="en-US" sz="3200">
                <a:solidFill>
                  <a:srgbClr val="FFFFFF"/>
                </a:solidFill>
                <a:latin typeface="Calibri"/>
              </a:rPr>
              <a:t>   occur in the cells of which the bat is composed</a:t>
            </a:r>
            <a:endParaRPr/>
          </a:p>
          <a:p>
            <a:pPr>
              <a:lnSpc>
                <a:spcPct val="100000"/>
              </a:lnSpc>
              <a:buFont typeface="Wingdings" charset="2"/>
              <a:buChar char=""/>
            </a:pPr>
            <a:r>
              <a:rPr lang="en-US" sz="3200">
                <a:solidFill>
                  <a:srgbClr val="FFFFFF"/>
                </a:solidFill>
                <a:latin typeface="Calibri"/>
              </a:rPr>
              <a:t> its genetic code</a:t>
            </a:r>
            <a:endParaRPr/>
          </a:p>
          <a:p>
            <a:pPr>
              <a:lnSpc>
                <a:spcPct val="100000"/>
              </a:lnSpc>
              <a:buFont typeface="Wingdings" charset="2"/>
              <a:buChar char=""/>
            </a:pPr>
            <a:r>
              <a:rPr lang="en-US" sz="3200">
                <a:solidFill>
                  <a:srgbClr val="FFFFFF"/>
                </a:solidFill>
                <a:latin typeface="Calibri"/>
              </a:rPr>
              <a:t> its behavior (flying patterns, eating habits, metabolism, etc.)</a:t>
            </a:r>
            <a:endParaRPr/>
          </a:p>
          <a:p>
            <a:pPr>
              <a:lnSpc>
                <a:spcPct val="100000"/>
              </a:lnSpc>
              <a:buFont typeface="Wingdings" charset="2"/>
              <a:buChar char=""/>
            </a:pPr>
            <a:r>
              <a:rPr lang="en-US" sz="3200">
                <a:solidFill>
                  <a:srgbClr val="FFFFFF"/>
                </a:solidFill>
                <a:latin typeface="Calibri"/>
              </a:rPr>
              <a:t> the atomic structure of each organelle in the bat’s body</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401" name="TextShape 2"/>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1"/>
          <p:nvPr/>
        </p:nvSpPr>
        <p:spPr>
          <a:xfrm>
            <a:off x="228600" y="1600200"/>
            <a:ext cx="8762760" cy="4525560"/>
          </a:xfrm>
          <a:prstGeom prst="rect">
            <a:avLst/>
          </a:prstGeom>
        </p:spPr>
        <p:txBody>
          <a:bodyPr/>
          <a:lstStyle/>
          <a:p>
            <a:pPr>
              <a:lnSpc>
                <a:spcPct val="100000"/>
              </a:lnSpc>
            </a:pPr>
            <a:r>
              <a:rPr lang="en-US" sz="3200">
                <a:solidFill>
                  <a:srgbClr val="000000"/>
                </a:solidFill>
                <a:latin typeface="Calibri"/>
              </a:rPr>
              <a:t>Suppose you knew everything about the physical nature of a bat:</a:t>
            </a:r>
            <a:endParaRPr/>
          </a:p>
          <a:p>
            <a:pPr>
              <a:lnSpc>
                <a:spcPct val="100000"/>
              </a:lnSpc>
            </a:pPr>
            <a:endParaRPr/>
          </a:p>
          <a:p>
            <a:pPr>
              <a:lnSpc>
                <a:spcPct val="100000"/>
              </a:lnSpc>
              <a:buFont typeface="Wingdings" charset="2"/>
              <a:buChar char=""/>
            </a:pPr>
            <a:r>
              <a:rPr lang="en-US" sz="3200">
                <a:solidFill>
                  <a:srgbClr val="FFFFFF"/>
                </a:solidFill>
                <a:latin typeface="Calibri"/>
              </a:rPr>
              <a:t> its gross physical traits (weight, girth, color, wingspan, etc.)</a:t>
            </a:r>
            <a:endParaRPr/>
          </a:p>
          <a:p>
            <a:pPr>
              <a:lnSpc>
                <a:spcPct val="100000"/>
              </a:lnSpc>
              <a:buFont typeface="Wingdings" charset="2"/>
              <a:buChar char=""/>
            </a:pPr>
            <a:r>
              <a:rPr lang="en-US" sz="3200">
                <a:solidFill>
                  <a:srgbClr val="FFFFFF"/>
                </a:solidFill>
                <a:latin typeface="Calibri"/>
              </a:rPr>
              <a:t> its anatomy (including the microscopic structure of its eyes,</a:t>
            </a:r>
            <a:endParaRPr/>
          </a:p>
          <a:p>
            <a:pPr>
              <a:lnSpc>
                <a:spcPct val="100000"/>
              </a:lnSpc>
            </a:pPr>
            <a:r>
              <a:rPr lang="en-US" sz="3200">
                <a:solidFill>
                  <a:srgbClr val="FFFFFF"/>
                </a:solidFill>
                <a:latin typeface="Calibri"/>
              </a:rPr>
              <a:t>   ears, brain, etc.)</a:t>
            </a:r>
            <a:endParaRPr/>
          </a:p>
          <a:p>
            <a:pPr>
              <a:lnSpc>
                <a:spcPct val="100000"/>
              </a:lnSpc>
              <a:buFont typeface="Wingdings" charset="2"/>
              <a:buChar char=""/>
            </a:pPr>
            <a:r>
              <a:rPr lang="en-US" sz="3200">
                <a:solidFill>
                  <a:srgbClr val="FFFFFF"/>
                </a:solidFill>
                <a:latin typeface="Calibri"/>
              </a:rPr>
              <a:t> the electrical, chemical, and mechanical processes that </a:t>
            </a:r>
            <a:endParaRPr/>
          </a:p>
          <a:p>
            <a:pPr>
              <a:lnSpc>
                <a:spcPct val="100000"/>
              </a:lnSpc>
            </a:pPr>
            <a:r>
              <a:rPr lang="en-US" sz="3200">
                <a:solidFill>
                  <a:srgbClr val="FFFFFF"/>
                </a:solidFill>
                <a:latin typeface="Calibri"/>
              </a:rPr>
              <a:t>   occur in the cells of which the bat is composed</a:t>
            </a:r>
            <a:endParaRPr/>
          </a:p>
          <a:p>
            <a:pPr>
              <a:lnSpc>
                <a:spcPct val="100000"/>
              </a:lnSpc>
              <a:buFont typeface="Wingdings" charset="2"/>
              <a:buChar char=""/>
            </a:pPr>
            <a:r>
              <a:rPr lang="en-US" sz="3200">
                <a:solidFill>
                  <a:srgbClr val="FFFFFF"/>
                </a:solidFill>
                <a:latin typeface="Calibri"/>
              </a:rPr>
              <a:t> its genetic code</a:t>
            </a:r>
            <a:endParaRPr/>
          </a:p>
          <a:p>
            <a:pPr>
              <a:lnSpc>
                <a:spcPct val="100000"/>
              </a:lnSpc>
              <a:buFont typeface="Wingdings" charset="2"/>
              <a:buChar char=""/>
            </a:pPr>
            <a:r>
              <a:rPr lang="en-US" sz="3200">
                <a:solidFill>
                  <a:srgbClr val="FFFFFF"/>
                </a:solidFill>
                <a:latin typeface="Calibri"/>
              </a:rPr>
              <a:t> its behavior (flying patterns, eating habits, metabolism, etc.)</a:t>
            </a:r>
            <a:endParaRPr/>
          </a:p>
          <a:p>
            <a:pPr>
              <a:lnSpc>
                <a:spcPct val="100000"/>
              </a:lnSpc>
              <a:buFont typeface="Wingdings" charset="2"/>
              <a:buChar char=""/>
            </a:pPr>
            <a:r>
              <a:rPr lang="en-US" sz="3200">
                <a:solidFill>
                  <a:srgbClr val="FFFFFF"/>
                </a:solidFill>
                <a:latin typeface="Calibri"/>
              </a:rPr>
              <a:t> the atomic structure of each organelle in the bat’s body</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403" name="TextShape 2"/>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extShape 1"/>
          <p:cNvSpPr txBox="1"/>
          <p:nvPr/>
        </p:nvSpPr>
        <p:spPr>
          <a:xfrm>
            <a:off x="228600" y="1600200"/>
            <a:ext cx="8762760" cy="4525560"/>
          </a:xfrm>
          <a:prstGeom prst="rect">
            <a:avLst/>
          </a:prstGeom>
        </p:spPr>
        <p:txBody>
          <a:bodyPr/>
          <a:lstStyle/>
          <a:p>
            <a:pPr>
              <a:lnSpc>
                <a:spcPct val="100000"/>
              </a:lnSpc>
            </a:pPr>
            <a:r>
              <a:rPr lang="en-US" sz="3200">
                <a:solidFill>
                  <a:srgbClr val="000000"/>
                </a:solidFill>
                <a:latin typeface="Calibri"/>
              </a:rPr>
              <a:t>Suppose you knew everything about the physical nature of a bat:</a:t>
            </a:r>
            <a:endParaRPr/>
          </a:p>
          <a:p>
            <a:pPr>
              <a:lnSpc>
                <a:spcPct val="100000"/>
              </a:lnSpc>
            </a:pPr>
            <a:endParaRPr/>
          </a:p>
          <a:p>
            <a:pPr>
              <a:lnSpc>
                <a:spcPct val="100000"/>
              </a:lnSpc>
              <a:buFont typeface="Wingdings" charset="2"/>
              <a:buChar char=""/>
            </a:pPr>
            <a:r>
              <a:rPr lang="en-US" sz="3200">
                <a:solidFill>
                  <a:srgbClr val="000000"/>
                </a:solidFill>
                <a:latin typeface="Calibri"/>
              </a:rPr>
              <a:t> its gross physical traits (weight, girth, color, wingspan, etc.)</a:t>
            </a:r>
            <a:endParaRPr/>
          </a:p>
          <a:p>
            <a:pPr>
              <a:lnSpc>
                <a:spcPct val="100000"/>
              </a:lnSpc>
              <a:buFont typeface="Wingdings" charset="2"/>
              <a:buChar char=""/>
            </a:pPr>
            <a:r>
              <a:rPr lang="en-US" sz="3200">
                <a:solidFill>
                  <a:srgbClr val="FFFFFF"/>
                </a:solidFill>
                <a:latin typeface="Calibri"/>
              </a:rPr>
              <a:t> its anatomy (including the microscopic structure of its eyes,</a:t>
            </a:r>
            <a:endParaRPr/>
          </a:p>
          <a:p>
            <a:pPr>
              <a:lnSpc>
                <a:spcPct val="100000"/>
              </a:lnSpc>
            </a:pPr>
            <a:r>
              <a:rPr lang="en-US" sz="3200">
                <a:solidFill>
                  <a:srgbClr val="FFFFFF"/>
                </a:solidFill>
                <a:latin typeface="Calibri"/>
              </a:rPr>
              <a:t>   ears, brain, etc.)</a:t>
            </a:r>
            <a:endParaRPr/>
          </a:p>
          <a:p>
            <a:pPr>
              <a:lnSpc>
                <a:spcPct val="100000"/>
              </a:lnSpc>
              <a:buFont typeface="Wingdings" charset="2"/>
              <a:buChar char=""/>
            </a:pPr>
            <a:r>
              <a:rPr lang="en-US" sz="3200">
                <a:solidFill>
                  <a:srgbClr val="FFFFFF"/>
                </a:solidFill>
                <a:latin typeface="Calibri"/>
              </a:rPr>
              <a:t> the electrical, chemical, and mechanical processes that </a:t>
            </a:r>
            <a:endParaRPr/>
          </a:p>
          <a:p>
            <a:pPr>
              <a:lnSpc>
                <a:spcPct val="100000"/>
              </a:lnSpc>
            </a:pPr>
            <a:r>
              <a:rPr lang="en-US" sz="3200">
                <a:solidFill>
                  <a:srgbClr val="FFFFFF"/>
                </a:solidFill>
                <a:latin typeface="Calibri"/>
              </a:rPr>
              <a:t>   occur in the cells of which the bat is composed</a:t>
            </a:r>
            <a:endParaRPr/>
          </a:p>
          <a:p>
            <a:pPr>
              <a:lnSpc>
                <a:spcPct val="100000"/>
              </a:lnSpc>
              <a:buFont typeface="Wingdings" charset="2"/>
              <a:buChar char=""/>
            </a:pPr>
            <a:r>
              <a:rPr lang="en-US" sz="3200">
                <a:solidFill>
                  <a:srgbClr val="FFFFFF"/>
                </a:solidFill>
                <a:latin typeface="Calibri"/>
              </a:rPr>
              <a:t> its genetic code</a:t>
            </a:r>
            <a:endParaRPr/>
          </a:p>
          <a:p>
            <a:pPr>
              <a:lnSpc>
                <a:spcPct val="100000"/>
              </a:lnSpc>
              <a:buFont typeface="Wingdings" charset="2"/>
              <a:buChar char=""/>
            </a:pPr>
            <a:r>
              <a:rPr lang="en-US" sz="3200">
                <a:solidFill>
                  <a:srgbClr val="FFFFFF"/>
                </a:solidFill>
                <a:latin typeface="Calibri"/>
              </a:rPr>
              <a:t> its behavior (flying patterns, eating habits, metabolism, etc.)</a:t>
            </a:r>
            <a:endParaRPr/>
          </a:p>
          <a:p>
            <a:pPr>
              <a:lnSpc>
                <a:spcPct val="100000"/>
              </a:lnSpc>
              <a:buFont typeface="Wingdings" charset="2"/>
              <a:buChar char=""/>
            </a:pPr>
            <a:r>
              <a:rPr lang="en-US" sz="3200">
                <a:solidFill>
                  <a:srgbClr val="FFFFFF"/>
                </a:solidFill>
                <a:latin typeface="Calibri"/>
              </a:rPr>
              <a:t> the atomic structure of each organelle in the bat’s body</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405" name="TextShape 2"/>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228600" y="1600200"/>
            <a:ext cx="8762760" cy="4525560"/>
          </a:xfrm>
          <a:prstGeom prst="rect">
            <a:avLst/>
          </a:prstGeom>
        </p:spPr>
        <p:txBody>
          <a:bodyPr/>
          <a:lstStyle/>
          <a:p>
            <a:pPr>
              <a:lnSpc>
                <a:spcPct val="100000"/>
              </a:lnSpc>
            </a:pPr>
            <a:r>
              <a:rPr lang="en-US" sz="3200">
                <a:solidFill>
                  <a:srgbClr val="000000"/>
                </a:solidFill>
                <a:latin typeface="Calibri"/>
              </a:rPr>
              <a:t>Suppose you knew everything about the physical nature of a bat:</a:t>
            </a:r>
            <a:endParaRPr/>
          </a:p>
          <a:p>
            <a:pPr>
              <a:lnSpc>
                <a:spcPct val="100000"/>
              </a:lnSpc>
            </a:pPr>
            <a:endParaRPr/>
          </a:p>
          <a:p>
            <a:pPr>
              <a:lnSpc>
                <a:spcPct val="100000"/>
              </a:lnSpc>
              <a:buFont typeface="Wingdings" charset="2"/>
              <a:buChar char=""/>
            </a:pPr>
            <a:r>
              <a:rPr lang="en-US" sz="3200">
                <a:solidFill>
                  <a:srgbClr val="000000"/>
                </a:solidFill>
                <a:latin typeface="Calibri"/>
              </a:rPr>
              <a:t> its gross physical traits (weight, girth, color, wingspan, etc.)</a:t>
            </a:r>
            <a:endParaRPr/>
          </a:p>
          <a:p>
            <a:pPr>
              <a:lnSpc>
                <a:spcPct val="100000"/>
              </a:lnSpc>
              <a:buFont typeface="Wingdings" charset="2"/>
              <a:buChar char=""/>
            </a:pPr>
            <a:r>
              <a:rPr lang="en-US" sz="3200">
                <a:solidFill>
                  <a:srgbClr val="000000"/>
                </a:solidFill>
                <a:latin typeface="Calibri"/>
              </a:rPr>
              <a:t> its anatomy (including the microscopic structure of its eyes,</a:t>
            </a:r>
            <a:endParaRPr/>
          </a:p>
          <a:p>
            <a:pPr>
              <a:lnSpc>
                <a:spcPct val="100000"/>
              </a:lnSpc>
            </a:pPr>
            <a:r>
              <a:rPr lang="en-US" sz="3200">
                <a:solidFill>
                  <a:srgbClr val="000000"/>
                </a:solidFill>
                <a:latin typeface="Calibri"/>
              </a:rPr>
              <a:t>   ears, brain, etc.)</a:t>
            </a:r>
            <a:endParaRPr/>
          </a:p>
          <a:p>
            <a:pPr>
              <a:lnSpc>
                <a:spcPct val="100000"/>
              </a:lnSpc>
              <a:buFont typeface="Wingdings" charset="2"/>
              <a:buChar char=""/>
            </a:pPr>
            <a:r>
              <a:rPr lang="en-US" sz="3200">
                <a:solidFill>
                  <a:srgbClr val="FFFFFF"/>
                </a:solidFill>
                <a:latin typeface="Calibri"/>
              </a:rPr>
              <a:t> the electrical, chemical, and mechanical processes that </a:t>
            </a:r>
            <a:endParaRPr/>
          </a:p>
          <a:p>
            <a:pPr>
              <a:lnSpc>
                <a:spcPct val="100000"/>
              </a:lnSpc>
            </a:pPr>
            <a:r>
              <a:rPr lang="en-US" sz="3200">
                <a:solidFill>
                  <a:srgbClr val="FFFFFF"/>
                </a:solidFill>
                <a:latin typeface="Calibri"/>
              </a:rPr>
              <a:t>   occur in the cells of which the bat is composed</a:t>
            </a:r>
            <a:endParaRPr/>
          </a:p>
          <a:p>
            <a:pPr>
              <a:lnSpc>
                <a:spcPct val="100000"/>
              </a:lnSpc>
              <a:buFont typeface="Wingdings" charset="2"/>
              <a:buChar char=""/>
            </a:pPr>
            <a:r>
              <a:rPr lang="en-US" sz="3200">
                <a:solidFill>
                  <a:srgbClr val="FFFFFF"/>
                </a:solidFill>
                <a:latin typeface="Calibri"/>
              </a:rPr>
              <a:t> its genetic code</a:t>
            </a:r>
            <a:endParaRPr/>
          </a:p>
          <a:p>
            <a:pPr>
              <a:lnSpc>
                <a:spcPct val="100000"/>
              </a:lnSpc>
              <a:buFont typeface="Wingdings" charset="2"/>
              <a:buChar char=""/>
            </a:pPr>
            <a:r>
              <a:rPr lang="en-US" sz="3200">
                <a:solidFill>
                  <a:srgbClr val="FFFFFF"/>
                </a:solidFill>
                <a:latin typeface="Calibri"/>
              </a:rPr>
              <a:t> its behavior (flying patterns, eating habits, metabolism, etc.)</a:t>
            </a:r>
            <a:endParaRPr/>
          </a:p>
          <a:p>
            <a:pPr>
              <a:lnSpc>
                <a:spcPct val="100000"/>
              </a:lnSpc>
              <a:buFont typeface="Wingdings" charset="2"/>
              <a:buChar char=""/>
            </a:pPr>
            <a:r>
              <a:rPr lang="en-US" sz="3200">
                <a:solidFill>
                  <a:srgbClr val="FFFFFF"/>
                </a:solidFill>
                <a:latin typeface="Calibri"/>
              </a:rPr>
              <a:t> the atomic structure of each organelle in the bat’s body</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407" name="TextShape 2"/>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extShape 1"/>
          <p:cNvSpPr txBox="1"/>
          <p:nvPr/>
        </p:nvSpPr>
        <p:spPr>
          <a:xfrm>
            <a:off x="228600" y="1600200"/>
            <a:ext cx="8762760" cy="4525560"/>
          </a:xfrm>
          <a:prstGeom prst="rect">
            <a:avLst/>
          </a:prstGeom>
        </p:spPr>
        <p:txBody>
          <a:bodyPr/>
          <a:lstStyle/>
          <a:p>
            <a:pPr>
              <a:lnSpc>
                <a:spcPct val="100000"/>
              </a:lnSpc>
            </a:pPr>
            <a:r>
              <a:rPr lang="en-US" sz="3200">
                <a:solidFill>
                  <a:srgbClr val="000000"/>
                </a:solidFill>
                <a:latin typeface="Calibri"/>
              </a:rPr>
              <a:t>Suppose you knew everything about the physical nature of a bat:</a:t>
            </a:r>
            <a:endParaRPr/>
          </a:p>
          <a:p>
            <a:pPr>
              <a:lnSpc>
                <a:spcPct val="100000"/>
              </a:lnSpc>
            </a:pPr>
            <a:endParaRPr/>
          </a:p>
          <a:p>
            <a:pPr>
              <a:lnSpc>
                <a:spcPct val="100000"/>
              </a:lnSpc>
              <a:buFont typeface="Wingdings" charset="2"/>
              <a:buChar char=""/>
            </a:pPr>
            <a:r>
              <a:rPr lang="en-US" sz="3200">
                <a:solidFill>
                  <a:srgbClr val="000000"/>
                </a:solidFill>
                <a:latin typeface="Calibri"/>
              </a:rPr>
              <a:t> its gross physical traits (weight, girth, color, wingspan, etc.)</a:t>
            </a:r>
            <a:endParaRPr/>
          </a:p>
          <a:p>
            <a:pPr>
              <a:lnSpc>
                <a:spcPct val="100000"/>
              </a:lnSpc>
              <a:buFont typeface="Wingdings" charset="2"/>
              <a:buChar char=""/>
            </a:pPr>
            <a:r>
              <a:rPr lang="en-US" sz="3200">
                <a:solidFill>
                  <a:srgbClr val="000000"/>
                </a:solidFill>
                <a:latin typeface="Calibri"/>
              </a:rPr>
              <a:t> its anatomy (including the microscopic structure of its eyes,</a:t>
            </a:r>
            <a:endParaRPr/>
          </a:p>
          <a:p>
            <a:pPr>
              <a:lnSpc>
                <a:spcPct val="100000"/>
              </a:lnSpc>
            </a:pPr>
            <a:r>
              <a:rPr lang="en-US" sz="3200">
                <a:solidFill>
                  <a:srgbClr val="000000"/>
                </a:solidFill>
                <a:latin typeface="Calibri"/>
              </a:rPr>
              <a:t>   ears, brain, etc.)</a:t>
            </a:r>
            <a:endParaRPr/>
          </a:p>
          <a:p>
            <a:pPr>
              <a:lnSpc>
                <a:spcPct val="100000"/>
              </a:lnSpc>
              <a:buFont typeface="Wingdings" charset="2"/>
              <a:buChar char=""/>
            </a:pPr>
            <a:r>
              <a:rPr lang="en-US" sz="3200">
                <a:solidFill>
                  <a:srgbClr val="000000"/>
                </a:solidFill>
                <a:latin typeface="Calibri"/>
              </a:rPr>
              <a:t> the electrical, chemical, and mechanical processes that </a:t>
            </a:r>
            <a:endParaRPr/>
          </a:p>
          <a:p>
            <a:pPr>
              <a:lnSpc>
                <a:spcPct val="100000"/>
              </a:lnSpc>
            </a:pPr>
            <a:r>
              <a:rPr lang="en-US" sz="3200">
                <a:solidFill>
                  <a:srgbClr val="000000"/>
                </a:solidFill>
                <a:latin typeface="Calibri"/>
              </a:rPr>
              <a:t>   occur in the cells of which the bat is composed</a:t>
            </a:r>
            <a:endParaRPr/>
          </a:p>
          <a:p>
            <a:pPr>
              <a:lnSpc>
                <a:spcPct val="100000"/>
              </a:lnSpc>
              <a:buFont typeface="Wingdings" charset="2"/>
              <a:buChar char=""/>
            </a:pPr>
            <a:r>
              <a:rPr lang="en-US" sz="3200">
                <a:solidFill>
                  <a:srgbClr val="FFFFFF"/>
                </a:solidFill>
                <a:latin typeface="Calibri"/>
              </a:rPr>
              <a:t> its genetic code</a:t>
            </a:r>
            <a:endParaRPr/>
          </a:p>
          <a:p>
            <a:pPr>
              <a:lnSpc>
                <a:spcPct val="100000"/>
              </a:lnSpc>
              <a:buFont typeface="Wingdings" charset="2"/>
              <a:buChar char=""/>
            </a:pPr>
            <a:r>
              <a:rPr lang="en-US" sz="3200">
                <a:solidFill>
                  <a:srgbClr val="FFFFFF"/>
                </a:solidFill>
                <a:latin typeface="Calibri"/>
              </a:rPr>
              <a:t> its behavior (flying patterns, eating habits, metabolism, etc.)</a:t>
            </a:r>
            <a:endParaRPr/>
          </a:p>
          <a:p>
            <a:pPr>
              <a:lnSpc>
                <a:spcPct val="100000"/>
              </a:lnSpc>
              <a:buFont typeface="Wingdings" charset="2"/>
              <a:buChar char=""/>
            </a:pPr>
            <a:r>
              <a:rPr lang="en-US" sz="3200">
                <a:solidFill>
                  <a:srgbClr val="FFFFFF"/>
                </a:solidFill>
                <a:latin typeface="Calibri"/>
              </a:rPr>
              <a:t> the atomic structure of each organelle in the bat’s body</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409" name="TextShape 2"/>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Shape 1"/>
          <p:cNvSpPr txBox="1"/>
          <p:nvPr/>
        </p:nvSpPr>
        <p:spPr>
          <a:xfrm>
            <a:off x="228600" y="1600200"/>
            <a:ext cx="8762760" cy="4525560"/>
          </a:xfrm>
          <a:prstGeom prst="rect">
            <a:avLst/>
          </a:prstGeom>
        </p:spPr>
        <p:txBody>
          <a:bodyPr/>
          <a:lstStyle/>
          <a:p>
            <a:pPr>
              <a:lnSpc>
                <a:spcPct val="100000"/>
              </a:lnSpc>
            </a:pPr>
            <a:r>
              <a:rPr lang="en-US" sz="3200">
                <a:solidFill>
                  <a:srgbClr val="000000"/>
                </a:solidFill>
                <a:latin typeface="Calibri"/>
              </a:rPr>
              <a:t>Suppose you knew everything about the physical nature of a bat:</a:t>
            </a:r>
            <a:endParaRPr/>
          </a:p>
          <a:p>
            <a:pPr>
              <a:lnSpc>
                <a:spcPct val="100000"/>
              </a:lnSpc>
            </a:pPr>
            <a:endParaRPr/>
          </a:p>
          <a:p>
            <a:pPr>
              <a:lnSpc>
                <a:spcPct val="100000"/>
              </a:lnSpc>
              <a:buFont typeface="Wingdings" charset="2"/>
              <a:buChar char=""/>
            </a:pPr>
            <a:r>
              <a:rPr lang="en-US" sz="3200">
                <a:solidFill>
                  <a:srgbClr val="000000"/>
                </a:solidFill>
                <a:latin typeface="Calibri"/>
              </a:rPr>
              <a:t> its gross physical traits (weight, girth, color, wingspan, etc.)</a:t>
            </a:r>
            <a:endParaRPr/>
          </a:p>
          <a:p>
            <a:pPr>
              <a:lnSpc>
                <a:spcPct val="100000"/>
              </a:lnSpc>
              <a:buFont typeface="Wingdings" charset="2"/>
              <a:buChar char=""/>
            </a:pPr>
            <a:r>
              <a:rPr lang="en-US" sz="3200">
                <a:solidFill>
                  <a:srgbClr val="000000"/>
                </a:solidFill>
                <a:latin typeface="Calibri"/>
              </a:rPr>
              <a:t> its anatomy (including the microscopic structure of its eyes,</a:t>
            </a:r>
            <a:endParaRPr/>
          </a:p>
          <a:p>
            <a:pPr>
              <a:lnSpc>
                <a:spcPct val="100000"/>
              </a:lnSpc>
            </a:pPr>
            <a:r>
              <a:rPr lang="en-US" sz="3200">
                <a:solidFill>
                  <a:srgbClr val="000000"/>
                </a:solidFill>
                <a:latin typeface="Calibri"/>
              </a:rPr>
              <a:t>   ears, brain, etc.)</a:t>
            </a:r>
            <a:endParaRPr/>
          </a:p>
          <a:p>
            <a:pPr>
              <a:lnSpc>
                <a:spcPct val="100000"/>
              </a:lnSpc>
              <a:buFont typeface="Wingdings" charset="2"/>
              <a:buChar char=""/>
            </a:pPr>
            <a:r>
              <a:rPr lang="en-US" sz="3200">
                <a:solidFill>
                  <a:srgbClr val="000000"/>
                </a:solidFill>
                <a:latin typeface="Calibri"/>
              </a:rPr>
              <a:t> the electrical, chemical, and mechanical processes that </a:t>
            </a:r>
            <a:endParaRPr/>
          </a:p>
          <a:p>
            <a:pPr>
              <a:lnSpc>
                <a:spcPct val="100000"/>
              </a:lnSpc>
            </a:pPr>
            <a:r>
              <a:rPr lang="en-US" sz="3200">
                <a:solidFill>
                  <a:srgbClr val="000000"/>
                </a:solidFill>
                <a:latin typeface="Calibri"/>
              </a:rPr>
              <a:t>   occur in the cells of which the bat is composed</a:t>
            </a:r>
            <a:endParaRPr/>
          </a:p>
          <a:p>
            <a:pPr>
              <a:lnSpc>
                <a:spcPct val="100000"/>
              </a:lnSpc>
              <a:buFont typeface="Wingdings" charset="2"/>
              <a:buChar char=""/>
            </a:pPr>
            <a:r>
              <a:rPr lang="en-US" sz="3200">
                <a:solidFill>
                  <a:srgbClr val="000000"/>
                </a:solidFill>
                <a:latin typeface="Calibri"/>
              </a:rPr>
              <a:t> its genetic code</a:t>
            </a:r>
            <a:endParaRPr/>
          </a:p>
          <a:p>
            <a:pPr>
              <a:lnSpc>
                <a:spcPct val="100000"/>
              </a:lnSpc>
              <a:buFont typeface="Wingdings" charset="2"/>
              <a:buChar char=""/>
            </a:pPr>
            <a:r>
              <a:rPr lang="en-US" sz="3200">
                <a:solidFill>
                  <a:srgbClr val="FFFFFF"/>
                </a:solidFill>
                <a:latin typeface="Calibri"/>
              </a:rPr>
              <a:t> its behavior (flying patterns, eating habits, metabolism, etc.)</a:t>
            </a:r>
            <a:endParaRPr/>
          </a:p>
          <a:p>
            <a:pPr>
              <a:lnSpc>
                <a:spcPct val="100000"/>
              </a:lnSpc>
              <a:buFont typeface="Wingdings" charset="2"/>
              <a:buChar char=""/>
            </a:pPr>
            <a:r>
              <a:rPr lang="en-US" sz="3200">
                <a:solidFill>
                  <a:srgbClr val="FFFFFF"/>
                </a:solidFill>
                <a:latin typeface="Calibri"/>
              </a:rPr>
              <a:t> the atomic structure of each organelle in the bat’s body</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411" name="TextShape 2"/>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extShape 1"/>
          <p:cNvSpPr txBox="1"/>
          <p:nvPr/>
        </p:nvSpPr>
        <p:spPr>
          <a:xfrm>
            <a:off x="228600" y="1600200"/>
            <a:ext cx="8762760" cy="4525560"/>
          </a:xfrm>
          <a:prstGeom prst="rect">
            <a:avLst/>
          </a:prstGeom>
        </p:spPr>
        <p:txBody>
          <a:bodyPr/>
          <a:lstStyle/>
          <a:p>
            <a:pPr>
              <a:lnSpc>
                <a:spcPct val="100000"/>
              </a:lnSpc>
            </a:pPr>
            <a:r>
              <a:rPr lang="en-US" sz="3200">
                <a:solidFill>
                  <a:srgbClr val="000000"/>
                </a:solidFill>
                <a:latin typeface="Calibri"/>
              </a:rPr>
              <a:t>Suppose you knew everything about the physical nature of a bat:</a:t>
            </a:r>
            <a:endParaRPr/>
          </a:p>
          <a:p>
            <a:pPr>
              <a:lnSpc>
                <a:spcPct val="100000"/>
              </a:lnSpc>
            </a:pPr>
            <a:endParaRPr/>
          </a:p>
          <a:p>
            <a:pPr>
              <a:lnSpc>
                <a:spcPct val="100000"/>
              </a:lnSpc>
              <a:buFont typeface="Wingdings" charset="2"/>
              <a:buChar char=""/>
            </a:pPr>
            <a:r>
              <a:rPr lang="en-US" sz="3200">
                <a:solidFill>
                  <a:srgbClr val="000000"/>
                </a:solidFill>
                <a:latin typeface="Calibri"/>
              </a:rPr>
              <a:t> its gross physical traits (weight, girth, color, wingspan, etc.)</a:t>
            </a:r>
            <a:endParaRPr/>
          </a:p>
          <a:p>
            <a:pPr>
              <a:lnSpc>
                <a:spcPct val="100000"/>
              </a:lnSpc>
              <a:buFont typeface="Wingdings" charset="2"/>
              <a:buChar char=""/>
            </a:pPr>
            <a:r>
              <a:rPr lang="en-US" sz="3200">
                <a:solidFill>
                  <a:srgbClr val="000000"/>
                </a:solidFill>
                <a:latin typeface="Calibri"/>
              </a:rPr>
              <a:t> its anatomy (including the microscopic structure of its eyes,</a:t>
            </a:r>
            <a:endParaRPr/>
          </a:p>
          <a:p>
            <a:pPr>
              <a:lnSpc>
                <a:spcPct val="100000"/>
              </a:lnSpc>
            </a:pPr>
            <a:r>
              <a:rPr lang="en-US" sz="3200">
                <a:solidFill>
                  <a:srgbClr val="000000"/>
                </a:solidFill>
                <a:latin typeface="Calibri"/>
              </a:rPr>
              <a:t>   ears, brain, etc.)</a:t>
            </a:r>
            <a:endParaRPr/>
          </a:p>
          <a:p>
            <a:pPr>
              <a:lnSpc>
                <a:spcPct val="100000"/>
              </a:lnSpc>
              <a:buFont typeface="Wingdings" charset="2"/>
              <a:buChar char=""/>
            </a:pPr>
            <a:r>
              <a:rPr lang="en-US" sz="3200">
                <a:solidFill>
                  <a:srgbClr val="000000"/>
                </a:solidFill>
                <a:latin typeface="Calibri"/>
              </a:rPr>
              <a:t> the electrical, chemical, and mechanical processes that </a:t>
            </a:r>
            <a:endParaRPr/>
          </a:p>
          <a:p>
            <a:pPr>
              <a:lnSpc>
                <a:spcPct val="100000"/>
              </a:lnSpc>
            </a:pPr>
            <a:r>
              <a:rPr lang="en-US" sz="3200">
                <a:solidFill>
                  <a:srgbClr val="000000"/>
                </a:solidFill>
                <a:latin typeface="Calibri"/>
              </a:rPr>
              <a:t>   occur in the cells of which the bat is composed</a:t>
            </a:r>
            <a:endParaRPr/>
          </a:p>
          <a:p>
            <a:pPr>
              <a:lnSpc>
                <a:spcPct val="100000"/>
              </a:lnSpc>
              <a:buFont typeface="Wingdings" charset="2"/>
              <a:buChar char=""/>
            </a:pPr>
            <a:r>
              <a:rPr lang="en-US" sz="3200">
                <a:solidFill>
                  <a:srgbClr val="000000"/>
                </a:solidFill>
                <a:latin typeface="Calibri"/>
              </a:rPr>
              <a:t> its genetic code</a:t>
            </a:r>
            <a:endParaRPr/>
          </a:p>
          <a:p>
            <a:pPr>
              <a:lnSpc>
                <a:spcPct val="100000"/>
              </a:lnSpc>
              <a:buFont typeface="Wingdings" charset="2"/>
              <a:buChar char=""/>
            </a:pPr>
            <a:r>
              <a:rPr lang="en-US" sz="3200">
                <a:solidFill>
                  <a:srgbClr val="000000"/>
                </a:solidFill>
                <a:latin typeface="Calibri"/>
              </a:rPr>
              <a:t> its behavior (flying patterns, eating habits, metabolism, etc.)</a:t>
            </a:r>
            <a:endParaRPr/>
          </a:p>
          <a:p>
            <a:pPr>
              <a:lnSpc>
                <a:spcPct val="100000"/>
              </a:lnSpc>
              <a:buFont typeface="Wingdings" charset="2"/>
              <a:buChar char=""/>
            </a:pPr>
            <a:r>
              <a:rPr lang="en-US" sz="3200">
                <a:solidFill>
                  <a:srgbClr val="FFFFFF"/>
                </a:solidFill>
                <a:latin typeface="Calibri"/>
              </a:rPr>
              <a:t> the atomic structure of each organelle in the bat’s body</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413" name="TextShape 2"/>
          <p:cNvSpPr txBox="1"/>
          <p:nvPr/>
        </p:nvSpPr>
        <p:spPr>
          <a:xfrm>
            <a:off x="380880" y="274680"/>
            <a:ext cx="838152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Shape 1"/>
          <p:cNvSpPr txBox="1"/>
          <p:nvPr/>
        </p:nvSpPr>
        <p:spPr>
          <a:xfrm>
            <a:off x="228600" y="1600200"/>
            <a:ext cx="8762760" cy="4525560"/>
          </a:xfrm>
          <a:prstGeom prst="rect">
            <a:avLst/>
          </a:prstGeom>
        </p:spPr>
        <p:txBody>
          <a:bodyPr/>
          <a:lstStyle/>
          <a:p>
            <a:pPr>
              <a:lnSpc>
                <a:spcPct val="100000"/>
              </a:lnSpc>
            </a:pPr>
            <a:r>
              <a:rPr lang="en-US" sz="3200">
                <a:solidFill>
                  <a:srgbClr val="000000"/>
                </a:solidFill>
                <a:latin typeface="Calibri"/>
              </a:rPr>
              <a:t>Suppose you knew everything about the physical nature of a bat:</a:t>
            </a:r>
            <a:endParaRPr/>
          </a:p>
          <a:p>
            <a:pPr>
              <a:lnSpc>
                <a:spcPct val="100000"/>
              </a:lnSpc>
            </a:pPr>
            <a:endParaRPr/>
          </a:p>
          <a:p>
            <a:pPr>
              <a:lnSpc>
                <a:spcPct val="100000"/>
              </a:lnSpc>
              <a:buFont typeface="Wingdings" charset="2"/>
              <a:buChar char=""/>
            </a:pPr>
            <a:r>
              <a:rPr lang="en-US" sz="3200">
                <a:solidFill>
                  <a:srgbClr val="000000"/>
                </a:solidFill>
                <a:latin typeface="Calibri"/>
              </a:rPr>
              <a:t> its gross physical traits (weight, girth, color, wingspan, etc.)</a:t>
            </a:r>
            <a:endParaRPr/>
          </a:p>
          <a:p>
            <a:pPr>
              <a:lnSpc>
                <a:spcPct val="100000"/>
              </a:lnSpc>
              <a:buFont typeface="Wingdings" charset="2"/>
              <a:buChar char=""/>
            </a:pPr>
            <a:r>
              <a:rPr lang="en-US" sz="3200">
                <a:solidFill>
                  <a:srgbClr val="000000"/>
                </a:solidFill>
                <a:latin typeface="Calibri"/>
              </a:rPr>
              <a:t> its anatomy (including the microscopic structure of its eyes,</a:t>
            </a:r>
            <a:endParaRPr/>
          </a:p>
          <a:p>
            <a:pPr>
              <a:lnSpc>
                <a:spcPct val="100000"/>
              </a:lnSpc>
            </a:pPr>
            <a:r>
              <a:rPr lang="en-US" sz="3200">
                <a:solidFill>
                  <a:srgbClr val="000000"/>
                </a:solidFill>
                <a:latin typeface="Calibri"/>
              </a:rPr>
              <a:t>   ears, brain, etc.)</a:t>
            </a:r>
            <a:endParaRPr/>
          </a:p>
          <a:p>
            <a:pPr>
              <a:lnSpc>
                <a:spcPct val="100000"/>
              </a:lnSpc>
              <a:buFont typeface="Wingdings" charset="2"/>
              <a:buChar char=""/>
            </a:pPr>
            <a:r>
              <a:rPr lang="en-US" sz="3200">
                <a:solidFill>
                  <a:srgbClr val="000000"/>
                </a:solidFill>
                <a:latin typeface="Calibri"/>
              </a:rPr>
              <a:t> the electrical, chemical, and mechanical processes that </a:t>
            </a:r>
            <a:endParaRPr/>
          </a:p>
          <a:p>
            <a:pPr>
              <a:lnSpc>
                <a:spcPct val="100000"/>
              </a:lnSpc>
            </a:pPr>
            <a:r>
              <a:rPr lang="en-US" sz="3200">
                <a:solidFill>
                  <a:srgbClr val="000000"/>
                </a:solidFill>
                <a:latin typeface="Calibri"/>
              </a:rPr>
              <a:t>   occur in the cells of which the bat is composed</a:t>
            </a:r>
            <a:endParaRPr/>
          </a:p>
          <a:p>
            <a:pPr>
              <a:lnSpc>
                <a:spcPct val="100000"/>
              </a:lnSpc>
              <a:buFont typeface="Wingdings" charset="2"/>
              <a:buChar char=""/>
            </a:pPr>
            <a:r>
              <a:rPr lang="en-US" sz="3200">
                <a:solidFill>
                  <a:srgbClr val="000000"/>
                </a:solidFill>
                <a:latin typeface="Calibri"/>
              </a:rPr>
              <a:t> its genetic code</a:t>
            </a:r>
            <a:endParaRPr/>
          </a:p>
          <a:p>
            <a:pPr>
              <a:lnSpc>
                <a:spcPct val="100000"/>
              </a:lnSpc>
              <a:buFont typeface="Wingdings" charset="2"/>
              <a:buChar char=""/>
            </a:pPr>
            <a:r>
              <a:rPr lang="en-US" sz="3200">
                <a:solidFill>
                  <a:srgbClr val="000000"/>
                </a:solidFill>
                <a:latin typeface="Calibri"/>
              </a:rPr>
              <a:t> its behavior (flying patterns, eating habits, metabolism, etc.)</a:t>
            </a:r>
            <a:endParaRPr/>
          </a:p>
          <a:p>
            <a:pPr>
              <a:lnSpc>
                <a:spcPct val="100000"/>
              </a:lnSpc>
              <a:buFont typeface="Wingdings" charset="2"/>
              <a:buChar char=""/>
            </a:pPr>
            <a:r>
              <a:rPr lang="en-US" sz="3200">
                <a:solidFill>
                  <a:srgbClr val="000000"/>
                </a:solidFill>
                <a:latin typeface="Calibri"/>
              </a:rPr>
              <a:t> the atomic structure of each organelle in the bat’s body</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415" name="TextShape 2"/>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
        <p:nvSpPr>
          <p:cNvPr id="417"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Knowing all this, would you now know </a:t>
            </a:r>
            <a:r>
              <a:rPr lang="en-US" sz="3200" u="sng">
                <a:solidFill>
                  <a:srgbClr val="000000"/>
                </a:solidFill>
                <a:latin typeface="Calibri"/>
              </a:rPr>
              <a:t>everything</a:t>
            </a:r>
            <a:r>
              <a:rPr lang="en-US" sz="3200">
                <a:solidFill>
                  <a:srgbClr val="000000"/>
                </a:solidFill>
                <a:latin typeface="Calibri"/>
              </a:rPr>
              <a:t> about the bat?</a:t>
            </a:r>
            <a:endParaRPr/>
          </a:p>
          <a:p>
            <a:pPr>
              <a:lnSpc>
                <a:spcPct val="100000"/>
              </a:lnSpc>
            </a:pPr>
            <a:endParaRPr/>
          </a:p>
          <a:p>
            <a:pPr>
              <a:lnSpc>
                <a:spcPct val="100000"/>
              </a:lnSpc>
            </a:pPr>
            <a:r>
              <a:rPr lang="en-US" sz="3200">
                <a:solidFill>
                  <a:srgbClr val="FFFFFF"/>
                </a:solidFill>
                <a:latin typeface="Calibri"/>
              </a:rPr>
              <a:t>Would you know what it is like to have the kinds of experiences a bat has when it navigates through its environment using its sense of echo-location?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304920" y="1066680"/>
            <a:ext cx="4038120" cy="3962160"/>
          </a:xfrm>
          <a:prstGeom prst="ellipse">
            <a:avLst/>
          </a:prstGeom>
          <a:noFill/>
          <a:ln w="25560">
            <a:solidFill>
              <a:srgbClr val="000000"/>
            </a:solidFill>
            <a:round/>
          </a:ln>
        </p:spPr>
      </p:sp>
      <p:sp>
        <p:nvSpPr>
          <p:cNvPr id="217" name="CustomShape 2"/>
          <p:cNvSpPr/>
          <p:nvPr/>
        </p:nvSpPr>
        <p:spPr>
          <a:xfrm>
            <a:off x="4648320" y="1066680"/>
            <a:ext cx="4038120" cy="3962160"/>
          </a:xfrm>
          <a:prstGeom prst="ellipse">
            <a:avLst/>
          </a:prstGeom>
          <a:noFill/>
          <a:ln w="25560">
            <a:solidFill>
              <a:srgbClr val="000000"/>
            </a:solidFill>
            <a:round/>
          </a:ln>
        </p:spPr>
      </p:sp>
      <p:pic>
        <p:nvPicPr>
          <p:cNvPr id="218" name="Picture 5"/>
          <p:cNvPicPr/>
          <p:nvPr/>
        </p:nvPicPr>
        <p:blipFill>
          <a:blip r:embed="rId2"/>
          <a:stretch>
            <a:fillRect/>
          </a:stretch>
        </p:blipFill>
        <p:spPr>
          <a:xfrm>
            <a:off x="914400" y="2038320"/>
            <a:ext cx="1373040" cy="1373040"/>
          </a:xfrm>
          <a:prstGeom prst="rect">
            <a:avLst/>
          </a:prstGeom>
          <a:ln>
            <a:noFill/>
          </a:ln>
        </p:spPr>
      </p:pic>
      <p:pic>
        <p:nvPicPr>
          <p:cNvPr id="219" name="Picture 6"/>
          <p:cNvPicPr/>
          <p:nvPr/>
        </p:nvPicPr>
        <p:blipFill>
          <a:blip r:embed="rId3"/>
          <a:stretch>
            <a:fillRect/>
          </a:stretch>
        </p:blipFill>
        <p:spPr>
          <a:xfrm>
            <a:off x="1981080" y="4038480"/>
            <a:ext cx="948600" cy="628200"/>
          </a:xfrm>
          <a:prstGeom prst="rect">
            <a:avLst/>
          </a:prstGeom>
          <a:ln>
            <a:noFill/>
          </a:ln>
        </p:spPr>
      </p:pic>
      <p:pic>
        <p:nvPicPr>
          <p:cNvPr id="220" name="Picture 7"/>
          <p:cNvPicPr/>
          <p:nvPr/>
        </p:nvPicPr>
        <p:blipFill>
          <a:blip r:embed="rId4"/>
          <a:stretch>
            <a:fillRect/>
          </a:stretch>
        </p:blipFill>
        <p:spPr>
          <a:xfrm>
            <a:off x="957960" y="3411720"/>
            <a:ext cx="798840" cy="1005480"/>
          </a:xfrm>
          <a:prstGeom prst="rect">
            <a:avLst/>
          </a:prstGeom>
          <a:ln>
            <a:noFill/>
          </a:ln>
        </p:spPr>
      </p:pic>
      <p:pic>
        <p:nvPicPr>
          <p:cNvPr id="221" name="Picture 8"/>
          <p:cNvPicPr/>
          <p:nvPr/>
        </p:nvPicPr>
        <p:blipFill>
          <a:blip r:embed="rId5"/>
          <a:stretch>
            <a:fillRect/>
          </a:stretch>
        </p:blipFill>
        <p:spPr>
          <a:xfrm>
            <a:off x="2287800" y="1291320"/>
            <a:ext cx="751320" cy="1463760"/>
          </a:xfrm>
          <a:prstGeom prst="rect">
            <a:avLst/>
          </a:prstGeom>
          <a:ln>
            <a:noFill/>
          </a:ln>
        </p:spPr>
      </p:pic>
      <p:pic>
        <p:nvPicPr>
          <p:cNvPr id="222" name="Picture 10"/>
          <p:cNvPicPr/>
          <p:nvPr/>
        </p:nvPicPr>
        <p:blipFill>
          <a:blip r:embed="rId6"/>
          <a:srcRect l="3012" r="-3012"/>
          <a:stretch>
            <a:fillRect/>
          </a:stretch>
        </p:blipFill>
        <p:spPr>
          <a:xfrm>
            <a:off x="2797920" y="2703240"/>
            <a:ext cx="1240560" cy="1240560"/>
          </a:xfrm>
          <a:prstGeom prst="rect">
            <a:avLst/>
          </a:prstGeom>
          <a:ln>
            <a:noFill/>
          </a:ln>
        </p:spPr>
      </p:pic>
      <p:pic>
        <p:nvPicPr>
          <p:cNvPr id="223" name="Picture 11"/>
          <p:cNvPicPr/>
          <p:nvPr/>
        </p:nvPicPr>
        <p:blipFill>
          <a:blip r:embed="rId7"/>
          <a:srcRect l="23753" r="26894" b="60630"/>
          <a:stretch>
            <a:fillRect/>
          </a:stretch>
        </p:blipFill>
        <p:spPr>
          <a:xfrm>
            <a:off x="5844960" y="1390680"/>
            <a:ext cx="1424880" cy="1136880"/>
          </a:xfrm>
          <a:prstGeom prst="rect">
            <a:avLst/>
          </a:prstGeom>
          <a:ln>
            <a:noFill/>
          </a:ln>
        </p:spPr>
      </p:pic>
      <p:pic>
        <p:nvPicPr>
          <p:cNvPr id="224" name="Picture 12"/>
          <p:cNvPicPr/>
          <p:nvPr/>
        </p:nvPicPr>
        <p:blipFill>
          <a:blip r:embed="rId8"/>
          <a:stretch>
            <a:fillRect/>
          </a:stretch>
        </p:blipFill>
        <p:spPr>
          <a:xfrm>
            <a:off x="6413760" y="3510000"/>
            <a:ext cx="735480" cy="1382040"/>
          </a:xfrm>
          <a:prstGeom prst="rect">
            <a:avLst/>
          </a:prstGeom>
          <a:ln>
            <a:noFill/>
          </a:ln>
        </p:spPr>
      </p:pic>
      <p:pic>
        <p:nvPicPr>
          <p:cNvPr id="225" name="Picture 13"/>
          <p:cNvPicPr/>
          <p:nvPr/>
        </p:nvPicPr>
        <p:blipFill>
          <a:blip r:embed="rId9"/>
          <a:stretch>
            <a:fillRect/>
          </a:stretch>
        </p:blipFill>
        <p:spPr>
          <a:xfrm>
            <a:off x="5365440" y="3537360"/>
            <a:ext cx="746280" cy="984240"/>
          </a:xfrm>
          <a:prstGeom prst="rect">
            <a:avLst/>
          </a:prstGeom>
          <a:ln>
            <a:noFill/>
          </a:ln>
        </p:spPr>
      </p:pic>
      <p:pic>
        <p:nvPicPr>
          <p:cNvPr id="226" name="Picture 14"/>
          <p:cNvPicPr/>
          <p:nvPr/>
        </p:nvPicPr>
        <p:blipFill>
          <a:blip r:embed="rId10"/>
          <a:srcRect t="828" b="46021"/>
          <a:stretch>
            <a:fillRect/>
          </a:stretch>
        </p:blipFill>
        <p:spPr>
          <a:xfrm>
            <a:off x="5257800" y="2585880"/>
            <a:ext cx="3047760" cy="923760"/>
          </a:xfrm>
          <a:prstGeom prst="rect">
            <a:avLst/>
          </a:prstGeom>
          <a:ln>
            <a:noFill/>
          </a:ln>
        </p:spPr>
      </p:pic>
      <p:pic>
        <p:nvPicPr>
          <p:cNvPr id="227" name="Picture 15"/>
          <p:cNvPicPr/>
          <p:nvPr/>
        </p:nvPicPr>
        <p:blipFill>
          <a:blip r:embed="rId11"/>
          <a:stretch>
            <a:fillRect/>
          </a:stretch>
        </p:blipFill>
        <p:spPr>
          <a:xfrm>
            <a:off x="7364880" y="3681720"/>
            <a:ext cx="940680" cy="566640"/>
          </a:xfrm>
          <a:prstGeom prst="rect">
            <a:avLst/>
          </a:prstGeom>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
        <p:nvSpPr>
          <p:cNvPr id="419"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Knowing all this, would you now know </a:t>
            </a:r>
            <a:r>
              <a:rPr lang="en-US" sz="3200" u="sng">
                <a:solidFill>
                  <a:srgbClr val="000000"/>
                </a:solidFill>
                <a:latin typeface="Calibri"/>
              </a:rPr>
              <a:t>everything</a:t>
            </a:r>
            <a:r>
              <a:rPr lang="en-US" sz="3200">
                <a:solidFill>
                  <a:srgbClr val="000000"/>
                </a:solidFill>
                <a:latin typeface="Calibri"/>
              </a:rPr>
              <a:t> about the bat?</a:t>
            </a:r>
            <a:endParaRPr/>
          </a:p>
          <a:p>
            <a:pPr>
              <a:lnSpc>
                <a:spcPct val="100000"/>
              </a:lnSpc>
            </a:pPr>
            <a:endParaRPr/>
          </a:p>
          <a:p>
            <a:pPr>
              <a:lnSpc>
                <a:spcPct val="100000"/>
              </a:lnSpc>
            </a:pPr>
            <a:r>
              <a:rPr lang="en-US" sz="3200">
                <a:solidFill>
                  <a:srgbClr val="000000"/>
                </a:solidFill>
                <a:latin typeface="Calibri"/>
              </a:rPr>
              <a:t>Would you know what it is like to have the kinds of experiences that the bat has when it navigates through its environment using its sense of echo-location?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pic>
        <p:nvPicPr>
          <p:cNvPr id="421" name="Content Placeholder 5"/>
          <p:cNvPicPr/>
          <p:nvPr/>
        </p:nvPicPr>
        <p:blipFill>
          <a:blip r:embed="rId2"/>
          <a:stretch>
            <a:fillRect/>
          </a:stretch>
        </p:blipFill>
        <p:spPr>
          <a:xfrm>
            <a:off x="304920" y="1523880"/>
            <a:ext cx="5875560" cy="5113800"/>
          </a:xfrm>
          <a:prstGeom prst="rect">
            <a:avLst/>
          </a:prstGeom>
          <a:ln>
            <a:noFill/>
          </a:ln>
        </p:spPr>
      </p:pic>
      <p:sp>
        <p:nvSpPr>
          <p:cNvPr id="422" name="TextShape 2"/>
          <p:cNvSpPr txBox="1"/>
          <p:nvPr/>
        </p:nvSpPr>
        <p:spPr>
          <a:xfrm>
            <a:off x="4648320" y="2133720"/>
            <a:ext cx="3885840" cy="2361960"/>
          </a:xfrm>
          <a:prstGeom prst="rect">
            <a:avLst/>
          </a:prstGeom>
        </p:spPr>
        <p:txBody>
          <a:bodyPr anchor="ctr"/>
          <a:lstStyle/>
          <a:p>
            <a:pPr>
              <a:lnSpc>
                <a:spcPct val="100000"/>
              </a:lnSpc>
            </a:pPr>
            <a:r>
              <a:rPr lang="en-US" sz="2000">
                <a:solidFill>
                  <a:srgbClr val="8B8B8B"/>
                </a:solidFill>
                <a:latin typeface="Calibri"/>
              </a:rPr>
              <a:t>Bats use a form of biological sonar to “hear” objects within range (including, but not limited to, insects and other flying objects).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
        <p:nvSpPr>
          <p:cNvPr id="424"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Despite knowing everything about the physical nature of bats, you still do not know what it is like to have the kinds of experiences a bat has when it perceives its surroundings using echolocation.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6"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pic>
        <p:nvPicPr>
          <p:cNvPr id="427" name="Content Placeholder 4"/>
          <p:cNvPicPr/>
          <p:nvPr/>
        </p:nvPicPr>
        <p:blipFill>
          <a:blip r:embed="rId2"/>
          <a:stretch>
            <a:fillRect/>
          </a:stretch>
        </p:blipFill>
        <p:spPr>
          <a:xfrm>
            <a:off x="914400" y="1752480"/>
            <a:ext cx="2685240" cy="3733560"/>
          </a:xfrm>
          <a:prstGeom prst="rect">
            <a:avLst/>
          </a:prstGeom>
          <a:ln>
            <a:noFill/>
          </a:ln>
        </p:spPr>
      </p:pic>
      <p:sp>
        <p:nvSpPr>
          <p:cNvPr id="428" name="CustomShape 2"/>
          <p:cNvSpPr/>
          <p:nvPr/>
        </p:nvSpPr>
        <p:spPr>
          <a:xfrm>
            <a:off x="914400" y="5638680"/>
            <a:ext cx="2666520" cy="639000"/>
          </a:xfrm>
          <a:prstGeom prst="rect">
            <a:avLst/>
          </a:prstGeom>
          <a:noFill/>
          <a:ln>
            <a:noFill/>
          </a:ln>
        </p:spPr>
        <p:txBody>
          <a:bodyPr lIns="90000" tIns="45000" rIns="90000" bIns="45000"/>
          <a:lstStyle/>
          <a:p>
            <a:pPr algn="ctr">
              <a:lnSpc>
                <a:spcPct val="100000"/>
              </a:lnSpc>
            </a:pPr>
            <a:r>
              <a:rPr lang="en-SG" b="1">
                <a:solidFill>
                  <a:srgbClr val="404040"/>
                </a:solidFill>
                <a:latin typeface="Calibri"/>
              </a:rPr>
              <a:t>Frank Jackson, </a:t>
            </a:r>
            <a:endParaRPr/>
          </a:p>
          <a:p>
            <a:pPr algn="ctr">
              <a:lnSpc>
                <a:spcPct val="100000"/>
              </a:lnSpc>
            </a:pPr>
            <a:r>
              <a:rPr lang="en-SG" b="1">
                <a:solidFill>
                  <a:srgbClr val="404040"/>
                </a:solidFill>
                <a:latin typeface="Calibri"/>
              </a:rPr>
              <a:t>Sometime Dualist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9"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pic>
        <p:nvPicPr>
          <p:cNvPr id="430" name="Content Placeholder 4"/>
          <p:cNvPicPr/>
          <p:nvPr/>
        </p:nvPicPr>
        <p:blipFill>
          <a:blip r:embed="rId2"/>
          <a:stretch>
            <a:fillRect/>
          </a:stretch>
        </p:blipFill>
        <p:spPr>
          <a:xfrm>
            <a:off x="914400" y="1752480"/>
            <a:ext cx="2685240" cy="3733560"/>
          </a:xfrm>
          <a:prstGeom prst="rect">
            <a:avLst/>
          </a:prstGeom>
          <a:ln>
            <a:noFill/>
          </a:ln>
        </p:spPr>
      </p:pic>
      <p:sp>
        <p:nvSpPr>
          <p:cNvPr id="431" name="TextShape 2"/>
          <p:cNvSpPr txBox="1"/>
          <p:nvPr/>
        </p:nvSpPr>
        <p:spPr>
          <a:xfrm>
            <a:off x="4343400" y="1600200"/>
            <a:ext cx="4343040" cy="4525560"/>
          </a:xfrm>
          <a:prstGeom prst="rect">
            <a:avLst/>
          </a:prstGeom>
        </p:spPr>
        <p:txBody>
          <a:bodyPr anchor="ctr"/>
          <a:lstStyle/>
          <a:p>
            <a:pPr>
              <a:lnSpc>
                <a:spcPct val="100000"/>
              </a:lnSpc>
            </a:pPr>
            <a:r>
              <a:rPr lang="en-US" sz="2600">
                <a:solidFill>
                  <a:srgbClr val="8B8B8B"/>
                </a:solidFill>
                <a:latin typeface="Calibri"/>
              </a:rPr>
              <a:t>Mary is a brilliant scientist who has devoted her entire life to studying the physical basis of human vision.</a:t>
            </a:r>
            <a:endParaRPr/>
          </a:p>
          <a:p>
            <a:pPr>
              <a:lnSpc>
                <a:spcPct val="100000"/>
              </a:lnSpc>
            </a:pPr>
            <a:r>
              <a:rPr lang="en-US" sz="2600">
                <a:solidFill>
                  <a:srgbClr val="8B8B8B"/>
                </a:solidFill>
                <a:latin typeface="Calibri"/>
              </a:rPr>
              <a:t>She knows all about human eyes and human brains, and all about how exposure to light of different wavelengths and intensities leads to various microphysical events in the retina, optical nerves, and occipital lobe.</a:t>
            </a:r>
            <a:endParaRPr/>
          </a:p>
          <a:p>
            <a:pPr>
              <a:lnSpc>
                <a:spcPct val="100000"/>
              </a:lnSpc>
            </a:pPr>
            <a:endParaRPr/>
          </a:p>
        </p:txBody>
      </p:sp>
      <p:sp>
        <p:nvSpPr>
          <p:cNvPr id="432" name="CustomShape 3"/>
          <p:cNvSpPr/>
          <p:nvPr/>
        </p:nvSpPr>
        <p:spPr>
          <a:xfrm>
            <a:off x="914400" y="5638680"/>
            <a:ext cx="2666520" cy="639000"/>
          </a:xfrm>
          <a:prstGeom prst="rect">
            <a:avLst/>
          </a:prstGeom>
          <a:noFill/>
          <a:ln>
            <a:noFill/>
          </a:ln>
        </p:spPr>
        <p:txBody>
          <a:bodyPr lIns="90000" tIns="45000" rIns="90000" bIns="45000"/>
          <a:lstStyle/>
          <a:p>
            <a:pPr algn="ctr">
              <a:lnSpc>
                <a:spcPct val="100000"/>
              </a:lnSpc>
            </a:pPr>
            <a:r>
              <a:rPr lang="en-SG" b="1">
                <a:solidFill>
                  <a:srgbClr val="404040"/>
                </a:solidFill>
                <a:latin typeface="Calibri"/>
              </a:rPr>
              <a:t>Frank Jackson, </a:t>
            </a:r>
            <a:endParaRPr/>
          </a:p>
          <a:p>
            <a:pPr algn="ctr">
              <a:lnSpc>
                <a:spcPct val="100000"/>
              </a:lnSpc>
            </a:pPr>
            <a:r>
              <a:rPr lang="en-SG" b="1">
                <a:solidFill>
                  <a:srgbClr val="404040"/>
                </a:solidFill>
                <a:latin typeface="Calibri"/>
              </a:rPr>
              <a:t>Sometime Dualist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pic>
        <p:nvPicPr>
          <p:cNvPr id="434" name="Content Placeholder 4"/>
          <p:cNvPicPr/>
          <p:nvPr/>
        </p:nvPicPr>
        <p:blipFill>
          <a:blip r:embed="rId2"/>
          <a:stretch>
            <a:fillRect/>
          </a:stretch>
        </p:blipFill>
        <p:spPr>
          <a:xfrm>
            <a:off x="914400" y="1752480"/>
            <a:ext cx="2685240" cy="3733560"/>
          </a:xfrm>
          <a:prstGeom prst="rect">
            <a:avLst/>
          </a:prstGeom>
          <a:ln>
            <a:noFill/>
          </a:ln>
        </p:spPr>
      </p:pic>
      <p:sp>
        <p:nvSpPr>
          <p:cNvPr id="435" name="TextShape 2"/>
          <p:cNvSpPr txBox="1"/>
          <p:nvPr/>
        </p:nvSpPr>
        <p:spPr>
          <a:xfrm>
            <a:off x="4343400" y="1600200"/>
            <a:ext cx="4343040" cy="4525560"/>
          </a:xfrm>
          <a:prstGeom prst="rect">
            <a:avLst/>
          </a:prstGeom>
        </p:spPr>
        <p:txBody>
          <a:bodyPr anchor="ctr"/>
          <a:lstStyle/>
          <a:p>
            <a:pPr>
              <a:lnSpc>
                <a:spcPct val="100000"/>
              </a:lnSpc>
            </a:pPr>
            <a:r>
              <a:rPr lang="en-US" sz="2400">
                <a:solidFill>
                  <a:srgbClr val="8B8B8B"/>
                </a:solidFill>
                <a:latin typeface="Calibri"/>
              </a:rPr>
              <a:t>But Mary has acquired all of this information while working inside a high-tech laboratory/prison in which the only colors are black, white, and shades of gray.</a:t>
            </a:r>
            <a:endParaRPr/>
          </a:p>
          <a:p>
            <a:pPr>
              <a:lnSpc>
                <a:spcPct val="100000"/>
              </a:lnSpc>
            </a:pPr>
            <a:r>
              <a:rPr lang="en-US" sz="2400">
                <a:solidFill>
                  <a:srgbClr val="8B8B8B"/>
                </a:solidFill>
                <a:latin typeface="Calibri"/>
              </a:rPr>
              <a:t>She has never been outside of this facility, although she is free to communicate with people from outside via telephone, radio, and black-and-white video relay.</a:t>
            </a:r>
            <a:endParaRPr/>
          </a:p>
          <a:p>
            <a:pPr>
              <a:lnSpc>
                <a:spcPct val="100000"/>
              </a:lnSpc>
            </a:pPr>
            <a:endParaRPr/>
          </a:p>
        </p:txBody>
      </p:sp>
      <p:pic>
        <p:nvPicPr>
          <p:cNvPr id="436" name="Content Placeholder 6"/>
          <p:cNvPicPr/>
          <p:nvPr/>
        </p:nvPicPr>
        <p:blipFill>
          <a:blip r:embed="rId3"/>
          <a:srcRect l="7190" t="1956" r="16791" b="1956"/>
          <a:stretch>
            <a:fillRect/>
          </a:stretch>
        </p:blipFill>
        <p:spPr>
          <a:xfrm>
            <a:off x="838080" y="1752480"/>
            <a:ext cx="2803680" cy="4348440"/>
          </a:xfrm>
          <a:prstGeom prst="rect">
            <a:avLst/>
          </a:prstGeom>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pic>
        <p:nvPicPr>
          <p:cNvPr id="438" name="Content Placeholder 4"/>
          <p:cNvPicPr/>
          <p:nvPr/>
        </p:nvPicPr>
        <p:blipFill>
          <a:blip r:embed="rId2"/>
          <a:stretch>
            <a:fillRect/>
          </a:stretch>
        </p:blipFill>
        <p:spPr>
          <a:xfrm>
            <a:off x="914400" y="1752480"/>
            <a:ext cx="2685240" cy="3733560"/>
          </a:xfrm>
          <a:prstGeom prst="rect">
            <a:avLst/>
          </a:prstGeom>
          <a:ln>
            <a:noFill/>
          </a:ln>
        </p:spPr>
      </p:pic>
      <p:sp>
        <p:nvSpPr>
          <p:cNvPr id="439" name="TextShape 2"/>
          <p:cNvSpPr txBox="1"/>
          <p:nvPr/>
        </p:nvSpPr>
        <p:spPr>
          <a:xfrm>
            <a:off x="4343400" y="1600200"/>
            <a:ext cx="4343040" cy="4525560"/>
          </a:xfrm>
          <a:prstGeom prst="rect">
            <a:avLst/>
          </a:prstGeom>
        </p:spPr>
        <p:txBody>
          <a:bodyPr anchor="ctr"/>
          <a:lstStyle/>
          <a:p>
            <a:pPr>
              <a:lnSpc>
                <a:spcPct val="100000"/>
              </a:lnSpc>
            </a:pPr>
            <a:r>
              <a:rPr lang="en-US" sz="2400">
                <a:solidFill>
                  <a:srgbClr val="8B8B8B"/>
                </a:solidFill>
                <a:latin typeface="Calibri"/>
              </a:rPr>
              <a:t>But Mary has acquired all of this information while working inside a high-tech laboratory/prison in which the only colors are black, white, and shades of gray.</a:t>
            </a:r>
            <a:endParaRPr/>
          </a:p>
          <a:p>
            <a:pPr>
              <a:lnSpc>
                <a:spcPct val="100000"/>
              </a:lnSpc>
            </a:pPr>
            <a:r>
              <a:rPr lang="en-US" sz="2400">
                <a:solidFill>
                  <a:srgbClr val="8B8B8B"/>
                </a:solidFill>
                <a:latin typeface="Calibri"/>
              </a:rPr>
              <a:t>She has never been outside of this facility, although she is free to communicate with people from outside via telephone, radio, and black-and-white video relay.</a:t>
            </a:r>
            <a:endParaRPr/>
          </a:p>
          <a:p>
            <a:pPr>
              <a:lnSpc>
                <a:spcPct val="100000"/>
              </a:lnSpc>
            </a:pPr>
            <a:endParaRPr/>
          </a:p>
        </p:txBody>
      </p:sp>
      <p:pic>
        <p:nvPicPr>
          <p:cNvPr id="440" name="Content Placeholder 6"/>
          <p:cNvPicPr/>
          <p:nvPr/>
        </p:nvPicPr>
        <p:blipFill>
          <a:blip r:embed="rId3"/>
          <a:srcRect l="7190" t="1956" r="16791" b="1956"/>
          <a:stretch>
            <a:fillRect/>
          </a:stretch>
        </p:blipFill>
        <p:spPr>
          <a:xfrm>
            <a:off x="838080" y="1752480"/>
            <a:ext cx="2803680" cy="4348440"/>
          </a:xfrm>
          <a:prstGeom prst="rect">
            <a:avLst/>
          </a:prstGeom>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1" name="Content Placeholder 3"/>
          <p:cNvPicPr/>
          <p:nvPr/>
        </p:nvPicPr>
        <p:blipFill>
          <a:blip r:embed="rId2">
            <a:lum bright="16000"/>
          </a:blip>
          <a:stretch>
            <a:fillRect/>
          </a:stretch>
        </p:blipFill>
        <p:spPr>
          <a:xfrm>
            <a:off x="0" y="0"/>
            <a:ext cx="9143640" cy="6870600"/>
          </a:xfrm>
          <a:prstGeom prst="rect">
            <a:avLst/>
          </a:prstGeom>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2"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
        <p:nvSpPr>
          <p:cNvPr id="443"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Does Mary learn anything when she sees the tomato -- the first colorful object she has ever encountered?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457200" y="1219320"/>
            <a:ext cx="8229240" cy="4525560"/>
          </a:xfrm>
          <a:prstGeom prst="rect">
            <a:avLst/>
          </a:prstGeom>
        </p:spPr>
        <p:txBody>
          <a:bodyPr/>
          <a:lstStyle/>
          <a:p>
            <a:pPr algn="ctr">
              <a:lnSpc>
                <a:spcPct val="100000"/>
              </a:lnSpc>
            </a:pPr>
            <a:endParaRPr/>
          </a:p>
          <a:p>
            <a:pPr algn="ctr">
              <a:lnSpc>
                <a:spcPct val="100000"/>
              </a:lnSpc>
            </a:pPr>
            <a:r>
              <a:rPr lang="en-US" sz="5400" b="1">
                <a:solidFill>
                  <a:srgbClr val="000000"/>
                </a:solidFill>
                <a:latin typeface="Calibri"/>
              </a:rPr>
              <a:t>CONSCIOUSNESS</a:t>
            </a:r>
            <a:endParaRPr/>
          </a:p>
          <a:p>
            <a:pPr algn="ctr">
              <a:lnSpc>
                <a:spcPct val="100000"/>
              </a:lnSpc>
            </a:pPr>
            <a:r>
              <a:rPr lang="en-US" sz="5400" b="1">
                <a:solidFill>
                  <a:srgbClr val="FFFFFF"/>
                </a:solidFill>
                <a:latin typeface="Calibri"/>
              </a:rPr>
              <a:t>COGNITION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4"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
        <p:nvSpPr>
          <p:cNvPr id="445"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Does Mary learn anything when she sees the tomato -- the first colorful object she has ever encountered?</a:t>
            </a:r>
            <a:endParaRPr/>
          </a:p>
          <a:p>
            <a:pPr>
              <a:lnSpc>
                <a:spcPct val="100000"/>
              </a:lnSpc>
            </a:pPr>
            <a:r>
              <a:rPr lang="en-US" sz="3200">
                <a:solidFill>
                  <a:srgbClr val="000000"/>
                </a:solidFill>
                <a:latin typeface="Calibri"/>
              </a:rPr>
              <a:t>Yes!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6" name="TextShape 1"/>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
        <p:nvSpPr>
          <p:cNvPr id="447"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Does Mary learn anything when she sees the tomato -- the first colorful object she has ever encountered?</a:t>
            </a:r>
            <a:endParaRPr/>
          </a:p>
          <a:p>
            <a:pPr>
              <a:lnSpc>
                <a:spcPct val="100000"/>
              </a:lnSpc>
            </a:pPr>
            <a:r>
              <a:rPr lang="en-US" sz="3200">
                <a:solidFill>
                  <a:srgbClr val="000000"/>
                </a:solidFill>
                <a:latin typeface="Calibri"/>
              </a:rPr>
              <a:t>Yes! </a:t>
            </a:r>
            <a:endParaRPr/>
          </a:p>
          <a:p>
            <a:pPr>
              <a:lnSpc>
                <a:spcPct val="100000"/>
              </a:lnSpc>
            </a:pPr>
            <a:r>
              <a:rPr lang="en-US" sz="3200">
                <a:solidFill>
                  <a:srgbClr val="000000"/>
                </a:solidFill>
                <a:latin typeface="Calibri"/>
              </a:rPr>
              <a:t>She learns </a:t>
            </a:r>
            <a:r>
              <a:rPr lang="en-US" sz="3200" i="1">
                <a:solidFill>
                  <a:srgbClr val="000000"/>
                </a:solidFill>
                <a:latin typeface="Calibri"/>
              </a:rPr>
              <a:t>what it is like</a:t>
            </a:r>
            <a:r>
              <a:rPr lang="en-US" sz="3200">
                <a:solidFill>
                  <a:srgbClr val="000000"/>
                </a:solidFill>
                <a:latin typeface="Calibri"/>
              </a:rPr>
              <a:t> to see something red.</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extShape 1"/>
          <p:cNvSpPr txBox="1"/>
          <p:nvPr/>
        </p:nvSpPr>
        <p:spPr>
          <a:xfrm>
            <a:off x="457200" y="609480"/>
            <a:ext cx="8229240" cy="1142640"/>
          </a:xfrm>
          <a:prstGeom prst="rect">
            <a:avLst/>
          </a:prstGeom>
        </p:spPr>
        <p:txBody>
          <a:bodyPr anchor="ctr"/>
          <a:lstStyle/>
          <a:p>
            <a:pPr>
              <a:lnSpc>
                <a:spcPct val="100000"/>
              </a:lnSpc>
            </a:pPr>
            <a:r>
              <a:rPr lang="en-US" sz="3200">
                <a:solidFill>
                  <a:srgbClr val="000000"/>
                </a:solidFill>
                <a:latin typeface="Calibri"/>
              </a:rPr>
              <a:t>Prior to seeing the tomato, she didn’t know whether seeing it would be like...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9" name="Content Placeholder 3"/>
          <p:cNvPicPr/>
          <p:nvPr/>
        </p:nvPicPr>
        <p:blipFill>
          <a:blip r:embed="rId2">
            <a:lum bright="16000"/>
          </a:blip>
          <a:stretch>
            <a:fillRect/>
          </a:stretch>
        </p:blipFill>
        <p:spPr>
          <a:xfrm>
            <a:off x="0" y="0"/>
            <a:ext cx="9143640" cy="6870600"/>
          </a:xfrm>
          <a:prstGeom prst="rect">
            <a:avLst/>
          </a:prstGeom>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 name="Content Placeholder 3"/>
          <p:cNvPicPr/>
          <p:nvPr/>
        </p:nvPicPr>
        <p:blipFill>
          <a:blip r:embed="rId2"/>
          <a:stretch>
            <a:fillRect/>
          </a:stretch>
        </p:blipFill>
        <p:spPr>
          <a:xfrm>
            <a:off x="0" y="0"/>
            <a:ext cx="9143640" cy="6870600"/>
          </a:xfrm>
          <a:prstGeom prst="rect">
            <a:avLst/>
          </a:prstGeom>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1" name="Content Placeholder 3"/>
          <p:cNvPicPr/>
          <p:nvPr/>
        </p:nvPicPr>
        <p:blipFill>
          <a:blip r:embed="rId2"/>
          <a:stretch>
            <a:fillRect/>
          </a:stretch>
        </p:blipFill>
        <p:spPr>
          <a:xfrm>
            <a:off x="0" y="0"/>
            <a:ext cx="9143640" cy="6870600"/>
          </a:xfrm>
          <a:prstGeom prst="rect">
            <a:avLst/>
          </a:prstGeom>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Shape 1"/>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And this is </a:t>
            </a:r>
            <a:r>
              <a:rPr lang="en-US" sz="3200" u="sng">
                <a:solidFill>
                  <a:srgbClr val="000000"/>
                </a:solidFill>
                <a:latin typeface="Calibri"/>
              </a:rPr>
              <a:t>despite</a:t>
            </a:r>
            <a:r>
              <a:rPr lang="en-US" sz="3200">
                <a:solidFill>
                  <a:srgbClr val="000000"/>
                </a:solidFill>
                <a:latin typeface="Calibri"/>
              </a:rPr>
              <a:t> the fact that she already knew in advance exactly what physical events would take place in her eyes and brain when she saw the tomato.</a:t>
            </a:r>
            <a:endParaRPr/>
          </a:p>
        </p:txBody>
      </p:sp>
      <p:sp>
        <p:nvSpPr>
          <p:cNvPr id="453" name="TextShape 2"/>
          <p:cNvSpPr txBox="1"/>
          <p:nvPr/>
        </p:nvSpPr>
        <p:spPr>
          <a:xfrm>
            <a:off x="457200" y="274680"/>
            <a:ext cx="8229240" cy="1142640"/>
          </a:xfrm>
          <a:prstGeom prst="rect">
            <a:avLst/>
          </a:prstGeom>
        </p:spPr>
        <p:txBody>
          <a:bodyPr anchor="ctr"/>
          <a:lstStyle/>
          <a:p>
            <a:pPr algn="ctr">
              <a:lnSpc>
                <a:spcPct val="100000"/>
              </a:lnSpc>
            </a:pPr>
            <a:r>
              <a:rPr lang="en-US" sz="2100" i="1">
                <a:solidFill>
                  <a:srgbClr val="000000"/>
                </a:solidFill>
                <a:latin typeface="Calibri"/>
              </a:rPr>
              <a:t>“You could know everything about the physical nature of some creature, and yet not know everything about that creature’s conscious experience.”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The Knowledge Argument</a:t>
            </a:r>
            <a:endParaRPr/>
          </a:p>
        </p:txBody>
      </p:sp>
      <p:sp>
        <p:nvSpPr>
          <p:cNvPr id="456" name="TextShape 2"/>
          <p:cNvSpPr txBox="1"/>
          <p:nvPr/>
        </p:nvSpPr>
        <p:spPr>
          <a:xfrm>
            <a:off x="457200" y="1600200"/>
            <a:ext cx="8229240" cy="4525560"/>
          </a:xfrm>
          <a:prstGeom prst="rect">
            <a:avLst/>
          </a:prstGeom>
        </p:spPr>
        <p:txBody>
          <a:bodyPr/>
          <a:lstStyle/>
          <a:p>
            <a:pPr>
              <a:lnSpc>
                <a:spcPct val="100000"/>
              </a:lnSpc>
              <a:buFont typeface="Calibri"/>
              <a:buAutoNum type="arabicPeriod"/>
            </a:pPr>
            <a:r>
              <a:rPr lang="en-US" sz="3200">
                <a:solidFill>
                  <a:srgbClr val="000000"/>
                </a:solidFill>
                <a:latin typeface="Calibri"/>
              </a:rPr>
              <a:t>You could know everything about the physical nature of some creature, and yet not know everything about that creature’s conscious experience.</a:t>
            </a:r>
            <a:endParaRPr/>
          </a:p>
          <a:p>
            <a:pPr>
              <a:lnSpc>
                <a:spcPct val="100000"/>
              </a:lnSpc>
              <a:buFont typeface="Calibri"/>
              <a:buAutoNum type="arabicPeriod"/>
            </a:pPr>
            <a:r>
              <a:rPr lang="en-US" sz="3200">
                <a:solidFill>
                  <a:srgbClr val="000000"/>
                </a:solidFill>
                <a:latin typeface="Calibri"/>
              </a:rPr>
              <a:t>If physicalism were true, this would be impossible.</a:t>
            </a:r>
            <a:endParaRPr/>
          </a:p>
          <a:p>
            <a:pPr>
              <a:lnSpc>
                <a:spcPct val="100000"/>
              </a:lnSpc>
              <a:buFont typeface="Calibri"/>
              <a:buAutoNum type="arabicPeriod"/>
            </a:pPr>
            <a:r>
              <a:rPr lang="en-US" sz="3200">
                <a:solidFill>
                  <a:srgbClr val="000000"/>
                </a:solidFill>
                <a:latin typeface="Calibri"/>
              </a:rPr>
              <a:t>So, physicalism is false.</a:t>
            </a:r>
            <a:endParaRPr/>
          </a:p>
          <a:p>
            <a:pPr>
              <a:lnSpc>
                <a:spcPct val="100000"/>
              </a:lnSpc>
            </a:pPr>
            <a:endParaRPr/>
          </a:p>
          <a:p>
            <a:pPr>
              <a:lnSpc>
                <a:spcPct val="100000"/>
              </a:lnSpc>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The Knowledge Argument</a:t>
            </a:r>
            <a:endParaRPr/>
          </a:p>
        </p:txBody>
      </p:sp>
      <p:sp>
        <p:nvSpPr>
          <p:cNvPr id="458" name="TextShape 2"/>
          <p:cNvSpPr txBox="1"/>
          <p:nvPr/>
        </p:nvSpPr>
        <p:spPr>
          <a:xfrm>
            <a:off x="457200" y="1600200"/>
            <a:ext cx="8229240" cy="4525560"/>
          </a:xfrm>
          <a:prstGeom prst="rect">
            <a:avLst/>
          </a:prstGeom>
        </p:spPr>
        <p:txBody>
          <a:bodyPr/>
          <a:lstStyle/>
          <a:p>
            <a:pPr>
              <a:lnSpc>
                <a:spcPct val="100000"/>
              </a:lnSpc>
              <a:buFont typeface="Calibri"/>
              <a:buAutoNum type="arabicPeriod"/>
            </a:pPr>
            <a:r>
              <a:rPr lang="en-US" sz="3200">
                <a:solidFill>
                  <a:srgbClr val="000000"/>
                </a:solidFill>
                <a:latin typeface="Calibri"/>
              </a:rPr>
              <a:t>You could know everything about the physical nature of some creature, and yet not know everything about that creature’s conscious experience.</a:t>
            </a:r>
            <a:endParaRPr/>
          </a:p>
          <a:p>
            <a:pPr>
              <a:lnSpc>
                <a:spcPct val="100000"/>
              </a:lnSpc>
              <a:buFont typeface="Calibri"/>
              <a:buAutoNum type="arabicPeriod"/>
            </a:pPr>
            <a:r>
              <a:rPr lang="en-US" sz="3200">
                <a:solidFill>
                  <a:srgbClr val="000000"/>
                </a:solidFill>
                <a:latin typeface="Calibri"/>
              </a:rPr>
              <a:t>If physicalism were true, this would be impossible.</a:t>
            </a:r>
            <a:endParaRPr/>
          </a:p>
          <a:p>
            <a:pPr>
              <a:lnSpc>
                <a:spcPct val="100000"/>
              </a:lnSpc>
              <a:buFont typeface="Calibri"/>
              <a:buAutoNum type="arabicPeriod"/>
            </a:pPr>
            <a:r>
              <a:rPr lang="en-US" sz="3200">
                <a:solidFill>
                  <a:srgbClr val="000000"/>
                </a:solidFill>
                <a:latin typeface="Calibri"/>
              </a:rPr>
              <a:t>So, physicalism is false.</a:t>
            </a:r>
            <a:endParaRPr/>
          </a:p>
          <a:p>
            <a:pPr>
              <a:lnSpc>
                <a:spcPct val="100000"/>
              </a:lnSpc>
            </a:pPr>
            <a:endParaRPr/>
          </a:p>
          <a:p>
            <a:pPr>
              <a:lnSpc>
                <a:spcPct val="100000"/>
              </a:lnSpc>
            </a:pPr>
            <a:endParaRPr/>
          </a:p>
        </p:txBody>
      </p:sp>
      <p:sp>
        <p:nvSpPr>
          <p:cNvPr id="459" name="CustomShape 3"/>
          <p:cNvSpPr/>
          <p:nvPr/>
        </p:nvSpPr>
        <p:spPr>
          <a:xfrm>
            <a:off x="152280" y="1600200"/>
            <a:ext cx="685440" cy="639000"/>
          </a:xfrm>
          <a:prstGeom prst="rect">
            <a:avLst/>
          </a:prstGeom>
          <a:noFill/>
          <a:ln>
            <a:noFill/>
          </a:ln>
        </p:spPr>
        <p:txBody>
          <a:bodyPr lIns="90000" tIns="45000" rIns="90000" bIns="45000"/>
          <a:lstStyle/>
          <a:p>
            <a:pPr algn="ctr">
              <a:lnSpc>
                <a:spcPct val="100000"/>
              </a:lnSpc>
            </a:pPr>
            <a:r>
              <a:rPr lang="en-SG" sz="3600">
                <a:solidFill>
                  <a:srgbClr val="000000"/>
                </a:solidFill>
                <a:latin typeface="Bookshelf Symbol 7"/>
              </a:rPr>
              <a: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The Knowledge Argument</a:t>
            </a:r>
            <a:endParaRPr/>
          </a:p>
        </p:txBody>
      </p:sp>
      <p:sp>
        <p:nvSpPr>
          <p:cNvPr id="461" name="TextShape 2"/>
          <p:cNvSpPr txBox="1"/>
          <p:nvPr/>
        </p:nvSpPr>
        <p:spPr>
          <a:xfrm>
            <a:off x="457200" y="1600200"/>
            <a:ext cx="8229240" cy="4525560"/>
          </a:xfrm>
          <a:prstGeom prst="rect">
            <a:avLst/>
          </a:prstGeom>
        </p:spPr>
        <p:txBody>
          <a:bodyPr/>
          <a:lstStyle/>
          <a:p>
            <a:pPr>
              <a:lnSpc>
                <a:spcPct val="100000"/>
              </a:lnSpc>
              <a:buFont typeface="Calibri"/>
              <a:buAutoNum type="arabicPeriod"/>
            </a:pPr>
            <a:r>
              <a:rPr lang="en-US" sz="3200">
                <a:solidFill>
                  <a:srgbClr val="000000"/>
                </a:solidFill>
                <a:latin typeface="Calibri"/>
              </a:rPr>
              <a:t>You could know everything about the physical nature of some creature, and yet not know everything about that creature’s conscious experience.</a:t>
            </a:r>
            <a:endParaRPr/>
          </a:p>
          <a:p>
            <a:pPr>
              <a:lnSpc>
                <a:spcPct val="100000"/>
              </a:lnSpc>
              <a:buFont typeface="Calibri"/>
              <a:buAutoNum type="arabicPeriod"/>
            </a:pPr>
            <a:r>
              <a:rPr lang="en-US" sz="3200">
                <a:solidFill>
                  <a:srgbClr val="000000"/>
                </a:solidFill>
                <a:latin typeface="Calibri"/>
              </a:rPr>
              <a:t>If physicalism were true, this would be impossible.</a:t>
            </a:r>
            <a:endParaRPr/>
          </a:p>
          <a:p>
            <a:pPr>
              <a:lnSpc>
                <a:spcPct val="100000"/>
              </a:lnSpc>
              <a:buFont typeface="Calibri"/>
              <a:buAutoNum type="arabicPeriod"/>
            </a:pPr>
            <a:r>
              <a:rPr lang="en-US" sz="3200">
                <a:solidFill>
                  <a:srgbClr val="000000"/>
                </a:solidFill>
                <a:latin typeface="Calibri"/>
              </a:rPr>
              <a:t>So, physicalism is false.</a:t>
            </a:r>
            <a:endParaRPr/>
          </a:p>
          <a:p>
            <a:pPr>
              <a:lnSpc>
                <a:spcPct val="100000"/>
              </a:lnSpc>
            </a:pPr>
            <a:endParaRPr/>
          </a:p>
          <a:p>
            <a:pPr>
              <a:lnSpc>
                <a:spcPct val="100000"/>
              </a:lnSpc>
            </a:pPr>
            <a:endParaRPr/>
          </a:p>
        </p:txBody>
      </p:sp>
      <p:sp>
        <p:nvSpPr>
          <p:cNvPr id="462" name="CustomShape 3"/>
          <p:cNvSpPr/>
          <p:nvPr/>
        </p:nvSpPr>
        <p:spPr>
          <a:xfrm>
            <a:off x="152280" y="1600200"/>
            <a:ext cx="685440" cy="639000"/>
          </a:xfrm>
          <a:prstGeom prst="rect">
            <a:avLst/>
          </a:prstGeom>
          <a:noFill/>
          <a:ln>
            <a:noFill/>
          </a:ln>
        </p:spPr>
        <p:txBody>
          <a:bodyPr lIns="90000" tIns="45000" rIns="90000" bIns="45000"/>
          <a:lstStyle/>
          <a:p>
            <a:pPr algn="ctr">
              <a:lnSpc>
                <a:spcPct val="100000"/>
              </a:lnSpc>
            </a:pPr>
            <a:r>
              <a:rPr lang="en-SG" sz="3600">
                <a:solidFill>
                  <a:srgbClr val="000000"/>
                </a:solidFill>
                <a:latin typeface="Bookshelf Symbol 7"/>
              </a:rPr>
              <a:t></a:t>
            </a:r>
            <a:endParaRPr/>
          </a:p>
        </p:txBody>
      </p:sp>
      <p:sp>
        <p:nvSpPr>
          <p:cNvPr id="463" name="CustomShape 4"/>
          <p:cNvSpPr/>
          <p:nvPr/>
        </p:nvSpPr>
        <p:spPr>
          <a:xfrm>
            <a:off x="152280" y="3733920"/>
            <a:ext cx="685440" cy="639000"/>
          </a:xfrm>
          <a:prstGeom prst="rect">
            <a:avLst/>
          </a:prstGeom>
          <a:noFill/>
          <a:ln>
            <a:noFill/>
          </a:ln>
        </p:spPr>
        <p:txBody>
          <a:bodyPr lIns="90000" tIns="45000" rIns="90000" bIns="45000"/>
          <a:lstStyle/>
          <a:p>
            <a:pPr algn="ctr">
              <a:lnSpc>
                <a:spcPct val="100000"/>
              </a:lnSpc>
            </a:pPr>
            <a:r>
              <a:rPr lang="en-SG" sz="3600">
                <a:solidFill>
                  <a:srgbClr val="000000"/>
                </a:solidFill>
                <a:latin typeface="Calibri"/>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457200" y="1219320"/>
            <a:ext cx="8229240" cy="4525560"/>
          </a:xfrm>
          <a:prstGeom prst="rect">
            <a:avLst/>
          </a:prstGeom>
        </p:spPr>
        <p:txBody>
          <a:bodyPr/>
          <a:lstStyle/>
          <a:p>
            <a:pPr algn="ctr">
              <a:lnSpc>
                <a:spcPct val="100000"/>
              </a:lnSpc>
            </a:pPr>
            <a:endParaRPr/>
          </a:p>
          <a:p>
            <a:pPr algn="ctr">
              <a:lnSpc>
                <a:spcPct val="100000"/>
              </a:lnSpc>
            </a:pPr>
            <a:r>
              <a:rPr lang="en-US" sz="5400" b="1">
                <a:solidFill>
                  <a:srgbClr val="000000"/>
                </a:solidFill>
                <a:latin typeface="Calibri"/>
              </a:rPr>
              <a:t>CONSCIOUSNESS</a:t>
            </a:r>
            <a:endParaRPr/>
          </a:p>
          <a:p>
            <a:pPr algn="ctr">
              <a:lnSpc>
                <a:spcPct val="100000"/>
              </a:lnSpc>
            </a:pPr>
            <a:r>
              <a:rPr lang="en-US" sz="5400" b="1">
                <a:solidFill>
                  <a:srgbClr val="000000"/>
                </a:solidFill>
                <a:latin typeface="Calibri"/>
              </a:rPr>
              <a:t>COGNITION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TextShape 1"/>
          <p:cNvSpPr txBox="1"/>
          <p:nvPr/>
        </p:nvSpPr>
        <p:spPr>
          <a:xfrm>
            <a:off x="457200" y="274680"/>
            <a:ext cx="8229240" cy="1142640"/>
          </a:xfrm>
          <a:prstGeom prst="rect">
            <a:avLst/>
          </a:prstGeom>
        </p:spPr>
        <p:txBody>
          <a:bodyPr anchor="ctr"/>
          <a:lstStyle/>
          <a:p>
            <a:pPr algn="ctr">
              <a:lnSpc>
                <a:spcPct val="100000"/>
              </a:lnSpc>
            </a:pPr>
            <a:r>
              <a:rPr lang="en-US" sz="2200" i="1">
                <a:solidFill>
                  <a:srgbClr val="000000"/>
                </a:solidFill>
                <a:latin typeface="Calibri"/>
              </a:rPr>
              <a:t>If physicalism were true, it would be impossible to know everything about the physical nature of some creature, and yet not know everything about that creature’s conscious experience.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TextShape 1"/>
          <p:cNvSpPr txBox="1"/>
          <p:nvPr/>
        </p:nvSpPr>
        <p:spPr>
          <a:xfrm>
            <a:off x="457200" y="274680"/>
            <a:ext cx="8229240" cy="1142640"/>
          </a:xfrm>
          <a:prstGeom prst="rect">
            <a:avLst/>
          </a:prstGeom>
        </p:spPr>
        <p:txBody>
          <a:bodyPr anchor="ctr"/>
          <a:lstStyle/>
          <a:p>
            <a:pPr algn="ctr">
              <a:lnSpc>
                <a:spcPct val="100000"/>
              </a:lnSpc>
            </a:pPr>
            <a:r>
              <a:rPr lang="en-US" sz="2200" i="1">
                <a:solidFill>
                  <a:srgbClr val="000000"/>
                </a:solidFill>
                <a:latin typeface="Calibri"/>
              </a:rPr>
              <a:t>If physicalism were true, it would be impossible to know everything about the physical nature of some creature, and yet not know everything about that creature’s conscious experience.</a:t>
            </a:r>
            <a:endParaRPr/>
          </a:p>
        </p:txBody>
      </p:sp>
      <p:sp>
        <p:nvSpPr>
          <p:cNvPr id="466"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Physicalism says that a creature’s conscious experiences are just an aspect of the creature’s physical nature (chemical reactions in the creature’s brain, or whatnot).</a:t>
            </a:r>
            <a:endParaRPr/>
          </a:p>
          <a:p>
            <a:pPr>
              <a:lnSpc>
                <a:spcPct val="100000"/>
              </a:lnSpc>
            </a:pPr>
            <a:r>
              <a:rPr lang="en-US" sz="3200">
                <a:solidFill>
                  <a:srgbClr val="FFFFFF"/>
                </a:solidFill>
                <a:latin typeface="Calibri"/>
              </a:rPr>
              <a:t>So if physicalism is true, there’s no way to know everything about a creature’s physical nature without knowing everything about its conscious experiences.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TextShape 1"/>
          <p:cNvSpPr txBox="1"/>
          <p:nvPr/>
        </p:nvSpPr>
        <p:spPr>
          <a:xfrm>
            <a:off x="457200" y="274680"/>
            <a:ext cx="8229240" cy="1142640"/>
          </a:xfrm>
          <a:prstGeom prst="rect">
            <a:avLst/>
          </a:prstGeom>
        </p:spPr>
        <p:txBody>
          <a:bodyPr anchor="ctr"/>
          <a:lstStyle/>
          <a:p>
            <a:pPr algn="ctr">
              <a:lnSpc>
                <a:spcPct val="100000"/>
              </a:lnSpc>
            </a:pPr>
            <a:r>
              <a:rPr lang="en-US" sz="2200" i="1">
                <a:solidFill>
                  <a:srgbClr val="000000"/>
                </a:solidFill>
                <a:latin typeface="Calibri"/>
              </a:rPr>
              <a:t>If physicalism were true, it would be impossible to know everything about the physical nature of some creature, and yet not know everything about that creature’s conscious experience.</a:t>
            </a:r>
            <a:endParaRPr/>
          </a:p>
        </p:txBody>
      </p:sp>
      <p:sp>
        <p:nvSpPr>
          <p:cNvPr id="468"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Physicalism says that a creature’s conscious experiences are just an aspect of the creature’s physical nature (chemical reactions in the creature’s brain, or whatnot).</a:t>
            </a:r>
            <a:endParaRPr/>
          </a:p>
          <a:p>
            <a:pPr>
              <a:lnSpc>
                <a:spcPct val="100000"/>
              </a:lnSpc>
            </a:pPr>
            <a:r>
              <a:rPr lang="en-US" sz="3200">
                <a:solidFill>
                  <a:srgbClr val="000000"/>
                </a:solidFill>
                <a:latin typeface="Calibri"/>
              </a:rPr>
              <a:t>So if physicalism is true, there’s no way to know everything about a creature’s physical nature without knowing everything about its conscious experiences.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The Knowledge Argument</a:t>
            </a:r>
            <a:endParaRPr/>
          </a:p>
        </p:txBody>
      </p:sp>
      <p:sp>
        <p:nvSpPr>
          <p:cNvPr id="470" name="TextShape 2"/>
          <p:cNvSpPr txBox="1"/>
          <p:nvPr/>
        </p:nvSpPr>
        <p:spPr>
          <a:xfrm>
            <a:off x="457200" y="1600200"/>
            <a:ext cx="8229240" cy="4525560"/>
          </a:xfrm>
          <a:prstGeom prst="rect">
            <a:avLst/>
          </a:prstGeom>
        </p:spPr>
        <p:txBody>
          <a:bodyPr/>
          <a:lstStyle/>
          <a:p>
            <a:pPr>
              <a:lnSpc>
                <a:spcPct val="100000"/>
              </a:lnSpc>
              <a:buFont typeface="Calibri"/>
              <a:buAutoNum type="arabicPeriod"/>
            </a:pPr>
            <a:r>
              <a:rPr lang="en-US" sz="3200">
                <a:solidFill>
                  <a:srgbClr val="000000"/>
                </a:solidFill>
                <a:latin typeface="Calibri"/>
              </a:rPr>
              <a:t>You could know everything about the physical nature of some creature, and yet not know everything about that creature’s conscious experience.</a:t>
            </a:r>
            <a:endParaRPr/>
          </a:p>
          <a:p>
            <a:pPr>
              <a:lnSpc>
                <a:spcPct val="100000"/>
              </a:lnSpc>
              <a:buFont typeface="Calibri"/>
              <a:buAutoNum type="arabicPeriod"/>
            </a:pPr>
            <a:r>
              <a:rPr lang="en-US" sz="3200">
                <a:solidFill>
                  <a:srgbClr val="000000"/>
                </a:solidFill>
                <a:latin typeface="Calibri"/>
              </a:rPr>
              <a:t>If physicalism were true, this would be impossible.</a:t>
            </a:r>
            <a:endParaRPr/>
          </a:p>
          <a:p>
            <a:pPr>
              <a:lnSpc>
                <a:spcPct val="100000"/>
              </a:lnSpc>
              <a:buFont typeface="Calibri"/>
              <a:buAutoNum type="arabicPeriod"/>
            </a:pPr>
            <a:r>
              <a:rPr lang="en-US" sz="3200">
                <a:solidFill>
                  <a:srgbClr val="000000"/>
                </a:solidFill>
                <a:latin typeface="Calibri"/>
              </a:rPr>
              <a:t>So, physicalism is false.</a:t>
            </a:r>
            <a:endParaRPr/>
          </a:p>
          <a:p>
            <a:pPr>
              <a:lnSpc>
                <a:spcPct val="100000"/>
              </a:lnSpc>
            </a:pPr>
            <a:endParaRPr/>
          </a:p>
          <a:p>
            <a:pPr>
              <a:lnSpc>
                <a:spcPct val="100000"/>
              </a:lnSpc>
            </a:pPr>
            <a:endParaRPr/>
          </a:p>
        </p:txBody>
      </p:sp>
      <p:sp>
        <p:nvSpPr>
          <p:cNvPr id="471" name="CustomShape 3"/>
          <p:cNvSpPr/>
          <p:nvPr/>
        </p:nvSpPr>
        <p:spPr>
          <a:xfrm>
            <a:off x="152280" y="1600200"/>
            <a:ext cx="685440" cy="639000"/>
          </a:xfrm>
          <a:prstGeom prst="rect">
            <a:avLst/>
          </a:prstGeom>
          <a:noFill/>
          <a:ln>
            <a:noFill/>
          </a:ln>
        </p:spPr>
        <p:txBody>
          <a:bodyPr lIns="90000" tIns="45000" rIns="90000" bIns="45000"/>
          <a:lstStyle/>
          <a:p>
            <a:pPr algn="ctr">
              <a:lnSpc>
                <a:spcPct val="100000"/>
              </a:lnSpc>
            </a:pPr>
            <a:r>
              <a:rPr lang="en-SG" sz="3600">
                <a:solidFill>
                  <a:srgbClr val="000000"/>
                </a:solidFill>
                <a:latin typeface="Bookshelf Symbol 7"/>
              </a:rPr>
              <a:t></a:t>
            </a:r>
            <a:endParaRPr/>
          </a:p>
        </p:txBody>
      </p:sp>
      <p:sp>
        <p:nvSpPr>
          <p:cNvPr id="472" name="CustomShape 4"/>
          <p:cNvSpPr/>
          <p:nvPr/>
        </p:nvSpPr>
        <p:spPr>
          <a:xfrm>
            <a:off x="152280" y="3733920"/>
            <a:ext cx="685440" cy="639000"/>
          </a:xfrm>
          <a:prstGeom prst="rect">
            <a:avLst/>
          </a:prstGeom>
          <a:noFill/>
          <a:ln>
            <a:noFill/>
          </a:ln>
        </p:spPr>
        <p:txBody>
          <a:bodyPr lIns="90000" tIns="45000" rIns="90000" bIns="45000"/>
          <a:lstStyle/>
          <a:p>
            <a:pPr algn="ctr">
              <a:lnSpc>
                <a:spcPct val="100000"/>
              </a:lnSpc>
            </a:pPr>
            <a:r>
              <a:rPr lang="en-SG" sz="3600">
                <a:solidFill>
                  <a:srgbClr val="000000"/>
                </a:solidFill>
                <a:latin typeface="Calibri"/>
              </a:rPr>
              <a: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The Knowledge Argument</a:t>
            </a:r>
            <a:endParaRPr/>
          </a:p>
        </p:txBody>
      </p:sp>
      <p:sp>
        <p:nvSpPr>
          <p:cNvPr id="474" name="TextShape 2"/>
          <p:cNvSpPr txBox="1"/>
          <p:nvPr/>
        </p:nvSpPr>
        <p:spPr>
          <a:xfrm>
            <a:off x="457200" y="1600200"/>
            <a:ext cx="8229240" cy="4525560"/>
          </a:xfrm>
          <a:prstGeom prst="rect">
            <a:avLst/>
          </a:prstGeom>
        </p:spPr>
        <p:txBody>
          <a:bodyPr/>
          <a:lstStyle/>
          <a:p>
            <a:pPr>
              <a:lnSpc>
                <a:spcPct val="100000"/>
              </a:lnSpc>
              <a:buFont typeface="Calibri"/>
              <a:buAutoNum type="arabicPeriod"/>
            </a:pPr>
            <a:r>
              <a:rPr lang="en-US" sz="3200">
                <a:solidFill>
                  <a:srgbClr val="000000"/>
                </a:solidFill>
                <a:latin typeface="Calibri"/>
              </a:rPr>
              <a:t>You could know everything about the physical nature of some creature, and yet not know everything about that creature’s conscious experience.</a:t>
            </a:r>
            <a:endParaRPr/>
          </a:p>
          <a:p>
            <a:pPr>
              <a:lnSpc>
                <a:spcPct val="100000"/>
              </a:lnSpc>
              <a:buFont typeface="Calibri"/>
              <a:buAutoNum type="arabicPeriod"/>
            </a:pPr>
            <a:r>
              <a:rPr lang="en-US" sz="3200">
                <a:solidFill>
                  <a:srgbClr val="000000"/>
                </a:solidFill>
                <a:latin typeface="Calibri"/>
              </a:rPr>
              <a:t>If physicalism were true, this would be impossible.</a:t>
            </a:r>
            <a:endParaRPr/>
          </a:p>
          <a:p>
            <a:pPr>
              <a:lnSpc>
                <a:spcPct val="100000"/>
              </a:lnSpc>
              <a:buFont typeface="Calibri"/>
              <a:buAutoNum type="arabicPeriod"/>
            </a:pPr>
            <a:r>
              <a:rPr lang="en-US" sz="3200">
                <a:solidFill>
                  <a:srgbClr val="000000"/>
                </a:solidFill>
                <a:latin typeface="Calibri"/>
              </a:rPr>
              <a:t>So, physicalism is false.</a:t>
            </a:r>
            <a:endParaRPr/>
          </a:p>
          <a:p>
            <a:pPr>
              <a:lnSpc>
                <a:spcPct val="100000"/>
              </a:lnSpc>
            </a:pPr>
            <a:endParaRPr/>
          </a:p>
          <a:p>
            <a:pPr>
              <a:lnSpc>
                <a:spcPct val="100000"/>
              </a:lnSpc>
            </a:pPr>
            <a:endParaRPr/>
          </a:p>
        </p:txBody>
      </p:sp>
      <p:sp>
        <p:nvSpPr>
          <p:cNvPr id="475" name="CustomShape 3"/>
          <p:cNvSpPr/>
          <p:nvPr/>
        </p:nvSpPr>
        <p:spPr>
          <a:xfrm>
            <a:off x="152280" y="1600200"/>
            <a:ext cx="685440" cy="639000"/>
          </a:xfrm>
          <a:prstGeom prst="rect">
            <a:avLst/>
          </a:prstGeom>
          <a:noFill/>
          <a:ln>
            <a:noFill/>
          </a:ln>
        </p:spPr>
        <p:txBody>
          <a:bodyPr lIns="90000" tIns="45000" rIns="90000" bIns="45000"/>
          <a:lstStyle/>
          <a:p>
            <a:pPr algn="ctr">
              <a:lnSpc>
                <a:spcPct val="100000"/>
              </a:lnSpc>
            </a:pPr>
            <a:r>
              <a:rPr lang="en-SG" sz="3600">
                <a:solidFill>
                  <a:srgbClr val="000000"/>
                </a:solidFill>
                <a:latin typeface="Bookshelf Symbol 7"/>
              </a:rPr>
              <a:t></a:t>
            </a:r>
            <a:endParaRPr/>
          </a:p>
        </p:txBody>
      </p:sp>
      <p:sp>
        <p:nvSpPr>
          <p:cNvPr id="476" name="CustomShape 4"/>
          <p:cNvSpPr/>
          <p:nvPr/>
        </p:nvSpPr>
        <p:spPr>
          <a:xfrm>
            <a:off x="152280" y="3657600"/>
            <a:ext cx="685440" cy="639000"/>
          </a:xfrm>
          <a:prstGeom prst="rect">
            <a:avLst/>
          </a:prstGeom>
          <a:noFill/>
          <a:ln>
            <a:noFill/>
          </a:ln>
        </p:spPr>
        <p:txBody>
          <a:bodyPr lIns="90000" tIns="45000" rIns="90000" bIns="45000"/>
          <a:lstStyle/>
          <a:p>
            <a:pPr algn="ctr">
              <a:lnSpc>
                <a:spcPct val="100000"/>
              </a:lnSpc>
            </a:pPr>
            <a:r>
              <a:rPr lang="en-SG" sz="3600">
                <a:solidFill>
                  <a:srgbClr val="000000"/>
                </a:solidFill>
                <a:latin typeface="Bookshelf Symbol 7"/>
              </a:rPr>
              <a: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The Knowledge Argument</a:t>
            </a:r>
            <a:endParaRPr/>
          </a:p>
        </p:txBody>
      </p:sp>
      <p:sp>
        <p:nvSpPr>
          <p:cNvPr id="478" name="TextShape 2"/>
          <p:cNvSpPr txBox="1"/>
          <p:nvPr/>
        </p:nvSpPr>
        <p:spPr>
          <a:xfrm>
            <a:off x="457200" y="1600200"/>
            <a:ext cx="8229240" cy="4525560"/>
          </a:xfrm>
          <a:prstGeom prst="rect">
            <a:avLst/>
          </a:prstGeom>
        </p:spPr>
        <p:txBody>
          <a:bodyPr/>
          <a:lstStyle/>
          <a:p>
            <a:pPr>
              <a:lnSpc>
                <a:spcPct val="100000"/>
              </a:lnSpc>
              <a:buFont typeface="Calibri"/>
              <a:buAutoNum type="arabicPeriod"/>
            </a:pPr>
            <a:r>
              <a:rPr lang="en-US" sz="3200">
                <a:solidFill>
                  <a:srgbClr val="000000"/>
                </a:solidFill>
                <a:latin typeface="Calibri"/>
              </a:rPr>
              <a:t>You could know everything about the physical nature of some creature, and yet not know everything about that creature’s conscious experience.</a:t>
            </a:r>
            <a:endParaRPr/>
          </a:p>
          <a:p>
            <a:pPr>
              <a:lnSpc>
                <a:spcPct val="100000"/>
              </a:lnSpc>
              <a:buFont typeface="Calibri"/>
              <a:buAutoNum type="arabicPeriod"/>
            </a:pPr>
            <a:r>
              <a:rPr lang="en-US" sz="3200">
                <a:solidFill>
                  <a:srgbClr val="000000"/>
                </a:solidFill>
                <a:latin typeface="Calibri"/>
              </a:rPr>
              <a:t>If physicalism were true, this would be impossible.</a:t>
            </a:r>
            <a:endParaRPr/>
          </a:p>
          <a:p>
            <a:pPr>
              <a:lnSpc>
                <a:spcPct val="100000"/>
              </a:lnSpc>
              <a:buFont typeface="Calibri"/>
              <a:buAutoNum type="arabicPeriod"/>
            </a:pPr>
            <a:r>
              <a:rPr lang="en-US" sz="3200">
                <a:solidFill>
                  <a:srgbClr val="000000"/>
                </a:solidFill>
                <a:latin typeface="Calibri"/>
              </a:rPr>
              <a:t>So, physicalism is false.</a:t>
            </a:r>
            <a:endParaRPr/>
          </a:p>
          <a:p>
            <a:pPr>
              <a:lnSpc>
                <a:spcPct val="100000"/>
              </a:lnSpc>
            </a:pPr>
            <a:endParaRPr/>
          </a:p>
          <a:p>
            <a:pPr>
              <a:lnSpc>
                <a:spcPct val="100000"/>
              </a:lnSpc>
            </a:pPr>
            <a:endParaRPr/>
          </a:p>
        </p:txBody>
      </p:sp>
      <p:sp>
        <p:nvSpPr>
          <p:cNvPr id="479" name="CustomShape 3"/>
          <p:cNvSpPr/>
          <p:nvPr/>
        </p:nvSpPr>
        <p:spPr>
          <a:xfrm>
            <a:off x="152280" y="1600200"/>
            <a:ext cx="685440" cy="639000"/>
          </a:xfrm>
          <a:prstGeom prst="rect">
            <a:avLst/>
          </a:prstGeom>
          <a:noFill/>
          <a:ln>
            <a:noFill/>
          </a:ln>
        </p:spPr>
        <p:txBody>
          <a:bodyPr lIns="90000" tIns="45000" rIns="90000" bIns="45000"/>
          <a:lstStyle/>
          <a:p>
            <a:pPr algn="ctr">
              <a:lnSpc>
                <a:spcPct val="100000"/>
              </a:lnSpc>
            </a:pPr>
            <a:r>
              <a:rPr lang="en-SG" sz="3600">
                <a:solidFill>
                  <a:srgbClr val="000000"/>
                </a:solidFill>
                <a:latin typeface="Bookshelf Symbol 7"/>
              </a:rPr>
              <a:t></a:t>
            </a:r>
            <a:endParaRPr/>
          </a:p>
        </p:txBody>
      </p:sp>
      <p:sp>
        <p:nvSpPr>
          <p:cNvPr id="480" name="CustomShape 4"/>
          <p:cNvSpPr/>
          <p:nvPr/>
        </p:nvSpPr>
        <p:spPr>
          <a:xfrm>
            <a:off x="152280" y="3657600"/>
            <a:ext cx="685440" cy="639000"/>
          </a:xfrm>
          <a:prstGeom prst="rect">
            <a:avLst/>
          </a:prstGeom>
          <a:noFill/>
          <a:ln>
            <a:noFill/>
          </a:ln>
        </p:spPr>
        <p:txBody>
          <a:bodyPr lIns="90000" tIns="45000" rIns="90000" bIns="45000"/>
          <a:lstStyle/>
          <a:p>
            <a:pPr algn="ctr">
              <a:lnSpc>
                <a:spcPct val="100000"/>
              </a:lnSpc>
            </a:pPr>
            <a:r>
              <a:rPr lang="en-SG" sz="3600">
                <a:solidFill>
                  <a:srgbClr val="000000"/>
                </a:solidFill>
                <a:latin typeface="Bookshelf Symbol 7"/>
              </a:rPr>
              <a:t></a:t>
            </a:r>
            <a:endParaRPr/>
          </a:p>
        </p:txBody>
      </p:sp>
      <p:sp>
        <p:nvSpPr>
          <p:cNvPr id="481" name="CustomShape 5"/>
          <p:cNvSpPr/>
          <p:nvPr/>
        </p:nvSpPr>
        <p:spPr>
          <a:xfrm>
            <a:off x="152280" y="4848120"/>
            <a:ext cx="685440" cy="639000"/>
          </a:xfrm>
          <a:prstGeom prst="rect">
            <a:avLst/>
          </a:prstGeom>
          <a:noFill/>
          <a:ln>
            <a:noFill/>
          </a:ln>
        </p:spPr>
        <p:txBody>
          <a:bodyPr lIns="90000" tIns="45000" rIns="90000" bIns="45000"/>
          <a:lstStyle/>
          <a:p>
            <a:pPr algn="ctr">
              <a:lnSpc>
                <a:spcPct val="100000"/>
              </a:lnSpc>
            </a:pPr>
            <a:r>
              <a:rPr lang="en-SG" sz="3600">
                <a:solidFill>
                  <a:srgbClr val="000000"/>
                </a:solidFill>
                <a:latin typeface="Calibri"/>
              </a:rPr>
              <a: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TextShape 1"/>
          <p:cNvSpPr txBox="1"/>
          <p:nvPr/>
        </p:nvSpPr>
        <p:spPr>
          <a:xfrm>
            <a:off x="722160" y="4406760"/>
            <a:ext cx="7772040" cy="1361880"/>
          </a:xfrm>
          <a:prstGeom prst="rect">
            <a:avLst/>
          </a:prstGeom>
        </p:spPr>
        <p:txBody>
          <a:bodyPr/>
          <a:lstStyle/>
          <a:p>
            <a:pPr>
              <a:lnSpc>
                <a:spcPct val="100000"/>
              </a:lnSpc>
            </a:pPr>
            <a:r>
              <a:rPr lang="en-US" sz="4000" b="1">
                <a:solidFill>
                  <a:srgbClr val="000000"/>
                </a:solidFill>
                <a:latin typeface="Calibri"/>
              </a:rPr>
              <a:t>V. Objections and replies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TextShape 1"/>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Today, we consider two objections to the knowledge argument.</a:t>
            </a:r>
            <a:endParaRPr/>
          </a:p>
          <a:p>
            <a:pPr>
              <a:lnSpc>
                <a:spcPct val="100000"/>
              </a:lnSpc>
            </a:pPr>
            <a:r>
              <a:rPr lang="en-US" sz="3200">
                <a:solidFill>
                  <a:srgbClr val="000000"/>
                </a:solidFill>
                <a:latin typeface="Calibri"/>
              </a:rPr>
              <a:t>Both are directed at the first premise of the argument, which states that you could know all of a creature’s physical characteristics without knowing everything about its conscious experiences.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Ability Objection</a:t>
            </a:r>
            <a:endParaRPr/>
          </a:p>
        </p:txBody>
      </p:sp>
      <p:sp>
        <p:nvSpPr>
          <p:cNvPr id="485" name="TextShape 2"/>
          <p:cNvSpPr txBox="1"/>
          <p:nvPr/>
        </p:nvSpPr>
        <p:spPr>
          <a:xfrm>
            <a:off x="457200" y="1600200"/>
            <a:ext cx="8229240" cy="4525560"/>
          </a:xfrm>
          <a:prstGeom prst="rect">
            <a:avLst/>
          </a:prstGeom>
        </p:spPr>
        <p:txBody>
          <a:bodyPr/>
          <a:lstStyle/>
          <a:p>
            <a:pPr>
              <a:lnSpc>
                <a:spcPct val="100000"/>
              </a:lnSpc>
            </a:pPr>
            <a:r>
              <a:rPr lang="en-US" sz="3200">
                <a:solidFill>
                  <a:srgbClr val="FFFFFF"/>
                </a:solidFill>
                <a:latin typeface="Calibri"/>
              </a:rPr>
              <a:t>It is true that </a:t>
            </a:r>
            <a:r>
              <a:rPr lang="en-US" sz="3200" u="sng">
                <a:solidFill>
                  <a:srgbClr val="FFFFFF"/>
                </a:solidFill>
                <a:latin typeface="Calibri"/>
              </a:rPr>
              <a:t>we</a:t>
            </a:r>
            <a:r>
              <a:rPr lang="en-US" sz="3200">
                <a:solidFill>
                  <a:srgbClr val="FFFFFF"/>
                </a:solidFill>
                <a:latin typeface="Calibri"/>
              </a:rPr>
              <a:t>, with our limited information, cannot imagine what it is like to have a bat’s experiences. </a:t>
            </a:r>
            <a:endParaRPr/>
          </a:p>
          <a:p>
            <a:pPr>
              <a:lnSpc>
                <a:spcPct val="100000"/>
              </a:lnSpc>
            </a:pPr>
            <a:r>
              <a:rPr lang="en-US" sz="3200">
                <a:solidFill>
                  <a:srgbClr val="FFFFFF"/>
                </a:solidFill>
                <a:latin typeface="Calibri"/>
              </a:rPr>
              <a:t>It is also true that an ordinary colorblind person does not know what it is like to see in color.</a:t>
            </a:r>
            <a:endParaRPr/>
          </a:p>
          <a:p>
            <a:pPr>
              <a:lnSpc>
                <a:spcPct val="100000"/>
              </a:lnSpc>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Ability Objection</a:t>
            </a:r>
            <a:endParaRPr/>
          </a:p>
        </p:txBody>
      </p:sp>
      <p:sp>
        <p:nvSpPr>
          <p:cNvPr id="487"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OK, Mary does “learn” something when she sees the tomato. But only in the sense that she acquires a new </a:t>
            </a:r>
            <a:r>
              <a:rPr lang="en-US" sz="3200" u="sng">
                <a:solidFill>
                  <a:srgbClr val="000000"/>
                </a:solidFill>
                <a:latin typeface="Calibri"/>
              </a:rPr>
              <a:t>ability</a:t>
            </a:r>
            <a:r>
              <a:rPr lang="en-US" sz="3200">
                <a:solidFill>
                  <a:srgbClr val="000000"/>
                </a:solidFill>
                <a:latin typeface="Calibri"/>
              </a:rPr>
              <a:t>.</a:t>
            </a:r>
            <a:endParaRPr/>
          </a:p>
          <a:p>
            <a:pPr>
              <a:lnSpc>
                <a:spcPct val="100000"/>
              </a:lnSpc>
            </a:pPr>
            <a:r>
              <a:rPr lang="en-US" sz="3200">
                <a:solidFill>
                  <a:srgbClr val="FFFFFF"/>
                </a:solidFill>
                <a:latin typeface="Calibri"/>
              </a:rPr>
              <a:t>Before she saw the tomato, Mary couldn’t </a:t>
            </a:r>
            <a:r>
              <a:rPr lang="en-US" sz="3200" u="sng">
                <a:solidFill>
                  <a:srgbClr val="FFFFFF"/>
                </a:solidFill>
                <a:latin typeface="Calibri"/>
              </a:rPr>
              <a:t>imagine</a:t>
            </a:r>
            <a:r>
              <a:rPr lang="en-US" sz="3200">
                <a:solidFill>
                  <a:srgbClr val="FFFFFF"/>
                </a:solidFill>
                <a:latin typeface="Calibri"/>
              </a:rPr>
              <a:t> red things (unlike normal, unimprisoned, non-color blind folks).</a:t>
            </a:r>
            <a:endParaRPr/>
          </a:p>
          <a:p>
            <a:pPr>
              <a:lnSpc>
                <a:spcPct val="100000"/>
              </a:lnSpc>
            </a:pPr>
            <a:r>
              <a:rPr lang="en-US" sz="3200">
                <a:solidFill>
                  <a:srgbClr val="FFFFFF"/>
                </a:solidFill>
                <a:latin typeface="Calibri"/>
              </a:rPr>
              <a:t>Mary gains some know-how, but she acquires no new </a:t>
            </a:r>
            <a:r>
              <a:rPr lang="en-US" sz="3200" u="sng">
                <a:solidFill>
                  <a:srgbClr val="FFFFFF"/>
                </a:solidFill>
                <a:latin typeface="Calibri"/>
              </a:rPr>
              <a:t>information</a:t>
            </a:r>
            <a:r>
              <a:rPr lang="en-US" sz="3200">
                <a:solidFill>
                  <a:srgbClr val="FFFFFF"/>
                </a:solidFill>
                <a:latin typeface="Calibri"/>
              </a:rPr>
              <a:t> (about colors, minds, or anything else).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Aspects of Mind</a:t>
            </a:r>
            <a:endParaRPr/>
          </a:p>
        </p:txBody>
      </p:sp>
      <p:sp>
        <p:nvSpPr>
          <p:cNvPr id="231" name="TextShape 2"/>
          <p:cNvSpPr txBox="1"/>
          <p:nvPr/>
        </p:nvSpPr>
        <p:spPr>
          <a:xfrm>
            <a:off x="0" y="1600200"/>
            <a:ext cx="4419360" cy="4525560"/>
          </a:xfrm>
          <a:prstGeom prst="rect">
            <a:avLst/>
          </a:prstGeom>
        </p:spPr>
        <p:txBody>
          <a:bodyPr/>
          <a:lstStyle/>
          <a:p>
            <a:pPr algn="ctr">
              <a:lnSpc>
                <a:spcPct val="100000"/>
              </a:lnSpc>
            </a:pPr>
            <a:endParaRPr/>
          </a:p>
          <a:p>
            <a:pPr algn="ctr">
              <a:lnSpc>
                <a:spcPct val="100000"/>
              </a:lnSpc>
            </a:pPr>
            <a:endParaRPr/>
          </a:p>
          <a:p>
            <a:pPr algn="ctr">
              <a:lnSpc>
                <a:spcPct val="100000"/>
              </a:lnSpc>
            </a:pPr>
            <a:r>
              <a:rPr lang="en-US" sz="3400" b="1">
                <a:solidFill>
                  <a:srgbClr val="000000"/>
                </a:solidFill>
                <a:latin typeface="Calibri"/>
              </a:rPr>
              <a:t>Conscious</a:t>
            </a:r>
            <a:endParaRPr/>
          </a:p>
          <a:p>
            <a:pPr algn="ctr">
              <a:lnSpc>
                <a:spcPct val="100000"/>
              </a:lnSpc>
            </a:pPr>
            <a:r>
              <a:rPr lang="en-US" sz="3400">
                <a:solidFill>
                  <a:srgbClr val="000000"/>
                </a:solidFill>
                <a:latin typeface="Calibri"/>
              </a:rPr>
              <a:t>(related to feelings)</a:t>
            </a:r>
            <a:endParaRPr/>
          </a:p>
          <a:p>
            <a:pPr>
              <a:lnSpc>
                <a:spcPct val="100000"/>
              </a:lnSpc>
            </a:pPr>
            <a:endParaRPr/>
          </a:p>
          <a:p>
            <a:pPr>
              <a:lnSpc>
                <a:spcPct val="100000"/>
              </a:lnSpc>
              <a:buFont typeface="Arial"/>
              <a:buChar char="•"/>
            </a:pPr>
            <a:r>
              <a:rPr lang="en-US" sz="2600">
                <a:solidFill>
                  <a:srgbClr val="FFFFFF"/>
                </a:solidFill>
                <a:latin typeface="Calibri"/>
              </a:rPr>
              <a:t>  </a:t>
            </a:r>
            <a:r>
              <a:rPr lang="en-US" sz="2900">
                <a:solidFill>
                  <a:srgbClr val="FFFFFF"/>
                </a:solidFill>
                <a:latin typeface="Calibri"/>
              </a:rPr>
              <a:t>Feelings	</a:t>
            </a:r>
            <a:endParaRPr/>
          </a:p>
          <a:p>
            <a:pPr lvl="1">
              <a:lnSpc>
                <a:spcPct val="100000"/>
              </a:lnSpc>
              <a:buFont typeface="Arial"/>
              <a:buChar char="–"/>
            </a:pPr>
            <a:r>
              <a:rPr lang="en-US" sz="2900">
                <a:solidFill>
                  <a:srgbClr val="FFFFFF"/>
                </a:solidFill>
                <a:latin typeface="Calibri"/>
              </a:rPr>
              <a:t> Perceptual sensations (five senses)</a:t>
            </a:r>
            <a:endParaRPr/>
          </a:p>
          <a:p>
            <a:pPr lvl="1">
              <a:lnSpc>
                <a:spcPct val="100000"/>
              </a:lnSpc>
              <a:buFont typeface="Arial"/>
              <a:buChar char="–"/>
            </a:pPr>
            <a:r>
              <a:rPr lang="en-US" sz="2900">
                <a:solidFill>
                  <a:srgbClr val="FFFFFF"/>
                </a:solidFill>
                <a:latin typeface="Calibri"/>
              </a:rPr>
              <a:t> Non-perceptual feelings (dizziness,  </a:t>
            </a:r>
            <a:endParaRPr/>
          </a:p>
          <a:p>
            <a:r>
              <a:rPr lang="en-US" sz="2900">
                <a:solidFill>
                  <a:srgbClr val="FFFFFF"/>
                </a:solidFill>
                <a:latin typeface="Calibri"/>
              </a:rPr>
              <a:t>   pain, fatigue, nausea, etc.)</a:t>
            </a:r>
            <a:endParaRPr/>
          </a:p>
          <a:p>
            <a:pPr>
              <a:lnSpc>
                <a:spcPct val="100000"/>
              </a:lnSpc>
              <a:buFont typeface="Arial"/>
              <a:buChar char="•"/>
            </a:pPr>
            <a:r>
              <a:rPr lang="en-US" sz="2900">
                <a:solidFill>
                  <a:srgbClr val="FFFFFF"/>
                </a:solidFill>
                <a:latin typeface="Calibri"/>
              </a:rPr>
              <a:t>  Moods and emotions</a:t>
            </a:r>
            <a:endParaRPr/>
          </a:p>
          <a:p>
            <a:pPr>
              <a:lnSpc>
                <a:spcPct val="100000"/>
              </a:lnSpc>
              <a:buFont typeface="Arial"/>
              <a:buChar char="•"/>
            </a:pPr>
            <a:r>
              <a:rPr lang="en-US" sz="2900">
                <a:solidFill>
                  <a:srgbClr val="FFFFFF"/>
                </a:solidFill>
                <a:latin typeface="Calibri"/>
              </a:rPr>
              <a:t>  Desire</a:t>
            </a:r>
            <a:endParaRPr/>
          </a:p>
        </p:txBody>
      </p:sp>
      <p:sp>
        <p:nvSpPr>
          <p:cNvPr id="232" name="TextShape 3"/>
          <p:cNvSpPr txBox="1"/>
          <p:nvPr/>
        </p:nvSpPr>
        <p:spPr>
          <a:xfrm>
            <a:off x="4572000" y="1523880"/>
            <a:ext cx="4343040" cy="3885840"/>
          </a:xfrm>
          <a:prstGeom prst="rect">
            <a:avLst/>
          </a:prstGeom>
        </p:spPr>
        <p:txBody>
          <a:bodyPr anchor="ctr"/>
          <a:lstStyle/>
          <a:p>
            <a:pPr algn="ctr">
              <a:lnSpc>
                <a:spcPct val="100000"/>
              </a:lnSpc>
            </a:pPr>
            <a:endParaRPr/>
          </a:p>
          <a:p>
            <a:pPr algn="ctr">
              <a:lnSpc>
                <a:spcPct val="100000"/>
              </a:lnSpc>
            </a:pPr>
            <a:endParaRPr/>
          </a:p>
          <a:p>
            <a:pPr algn="ctr">
              <a:lnSpc>
                <a:spcPct val="100000"/>
              </a:lnSpc>
            </a:pPr>
            <a:r>
              <a:rPr lang="en-US" sz="3400" b="1">
                <a:solidFill>
                  <a:srgbClr val="8B8B8B"/>
                </a:solidFill>
                <a:latin typeface="Calibri"/>
              </a:rPr>
              <a:t>Cognitive</a:t>
            </a:r>
            <a:endParaRPr/>
          </a:p>
          <a:p>
            <a:pPr algn="ctr">
              <a:lnSpc>
                <a:spcPct val="100000"/>
              </a:lnSpc>
            </a:pPr>
            <a:r>
              <a:rPr lang="en-US" sz="3400">
                <a:solidFill>
                  <a:srgbClr val="8B8B8B"/>
                </a:solidFill>
                <a:latin typeface="Calibri"/>
              </a:rPr>
              <a:t>(goal-setting and problem solving)</a:t>
            </a:r>
            <a:endParaRPr/>
          </a:p>
          <a:p>
            <a:pPr>
              <a:lnSpc>
                <a:spcPct val="100000"/>
              </a:lnSpc>
            </a:pPr>
            <a:endParaRPr/>
          </a:p>
          <a:p>
            <a:pPr>
              <a:lnSpc>
                <a:spcPct val="100000"/>
              </a:lnSpc>
              <a:buFont typeface="Arial"/>
              <a:buChar char="•"/>
            </a:pPr>
            <a:r>
              <a:rPr lang="en-US" sz="2800">
                <a:solidFill>
                  <a:srgbClr val="FFFFFF"/>
                </a:solidFill>
                <a:latin typeface="Calibri"/>
              </a:rPr>
              <a:t> </a:t>
            </a:r>
            <a:r>
              <a:rPr lang="en-US" sz="2900">
                <a:solidFill>
                  <a:srgbClr val="FFFFFF"/>
                </a:solidFill>
                <a:latin typeface="Calibri"/>
              </a:rPr>
              <a:t>Thought</a:t>
            </a:r>
            <a:endParaRPr/>
          </a:p>
          <a:p>
            <a:pPr>
              <a:lnSpc>
                <a:spcPct val="100000"/>
              </a:lnSpc>
              <a:buFont typeface="Arial"/>
              <a:buChar char="•"/>
            </a:pPr>
            <a:r>
              <a:rPr lang="en-US" sz="2900">
                <a:solidFill>
                  <a:srgbClr val="FFFFFF"/>
                </a:solidFill>
                <a:latin typeface="Calibri"/>
              </a:rPr>
              <a:t> Memory</a:t>
            </a:r>
            <a:endParaRPr/>
          </a:p>
          <a:p>
            <a:pPr>
              <a:lnSpc>
                <a:spcPct val="100000"/>
              </a:lnSpc>
              <a:buFont typeface="Arial"/>
              <a:buChar char="•"/>
            </a:pPr>
            <a:r>
              <a:rPr lang="en-US" sz="2900">
                <a:solidFill>
                  <a:srgbClr val="FFFFFF"/>
                </a:solidFill>
                <a:latin typeface="Calibri"/>
              </a:rPr>
              <a:t> Learning</a:t>
            </a:r>
            <a:endParaRPr/>
          </a:p>
          <a:p>
            <a:pPr>
              <a:lnSpc>
                <a:spcPct val="100000"/>
              </a:lnSpc>
              <a:buFont typeface="Arial"/>
              <a:buChar char="•"/>
            </a:pPr>
            <a:r>
              <a:rPr lang="en-US" sz="2900">
                <a:solidFill>
                  <a:srgbClr val="FFFFFF"/>
                </a:solidFill>
                <a:latin typeface="Calibri"/>
              </a:rPr>
              <a:t> Language comprehension</a:t>
            </a:r>
            <a:endParaRPr/>
          </a:p>
          <a:p>
            <a:pPr>
              <a:lnSpc>
                <a:spcPct val="100000"/>
              </a:lnSpc>
              <a:buFont typeface="Arial"/>
              <a:buChar char="•"/>
            </a:pPr>
            <a:r>
              <a:rPr lang="en-US" sz="2900">
                <a:solidFill>
                  <a:srgbClr val="FFFFFF"/>
                </a:solidFill>
                <a:latin typeface="Calibri"/>
              </a:rPr>
              <a:t> Decision making</a:t>
            </a:r>
            <a:endParaRPr/>
          </a:p>
          <a:p>
            <a:pPr>
              <a:lnSpc>
                <a:spcPct val="100000"/>
              </a:lnSpc>
              <a:buFont typeface="Arial"/>
              <a:buChar char="•"/>
            </a:pPr>
            <a:r>
              <a:rPr lang="en-US" sz="2900">
                <a:solidFill>
                  <a:srgbClr val="FFFFFF"/>
                </a:solidFill>
                <a:latin typeface="Calibri"/>
              </a:rPr>
              <a:t> Desire</a:t>
            </a:r>
            <a:endParaRPr/>
          </a:p>
        </p:txBody>
      </p:sp>
      <p:sp>
        <p:nvSpPr>
          <p:cNvPr id="233" name="Line 4"/>
          <p:cNvSpPr/>
          <p:nvPr/>
        </p:nvSpPr>
        <p:spPr>
          <a:xfrm flipH="1">
            <a:off x="2361960" y="1218960"/>
            <a:ext cx="1447920" cy="838440"/>
          </a:xfrm>
          <a:prstGeom prst="line">
            <a:avLst/>
          </a:prstGeom>
          <a:ln w="38160">
            <a:solidFill>
              <a:srgbClr val="000000"/>
            </a:solidFill>
            <a:round/>
          </a:ln>
        </p:spPr>
      </p:sp>
      <p:sp>
        <p:nvSpPr>
          <p:cNvPr id="234" name="Line 5"/>
          <p:cNvSpPr/>
          <p:nvPr/>
        </p:nvSpPr>
        <p:spPr>
          <a:xfrm>
            <a:off x="5181480" y="1218960"/>
            <a:ext cx="1447920" cy="762120"/>
          </a:xfrm>
          <a:prstGeom prst="line">
            <a:avLst/>
          </a:prstGeom>
          <a:ln w="38160">
            <a:solidFill>
              <a:srgbClr val="000000"/>
            </a:solidFill>
            <a:round/>
          </a:ln>
        </p:spPr>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Ability Objection</a:t>
            </a:r>
            <a:endParaRPr/>
          </a:p>
        </p:txBody>
      </p:sp>
      <p:sp>
        <p:nvSpPr>
          <p:cNvPr id="489"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OK, Mary does “learn” something when she sees the tomato. But only in the sense that she acquires a new </a:t>
            </a:r>
            <a:r>
              <a:rPr lang="en-US" sz="3200" u="sng">
                <a:solidFill>
                  <a:srgbClr val="000000"/>
                </a:solidFill>
                <a:latin typeface="Calibri"/>
              </a:rPr>
              <a:t>ability</a:t>
            </a:r>
            <a:r>
              <a:rPr lang="en-US" sz="3200">
                <a:solidFill>
                  <a:srgbClr val="000000"/>
                </a:solidFill>
                <a:latin typeface="Calibri"/>
              </a:rPr>
              <a:t>.</a:t>
            </a:r>
            <a:endParaRPr/>
          </a:p>
          <a:p>
            <a:pPr>
              <a:lnSpc>
                <a:spcPct val="100000"/>
              </a:lnSpc>
            </a:pPr>
            <a:r>
              <a:rPr lang="en-US" sz="3200">
                <a:solidFill>
                  <a:srgbClr val="FFFFFF"/>
                </a:solidFill>
                <a:latin typeface="Calibri"/>
              </a:rPr>
              <a:t>Before she saw the tomato, Mary couldn’t </a:t>
            </a:r>
            <a:r>
              <a:rPr lang="en-US" sz="3200" u="sng">
                <a:solidFill>
                  <a:srgbClr val="FFFFFF"/>
                </a:solidFill>
                <a:latin typeface="Calibri"/>
              </a:rPr>
              <a:t>imagine</a:t>
            </a:r>
            <a:r>
              <a:rPr lang="en-US" sz="3200">
                <a:solidFill>
                  <a:srgbClr val="FFFFFF"/>
                </a:solidFill>
                <a:latin typeface="Calibri"/>
              </a:rPr>
              <a:t> red things (unlike normal, unimprisoned, non-color blind folks).</a:t>
            </a:r>
            <a:endParaRPr/>
          </a:p>
          <a:p>
            <a:pPr>
              <a:lnSpc>
                <a:spcPct val="100000"/>
              </a:lnSpc>
            </a:pPr>
            <a:r>
              <a:rPr lang="en-US" sz="3200">
                <a:solidFill>
                  <a:srgbClr val="FFFFFF"/>
                </a:solidFill>
                <a:latin typeface="Calibri"/>
              </a:rPr>
              <a:t>Mary gains some know-how, but she acquires no new </a:t>
            </a:r>
            <a:r>
              <a:rPr lang="en-US" sz="3200" u="sng">
                <a:solidFill>
                  <a:srgbClr val="FFFFFF"/>
                </a:solidFill>
                <a:latin typeface="Calibri"/>
              </a:rPr>
              <a:t>information</a:t>
            </a:r>
            <a:r>
              <a:rPr lang="en-US" sz="3200">
                <a:solidFill>
                  <a:srgbClr val="FFFFFF"/>
                </a:solidFill>
                <a:latin typeface="Calibri"/>
              </a:rPr>
              <a:t> (about colors, minds, or anything else).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Ability Objection</a:t>
            </a:r>
            <a:endParaRPr/>
          </a:p>
        </p:txBody>
      </p:sp>
      <p:sp>
        <p:nvSpPr>
          <p:cNvPr id="491"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OK, Mary does “learn” something when she sees the tomato. But only in the sense that she acquires a new </a:t>
            </a:r>
            <a:r>
              <a:rPr lang="en-US" sz="3200" u="sng">
                <a:solidFill>
                  <a:srgbClr val="000000"/>
                </a:solidFill>
                <a:latin typeface="Calibri"/>
              </a:rPr>
              <a:t>ability</a:t>
            </a:r>
            <a:r>
              <a:rPr lang="en-US" sz="3200">
                <a:solidFill>
                  <a:srgbClr val="000000"/>
                </a:solidFill>
                <a:latin typeface="Calibri"/>
              </a:rPr>
              <a:t>.</a:t>
            </a:r>
            <a:endParaRPr/>
          </a:p>
          <a:p>
            <a:pPr>
              <a:lnSpc>
                <a:spcPct val="100000"/>
              </a:lnSpc>
            </a:pPr>
            <a:r>
              <a:rPr lang="en-US" sz="3200">
                <a:solidFill>
                  <a:srgbClr val="000000"/>
                </a:solidFill>
                <a:latin typeface="Calibri"/>
              </a:rPr>
              <a:t>Before she saw the tomato, Mary couldn’t </a:t>
            </a:r>
            <a:r>
              <a:rPr lang="en-US" sz="3200" u="sng">
                <a:solidFill>
                  <a:srgbClr val="000000"/>
                </a:solidFill>
                <a:latin typeface="Calibri"/>
              </a:rPr>
              <a:t>imagine</a:t>
            </a:r>
            <a:r>
              <a:rPr lang="en-US" sz="3200">
                <a:solidFill>
                  <a:srgbClr val="000000"/>
                </a:solidFill>
                <a:latin typeface="Calibri"/>
              </a:rPr>
              <a:t> red things (unlike normal, unimprisoned, non-color blind folks).</a:t>
            </a:r>
            <a:endParaRPr/>
          </a:p>
          <a:p>
            <a:pPr>
              <a:lnSpc>
                <a:spcPct val="100000"/>
              </a:lnSpc>
            </a:pPr>
            <a:r>
              <a:rPr lang="en-US" sz="3200">
                <a:solidFill>
                  <a:srgbClr val="FFFFFF"/>
                </a:solidFill>
                <a:latin typeface="Calibri"/>
              </a:rPr>
              <a:t>Mary gains some know-how, but she acquires no new </a:t>
            </a:r>
            <a:r>
              <a:rPr lang="en-US" sz="3200" u="sng">
                <a:solidFill>
                  <a:srgbClr val="FFFFFF"/>
                </a:solidFill>
                <a:latin typeface="Calibri"/>
              </a:rPr>
              <a:t>information</a:t>
            </a:r>
            <a:r>
              <a:rPr lang="en-US" sz="3200">
                <a:solidFill>
                  <a:srgbClr val="FFFFFF"/>
                </a:solidFill>
                <a:latin typeface="Calibri"/>
              </a:rPr>
              <a:t> (about colors, minds, or anything else).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Ability Objection</a:t>
            </a:r>
            <a:endParaRPr/>
          </a:p>
        </p:txBody>
      </p:sp>
      <p:sp>
        <p:nvSpPr>
          <p:cNvPr id="493"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OK, Mary does “learn” something when she sees the tomato. But only in the sense that she acquires a new </a:t>
            </a:r>
            <a:r>
              <a:rPr lang="en-US" sz="3200" u="sng">
                <a:solidFill>
                  <a:srgbClr val="000000"/>
                </a:solidFill>
                <a:latin typeface="Calibri"/>
              </a:rPr>
              <a:t>ability</a:t>
            </a:r>
            <a:r>
              <a:rPr lang="en-US" sz="3200">
                <a:solidFill>
                  <a:srgbClr val="000000"/>
                </a:solidFill>
                <a:latin typeface="Calibri"/>
              </a:rPr>
              <a:t>.</a:t>
            </a:r>
            <a:endParaRPr/>
          </a:p>
          <a:p>
            <a:pPr>
              <a:lnSpc>
                <a:spcPct val="100000"/>
              </a:lnSpc>
            </a:pPr>
            <a:r>
              <a:rPr lang="en-US" sz="3200">
                <a:solidFill>
                  <a:srgbClr val="000000"/>
                </a:solidFill>
                <a:latin typeface="Calibri"/>
              </a:rPr>
              <a:t>Before she saw the tomato, Mary couldn’t </a:t>
            </a:r>
            <a:r>
              <a:rPr lang="en-US" sz="3200" u="sng">
                <a:solidFill>
                  <a:srgbClr val="000000"/>
                </a:solidFill>
                <a:latin typeface="Calibri"/>
              </a:rPr>
              <a:t>imagine</a:t>
            </a:r>
            <a:r>
              <a:rPr lang="en-US" sz="3200">
                <a:solidFill>
                  <a:srgbClr val="000000"/>
                </a:solidFill>
                <a:latin typeface="Calibri"/>
              </a:rPr>
              <a:t> red things (unlike normal, unimprisoned, non-color blind folks).</a:t>
            </a:r>
            <a:endParaRPr/>
          </a:p>
          <a:p>
            <a:pPr>
              <a:lnSpc>
                <a:spcPct val="100000"/>
              </a:lnSpc>
            </a:pPr>
            <a:r>
              <a:rPr lang="en-US" sz="3200">
                <a:solidFill>
                  <a:srgbClr val="000000"/>
                </a:solidFill>
                <a:latin typeface="Calibri"/>
              </a:rPr>
              <a:t>What Mary gains is just some new </a:t>
            </a:r>
            <a:r>
              <a:rPr lang="en-US" sz="3200" u="sng">
                <a:solidFill>
                  <a:srgbClr val="000000"/>
                </a:solidFill>
                <a:latin typeface="Calibri"/>
              </a:rPr>
              <a:t>know-how</a:t>
            </a:r>
            <a:r>
              <a:rPr lang="en-US" sz="3200">
                <a:solidFill>
                  <a:srgbClr val="000000"/>
                </a:solidFill>
                <a:latin typeface="Calibri"/>
              </a:rPr>
              <a:t>, not some new </a:t>
            </a:r>
            <a:r>
              <a:rPr lang="en-US" sz="3200" u="sng">
                <a:solidFill>
                  <a:srgbClr val="000000"/>
                </a:solidFill>
                <a:latin typeface="Calibri"/>
              </a:rPr>
              <a:t>information</a:t>
            </a:r>
            <a:r>
              <a:rPr lang="en-US" sz="3200">
                <a:solidFill>
                  <a:srgbClr val="000000"/>
                </a:solidFill>
                <a:latin typeface="Calibri"/>
              </a:rPr>
              <a:t> (about visual experience).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Dualist’s Reply</a:t>
            </a:r>
            <a:endParaRPr/>
          </a:p>
        </p:txBody>
      </p:sp>
      <p:sp>
        <p:nvSpPr>
          <p:cNvPr id="495" name="TextShape 2"/>
          <p:cNvSpPr txBox="1"/>
          <p:nvPr/>
        </p:nvSpPr>
        <p:spPr>
          <a:xfrm>
            <a:off x="457200" y="1600200"/>
            <a:ext cx="8229240" cy="4525560"/>
          </a:xfrm>
          <a:prstGeom prst="rect">
            <a:avLst/>
          </a:prstGeom>
        </p:spPr>
        <p:txBody>
          <a:bodyPr/>
          <a:lstStyle/>
          <a:p>
            <a:pPr>
              <a:lnSpc>
                <a:spcPct val="100000"/>
              </a:lnSpc>
            </a:pPr>
            <a:r>
              <a:rPr lang="en-US" sz="3200">
                <a:solidFill>
                  <a:srgbClr val="FFFFFF"/>
                </a:solidFill>
                <a:latin typeface="Calibri"/>
              </a:rPr>
              <a:t>The ability to imagine red is unnecessary for knowing what it’s like to see red.</a:t>
            </a:r>
            <a:endParaRPr/>
          </a:p>
          <a:p>
            <a:pPr>
              <a:lnSpc>
                <a:spcPct val="100000"/>
              </a:lnSpc>
            </a:pPr>
            <a:r>
              <a:rPr lang="en-US" sz="3200">
                <a:solidFill>
                  <a:srgbClr val="FFFFFF"/>
                </a:solidFill>
                <a:latin typeface="Calibri"/>
              </a:rPr>
              <a:t>Even if Mary never gains the ability to </a:t>
            </a:r>
            <a:r>
              <a:rPr lang="en-US" sz="3200" u="sng">
                <a:solidFill>
                  <a:srgbClr val="FFFFFF"/>
                </a:solidFill>
                <a:latin typeface="Calibri"/>
              </a:rPr>
              <a:t>imagine</a:t>
            </a:r>
            <a:r>
              <a:rPr lang="en-US" sz="3200">
                <a:solidFill>
                  <a:srgbClr val="FFFFFF"/>
                </a:solidFill>
                <a:latin typeface="Calibri"/>
              </a:rPr>
              <a:t> red things, she still knows what it’s like to see red things </a:t>
            </a:r>
            <a:r>
              <a:rPr lang="en-US" sz="3200" i="1">
                <a:solidFill>
                  <a:srgbClr val="FFFFFF"/>
                </a:solidFill>
                <a:latin typeface="Calibri"/>
              </a:rPr>
              <a:t>when she sees them.</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Dualist’s Reply</a:t>
            </a:r>
            <a:endParaRPr/>
          </a:p>
        </p:txBody>
      </p:sp>
      <p:sp>
        <p:nvSpPr>
          <p:cNvPr id="497"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Before seeing the tomato, Mary is missing </a:t>
            </a:r>
            <a:r>
              <a:rPr lang="en-US" sz="3200" u="sng">
                <a:solidFill>
                  <a:srgbClr val="000000"/>
                </a:solidFill>
                <a:latin typeface="Calibri"/>
              </a:rPr>
              <a:t>more</a:t>
            </a:r>
            <a:r>
              <a:rPr lang="en-US" sz="3200">
                <a:solidFill>
                  <a:srgbClr val="000000"/>
                </a:solidFill>
                <a:latin typeface="Calibri"/>
              </a:rPr>
              <a:t> than just the ability to imagine red.</a:t>
            </a:r>
            <a:endParaRPr/>
          </a:p>
          <a:p>
            <a:pPr>
              <a:lnSpc>
                <a:spcPct val="100000"/>
              </a:lnSpc>
            </a:pPr>
            <a:r>
              <a:rPr lang="en-US" sz="3200">
                <a:solidFill>
                  <a:srgbClr val="FFFFFF"/>
                </a:solidFill>
                <a:latin typeface="Calibri"/>
              </a:rPr>
              <a:t>Even if Mary never gains the ability to </a:t>
            </a:r>
            <a:r>
              <a:rPr lang="en-US" sz="3200" u="sng">
                <a:solidFill>
                  <a:srgbClr val="FFFFFF"/>
                </a:solidFill>
                <a:latin typeface="Calibri"/>
              </a:rPr>
              <a:t>imagine</a:t>
            </a:r>
            <a:r>
              <a:rPr lang="en-US" sz="3200">
                <a:solidFill>
                  <a:srgbClr val="FFFFFF"/>
                </a:solidFill>
                <a:latin typeface="Calibri"/>
              </a:rPr>
              <a:t> red things, she still knows what it’s like to see red things </a:t>
            </a:r>
            <a:r>
              <a:rPr lang="en-US" sz="3200" i="1">
                <a:solidFill>
                  <a:srgbClr val="FFFFFF"/>
                </a:solidFill>
                <a:latin typeface="Calibri"/>
              </a:rPr>
              <a:t>when she sees them.</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Dualist’s Reply</a:t>
            </a:r>
            <a:endParaRPr/>
          </a:p>
        </p:txBody>
      </p:sp>
      <p:sp>
        <p:nvSpPr>
          <p:cNvPr id="499"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Before seeing the tomato, Mary is missing </a:t>
            </a:r>
            <a:r>
              <a:rPr lang="en-US" sz="3200" u="sng">
                <a:solidFill>
                  <a:srgbClr val="000000"/>
                </a:solidFill>
                <a:latin typeface="Calibri"/>
              </a:rPr>
              <a:t>more</a:t>
            </a:r>
            <a:r>
              <a:rPr lang="en-US" sz="3200">
                <a:solidFill>
                  <a:srgbClr val="000000"/>
                </a:solidFill>
                <a:latin typeface="Calibri"/>
              </a:rPr>
              <a:t> than just the ability to imagine red.</a:t>
            </a:r>
            <a:endParaRPr/>
          </a:p>
          <a:p>
            <a:pPr>
              <a:lnSpc>
                <a:spcPct val="100000"/>
              </a:lnSpc>
            </a:pPr>
            <a:r>
              <a:rPr lang="en-US" sz="3200">
                <a:solidFill>
                  <a:srgbClr val="000000"/>
                </a:solidFill>
                <a:latin typeface="Calibri"/>
              </a:rPr>
              <a:t>After all, even if Mary never gains the ability to imagine red things, she’ll still learn what it’s like to see red things when she sees the tomato.</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“Knowing what it’s like” objection</a:t>
            </a:r>
            <a:endParaRPr/>
          </a:p>
        </p:txBody>
      </p:sp>
      <p:sp>
        <p:nvSpPr>
          <p:cNvPr id="501" name="TextShape 2"/>
          <p:cNvSpPr txBox="1"/>
          <p:nvPr/>
        </p:nvSpPr>
        <p:spPr>
          <a:xfrm>
            <a:off x="457200" y="1600200"/>
            <a:ext cx="8229240" cy="4525560"/>
          </a:xfrm>
          <a:prstGeom prst="rect">
            <a:avLst/>
          </a:prstGeom>
        </p:spPr>
        <p:txBody>
          <a:bodyPr/>
          <a:lstStyle/>
          <a:p>
            <a:pPr>
              <a:lnSpc>
                <a:spcPct val="100000"/>
              </a:lnSpc>
            </a:pPr>
            <a:r>
              <a:rPr lang="en-US" sz="3200">
                <a:solidFill>
                  <a:srgbClr val="FFFFFF"/>
                </a:solidFill>
                <a:latin typeface="Calibri"/>
              </a:rPr>
              <a:t>It is true that when Mary sees the tomato (her first colorful object), she </a:t>
            </a:r>
            <a:r>
              <a:rPr lang="en-US" sz="3200" u="sng">
                <a:solidFill>
                  <a:srgbClr val="FFFFFF"/>
                </a:solidFill>
                <a:latin typeface="Calibri"/>
              </a:rPr>
              <a:t>learns</a:t>
            </a:r>
            <a:r>
              <a:rPr lang="en-US" sz="3200">
                <a:solidFill>
                  <a:srgbClr val="FFFFFF"/>
                </a:solidFill>
                <a:latin typeface="Calibri"/>
              </a:rPr>
              <a:t> something: she learns what it is like to have a red experience.</a:t>
            </a:r>
            <a:endParaRPr/>
          </a:p>
          <a:p>
            <a:pPr>
              <a:lnSpc>
                <a:spcPct val="100000"/>
              </a:lnSpc>
            </a:pPr>
            <a:r>
              <a:rPr lang="en-US" sz="3200">
                <a:solidFill>
                  <a:srgbClr val="FFFFFF"/>
                </a:solidFill>
                <a:latin typeface="Calibri"/>
              </a:rPr>
              <a:t>The dualists account for this by saying that when Mary sees the tomato, she has her first red experience, and, </a:t>
            </a:r>
            <a:r>
              <a:rPr lang="en-US" sz="3200" u="sng">
                <a:solidFill>
                  <a:srgbClr val="FFFFFF"/>
                </a:solidFill>
                <a:latin typeface="Calibri"/>
              </a:rPr>
              <a:t>as a result</a:t>
            </a:r>
            <a:r>
              <a:rPr lang="en-US" sz="3200">
                <a:solidFill>
                  <a:srgbClr val="FFFFFF"/>
                </a:solidFill>
                <a:latin typeface="Calibri"/>
              </a:rPr>
              <a:t>, learns what it is like to have red experience.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“Knowing what it’s like” objection</a:t>
            </a:r>
            <a:endParaRPr/>
          </a:p>
        </p:txBody>
      </p:sp>
      <p:sp>
        <p:nvSpPr>
          <p:cNvPr id="503"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This statement:</a:t>
            </a:r>
            <a:endParaRPr/>
          </a:p>
          <a:p>
            <a:pPr>
              <a:lnSpc>
                <a:spcPct val="100000"/>
              </a:lnSpc>
            </a:pPr>
            <a:r>
              <a:rPr lang="en-US" sz="3200">
                <a:solidFill>
                  <a:srgbClr val="000000"/>
                </a:solidFill>
                <a:latin typeface="Calibri"/>
              </a:rPr>
              <a:t>     (1)  “Mary knows what it’s like to see red.”</a:t>
            </a:r>
            <a:endParaRPr/>
          </a:p>
          <a:p>
            <a:pPr>
              <a:lnSpc>
                <a:spcPct val="100000"/>
              </a:lnSpc>
            </a:pPr>
            <a:r>
              <a:rPr lang="en-US" sz="3200">
                <a:solidFill>
                  <a:srgbClr val="000000"/>
                </a:solidFill>
                <a:latin typeface="Calibri"/>
              </a:rPr>
              <a:t>is simply synonymous with this statement:</a:t>
            </a:r>
            <a:endParaRPr/>
          </a:p>
          <a:p>
            <a:pPr>
              <a:lnSpc>
                <a:spcPct val="100000"/>
              </a:lnSpc>
            </a:pPr>
            <a:r>
              <a:rPr lang="en-US" sz="3200">
                <a:solidFill>
                  <a:srgbClr val="000000"/>
                </a:solidFill>
                <a:latin typeface="Calibri"/>
              </a:rPr>
              <a:t>     (2)  “Mary has seen red.”</a:t>
            </a:r>
            <a:endParaRPr/>
          </a:p>
          <a:p>
            <a:pPr>
              <a:lnSpc>
                <a:spcPct val="100000"/>
              </a:lnSpc>
            </a:pPr>
            <a:r>
              <a:rPr lang="en-US" sz="3200">
                <a:solidFill>
                  <a:srgbClr val="000000"/>
                </a:solidFill>
                <a:latin typeface="Calibri"/>
              </a:rPr>
              <a:t>The truth of (2) doesn’t </a:t>
            </a:r>
            <a:r>
              <a:rPr lang="en-US" sz="3200" u="sng">
                <a:solidFill>
                  <a:srgbClr val="000000"/>
                </a:solidFill>
                <a:latin typeface="Calibri"/>
              </a:rPr>
              <a:t>explain</a:t>
            </a:r>
            <a:r>
              <a:rPr lang="en-US" sz="3200">
                <a:solidFill>
                  <a:srgbClr val="000000"/>
                </a:solidFill>
                <a:latin typeface="Calibri"/>
              </a:rPr>
              <a:t> the truth of (1). Rather, (1) and (2) are the </a:t>
            </a:r>
            <a:r>
              <a:rPr lang="en-US" sz="3200" u="sng">
                <a:solidFill>
                  <a:srgbClr val="000000"/>
                </a:solidFill>
                <a:latin typeface="Calibri"/>
              </a:rPr>
              <a:t>same</a:t>
            </a:r>
            <a:r>
              <a:rPr lang="en-US" sz="3200">
                <a:solidFill>
                  <a:srgbClr val="000000"/>
                </a:solidFill>
                <a:latin typeface="Calibri"/>
              </a:rPr>
              <a:t> truth stated in different ways.</a:t>
            </a:r>
            <a:endParaRPr/>
          </a:p>
          <a:p>
            <a:pPr>
              <a:lnSpc>
                <a:spcPct val="100000"/>
              </a:lnSpc>
            </a:pPr>
            <a:endParaRPr/>
          </a:p>
          <a:p>
            <a:pPr>
              <a:lnSpc>
                <a:spcPct val="100000"/>
              </a:lnSpc>
            </a:pP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“Knowing what it’s like” objection</a:t>
            </a:r>
            <a:endParaRPr/>
          </a:p>
        </p:txBody>
      </p:sp>
      <p:sp>
        <p:nvSpPr>
          <p:cNvPr id="505"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So it’s true that Mary didn’t know what it was like to see red, until she saw the tomato.</a:t>
            </a:r>
            <a:endParaRPr/>
          </a:p>
          <a:p>
            <a:pPr>
              <a:lnSpc>
                <a:spcPct val="100000"/>
              </a:lnSpc>
            </a:pPr>
            <a:r>
              <a:rPr lang="en-US" sz="3200">
                <a:solidFill>
                  <a:srgbClr val="000000"/>
                </a:solidFill>
                <a:latin typeface="Calibri"/>
              </a:rPr>
              <a:t>But that just means that Mary never had a sensation of red, until she saw the tomato.</a:t>
            </a:r>
            <a:endParaRPr/>
          </a:p>
          <a:p>
            <a:pPr>
              <a:lnSpc>
                <a:spcPct val="100000"/>
              </a:lnSpc>
            </a:pPr>
            <a:r>
              <a:rPr lang="en-US" sz="3200">
                <a:solidFill>
                  <a:srgbClr val="000000"/>
                </a:solidFill>
                <a:latin typeface="Calibri"/>
              </a:rPr>
              <a:t>When Mary sees the tomato, she gets a new </a:t>
            </a:r>
            <a:r>
              <a:rPr lang="en-US" sz="3200" u="sng">
                <a:solidFill>
                  <a:srgbClr val="000000"/>
                </a:solidFill>
                <a:latin typeface="Calibri"/>
              </a:rPr>
              <a:t>sensation</a:t>
            </a:r>
            <a:r>
              <a:rPr lang="en-US" sz="3200">
                <a:solidFill>
                  <a:srgbClr val="000000"/>
                </a:solidFill>
                <a:latin typeface="Calibri"/>
              </a:rPr>
              <a:t>, but no new </a:t>
            </a:r>
            <a:r>
              <a:rPr lang="en-US" sz="3200" u="sng">
                <a:solidFill>
                  <a:srgbClr val="000000"/>
                </a:solidFill>
                <a:latin typeface="Calibri"/>
              </a:rPr>
              <a:t>information</a:t>
            </a:r>
            <a:r>
              <a:rPr lang="en-US" sz="3200">
                <a:solidFill>
                  <a:srgbClr val="000000"/>
                </a:solidFill>
                <a:latin typeface="Calibri"/>
              </a:rPr>
              <a:t>---no knowledge of new facts.</a:t>
            </a:r>
            <a:endParaRPr/>
          </a:p>
          <a:p>
            <a:pPr>
              <a:lnSpc>
                <a:spcPct val="100000"/>
              </a:lnSpc>
            </a:pPr>
            <a:r>
              <a:rPr lang="en-US" sz="3200">
                <a:solidFill>
                  <a:srgbClr val="000000"/>
                </a:solidFill>
                <a:latin typeface="Calibri"/>
              </a:rPr>
              <a:t>So we can say that Mary already had all the information (knew all the facts) about color vision, even before she had any colorful experiences. </a:t>
            </a:r>
            <a:endParaRPr/>
          </a:p>
          <a:p>
            <a:pPr>
              <a:lnSpc>
                <a:spcPct val="10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4280</Words>
  <Application>Microsoft Office PowerPoint</Application>
  <PresentationFormat>On-screen Show (4:3)</PresentationFormat>
  <Paragraphs>603</Paragraphs>
  <Slides>105</Slides>
  <Notes>3</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105</vt:i4>
      </vt:variant>
    </vt:vector>
  </HeadingPairs>
  <TitlesOfParts>
    <vt:vector size="117" baseType="lpstr">
      <vt:lpstr>DejaVu Sans</vt:lpstr>
      <vt:lpstr>StarSymbol</vt:lpstr>
      <vt:lpstr>Arial</vt:lpstr>
      <vt:lpstr>Bookshelf Symbol 7</vt:lpstr>
      <vt:lpstr>Calibri</vt:lpstr>
      <vt:lpstr>Freestyle Script</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Leanne Tan</cp:lastModifiedBy>
  <cp:revision>2</cp:revision>
  <dcterms:modified xsi:type="dcterms:W3CDTF">2014-11-29T10:53:46Z</dcterms:modified>
</cp:coreProperties>
</file>